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0" r:id="rId3"/>
    <p:sldMasterId id="2147483732" r:id="rId4"/>
    <p:sldMasterId id="2147483745" r:id="rId5"/>
    <p:sldMasterId id="2147483757" r:id="rId6"/>
    <p:sldMasterId id="2147483770" r:id="rId7"/>
    <p:sldMasterId id="2147483782" r:id="rId8"/>
    <p:sldMasterId id="2147483794" r:id="rId9"/>
    <p:sldMasterId id="2147483806" r:id="rId10"/>
    <p:sldMasterId id="2147483819" r:id="rId11"/>
  </p:sldMasterIdLst>
  <p:notesMasterIdLst>
    <p:notesMasterId r:id="rId72"/>
  </p:notesMasterIdLst>
  <p:sldIdLst>
    <p:sldId id="259" r:id="rId12"/>
    <p:sldId id="284" r:id="rId13"/>
    <p:sldId id="273" r:id="rId14"/>
    <p:sldId id="276" r:id="rId15"/>
    <p:sldId id="277" r:id="rId16"/>
    <p:sldId id="279" r:id="rId17"/>
    <p:sldId id="280" r:id="rId18"/>
    <p:sldId id="281" r:id="rId19"/>
    <p:sldId id="282" r:id="rId20"/>
    <p:sldId id="283" r:id="rId21"/>
    <p:sldId id="274" r:id="rId22"/>
    <p:sldId id="318" r:id="rId23"/>
    <p:sldId id="323" r:id="rId24"/>
    <p:sldId id="320" r:id="rId25"/>
    <p:sldId id="322" r:id="rId26"/>
    <p:sldId id="324" r:id="rId27"/>
    <p:sldId id="326" r:id="rId28"/>
    <p:sldId id="349" r:id="rId29"/>
    <p:sldId id="353" r:id="rId30"/>
    <p:sldId id="354" r:id="rId31"/>
    <p:sldId id="355" r:id="rId32"/>
    <p:sldId id="334" r:id="rId33"/>
    <p:sldId id="335" r:id="rId34"/>
    <p:sldId id="327" r:id="rId35"/>
    <p:sldId id="328" r:id="rId36"/>
    <p:sldId id="332" r:id="rId37"/>
    <p:sldId id="331" r:id="rId38"/>
    <p:sldId id="341" r:id="rId39"/>
    <p:sldId id="342" r:id="rId40"/>
    <p:sldId id="343" r:id="rId41"/>
    <p:sldId id="336" r:id="rId42"/>
    <p:sldId id="338" r:id="rId43"/>
    <p:sldId id="339" r:id="rId44"/>
    <p:sldId id="350" r:id="rId45"/>
    <p:sldId id="294" r:id="rId46"/>
    <p:sldId id="295" r:id="rId47"/>
    <p:sldId id="296" r:id="rId48"/>
    <p:sldId id="297" r:id="rId49"/>
    <p:sldId id="298" r:id="rId50"/>
    <p:sldId id="299" r:id="rId51"/>
    <p:sldId id="300" r:id="rId52"/>
    <p:sldId id="301" r:id="rId53"/>
    <p:sldId id="302" r:id="rId54"/>
    <p:sldId id="303" r:id="rId55"/>
    <p:sldId id="356" r:id="rId56"/>
    <p:sldId id="357" r:id="rId57"/>
    <p:sldId id="308" r:id="rId58"/>
    <p:sldId id="309" r:id="rId59"/>
    <p:sldId id="310" r:id="rId60"/>
    <p:sldId id="311" r:id="rId61"/>
    <p:sldId id="344" r:id="rId62"/>
    <p:sldId id="345" r:id="rId63"/>
    <p:sldId id="346" r:id="rId64"/>
    <p:sldId id="312" r:id="rId65"/>
    <p:sldId id="347" r:id="rId66"/>
    <p:sldId id="314" r:id="rId67"/>
    <p:sldId id="348" r:id="rId68"/>
    <p:sldId id="316" r:id="rId69"/>
    <p:sldId id="351" r:id="rId70"/>
    <p:sldId id="352"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61" autoAdjust="0"/>
    <p:restoredTop sz="86376" autoAdjust="0"/>
  </p:normalViewPr>
  <p:slideViewPr>
    <p:cSldViewPr snapToGrid="0">
      <p:cViewPr varScale="1">
        <p:scale>
          <a:sx n="88" d="100"/>
          <a:sy n="88" d="100"/>
        </p:scale>
        <p:origin x="-80" y="568"/>
      </p:cViewPr>
      <p:guideLst/>
    </p:cSldViewPr>
  </p:slideViewPr>
  <p:outlineViewPr>
    <p:cViewPr>
      <p:scale>
        <a:sx n="33" d="100"/>
        <a:sy n="33" d="100"/>
      </p:scale>
      <p:origin x="0" y="-629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0.xml"/></Relationships>
</file>

<file path=ppt/diagrams/_rels/data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image" Target="../media/image8.jpg"/><Relationship Id="rId4" Type="http://schemas.openxmlformats.org/officeDocument/2006/relationships/image" Target="../media/image1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image" Target="../media/image8.jpg"/><Relationship Id="rId4"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BD20AA-7F8B-49C7-BF7D-F648F2B7D74F}"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A435FBF5-70B0-45A2-9128-CD4A724B3CBB}">
      <dgm:prSet phldrT="[Text]"/>
      <dgm:spPr/>
      <dgm:t>
        <a:bodyPr/>
        <a:lstStyle/>
        <a:p>
          <a:r>
            <a:rPr lang="en-GB" dirty="0">
              <a:solidFill>
                <a:schemeClr val="accent5">
                  <a:lumMod val="50000"/>
                </a:schemeClr>
              </a:solidFill>
            </a:rPr>
            <a:t>Our </a:t>
          </a:r>
          <a:r>
            <a:rPr lang="en-GB" dirty="0" err="1">
              <a:solidFill>
                <a:schemeClr val="accent5">
                  <a:lumMod val="50000"/>
                </a:schemeClr>
              </a:solidFill>
            </a:rPr>
            <a:t>SoW</a:t>
          </a:r>
          <a:r>
            <a:rPr lang="en-GB" dirty="0">
              <a:solidFill>
                <a:schemeClr val="accent5">
                  <a:lumMod val="50000"/>
                </a:schemeClr>
              </a:solidFill>
            </a:rPr>
            <a:t> aim to avoid introducing too much language too fast. For the majority of learners aged 11-13, introducing </a:t>
          </a:r>
          <a:r>
            <a:rPr lang="en-GB" b="1" dirty="0">
              <a:solidFill>
                <a:schemeClr val="accent5">
                  <a:lumMod val="50000"/>
                </a:schemeClr>
              </a:solidFill>
            </a:rPr>
            <a:t>no more than one new main grammatical function every two weeks </a:t>
          </a:r>
          <a:r>
            <a:rPr lang="en-GB" dirty="0">
              <a:solidFill>
                <a:schemeClr val="accent5">
                  <a:lumMod val="50000"/>
                </a:schemeClr>
              </a:solidFill>
            </a:rPr>
            <a:t>is likely to set sufficient amount of ‘desirable difficulty.’</a:t>
          </a:r>
          <a:endParaRPr lang="en-US" dirty="0">
            <a:solidFill>
              <a:schemeClr val="accent5">
                <a:lumMod val="50000"/>
              </a:schemeClr>
            </a:solidFill>
          </a:endParaRPr>
        </a:p>
      </dgm:t>
    </dgm:pt>
    <dgm:pt modelId="{717BB780-BDF4-4C17-A021-ED214285A7D4}" type="parTrans" cxnId="{E82278CD-4973-4319-B358-0E39EEAE359B}">
      <dgm:prSet/>
      <dgm:spPr/>
      <dgm:t>
        <a:bodyPr/>
        <a:lstStyle/>
        <a:p>
          <a:endParaRPr lang="en-US"/>
        </a:p>
      </dgm:t>
    </dgm:pt>
    <dgm:pt modelId="{DDF7EB79-3DEF-4F0B-B388-A9CAA3CEB659}" type="sibTrans" cxnId="{E82278CD-4973-4319-B358-0E39EEAE359B}">
      <dgm:prSet/>
      <dgm:spPr/>
      <dgm:t>
        <a:bodyPr/>
        <a:lstStyle/>
        <a:p>
          <a:endParaRPr lang="en-US"/>
        </a:p>
      </dgm:t>
    </dgm:pt>
    <dgm:pt modelId="{08DDC93B-5151-409A-A373-A6473640AEC2}">
      <dgm:prSet phldrT="[Text]"/>
      <dgm:spPr/>
      <dgm:t>
        <a:bodyPr/>
        <a:lstStyle/>
        <a:p>
          <a:r>
            <a:rPr lang="en-GB" b="1" dirty="0">
              <a:solidFill>
                <a:schemeClr val="accent5">
                  <a:lumMod val="50000"/>
                </a:schemeClr>
              </a:solidFill>
            </a:rPr>
            <a:t>NCELP proposes an explicit spine of grammar </a:t>
          </a:r>
          <a:r>
            <a:rPr lang="en-GB" dirty="0">
              <a:solidFill>
                <a:schemeClr val="accent5">
                  <a:lumMod val="50000"/>
                </a:schemeClr>
              </a:solidFill>
            </a:rPr>
            <a:t>and high frequency vocabulary. </a:t>
          </a:r>
          <a:r>
            <a:rPr lang="en-GB" b="1" dirty="0">
              <a:solidFill>
                <a:schemeClr val="accent5">
                  <a:lumMod val="50000"/>
                </a:schemeClr>
              </a:solidFill>
            </a:rPr>
            <a:t>It is not driven by a need to cover pre-determined topics </a:t>
          </a:r>
          <a:r>
            <a:rPr lang="en-GB" dirty="0">
              <a:solidFill>
                <a:schemeClr val="accent5">
                  <a:lumMod val="50000"/>
                </a:schemeClr>
              </a:solidFill>
            </a:rPr>
            <a:t>or communicative functions via a holistic approach to sentences, </a:t>
          </a:r>
          <a:r>
            <a:rPr lang="en-GB" b="1" dirty="0">
              <a:solidFill>
                <a:schemeClr val="accent5">
                  <a:lumMod val="50000"/>
                </a:schemeClr>
              </a:solidFill>
            </a:rPr>
            <a:t>but rather </a:t>
          </a:r>
          <a:r>
            <a:rPr lang="en-GB" dirty="0">
              <a:solidFill>
                <a:schemeClr val="accent5">
                  <a:lumMod val="50000"/>
                </a:schemeClr>
              </a:solidFill>
            </a:rPr>
            <a:t>via </a:t>
          </a:r>
          <a:r>
            <a:rPr lang="en-GB" b="1" dirty="0">
              <a:solidFill>
                <a:schemeClr val="accent5">
                  <a:lumMod val="50000"/>
                </a:schemeClr>
              </a:solidFill>
            </a:rPr>
            <a:t>a focus on the functions of grammar</a:t>
          </a:r>
          <a:r>
            <a:rPr lang="en-GB" dirty="0">
              <a:solidFill>
                <a:schemeClr val="accent5">
                  <a:lumMod val="50000"/>
                </a:schemeClr>
              </a:solidFill>
            </a:rPr>
            <a:t>. </a:t>
          </a:r>
          <a:endParaRPr lang="en-US" dirty="0">
            <a:solidFill>
              <a:schemeClr val="accent5">
                <a:lumMod val="50000"/>
              </a:schemeClr>
            </a:solidFill>
          </a:endParaRPr>
        </a:p>
      </dgm:t>
    </dgm:pt>
    <dgm:pt modelId="{3DD48DB7-A122-43D0-8506-75DE365FFE96}" type="parTrans" cxnId="{540D2E6E-9C44-4655-9180-15D30D0D25F5}">
      <dgm:prSet/>
      <dgm:spPr/>
      <dgm:t>
        <a:bodyPr/>
        <a:lstStyle/>
        <a:p>
          <a:endParaRPr lang="en-US"/>
        </a:p>
      </dgm:t>
    </dgm:pt>
    <dgm:pt modelId="{47569CAD-47CB-466C-9293-F6277ECE7C0C}" type="sibTrans" cxnId="{540D2E6E-9C44-4655-9180-15D30D0D25F5}">
      <dgm:prSet/>
      <dgm:spPr/>
      <dgm:t>
        <a:bodyPr/>
        <a:lstStyle/>
        <a:p>
          <a:endParaRPr lang="en-US"/>
        </a:p>
      </dgm:t>
    </dgm:pt>
    <dgm:pt modelId="{D4954548-D526-474A-A576-0AA13B1B17D0}">
      <dgm:prSet phldrT="[Text]"/>
      <dgm:spPr/>
      <dgm:t>
        <a:bodyPr/>
        <a:lstStyle/>
        <a:p>
          <a:r>
            <a:rPr lang="en-GB" dirty="0">
              <a:solidFill>
                <a:schemeClr val="accent5">
                  <a:lumMod val="50000"/>
                </a:schemeClr>
              </a:solidFill>
            </a:rPr>
            <a:t>NCELP has taken as guiding principles that revisiting must be: frequent enough to prevent forgetting; spaced enough so that recall is challenging; and systematically planned into the </a:t>
          </a:r>
          <a:r>
            <a:rPr lang="en-GB" dirty="0" err="1">
              <a:solidFill>
                <a:schemeClr val="accent5">
                  <a:lumMod val="50000"/>
                </a:schemeClr>
              </a:solidFill>
            </a:rPr>
            <a:t>SoW</a:t>
          </a:r>
          <a:r>
            <a:rPr lang="en-GB" dirty="0">
              <a:solidFill>
                <a:schemeClr val="accent5">
                  <a:lumMod val="50000"/>
                </a:schemeClr>
              </a:solidFill>
            </a:rPr>
            <a:t> so that it happens. </a:t>
          </a:r>
          <a:r>
            <a:rPr lang="en-GB" b="1" dirty="0">
              <a:solidFill>
                <a:schemeClr val="accent5">
                  <a:lumMod val="50000"/>
                </a:schemeClr>
              </a:solidFill>
            </a:rPr>
            <a:t>Grammar features </a:t>
          </a:r>
          <a:r>
            <a:rPr lang="en-GB" dirty="0">
              <a:solidFill>
                <a:schemeClr val="accent5">
                  <a:lumMod val="50000"/>
                </a:schemeClr>
              </a:solidFill>
            </a:rPr>
            <a:t>(and high-frequency vocabulary) </a:t>
          </a:r>
          <a:r>
            <a:rPr lang="en-GB" b="1" dirty="0">
              <a:solidFill>
                <a:schemeClr val="accent5">
                  <a:lumMod val="50000"/>
                </a:schemeClr>
              </a:solidFill>
            </a:rPr>
            <a:t>are recycled in new semantic fields and different contexts, which strengthens the knowledge base.   </a:t>
          </a:r>
          <a:endParaRPr lang="en-US" b="1" dirty="0">
            <a:solidFill>
              <a:schemeClr val="accent5">
                <a:lumMod val="50000"/>
              </a:schemeClr>
            </a:solidFill>
          </a:endParaRPr>
        </a:p>
      </dgm:t>
    </dgm:pt>
    <dgm:pt modelId="{E7A0A931-7626-4885-87F2-ED87DE6CF5BB}" type="parTrans" cxnId="{BE054D30-AB81-4919-9306-1B50EBC79D08}">
      <dgm:prSet/>
      <dgm:spPr/>
      <dgm:t>
        <a:bodyPr/>
        <a:lstStyle/>
        <a:p>
          <a:endParaRPr lang="en-US"/>
        </a:p>
      </dgm:t>
    </dgm:pt>
    <dgm:pt modelId="{6B3D829B-D33A-4179-BCD3-C63EF24FE8BE}" type="sibTrans" cxnId="{BE054D30-AB81-4919-9306-1B50EBC79D08}">
      <dgm:prSet/>
      <dgm:spPr/>
      <dgm:t>
        <a:bodyPr/>
        <a:lstStyle/>
        <a:p>
          <a:endParaRPr lang="en-US"/>
        </a:p>
      </dgm:t>
    </dgm:pt>
    <dgm:pt modelId="{9C48D19A-BD08-414B-8D6B-4939BA76C292}">
      <dgm:prSet/>
      <dgm:spPr/>
      <dgm:t>
        <a:bodyPr/>
        <a:lstStyle/>
        <a:p>
          <a:r>
            <a:rPr lang="en-GB" b="1" dirty="0">
              <a:solidFill>
                <a:schemeClr val="accent5">
                  <a:lumMod val="50000"/>
                </a:schemeClr>
              </a:solidFill>
            </a:rPr>
            <a:t>The grammar spine is not driven by traditional ‘paradigms</a:t>
          </a:r>
          <a:r>
            <a:rPr lang="en-GB" dirty="0">
              <a:solidFill>
                <a:schemeClr val="accent5">
                  <a:lumMod val="50000"/>
                </a:schemeClr>
              </a:solidFill>
            </a:rPr>
            <a:t>’ (e.g., full sets of verb, article or adjectival agreements, all at once). However, </a:t>
          </a:r>
          <a:r>
            <a:rPr lang="en-GB" b="1" dirty="0">
              <a:solidFill>
                <a:schemeClr val="accent5">
                  <a:lumMod val="50000"/>
                </a:schemeClr>
              </a:solidFill>
            </a:rPr>
            <a:t>in its totality the grammar spine will cover the full range of features for persons, subjects, tenses, and aspectual functions</a:t>
          </a:r>
          <a:r>
            <a:rPr lang="en-GB" dirty="0">
              <a:solidFill>
                <a:schemeClr val="accent5">
                  <a:lumMod val="50000"/>
                </a:schemeClr>
              </a:solidFill>
            </a:rPr>
            <a:t> (‘complete’ versus ‘ongoing’), and a range of key syntax (word order and relations between words) </a:t>
          </a:r>
          <a:r>
            <a:rPr lang="en-GB" b="1" dirty="0">
              <a:solidFill>
                <a:schemeClr val="accent5">
                  <a:lumMod val="50000"/>
                </a:schemeClr>
              </a:solidFill>
            </a:rPr>
            <a:t>over time</a:t>
          </a:r>
          <a:r>
            <a:rPr lang="en-GB" dirty="0">
              <a:solidFill>
                <a:schemeClr val="accent5">
                  <a:lumMod val="50000"/>
                </a:schemeClr>
              </a:solidFill>
            </a:rPr>
            <a:t>. </a:t>
          </a:r>
          <a:endParaRPr lang="en-US" dirty="0">
            <a:solidFill>
              <a:schemeClr val="accent5">
                <a:lumMod val="50000"/>
              </a:schemeClr>
            </a:solidFill>
          </a:endParaRPr>
        </a:p>
      </dgm:t>
    </dgm:pt>
    <dgm:pt modelId="{BE4710C7-484F-42AD-9959-4B178980FE0B}" type="parTrans" cxnId="{370B1FE5-46D7-4CF3-8B2C-B2F22B49F54E}">
      <dgm:prSet/>
      <dgm:spPr/>
      <dgm:t>
        <a:bodyPr/>
        <a:lstStyle/>
        <a:p>
          <a:endParaRPr lang="en-US"/>
        </a:p>
      </dgm:t>
    </dgm:pt>
    <dgm:pt modelId="{C87F5D27-D4CD-4CD9-94EB-5A45CFC34A6E}" type="sibTrans" cxnId="{370B1FE5-46D7-4CF3-8B2C-B2F22B49F54E}">
      <dgm:prSet/>
      <dgm:spPr/>
      <dgm:t>
        <a:bodyPr/>
        <a:lstStyle/>
        <a:p>
          <a:endParaRPr lang="en-US"/>
        </a:p>
      </dgm:t>
    </dgm:pt>
    <dgm:pt modelId="{41BF53D6-120A-4756-ABE0-00A6137E688A}" type="pres">
      <dgm:prSet presAssocID="{54BD20AA-7F8B-49C7-BF7D-F648F2B7D74F}" presName="Name0" presStyleCnt="0">
        <dgm:presLayoutVars>
          <dgm:dir/>
          <dgm:resizeHandles val="exact"/>
        </dgm:presLayoutVars>
      </dgm:prSet>
      <dgm:spPr/>
    </dgm:pt>
    <dgm:pt modelId="{6F576076-24A1-4C62-9CB4-A09D9CB9846E}" type="pres">
      <dgm:prSet presAssocID="{A435FBF5-70B0-45A2-9128-CD4A724B3CBB}" presName="composite" presStyleCnt="0"/>
      <dgm:spPr/>
    </dgm:pt>
    <dgm:pt modelId="{2FC70738-9F7E-4F29-A91A-0BCBA67FC863}" type="pres">
      <dgm:prSet presAssocID="{A435FBF5-70B0-45A2-9128-CD4A724B3CBB}" presName="rect1" presStyleLbl="trAlignAcc1" presStyleIdx="0" presStyleCnt="4">
        <dgm:presLayoutVars>
          <dgm:bulletEnabled val="1"/>
        </dgm:presLayoutVars>
      </dgm:prSet>
      <dgm:spPr/>
    </dgm:pt>
    <dgm:pt modelId="{5038383A-A32D-4E7C-BB41-B72179DD870E}" type="pres">
      <dgm:prSet presAssocID="{A435FBF5-70B0-45A2-9128-CD4A724B3CBB}" presName="rect2"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dgm:spPr>
      <dgm:extLst>
        <a:ext uri="{E40237B7-FDA0-4F09-8148-C483321AD2D9}">
          <dgm14:cNvPr xmlns:dgm14="http://schemas.microsoft.com/office/drawing/2010/diagram" id="0" name="" descr="chart with increasing red line"/>
        </a:ext>
      </dgm:extLst>
    </dgm:pt>
    <dgm:pt modelId="{EE472E26-EB12-4B3D-8CE1-23B30F979F8F}" type="pres">
      <dgm:prSet presAssocID="{DDF7EB79-3DEF-4F0B-B388-A9CAA3CEB659}" presName="sibTrans" presStyleCnt="0"/>
      <dgm:spPr/>
    </dgm:pt>
    <dgm:pt modelId="{421F9F38-A69F-4BB5-961E-3794AB60B482}" type="pres">
      <dgm:prSet presAssocID="{9C48D19A-BD08-414B-8D6B-4939BA76C292}" presName="composite" presStyleCnt="0"/>
      <dgm:spPr/>
    </dgm:pt>
    <dgm:pt modelId="{72F804CF-10AB-4ACA-A04F-0D0D837285DD}" type="pres">
      <dgm:prSet presAssocID="{9C48D19A-BD08-414B-8D6B-4939BA76C292}" presName="rect1" presStyleLbl="trAlignAcc1" presStyleIdx="1" presStyleCnt="4">
        <dgm:presLayoutVars>
          <dgm:bulletEnabled val="1"/>
        </dgm:presLayoutVars>
      </dgm:prSet>
      <dgm:spPr/>
    </dgm:pt>
    <dgm:pt modelId="{97793D67-1591-431E-AFC1-B14431A523FC}" type="pres">
      <dgm:prSet presAssocID="{9C48D19A-BD08-414B-8D6B-4939BA76C292}" presName="rect2"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78000" r="-78000"/>
          </a:stretch>
        </a:blipFill>
      </dgm:spPr>
      <dgm:extLst>
        <a:ext uri="{E40237B7-FDA0-4F09-8148-C483321AD2D9}">
          <dgm14:cNvPr xmlns:dgm14="http://schemas.microsoft.com/office/drawing/2010/diagram" id="0" name="" descr="lots of words"/>
        </a:ext>
      </dgm:extLst>
    </dgm:pt>
    <dgm:pt modelId="{904738C2-35E2-41E4-8C5B-AB6892383EB9}" type="pres">
      <dgm:prSet presAssocID="{C87F5D27-D4CD-4CD9-94EB-5A45CFC34A6E}" presName="sibTrans" presStyleCnt="0"/>
      <dgm:spPr/>
    </dgm:pt>
    <dgm:pt modelId="{C6DB196F-7F6C-44ED-A24E-73159AD8E26E}" type="pres">
      <dgm:prSet presAssocID="{08DDC93B-5151-409A-A373-A6473640AEC2}" presName="composite" presStyleCnt="0"/>
      <dgm:spPr/>
    </dgm:pt>
    <dgm:pt modelId="{F22A5CA5-215E-4820-A47E-DED0461CFBDD}" type="pres">
      <dgm:prSet presAssocID="{08DDC93B-5151-409A-A373-A6473640AEC2}" presName="rect1" presStyleLbl="trAlignAcc1" presStyleIdx="2" presStyleCnt="4">
        <dgm:presLayoutVars>
          <dgm:bulletEnabled val="1"/>
        </dgm:presLayoutVars>
      </dgm:prSet>
      <dgm:spPr/>
    </dgm:pt>
    <dgm:pt modelId="{4064FA4A-52F1-4458-BBA4-56C00A0680AC}" type="pres">
      <dgm:prSet presAssocID="{08DDC93B-5151-409A-A373-A6473640AEC2}" presName="rect2"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dgm:spPr>
      <dgm:extLst>
        <a:ext uri="{E40237B7-FDA0-4F09-8148-C483321AD2D9}">
          <dgm14:cNvPr xmlns:dgm14="http://schemas.microsoft.com/office/drawing/2010/diagram" id="0" name="" descr="spines of books"/>
        </a:ext>
      </dgm:extLst>
    </dgm:pt>
    <dgm:pt modelId="{0C37FB8C-691E-4BB9-A835-401A8FAD7EA5}" type="pres">
      <dgm:prSet presAssocID="{47569CAD-47CB-466C-9293-F6277ECE7C0C}" presName="sibTrans" presStyleCnt="0"/>
      <dgm:spPr/>
    </dgm:pt>
    <dgm:pt modelId="{5909422D-8ED1-4EC1-996A-523E01FE8F17}" type="pres">
      <dgm:prSet presAssocID="{D4954548-D526-474A-A576-0AA13B1B17D0}" presName="composite" presStyleCnt="0"/>
      <dgm:spPr/>
    </dgm:pt>
    <dgm:pt modelId="{8A144AF5-9FB3-4ECB-9DDE-490FBA206695}" type="pres">
      <dgm:prSet presAssocID="{D4954548-D526-474A-A576-0AA13B1B17D0}" presName="rect1" presStyleLbl="trAlignAcc1" presStyleIdx="3" presStyleCnt="4">
        <dgm:presLayoutVars>
          <dgm:bulletEnabled val="1"/>
        </dgm:presLayoutVars>
      </dgm:prSet>
      <dgm:spPr/>
    </dgm:pt>
    <dgm:pt modelId="{0F327FDE-DDA5-4792-B91A-652EB83FC561}" type="pres">
      <dgm:prSet presAssocID="{D4954548-D526-474A-A576-0AA13B1B17D0}" presName="rect2"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7000" r="-57000"/>
          </a:stretch>
        </a:blipFill>
      </dgm:spPr>
      <dgm:extLst>
        <a:ext uri="{E40237B7-FDA0-4F09-8148-C483321AD2D9}">
          <dgm14:cNvPr xmlns:dgm14="http://schemas.microsoft.com/office/drawing/2010/diagram" id="0" name="" descr="recycling logo"/>
        </a:ext>
      </dgm:extLst>
    </dgm:pt>
  </dgm:ptLst>
  <dgm:cxnLst>
    <dgm:cxn modelId="{EBD2B50A-7683-4073-9197-CCB6A3921CE7}" type="presOf" srcId="{D4954548-D526-474A-A576-0AA13B1B17D0}" destId="{8A144AF5-9FB3-4ECB-9DDE-490FBA206695}" srcOrd="0" destOrd="0" presId="urn:microsoft.com/office/officeart/2008/layout/PictureStrips"/>
    <dgm:cxn modelId="{BE054D30-AB81-4919-9306-1B50EBC79D08}" srcId="{54BD20AA-7F8B-49C7-BF7D-F648F2B7D74F}" destId="{D4954548-D526-474A-A576-0AA13B1B17D0}" srcOrd="3" destOrd="0" parTransId="{E7A0A931-7626-4885-87F2-ED87DE6CF5BB}" sibTransId="{6B3D829B-D33A-4179-BCD3-C63EF24FE8BE}"/>
    <dgm:cxn modelId="{B3E94F4F-607A-4DF5-9DAE-FEB7E766696D}" type="presOf" srcId="{08DDC93B-5151-409A-A373-A6473640AEC2}" destId="{F22A5CA5-215E-4820-A47E-DED0461CFBDD}" srcOrd="0" destOrd="0" presId="urn:microsoft.com/office/officeart/2008/layout/PictureStrips"/>
    <dgm:cxn modelId="{540D2E6E-9C44-4655-9180-15D30D0D25F5}" srcId="{54BD20AA-7F8B-49C7-BF7D-F648F2B7D74F}" destId="{08DDC93B-5151-409A-A373-A6473640AEC2}" srcOrd="2" destOrd="0" parTransId="{3DD48DB7-A122-43D0-8506-75DE365FFE96}" sibTransId="{47569CAD-47CB-466C-9293-F6277ECE7C0C}"/>
    <dgm:cxn modelId="{3B3FE186-453F-4180-82E4-14A4FFA4D1CE}" type="presOf" srcId="{54BD20AA-7F8B-49C7-BF7D-F648F2B7D74F}" destId="{41BF53D6-120A-4756-ABE0-00A6137E688A}" srcOrd="0" destOrd="0" presId="urn:microsoft.com/office/officeart/2008/layout/PictureStrips"/>
    <dgm:cxn modelId="{41A01999-3C86-4268-B67B-2A91714D5485}" type="presOf" srcId="{A435FBF5-70B0-45A2-9128-CD4A724B3CBB}" destId="{2FC70738-9F7E-4F29-A91A-0BCBA67FC863}" srcOrd="0" destOrd="0" presId="urn:microsoft.com/office/officeart/2008/layout/PictureStrips"/>
    <dgm:cxn modelId="{5896DBA1-5468-4A23-856B-920AF0E020AC}" type="presOf" srcId="{9C48D19A-BD08-414B-8D6B-4939BA76C292}" destId="{72F804CF-10AB-4ACA-A04F-0D0D837285DD}" srcOrd="0" destOrd="0" presId="urn:microsoft.com/office/officeart/2008/layout/PictureStrips"/>
    <dgm:cxn modelId="{E82278CD-4973-4319-B358-0E39EEAE359B}" srcId="{54BD20AA-7F8B-49C7-BF7D-F648F2B7D74F}" destId="{A435FBF5-70B0-45A2-9128-CD4A724B3CBB}" srcOrd="0" destOrd="0" parTransId="{717BB780-BDF4-4C17-A021-ED214285A7D4}" sibTransId="{DDF7EB79-3DEF-4F0B-B388-A9CAA3CEB659}"/>
    <dgm:cxn modelId="{370B1FE5-46D7-4CF3-8B2C-B2F22B49F54E}" srcId="{54BD20AA-7F8B-49C7-BF7D-F648F2B7D74F}" destId="{9C48D19A-BD08-414B-8D6B-4939BA76C292}" srcOrd="1" destOrd="0" parTransId="{BE4710C7-484F-42AD-9959-4B178980FE0B}" sibTransId="{C87F5D27-D4CD-4CD9-94EB-5A45CFC34A6E}"/>
    <dgm:cxn modelId="{1824CAFB-7CBD-4156-9D9F-A8D8DE126329}" type="presParOf" srcId="{41BF53D6-120A-4756-ABE0-00A6137E688A}" destId="{6F576076-24A1-4C62-9CB4-A09D9CB9846E}" srcOrd="0" destOrd="0" presId="urn:microsoft.com/office/officeart/2008/layout/PictureStrips"/>
    <dgm:cxn modelId="{E33D1C86-4891-4CD2-B4CB-860CDF75D2AE}" type="presParOf" srcId="{6F576076-24A1-4C62-9CB4-A09D9CB9846E}" destId="{2FC70738-9F7E-4F29-A91A-0BCBA67FC863}" srcOrd="0" destOrd="0" presId="urn:microsoft.com/office/officeart/2008/layout/PictureStrips"/>
    <dgm:cxn modelId="{58ED1A94-D295-4AEF-9636-DAF1D855BA37}" type="presParOf" srcId="{6F576076-24A1-4C62-9CB4-A09D9CB9846E}" destId="{5038383A-A32D-4E7C-BB41-B72179DD870E}" srcOrd="1" destOrd="0" presId="urn:microsoft.com/office/officeart/2008/layout/PictureStrips"/>
    <dgm:cxn modelId="{B4DD0066-2D79-4E25-BC30-9476D8F7AEA1}" type="presParOf" srcId="{41BF53D6-120A-4756-ABE0-00A6137E688A}" destId="{EE472E26-EB12-4B3D-8CE1-23B30F979F8F}" srcOrd="1" destOrd="0" presId="urn:microsoft.com/office/officeart/2008/layout/PictureStrips"/>
    <dgm:cxn modelId="{C91559ED-364B-4906-96C1-1372ED0240DB}" type="presParOf" srcId="{41BF53D6-120A-4756-ABE0-00A6137E688A}" destId="{421F9F38-A69F-4BB5-961E-3794AB60B482}" srcOrd="2" destOrd="0" presId="urn:microsoft.com/office/officeart/2008/layout/PictureStrips"/>
    <dgm:cxn modelId="{1710D50B-FB7D-4896-9AF3-6BA954302C80}" type="presParOf" srcId="{421F9F38-A69F-4BB5-961E-3794AB60B482}" destId="{72F804CF-10AB-4ACA-A04F-0D0D837285DD}" srcOrd="0" destOrd="0" presId="urn:microsoft.com/office/officeart/2008/layout/PictureStrips"/>
    <dgm:cxn modelId="{C65234BA-9E00-4B17-86AC-3F0F4D913531}" type="presParOf" srcId="{421F9F38-A69F-4BB5-961E-3794AB60B482}" destId="{97793D67-1591-431E-AFC1-B14431A523FC}" srcOrd="1" destOrd="0" presId="urn:microsoft.com/office/officeart/2008/layout/PictureStrips"/>
    <dgm:cxn modelId="{C94F8066-9190-4A7C-9641-9C887BB96D73}" type="presParOf" srcId="{41BF53D6-120A-4756-ABE0-00A6137E688A}" destId="{904738C2-35E2-41E4-8C5B-AB6892383EB9}" srcOrd="3" destOrd="0" presId="urn:microsoft.com/office/officeart/2008/layout/PictureStrips"/>
    <dgm:cxn modelId="{A680C0B1-8336-4F7A-8D42-8B1DDFFC28DC}" type="presParOf" srcId="{41BF53D6-120A-4756-ABE0-00A6137E688A}" destId="{C6DB196F-7F6C-44ED-A24E-73159AD8E26E}" srcOrd="4" destOrd="0" presId="urn:microsoft.com/office/officeart/2008/layout/PictureStrips"/>
    <dgm:cxn modelId="{9A9C62CA-E9D5-4B05-BA17-3E3A58EE6B9F}" type="presParOf" srcId="{C6DB196F-7F6C-44ED-A24E-73159AD8E26E}" destId="{F22A5CA5-215E-4820-A47E-DED0461CFBDD}" srcOrd="0" destOrd="0" presId="urn:microsoft.com/office/officeart/2008/layout/PictureStrips"/>
    <dgm:cxn modelId="{97D61575-F93E-4A52-BF20-849C2EFC723F}" type="presParOf" srcId="{C6DB196F-7F6C-44ED-A24E-73159AD8E26E}" destId="{4064FA4A-52F1-4458-BBA4-56C00A0680AC}" srcOrd="1" destOrd="0" presId="urn:microsoft.com/office/officeart/2008/layout/PictureStrips"/>
    <dgm:cxn modelId="{4E05F2CF-CE0F-4FDA-BF0E-FEDE6DA9742B}" type="presParOf" srcId="{41BF53D6-120A-4756-ABE0-00A6137E688A}" destId="{0C37FB8C-691E-4BB9-A835-401A8FAD7EA5}" srcOrd="5" destOrd="0" presId="urn:microsoft.com/office/officeart/2008/layout/PictureStrips"/>
    <dgm:cxn modelId="{E1ED257B-ABD3-4A89-BCA1-3C2E8283E68B}" type="presParOf" srcId="{41BF53D6-120A-4756-ABE0-00A6137E688A}" destId="{5909422D-8ED1-4EC1-996A-523E01FE8F17}" srcOrd="6" destOrd="0" presId="urn:microsoft.com/office/officeart/2008/layout/PictureStrips"/>
    <dgm:cxn modelId="{DE65C02F-CDF0-4B61-95C3-E317B6D2976E}" type="presParOf" srcId="{5909422D-8ED1-4EC1-996A-523E01FE8F17}" destId="{8A144AF5-9FB3-4ECB-9DDE-490FBA206695}" srcOrd="0" destOrd="0" presId="urn:microsoft.com/office/officeart/2008/layout/PictureStrips"/>
    <dgm:cxn modelId="{2BA28E61-32D2-49AD-B235-27F00E84CB47}" type="presParOf" srcId="{5909422D-8ED1-4EC1-996A-523E01FE8F17}" destId="{0F327FDE-DDA5-4792-B91A-652EB83FC56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70738-9F7E-4F29-A91A-0BCBA67FC863}">
      <dsp:nvSpPr>
        <dsp:cNvPr id="0" name=""/>
        <dsp:cNvSpPr/>
      </dsp:nvSpPr>
      <dsp:spPr>
        <a:xfrm>
          <a:off x="234742" y="1013833"/>
          <a:ext cx="5624763" cy="175773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90575"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solidFill>
                <a:schemeClr val="accent5">
                  <a:lumMod val="50000"/>
                </a:schemeClr>
              </a:solidFill>
            </a:rPr>
            <a:t>Our </a:t>
          </a:r>
          <a:r>
            <a:rPr lang="en-GB" sz="1400" kern="1200" dirty="0" err="1">
              <a:solidFill>
                <a:schemeClr val="accent5">
                  <a:lumMod val="50000"/>
                </a:schemeClr>
              </a:solidFill>
            </a:rPr>
            <a:t>SoW</a:t>
          </a:r>
          <a:r>
            <a:rPr lang="en-GB" sz="1400" kern="1200" dirty="0">
              <a:solidFill>
                <a:schemeClr val="accent5">
                  <a:lumMod val="50000"/>
                </a:schemeClr>
              </a:solidFill>
            </a:rPr>
            <a:t> aim to avoid introducing too much language too fast. For the majority of learners aged 11-13, introducing </a:t>
          </a:r>
          <a:r>
            <a:rPr lang="en-GB" sz="1400" b="1" kern="1200" dirty="0">
              <a:solidFill>
                <a:schemeClr val="accent5">
                  <a:lumMod val="50000"/>
                </a:schemeClr>
              </a:solidFill>
            </a:rPr>
            <a:t>no more than one new main grammatical function every two weeks </a:t>
          </a:r>
          <a:r>
            <a:rPr lang="en-GB" sz="1400" kern="1200" dirty="0">
              <a:solidFill>
                <a:schemeClr val="accent5">
                  <a:lumMod val="50000"/>
                </a:schemeClr>
              </a:solidFill>
            </a:rPr>
            <a:t>is likely to set sufficient amount of ‘desirable difficulty.’</a:t>
          </a:r>
          <a:endParaRPr lang="en-US" sz="1400" kern="1200" dirty="0">
            <a:solidFill>
              <a:schemeClr val="accent5">
                <a:lumMod val="50000"/>
              </a:schemeClr>
            </a:solidFill>
          </a:endParaRPr>
        </a:p>
      </dsp:txBody>
      <dsp:txXfrm>
        <a:off x="234742" y="1013833"/>
        <a:ext cx="5624763" cy="1757738"/>
      </dsp:txXfrm>
    </dsp:sp>
    <dsp:sp modelId="{5038383A-A32D-4E7C-BB41-B72179DD870E}">
      <dsp:nvSpPr>
        <dsp:cNvPr id="0" name=""/>
        <dsp:cNvSpPr/>
      </dsp:nvSpPr>
      <dsp:spPr>
        <a:xfrm>
          <a:off x="377" y="759938"/>
          <a:ext cx="1230417" cy="184562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F804CF-10AB-4ACA-A04F-0D0D837285DD}">
      <dsp:nvSpPr>
        <dsp:cNvPr id="0" name=""/>
        <dsp:cNvSpPr/>
      </dsp:nvSpPr>
      <dsp:spPr>
        <a:xfrm>
          <a:off x="6374355" y="1013833"/>
          <a:ext cx="5624763" cy="175773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90575"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accent5">
                  <a:lumMod val="50000"/>
                </a:schemeClr>
              </a:solidFill>
            </a:rPr>
            <a:t>The grammar spine is not driven by traditional ‘paradigms</a:t>
          </a:r>
          <a:r>
            <a:rPr lang="en-GB" sz="1400" kern="1200" dirty="0">
              <a:solidFill>
                <a:schemeClr val="accent5">
                  <a:lumMod val="50000"/>
                </a:schemeClr>
              </a:solidFill>
            </a:rPr>
            <a:t>’ (e.g., full sets of verb, article or adjectival agreements, all at once). However, </a:t>
          </a:r>
          <a:r>
            <a:rPr lang="en-GB" sz="1400" b="1" kern="1200" dirty="0">
              <a:solidFill>
                <a:schemeClr val="accent5">
                  <a:lumMod val="50000"/>
                </a:schemeClr>
              </a:solidFill>
            </a:rPr>
            <a:t>in its totality the grammar spine will cover the full range of features for persons, subjects, tenses, and aspectual functions</a:t>
          </a:r>
          <a:r>
            <a:rPr lang="en-GB" sz="1400" kern="1200" dirty="0">
              <a:solidFill>
                <a:schemeClr val="accent5">
                  <a:lumMod val="50000"/>
                </a:schemeClr>
              </a:solidFill>
            </a:rPr>
            <a:t> (‘complete’ versus ‘ongoing’), and a range of key syntax (word order and relations between words) </a:t>
          </a:r>
          <a:r>
            <a:rPr lang="en-GB" sz="1400" b="1" kern="1200" dirty="0">
              <a:solidFill>
                <a:schemeClr val="accent5">
                  <a:lumMod val="50000"/>
                </a:schemeClr>
              </a:solidFill>
            </a:rPr>
            <a:t>over time</a:t>
          </a:r>
          <a:r>
            <a:rPr lang="en-GB" sz="1400" kern="1200" dirty="0">
              <a:solidFill>
                <a:schemeClr val="accent5">
                  <a:lumMod val="50000"/>
                </a:schemeClr>
              </a:solidFill>
            </a:rPr>
            <a:t>. </a:t>
          </a:r>
          <a:endParaRPr lang="en-US" sz="1400" kern="1200" dirty="0">
            <a:solidFill>
              <a:schemeClr val="accent5">
                <a:lumMod val="50000"/>
              </a:schemeClr>
            </a:solidFill>
          </a:endParaRPr>
        </a:p>
      </dsp:txBody>
      <dsp:txXfrm>
        <a:off x="6374355" y="1013833"/>
        <a:ext cx="5624763" cy="1757738"/>
      </dsp:txXfrm>
    </dsp:sp>
    <dsp:sp modelId="{97793D67-1591-431E-AFC1-B14431A523FC}">
      <dsp:nvSpPr>
        <dsp:cNvPr id="0" name=""/>
        <dsp:cNvSpPr/>
      </dsp:nvSpPr>
      <dsp:spPr>
        <a:xfrm>
          <a:off x="6139989" y="759938"/>
          <a:ext cx="1230417" cy="184562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78000" r="-7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2A5CA5-215E-4820-A47E-DED0461CFBDD}">
      <dsp:nvSpPr>
        <dsp:cNvPr id="0" name=""/>
        <dsp:cNvSpPr/>
      </dsp:nvSpPr>
      <dsp:spPr>
        <a:xfrm>
          <a:off x="234742" y="3226631"/>
          <a:ext cx="5624763" cy="175773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90575"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accent5">
                  <a:lumMod val="50000"/>
                </a:schemeClr>
              </a:solidFill>
            </a:rPr>
            <a:t>NCELP proposes an explicit spine of grammar </a:t>
          </a:r>
          <a:r>
            <a:rPr lang="en-GB" sz="1400" kern="1200" dirty="0">
              <a:solidFill>
                <a:schemeClr val="accent5">
                  <a:lumMod val="50000"/>
                </a:schemeClr>
              </a:solidFill>
            </a:rPr>
            <a:t>and high frequency vocabulary. </a:t>
          </a:r>
          <a:r>
            <a:rPr lang="en-GB" sz="1400" b="1" kern="1200" dirty="0">
              <a:solidFill>
                <a:schemeClr val="accent5">
                  <a:lumMod val="50000"/>
                </a:schemeClr>
              </a:solidFill>
            </a:rPr>
            <a:t>It is not driven by a need to cover pre-determined topics </a:t>
          </a:r>
          <a:r>
            <a:rPr lang="en-GB" sz="1400" kern="1200" dirty="0">
              <a:solidFill>
                <a:schemeClr val="accent5">
                  <a:lumMod val="50000"/>
                </a:schemeClr>
              </a:solidFill>
            </a:rPr>
            <a:t>or communicative functions via a holistic approach to sentences, </a:t>
          </a:r>
          <a:r>
            <a:rPr lang="en-GB" sz="1400" b="1" kern="1200" dirty="0">
              <a:solidFill>
                <a:schemeClr val="accent5">
                  <a:lumMod val="50000"/>
                </a:schemeClr>
              </a:solidFill>
            </a:rPr>
            <a:t>but rather </a:t>
          </a:r>
          <a:r>
            <a:rPr lang="en-GB" sz="1400" kern="1200" dirty="0">
              <a:solidFill>
                <a:schemeClr val="accent5">
                  <a:lumMod val="50000"/>
                </a:schemeClr>
              </a:solidFill>
            </a:rPr>
            <a:t>via </a:t>
          </a:r>
          <a:r>
            <a:rPr lang="en-GB" sz="1400" b="1" kern="1200" dirty="0">
              <a:solidFill>
                <a:schemeClr val="accent5">
                  <a:lumMod val="50000"/>
                </a:schemeClr>
              </a:solidFill>
            </a:rPr>
            <a:t>a focus on the functions of grammar</a:t>
          </a:r>
          <a:r>
            <a:rPr lang="en-GB" sz="1400" kern="1200" dirty="0">
              <a:solidFill>
                <a:schemeClr val="accent5">
                  <a:lumMod val="50000"/>
                </a:schemeClr>
              </a:solidFill>
            </a:rPr>
            <a:t>. </a:t>
          </a:r>
          <a:endParaRPr lang="en-US" sz="1400" kern="1200" dirty="0">
            <a:solidFill>
              <a:schemeClr val="accent5">
                <a:lumMod val="50000"/>
              </a:schemeClr>
            </a:solidFill>
          </a:endParaRPr>
        </a:p>
      </dsp:txBody>
      <dsp:txXfrm>
        <a:off x="234742" y="3226631"/>
        <a:ext cx="5624763" cy="1757738"/>
      </dsp:txXfrm>
    </dsp:sp>
    <dsp:sp modelId="{4064FA4A-52F1-4458-BBA4-56C00A0680AC}">
      <dsp:nvSpPr>
        <dsp:cNvPr id="0" name=""/>
        <dsp:cNvSpPr/>
      </dsp:nvSpPr>
      <dsp:spPr>
        <a:xfrm>
          <a:off x="377" y="2972735"/>
          <a:ext cx="1230417" cy="184562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144AF5-9FB3-4ECB-9DDE-490FBA206695}">
      <dsp:nvSpPr>
        <dsp:cNvPr id="0" name=""/>
        <dsp:cNvSpPr/>
      </dsp:nvSpPr>
      <dsp:spPr>
        <a:xfrm>
          <a:off x="6374355" y="3226631"/>
          <a:ext cx="5624763" cy="175773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90575"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solidFill>
                <a:schemeClr val="accent5">
                  <a:lumMod val="50000"/>
                </a:schemeClr>
              </a:solidFill>
            </a:rPr>
            <a:t>NCELP has taken as guiding principles that revisiting must be: frequent enough to prevent forgetting; spaced enough so that recall is challenging; and systematically planned into the </a:t>
          </a:r>
          <a:r>
            <a:rPr lang="en-GB" sz="1400" kern="1200" dirty="0" err="1">
              <a:solidFill>
                <a:schemeClr val="accent5">
                  <a:lumMod val="50000"/>
                </a:schemeClr>
              </a:solidFill>
            </a:rPr>
            <a:t>SoW</a:t>
          </a:r>
          <a:r>
            <a:rPr lang="en-GB" sz="1400" kern="1200" dirty="0">
              <a:solidFill>
                <a:schemeClr val="accent5">
                  <a:lumMod val="50000"/>
                </a:schemeClr>
              </a:solidFill>
            </a:rPr>
            <a:t> so that it happens. </a:t>
          </a:r>
          <a:r>
            <a:rPr lang="en-GB" sz="1400" b="1" kern="1200" dirty="0">
              <a:solidFill>
                <a:schemeClr val="accent5">
                  <a:lumMod val="50000"/>
                </a:schemeClr>
              </a:solidFill>
            </a:rPr>
            <a:t>Grammar features </a:t>
          </a:r>
          <a:r>
            <a:rPr lang="en-GB" sz="1400" kern="1200" dirty="0">
              <a:solidFill>
                <a:schemeClr val="accent5">
                  <a:lumMod val="50000"/>
                </a:schemeClr>
              </a:solidFill>
            </a:rPr>
            <a:t>(and high-frequency vocabulary) </a:t>
          </a:r>
          <a:r>
            <a:rPr lang="en-GB" sz="1400" b="1" kern="1200" dirty="0">
              <a:solidFill>
                <a:schemeClr val="accent5">
                  <a:lumMod val="50000"/>
                </a:schemeClr>
              </a:solidFill>
            </a:rPr>
            <a:t>are recycled in new semantic fields and different contexts, which strengthens the knowledge base.   </a:t>
          </a:r>
          <a:endParaRPr lang="en-US" sz="1400" b="1" kern="1200" dirty="0">
            <a:solidFill>
              <a:schemeClr val="accent5">
                <a:lumMod val="50000"/>
              </a:schemeClr>
            </a:solidFill>
          </a:endParaRPr>
        </a:p>
      </dsp:txBody>
      <dsp:txXfrm>
        <a:off x="6374355" y="3226631"/>
        <a:ext cx="5624763" cy="1757738"/>
      </dsp:txXfrm>
    </dsp:sp>
    <dsp:sp modelId="{0F327FDE-DDA5-4792-B91A-652EB83FC561}">
      <dsp:nvSpPr>
        <dsp:cNvPr id="0" name=""/>
        <dsp:cNvSpPr/>
      </dsp:nvSpPr>
      <dsp:spPr>
        <a:xfrm>
          <a:off x="6139989" y="2972735"/>
          <a:ext cx="1230417" cy="1845625"/>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7000" r="-5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D1A175-B7D3-42A9-BDD7-4C74BE7B2C64}" type="datetimeFigureOut">
              <a:rPr lang="en-GB" smtClean="0"/>
              <a:t>10/07/2020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E81A0A-8F27-47FD-B778-865DAAC1A55A}" type="slidenum">
              <a:rPr lang="en-GB" smtClean="0"/>
              <a:t>‹#›</a:t>
            </a:fld>
            <a:endParaRPr lang="en-GB"/>
          </a:p>
        </p:txBody>
      </p:sp>
    </p:spTree>
    <p:extLst>
      <p:ext uri="{BB962C8B-B14F-4D97-AF65-F5344CB8AC3E}">
        <p14:creationId xmlns:p14="http://schemas.microsoft.com/office/powerpoint/2010/main" val="1855475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dirty="0"/>
              <a:t>Hello, I’m Victoria Hobson.</a:t>
            </a:r>
            <a:r>
              <a:rPr lang="en-GB" baseline="0" dirty="0"/>
              <a:t>  Welcome to the introduction and overview to Grammar Sequencing and Teaching, our last session of today’s Webinar.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744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NCELP has taken as guiding principles that revisiting must be: frequent enough to prevent forgetting; spaced enough so that recall is challenging; and systematically planned into the </a:t>
            </a:r>
            <a:r>
              <a:rPr lang="en-GB" sz="1200" dirty="0" err="1">
                <a:solidFill>
                  <a:schemeClr val="accent5">
                    <a:lumMod val="50000"/>
                  </a:schemeClr>
                </a:solidFill>
              </a:rPr>
              <a:t>SoW</a:t>
            </a:r>
            <a:r>
              <a:rPr lang="en-GB" sz="1200" dirty="0">
                <a:solidFill>
                  <a:schemeClr val="accent5">
                    <a:lumMod val="50000"/>
                  </a:schemeClr>
                </a:solidFill>
              </a:rPr>
              <a:t> so that it happens. </a:t>
            </a:r>
            <a:r>
              <a:rPr lang="en-GB" sz="1200" b="1" dirty="0">
                <a:solidFill>
                  <a:schemeClr val="accent5">
                    <a:lumMod val="50000"/>
                  </a:schemeClr>
                </a:solidFill>
              </a:rPr>
              <a:t>Grammar features </a:t>
            </a:r>
            <a:r>
              <a:rPr lang="en-GB" sz="1200" dirty="0">
                <a:solidFill>
                  <a:schemeClr val="accent5">
                    <a:lumMod val="50000"/>
                  </a:schemeClr>
                </a:solidFill>
              </a:rPr>
              <a:t>(and high-frequency vocabulary) </a:t>
            </a:r>
            <a:r>
              <a:rPr lang="en-GB" sz="1200" b="1" dirty="0">
                <a:solidFill>
                  <a:schemeClr val="accent5">
                    <a:lumMod val="50000"/>
                  </a:schemeClr>
                </a:solidFill>
              </a:rPr>
              <a:t>are recycled in new semantic fields and different contexts, which strengthens the knowledge base.   </a:t>
            </a:r>
            <a:endParaRPr lang="en-US" sz="1200" b="1" dirty="0">
              <a:solidFill>
                <a:schemeClr val="accent5">
                  <a:lumMod val="50000"/>
                </a:schemeClr>
              </a:solidFill>
            </a:endParaRPr>
          </a:p>
          <a:p>
            <a:endParaRPr lang="en-GB" baseline="0" dirty="0"/>
          </a:p>
        </p:txBody>
      </p:sp>
      <p:sp>
        <p:nvSpPr>
          <p:cNvPr id="4" name="Slide Number Placeholder 3"/>
          <p:cNvSpPr>
            <a:spLocks noGrp="1"/>
          </p:cNvSpPr>
          <p:nvPr>
            <p:ph type="sldNum" sz="quarter" idx="10"/>
          </p:nvPr>
        </p:nvSpPr>
        <p:spPr/>
        <p:txBody>
          <a:bodyPr/>
          <a:lstStyle/>
          <a:p>
            <a:pPr>
              <a:defRPr/>
            </a:pPr>
            <a:fld id="{84999C6E-694E-43EC-8A00-92F2A2525AC4}" type="slidenum">
              <a:rPr lang="en-GB" smtClean="0">
                <a:solidFill>
                  <a:prstClr val="black"/>
                </a:solidFill>
              </a:rPr>
              <a:pPr>
                <a:defRPr/>
              </a:pPr>
              <a:t>10</a:t>
            </a:fld>
            <a:endParaRPr lang="en-GB">
              <a:solidFill>
                <a:prstClr val="black"/>
              </a:solidFill>
            </a:endParaRPr>
          </a:p>
        </p:txBody>
      </p:sp>
    </p:spTree>
    <p:extLst>
      <p:ext uri="{BB962C8B-B14F-4D97-AF65-F5344CB8AC3E}">
        <p14:creationId xmlns:p14="http://schemas.microsoft.com/office/powerpoint/2010/main" val="3013904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have seen </a:t>
            </a:r>
            <a:r>
              <a:rPr lang="en-GB" baseline="0" dirty="0"/>
              <a:t>how these key principles inform the sequencing and teaching of </a:t>
            </a:r>
            <a:r>
              <a:rPr lang="en-GB" b="1" baseline="0" dirty="0"/>
              <a:t>grammar</a:t>
            </a:r>
            <a:r>
              <a:rPr lang="en-GB" baseline="0" dirty="0"/>
              <a:t> within the NCELP Schemes of Work, </a:t>
            </a:r>
            <a:r>
              <a:rPr lang="en-US" baseline="0" dirty="0"/>
              <a:t>l</a:t>
            </a:r>
            <a:r>
              <a:rPr lang="en-US" dirty="0"/>
              <a:t>et’s take</a:t>
            </a:r>
            <a:r>
              <a:rPr lang="en-US" baseline="0" dirty="0"/>
              <a:t> a closer look now at how these principles translate into sequences for teaching grammar in the NCELP Year 7 Schemes of Work.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We take a look at Term 1 for French, Term 2 for Spanish and Term 3 for German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E81A0A-8F27-47FD-B778-865DAAC1A5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316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a:t>
            </a:r>
            <a:r>
              <a:rPr lang="en-US" baseline="0"/>
              <a:t> the grammar spine for Year 7 French Term 1.1.</a:t>
            </a:r>
          </a:p>
          <a:p>
            <a:r>
              <a:rPr lang="en-GB" sz="1200" kern="1200">
                <a:solidFill>
                  <a:schemeClr val="tx1"/>
                </a:solidFill>
                <a:effectLst/>
                <a:latin typeface="+mn-lt"/>
                <a:ea typeface="+mn-ea"/>
                <a:cs typeface="+mn-cs"/>
              </a:rPr>
              <a:t>As we have seen, we err on the side of slower progression and aim to give plenty of practice of the features introduced, and this really is, more than the explanations, the crucial factor leading to long-term learning.</a:t>
            </a:r>
          </a:p>
          <a:p>
            <a:r>
              <a:rPr lang="en-GB" sz="1200" kern="1200">
                <a:solidFill>
                  <a:schemeClr val="tx1"/>
                </a:solidFill>
                <a:effectLst/>
                <a:latin typeface="+mn-lt"/>
                <a:ea typeface="+mn-ea"/>
                <a:cs typeface="+mn-cs"/>
              </a:rPr>
              <a:t>At the beginning (first half of term one), we can see that highly frequent verbs form the basis of the scheme of work.</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923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Very soon after we also include regular verbs (second</a:t>
            </a:r>
            <a:r>
              <a:rPr lang="en-GB" sz="1200" kern="1200" baseline="0">
                <a:solidFill>
                  <a:schemeClr val="tx1"/>
                </a:solidFill>
                <a:effectLst/>
                <a:latin typeface="+mn-lt"/>
                <a:ea typeface="+mn-ea"/>
                <a:cs typeface="+mn-cs"/>
              </a:rPr>
              <a:t> half of term one)</a:t>
            </a:r>
            <a:r>
              <a:rPr lang="en-GB" sz="1200" kern="1200">
                <a:solidFill>
                  <a:schemeClr val="tx1"/>
                </a:solidFill>
                <a:effectLst/>
                <a:latin typeface="+mn-lt"/>
                <a:ea typeface="+mn-ea"/>
                <a:cs typeface="+mn-cs"/>
              </a:rPr>
              <a:t>, and try to build the verb lexicon so that students can begin to actively manipulate verbs which they already know how to conjugate.  So these are also taught in the early stages.</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929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the</a:t>
            </a:r>
            <a:r>
              <a:rPr lang="en-GB" sz="1200" kern="1200" baseline="0" dirty="0">
                <a:solidFill>
                  <a:schemeClr val="tx1"/>
                </a:solidFill>
                <a:effectLst/>
                <a:latin typeface="+mn-lt"/>
                <a:ea typeface="+mn-ea"/>
                <a:cs typeface="+mn-cs"/>
              </a:rPr>
              <a:t> grammar spine for Y7 Spanish Term 2.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aim for broad clarity across the 3 languages in terms of the features that we cover, with differences in sequencing owing to the internal grammar of each language.</a:t>
            </a:r>
          </a:p>
          <a:p>
            <a:r>
              <a:rPr lang="en-GB" sz="1200" kern="1200" dirty="0">
                <a:solidFill>
                  <a:schemeClr val="tx1"/>
                </a:solidFill>
                <a:effectLst/>
                <a:latin typeface="+mn-lt"/>
                <a:ea typeface="+mn-ea"/>
                <a:cs typeface="+mn-cs"/>
              </a:rPr>
              <a:t>So, there are these language specific characteristics, which we certainly cater for. So, for example, Spanish has two different verbs for 'to be', and we've built this into the early stages of Year 7.  In the first term</a:t>
            </a:r>
            <a:r>
              <a:rPr lang="en-GB" sz="1200" kern="1200" baseline="0" dirty="0">
                <a:solidFill>
                  <a:schemeClr val="tx1"/>
                </a:solidFill>
                <a:effectLst/>
                <a:latin typeface="+mn-lt"/>
                <a:ea typeface="+mn-ea"/>
                <a:cs typeface="+mn-cs"/>
              </a:rPr>
              <a:t>, singular persons are learnt and then revisited in Term 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240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a:solidFill>
                  <a:schemeClr val="tx1"/>
                </a:solidFill>
                <a:effectLst/>
                <a:latin typeface="+mn-lt"/>
                <a:ea typeface="+mn-ea"/>
                <a:cs typeface="+mn-cs"/>
              </a:rPr>
              <a:t>Also In the second term, whilst revisiting singular persons we move on to embedding first and third person plural of both </a:t>
            </a:r>
            <a:r>
              <a:rPr lang="en-GB" sz="1200" i="1" kern="1200" baseline="0" dirty="0" err="1">
                <a:solidFill>
                  <a:schemeClr val="tx1"/>
                </a:solidFill>
                <a:effectLst/>
                <a:latin typeface="+mn-lt"/>
                <a:ea typeface="+mn-ea"/>
                <a:cs typeface="+mn-cs"/>
              </a:rPr>
              <a:t>ser</a:t>
            </a:r>
            <a:r>
              <a:rPr lang="en-GB" sz="1200" i="1" kern="1200" baseline="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and </a:t>
            </a:r>
            <a:r>
              <a:rPr lang="en-GB" sz="1200" i="1" kern="1200" baseline="0" dirty="0" err="1">
                <a:solidFill>
                  <a:schemeClr val="tx1"/>
                </a:solidFill>
                <a:effectLst/>
                <a:latin typeface="+mn-lt"/>
                <a:ea typeface="+mn-ea"/>
                <a:cs typeface="+mn-cs"/>
              </a:rPr>
              <a:t>estar</a:t>
            </a:r>
            <a:r>
              <a:rPr lang="en-GB" sz="1200" i="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Also, possessive adjectives are less complex in Spanish than in French, for example, as they don't require gender agreement, and so they come earlier in the Spanish scheme of work (in Term 1, compared</a:t>
            </a:r>
            <a:r>
              <a:rPr lang="en-GB" sz="1200" kern="1200" baseline="0" dirty="0">
                <a:solidFill>
                  <a:schemeClr val="tx1"/>
                </a:solidFill>
                <a:effectLst/>
                <a:latin typeface="+mn-lt"/>
                <a:ea typeface="+mn-ea"/>
                <a:cs typeface="+mn-cs"/>
              </a:rPr>
              <a:t> to Term 2 in the French)</a:t>
            </a:r>
            <a:r>
              <a:rPr lang="en-GB" sz="1200" kern="1200" dirty="0">
                <a:solidFill>
                  <a:schemeClr val="tx1"/>
                </a:solidFill>
                <a:effectLst/>
                <a:latin typeface="+mn-lt"/>
                <a:ea typeface="+mn-ea"/>
                <a:cs typeface="+mn-cs"/>
              </a:rPr>
              <a:t>. So it's crucially the internal structure of the language that is driving the scheme of work.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06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Here is the grammar spine for Y7 German Term 3.</a:t>
            </a:r>
          </a:p>
          <a:p>
            <a:r>
              <a:rPr lang="en-GB" sz="1200" b="0" i="0" kern="1200" dirty="0">
                <a:solidFill>
                  <a:schemeClr val="tx1"/>
                </a:solidFill>
                <a:effectLst/>
                <a:latin typeface="+mn-lt"/>
                <a:ea typeface="+mn-ea"/>
                <a:cs typeface="+mn-cs"/>
              </a:rPr>
              <a:t>When you look at the scheme of work, you'll see that the revisiting of grammar is incorporated into the grammar column, rather than in separate columns, and this should make progression easier to follow and see how new features are related to those which are previously taught. Grammar features in bold indicate that this is when the item is first introduced.  Features not in bold are items revisited for the first time. Italics indicate grammar revisited for a second time and thereafter.</a:t>
            </a:r>
          </a:p>
          <a:p>
            <a:r>
              <a:rPr lang="en-GB" sz="1200" b="0" i="0" kern="1200" dirty="0">
                <a:solidFill>
                  <a:schemeClr val="tx1"/>
                </a:solidFill>
                <a:effectLst/>
                <a:latin typeface="+mn-lt"/>
                <a:ea typeface="+mn-ea"/>
                <a:cs typeface="+mn-cs"/>
              </a:rPr>
              <a:t>Just in case some of the abbreviations look a bit unfamiliar, we use WO for word order.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WO1 is word order 1 – this is Subject Verb Object word order, the first pattern that students learn.  Then they learn WO2 – word </a:t>
            </a:r>
            <a:r>
              <a:rPr lang="en-GB" sz="1200" b="0" i="0" kern="1200" dirty="0" err="1">
                <a:solidFill>
                  <a:schemeClr val="tx1"/>
                </a:solidFill>
                <a:effectLst/>
                <a:latin typeface="+mn-lt"/>
                <a:ea typeface="+mn-ea"/>
                <a:cs typeface="+mn-cs"/>
              </a:rPr>
              <a:t>oder</a:t>
            </a:r>
            <a:r>
              <a:rPr lang="en-GB" sz="1200" b="0" i="0" kern="1200" dirty="0">
                <a:solidFill>
                  <a:schemeClr val="tx1"/>
                </a:solidFill>
                <a:effectLst/>
                <a:latin typeface="+mn-lt"/>
                <a:ea typeface="+mn-ea"/>
                <a:cs typeface="+mn-cs"/>
              </a:rPr>
              <a:t> 2, which is subject-verb inversion after adverbs of time, initially, but we also ensure that we do full practice of word order 2 after locations, too.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Word order 3 is saved for Y8 and this is obviously verb to the end of the clause after subordinating conjunctions, like </a:t>
            </a:r>
            <a:r>
              <a:rPr lang="en-GB" sz="1200" b="0" i="0" kern="1200" dirty="0" err="1">
                <a:solidFill>
                  <a:schemeClr val="tx1"/>
                </a:solidFill>
                <a:effectLst/>
                <a:latin typeface="+mn-lt"/>
                <a:ea typeface="+mn-ea"/>
                <a:cs typeface="+mn-cs"/>
              </a:rPr>
              <a:t>weil</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dass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wenn</a:t>
            </a:r>
            <a:r>
              <a:rPr lang="en-GB" sz="1200" b="0" i="0" kern="1200" dirty="0">
                <a:solidFill>
                  <a:schemeClr val="tx1"/>
                </a:solidFill>
                <a:effectLst/>
                <a:latin typeface="+mn-lt"/>
                <a:ea typeface="+mn-ea"/>
                <a:cs typeface="+mn-cs"/>
              </a:rPr>
              <a:t> etc..</a:t>
            </a:r>
          </a:p>
          <a:p>
            <a:r>
              <a:rPr lang="en-GB" sz="1200" b="0" i="0" kern="1200" dirty="0">
                <a:solidFill>
                  <a:schemeClr val="tx1"/>
                </a:solidFill>
                <a:effectLst/>
                <a:latin typeface="+mn-lt"/>
                <a:ea typeface="+mn-ea"/>
                <a:cs typeface="+mn-cs"/>
              </a:rPr>
              <a:t>R1 stands for Row 1 on an articles table and is the nominative or subject case.  Row 2 is the accusative, Row 3 dative.  For any </a:t>
            </a:r>
            <a:r>
              <a:rPr lang="en-GB" sz="1200" b="0" i="0" kern="1200" dirty="0" err="1">
                <a:solidFill>
                  <a:schemeClr val="tx1"/>
                </a:solidFill>
                <a:effectLst/>
                <a:latin typeface="+mn-lt"/>
                <a:ea typeface="+mn-ea"/>
                <a:cs typeface="+mn-cs"/>
              </a:rPr>
              <a:t>Germanists</a:t>
            </a:r>
            <a:r>
              <a:rPr lang="en-GB" sz="1200" b="0" i="0" kern="1200" dirty="0">
                <a:solidFill>
                  <a:schemeClr val="tx1"/>
                </a:solidFill>
                <a:effectLst/>
                <a:latin typeface="+mn-lt"/>
                <a:ea typeface="+mn-ea"/>
                <a:cs typeface="+mn-cs"/>
              </a:rPr>
              <a:t> there, yes, we do know that Germans themselves typically have a different order for the rows but we are not teaching our students the genitive before the accusative or dative.</a:t>
            </a:r>
            <a:br>
              <a:rPr lang="en-GB" sz="1200" b="0" i="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Activities allow for differing levels of support, for example in the amount of vocabulary help offered, and for a variety of levels of outcome in the production tasks.  Individual tasks,</a:t>
            </a:r>
            <a:r>
              <a:rPr lang="en-GB" sz="1200" kern="1200" baseline="0" dirty="0">
                <a:solidFill>
                  <a:schemeClr val="tx1"/>
                </a:solidFill>
                <a:effectLst/>
                <a:latin typeface="+mn-lt"/>
                <a:ea typeface="+mn-ea"/>
                <a:cs typeface="+mn-cs"/>
              </a:rPr>
              <a:t> where appropriate, are differentiated either to support less able students or offer stretch and challenge.</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417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verbs dealt with up to now have been in present tense.  In the</a:t>
            </a:r>
            <a:r>
              <a:rPr lang="en-US" baseline="0" dirty="0"/>
              <a:t> second half of term 3 </a:t>
            </a:r>
            <a:r>
              <a:rPr lang="en-US" dirty="0"/>
              <a:t>,</a:t>
            </a:r>
            <a:r>
              <a:rPr lang="en-US" baseline="0" dirty="0"/>
              <a:t> we contrast present with future tense.  This is the same for Spanish and French as well.</a:t>
            </a:r>
          </a:p>
          <a:p>
            <a:r>
              <a:rPr lang="en-GB" sz="1200" kern="1200" dirty="0">
                <a:solidFill>
                  <a:schemeClr val="tx1"/>
                </a:solidFill>
                <a:effectLst/>
                <a:latin typeface="+mn-lt"/>
                <a:ea typeface="+mn-ea"/>
                <a:cs typeface="+mn-cs"/>
              </a:rPr>
              <a:t>Activities in all</a:t>
            </a:r>
            <a:r>
              <a:rPr lang="en-GB" sz="1200" kern="1200" baseline="0" dirty="0">
                <a:solidFill>
                  <a:schemeClr val="tx1"/>
                </a:solidFill>
                <a:effectLst/>
                <a:latin typeface="+mn-lt"/>
                <a:ea typeface="+mn-ea"/>
                <a:cs typeface="+mn-cs"/>
              </a:rPr>
              <a:t> our Schemes of Work</a:t>
            </a:r>
            <a:r>
              <a:rPr lang="en-GB" sz="1200" kern="1200" dirty="0">
                <a:solidFill>
                  <a:schemeClr val="tx1"/>
                </a:solidFill>
                <a:effectLst/>
                <a:latin typeface="+mn-lt"/>
                <a:ea typeface="+mn-ea"/>
                <a:cs typeface="+mn-cs"/>
              </a:rPr>
              <a:t> allow for differing levels of support, for example in the amount of vocabulary help offered, and for a variety of levels of outcome in the production tasks.  Individual tasks,</a:t>
            </a:r>
            <a:r>
              <a:rPr lang="en-GB" sz="1200" kern="1200" baseline="0" dirty="0">
                <a:solidFill>
                  <a:schemeClr val="tx1"/>
                </a:solidFill>
                <a:effectLst/>
                <a:latin typeface="+mn-lt"/>
                <a:ea typeface="+mn-ea"/>
                <a:cs typeface="+mn-cs"/>
              </a:rPr>
              <a:t> where appropriate, are differentiated either to support less able students or offer stretch and challenge.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844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slide summarises the key elements of teaching grammar from the ‘Principles for teaching grammar in a foreign language’ rationale document.  If you wish to refer to the document in full, especially if you are new to NCELP, you will find it with the Rationales, research and guidance collection, here:</a:t>
            </a:r>
          </a:p>
          <a:p>
            <a:r>
              <a:rPr lang="en-GB" sz="1200" u="sng" kern="1200" dirty="0">
                <a:solidFill>
                  <a:schemeClr val="tx1"/>
                </a:solidFill>
                <a:effectLst/>
                <a:latin typeface="+mn-lt"/>
                <a:ea typeface="+mn-ea"/>
                <a:cs typeface="+mn-cs"/>
                <a:hlinkClick r:id="rId3"/>
              </a:rPr>
              <a:t>Grammar teaching: rationale - ‘Principles for teaching grammar in a foreign language’ (link to Resource Portal)</a:t>
            </a:r>
            <a:endParaRPr lang="en-GB" sz="1200" u="sng" kern="1200" dirty="0">
              <a:solidFill>
                <a:schemeClr val="tx1"/>
              </a:solidFill>
              <a:effectLst/>
              <a:latin typeface="+mn-lt"/>
              <a:ea typeface="+mn-ea"/>
              <a:cs typeface="+mn-cs"/>
            </a:endParaRPr>
          </a:p>
          <a:p>
            <a:r>
              <a:rPr lang="en-GB" sz="1200" u="none" kern="1200" dirty="0">
                <a:solidFill>
                  <a:schemeClr val="tx1"/>
                </a:solidFill>
                <a:effectLst/>
                <a:latin typeface="+mn-lt"/>
                <a:ea typeface="+mn-ea"/>
                <a:cs typeface="+mn-cs"/>
              </a:rPr>
              <a:t>Take a minute to read these.</a:t>
            </a:r>
          </a:p>
          <a:p>
            <a:r>
              <a:rPr lang="en-GB" sz="1200" b="0" u="none" kern="1200" dirty="0">
                <a:solidFill>
                  <a:schemeClr val="tx1"/>
                </a:solidFill>
                <a:effectLst/>
                <a:latin typeface="+mn-lt"/>
                <a:ea typeface="+mn-ea"/>
                <a:cs typeface="+mn-cs"/>
              </a:rPr>
              <a:t>Now let’s look in more detail at these principles when it comes to</a:t>
            </a:r>
            <a:r>
              <a:rPr lang="en-GB" sz="1200" b="0" u="none" kern="1200" baseline="0" dirty="0">
                <a:solidFill>
                  <a:schemeClr val="tx1"/>
                </a:solidFill>
                <a:effectLst/>
                <a:latin typeface="+mn-lt"/>
                <a:ea typeface="+mn-ea"/>
                <a:cs typeface="+mn-cs"/>
              </a:rPr>
              <a:t> introducing new grammar.</a:t>
            </a:r>
            <a:endParaRPr lang="en-GB" sz="1200" b="0" u="none" kern="1200" dirty="0">
              <a:solidFill>
                <a:schemeClr val="tx1"/>
              </a:solidFill>
              <a:effectLst/>
              <a:latin typeface="+mn-lt"/>
              <a:ea typeface="+mn-ea"/>
              <a:cs typeface="+mn-cs"/>
            </a:endParaRP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99C6E-694E-43EC-8A00-92F2A2525AC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889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sng" dirty="0"/>
              <a:t>Year 7 French Term 2.1 week 3</a:t>
            </a:r>
            <a:r>
              <a:rPr lang="en-GB" b="1" u="none" baseline="0" dirty="0"/>
              <a:t> - I</a:t>
            </a:r>
            <a:r>
              <a:rPr lang="en-GB" b="1" baseline="0" dirty="0"/>
              <a:t>ntroducing first and second person plural forms of </a:t>
            </a:r>
            <a:r>
              <a:rPr lang="en-GB" b="1" i="1" baseline="0" dirty="0" err="1"/>
              <a:t>avoir</a:t>
            </a:r>
            <a:endParaRPr lang="en-GB" b="1" i="1" baseline="0" dirty="0"/>
          </a:p>
          <a:p>
            <a:pPr marL="0" lvl="0" indent="0" algn="l" rtl="0">
              <a:spcBef>
                <a:spcPts val="0"/>
              </a:spcBef>
              <a:spcAft>
                <a:spcPts val="0"/>
              </a:spcAft>
              <a:buNone/>
            </a:pPr>
            <a:endParaRPr lang="en-GB" b="1" u="sng" dirty="0"/>
          </a:p>
          <a:p>
            <a:r>
              <a:rPr lang="en-GB" sz="1200" kern="1200" dirty="0">
                <a:solidFill>
                  <a:schemeClr val="tx1"/>
                </a:solidFill>
                <a:effectLst/>
                <a:latin typeface="+mn-lt"/>
                <a:ea typeface="+mn-ea"/>
                <a:cs typeface="+mn-cs"/>
              </a:rPr>
              <a:t>Here we can see the new grammar feature being very briefly described ahead of plenty of practice.  This is taken from a French resource on introducing first and second person plural forms of “</a:t>
            </a:r>
            <a:r>
              <a:rPr lang="en-GB" sz="1200" kern="1200" dirty="0" err="1">
                <a:solidFill>
                  <a:schemeClr val="tx1"/>
                </a:solidFill>
                <a:effectLst/>
                <a:latin typeface="+mn-lt"/>
                <a:ea typeface="+mn-ea"/>
                <a:cs typeface="+mn-cs"/>
              </a:rPr>
              <a:t>avoir</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Providing a succinct, explicit description</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of the grammar feature, before</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practice, can help learners to understand the meaning of the feature.  We can see how importance has been given to describing the meaning of the grammar by explaining, ‘to say </a:t>
            </a:r>
            <a:r>
              <a:rPr lang="en-GB" sz="1200" b="1" kern="1200" dirty="0">
                <a:solidFill>
                  <a:schemeClr val="tx1"/>
                </a:solidFill>
                <a:effectLst/>
                <a:latin typeface="+mn-lt"/>
                <a:ea typeface="+mn-ea"/>
                <a:cs typeface="+mn-cs"/>
              </a:rPr>
              <a:t>‘we’</a:t>
            </a:r>
            <a:r>
              <a:rPr lang="en-GB" sz="1200" kern="1200" dirty="0">
                <a:solidFill>
                  <a:schemeClr val="tx1"/>
                </a:solidFill>
                <a:effectLst/>
                <a:latin typeface="+mn-lt"/>
                <a:ea typeface="+mn-ea"/>
                <a:cs typeface="+mn-cs"/>
              </a:rPr>
              <a:t>…’ and ‘to say </a:t>
            </a:r>
            <a:r>
              <a:rPr lang="en-GB" sz="1200" b="1" kern="1200" dirty="0">
                <a:solidFill>
                  <a:schemeClr val="tx1"/>
                </a:solidFill>
                <a:effectLst/>
                <a:latin typeface="+mn-lt"/>
                <a:ea typeface="+mn-ea"/>
                <a:cs typeface="+mn-cs"/>
              </a:rPr>
              <a:t>‘you’</a:t>
            </a:r>
            <a:r>
              <a:rPr lang="en-GB" sz="1200" kern="1200" dirty="0">
                <a:solidFill>
                  <a:schemeClr val="tx1"/>
                </a:solidFill>
                <a:effectLst/>
                <a:latin typeface="+mn-lt"/>
                <a:ea typeface="+mn-ea"/>
                <a:cs typeface="+mn-cs"/>
              </a:rPr>
              <a:t> (more than one person)…’ rather than just giving information about forming the grammar structure.</a:t>
            </a:r>
          </a:p>
          <a:p>
            <a:r>
              <a:rPr lang="en-GB" sz="1200" kern="1200" dirty="0">
                <a:solidFill>
                  <a:schemeClr val="tx1"/>
                </a:solidFill>
                <a:effectLst/>
                <a:latin typeface="+mn-lt"/>
                <a:ea typeface="+mn-ea"/>
                <a:cs typeface="+mn-cs"/>
              </a:rPr>
              <a:t>There is a substantial amount of empirical evidence, of studies of language learning, that have shown that for most learners, for most of the time, and across a variety of different grammar features, providing an explanation upfront, before practice, is more beneficial than waiting for or asking learners to spot patterns.</a:t>
            </a:r>
          </a:p>
          <a:p>
            <a:pPr marL="0" lvl="0" indent="0" algn="l" rtl="0">
              <a:spcBef>
                <a:spcPts val="0"/>
              </a:spcBef>
              <a:spcAft>
                <a:spcPts val="0"/>
              </a:spcAft>
              <a:buNone/>
            </a:pPr>
            <a:endParaRPr lang="en-GB" b="1" u="sng"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31290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session</a:t>
            </a:r>
            <a:r>
              <a:rPr lang="en-US" baseline="0" dirty="0"/>
              <a:t> </a:t>
            </a:r>
            <a:r>
              <a:rPr lang="en-US" dirty="0"/>
              <a:t>we are going</a:t>
            </a:r>
            <a:r>
              <a:rPr lang="en-US" baseline="0" dirty="0"/>
              <a:t> to consider the sequencing and teaching of </a:t>
            </a:r>
            <a:r>
              <a:rPr lang="en-US" b="1" baseline="0" dirty="0"/>
              <a:t>grammar</a:t>
            </a:r>
            <a:r>
              <a:rPr lang="en-US" baseline="0" dirty="0"/>
              <a:t> more closely.  We will look at the general approach to the sequencing of grammar within our Y7 schemes of work, take a look at the types of teaching activities from our range of resources which supplement the Schemes of Work  and take a look ahead to the plans for the sequences for Y8.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077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sng" dirty="0"/>
              <a:t>Year 7 German Term 2.1 week 6</a:t>
            </a:r>
            <a:r>
              <a:rPr lang="en-GB" b="1" u="none" baseline="0" dirty="0"/>
              <a:t> - </a:t>
            </a:r>
            <a:r>
              <a:rPr lang="en-GB" sz="1200" b="1" dirty="0"/>
              <a:t>Consolidation </a:t>
            </a:r>
            <a:r>
              <a:rPr lang="en-GB" sz="1200" b="1" baseline="0" dirty="0"/>
              <a:t>of pr</a:t>
            </a:r>
            <a:r>
              <a:rPr lang="en-GB" sz="1200" b="1" dirty="0"/>
              <a:t>esent tense weak verbs in 1</a:t>
            </a:r>
            <a:r>
              <a:rPr lang="en-GB" sz="1200" b="1" baseline="30000" dirty="0"/>
              <a:t>st </a:t>
            </a:r>
            <a:r>
              <a:rPr lang="en-GB" sz="1200" b="1" dirty="0"/>
              <a:t>person singular and 1</a:t>
            </a:r>
            <a:r>
              <a:rPr lang="en-GB" sz="1200" b="1" baseline="30000" dirty="0"/>
              <a:t>st </a:t>
            </a:r>
            <a:r>
              <a:rPr lang="en-GB" sz="1200" b="1" dirty="0"/>
              <a:t>person plural.</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slide from a German resource is an example of how to develop learners’ awareness of the relationship between English and the L2.  This is particularly beneficial for grammar features where the relationship is complex e.g., when the L2 grammar feature exists in English but works differently in some way.  The brief explanation can include pointers.  In this example, the useful pointer ‘Adverbs of time tell us which English tense to use’ is included.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160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sng" dirty="0"/>
              <a:t>Year 7 German Term 2.1 week 6</a:t>
            </a:r>
            <a:r>
              <a:rPr lang="en-GB" b="1" u="none" baseline="0" dirty="0"/>
              <a:t> - </a:t>
            </a:r>
            <a:r>
              <a:rPr lang="en-GB" sz="1200" b="1" dirty="0"/>
              <a:t>Consolidation </a:t>
            </a:r>
            <a:r>
              <a:rPr lang="en-GB" sz="1200" b="1" baseline="0" dirty="0"/>
              <a:t>of pr</a:t>
            </a:r>
            <a:r>
              <a:rPr lang="en-GB" sz="1200" b="1" dirty="0"/>
              <a:t>esent tense weak verbs in 1</a:t>
            </a:r>
            <a:r>
              <a:rPr lang="en-GB" sz="1200" b="1" baseline="30000" dirty="0"/>
              <a:t>st </a:t>
            </a:r>
            <a:r>
              <a:rPr lang="en-GB" sz="1200" b="1" dirty="0"/>
              <a:t>person singular and 1</a:t>
            </a:r>
            <a:r>
              <a:rPr lang="en-GB" sz="1200" b="1" baseline="30000" dirty="0"/>
              <a:t>st </a:t>
            </a:r>
            <a:r>
              <a:rPr lang="en-GB" sz="1200" b="1" dirty="0"/>
              <a:t>person plural.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the previous slide we saw an example of how we can develop learners’ awareness of the relationship between English and the L2, with an explanation and examples.  This time, to achieve the same aim, a task in the L1 is used.  Here, students are asked to choose the correct adverb within a sentence in English, which serves to reinforce the pointer given in the previous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553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Many existing resources tend to introduce full grammatical paradigms in one go (for example present tense verb endings for 1st, 2nd, 3rd person singular and plural, and sometimes in three different patterns (-</a:t>
            </a:r>
            <a:r>
              <a:rPr lang="en-GB" sz="1200" b="0" i="0" u="none" strike="noStrike" kern="1200" baseline="0" dirty="0" err="1">
                <a:solidFill>
                  <a:schemeClr val="tx1"/>
                </a:solidFill>
                <a:latin typeface="+mn-lt"/>
                <a:ea typeface="+mn-ea"/>
                <a:cs typeface="+mn-cs"/>
              </a:rPr>
              <a:t>er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ir</a:t>
            </a:r>
            <a:r>
              <a:rPr lang="en-GB" sz="1200" b="0" i="0" u="none" strike="noStrike" kern="1200" baseline="0" dirty="0">
                <a:solidFill>
                  <a:schemeClr val="tx1"/>
                </a:solidFill>
                <a:latin typeface="+mn-lt"/>
                <a:ea typeface="+mn-ea"/>
                <a:cs typeface="+mn-cs"/>
              </a:rPr>
              <a:t>, -re) simultaneously or in close succession). However, introducing and practising full paradigms at one time is likely to overload learners’ attentional capacity and memory, and is likely to lead to false expectations about what has </a:t>
            </a:r>
            <a:r>
              <a:rPr lang="en-GB" sz="1200" b="0" i="1" u="none" strike="noStrike" kern="1200" baseline="0" dirty="0">
                <a:solidFill>
                  <a:schemeClr val="tx1"/>
                </a:solidFill>
                <a:latin typeface="+mn-lt"/>
                <a:ea typeface="+mn-ea"/>
                <a:cs typeface="+mn-cs"/>
              </a:rPr>
              <a:t>really </a:t>
            </a:r>
            <a:r>
              <a:rPr lang="en-GB" sz="1200" b="0" i="0" u="none" strike="noStrike" kern="1200" baseline="0" dirty="0">
                <a:solidFill>
                  <a:schemeClr val="tx1"/>
                </a:solidFill>
                <a:latin typeface="+mn-lt"/>
                <a:ea typeface="+mn-ea"/>
                <a:cs typeface="+mn-cs"/>
              </a:rPr>
              <a:t>been learned. Learners tend to pay attention to a limited number of new features at any one time (Robinson, 2003; </a:t>
            </a:r>
            <a:r>
              <a:rPr lang="en-GB" sz="1200" b="0" i="0" u="none" strike="noStrike" kern="1200" baseline="0" dirty="0" err="1">
                <a:solidFill>
                  <a:schemeClr val="tx1"/>
                </a:solidFill>
                <a:latin typeface="+mn-lt"/>
                <a:ea typeface="+mn-ea"/>
                <a:cs typeface="+mn-cs"/>
              </a:rPr>
              <a:t>VanPatten</a:t>
            </a:r>
            <a:r>
              <a:rPr lang="en-GB" sz="1200" b="0" i="0" u="none" strike="noStrike" kern="1200" baseline="0" dirty="0">
                <a:solidFill>
                  <a:schemeClr val="tx1"/>
                </a:solidFill>
                <a:latin typeface="+mn-lt"/>
                <a:ea typeface="+mn-ea"/>
                <a:cs typeface="+mn-cs"/>
              </a:rPr>
              <a:t>, 2004). </a:t>
            </a:r>
          </a:p>
          <a:p>
            <a:r>
              <a:rPr lang="en-GB" sz="1200" b="0" i="0" u="none" strike="noStrike" kern="1200" baseline="0" dirty="0">
                <a:solidFill>
                  <a:schemeClr val="tx1"/>
                </a:solidFill>
                <a:latin typeface="+mn-lt"/>
                <a:ea typeface="+mn-ea"/>
                <a:cs typeface="+mn-cs"/>
              </a:rPr>
              <a:t>Introducing full paradigms can therefore be confusing and demotivating for learners, especially when all the components of the paradigm are not given sufficient practice. There is also very strong evidence that grammar systems, such as verb inflections, are not really learned linearly, in neat, holistic packages (such as “present tense ‘-</a:t>
            </a:r>
            <a:r>
              <a:rPr lang="en-GB" sz="1200" b="0" i="0" u="none" strike="noStrike" kern="1200" baseline="0" dirty="0" err="1">
                <a:solidFill>
                  <a:schemeClr val="tx1"/>
                </a:solidFill>
                <a:latin typeface="+mn-lt"/>
                <a:ea typeface="+mn-ea"/>
                <a:cs typeface="+mn-cs"/>
              </a:rPr>
              <a:t>ar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er</a:t>
            </a:r>
            <a:r>
              <a:rPr lang="en-GB" sz="1200" b="0" i="0" u="none" strike="noStrike" kern="1200" baseline="0" dirty="0">
                <a:solidFill>
                  <a:schemeClr val="tx1"/>
                </a:solidFill>
                <a:latin typeface="+mn-lt"/>
                <a:ea typeface="+mn-ea"/>
                <a:cs typeface="+mn-cs"/>
              </a:rPr>
              <a:t>’ and ‘-</a:t>
            </a:r>
            <a:r>
              <a:rPr lang="en-GB" sz="1200" b="0" i="0" u="none" strike="noStrike" kern="1200" baseline="0" dirty="0" err="1">
                <a:solidFill>
                  <a:schemeClr val="tx1"/>
                </a:solidFill>
                <a:latin typeface="+mn-lt"/>
                <a:ea typeface="+mn-ea"/>
                <a:cs typeface="+mn-cs"/>
              </a:rPr>
              <a:t>ir</a:t>
            </a:r>
            <a:r>
              <a:rPr lang="en-GB" sz="1200" b="0" i="0" u="none" strike="noStrike" kern="1200" baseline="0" dirty="0">
                <a:solidFill>
                  <a:schemeClr val="tx1"/>
                </a:solidFill>
                <a:latin typeface="+mn-lt"/>
                <a:ea typeface="+mn-ea"/>
                <a:cs typeface="+mn-cs"/>
              </a:rPr>
              <a:t>’; then perfect tense; then imperfect tense) (Mitchell, Myles, &amp; Marsden, 2019).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076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It is likely to be most helpful for most learners to use activities that introduce and practise </a:t>
            </a:r>
            <a:r>
              <a:rPr lang="en-GB" sz="1200" b="0" i="1" u="none" strike="noStrike" kern="1200" baseline="0" dirty="0">
                <a:solidFill>
                  <a:schemeClr val="tx1"/>
                </a:solidFill>
                <a:latin typeface="+mn-lt"/>
                <a:ea typeface="+mn-ea"/>
                <a:cs typeface="+mn-cs"/>
              </a:rPr>
              <a:t>pairs of grammar features </a:t>
            </a:r>
            <a:r>
              <a:rPr lang="en-GB" sz="1200" b="0" i="0" u="none" strike="noStrike" kern="1200" baseline="0" dirty="0">
                <a:solidFill>
                  <a:schemeClr val="tx1"/>
                </a:solidFill>
                <a:latin typeface="+mn-lt"/>
                <a:ea typeface="+mn-ea"/>
                <a:cs typeface="+mn-cs"/>
              </a:rPr>
              <a:t>which have different meanings (or functions). For example, to describe events in the present, we contrast the use of a verb ending that ‘means’ 1st person singular with another feature that ‘means’ 1st person plural; or we juxtapose a word order that conveys the ‘function’ of a question with another word order that functions as a statement. </a:t>
            </a:r>
            <a:endParaRPr lang="en-GB" dirty="0"/>
          </a:p>
          <a:p>
            <a:endParaRPr lang="en-US" dirty="0"/>
          </a:p>
          <a:p>
            <a:r>
              <a:rPr lang="en-US" dirty="0"/>
              <a:t>Let’s take a closer look now</a:t>
            </a:r>
            <a:r>
              <a:rPr lang="en-US" baseline="0" dirty="0"/>
              <a:t> at this principle within our Year 7 resources.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391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here we see the verb ‘</a:t>
            </a:r>
            <a:r>
              <a:rPr lang="en-GB" dirty="0" err="1"/>
              <a:t>estar</a:t>
            </a:r>
            <a:r>
              <a:rPr lang="en-GB" dirty="0"/>
              <a:t>’ being explained,</a:t>
            </a:r>
            <a:r>
              <a:rPr lang="en-GB" baseline="0" dirty="0"/>
              <a:t> concentrating on the difference between ‘I am’ and ‘s/he is’.</a:t>
            </a:r>
          </a:p>
          <a:p>
            <a:r>
              <a:rPr lang="en-GB" dirty="0"/>
              <a:t>This resources</a:t>
            </a:r>
            <a:r>
              <a:rPr lang="en-GB" baseline="0" dirty="0"/>
              <a:t> is taken from Year 7, Term 1, week 1, so it is one of the very first grammar activities that students encounter when following the NCELP Spanish </a:t>
            </a:r>
            <a:r>
              <a:rPr lang="en-GB" baseline="0" dirty="0" err="1"/>
              <a:t>SoW.</a:t>
            </a:r>
            <a:endParaRPr lang="en-GB" dirty="0"/>
          </a:p>
          <a:p>
            <a:endParaRPr lang="en-GB" baseline="0" dirty="0"/>
          </a:p>
          <a:p>
            <a:r>
              <a:rPr lang="en-GB" baseline="0" dirty="0"/>
              <a:t>There then follow two activities to practise this pair of features: one reading and one listening activity.</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433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These are the instructions to students</a:t>
            </a:r>
            <a:r>
              <a:rPr lang="en-GB" baseline="0" dirty="0"/>
              <a:t> for the reading task which follows.  </a:t>
            </a:r>
            <a:r>
              <a:rPr lang="en-GB" dirty="0"/>
              <a:t>The rubrics</a:t>
            </a:r>
            <a:r>
              <a:rPr lang="en-GB" baseline="0" dirty="0"/>
              <a:t> here are in English, with this being a resource form the very first week of Year 7.  Gradually, you will see the rubrics appear in the target language, as the resources progress through the weeks and terms.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727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Here we are making sure that students really notice the grammar in the ‘input’ and understand what meaning it conveys.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is done in listening and reading activities, in the target language. They can’t guess, they can’t rely on words – JUST the grammar.  Let’s move on to look at the listening.</a:t>
            </a:r>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298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the same</a:t>
            </a:r>
            <a:r>
              <a:rPr lang="en-GB" baseline="0" dirty="0"/>
              <a:t> features are being concentrated on, this time in a listening activity.  Here, after listening to the audio, students are also asked to identify the city.</a:t>
            </a: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2964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a:t>
            </a:r>
            <a:r>
              <a:rPr lang="en-GB" baseline="0" dirty="0"/>
              <a:t> let’s have a look at a French example where a pair of features is being contrasted here for number: 1</a:t>
            </a:r>
            <a:r>
              <a:rPr lang="en-GB" baseline="30000" dirty="0"/>
              <a:t>st</a:t>
            </a:r>
            <a:r>
              <a:rPr lang="en-GB" baseline="0" dirty="0"/>
              <a:t> person singular and first person plural, from Term 1.2 week 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880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a:t>
            </a:r>
            <a:r>
              <a:rPr lang="en-GB" baseline="0" dirty="0"/>
              <a:t> these referential activities, the grammar feature is made</a:t>
            </a:r>
            <a:r>
              <a:rPr lang="en-GB" i="1" baseline="0" dirty="0"/>
              <a:t> task-essential</a:t>
            </a:r>
            <a:r>
              <a:rPr lang="en-GB" baseline="0" dirty="0"/>
              <a:t>.  </a:t>
            </a:r>
            <a:r>
              <a:rPr lang="en-GB" sz="1200" b="0" i="0" u="none" strike="noStrike" kern="1200" baseline="0" dirty="0">
                <a:solidFill>
                  <a:schemeClr val="tx1"/>
                </a:solidFill>
                <a:latin typeface="+mn-lt"/>
                <a:ea typeface="+mn-ea"/>
                <a:cs typeface="+mn-cs"/>
              </a:rPr>
              <a:t>That is, in order to complete the activity correctly, the learner needs to connect the grammar feature to its meaning (or function). We make the grammar feature </a:t>
            </a:r>
            <a:r>
              <a:rPr lang="en-GB" sz="1200" b="0" i="1" u="none" strike="noStrike" kern="1200" baseline="0" dirty="0">
                <a:solidFill>
                  <a:schemeClr val="tx1"/>
                </a:solidFill>
                <a:latin typeface="+mn-lt"/>
                <a:ea typeface="+mn-ea"/>
                <a:cs typeface="+mn-cs"/>
              </a:rPr>
              <a:t>task-essential, </a:t>
            </a:r>
            <a:r>
              <a:rPr lang="en-GB" sz="1200" b="0" i="0" u="none" strike="noStrike" kern="1200" baseline="0" dirty="0">
                <a:solidFill>
                  <a:schemeClr val="tx1"/>
                </a:solidFill>
                <a:latin typeface="+mn-lt"/>
                <a:ea typeface="+mn-ea"/>
                <a:cs typeface="+mn-cs"/>
              </a:rPr>
              <a:t>during practice, by removing as many other cues from the sentence as possible.  In this French example, this means obscuring the subject to make the verb ending for number </a:t>
            </a:r>
            <a:r>
              <a:rPr lang="en-GB" sz="1200" b="0" i="1" u="none" strike="noStrike" kern="1200" baseline="0" dirty="0">
                <a:solidFill>
                  <a:schemeClr val="tx1"/>
                </a:solidFill>
                <a:latin typeface="+mn-lt"/>
                <a:ea typeface="+mn-ea"/>
                <a:cs typeface="+mn-cs"/>
              </a:rPr>
              <a:t>task-essential</a:t>
            </a:r>
            <a:r>
              <a:rPr lang="en-GB" sz="1200" b="0" i="0" u="none" strike="noStrike" kern="1200" baseline="0" dirty="0">
                <a:solidFill>
                  <a:schemeClr val="tx1"/>
                </a:solidFill>
                <a:latin typeface="+mn-lt"/>
                <a:ea typeface="+mn-ea"/>
                <a:cs typeface="+mn-cs"/>
              </a:rPr>
              <a:t>, so that students cannot use any other clues within the sentence to arrive at the answer.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423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Our Schemes of Work  are proposed as principled examples of how language knowledge and practice can be sequenced and re-visited to support progression in the early stages of language development within a low exposure foreign language setting. Here we take a look at the specific approaches to the sequencing of grammar.</a:t>
            </a:r>
          </a:p>
          <a:p>
            <a:r>
              <a:rPr lang="en-GB" sz="1200" b="0" i="0" u="none" strike="noStrike" kern="1200" baseline="0" dirty="0">
                <a:solidFill>
                  <a:schemeClr val="tx1"/>
                </a:solidFill>
                <a:latin typeface="+mn-lt"/>
                <a:ea typeface="+mn-ea"/>
                <a:cs typeface="+mn-cs"/>
              </a:rPr>
              <a:t>For a more detailed appreciation of these points, the full document ‘NCELP Schemes of Work KS3 Rationale and Principles’ can be found on the Resource Portal in the </a:t>
            </a:r>
            <a:r>
              <a:rPr lang="en-GB" sz="1200" kern="1200" dirty="0">
                <a:solidFill>
                  <a:schemeClr val="tx1"/>
                </a:solidFill>
                <a:effectLst/>
                <a:latin typeface="+mn-lt"/>
                <a:ea typeface="+mn-ea"/>
                <a:cs typeface="+mn-cs"/>
              </a:rPr>
              <a:t>Rationales, research and guidance collection.</a:t>
            </a:r>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Let’s look specifically at how these key principles inform the sequencing and teaching of </a:t>
            </a:r>
            <a:r>
              <a:rPr lang="en-GB" b="1" baseline="0" dirty="0"/>
              <a:t>grammar</a:t>
            </a:r>
            <a:r>
              <a:rPr lang="en-GB" baseline="0" dirty="0"/>
              <a:t> within the NCELP Schemes of Work.</a:t>
            </a:r>
          </a:p>
          <a:p>
            <a:r>
              <a:rPr lang="en-GB" baseline="0" dirty="0"/>
              <a:t>Principle 1: rate of progress.</a:t>
            </a:r>
          </a:p>
        </p:txBody>
      </p:sp>
      <p:sp>
        <p:nvSpPr>
          <p:cNvPr id="4" name="Slide Number Placeholder 3"/>
          <p:cNvSpPr>
            <a:spLocks noGrp="1"/>
          </p:cNvSpPr>
          <p:nvPr>
            <p:ph type="sldNum" sz="quarter" idx="10"/>
          </p:nvPr>
        </p:nvSpPr>
        <p:spPr/>
        <p:txBody>
          <a:bodyPr/>
          <a:lstStyle/>
          <a:p>
            <a:pPr>
              <a:defRPr/>
            </a:pPr>
            <a:fld id="{84999C6E-694E-43EC-8A00-92F2A2525AC4}" type="slidenum">
              <a:rPr lang="en-GB" smtClean="0">
                <a:solidFill>
                  <a:prstClr val="black"/>
                </a:solidFill>
              </a:rPr>
              <a:pPr>
                <a:defRPr/>
              </a:pPr>
              <a:t>3</a:t>
            </a:fld>
            <a:endParaRPr lang="en-GB">
              <a:solidFill>
                <a:prstClr val="black"/>
              </a:solidFill>
            </a:endParaRPr>
          </a:p>
        </p:txBody>
      </p:sp>
    </p:spTree>
    <p:extLst>
      <p:ext uri="{BB962C8B-B14F-4D97-AF65-F5344CB8AC3E}">
        <p14:creationId xmlns:p14="http://schemas.microsoft.com/office/powerpoint/2010/main" val="3415625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Now that students are becoming familiar</a:t>
            </a:r>
            <a:r>
              <a:rPr lang="en-GB" baseline="0" dirty="0"/>
              <a:t> with the verb endings, students are also asked to work out the activity, to not only reinforce the grammar but work on the vocabulary as well. </a:t>
            </a:r>
          </a:p>
          <a:p>
            <a:pPr marL="0" indent="0">
              <a:buNone/>
            </a:pPr>
            <a:endParaRPr lang="en-GB" baseline="0" dirty="0"/>
          </a:p>
          <a:p>
            <a:pPr marL="0" indent="0">
              <a:buNone/>
            </a:pPr>
            <a:r>
              <a:rPr lang="en-GB" dirty="0"/>
              <a:t>TRANSCRIPT</a:t>
            </a:r>
          </a:p>
          <a:p>
            <a:pPr marL="228600" indent="-228600">
              <a:buAutoNum type="arabicParenR"/>
            </a:pPr>
            <a:r>
              <a:rPr lang="en-GB" dirty="0"/>
              <a:t>[beep]</a:t>
            </a:r>
            <a:r>
              <a:rPr lang="en-GB" baseline="0" dirty="0"/>
              <a:t> </a:t>
            </a:r>
            <a:r>
              <a:rPr lang="en-GB" dirty="0" err="1"/>
              <a:t>trouvons</a:t>
            </a:r>
            <a:r>
              <a:rPr lang="en-GB" baseline="0" dirty="0"/>
              <a:t> un </a:t>
            </a:r>
            <a:r>
              <a:rPr lang="en-GB" baseline="0" dirty="0" err="1"/>
              <a:t>cadeau</a:t>
            </a:r>
            <a:endParaRPr lang="en-GB" baseline="0" dirty="0"/>
          </a:p>
          <a:p>
            <a:pPr marL="228600" indent="-228600">
              <a:buAutoNum type="arabicParenR"/>
            </a:pPr>
            <a:r>
              <a:rPr lang="en-GB" baseline="0" dirty="0"/>
              <a:t>[beep] </a:t>
            </a:r>
            <a:r>
              <a:rPr lang="en-GB" baseline="0" dirty="0" err="1"/>
              <a:t>aimons</a:t>
            </a:r>
            <a:r>
              <a:rPr lang="en-GB" baseline="0" dirty="0"/>
              <a:t> le </a:t>
            </a:r>
            <a:r>
              <a:rPr lang="en-GB" baseline="0" dirty="0" err="1"/>
              <a:t>chien</a:t>
            </a:r>
            <a:endParaRPr lang="en-GB" baseline="0" dirty="0"/>
          </a:p>
          <a:p>
            <a:pPr marL="228600" indent="-228600">
              <a:buAutoNum type="arabicParenR"/>
            </a:pPr>
            <a:r>
              <a:rPr lang="en-GB" baseline="0" dirty="0"/>
              <a:t>[beep] </a:t>
            </a:r>
            <a:r>
              <a:rPr lang="en-GB" baseline="0" dirty="0" err="1"/>
              <a:t>donne</a:t>
            </a:r>
            <a:r>
              <a:rPr lang="en-GB" baseline="0" dirty="0"/>
              <a:t> la solution</a:t>
            </a:r>
          </a:p>
          <a:p>
            <a:pPr marL="228600" indent="-228600">
              <a:buAutoNum type="arabicParenR"/>
            </a:pPr>
            <a:r>
              <a:rPr lang="en-GB" baseline="0" dirty="0"/>
              <a:t>[beep] </a:t>
            </a:r>
            <a:r>
              <a:rPr lang="en-GB" baseline="0" dirty="0" err="1"/>
              <a:t>porte</a:t>
            </a:r>
            <a:r>
              <a:rPr lang="en-GB" baseline="0" dirty="0"/>
              <a:t> un </a:t>
            </a:r>
            <a:r>
              <a:rPr lang="en-GB" baseline="0" dirty="0" err="1"/>
              <a:t>uniforme</a:t>
            </a:r>
            <a:endParaRPr lang="en-GB" baseline="0" dirty="0"/>
          </a:p>
          <a:p>
            <a:pPr marL="228600" indent="-228600">
              <a:buAutoNum type="arabicParenR"/>
            </a:pPr>
            <a:r>
              <a:rPr lang="en-GB" baseline="0" dirty="0"/>
              <a:t>[beep] </a:t>
            </a:r>
            <a:r>
              <a:rPr lang="en-GB" baseline="0" dirty="0" err="1"/>
              <a:t>parlons</a:t>
            </a:r>
            <a:r>
              <a:rPr lang="en-GB" baseline="0" dirty="0"/>
              <a:t> </a:t>
            </a:r>
            <a:r>
              <a:rPr lang="en-GB" baseline="0" dirty="0" err="1"/>
              <a:t>français</a:t>
            </a:r>
            <a:endParaRPr lang="en-GB" baseline="0" dirty="0"/>
          </a:p>
          <a:p>
            <a:pPr marL="228600" indent="-228600">
              <a:buAutoNum type="arabicParenR"/>
            </a:pPr>
            <a:r>
              <a:rPr lang="en-GB" baseline="0" dirty="0"/>
              <a:t>[beep] </a:t>
            </a:r>
            <a:r>
              <a:rPr lang="en-GB" baseline="0" dirty="0" err="1"/>
              <a:t>reste</a:t>
            </a:r>
            <a:r>
              <a:rPr lang="en-GB" baseline="0" dirty="0"/>
              <a:t> </a:t>
            </a:r>
            <a:r>
              <a:rPr lang="en-GB" baseline="0" dirty="0" err="1"/>
              <a:t>dehors</a:t>
            </a:r>
            <a:endParaRPr lang="en-GB" baseline="0" dirty="0"/>
          </a:p>
          <a:p>
            <a:pPr marL="228600" indent="-228600">
              <a:buAutoNum type="arabicParenR"/>
            </a:pPr>
            <a:r>
              <a:rPr lang="en-GB" baseline="0" dirty="0"/>
              <a:t>[beep] </a:t>
            </a:r>
            <a:r>
              <a:rPr lang="en-GB" baseline="0" dirty="0" err="1"/>
              <a:t>travaillons</a:t>
            </a:r>
            <a:r>
              <a:rPr lang="en-GB" baseline="0" dirty="0"/>
              <a:t> </a:t>
            </a:r>
            <a:r>
              <a:rPr lang="en-GB" baseline="0" dirty="0" err="1"/>
              <a:t>dans</a:t>
            </a:r>
            <a:r>
              <a:rPr lang="en-GB" baseline="0" dirty="0"/>
              <a:t> la </a:t>
            </a:r>
            <a:r>
              <a:rPr lang="en-GB" baseline="0" dirty="0" err="1"/>
              <a:t>maison</a:t>
            </a:r>
            <a:endParaRPr lang="en-GB" baseline="0" dirty="0"/>
          </a:p>
          <a:p>
            <a:pPr marL="228600" indent="-228600">
              <a:buAutoNum type="arabicParenR"/>
            </a:pPr>
            <a:r>
              <a:rPr lang="en-GB" baseline="0" dirty="0"/>
              <a:t>[beep] </a:t>
            </a:r>
            <a:r>
              <a:rPr lang="en-GB" baseline="0" dirty="0" err="1"/>
              <a:t>regarde</a:t>
            </a:r>
            <a:r>
              <a:rPr lang="en-GB" baseline="0" dirty="0"/>
              <a:t> un film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967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 this German example from Term</a:t>
            </a:r>
            <a:r>
              <a:rPr lang="en-GB" b="0" baseline="0" dirty="0"/>
              <a:t> 1.1 week 7, the two contrasting features are statements vs. questions.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Here the grammar feature is made task-essential</a:t>
            </a:r>
            <a:r>
              <a:rPr lang="en-GB" b="0" baseline="0" dirty="0"/>
              <a:t> </a:t>
            </a:r>
            <a:r>
              <a:rPr lang="en-GB" sz="1200" b="0" i="0" u="none" strike="noStrike" kern="1200" baseline="0" dirty="0">
                <a:solidFill>
                  <a:schemeClr val="tx1"/>
                </a:solidFill>
                <a:latin typeface="+mn-lt"/>
                <a:ea typeface="+mn-ea"/>
                <a:cs typeface="+mn-cs"/>
              </a:rPr>
              <a:t>by removing intonation cues, as we want to really focus attention on just the word order in questions vs statements.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Teachers are asked to tell</a:t>
            </a:r>
            <a:r>
              <a:rPr lang="en-GB" baseline="0" dirty="0"/>
              <a:t> students that they might find it tricky to remember this because a) the English construction is different, and b) additional clues are provided by intonation in spoken form, and punctuation in written form.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449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dirty="0"/>
              <a:t>In this reading</a:t>
            </a:r>
            <a:r>
              <a:rPr lang="en-GB" baseline="0" dirty="0"/>
              <a:t> activity, s</a:t>
            </a:r>
            <a:r>
              <a:rPr lang="en-GB" dirty="0"/>
              <a:t>tudents </a:t>
            </a:r>
            <a:r>
              <a:rPr lang="en-GB" baseline="0" dirty="0"/>
              <a:t>do the task by writing numbers 1-9 and noting ? or . next to each.  </a:t>
            </a:r>
            <a:endParaRPr lang="en-US" sz="1200" kern="120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answers are revealed on individual clicks</a:t>
            </a: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 teacher elicits responses by asking ‘</a:t>
            </a:r>
            <a:r>
              <a:rPr lang="en-US" sz="1200" b="0" kern="1200" dirty="0" err="1">
                <a:solidFill>
                  <a:schemeClr val="tx1"/>
                </a:solidFill>
                <a:effectLst/>
                <a:latin typeface="+mn-lt"/>
                <a:ea typeface="+mn-ea"/>
                <a:cs typeface="+mn-cs"/>
              </a:rPr>
              <a:t>Ist</a:t>
            </a:r>
            <a:r>
              <a:rPr lang="en-US" sz="1200" b="0" kern="1200" dirty="0">
                <a:solidFill>
                  <a:schemeClr val="tx1"/>
                </a:solidFill>
                <a:effectLst/>
                <a:latin typeface="+mn-lt"/>
                <a:ea typeface="+mn-ea"/>
                <a:cs typeface="+mn-cs"/>
              </a:rPr>
              <a:t> das </a:t>
            </a:r>
            <a:r>
              <a:rPr lang="en-US" sz="1200" b="0" kern="1200" dirty="0" err="1">
                <a:solidFill>
                  <a:schemeClr val="tx1"/>
                </a:solidFill>
                <a:effectLst/>
                <a:latin typeface="+mn-lt"/>
                <a:ea typeface="+mn-ea"/>
                <a:cs typeface="+mn-cs"/>
              </a:rPr>
              <a:t>eine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Frage</a:t>
            </a:r>
            <a:r>
              <a:rPr lang="en-US" sz="1200" b="0" kern="1200" dirty="0">
                <a:solidFill>
                  <a:schemeClr val="tx1"/>
                </a:solidFill>
                <a:effectLst/>
                <a:latin typeface="+mn-lt"/>
                <a:ea typeface="+mn-ea"/>
                <a:cs typeface="+mn-cs"/>
              </a:rPr>
              <a:t>?’ (Ja/nein) and pointing to the item. Students</a:t>
            </a:r>
            <a:r>
              <a:rPr lang="en-US" sz="1200" b="0" kern="1200" baseline="0" dirty="0">
                <a:solidFill>
                  <a:schemeClr val="tx1"/>
                </a:solidFill>
                <a:effectLst/>
                <a:latin typeface="+mn-lt"/>
                <a:ea typeface="+mn-ea"/>
                <a:cs typeface="+mn-cs"/>
              </a:rPr>
              <a:t> already know ‘</a:t>
            </a:r>
            <a:r>
              <a:rPr lang="en-US" sz="1200" b="0" kern="1200" baseline="0" dirty="0" err="1">
                <a:solidFill>
                  <a:schemeClr val="tx1"/>
                </a:solidFill>
                <a:effectLst/>
                <a:latin typeface="+mn-lt"/>
                <a:ea typeface="+mn-ea"/>
                <a:cs typeface="+mn-cs"/>
              </a:rPr>
              <a:t>Frage</a:t>
            </a:r>
            <a:r>
              <a:rPr lang="en-US" sz="1200" b="0" kern="1200" baseline="0" dirty="0">
                <a:solidFill>
                  <a:schemeClr val="tx1"/>
                </a:solidFill>
                <a:effectLst/>
                <a:latin typeface="+mn-lt"/>
                <a:ea typeface="+mn-ea"/>
                <a:cs typeface="+mn-cs"/>
              </a:rPr>
              <a:t>’, and the grammatical focus of this week is yes/no questions so the use of those here in the input serves to reinforce the pattern.</a:t>
            </a:r>
            <a:br>
              <a:rPr lang="en-US" sz="1200" b="0" kern="1200" baseline="0" dirty="0">
                <a:solidFill>
                  <a:schemeClr val="tx1"/>
                </a:solidFill>
                <a:effectLst/>
                <a:latin typeface="+mn-lt"/>
                <a:ea typeface="+mn-ea"/>
                <a:cs typeface="+mn-cs"/>
              </a:rPr>
            </a:br>
            <a:br>
              <a:rPr lang="en-US" sz="1200" b="0" kern="1200" baseline="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5658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0" kern="1200" dirty="0">
                <a:solidFill>
                  <a:schemeClr val="tx1"/>
                </a:solidFill>
                <a:effectLst/>
                <a:latin typeface="+mn-lt"/>
                <a:ea typeface="+mn-ea"/>
                <a:cs typeface="+mn-cs"/>
              </a:rPr>
              <a:t>In this follow-on listening activity</a:t>
            </a:r>
            <a:r>
              <a:rPr lang="en-GB" b="0" dirty="0"/>
              <a:t>, students </a:t>
            </a:r>
            <a:r>
              <a:rPr lang="en-GB" baseline="0" dirty="0"/>
              <a:t>do the task by writing numbers 1-9 and noting ? or . next to each. </a:t>
            </a:r>
            <a:endParaRPr lang="en-US" sz="1200" b="1" kern="1200" dirty="0">
              <a:solidFill>
                <a:schemeClr val="tx1"/>
              </a:solidFill>
              <a:effectLst/>
              <a:latin typeface="+mn-lt"/>
              <a:ea typeface="+mn-ea"/>
              <a:cs typeface="+mn-cs"/>
            </a:endParaRPr>
          </a:p>
          <a:p>
            <a:pPr hangingPunct="0"/>
            <a:endParaRPr lang="en-US" sz="1200" b="1"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The audio is activated by clicking the individual letters.</a:t>
            </a:r>
          </a:p>
          <a:p>
            <a:pPr hangingPunct="0"/>
            <a:endParaRPr lang="en-US" sz="1200" b="0"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The answers are revealed on clicking</a:t>
            </a:r>
            <a:r>
              <a:rPr lang="en-US" sz="1200" b="0" kern="1200" baseline="0" dirty="0">
                <a:solidFill>
                  <a:schemeClr val="tx1"/>
                </a:solidFill>
                <a:effectLst/>
                <a:latin typeface="+mn-lt"/>
                <a:ea typeface="+mn-ea"/>
                <a:cs typeface="+mn-cs"/>
              </a:rPr>
              <a:t> the gaps</a:t>
            </a:r>
            <a:r>
              <a:rPr lang="en-US" sz="1200" b="0" kern="1200" dirty="0">
                <a:solidFill>
                  <a:schemeClr val="tx1"/>
                </a:solidFill>
                <a:effectLst/>
                <a:latin typeface="+mn-lt"/>
                <a:ea typeface="+mn-ea"/>
                <a:cs typeface="+mn-cs"/>
              </a:rPr>
              <a:t>. The teacher elicits responses by asking ‘</a:t>
            </a:r>
            <a:r>
              <a:rPr lang="en-US" sz="1200" b="0" kern="1200" dirty="0" err="1">
                <a:solidFill>
                  <a:schemeClr val="tx1"/>
                </a:solidFill>
                <a:effectLst/>
                <a:latin typeface="+mn-lt"/>
                <a:ea typeface="+mn-ea"/>
                <a:cs typeface="+mn-cs"/>
              </a:rPr>
              <a:t>Ist</a:t>
            </a:r>
            <a:r>
              <a:rPr lang="en-US" sz="1200" b="0" kern="1200" dirty="0">
                <a:solidFill>
                  <a:schemeClr val="tx1"/>
                </a:solidFill>
                <a:effectLst/>
                <a:latin typeface="+mn-lt"/>
                <a:ea typeface="+mn-ea"/>
                <a:cs typeface="+mn-cs"/>
              </a:rPr>
              <a:t> A </a:t>
            </a:r>
            <a:r>
              <a:rPr lang="en-US" sz="1200" b="0" kern="1200" dirty="0" err="1">
                <a:solidFill>
                  <a:schemeClr val="tx1"/>
                </a:solidFill>
                <a:effectLst/>
                <a:latin typeface="+mn-lt"/>
                <a:ea typeface="+mn-ea"/>
                <a:cs typeface="+mn-cs"/>
              </a:rPr>
              <a:t>eine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Frage</a:t>
            </a:r>
            <a:r>
              <a:rPr lang="en-US" sz="1200" b="0" kern="1200" dirty="0">
                <a:solidFill>
                  <a:schemeClr val="tx1"/>
                </a:solidFill>
                <a:effectLst/>
                <a:latin typeface="+mn-lt"/>
                <a:ea typeface="+mn-ea"/>
                <a:cs typeface="+mn-cs"/>
              </a:rPr>
              <a:t>?’ (Ja/nein)</a:t>
            </a:r>
          </a:p>
          <a:p>
            <a:pPr hangingPunct="0"/>
            <a:endParaRPr lang="en-US" sz="1200" b="1"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hangingPunct="0"/>
            <a:endParaRPr lang="en-GB"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a) </a:t>
            </a:r>
            <a:r>
              <a:rPr lang="en-GB" sz="1200" kern="1200" dirty="0">
                <a:solidFill>
                  <a:schemeClr val="tx1"/>
                </a:solidFill>
                <a:effectLst/>
                <a:latin typeface="+mn-lt"/>
                <a:ea typeface="+mn-ea"/>
                <a:cs typeface="+mn-cs"/>
              </a:rPr>
              <a:t>Hast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Haustier</a:t>
            </a:r>
            <a:endParaRPr lang="en-GB"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b) Du hast </a:t>
            </a:r>
            <a:r>
              <a:rPr lang="en-US" sz="1200" kern="1200" dirty="0" err="1">
                <a:solidFill>
                  <a:schemeClr val="tx1"/>
                </a:solidFill>
                <a:effectLst/>
                <a:latin typeface="+mn-lt"/>
                <a:ea typeface="+mn-ea"/>
                <a:cs typeface="+mn-cs"/>
              </a:rPr>
              <a:t>einen</a:t>
            </a:r>
            <a:r>
              <a:rPr lang="en-US" sz="1200" kern="1200" dirty="0">
                <a:solidFill>
                  <a:schemeClr val="tx1"/>
                </a:solidFill>
                <a:effectLst/>
                <a:latin typeface="+mn-lt"/>
                <a:ea typeface="+mn-ea"/>
                <a:cs typeface="+mn-cs"/>
              </a:rPr>
              <a:t> Lehrer</a:t>
            </a:r>
          </a:p>
          <a:p>
            <a:pPr hangingPunct="0"/>
            <a:r>
              <a:rPr lang="en-US" sz="1200" kern="1200" dirty="0">
                <a:solidFill>
                  <a:schemeClr val="tx1"/>
                </a:solidFill>
                <a:effectLst/>
                <a:latin typeface="+mn-lt"/>
                <a:ea typeface="+mn-ea"/>
                <a:cs typeface="+mn-cs"/>
              </a:rPr>
              <a:t>c) Hast du </a:t>
            </a:r>
            <a:r>
              <a:rPr lang="en-US" sz="1200" kern="1200" dirty="0" err="1">
                <a:solidFill>
                  <a:schemeClr val="tx1"/>
                </a:solidFill>
                <a:effectLst/>
                <a:latin typeface="+mn-lt"/>
                <a:ea typeface="+mn-ea"/>
                <a:cs typeface="+mn-cs"/>
              </a:rPr>
              <a:t>eine</a:t>
            </a:r>
            <a:r>
              <a:rPr lang="en-US" sz="1200" kern="1200" dirty="0">
                <a:solidFill>
                  <a:schemeClr val="tx1"/>
                </a:solidFill>
                <a:effectLst/>
                <a:latin typeface="+mn-lt"/>
                <a:ea typeface="+mn-ea"/>
                <a:cs typeface="+mn-cs"/>
              </a:rPr>
              <a:t> Hand</a:t>
            </a:r>
          </a:p>
          <a:p>
            <a:pPr hangingPunct="0"/>
            <a:r>
              <a:rPr lang="en-US" sz="1200" kern="1200" dirty="0">
                <a:solidFill>
                  <a:schemeClr val="tx1"/>
                </a:solidFill>
                <a:effectLst/>
                <a:latin typeface="+mn-lt"/>
                <a:ea typeface="+mn-ea"/>
                <a:cs typeface="+mn-cs"/>
              </a:rPr>
              <a:t>d) Hast du </a:t>
            </a:r>
            <a:r>
              <a:rPr lang="en-US" sz="1200" kern="1200" dirty="0" err="1">
                <a:solidFill>
                  <a:schemeClr val="tx1"/>
                </a:solidFill>
                <a:effectLst/>
                <a:latin typeface="+mn-lt"/>
                <a:ea typeface="+mn-ea"/>
                <a:cs typeface="+mn-cs"/>
              </a:rPr>
              <a:t>einen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Tisch</a:t>
            </a:r>
            <a:endParaRPr lang="en-US"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e) Hast du </a:t>
            </a:r>
            <a:r>
              <a:rPr lang="en-US" sz="1200" kern="1200" dirty="0" err="1">
                <a:solidFill>
                  <a:schemeClr val="tx1"/>
                </a:solidFill>
                <a:effectLst/>
                <a:latin typeface="+mn-lt"/>
                <a:ea typeface="+mn-ea"/>
                <a:cs typeface="+mn-cs"/>
              </a:rPr>
              <a:t>eine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Tafel</a:t>
            </a:r>
            <a:endParaRPr lang="en-US"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f) Du hast </a:t>
            </a:r>
            <a:r>
              <a:rPr lang="en-US" sz="1200" kern="1200" dirty="0" err="1">
                <a:solidFill>
                  <a:schemeClr val="tx1"/>
                </a:solidFill>
                <a:effectLst/>
                <a:latin typeface="+mn-lt"/>
                <a:ea typeface="+mn-ea"/>
                <a:cs typeface="+mn-cs"/>
              </a:rPr>
              <a:t>ein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Haus</a:t>
            </a:r>
            <a:endParaRPr lang="en-US"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g) Du hast </a:t>
            </a:r>
            <a:r>
              <a:rPr lang="en-US" sz="1200" kern="1200" dirty="0" err="1">
                <a:solidFill>
                  <a:schemeClr val="tx1"/>
                </a:solidFill>
                <a:effectLst/>
                <a:latin typeface="+mn-lt"/>
                <a:ea typeface="+mn-ea"/>
                <a:cs typeface="+mn-cs"/>
              </a:rPr>
              <a:t>ein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Fenster</a:t>
            </a:r>
            <a:endParaRPr lang="en-US"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h) Hast du </a:t>
            </a:r>
            <a:r>
              <a:rPr lang="en-US" sz="1200" kern="1200" dirty="0" err="1">
                <a:solidFill>
                  <a:schemeClr val="tx1"/>
                </a:solidFill>
                <a:effectLst/>
                <a:latin typeface="+mn-lt"/>
                <a:ea typeface="+mn-ea"/>
                <a:cs typeface="+mn-cs"/>
              </a:rPr>
              <a:t>ein</a:t>
            </a:r>
            <a:r>
              <a:rPr lang="en-US" sz="1200" kern="1200" dirty="0">
                <a:solidFill>
                  <a:schemeClr val="tx1"/>
                </a:solidFill>
                <a:effectLst/>
                <a:latin typeface="+mn-lt"/>
                <a:ea typeface="+mn-ea"/>
                <a:cs typeface="+mn-cs"/>
              </a:rPr>
              <a:t> Heft</a:t>
            </a:r>
          </a:p>
          <a:p>
            <a:pPr hangingPunct="0"/>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Hast du </a:t>
            </a:r>
            <a:r>
              <a:rPr lang="en-US" sz="1200" kern="1200" dirty="0" err="1">
                <a:solidFill>
                  <a:schemeClr val="tx1"/>
                </a:solidFill>
                <a:effectLst/>
                <a:latin typeface="+mn-lt"/>
                <a:ea typeface="+mn-ea"/>
                <a:cs typeface="+mn-cs"/>
              </a:rPr>
              <a:t>einen</a:t>
            </a:r>
            <a:r>
              <a:rPr lang="en-US" sz="1200" kern="1200" dirty="0">
                <a:solidFill>
                  <a:schemeClr val="tx1"/>
                </a:solidFill>
                <a:effectLst/>
                <a:latin typeface="+mn-lt"/>
                <a:ea typeface="+mn-ea"/>
                <a:cs typeface="+mn-cs"/>
              </a:rPr>
              <a:t> Freund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902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a:t>
            </a:r>
            <a:r>
              <a:rPr lang="en-GB" sz="1200" kern="1200" baseline="0" dirty="0">
                <a:solidFill>
                  <a:schemeClr val="tx1"/>
                </a:solidFill>
                <a:effectLst/>
                <a:latin typeface="+mn-lt"/>
                <a:ea typeface="+mn-ea"/>
                <a:cs typeface="+mn-cs"/>
              </a:rPr>
              <a:t> have just looked in detail at the principle for introducing new grammar using pairs of contrasting features. Now </a:t>
            </a:r>
            <a:r>
              <a:rPr lang="en-GB" sz="1200" u="none" kern="1200" baseline="0" dirty="0">
                <a:solidFill>
                  <a:schemeClr val="tx1"/>
                </a:solidFill>
                <a:effectLst/>
                <a:latin typeface="+mn-lt"/>
                <a:ea typeface="+mn-ea"/>
                <a:cs typeface="+mn-cs"/>
              </a:rPr>
              <a:t>l</a:t>
            </a:r>
            <a:r>
              <a:rPr lang="en-GB" sz="1200" u="none" kern="1200" dirty="0">
                <a:solidFill>
                  <a:schemeClr val="tx1"/>
                </a:solidFill>
                <a:effectLst/>
                <a:latin typeface="+mn-lt"/>
                <a:ea typeface="+mn-ea"/>
                <a:cs typeface="+mn-cs"/>
              </a:rPr>
              <a:t>et’s take a look at a selection of resources which extend that basic idea.</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99C6E-694E-43EC-8A00-92F2A2525AC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5779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sng" dirty="0"/>
              <a:t>Year 7 French Term</a:t>
            </a:r>
            <a:r>
              <a:rPr lang="en-GB" b="1" u="sng" baseline="0" dirty="0"/>
              <a:t> 2.1 week 5 </a:t>
            </a:r>
            <a:r>
              <a:rPr lang="en-GB" b="1" baseline="0" dirty="0"/>
              <a:t>- Lesson 1 </a:t>
            </a:r>
            <a:r>
              <a:rPr lang="en-GB" b="1" dirty="0" err="1"/>
              <a:t>aller</a:t>
            </a:r>
            <a:r>
              <a:rPr lang="en-GB" b="1" dirty="0"/>
              <a:t> – je </a:t>
            </a:r>
            <a:r>
              <a:rPr lang="en-GB" b="1" dirty="0" err="1"/>
              <a:t>vais</a:t>
            </a:r>
            <a:r>
              <a:rPr lang="en-GB" b="1" dirty="0"/>
              <a:t>/ </a:t>
            </a:r>
            <a:r>
              <a:rPr lang="en-GB" b="1" dirty="0" err="1"/>
              <a:t>elle</a:t>
            </a:r>
            <a:r>
              <a:rPr lang="en-GB" b="1" dirty="0"/>
              <a:t> </a:t>
            </a:r>
            <a:r>
              <a:rPr lang="en-GB" b="1" dirty="0" err="1"/>
              <a:t>va</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next four slides</a:t>
            </a:r>
            <a:r>
              <a:rPr lang="en-GB" sz="1200" kern="1200" dirty="0">
                <a:solidFill>
                  <a:schemeClr val="tx1"/>
                </a:solidFill>
                <a:effectLst/>
                <a:latin typeface="+mn-lt"/>
                <a:ea typeface="+mn-ea"/>
                <a:cs typeface="+mn-cs"/>
              </a:rPr>
              <a:t> are examples of activities from lessons one and two in a sequence where singular persons of the verb “</a:t>
            </a:r>
            <a:r>
              <a:rPr lang="en-GB" sz="1200" kern="1200" dirty="0" err="1">
                <a:solidFill>
                  <a:schemeClr val="tx1"/>
                </a:solidFill>
                <a:effectLst/>
                <a:latin typeface="+mn-lt"/>
                <a:ea typeface="+mn-ea"/>
                <a:cs typeface="+mn-cs"/>
              </a:rPr>
              <a:t>aller</a:t>
            </a:r>
            <a:r>
              <a:rPr lang="en-GB" sz="1200" kern="1200" dirty="0">
                <a:solidFill>
                  <a:schemeClr val="tx1"/>
                </a:solidFill>
                <a:effectLst/>
                <a:latin typeface="+mn-lt"/>
                <a:ea typeface="+mn-ea"/>
                <a:cs typeface="+mn-cs"/>
              </a:rPr>
              <a:t>” are being learnt.  This allows for pairs of meanings to be juxtaposed in different combinations, ensuring that features are revisited and reinforced by being contrasted with different grammar features (e.g. comparing the previously taught 1st person singular with the new 3rd person singular verb ending).</a:t>
            </a:r>
          </a:p>
          <a:p>
            <a:pPr marL="0"/>
            <a:endParaRPr lang="en-GB" b="1"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73849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sng" dirty="0"/>
              <a:t>Year 7 French Term</a:t>
            </a:r>
            <a:r>
              <a:rPr lang="en-GB" b="1" u="sng" baseline="0" dirty="0"/>
              <a:t> 2.1 week 5 </a:t>
            </a:r>
            <a:r>
              <a:rPr lang="en-GB" b="1" baseline="0" dirty="0"/>
              <a:t>- Lesson 1 </a:t>
            </a:r>
            <a:r>
              <a:rPr lang="en-GB" b="1" dirty="0" err="1"/>
              <a:t>aller</a:t>
            </a:r>
            <a:r>
              <a:rPr lang="en-GB" b="1" dirty="0"/>
              <a:t> – je </a:t>
            </a:r>
            <a:r>
              <a:rPr lang="en-GB" b="1" dirty="0" err="1"/>
              <a:t>vais</a:t>
            </a:r>
            <a:r>
              <a:rPr lang="en-GB" b="1" dirty="0"/>
              <a:t>/ </a:t>
            </a:r>
            <a:r>
              <a:rPr lang="en-GB" b="1" dirty="0" err="1"/>
              <a:t>elle</a:t>
            </a:r>
            <a:r>
              <a:rPr lang="en-GB" b="1" dirty="0"/>
              <a:t> </a:t>
            </a:r>
            <a:r>
              <a:rPr lang="en-GB" b="1" dirty="0" err="1"/>
              <a:t>va</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lesson one, first and third persons of the verb “</a:t>
            </a:r>
            <a:r>
              <a:rPr lang="en-GB" sz="1200" kern="1200" dirty="0" err="1">
                <a:solidFill>
                  <a:schemeClr val="tx1"/>
                </a:solidFill>
                <a:effectLst/>
                <a:latin typeface="+mn-lt"/>
                <a:ea typeface="+mn-ea"/>
                <a:cs typeface="+mn-cs"/>
              </a:rPr>
              <a:t>aller</a:t>
            </a:r>
            <a:r>
              <a:rPr lang="en-GB" sz="1200" kern="1200" dirty="0">
                <a:solidFill>
                  <a:schemeClr val="tx1"/>
                </a:solidFill>
                <a:effectLst/>
                <a:latin typeface="+mn-lt"/>
                <a:ea typeface="+mn-ea"/>
                <a:cs typeface="+mn-cs"/>
              </a:rPr>
              <a:t>” are the target features.  In this listening we see “</a:t>
            </a:r>
            <a:r>
              <a:rPr lang="en-GB" sz="1200" kern="1200" dirty="0" err="1">
                <a:solidFill>
                  <a:schemeClr val="tx1"/>
                </a:solidFill>
                <a:effectLst/>
                <a:latin typeface="+mn-lt"/>
                <a:ea typeface="+mn-ea"/>
                <a:cs typeface="+mn-cs"/>
              </a:rPr>
              <a:t>elle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a:t>
            </a:r>
            <a:r>
              <a:rPr lang="en-GB" sz="1200" kern="1200" dirty="0">
                <a:solidFill>
                  <a:schemeClr val="tx1"/>
                </a:solidFill>
                <a:effectLst/>
                <a:latin typeface="+mn-lt"/>
                <a:ea typeface="+mn-ea"/>
                <a:cs typeface="+mn-cs"/>
              </a:rPr>
              <a:t>” as the third person singular form.  To note, if you are wondering – “</a:t>
            </a:r>
            <a:r>
              <a:rPr lang="en-GB" sz="1200" kern="1200" dirty="0" err="1">
                <a:solidFill>
                  <a:schemeClr val="tx1"/>
                </a:solidFill>
                <a:effectLst/>
                <a:latin typeface="+mn-lt"/>
                <a:ea typeface="+mn-ea"/>
                <a:cs typeface="+mn-cs"/>
              </a:rPr>
              <a:t>il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a:t>
            </a:r>
            <a:r>
              <a:rPr lang="en-GB" sz="1200" kern="1200" dirty="0">
                <a:solidFill>
                  <a:schemeClr val="tx1"/>
                </a:solidFill>
                <a:effectLst/>
                <a:latin typeface="+mn-lt"/>
                <a:ea typeface="+mn-ea"/>
                <a:cs typeface="+mn-cs"/>
              </a:rPr>
              <a:t>” is also practised alongside “je </a:t>
            </a:r>
            <a:r>
              <a:rPr lang="en-GB" sz="1200" kern="1200" dirty="0" err="1">
                <a:solidFill>
                  <a:schemeClr val="tx1"/>
                </a:solidFill>
                <a:effectLst/>
                <a:latin typeface="+mn-lt"/>
                <a:ea typeface="+mn-ea"/>
                <a:cs typeface="+mn-cs"/>
              </a:rPr>
              <a:t>vais</a:t>
            </a:r>
            <a:r>
              <a:rPr lang="en-GB" sz="1200" kern="1200" dirty="0">
                <a:solidFill>
                  <a:schemeClr val="tx1"/>
                </a:solidFill>
                <a:effectLst/>
                <a:latin typeface="+mn-lt"/>
                <a:ea typeface="+mn-ea"/>
                <a:cs typeface="+mn-cs"/>
              </a:rPr>
              <a:t>” – in a reading activity within the lesson sequence.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670532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sng" dirty="0" err="1"/>
              <a:t>Yr</a:t>
            </a:r>
            <a:r>
              <a:rPr lang="en-GB" b="1" u="sng" dirty="0"/>
              <a:t> 7 French Term</a:t>
            </a:r>
            <a:r>
              <a:rPr lang="en-GB" b="1" u="sng" baseline="0" dirty="0"/>
              <a:t> 2.1 week 5 </a:t>
            </a:r>
            <a:r>
              <a:rPr lang="en-GB" b="1" u="none" baseline="0" dirty="0"/>
              <a:t>- </a:t>
            </a:r>
            <a:r>
              <a:rPr lang="en-GB" b="1" u="none" dirty="0"/>
              <a:t>Lesson 2: </a:t>
            </a:r>
            <a:r>
              <a:rPr lang="en-GB" b="1" u="none" dirty="0" err="1"/>
              <a:t>aller</a:t>
            </a:r>
            <a:r>
              <a:rPr lang="en-GB" b="1" u="none" dirty="0"/>
              <a:t> – je </a:t>
            </a:r>
            <a:r>
              <a:rPr lang="en-GB" b="1" u="none" dirty="0" err="1"/>
              <a:t>vais</a:t>
            </a:r>
            <a:r>
              <a:rPr lang="en-GB" b="1" u="none" dirty="0"/>
              <a:t>/ </a:t>
            </a:r>
            <a:r>
              <a:rPr lang="en-GB" b="1" u="none" dirty="0" err="1"/>
              <a:t>tu</a:t>
            </a:r>
            <a:r>
              <a:rPr lang="en-GB" b="1" u="none" baseline="0" dirty="0"/>
              <a:t> vas</a:t>
            </a:r>
            <a:endParaRPr lang="en-GB" b="1" u="none" dirty="0"/>
          </a:p>
          <a:p>
            <a:pPr marL="0"/>
            <a:endParaRPr lang="en-GB"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lesson two, first and second persons of the verb “</a:t>
            </a:r>
            <a:r>
              <a:rPr lang="en-GB" sz="1200" kern="1200" dirty="0" err="1">
                <a:solidFill>
                  <a:schemeClr val="tx1"/>
                </a:solidFill>
                <a:effectLst/>
                <a:latin typeface="+mn-lt"/>
                <a:ea typeface="+mn-ea"/>
                <a:cs typeface="+mn-cs"/>
              </a:rPr>
              <a:t>aller</a:t>
            </a:r>
            <a:r>
              <a:rPr lang="en-GB" sz="1200" kern="1200" dirty="0">
                <a:solidFill>
                  <a:schemeClr val="tx1"/>
                </a:solidFill>
                <a:effectLst/>
                <a:latin typeface="+mn-lt"/>
                <a:ea typeface="+mn-ea"/>
                <a:cs typeface="+mn-cs"/>
              </a:rPr>
              <a:t>” are the target features.  </a:t>
            </a:r>
          </a:p>
          <a:p>
            <a:pPr marL="0"/>
            <a:endParaRPr lang="en-GB" b="0" u="none"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361924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sng" dirty="0" err="1"/>
              <a:t>Yr</a:t>
            </a:r>
            <a:r>
              <a:rPr lang="en-GB" b="1" u="sng" dirty="0"/>
              <a:t> 7 French Term</a:t>
            </a:r>
            <a:r>
              <a:rPr lang="en-GB" b="1" u="sng" baseline="0" dirty="0"/>
              <a:t> 2.1 week 5 </a:t>
            </a:r>
            <a:r>
              <a:rPr lang="en-GB" b="1" u="none" baseline="0" dirty="0"/>
              <a:t>- </a:t>
            </a:r>
            <a:r>
              <a:rPr lang="en-GB" b="1" u="none" dirty="0"/>
              <a:t>Lesson 2: </a:t>
            </a:r>
            <a:r>
              <a:rPr lang="en-GB" b="1" u="none" dirty="0" err="1"/>
              <a:t>aller</a:t>
            </a:r>
            <a:r>
              <a:rPr lang="en-GB" b="1" u="none" dirty="0"/>
              <a:t> – je </a:t>
            </a:r>
            <a:r>
              <a:rPr lang="en-GB" b="1" u="none" dirty="0" err="1"/>
              <a:t>vais</a:t>
            </a:r>
            <a:r>
              <a:rPr lang="en-GB" b="1" u="none" dirty="0"/>
              <a:t>/ </a:t>
            </a:r>
            <a:r>
              <a:rPr lang="en-GB" b="1" u="none" dirty="0" err="1"/>
              <a:t>tu</a:t>
            </a:r>
            <a:r>
              <a:rPr lang="en-GB" b="1" u="none" baseline="0" dirty="0"/>
              <a:t> vas</a:t>
            </a:r>
            <a:endParaRPr lang="en-GB" b="1" u="none" dirty="0"/>
          </a:p>
          <a:p>
            <a:pPr marL="0"/>
            <a:endParaRPr lang="en-GB"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Across the two activities, consistent with the principle of making the grammar feature </a:t>
            </a:r>
            <a:r>
              <a:rPr lang="en-GB" sz="1200" i="1" kern="1200" dirty="0">
                <a:solidFill>
                  <a:schemeClr val="tx1"/>
                </a:solidFill>
                <a:effectLst/>
                <a:latin typeface="+mn-lt"/>
                <a:ea typeface="+mn-ea"/>
                <a:cs typeface="+mn-cs"/>
              </a:rPr>
              <a:t>task-essential </a:t>
            </a:r>
            <a:r>
              <a:rPr lang="en-GB" sz="1200" kern="1200" dirty="0">
                <a:solidFill>
                  <a:schemeClr val="tx1"/>
                </a:solidFill>
                <a:effectLst/>
                <a:latin typeface="+mn-lt"/>
                <a:ea typeface="+mn-ea"/>
                <a:cs typeface="+mn-cs"/>
              </a:rPr>
              <a:t>during practice, the subject has been removed from the sentence, to make the verb form for person </a:t>
            </a:r>
            <a:r>
              <a:rPr lang="en-GB" sz="1200" i="1" kern="1200" dirty="0">
                <a:solidFill>
                  <a:schemeClr val="tx1"/>
                </a:solidFill>
                <a:effectLst/>
                <a:latin typeface="+mn-lt"/>
                <a:ea typeface="+mn-ea"/>
                <a:cs typeface="+mn-cs"/>
              </a:rPr>
              <a:t>task-essential.</a:t>
            </a:r>
            <a:r>
              <a:rPr lang="en-GB" sz="1200" kern="1200" dirty="0">
                <a:solidFill>
                  <a:schemeClr val="tx1"/>
                </a:solidFill>
                <a:effectLst/>
                <a:latin typeface="+mn-lt"/>
                <a:ea typeface="+mn-ea"/>
                <a:cs typeface="+mn-cs"/>
              </a:rPr>
              <a:t>  Particularly in French it’s important to select with care the two juxtaposed features for listening practice, as not all verb forms sound different, even when they are written differently i.e. vas and </a:t>
            </a:r>
            <a:r>
              <a:rPr lang="en-GB" sz="1200" kern="1200" dirty="0" err="1">
                <a:solidFill>
                  <a:schemeClr val="tx1"/>
                </a:solidFill>
                <a:effectLst/>
                <a:latin typeface="+mn-lt"/>
                <a:ea typeface="+mn-ea"/>
                <a:cs typeface="+mn-cs"/>
              </a:rPr>
              <a:t>va.</a:t>
            </a:r>
            <a:endParaRPr lang="en-GB" sz="1200" kern="1200" dirty="0">
              <a:solidFill>
                <a:schemeClr val="tx1"/>
              </a:solidFill>
              <a:effectLst/>
              <a:latin typeface="+mn-lt"/>
              <a:ea typeface="+mn-ea"/>
              <a:cs typeface="+mn-cs"/>
            </a:endParaRPr>
          </a:p>
          <a:p>
            <a:pPr marL="0"/>
            <a:endParaRPr lang="en-GB" b="0" u="none"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88849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It is likely to be most helpful for most learners to use activities that introduce and practise pairs of grammar features</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which have different meanings (or functions) as we have seen in all of the examples up to now.</a:t>
            </a:r>
          </a:p>
          <a:p>
            <a:r>
              <a:rPr lang="en-GB" sz="1200" kern="1200" dirty="0">
                <a:solidFill>
                  <a:schemeClr val="tx1"/>
                </a:solidFill>
                <a:effectLst/>
                <a:latin typeface="+mn-lt"/>
                <a:ea typeface="+mn-ea"/>
                <a:cs typeface="+mn-cs"/>
              </a:rPr>
              <a:t>This</a:t>
            </a:r>
            <a:r>
              <a:rPr lang="en-GB" sz="1200" kern="1200" baseline="0" dirty="0">
                <a:solidFill>
                  <a:schemeClr val="tx1"/>
                </a:solidFill>
                <a:effectLst/>
                <a:latin typeface="+mn-lt"/>
                <a:ea typeface="+mn-ea"/>
                <a:cs typeface="+mn-cs"/>
              </a:rPr>
              <a:t> German resource</a:t>
            </a:r>
            <a:r>
              <a:rPr lang="en-GB" sz="1200" kern="1200" dirty="0">
                <a:solidFill>
                  <a:schemeClr val="tx1"/>
                </a:solidFill>
                <a:effectLst/>
                <a:latin typeface="+mn-lt"/>
                <a:ea typeface="+mn-ea"/>
                <a:cs typeface="+mn-cs"/>
              </a:rPr>
              <a:t> presents an example of an activity which, after extensive initial practice</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of pairs of features, very gradually, incorporates more than two features: specifically first, second and third persons singular of the verb “</a:t>
            </a:r>
            <a:r>
              <a:rPr lang="en-GB" sz="1200" kern="1200" dirty="0" err="1">
                <a:solidFill>
                  <a:schemeClr val="tx1"/>
                </a:solidFill>
                <a:effectLst/>
                <a:latin typeface="+mn-lt"/>
                <a:ea typeface="+mn-ea"/>
                <a:cs typeface="+mn-cs"/>
              </a:rPr>
              <a:t>finden</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 particularly like the images on this one.  The context is continued from the previous week and develops a storyline between the German characters Mehmet and Mia.  Mehmet is a new arrival at Mia and Wolfgang’s school.  Mia and Mehmet are getting to know each other and talking about their views of school, and referring also to Wolfgang’s views.  We will now cycle through the six slides of this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kern="1200" dirty="0">
                <a:solidFill>
                  <a:schemeClr val="tx1"/>
                </a:solidFill>
                <a:effectLst/>
                <a:latin typeface="+mn-lt"/>
                <a:ea typeface="+mn-ea"/>
                <a:cs typeface="+mn-cs"/>
              </a:rPr>
              <a:t>Year 7 German Term 2.1 week 4</a:t>
            </a:r>
            <a:r>
              <a:rPr lang="en-GB" sz="1200" b="1" u="none" kern="1200" baseline="0" dirty="0">
                <a:solidFill>
                  <a:schemeClr val="tx1"/>
                </a:solidFill>
                <a:effectLst/>
                <a:latin typeface="+mn-lt"/>
                <a:ea typeface="+mn-ea"/>
                <a:cs typeface="+mn-cs"/>
              </a:rPr>
              <a:t> – Introducing </a:t>
            </a:r>
            <a:r>
              <a:rPr lang="en-GB" sz="1200" b="1" baseline="0" dirty="0"/>
              <a:t>FINDEN</a:t>
            </a:r>
            <a:r>
              <a:rPr lang="en-GB" sz="1200" b="1" dirty="0"/>
              <a:t>: 1</a:t>
            </a:r>
            <a:r>
              <a:rPr lang="en-GB" sz="1200" b="1" baseline="30000" dirty="0"/>
              <a:t>st</a:t>
            </a:r>
            <a:r>
              <a:rPr lang="en-GB" sz="1200" b="1" dirty="0"/>
              <a:t>,</a:t>
            </a:r>
            <a:r>
              <a:rPr lang="en-GB" sz="1200" b="1" baseline="0" dirty="0"/>
              <a:t> </a:t>
            </a:r>
            <a:r>
              <a:rPr lang="en-GB" sz="1200" b="1" dirty="0"/>
              <a:t>2</a:t>
            </a:r>
            <a:r>
              <a:rPr lang="en-GB" sz="1200" b="1" baseline="30000" dirty="0"/>
              <a:t>nd</a:t>
            </a:r>
            <a:r>
              <a:rPr lang="en-GB" sz="1200" b="1" baseline="0" dirty="0"/>
              <a:t>, 3</a:t>
            </a:r>
            <a:r>
              <a:rPr lang="en-GB" sz="1200" b="1" baseline="30000" dirty="0"/>
              <a:t>rd</a:t>
            </a:r>
            <a:r>
              <a:rPr lang="en-GB" sz="1200" b="1" dirty="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Students</a:t>
            </a:r>
            <a:r>
              <a:rPr lang="en-GB" sz="1200" b="0" baseline="0" dirty="0"/>
              <a:t> listen to the audio, supported by the text and decide if the person of the verb refers to: ‘I,’ ‘you’ or ‘he’</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578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rgbClr val="4472C4">
                    <a:lumMod val="50000"/>
                  </a:srgbClr>
                </a:solidFill>
              </a:rPr>
              <a:t>Our Schemes of Work aim to avoid introducing too much language too fast. For the majority of learners aged 11-13, introducing </a:t>
            </a:r>
            <a:r>
              <a:rPr lang="en-GB" sz="1200" b="1" kern="0" dirty="0">
                <a:solidFill>
                  <a:srgbClr val="4472C4">
                    <a:lumMod val="50000"/>
                  </a:srgbClr>
                </a:solidFill>
              </a:rPr>
              <a:t>no more than one new main grammatical function every two weeks </a:t>
            </a:r>
            <a:r>
              <a:rPr lang="en-GB" sz="1200" kern="0" dirty="0">
                <a:solidFill>
                  <a:srgbClr val="4472C4">
                    <a:lumMod val="50000"/>
                  </a:srgbClr>
                </a:solidFill>
              </a:rPr>
              <a:t>is likely to set sufficient amount of ‘desirable difficulty.’</a:t>
            </a:r>
          </a:p>
          <a:p>
            <a:endParaRPr lang="en-GB" baseline="0" dirty="0"/>
          </a:p>
        </p:txBody>
      </p:sp>
      <p:sp>
        <p:nvSpPr>
          <p:cNvPr id="4" name="Slide Number Placeholder 3"/>
          <p:cNvSpPr>
            <a:spLocks noGrp="1"/>
          </p:cNvSpPr>
          <p:nvPr>
            <p:ph type="sldNum" sz="quarter" idx="10"/>
          </p:nvPr>
        </p:nvSpPr>
        <p:spPr/>
        <p:txBody>
          <a:bodyPr/>
          <a:lstStyle/>
          <a:p>
            <a:pPr>
              <a:defRPr/>
            </a:pPr>
            <a:fld id="{84999C6E-694E-43EC-8A00-92F2A2525AC4}" type="slidenum">
              <a:rPr lang="en-GB" smtClean="0">
                <a:solidFill>
                  <a:prstClr val="black"/>
                </a:solidFill>
              </a:rPr>
              <a:pPr>
                <a:defRPr/>
              </a:pPr>
              <a:t>4</a:t>
            </a:fld>
            <a:endParaRPr lang="en-GB">
              <a:solidFill>
                <a:prstClr val="black"/>
              </a:solidFill>
            </a:endParaRPr>
          </a:p>
        </p:txBody>
      </p:sp>
    </p:spTree>
    <p:extLst>
      <p:ext uri="{BB962C8B-B14F-4D97-AF65-F5344CB8AC3E}">
        <p14:creationId xmlns:p14="http://schemas.microsoft.com/office/powerpoint/2010/main" val="4808305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Slide 2 of 6.</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7170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Slide 3 of 6</a:t>
            </a:r>
            <a:br>
              <a:rPr lang="en-GB" sz="1200" b="0"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9332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Slide 4 of 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212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Slide 5 of 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6452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Slide 6 of 6</a:t>
            </a:r>
            <a:br>
              <a:rPr lang="en-GB" sz="1200" b="1" kern="1200" dirty="0">
                <a:solidFill>
                  <a:schemeClr val="tx1"/>
                </a:solidFill>
                <a:effectLst/>
                <a:latin typeface="+mn-lt"/>
                <a:ea typeface="+mn-ea"/>
                <a:cs typeface="+mn-cs"/>
              </a:rPr>
            </a:br>
            <a:br>
              <a:rPr lang="en-GB" sz="1200" b="1" kern="1200" dirty="0">
                <a:solidFill>
                  <a:schemeClr val="tx1"/>
                </a:solidFill>
                <a:effectLst/>
                <a:latin typeface="+mn-lt"/>
                <a:ea typeface="+mn-ea"/>
                <a:cs typeface="+mn-cs"/>
              </a:rPr>
            </a:b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926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u="sng" dirty="0"/>
              <a:t>Year 7 French Term 2.1 week</a:t>
            </a:r>
            <a:r>
              <a:rPr lang="en-GB" b="1" u="sng" baseline="0" dirty="0"/>
              <a:t> 3 </a:t>
            </a:r>
            <a:r>
              <a:rPr lang="en-GB" b="1" u="none" baseline="0" dirty="0"/>
              <a:t>- I</a:t>
            </a:r>
            <a:r>
              <a:rPr lang="en-GB" b="1" baseline="0" dirty="0"/>
              <a:t>ntroducing third person plural form of </a:t>
            </a:r>
            <a:r>
              <a:rPr lang="en-GB" b="1" i="1" baseline="0" dirty="0" err="1"/>
              <a:t>avoir</a:t>
            </a:r>
            <a:r>
              <a:rPr lang="en-GB" b="1" i="0" baseline="0" dirty="0"/>
              <a:t> &amp;</a:t>
            </a:r>
            <a:r>
              <a:rPr lang="en-GB" i="0" baseline="0" dirty="0"/>
              <a:t> </a:t>
            </a:r>
            <a:r>
              <a:rPr lang="en-GB" b="1" i="0" baseline="0" dirty="0"/>
              <a:t>practising segmentation of a longer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sz="1200" kern="1200" dirty="0">
                <a:solidFill>
                  <a:schemeClr val="tx1"/>
                </a:solidFill>
                <a:effectLst/>
                <a:latin typeface="+mn-lt"/>
                <a:ea typeface="+mn-ea"/>
                <a:cs typeface="+mn-cs"/>
              </a:rPr>
              <a:t>In this second of a series of </a:t>
            </a:r>
            <a:r>
              <a:rPr lang="en-GB" sz="1200" kern="1200" dirty="0" err="1">
                <a:solidFill>
                  <a:schemeClr val="tx1"/>
                </a:solidFill>
                <a:effectLst/>
                <a:latin typeface="+mn-lt"/>
                <a:ea typeface="+mn-ea"/>
                <a:cs typeface="+mn-cs"/>
              </a:rPr>
              <a:t>scaffolded</a:t>
            </a:r>
            <a:r>
              <a:rPr lang="en-GB" sz="1200" kern="1200" dirty="0">
                <a:solidFill>
                  <a:schemeClr val="tx1"/>
                </a:solidFill>
                <a:effectLst/>
                <a:latin typeface="+mn-lt"/>
                <a:ea typeface="+mn-ea"/>
                <a:cs typeface="+mn-cs"/>
              </a:rPr>
              <a:t> activities based on this text taken from a term 2 French resource, students are asked to identify all examples of verbs.  All these verbs are recycled from previous contexts.  It is an example of a resource which varies the lexicon around the grammar, specifically, seeing verb endings on a wide range of frequent verbs.  All verbs included are regular in the present tense, with the exception of “</a:t>
            </a:r>
            <a:r>
              <a:rPr lang="en-GB" sz="1200" kern="1200" dirty="0" err="1">
                <a:solidFill>
                  <a:schemeClr val="tx1"/>
                </a:solidFill>
                <a:effectLst/>
                <a:latin typeface="+mn-lt"/>
                <a:ea typeface="+mn-ea"/>
                <a:cs typeface="+mn-cs"/>
              </a:rPr>
              <a:t>être</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avoir</a:t>
            </a:r>
            <a:r>
              <a:rPr lang="en-GB" sz="1200" kern="1200" dirty="0">
                <a:solidFill>
                  <a:schemeClr val="tx1"/>
                </a:solidFill>
                <a:effectLst/>
                <a:latin typeface="+mn-lt"/>
                <a:ea typeface="+mn-ea"/>
                <a:cs typeface="+mn-cs"/>
              </a:rPr>
              <a:t>”.</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teacher is asked to remind students of the  “–</a:t>
            </a:r>
            <a:r>
              <a:rPr lang="en-GB" sz="1200" kern="1200" dirty="0" err="1">
                <a:solidFill>
                  <a:schemeClr val="tx1"/>
                </a:solidFill>
                <a:effectLst/>
                <a:latin typeface="+mn-lt"/>
                <a:ea typeface="+mn-ea"/>
                <a:cs typeface="+mn-cs"/>
              </a:rPr>
              <a:t>ent</a:t>
            </a:r>
            <a:r>
              <a:rPr lang="en-GB" sz="1200" kern="1200" dirty="0">
                <a:solidFill>
                  <a:schemeClr val="tx1"/>
                </a:solidFill>
                <a:effectLst/>
                <a:latin typeface="+mn-lt"/>
                <a:ea typeface="+mn-ea"/>
                <a:cs typeface="+mn-cs"/>
              </a:rPr>
              <a:t>” ending on regular verbs in the third person plural, and that forms of “</a:t>
            </a:r>
            <a:r>
              <a:rPr lang="en-GB" sz="1200" kern="1200" dirty="0" err="1">
                <a:solidFill>
                  <a:schemeClr val="tx1"/>
                </a:solidFill>
                <a:effectLst/>
                <a:latin typeface="+mn-lt"/>
                <a:ea typeface="+mn-ea"/>
                <a:cs typeface="+mn-cs"/>
              </a:rPr>
              <a:t>être</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avoir</a:t>
            </a:r>
            <a:r>
              <a:rPr lang="en-GB" sz="1200" kern="1200" dirty="0">
                <a:solidFill>
                  <a:schemeClr val="tx1"/>
                </a:solidFill>
                <a:effectLst/>
                <a:latin typeface="+mn-lt"/>
                <a:ea typeface="+mn-ea"/>
                <a:cs typeface="+mn-cs"/>
              </a:rPr>
              <a:t>”</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are also verbs.</a:t>
            </a:r>
          </a:p>
          <a:p>
            <a:r>
              <a:rPr lang="en-GB" sz="1200" kern="1200" dirty="0">
                <a:solidFill>
                  <a:schemeClr val="tx1"/>
                </a:solidFill>
                <a:effectLst/>
                <a:latin typeface="+mn-lt"/>
                <a:ea typeface="+mn-ea"/>
                <a:cs typeface="+mn-cs"/>
              </a:rPr>
              <a:t>Other examples of varying the lexicon around the grammar includes: producing adjectival agreement on a wide range of adjectives; hearing questions with a wide range of subject-verb combinations. In doing so, grammar practice is not confined to one or two topics that seem to ‘lend themselves’ to one particular grammar feature, but is practised across a wide range of (preferably, high-frequency) vocabulary.  This ‘diversity’ helps learners consolidate their knowledge of a grammatical system that works across multiple contexts.</a:t>
            </a:r>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141285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sng" dirty="0"/>
              <a:t>Year 7 French Term 2.1 week</a:t>
            </a:r>
            <a:r>
              <a:rPr lang="en-GB" b="1" u="sng" baseline="0" dirty="0"/>
              <a:t> 3</a:t>
            </a:r>
            <a:r>
              <a:rPr lang="en-GB" b="1" u="none" baseline="0" dirty="0"/>
              <a:t>- I</a:t>
            </a:r>
            <a:r>
              <a:rPr lang="en-GB" b="1" baseline="0" dirty="0"/>
              <a:t>ntroducing first and second person plural forms of </a:t>
            </a:r>
            <a:r>
              <a:rPr lang="en-GB" b="1" i="1" baseline="0" dirty="0" err="1"/>
              <a:t>avoir</a:t>
            </a:r>
            <a:endParaRPr lang="en-GB" b="1" i="1" baseline="0"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answer slide to the previous activity is included here for reference, with the verbs highlighted.  This is a resource from Year 7 Term 2.1 week 3.  The varied lexicon is as follows: “organiser” (cognate); “</a:t>
            </a:r>
            <a:r>
              <a:rPr lang="en-GB" sz="1200" kern="1200" dirty="0" err="1">
                <a:solidFill>
                  <a:schemeClr val="tx1"/>
                </a:solidFill>
                <a:effectLst/>
                <a:latin typeface="+mn-lt"/>
                <a:ea typeface="+mn-ea"/>
                <a:cs typeface="+mn-cs"/>
              </a:rPr>
              <a:t>être</a:t>
            </a:r>
            <a:r>
              <a:rPr lang="en-GB" sz="1200" kern="1200" dirty="0">
                <a:solidFill>
                  <a:schemeClr val="tx1"/>
                </a:solidFill>
                <a:effectLst/>
                <a:latin typeface="+mn-lt"/>
                <a:ea typeface="+mn-ea"/>
                <a:cs typeface="+mn-cs"/>
              </a:rPr>
              <a:t>” Term 1.1 week 1; “</a:t>
            </a:r>
            <a:r>
              <a:rPr lang="en-GB" sz="1200" kern="1200" dirty="0" err="1">
                <a:solidFill>
                  <a:schemeClr val="tx1"/>
                </a:solidFill>
                <a:effectLst/>
                <a:latin typeface="+mn-lt"/>
                <a:ea typeface="+mn-ea"/>
                <a:cs typeface="+mn-cs"/>
              </a:rPr>
              <a:t>avoir</a:t>
            </a:r>
            <a:r>
              <a:rPr lang="en-GB" sz="1200" kern="1200" dirty="0">
                <a:solidFill>
                  <a:schemeClr val="tx1"/>
                </a:solidFill>
                <a:effectLst/>
                <a:latin typeface="+mn-lt"/>
                <a:ea typeface="+mn-ea"/>
                <a:cs typeface="+mn-cs"/>
              </a:rPr>
              <a:t>” Term 1.1 week 3; “chanter” Term 1.2 week 6; “</a:t>
            </a:r>
            <a:r>
              <a:rPr lang="en-GB" sz="1200" kern="1200" dirty="0" err="1">
                <a:solidFill>
                  <a:schemeClr val="tx1"/>
                </a:solidFill>
                <a:effectLst/>
                <a:latin typeface="+mn-lt"/>
                <a:ea typeface="+mn-ea"/>
                <a:cs typeface="+mn-cs"/>
              </a:rPr>
              <a:t>parler</a:t>
            </a:r>
            <a:r>
              <a:rPr lang="en-GB" sz="1200" kern="1200" dirty="0">
                <a:solidFill>
                  <a:schemeClr val="tx1"/>
                </a:solidFill>
                <a:effectLst/>
                <a:latin typeface="+mn-lt"/>
                <a:ea typeface="+mn-ea"/>
                <a:cs typeface="+mn-cs"/>
              </a:rPr>
              <a:t>” Term 1.2 week 4; “porter” Term 1.2 week 3.</a:t>
            </a:r>
          </a:p>
          <a:p>
            <a:pPr marL="0" lvl="0" indent="0" algn="l" rtl="0">
              <a:spcBef>
                <a:spcPts val="0"/>
              </a:spcBef>
              <a:spcAft>
                <a:spcPts val="0"/>
              </a:spcAft>
              <a:buNone/>
            </a:pPr>
            <a:endParaRPr lang="en-GB"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17541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Year</a:t>
            </a:r>
            <a:r>
              <a:rPr lang="en-US" b="1" u="sng" baseline="0" dirty="0"/>
              <a:t> 7 German Term 2.2 week 3</a:t>
            </a:r>
            <a:r>
              <a:rPr lang="en-US" b="1" u="none" baseline="0" dirty="0"/>
              <a:t> - </a:t>
            </a:r>
            <a:r>
              <a:rPr lang="en-GB" sz="1200" b="1" dirty="0"/>
              <a:t>Introduction</a:t>
            </a:r>
            <a:r>
              <a:rPr lang="en-GB" sz="1200" b="1" baseline="0" dirty="0"/>
              <a:t> of pr</a:t>
            </a:r>
            <a:r>
              <a:rPr lang="en-GB" sz="1200" b="1" dirty="0"/>
              <a:t>esent tense strong verbs: 1</a:t>
            </a:r>
            <a:r>
              <a:rPr lang="en-GB" sz="1200" b="1" baseline="30000" dirty="0"/>
              <a:t>st</a:t>
            </a:r>
            <a:r>
              <a:rPr lang="en-GB" sz="1200" b="1" baseline="0" dirty="0"/>
              <a:t> and 3</a:t>
            </a:r>
            <a:r>
              <a:rPr lang="en-GB" sz="1200" b="1" baseline="30000" dirty="0"/>
              <a:t>rd</a:t>
            </a:r>
            <a:r>
              <a:rPr lang="en-GB" sz="1200" b="1" dirty="0"/>
              <a:t> person singular.</a:t>
            </a:r>
          </a:p>
          <a:p>
            <a:endParaRPr lang="en-US" b="1" u="sng" dirty="0"/>
          </a:p>
          <a:p>
            <a:r>
              <a:rPr lang="en-GB" sz="1200" kern="1200" dirty="0">
                <a:solidFill>
                  <a:schemeClr val="tx1"/>
                </a:solidFill>
                <a:effectLst/>
                <a:latin typeface="+mn-lt"/>
                <a:ea typeface="+mn-ea"/>
                <a:cs typeface="+mn-cs"/>
              </a:rPr>
              <a:t>Now we move on to look at examples of embedding grammar in writing and speaking.  </a:t>
            </a:r>
          </a:p>
          <a:p>
            <a:r>
              <a:rPr lang="en-GB" sz="1200" kern="1200" dirty="0">
                <a:solidFill>
                  <a:schemeClr val="tx1"/>
                </a:solidFill>
                <a:effectLst/>
                <a:latin typeface="+mn-lt"/>
                <a:ea typeface="+mn-ea"/>
                <a:cs typeface="+mn-cs"/>
              </a:rPr>
              <a:t>Grammatical knowledge can be </a:t>
            </a:r>
            <a:r>
              <a:rPr lang="en-GB" sz="1200" i="1" kern="1200" dirty="0">
                <a:solidFill>
                  <a:schemeClr val="tx1"/>
                </a:solidFill>
                <a:effectLst/>
                <a:latin typeface="+mn-lt"/>
                <a:ea typeface="+mn-ea"/>
                <a:cs typeface="+mn-cs"/>
              </a:rPr>
              <a:t>skill-specific </a:t>
            </a:r>
            <a:r>
              <a:rPr lang="en-GB" sz="1200" kern="1200" dirty="0">
                <a:solidFill>
                  <a:schemeClr val="tx1"/>
                </a:solidFill>
                <a:effectLst/>
                <a:latin typeface="+mn-lt"/>
                <a:ea typeface="+mn-ea"/>
                <a:cs typeface="+mn-cs"/>
              </a:rPr>
              <a:t>(or modality- and mode-specific) (</a:t>
            </a:r>
            <a:r>
              <a:rPr lang="en-GB" sz="1200" kern="1200" dirty="0" err="1">
                <a:solidFill>
                  <a:schemeClr val="tx1"/>
                </a:solidFill>
                <a:effectLst/>
                <a:latin typeface="+mn-lt"/>
                <a:ea typeface="+mn-ea"/>
                <a:cs typeface="+mn-cs"/>
              </a:rPr>
              <a:t>DeKeyser</a:t>
            </a:r>
            <a:r>
              <a:rPr lang="en-GB" sz="1200" kern="1200" dirty="0">
                <a:solidFill>
                  <a:schemeClr val="tx1"/>
                </a:solidFill>
                <a:effectLst/>
                <a:latin typeface="+mn-lt"/>
                <a:ea typeface="+mn-ea"/>
                <a:cs typeface="+mn-cs"/>
              </a:rPr>
              <a:t>, 2015).  When we teach a grammar feature, we need to establish these different types of knowledge, via multiple routes (not just one route).  For example, for some learners, practice in hearing the feature will probably have less benefit on written production than on listening; written production practice may have little observable benefit on speaking. </a:t>
            </a:r>
          </a:p>
          <a:p>
            <a:r>
              <a:rPr lang="en-GB" sz="1200" kern="1200" dirty="0">
                <a:solidFill>
                  <a:schemeClr val="tx1"/>
                </a:solidFill>
                <a:effectLst/>
                <a:latin typeface="+mn-lt"/>
                <a:ea typeface="+mn-ea"/>
                <a:cs typeface="+mn-cs"/>
              </a:rPr>
              <a:t>So, once a learner can connect a grammar feature to its meaning (or function) when reading and listening, they then need to establish and practise accessing knowledge they can use when writing and speaking.</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Initially, writing and speaking practice can be through controlled, </a:t>
            </a:r>
            <a:r>
              <a:rPr lang="en-GB" sz="1200" kern="1200" dirty="0" err="1">
                <a:solidFill>
                  <a:schemeClr val="tx1"/>
                </a:solidFill>
                <a:effectLst/>
                <a:latin typeface="+mn-lt"/>
                <a:ea typeface="+mn-ea"/>
                <a:cs typeface="+mn-cs"/>
              </a:rPr>
              <a:t>scaffolded</a:t>
            </a:r>
            <a:r>
              <a:rPr lang="en-GB" sz="1200" kern="1200" dirty="0">
                <a:solidFill>
                  <a:schemeClr val="tx1"/>
                </a:solidFill>
                <a:effectLst/>
                <a:latin typeface="+mn-lt"/>
                <a:ea typeface="+mn-ea"/>
                <a:cs typeface="+mn-cs"/>
              </a:rPr>
              <a:t>, phrase- or sentence-level activities and that is what we have in this German example from Term 2.2 week 3 (using present tense strong verbs in first and third person singular).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This is an activity which combines both speaking and writing</a:t>
            </a:r>
            <a:r>
              <a:rPr lang="en-GB" sz="1200" kern="1200" baseline="0" dirty="0">
                <a:solidFill>
                  <a:schemeClr val="tx1"/>
                </a:solidFill>
                <a:effectLst/>
                <a:latin typeface="+mn-lt"/>
                <a:ea typeface="+mn-ea"/>
                <a:cs typeface="+mn-cs"/>
              </a:rPr>
              <a:t> and </a:t>
            </a:r>
            <a:r>
              <a:rPr lang="en-GB" sz="1200" kern="1200" dirty="0">
                <a:solidFill>
                  <a:schemeClr val="tx1"/>
                </a:solidFill>
                <a:effectLst/>
                <a:latin typeface="+mn-lt"/>
                <a:ea typeface="+mn-ea"/>
                <a:cs typeface="+mn-cs"/>
              </a:rPr>
              <a:t>brings together the “</a:t>
            </a:r>
            <a:r>
              <a:rPr lang="en-GB" sz="1200" kern="1200" dirty="0" err="1">
                <a:solidFill>
                  <a:schemeClr val="tx1"/>
                </a:solidFill>
                <a:effectLst/>
                <a:latin typeface="+mn-lt"/>
                <a:ea typeface="+mn-ea"/>
                <a:cs typeface="+mn-cs"/>
              </a:rPr>
              <a:t>ich</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and </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sie</a:t>
            </a:r>
            <a:r>
              <a:rPr lang="en-GB" sz="1200" kern="1200" dirty="0">
                <a:solidFill>
                  <a:schemeClr val="tx1"/>
                </a:solidFill>
                <a:effectLst/>
                <a:latin typeface="+mn-lt"/>
                <a:ea typeface="+mn-ea"/>
                <a:cs typeface="+mn-cs"/>
              </a:rPr>
              <a:t>” from</a:t>
            </a:r>
            <a:r>
              <a:rPr lang="en-GB" sz="1200" kern="1200" baseline="0" dirty="0">
                <a:solidFill>
                  <a:schemeClr val="tx1"/>
                </a:solidFill>
                <a:effectLst/>
                <a:latin typeface="+mn-lt"/>
                <a:ea typeface="+mn-ea"/>
                <a:cs typeface="+mn-cs"/>
              </a:rPr>
              <a:t> a selection of strong verbs</a:t>
            </a:r>
            <a:r>
              <a:rPr lang="en-GB" sz="1200" kern="1200" dirty="0">
                <a:solidFill>
                  <a:schemeClr val="tx1"/>
                </a:solidFill>
                <a:effectLst/>
                <a:latin typeface="+mn-lt"/>
                <a:ea typeface="+mn-ea"/>
                <a:cs typeface="+mn-cs"/>
              </a:rPr>
              <a:t>.  </a:t>
            </a:r>
          </a:p>
          <a:p>
            <a:endParaRPr lang="en-US" dirty="0"/>
          </a:p>
          <a:p>
            <a:r>
              <a:rPr lang="en-US" dirty="0" err="1"/>
              <a:t>Tante</a:t>
            </a:r>
            <a:r>
              <a:rPr lang="en-US" dirty="0"/>
              <a:t> Laura defies expectations! She lives an active and busy life. </a:t>
            </a:r>
          </a:p>
          <a:p>
            <a:pPr marL="228600" indent="-228600">
              <a:buAutoNum type="arabicPeriod"/>
            </a:pPr>
            <a:r>
              <a:rPr lang="en-US" dirty="0"/>
              <a:t>Work in pairs.</a:t>
            </a:r>
          </a:p>
          <a:p>
            <a:pPr marL="228600" indent="-228600">
              <a:buAutoNum type="arabicPeriod"/>
            </a:pPr>
            <a:r>
              <a:rPr lang="en-US" dirty="0"/>
              <a:t>Person A and person B have a different set of pictures.</a:t>
            </a:r>
          </a:p>
          <a:p>
            <a:pPr marL="228600" indent="-228600">
              <a:buAutoNum type="arabicPeriod"/>
            </a:pPr>
            <a:r>
              <a:rPr lang="en-US" dirty="0"/>
              <a:t>Person A describes one of their pictures (</a:t>
            </a:r>
            <a:r>
              <a:rPr lang="en-US" dirty="0" err="1"/>
              <a:t>Tante</a:t>
            </a:r>
            <a:r>
              <a:rPr lang="en-US" dirty="0"/>
              <a:t> Laura….).</a:t>
            </a:r>
          </a:p>
          <a:p>
            <a:pPr marL="228600" indent="-228600">
              <a:buAutoNum type="arabicPeriod"/>
            </a:pPr>
            <a:r>
              <a:rPr lang="en-US" dirty="0"/>
              <a:t>Person B finds the corresponding picture for Mia and describes it from Mia’s perspective (</a:t>
            </a:r>
            <a:r>
              <a:rPr lang="en-US" dirty="0" err="1"/>
              <a:t>Ich</a:t>
            </a:r>
            <a:r>
              <a:rPr lang="en-US" dirty="0"/>
              <a:t>…).</a:t>
            </a:r>
          </a:p>
          <a:p>
            <a:pPr marL="228600" indent="-228600">
              <a:buAutoNum type="arabicPeriod"/>
            </a:pPr>
            <a:r>
              <a:rPr lang="en-US" dirty="0"/>
              <a:t>Then person A starts with the next picture.</a:t>
            </a:r>
          </a:p>
          <a:p>
            <a:pPr marL="228600" indent="-228600">
              <a:buAutoNum type="arabicPeriod"/>
            </a:pPr>
            <a:r>
              <a:rPr lang="en-US" dirty="0"/>
              <a:t>Repeat until all pictures have been described.</a:t>
            </a:r>
          </a:p>
          <a:p>
            <a:pPr marL="228600" indent="-228600">
              <a:buAutoNum type="arabicPeriod"/>
            </a:pPr>
            <a:r>
              <a:rPr lang="en-US" dirty="0"/>
              <a:t>Activity could be repeated in different order with roles swapped,</a:t>
            </a:r>
            <a:r>
              <a:rPr lang="en-US" baseline="0" dirty="0"/>
              <a:t> i.e. Person A has Mia’s pictures but describes Mia in 3</a:t>
            </a:r>
            <a:r>
              <a:rPr lang="en-US" baseline="30000" dirty="0"/>
              <a:t>rd</a:t>
            </a:r>
            <a:r>
              <a:rPr lang="en-US" baseline="0" dirty="0"/>
              <a:t> person (Mia…) and Person B becomes </a:t>
            </a:r>
            <a:r>
              <a:rPr lang="en-US" baseline="0" dirty="0" err="1"/>
              <a:t>Tante</a:t>
            </a:r>
            <a:r>
              <a:rPr lang="en-US" baseline="0" dirty="0"/>
              <a:t> Laura (</a:t>
            </a:r>
            <a:r>
              <a:rPr lang="en-US" baseline="0" dirty="0" err="1"/>
              <a:t>ich</a:t>
            </a:r>
            <a:r>
              <a:rPr lang="en-US" baseline="0" dirty="0"/>
              <a:t>).</a:t>
            </a:r>
          </a:p>
          <a:p>
            <a:pPr marL="228600" indent="-228600">
              <a:buAutoNum type="arabicPeriod"/>
            </a:pPr>
            <a:endParaRPr lang="en-US" baseline="0" dirty="0"/>
          </a:p>
          <a:p>
            <a:pPr marL="0" indent="0">
              <a:buNone/>
            </a:pPr>
            <a:br>
              <a:rPr lang="en-US" baseline="0"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3549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Year</a:t>
            </a:r>
            <a:r>
              <a:rPr lang="en-US" b="1" u="sng" baseline="0" dirty="0"/>
              <a:t> 7 German Term 2.2 week 3</a:t>
            </a:r>
            <a:endParaRPr lang="en-US" b="1" u="sng" dirty="0"/>
          </a:p>
          <a:p>
            <a:endParaRPr lang="en-US" b="1" dirty="0"/>
          </a:p>
          <a:p>
            <a:r>
              <a:rPr lang="en-US" dirty="0"/>
              <a:t>Here</a:t>
            </a:r>
            <a:r>
              <a:rPr lang="en-US" baseline="0" dirty="0"/>
              <a:t> are person B’s picture prompts for the speaking element.</a:t>
            </a:r>
            <a:endParaRPr lang="en-US" dirty="0"/>
          </a:p>
          <a:p>
            <a:pPr marL="0" indent="0">
              <a:buNone/>
            </a:pPr>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1457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Year</a:t>
            </a:r>
            <a:r>
              <a:rPr lang="en-US" b="1" u="sng" baseline="0" dirty="0"/>
              <a:t> 7 German Term 2.2 week 3</a:t>
            </a:r>
            <a:r>
              <a:rPr lang="en-US" b="1" u="none" baseline="0" dirty="0"/>
              <a:t> - </a:t>
            </a:r>
            <a:r>
              <a:rPr lang="en-GB" sz="1200" b="1" dirty="0"/>
              <a:t>Introduction</a:t>
            </a:r>
            <a:r>
              <a:rPr lang="en-GB" sz="1200" b="1" baseline="0" dirty="0"/>
              <a:t> of pr</a:t>
            </a:r>
            <a:r>
              <a:rPr lang="en-GB" sz="1200" b="1" dirty="0"/>
              <a:t>esent tense strong verbs: 1</a:t>
            </a:r>
            <a:r>
              <a:rPr lang="en-GB" sz="1200" b="1" baseline="30000" dirty="0"/>
              <a:t>st</a:t>
            </a:r>
            <a:r>
              <a:rPr lang="en-GB" sz="1200" b="1" baseline="0" dirty="0"/>
              <a:t> and 3</a:t>
            </a:r>
            <a:r>
              <a:rPr lang="en-GB" sz="1200" b="1" baseline="30000" dirty="0"/>
              <a:t>rd</a:t>
            </a:r>
            <a:r>
              <a:rPr lang="en-GB" sz="1200" b="1" dirty="0"/>
              <a:t> person singular.</a:t>
            </a:r>
          </a:p>
          <a:p>
            <a:endParaRPr lang="en-US" b="1" u="sng" dirty="0"/>
          </a:p>
          <a:p>
            <a:r>
              <a:rPr lang="en-US" b="0" u="none" dirty="0"/>
              <a:t>A</a:t>
            </a:r>
            <a:r>
              <a:rPr lang="en-US" b="0" u="none" baseline="0" dirty="0"/>
              <a:t> follow-up writing activity now follows the speaking.  This is the example slide.</a:t>
            </a:r>
            <a:endParaRPr lang="en-GB" b="0" u="none" dirty="0"/>
          </a:p>
          <a:p>
            <a:r>
              <a:rPr lang="en-GB" dirty="0"/>
              <a:t>After her stay with </a:t>
            </a:r>
            <a:r>
              <a:rPr lang="en-GB" dirty="0" err="1"/>
              <a:t>Tante</a:t>
            </a:r>
            <a:r>
              <a:rPr lang="en-GB" dirty="0"/>
              <a:t> Laura,  Mia is inspired to make some changes in her life. </a:t>
            </a:r>
          </a:p>
          <a:p>
            <a:endParaRPr lang="en-GB" dirty="0"/>
          </a:p>
          <a:p>
            <a:pPr marL="228600" indent="-228600">
              <a:buAutoNum type="arabicPeriod"/>
            </a:pPr>
            <a:r>
              <a:rPr lang="en-GB" dirty="0"/>
              <a:t>Take current Mia’s perspective</a:t>
            </a:r>
          </a:p>
          <a:p>
            <a:pPr marL="228600" indent="-228600">
              <a:buAutoNum type="arabicPeriod"/>
            </a:pPr>
            <a:r>
              <a:rPr lang="en-GB" dirty="0"/>
              <a:t>For each pair of pictures write a sentence about the current Mia (</a:t>
            </a:r>
            <a:r>
              <a:rPr lang="en-GB" dirty="0" err="1"/>
              <a:t>ich</a:t>
            </a:r>
            <a:r>
              <a:rPr lang="en-GB" dirty="0"/>
              <a:t>) and the perfect Mia (</a:t>
            </a:r>
            <a:r>
              <a:rPr lang="en-GB" dirty="0" err="1"/>
              <a:t>sie</a:t>
            </a:r>
            <a:r>
              <a:rPr lang="en-GB" dirty="0"/>
              <a:t>).</a:t>
            </a:r>
          </a:p>
          <a:p>
            <a:endParaRPr lang="en-GB" dirty="0"/>
          </a:p>
          <a:p>
            <a:r>
              <a:rPr lang="en-GB" dirty="0"/>
              <a:t>The first sentence will be first person singular, the second</a:t>
            </a:r>
            <a:r>
              <a:rPr lang="en-GB" baseline="0" dirty="0"/>
              <a:t> will be third person singular, as Mia imagines her perfect self!</a:t>
            </a:r>
            <a:br>
              <a:rPr lang="en-GB" dirty="0"/>
            </a:br>
            <a:r>
              <a:rPr lang="en-GB" dirty="0"/>
              <a:t>Example: </a:t>
            </a:r>
            <a:br>
              <a:rPr lang="en-GB" dirty="0"/>
            </a:br>
            <a:r>
              <a:rPr lang="en-GB" dirty="0"/>
              <a:t>Sentence 1 - </a:t>
            </a:r>
            <a:r>
              <a:rPr lang="en-GB" dirty="0" err="1"/>
              <a:t>Ich</a:t>
            </a:r>
            <a:r>
              <a:rPr lang="en-GB" dirty="0"/>
              <a:t> </a:t>
            </a:r>
            <a:r>
              <a:rPr lang="en-GB" dirty="0" err="1"/>
              <a:t>spreche</a:t>
            </a:r>
            <a:r>
              <a:rPr lang="en-GB" dirty="0"/>
              <a:t> </a:t>
            </a:r>
            <a:r>
              <a:rPr lang="en-GB" dirty="0" err="1"/>
              <a:t>Chinesisch</a:t>
            </a:r>
            <a:r>
              <a:rPr lang="en-GB" dirty="0"/>
              <a:t>,</a:t>
            </a:r>
            <a:r>
              <a:rPr lang="en-GB" baseline="0" dirty="0"/>
              <a:t> </a:t>
            </a:r>
            <a:r>
              <a:rPr lang="en-GB" baseline="0" dirty="0" err="1"/>
              <a:t>aber</a:t>
            </a:r>
            <a:r>
              <a:rPr lang="en-GB" baseline="0" dirty="0"/>
              <a:t> </a:t>
            </a:r>
            <a:r>
              <a:rPr lang="en-GB" baseline="0" dirty="0" err="1"/>
              <a:t>kein</a:t>
            </a:r>
            <a:r>
              <a:rPr lang="en-GB" baseline="0" dirty="0"/>
              <a:t> </a:t>
            </a:r>
            <a:r>
              <a:rPr lang="en-GB" baseline="0" dirty="0" err="1"/>
              <a:t>Englisch</a:t>
            </a:r>
            <a:r>
              <a:rPr lang="en-GB" dirty="0"/>
              <a:t>.  Die </a:t>
            </a:r>
            <a:r>
              <a:rPr lang="en-GB" dirty="0" err="1"/>
              <a:t>perfekte</a:t>
            </a:r>
            <a:r>
              <a:rPr lang="en-GB" dirty="0"/>
              <a:t> Mia / Sie </a:t>
            </a:r>
            <a:r>
              <a:rPr lang="en-GB" dirty="0" err="1"/>
              <a:t>spricht</a:t>
            </a:r>
            <a:r>
              <a:rPr lang="en-GB" dirty="0"/>
              <a:t> (</a:t>
            </a:r>
            <a:r>
              <a:rPr lang="en-GB" dirty="0" err="1"/>
              <a:t>auch</a:t>
            </a:r>
            <a:r>
              <a:rPr lang="en-GB" dirty="0"/>
              <a:t>) </a:t>
            </a:r>
            <a:r>
              <a:rPr lang="en-GB" dirty="0" err="1"/>
              <a:t>Englisch</a:t>
            </a:r>
            <a:r>
              <a:rPr lang="en-GB" dirty="0"/>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520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Principle 2: the nature of the ‘explicit spine’.</a:t>
            </a:r>
          </a:p>
        </p:txBody>
      </p:sp>
      <p:sp>
        <p:nvSpPr>
          <p:cNvPr id="4" name="Slide Number Placeholder 3"/>
          <p:cNvSpPr>
            <a:spLocks noGrp="1"/>
          </p:cNvSpPr>
          <p:nvPr>
            <p:ph type="sldNum" sz="quarter" idx="10"/>
          </p:nvPr>
        </p:nvSpPr>
        <p:spPr/>
        <p:txBody>
          <a:bodyPr/>
          <a:lstStyle/>
          <a:p>
            <a:pPr>
              <a:defRPr/>
            </a:pPr>
            <a:fld id="{84999C6E-694E-43EC-8A00-92F2A2525AC4}" type="slidenum">
              <a:rPr lang="en-GB" smtClean="0">
                <a:solidFill>
                  <a:prstClr val="black"/>
                </a:solidFill>
              </a:rPr>
              <a:pPr>
                <a:defRPr/>
              </a:pPr>
              <a:t>5</a:t>
            </a:fld>
            <a:endParaRPr lang="en-GB">
              <a:solidFill>
                <a:prstClr val="black"/>
              </a:solidFill>
            </a:endParaRPr>
          </a:p>
        </p:txBody>
      </p:sp>
    </p:spTree>
    <p:extLst>
      <p:ext uri="{BB962C8B-B14F-4D97-AF65-F5344CB8AC3E}">
        <p14:creationId xmlns:p14="http://schemas.microsoft.com/office/powerpoint/2010/main" val="3324267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Year</a:t>
            </a:r>
            <a:r>
              <a:rPr lang="en-US" b="1" u="sng" baseline="0" dirty="0"/>
              <a:t> 7 German Term 2.2 week 3</a:t>
            </a:r>
            <a:endParaRPr lang="en-US" b="1" u="sng" dirty="0"/>
          </a:p>
          <a:p>
            <a:endParaRPr lang="en-US" b="1" dirty="0"/>
          </a:p>
          <a:p>
            <a:r>
              <a:rPr lang="en-GB" dirty="0"/>
              <a:t>Here</a:t>
            </a:r>
            <a:r>
              <a:rPr lang="en-GB" baseline="0" dirty="0"/>
              <a:t> are the picture prompts for the writing follow-up activity where students now write five sentences practising first and third person singular.</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063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Year 7 Spanish Term 2.2 week 5</a:t>
            </a:r>
            <a:r>
              <a:rPr lang="en-GB" b="1" u="sng" baseline="0" dirty="0"/>
              <a:t> using </a:t>
            </a:r>
            <a:r>
              <a:rPr lang="en-GB" b="1" u="sng" baseline="0" dirty="0" err="1"/>
              <a:t>ser</a:t>
            </a:r>
            <a:r>
              <a:rPr lang="en-GB" b="1" u="sng" baseline="0" dirty="0"/>
              <a:t>/</a:t>
            </a:r>
            <a:r>
              <a:rPr lang="en-GB" b="1" u="sng" baseline="0" dirty="0" err="1"/>
              <a:t>estar</a:t>
            </a:r>
            <a:r>
              <a:rPr lang="en-GB" b="1" u="sng" baseline="0" dirty="0"/>
              <a:t> to describe traits vs state/mood</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Now a Spanish example.  Here learners are establishing and practising their knowledge of the</a:t>
            </a:r>
            <a:r>
              <a:rPr lang="en-GB" sz="1200" kern="1200" baseline="0" dirty="0">
                <a:solidFill>
                  <a:schemeClr val="tx1"/>
                </a:solidFill>
                <a:effectLst/>
                <a:latin typeface="+mn-lt"/>
                <a:ea typeface="+mn-ea"/>
                <a:cs typeface="+mn-cs"/>
              </a:rPr>
              <a:t> two different verbs for ‘to be’ </a:t>
            </a:r>
            <a:r>
              <a:rPr lang="en-GB" sz="1200" kern="1200" dirty="0">
                <a:solidFill>
                  <a:schemeClr val="tx1"/>
                </a:solidFill>
                <a:effectLst/>
                <a:latin typeface="+mn-lt"/>
                <a:ea typeface="+mn-ea"/>
                <a:cs typeface="+mn-cs"/>
              </a:rPr>
              <a:t>in a speaking</a:t>
            </a:r>
            <a:r>
              <a:rPr lang="en-GB" sz="1200" kern="1200" baseline="0" dirty="0">
                <a:solidFill>
                  <a:schemeClr val="tx1"/>
                </a:solidFill>
                <a:effectLst/>
                <a:latin typeface="+mn-lt"/>
                <a:ea typeface="+mn-ea"/>
                <a:cs typeface="+mn-cs"/>
              </a:rPr>
              <a:t> activity</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Wherever possible, such activities should make the grammar </a:t>
            </a:r>
            <a:r>
              <a:rPr lang="en-GB" sz="1200" i="1" kern="1200" dirty="0">
                <a:solidFill>
                  <a:schemeClr val="tx1"/>
                </a:solidFill>
                <a:effectLst/>
                <a:latin typeface="+mn-lt"/>
                <a:ea typeface="+mn-ea"/>
                <a:cs typeface="+mn-cs"/>
              </a:rPr>
              <a:t>task-essential</a:t>
            </a:r>
            <a:r>
              <a:rPr lang="en-GB" sz="1200" kern="1200" dirty="0">
                <a:solidFill>
                  <a:schemeClr val="tx1"/>
                </a:solidFill>
                <a:effectLst/>
                <a:latin typeface="+mn-lt"/>
                <a:ea typeface="+mn-ea"/>
                <a:cs typeface="+mn-cs"/>
              </a:rPr>
              <a:t>, i.e. the grammar is essential for communicating meaning and, critically, this meaning is a requirement of the way the task is set-up (e.g., someone else needs to understand the meaning being conveyed).  This Spanish task has been set up to focus on comprehension and production of the</a:t>
            </a:r>
            <a:r>
              <a:rPr lang="en-GB" sz="1200" kern="1200" baseline="0" dirty="0">
                <a:solidFill>
                  <a:schemeClr val="tx1"/>
                </a:solidFill>
                <a:effectLst/>
                <a:latin typeface="+mn-lt"/>
                <a:ea typeface="+mn-ea"/>
                <a:cs typeface="+mn-cs"/>
              </a:rPr>
              <a:t> correct verb for ‘to be’ with corresponding adjectives.  Crucially the listener </a:t>
            </a:r>
            <a:r>
              <a:rPr lang="en-US" baseline="0" dirty="0"/>
              <a:t>will have to pay careful attention to the verb to determine the correct translation of the adjective e.g. bored vs boring/tanned vs. dark-skinned.  </a:t>
            </a:r>
            <a:endParaRPr lang="en-GB" sz="1200" kern="1200" dirty="0">
              <a:solidFill>
                <a:schemeClr val="tx1"/>
              </a:solidFill>
              <a:effectLst/>
              <a:latin typeface="+mn-lt"/>
              <a:ea typeface="+mn-ea"/>
              <a:cs typeface="+mn-cs"/>
            </a:endParaRPr>
          </a:p>
          <a:p>
            <a:endParaRPr lang="en-US" dirty="0"/>
          </a:p>
          <a:p>
            <a:r>
              <a:rPr lang="en-US" dirty="0"/>
              <a:t>This</a:t>
            </a:r>
            <a:r>
              <a:rPr lang="en-US" baseline="0" dirty="0"/>
              <a:t> is partner A’s sheet.  The pictures + adjectives are what partner A will translate into Spanish to say to their partner.  The second half of the sheet (the blank grid) is for partner A to record in English the details partner B has told them.</a:t>
            </a:r>
          </a:p>
          <a:p>
            <a:endParaRPr lang="en-US" dirty="0"/>
          </a:p>
          <a:p>
            <a:r>
              <a:rPr lang="en-US" dirty="0"/>
              <a:t>Task</a:t>
            </a:r>
            <a:r>
              <a:rPr lang="en-US" baseline="0" dirty="0"/>
              <a:t> instructions:</a:t>
            </a:r>
            <a:endParaRPr lang="en-US" dirty="0"/>
          </a:p>
          <a:p>
            <a:r>
              <a:rPr lang="en-US" dirty="0"/>
              <a:t>Give students</a:t>
            </a:r>
            <a:r>
              <a:rPr lang="en-US" baseline="0" dirty="0"/>
              <a:t> a few minutes to think about their sentences.  They then take it in turns to say their sentences in Spanish to their partner, who has to decide if the sentence is ‘today’ or ‘in general’ and write in English the noun and adjectives on the second half of the sheet. (This can be done anywhere - it does not matter if they are not mirrored in the same boxes).  The listener will have to pay careful attention to the verb to determine the translation of the adjective.  Teachers should circulate to check for accuracy of adjective agreement.  </a:t>
            </a:r>
          </a:p>
          <a:p>
            <a:endParaRPr lang="en-US" baseline="0" dirty="0"/>
          </a:p>
          <a:p>
            <a:r>
              <a:rPr lang="en-US" baseline="0" dirty="0"/>
              <a:t>At the end of the task, students can compare sheets to see if they understood the sentences correctly – the English should match.  The next slide also displays the English to facilitate feedback.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9705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a:t>
            </a:r>
            <a:r>
              <a:rPr lang="en-US" baseline="0" dirty="0"/>
              <a:t> B’s sheet.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2752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a:t>
            </a:r>
            <a:r>
              <a:rPr lang="en-US" baseline="0" dirty="0"/>
              <a:t> answers for students to be able to readily check their translations.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4114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Year 7 French</a:t>
            </a:r>
            <a:r>
              <a:rPr lang="en-US" b="1" u="sng" baseline="0" dirty="0"/>
              <a:t> Term 3.1 week 3 </a:t>
            </a:r>
            <a:r>
              <a:rPr lang="en-US" b="1" u="none" baseline="0" dirty="0"/>
              <a:t>- </a:t>
            </a:r>
            <a:r>
              <a:rPr lang="en-GB" sz="1200" b="1" i="0" u="none" strike="noStrike" kern="1200" cap="none" dirty="0">
                <a:solidFill>
                  <a:schemeClr val="tx1"/>
                </a:solidFill>
                <a:effectLst/>
                <a:latin typeface="+mn-lt"/>
                <a:ea typeface="Calibri"/>
                <a:cs typeface="Calibri"/>
                <a:sym typeface="Calibri"/>
              </a:rPr>
              <a:t>Using question words with subject-verb inversion to form information questions (contrasting with yes/no questions)</a:t>
            </a:r>
          </a:p>
          <a:p>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Now, a</a:t>
            </a:r>
            <a:r>
              <a:rPr lang="en-GB" sz="1200" kern="1200" baseline="0" dirty="0">
                <a:solidFill>
                  <a:schemeClr val="tx1"/>
                </a:solidFill>
                <a:effectLst/>
                <a:latin typeface="+mn-lt"/>
                <a:ea typeface="+mn-ea"/>
                <a:cs typeface="+mn-cs"/>
              </a:rPr>
              <a:t> French speaking activity from Term 3. </a:t>
            </a:r>
            <a:r>
              <a:rPr lang="en-GB" sz="1200" kern="1200" dirty="0">
                <a:solidFill>
                  <a:schemeClr val="tx1"/>
                </a:solidFill>
                <a:effectLst/>
                <a:latin typeface="+mn-lt"/>
                <a:ea typeface="+mn-ea"/>
                <a:cs typeface="+mn-cs"/>
              </a:rPr>
              <a:t>We have seen examples of input activities where</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grammar is encountered with a varied lexicon, to consolidate learners’ knowledge of a grammatical system that works across multiple contexts.  Here we can see this same principle applied to a production activity.  </a:t>
            </a:r>
          </a:p>
          <a:p>
            <a:endParaRPr lang="en-GB" dirty="0"/>
          </a:p>
          <a:p>
            <a:r>
              <a:rPr lang="en-GB" sz="1200" kern="1200" dirty="0">
                <a:solidFill>
                  <a:schemeClr val="tx1"/>
                </a:solidFill>
                <a:effectLst/>
                <a:latin typeface="+mn-lt"/>
                <a:ea typeface="+mn-ea"/>
                <a:cs typeface="+mn-cs"/>
              </a:rPr>
              <a:t>This activity brings together students’ prior learning on forming questions with subject-verb inversion with raised intonation plus the question words:</a:t>
            </a:r>
          </a:p>
          <a:p>
            <a:r>
              <a:rPr lang="en-GB" sz="1200" kern="1200" dirty="0">
                <a:solidFill>
                  <a:schemeClr val="tx1"/>
                </a:solidFill>
                <a:effectLst/>
                <a:latin typeface="+mn-lt"/>
                <a:ea typeface="+mn-ea"/>
                <a:cs typeface="+mn-cs"/>
              </a:rPr>
              <a:t>“Comment?”</a:t>
            </a:r>
          </a:p>
          <a:p>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Combien</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Quel</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“Que?”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Activity instructions:</a:t>
            </a:r>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construct questions that either:</a:t>
            </a:r>
            <a:endParaRPr lang="en-GB"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require a yes/no answer i.e. subject-verb inversion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or:</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require a question </a:t>
            </a:r>
            <a:r>
              <a:rPr lang="en-US" sz="1200" kern="1200" dirty="0" err="1">
                <a:solidFill>
                  <a:schemeClr val="tx1"/>
                </a:solidFill>
                <a:effectLst/>
                <a:latin typeface="+mn-lt"/>
                <a:ea typeface="+mn-ea"/>
                <a:cs typeface="+mn-cs"/>
              </a:rPr>
              <a:t>word+subject-verb</a:t>
            </a:r>
            <a:r>
              <a:rPr lang="en-US" sz="1200" kern="1200" dirty="0">
                <a:solidFill>
                  <a:schemeClr val="tx1"/>
                </a:solidFill>
                <a:effectLst/>
                <a:latin typeface="+mn-lt"/>
                <a:ea typeface="+mn-ea"/>
                <a:cs typeface="+mn-cs"/>
              </a:rPr>
              <a:t> inversion.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the answer that indicates which question type is required. </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bold “</a:t>
            </a:r>
            <a:r>
              <a:rPr lang="en-GB" sz="1200" b="1" kern="1200" dirty="0" err="1">
                <a:solidFill>
                  <a:schemeClr val="tx1"/>
                </a:solidFill>
                <a:effectLst/>
                <a:latin typeface="+mn-lt"/>
                <a:ea typeface="+mn-ea"/>
                <a:cs typeface="+mn-cs"/>
              </a:rPr>
              <a:t>Oui</a:t>
            </a:r>
            <a:r>
              <a:rPr lang="en-GB" sz="1200" kern="1200" dirty="0">
                <a:solidFill>
                  <a:schemeClr val="tx1"/>
                </a:solidFill>
                <a:effectLst/>
                <a:latin typeface="+mn-lt"/>
                <a:ea typeface="+mn-ea"/>
                <a:cs typeface="+mn-cs"/>
              </a:rPr>
              <a:t>” indicates that a yes/no question type is required (i.e. subject-verb inversions).  Where there is not the word “</a:t>
            </a:r>
            <a:r>
              <a:rPr lang="en-GB" sz="1200" kern="1200" dirty="0" err="1">
                <a:solidFill>
                  <a:schemeClr val="tx1"/>
                </a:solidFill>
                <a:effectLst/>
                <a:latin typeface="+mn-lt"/>
                <a:ea typeface="+mn-ea"/>
                <a:cs typeface="+mn-cs"/>
              </a:rPr>
              <a:t>oui</a:t>
            </a:r>
            <a:r>
              <a:rPr lang="en-GB" sz="1200" kern="1200" dirty="0">
                <a:solidFill>
                  <a:schemeClr val="tx1"/>
                </a:solidFill>
                <a:effectLst/>
                <a:latin typeface="+mn-lt"/>
                <a:ea typeface="+mn-ea"/>
                <a:cs typeface="+mn-cs"/>
              </a:rPr>
              <a:t>” – a question word plus subject-verb inversion will be needed.</a:t>
            </a:r>
          </a:p>
          <a:p>
            <a:r>
              <a:rPr lang="en-GB" sz="1200" kern="1200" dirty="0">
                <a:solidFill>
                  <a:schemeClr val="tx1"/>
                </a:solidFill>
                <a:effectLst/>
                <a:latin typeface="+mn-lt"/>
                <a:ea typeface="+mn-ea"/>
                <a:cs typeface="+mn-cs"/>
              </a:rPr>
              <a:t>Clicking on the answer text box reveals the question.</a:t>
            </a:r>
          </a:p>
          <a:p>
            <a:endParaRPr lang="en-GB"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2157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Year 7 French</a:t>
            </a:r>
            <a:r>
              <a:rPr lang="en-US" b="1" u="sng" baseline="0" dirty="0"/>
              <a:t> Term 3.1 week 3 </a:t>
            </a:r>
            <a:r>
              <a:rPr lang="en-US" b="1" u="none" baseline="0" dirty="0"/>
              <a:t>- </a:t>
            </a:r>
            <a:r>
              <a:rPr lang="en-GB" sz="1200" b="1" i="0" u="none" strike="noStrike" kern="1200" cap="none" dirty="0">
                <a:solidFill>
                  <a:schemeClr val="tx1"/>
                </a:solidFill>
                <a:effectLst/>
                <a:latin typeface="+mn-lt"/>
                <a:ea typeface="Calibri"/>
                <a:cs typeface="Calibri"/>
                <a:sym typeface="Calibri"/>
              </a:rPr>
              <a:t>Using question words with subject-verb inversion to form information questions (contrasting with yes/no questions)</a:t>
            </a:r>
          </a:p>
          <a:p>
            <a:endParaRPr lang="en-GB" b="1" dirty="0"/>
          </a:p>
          <a:p>
            <a:r>
              <a:rPr lang="en-GB" b="0" dirty="0"/>
              <a:t>This is the master,</a:t>
            </a:r>
            <a:r>
              <a:rPr lang="en-GB" b="0" baseline="0" dirty="0"/>
              <a:t> displayed on</a:t>
            </a:r>
            <a:r>
              <a:rPr lang="en-GB" b="0" dirty="0"/>
              <a:t> the</a:t>
            </a:r>
            <a:r>
              <a:rPr lang="en-GB" b="0" baseline="0" dirty="0"/>
              <a:t> IWB whilst the speaking activity is taking place.</a:t>
            </a:r>
            <a:br>
              <a:rPr lang="en-GB" b="0" baseline="0" dirty="0"/>
            </a:br>
            <a:endParaRPr lang="en-GB" baseline="0" dirty="0"/>
          </a:p>
          <a:p>
            <a:r>
              <a:rPr lang="en-GB" baseline="0" dirty="0"/>
              <a:t>There are various ways this slide could be used:</a:t>
            </a:r>
          </a:p>
          <a:p>
            <a:pPr marL="0" indent="0">
              <a:buNone/>
            </a:pPr>
            <a:r>
              <a:rPr lang="en-GB" baseline="0" dirty="0"/>
              <a:t>1)the teacher puts the 16 names in a hat/bag (this can be done very roughly on scrap paper – only for teacher use), then pulls the names out of the bag one at a time.  Students can all give the question in a choral response style or</a:t>
            </a:r>
          </a:p>
          <a:p>
            <a:pPr marL="0" indent="0">
              <a:buNone/>
            </a:pPr>
            <a:r>
              <a:rPr lang="en-GB" baseline="0" dirty="0"/>
              <a:t>2a) as above but in pairs – the teacher picks a name -  partners take it in turns to give the question.  The teacher gives the students time to form their questions and then reveals the answer before picking the next name.  Students can award themselves a point if they get it correct.</a:t>
            </a:r>
          </a:p>
          <a:p>
            <a:endParaRPr lang="en-GB" u="sng" baseline="0" dirty="0"/>
          </a:p>
          <a:p>
            <a:endParaRPr lang="en-GB" u="sng" baseline="0" dirty="0"/>
          </a:p>
          <a:p>
            <a:endParaRPr lang="en-GB" u="sng" baseline="0" dirty="0"/>
          </a:p>
          <a:p>
            <a:endParaRPr lang="en-GB" u="sng" baseline="0" dirty="0"/>
          </a:p>
          <a:p>
            <a:endParaRPr lang="en-GB" u="sng"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2425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Year 7 French</a:t>
            </a:r>
            <a:r>
              <a:rPr lang="en-US" b="1" u="sng" baseline="0" dirty="0"/>
              <a:t> Term 3.1 week 3 </a:t>
            </a:r>
            <a:r>
              <a:rPr lang="en-US" b="1" u="none" baseline="0" dirty="0"/>
              <a:t>- </a:t>
            </a:r>
            <a:r>
              <a:rPr lang="en-GB" sz="1200" b="1" i="0" u="none" strike="noStrike" kern="1200" cap="none" dirty="0">
                <a:solidFill>
                  <a:schemeClr val="tx1"/>
                </a:solidFill>
                <a:effectLst/>
                <a:latin typeface="+mn-lt"/>
                <a:ea typeface="Calibri"/>
                <a:cs typeface="Calibri"/>
                <a:sym typeface="Calibri"/>
              </a:rPr>
              <a:t>Using question words with subject-verb inversion to form information questions (contrasting with yes/no questions)</a:t>
            </a:r>
          </a:p>
          <a:p>
            <a:endParaRPr lang="en-US" dirty="0"/>
          </a:p>
          <a:p>
            <a:r>
              <a:rPr lang="en-US" dirty="0"/>
              <a:t>Teachers could use this slide to model the instructions for the speaking</a:t>
            </a:r>
            <a:r>
              <a:rPr lang="en-US" baseline="0" dirty="0"/>
              <a:t> task – this time, the differentiated version of also putting the answer into French.</a:t>
            </a:r>
          </a:p>
          <a:p>
            <a:endParaRPr lang="en-US" baseline="0" dirty="0"/>
          </a:p>
          <a:p>
            <a:r>
              <a:rPr lang="en-US" b="0" dirty="0"/>
              <a:t>NB Click on the blue text box to reveal the questions in French.</a:t>
            </a:r>
          </a:p>
          <a:p>
            <a:r>
              <a:rPr lang="en-US" dirty="0"/>
              <a:t>On a mouse click,</a:t>
            </a:r>
            <a:r>
              <a:rPr lang="en-US" baseline="0" dirty="0"/>
              <a:t> the English answer comes up to recap, followed by the answer in French – first for Marion and then for Pierre.  This models the extension step of translating the answer into French (version 2 of the speaking – see next slide).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4879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Year 7 French</a:t>
            </a:r>
            <a:r>
              <a:rPr lang="en-US" b="1" u="sng" baseline="0" dirty="0"/>
              <a:t> Term 3.1 week 3 </a:t>
            </a:r>
            <a:r>
              <a:rPr kumimoji="0" lang="en-US" sz="1200" b="1" i="0" u="none" strike="noStrike" kern="1200" cap="none" spc="0" normalizeH="0" baseline="0" noProof="0" dirty="0">
                <a:ln>
                  <a:noFill/>
                </a:ln>
                <a:solidFill>
                  <a:prstClr val="black"/>
                </a:solidFill>
                <a:effectLst/>
                <a:uLnTx/>
                <a:uFillTx/>
                <a:latin typeface="+mn-lt"/>
                <a:ea typeface="+mn-ea"/>
                <a:cs typeface="+mn-cs"/>
              </a:rPr>
              <a:t>- </a:t>
            </a:r>
            <a:r>
              <a:rPr kumimoji="0" lang="en-GB" sz="1200" b="1" i="0" u="none" strike="noStrike" kern="1200" cap="none" spc="0" normalizeH="0" baseline="0" noProof="0" dirty="0">
                <a:ln>
                  <a:noFill/>
                </a:ln>
                <a:solidFill>
                  <a:prstClr val="black"/>
                </a:solidFill>
                <a:effectLst/>
                <a:uLnTx/>
                <a:uFillTx/>
                <a:latin typeface="+mn-lt"/>
                <a:ea typeface="Calibri"/>
                <a:cs typeface="Calibri"/>
                <a:sym typeface="Calibri"/>
              </a:rPr>
              <a:t>Using question words with subject-verb inversion to form information questions (contrasting with yes/no questions)</a:t>
            </a:r>
          </a:p>
          <a:p>
            <a:endParaRPr lang="en-GB" b="0" baseline="0" dirty="0"/>
          </a:p>
          <a:p>
            <a:r>
              <a:rPr lang="en-GB" b="0" baseline="0" dirty="0"/>
              <a:t>The differentiated version allows the extension opportunity as follows: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2b) in pairs – the teacher picks a name -  partners take it in turns to give the question.  The teacher gives the students time to form their questions and then reveals the answer before picking the next name.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Extension – the listening partner tries to give the response in French.  Teachers could ask for hands up after thinking time, for volunteers to give their answer.</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1289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Let’s now take a look ahead to Year 8.</a:t>
            </a:r>
          </a:p>
          <a:p>
            <a:r>
              <a:rPr lang="en-US" baseline="0" dirty="0"/>
              <a:t>This is the first half of Term 1 for French.</a:t>
            </a:r>
          </a:p>
          <a:p>
            <a:r>
              <a:rPr lang="en-US" dirty="0"/>
              <a:t>Year 8 is when students see past tense for</a:t>
            </a:r>
            <a:r>
              <a:rPr lang="en-US" baseline="0" dirty="0"/>
              <a:t> the first time, specifically the perfect tense.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7280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Spanish,</a:t>
            </a:r>
            <a:r>
              <a:rPr lang="en-US" baseline="0" dirty="0"/>
              <a:t> it is the </a:t>
            </a:r>
            <a:r>
              <a:rPr lang="en-US" baseline="0" dirty="0" err="1"/>
              <a:t>preterite</a:t>
            </a:r>
            <a:r>
              <a:rPr lang="en-US" baseline="0" dirty="0"/>
              <a:t> tense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066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0" dirty="0">
                <a:solidFill>
                  <a:srgbClr val="4472C4">
                    <a:lumMod val="50000"/>
                  </a:srgbClr>
                </a:solidFill>
              </a:rPr>
              <a:t>NCELP proposes an explicit spine of grammar </a:t>
            </a:r>
            <a:r>
              <a:rPr lang="en-GB" sz="1200" kern="0" dirty="0">
                <a:solidFill>
                  <a:srgbClr val="4472C4">
                    <a:lumMod val="50000"/>
                  </a:srgbClr>
                </a:solidFill>
              </a:rPr>
              <a:t>and high frequency vocabulary. </a:t>
            </a:r>
            <a:r>
              <a:rPr lang="en-GB" sz="1200" b="1" kern="0" dirty="0">
                <a:solidFill>
                  <a:srgbClr val="4472C4">
                    <a:lumMod val="50000"/>
                  </a:srgbClr>
                </a:solidFill>
              </a:rPr>
              <a:t>It is not driven by a need to cover pre-determined topics </a:t>
            </a:r>
            <a:r>
              <a:rPr lang="en-GB" sz="1200" kern="0" dirty="0">
                <a:solidFill>
                  <a:srgbClr val="4472C4">
                    <a:lumMod val="50000"/>
                  </a:srgbClr>
                </a:solidFill>
              </a:rPr>
              <a:t>or communicative functions via a holistic approach to sentences, </a:t>
            </a:r>
            <a:r>
              <a:rPr lang="en-GB" sz="1200" b="1" kern="0" dirty="0">
                <a:solidFill>
                  <a:srgbClr val="4472C4">
                    <a:lumMod val="50000"/>
                  </a:srgbClr>
                </a:solidFill>
              </a:rPr>
              <a:t>but rather </a:t>
            </a:r>
            <a:r>
              <a:rPr lang="en-GB" sz="1200" kern="0" dirty="0">
                <a:solidFill>
                  <a:srgbClr val="4472C4">
                    <a:lumMod val="50000"/>
                  </a:srgbClr>
                </a:solidFill>
              </a:rPr>
              <a:t>via </a:t>
            </a:r>
            <a:r>
              <a:rPr lang="en-GB" sz="1200" b="1" kern="0" dirty="0">
                <a:solidFill>
                  <a:srgbClr val="4472C4">
                    <a:lumMod val="50000"/>
                  </a:srgbClr>
                </a:solidFill>
              </a:rPr>
              <a:t>a focus on the functions of grammar</a:t>
            </a:r>
            <a:r>
              <a:rPr lang="en-GB" sz="1200" kern="0" dirty="0">
                <a:solidFill>
                  <a:srgbClr val="4472C4">
                    <a:lumMod val="50000"/>
                  </a:srgbClr>
                </a:solidFill>
              </a:rPr>
              <a:t>. </a:t>
            </a:r>
          </a:p>
          <a:p>
            <a:pPr lvl="0"/>
            <a:endParaRPr lang="en-US" sz="1200" kern="0" dirty="0">
              <a:solidFill>
                <a:srgbClr val="4472C4">
                  <a:lumMod val="50000"/>
                </a:srgbClr>
              </a:solidFill>
            </a:endParaRPr>
          </a:p>
          <a:p>
            <a:endParaRPr lang="en-GB" baseline="0" dirty="0"/>
          </a:p>
        </p:txBody>
      </p:sp>
      <p:sp>
        <p:nvSpPr>
          <p:cNvPr id="4" name="Slide Number Placeholder 3"/>
          <p:cNvSpPr>
            <a:spLocks noGrp="1"/>
          </p:cNvSpPr>
          <p:nvPr>
            <p:ph type="sldNum" sz="quarter" idx="10"/>
          </p:nvPr>
        </p:nvSpPr>
        <p:spPr/>
        <p:txBody>
          <a:bodyPr/>
          <a:lstStyle/>
          <a:p>
            <a:pPr>
              <a:defRPr/>
            </a:pPr>
            <a:fld id="{84999C6E-694E-43EC-8A00-92F2A2525AC4}" type="slidenum">
              <a:rPr lang="en-GB" smtClean="0">
                <a:solidFill>
                  <a:prstClr val="black"/>
                </a:solidFill>
              </a:rPr>
              <a:pPr>
                <a:defRPr/>
              </a:pPr>
              <a:t>6</a:t>
            </a:fld>
            <a:endParaRPr lang="en-GB">
              <a:solidFill>
                <a:prstClr val="black"/>
              </a:solidFill>
            </a:endParaRPr>
          </a:p>
        </p:txBody>
      </p:sp>
    </p:spTree>
    <p:extLst>
      <p:ext uri="{BB962C8B-B14F-4D97-AF65-F5344CB8AC3E}">
        <p14:creationId xmlns:p14="http://schemas.microsoft.com/office/powerpoint/2010/main" val="21461245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Year 8 German Term 1.1, this is perfect tense –</a:t>
            </a:r>
            <a:r>
              <a:rPr lang="en-US" baseline="0" dirty="0"/>
              <a:t> weak verbs and perfect with </a:t>
            </a:r>
            <a:r>
              <a:rPr lang="en-US" dirty="0" err="1"/>
              <a:t>haben</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78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aseline="0" dirty="0"/>
              <a:t>Principle 3: Content coverage: Knowledge and practice.</a:t>
            </a:r>
          </a:p>
        </p:txBody>
      </p:sp>
      <p:sp>
        <p:nvSpPr>
          <p:cNvPr id="4" name="Slide Number Placeholder 3"/>
          <p:cNvSpPr>
            <a:spLocks noGrp="1"/>
          </p:cNvSpPr>
          <p:nvPr>
            <p:ph type="sldNum" sz="quarter" idx="10"/>
          </p:nvPr>
        </p:nvSpPr>
        <p:spPr/>
        <p:txBody>
          <a:bodyPr/>
          <a:lstStyle/>
          <a:p>
            <a:pPr>
              <a:defRPr/>
            </a:pPr>
            <a:fld id="{84999C6E-694E-43EC-8A00-92F2A2525AC4}" type="slidenum">
              <a:rPr lang="en-GB" smtClean="0">
                <a:solidFill>
                  <a:prstClr val="black"/>
                </a:solidFill>
              </a:rPr>
              <a:pPr>
                <a:defRPr/>
              </a:pPr>
              <a:t>7</a:t>
            </a:fld>
            <a:endParaRPr lang="en-GB">
              <a:solidFill>
                <a:prstClr val="black"/>
              </a:solidFill>
            </a:endParaRPr>
          </a:p>
        </p:txBody>
      </p:sp>
    </p:spTree>
    <p:extLst>
      <p:ext uri="{BB962C8B-B14F-4D97-AF65-F5344CB8AC3E}">
        <p14:creationId xmlns:p14="http://schemas.microsoft.com/office/powerpoint/2010/main" val="660156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5">
                    <a:lumMod val="50000"/>
                  </a:schemeClr>
                </a:solidFill>
              </a:rPr>
              <a:t>The grammar spine is not driven by traditional ‘paradigms</a:t>
            </a:r>
            <a:r>
              <a:rPr lang="en-GB" sz="1200" dirty="0">
                <a:solidFill>
                  <a:schemeClr val="accent5">
                    <a:lumMod val="50000"/>
                  </a:schemeClr>
                </a:solidFill>
              </a:rPr>
              <a:t>’ (e.g., full sets of verb, article or adjectival agreements, all at once). However, </a:t>
            </a:r>
            <a:r>
              <a:rPr lang="en-GB" sz="1200" b="1" dirty="0">
                <a:solidFill>
                  <a:schemeClr val="accent5">
                    <a:lumMod val="50000"/>
                  </a:schemeClr>
                </a:solidFill>
              </a:rPr>
              <a:t>in its totality the grammar spine will cover the full range of features for persons, subjects, tenses, and aspectual functions</a:t>
            </a:r>
            <a:r>
              <a:rPr lang="en-GB" sz="1200" dirty="0">
                <a:solidFill>
                  <a:schemeClr val="accent5">
                    <a:lumMod val="50000"/>
                  </a:schemeClr>
                </a:solidFill>
              </a:rPr>
              <a:t> (‘complete’ versus ‘ongoing’), and a range of key syntax (word order and relations between words) </a:t>
            </a:r>
            <a:r>
              <a:rPr lang="en-GB" sz="1200" b="1" dirty="0">
                <a:solidFill>
                  <a:schemeClr val="accent5">
                    <a:lumMod val="50000"/>
                  </a:schemeClr>
                </a:solidFill>
              </a:rPr>
              <a:t>over time</a:t>
            </a:r>
            <a:r>
              <a:rPr lang="en-GB" sz="1200" dirty="0">
                <a:solidFill>
                  <a:schemeClr val="accent5">
                    <a:lumMod val="50000"/>
                  </a:schemeClr>
                </a:solidFill>
              </a:rPr>
              <a:t>. </a:t>
            </a:r>
            <a:endParaRPr lang="en-US" sz="1200" dirty="0">
              <a:solidFill>
                <a:schemeClr val="accent5">
                  <a:lumMod val="50000"/>
                </a:schemeClr>
              </a:solidFill>
            </a:endParaRPr>
          </a:p>
          <a:p>
            <a:endParaRPr lang="en-GB" baseline="0" dirty="0"/>
          </a:p>
        </p:txBody>
      </p:sp>
      <p:sp>
        <p:nvSpPr>
          <p:cNvPr id="4" name="Slide Number Placeholder 3"/>
          <p:cNvSpPr>
            <a:spLocks noGrp="1"/>
          </p:cNvSpPr>
          <p:nvPr>
            <p:ph type="sldNum" sz="quarter" idx="10"/>
          </p:nvPr>
        </p:nvSpPr>
        <p:spPr/>
        <p:txBody>
          <a:bodyPr/>
          <a:lstStyle/>
          <a:p>
            <a:pPr>
              <a:defRPr/>
            </a:pPr>
            <a:fld id="{84999C6E-694E-43EC-8A00-92F2A2525AC4}" type="slidenum">
              <a:rPr lang="en-GB" smtClean="0">
                <a:solidFill>
                  <a:prstClr val="black"/>
                </a:solidFill>
              </a:rPr>
              <a:pPr>
                <a:defRPr/>
              </a:pPr>
              <a:t>8</a:t>
            </a:fld>
            <a:endParaRPr lang="en-GB">
              <a:solidFill>
                <a:prstClr val="black"/>
              </a:solidFill>
            </a:endParaRPr>
          </a:p>
        </p:txBody>
      </p:sp>
    </p:spTree>
    <p:extLst>
      <p:ext uri="{BB962C8B-B14F-4D97-AF65-F5344CB8AC3E}">
        <p14:creationId xmlns:p14="http://schemas.microsoft.com/office/powerpoint/2010/main" val="1027154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Principle 4: Revisiting and regular knowledge and progress checks.</a:t>
            </a:r>
          </a:p>
        </p:txBody>
      </p:sp>
      <p:sp>
        <p:nvSpPr>
          <p:cNvPr id="4" name="Slide Number Placeholder 3"/>
          <p:cNvSpPr>
            <a:spLocks noGrp="1"/>
          </p:cNvSpPr>
          <p:nvPr>
            <p:ph type="sldNum" sz="quarter" idx="10"/>
          </p:nvPr>
        </p:nvSpPr>
        <p:spPr/>
        <p:txBody>
          <a:bodyPr/>
          <a:lstStyle/>
          <a:p>
            <a:pPr>
              <a:defRPr/>
            </a:pPr>
            <a:fld id="{84999C6E-694E-43EC-8A00-92F2A2525AC4}" type="slidenum">
              <a:rPr lang="en-GB" smtClean="0">
                <a:solidFill>
                  <a:prstClr val="black"/>
                </a:solidFill>
              </a:rPr>
              <a:pPr>
                <a:defRPr/>
              </a:pPr>
              <a:t>9</a:t>
            </a:fld>
            <a:endParaRPr lang="en-GB">
              <a:solidFill>
                <a:prstClr val="black"/>
              </a:solidFill>
            </a:endParaRPr>
          </a:p>
        </p:txBody>
      </p:sp>
    </p:spTree>
    <p:extLst>
      <p:ext uri="{BB962C8B-B14F-4D97-AF65-F5344CB8AC3E}">
        <p14:creationId xmlns:p14="http://schemas.microsoft.com/office/powerpoint/2010/main" val="2999387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54282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70726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26842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80968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615481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50361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660973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25763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50830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515230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2818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56828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18646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1945990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7806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43877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3756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5346144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002525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7210013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3392269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398357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92179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787078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5129953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1651878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31654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4153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4569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30383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0093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2093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44041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10/07/2020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15175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10/07/2020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9049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1763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10/07/2020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32442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10/07/2020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86587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10/07/2020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559526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41810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61568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66301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3987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3989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88859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10/07/2020</a:t>
            </a:fld>
            <a:endParaRPr lang="en-GB" dirty="0">
              <a:solidFill>
                <a:prstClr val="black"/>
              </a:solidFill>
            </a:endParaRPr>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61735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181581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10/07/2020</a:t>
            </a:fld>
            <a:endParaRPr lang="en-GB" dirty="0">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75672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10/07/2020</a:t>
            </a:fld>
            <a:endParaRPr lang="en-GB" dirty="0">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50372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10/07/2020</a:t>
            </a:fld>
            <a:endParaRPr lang="en-GB" dirty="0">
              <a:solidFill>
                <a:prstClr val="black"/>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53395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10/07/2020</a:t>
            </a:fld>
            <a:endParaRPr lang="en-GB" dirty="0">
              <a:solidFill>
                <a:prstClr val="black"/>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860149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734027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299386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658195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7888588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2039911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594305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9372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7062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7342660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010430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195913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1019318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5539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054601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22545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08094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0695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73402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0401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755191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9363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582164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584837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58637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64461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1447794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3101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95920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508787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3968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79932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124496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8849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9433061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361502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3926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5596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1392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04263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8342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58007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343248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38111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18407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63176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10/07/2020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192545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10/07/2020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341018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10/07/2020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488518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10/07/2020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593776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10/07/2020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8053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939133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41838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62368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971020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26336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77351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266323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10/07/2020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217699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10/07/2020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831352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10/07/2020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763665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10/07/2020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54904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8275180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10/07/2020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828009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979290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15173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4480985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18637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14928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698445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7800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337399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583549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0.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4.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image" Target="../media/image1.jpg"/><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theme" Target="../theme/theme11.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4.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5.jp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3.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4.jp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3.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5.jp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18434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8484928"/>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772922823"/>
      </p:ext>
    </p:extLst>
  </p:cSld>
  <p:clrMap bg1="lt1" tx1="dk1" bg2="dk2"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2389407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5" y="6572245"/>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3"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55058626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9144672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491494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026280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507311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97230660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848053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07.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07.xml"/><Relationship Id="rId5" Type="http://schemas.openxmlformats.org/officeDocument/2006/relationships/image" Target="../media/image1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0.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51.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27.xml"/><Relationship Id="rId1" Type="http://schemas.openxmlformats.org/officeDocument/2006/relationships/slideLayout" Target="../slideLayouts/slideLayout51.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image" Target="../media/image28.png"/><Relationship Id="rId10"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28.png"/><Relationship Id="rId7" Type="http://schemas.openxmlformats.org/officeDocument/2006/relationships/audio" Target="../media/audio12.wav"/><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81.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81.xml"/><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3" Type="http://schemas.openxmlformats.org/officeDocument/2006/relationships/image" Target="../media/image20.png"/><Relationship Id="rId7" Type="http://schemas.openxmlformats.org/officeDocument/2006/relationships/audio" Target="../media/audio19.wav"/><Relationship Id="rId12" Type="http://schemas.openxmlformats.org/officeDocument/2006/relationships/audio" Target="../media/audio24.wav"/><Relationship Id="rId2" Type="http://schemas.openxmlformats.org/officeDocument/2006/relationships/notesSlide" Target="../notesSlides/notesSlide33.xml"/><Relationship Id="rId1" Type="http://schemas.openxmlformats.org/officeDocument/2006/relationships/slideLayout" Target="../slideLayouts/slideLayout81.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5" Type="http://schemas.openxmlformats.org/officeDocument/2006/relationships/image" Target="../media/image38.gif"/><Relationship Id="rId10" Type="http://schemas.openxmlformats.org/officeDocument/2006/relationships/audio" Target="../media/audio22.wav"/><Relationship Id="rId4" Type="http://schemas.openxmlformats.org/officeDocument/2006/relationships/image" Target="../media/image37.png"/><Relationship Id="rId9" Type="http://schemas.openxmlformats.org/officeDocument/2006/relationships/audio" Target="../media/audio21.wav"/><Relationship Id="rId14" Type="http://schemas.openxmlformats.org/officeDocument/2006/relationships/audio" Target="../media/audio26.wav"/></Relationships>
</file>

<file path=ppt/slides/_rels/slide3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35.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image" Target="../media/image7.png"/><Relationship Id="rId7" Type="http://schemas.openxmlformats.org/officeDocument/2006/relationships/audio" Target="../media/audio30.wav"/><Relationship Id="rId12"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audio" Target="../media/audio28.wav"/><Relationship Id="rId10" Type="http://schemas.openxmlformats.org/officeDocument/2006/relationships/audio" Target="../media/audio33.wav"/><Relationship Id="rId4" Type="http://schemas.openxmlformats.org/officeDocument/2006/relationships/audio" Target="../media/audio27.wav"/><Relationship Id="rId9" Type="http://schemas.openxmlformats.org/officeDocument/2006/relationships/audio" Target="../media/audio32.wav"/></Relationships>
</file>

<file path=ppt/slides/_rels/slide36.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audio" Target="../media/audio37.wav"/><Relationship Id="rId12" Type="http://schemas.openxmlformats.org/officeDocument/2006/relationships/audio" Target="../media/audio42.wav"/><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audio" Target="../media/audio36.wav"/><Relationship Id="rId11" Type="http://schemas.openxmlformats.org/officeDocument/2006/relationships/audio" Target="../media/audio41.wav"/><Relationship Id="rId5" Type="http://schemas.openxmlformats.org/officeDocument/2006/relationships/image" Target="../media/image28.png"/><Relationship Id="rId10" Type="http://schemas.openxmlformats.org/officeDocument/2006/relationships/audio" Target="../media/audio40.wav"/><Relationship Id="rId4" Type="http://schemas.openxmlformats.org/officeDocument/2006/relationships/audio" Target="../media/audio35.wav"/><Relationship Id="rId9" Type="http://schemas.openxmlformats.org/officeDocument/2006/relationships/audio" Target="../media/audio39.wav"/></Relationships>
</file>

<file path=ppt/slides/_rels/slide37.xml.rels><?xml version="1.0" encoding="UTF-8" standalone="yes"?>
<Relationships xmlns="http://schemas.openxmlformats.org/package/2006/relationships"><Relationship Id="rId8" Type="http://schemas.openxmlformats.org/officeDocument/2006/relationships/audio" Target="../media/audio47.wav"/><Relationship Id="rId3" Type="http://schemas.openxmlformats.org/officeDocument/2006/relationships/image" Target="../media/image7.png"/><Relationship Id="rId7" Type="http://schemas.openxmlformats.org/officeDocument/2006/relationships/audio" Target="../media/audio46.wav"/><Relationship Id="rId12"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audio" Target="../media/audio45.wav"/><Relationship Id="rId11" Type="http://schemas.openxmlformats.org/officeDocument/2006/relationships/audio" Target="../media/audio50.wav"/><Relationship Id="rId5" Type="http://schemas.openxmlformats.org/officeDocument/2006/relationships/audio" Target="../media/audio44.wav"/><Relationship Id="rId10" Type="http://schemas.openxmlformats.org/officeDocument/2006/relationships/audio" Target="../media/audio49.wav"/><Relationship Id="rId4" Type="http://schemas.openxmlformats.org/officeDocument/2006/relationships/audio" Target="../media/audio43.wav"/><Relationship Id="rId9" Type="http://schemas.openxmlformats.org/officeDocument/2006/relationships/audio" Target="../media/audio48.wav"/></Relationships>
</file>

<file path=ppt/slides/_rels/slide38.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audio" Target="../media/audio53.wav"/><Relationship Id="rId12" Type="http://schemas.openxmlformats.org/officeDocument/2006/relationships/audio" Target="../media/audio58.wav"/><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audio" Target="../media/audio52.wav"/><Relationship Id="rId11" Type="http://schemas.openxmlformats.org/officeDocument/2006/relationships/audio" Target="../media/audio57.wav"/><Relationship Id="rId5" Type="http://schemas.openxmlformats.org/officeDocument/2006/relationships/image" Target="../media/image28.png"/><Relationship Id="rId10" Type="http://schemas.openxmlformats.org/officeDocument/2006/relationships/audio" Target="../media/audio56.wav"/><Relationship Id="rId4" Type="http://schemas.openxmlformats.org/officeDocument/2006/relationships/audio" Target="../media/audio51.wav"/><Relationship Id="rId9" Type="http://schemas.openxmlformats.org/officeDocument/2006/relationships/audio" Target="../media/audio55.wav"/></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audio" Target="../media/audio60.wav"/><Relationship Id="rId5" Type="http://schemas.openxmlformats.org/officeDocument/2006/relationships/audio" Target="../media/audio59.wav"/><Relationship Id="rId4" Type="http://schemas.openxmlformats.org/officeDocument/2006/relationships/image" Target="../media/image39.gi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jp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4.xml"/><Relationship Id="rId6" Type="http://schemas.openxmlformats.org/officeDocument/2006/relationships/audio" Target="../media/audio62.wav"/><Relationship Id="rId5" Type="http://schemas.openxmlformats.org/officeDocument/2006/relationships/audio" Target="../media/audio61.wav"/><Relationship Id="rId4" Type="http://schemas.openxmlformats.org/officeDocument/2006/relationships/image" Target="../media/image40.gif"/></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audio" Target="../media/audio64.wav"/><Relationship Id="rId5" Type="http://schemas.openxmlformats.org/officeDocument/2006/relationships/audio" Target="../media/audio63.wav"/><Relationship Id="rId4" Type="http://schemas.openxmlformats.org/officeDocument/2006/relationships/image" Target="../media/image41.gif"/></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openxmlformats.org/officeDocument/2006/relationships/audio" Target="../media/audio66.wav"/><Relationship Id="rId5" Type="http://schemas.openxmlformats.org/officeDocument/2006/relationships/audio" Target="../media/audio65.wav"/><Relationship Id="rId4" Type="http://schemas.openxmlformats.org/officeDocument/2006/relationships/image" Target="../media/image42.gif"/></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audio" Target="../media/audio68.wav"/><Relationship Id="rId5" Type="http://schemas.openxmlformats.org/officeDocument/2006/relationships/audio" Target="../media/audio67.wav"/><Relationship Id="rId4" Type="http://schemas.openxmlformats.org/officeDocument/2006/relationships/image" Target="../media/image43.gif"/></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24.xml"/><Relationship Id="rId6" Type="http://schemas.openxmlformats.org/officeDocument/2006/relationships/audio" Target="../media/audio70.wav"/><Relationship Id="rId5" Type="http://schemas.openxmlformats.org/officeDocument/2006/relationships/audio" Target="../media/audio69.wav"/><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115.xml"/><Relationship Id="rId5" Type="http://schemas.openxmlformats.org/officeDocument/2006/relationships/image" Target="../media/image18.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115.xml"/><Relationship Id="rId5" Type="http://schemas.openxmlformats.org/officeDocument/2006/relationships/image" Target="../media/image18.pn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6.gif"/><Relationship Id="rId7" Type="http://schemas.openxmlformats.org/officeDocument/2006/relationships/image" Target="../media/image50.gif"/><Relationship Id="rId2" Type="http://schemas.openxmlformats.org/officeDocument/2006/relationships/notesSlide" Target="../notesSlides/notesSlide47.xml"/><Relationship Id="rId1" Type="http://schemas.openxmlformats.org/officeDocument/2006/relationships/slideLayout" Target="../slideLayouts/slideLayout39.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gif"/><Relationship Id="rId9"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51.gif"/><Relationship Id="rId7" Type="http://schemas.openxmlformats.org/officeDocument/2006/relationships/image" Target="../media/image55.gif"/><Relationship Id="rId2" Type="http://schemas.openxmlformats.org/officeDocument/2006/relationships/notesSlide" Target="../notesSlides/notesSlide48.xml"/><Relationship Id="rId1" Type="http://schemas.openxmlformats.org/officeDocument/2006/relationships/slideLayout" Target="../slideLayouts/slideLayout39.xml"/><Relationship Id="rId6" Type="http://schemas.openxmlformats.org/officeDocument/2006/relationships/image" Target="../media/image54.gif"/><Relationship Id="rId5" Type="http://schemas.openxmlformats.org/officeDocument/2006/relationships/image" Target="../media/image53.gif"/><Relationship Id="rId4" Type="http://schemas.openxmlformats.org/officeDocument/2006/relationships/image" Target="../media/image52.gif"/></Relationships>
</file>

<file path=ppt/slides/_rels/slide49.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49.xml"/><Relationship Id="rId1" Type="http://schemas.openxmlformats.org/officeDocument/2006/relationships/slideLayout" Target="../slideLayouts/slideLayout35.xml"/><Relationship Id="rId4" Type="http://schemas.openxmlformats.org/officeDocument/2006/relationships/image" Target="../media/image57.gi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61.gif"/><Relationship Id="rId13" Type="http://schemas.openxmlformats.org/officeDocument/2006/relationships/image" Target="../media/image64.gif"/><Relationship Id="rId3" Type="http://schemas.openxmlformats.org/officeDocument/2006/relationships/image" Target="../media/image58.gif"/><Relationship Id="rId7" Type="http://schemas.openxmlformats.org/officeDocument/2006/relationships/image" Target="../media/image53.gif"/><Relationship Id="rId12" Type="http://schemas.openxmlformats.org/officeDocument/2006/relationships/image" Target="../media/image63.gif"/><Relationship Id="rId2" Type="http://schemas.openxmlformats.org/officeDocument/2006/relationships/notesSlide" Target="../notesSlides/notesSlide50.xml"/><Relationship Id="rId1" Type="http://schemas.openxmlformats.org/officeDocument/2006/relationships/slideLayout" Target="../slideLayouts/slideLayout35.xml"/><Relationship Id="rId6" Type="http://schemas.openxmlformats.org/officeDocument/2006/relationships/image" Target="../media/image60.gif"/><Relationship Id="rId11" Type="http://schemas.openxmlformats.org/officeDocument/2006/relationships/image" Target="../media/image54.gif"/><Relationship Id="rId5" Type="http://schemas.openxmlformats.org/officeDocument/2006/relationships/image" Target="../media/image52.gif"/><Relationship Id="rId10" Type="http://schemas.openxmlformats.org/officeDocument/2006/relationships/image" Target="../media/image62.gif"/><Relationship Id="rId4" Type="http://schemas.openxmlformats.org/officeDocument/2006/relationships/image" Target="../media/image59.gif"/><Relationship Id="rId9" Type="http://schemas.openxmlformats.org/officeDocument/2006/relationships/image" Target="../media/image51.gif"/></Relationships>
</file>

<file path=ppt/slides/_rels/slide5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png"/><Relationship Id="rId12" Type="http://schemas.microsoft.com/office/2007/relationships/hdphoto" Target="../media/hdphoto2.wdp"/><Relationship Id="rId2" Type="http://schemas.openxmlformats.org/officeDocument/2006/relationships/notesSlide" Target="../notesSlides/notesSlide51.xml"/><Relationship Id="rId1" Type="http://schemas.openxmlformats.org/officeDocument/2006/relationships/slideLayout" Target="../slideLayouts/slideLayout96.xml"/><Relationship Id="rId6" Type="http://schemas.openxmlformats.org/officeDocument/2006/relationships/image" Target="../media/image68.png"/><Relationship Id="rId11" Type="http://schemas.openxmlformats.org/officeDocument/2006/relationships/image" Target="../media/image19.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5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96.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72.png"/><Relationship Id="rId4" Type="http://schemas.openxmlformats.org/officeDocument/2006/relationships/image" Target="../media/image74.png"/><Relationship Id="rId9"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96.xml"/></Relationships>
</file>

<file path=ppt/slides/_rels/slide5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80.png"/><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1.jp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1.jp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6610" y="-2763"/>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6610" y="1949116"/>
            <a:ext cx="7308549" cy="2950189"/>
          </a:xfrm>
          <a:noFill/>
        </p:spPr>
        <p:txBody>
          <a:bodyPr>
            <a:noAutofit/>
          </a:bodyPr>
          <a:lstStyle/>
          <a:p>
            <a:pPr algn="l"/>
            <a:r>
              <a:rPr lang="en-GB" sz="4400" b="1" dirty="0">
                <a:solidFill>
                  <a:schemeClr val="bg1"/>
                </a:solidFill>
              </a:rPr>
              <a:t>Introduction and Overview: </a:t>
            </a:r>
            <a:br>
              <a:rPr lang="en-GB" sz="4400" b="1" dirty="0">
                <a:solidFill>
                  <a:schemeClr val="bg1"/>
                </a:solidFill>
              </a:rPr>
            </a:br>
            <a:r>
              <a:rPr lang="en-GB" sz="4400" b="1" dirty="0">
                <a:solidFill>
                  <a:schemeClr val="bg1"/>
                </a:solidFill>
              </a:rPr>
              <a:t>Grammar Sequencing and Teaching</a:t>
            </a:r>
            <a:br>
              <a:rPr lang="en-GB" sz="4400" b="1" dirty="0">
                <a:solidFill>
                  <a:schemeClr val="bg1"/>
                </a:solidFill>
              </a:rPr>
            </a:br>
            <a:endParaRPr lang="en-US" sz="4400" b="1" dirty="0">
              <a:solidFill>
                <a:schemeClr val="bg1"/>
              </a:solidFill>
            </a:endParaRPr>
          </a:p>
        </p:txBody>
      </p:sp>
      <p:sp>
        <p:nvSpPr>
          <p:cNvPr id="12" name="Title 3">
            <a:extLst>
              <a:ext uri="{FF2B5EF4-FFF2-40B4-BE49-F238E27FC236}">
                <a16:creationId xmlns:a16="http://schemas.microsoft.com/office/drawing/2014/main" id="{C0508B9B-5891-4D3C-9F6E-ECDA43B43AC2}"/>
              </a:ext>
            </a:extLst>
          </p:cNvPr>
          <p:cNvSpPr txBox="1">
            <a:spLocks/>
          </p:cNvSpPr>
          <p:nvPr/>
        </p:nvSpPr>
        <p:spPr>
          <a:xfrm>
            <a:off x="6610" y="5329989"/>
            <a:ext cx="5784972" cy="122815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2400" dirty="0">
                <a:solidFill>
                  <a:prstClr val="white"/>
                </a:solidFill>
                <a:latin typeface="Century Gothic" panose="020B0502020202020204" pitchFamily="34" charset="0"/>
              </a:rPr>
              <a:t>NCELP Hub Day</a:t>
            </a:r>
          </a:p>
          <a:p>
            <a:pPr marL="0" marR="0" lvl="0" indent="0" algn="l" defTabSz="914400" rtl="0" eaLnBrk="1" fontAlgn="auto" latinLnBrk="0" hangingPunct="1">
              <a:lnSpc>
                <a:spcPct val="90000"/>
              </a:lnSpc>
              <a:spcBef>
                <a:spcPct val="0"/>
              </a:spcBef>
              <a:spcAft>
                <a:spcPts val="0"/>
              </a:spcAft>
              <a:buClrTx/>
              <a:buSzTx/>
              <a:buFontTx/>
              <a:buNone/>
              <a:tabLst/>
              <a:defRPr/>
            </a:pPr>
            <a:r>
              <a:rPr lang="en-GB" sz="2400" dirty="0">
                <a:solidFill>
                  <a:prstClr val="white"/>
                </a:solidFill>
                <a:latin typeface="Century Gothic" panose="020B0502020202020204" pitchFamily="34" charset="0"/>
              </a:rPr>
              <a:t>3</a:t>
            </a:r>
            <a:r>
              <a:rPr lang="en-GB" sz="2400" baseline="30000" dirty="0">
                <a:solidFill>
                  <a:prstClr val="white"/>
                </a:solidFill>
                <a:latin typeface="Century Gothic" panose="020B0502020202020204" pitchFamily="34" charset="0"/>
              </a:rPr>
              <a:t>rd</a:t>
            </a:r>
            <a:r>
              <a:rPr lang="en-GB" sz="2400" dirty="0">
                <a:solidFill>
                  <a:prstClr val="white"/>
                </a:solidFill>
                <a:latin typeface="Century Gothic" panose="020B0502020202020204" pitchFamily="34" charset="0"/>
              </a:rPr>
              <a:t> July 2020</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rPr>
              <a:t>Victoria Hobson</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262356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descr="background to title"/>
          <p:cNvSpPr txBox="1"/>
          <p:nvPr/>
        </p:nvSpPr>
        <p:spPr>
          <a:xfrm>
            <a:off x="1798031" y="3081781"/>
            <a:ext cx="8628859" cy="369332"/>
          </a:xfrm>
          <a:prstGeom prst="rect">
            <a:avLst/>
          </a:prstGeom>
          <a:solidFill>
            <a:schemeClr val="accent1">
              <a:lumMod val="50000"/>
            </a:schemeClr>
          </a:solidFill>
        </p:spPr>
        <p:txBody>
          <a:bodyPr wrap="square" rtlCol="0">
            <a:spAutoFit/>
          </a:bodyPr>
          <a:lstStyle/>
          <a:p>
            <a:pPr algn="ctr">
              <a:defRPr/>
            </a:pPr>
            <a:endParaRPr lang="en-GB" dirty="0">
              <a:solidFill>
                <a:prstClr val="black"/>
              </a:solidFill>
            </a:endParaRPr>
          </a:p>
        </p:txBody>
      </p:sp>
      <p:sp>
        <p:nvSpPr>
          <p:cNvPr id="2" name="Title 1"/>
          <p:cNvSpPr>
            <a:spLocks noGrp="1"/>
          </p:cNvSpPr>
          <p:nvPr>
            <p:ph type="title"/>
          </p:nvPr>
        </p:nvSpPr>
        <p:spPr>
          <a:xfrm>
            <a:off x="1798031" y="2582113"/>
            <a:ext cx="10515600" cy="1325563"/>
          </a:xfrm>
        </p:spPr>
        <p:txBody>
          <a:bodyPr>
            <a:normAutofit/>
          </a:bodyPr>
          <a:lstStyle/>
          <a:p>
            <a:pPr lvl="0">
              <a:lnSpc>
                <a:spcPct val="100000"/>
              </a:lnSpc>
              <a:spcBef>
                <a:spcPts val="0"/>
              </a:spcBef>
              <a:defRPr/>
            </a:pPr>
            <a:r>
              <a:rPr lang="en-GB" sz="2400" b="1" dirty="0">
                <a:solidFill>
                  <a:schemeClr val="bg1"/>
                </a:solidFill>
                <a:latin typeface="Century Gothic" panose="020F0302020204030204"/>
                <a:ea typeface="+mn-ea"/>
                <a:cs typeface="+mn-cs"/>
              </a:rPr>
              <a:t>Key Principles Underpinning the Development of the </a:t>
            </a:r>
            <a:r>
              <a:rPr lang="en-GB" sz="2400" b="1" dirty="0" err="1">
                <a:solidFill>
                  <a:schemeClr val="bg1"/>
                </a:solidFill>
                <a:latin typeface="Century Gothic" panose="020F0302020204030204"/>
                <a:ea typeface="+mn-ea"/>
                <a:cs typeface="+mn-cs"/>
              </a:rPr>
              <a:t>SoW</a:t>
            </a:r>
            <a:endParaRPr lang="en-GB" sz="2400" b="1" dirty="0">
              <a:solidFill>
                <a:schemeClr val="bg1"/>
              </a:solidFill>
              <a:latin typeface="Century Gothic" panose="020F0302020204030204"/>
              <a:ea typeface="+mn-ea"/>
              <a:cs typeface="+mn-cs"/>
            </a:endParaRPr>
          </a:p>
        </p:txBody>
      </p:sp>
      <p:sp>
        <p:nvSpPr>
          <p:cNvPr id="12" name="TextBox 11"/>
          <p:cNvSpPr txBox="1"/>
          <p:nvPr/>
        </p:nvSpPr>
        <p:spPr>
          <a:xfrm>
            <a:off x="97299" y="441271"/>
            <a:ext cx="5545001" cy="2554545"/>
          </a:xfrm>
          <a:prstGeom prst="rect">
            <a:avLst/>
          </a:prstGeom>
          <a:noFill/>
          <a:ln>
            <a:solidFill>
              <a:schemeClr val="accent5">
                <a:lumMod val="60000"/>
                <a:lumOff val="40000"/>
              </a:schemeClr>
            </a:solidFill>
          </a:ln>
        </p:spPr>
        <p:txBody>
          <a:bodyPr wrap="square" rtlCol="0">
            <a:spAutoFit/>
          </a:bodyPr>
          <a:lstStyle/>
          <a:p>
            <a:pPr lvl="0"/>
            <a:r>
              <a:rPr lang="en-US" sz="4000" b="1" kern="0" dirty="0">
                <a:solidFill>
                  <a:srgbClr val="4472C4">
                    <a:lumMod val="50000"/>
                  </a:srgbClr>
                </a:solidFill>
              </a:rPr>
              <a:t>Rate of progress</a:t>
            </a: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p:txBody>
      </p:sp>
      <p:sp>
        <p:nvSpPr>
          <p:cNvPr id="14" name="Rectangle 13" descr="chart with increasing red line"/>
          <p:cNvSpPr/>
          <p:nvPr/>
        </p:nvSpPr>
        <p:spPr>
          <a:xfrm>
            <a:off x="4229752" y="859981"/>
            <a:ext cx="1239350" cy="2006135"/>
          </a:xfrm>
          <a:prstGeom prst="rect">
            <a:avLst/>
          </a:prstGeom>
          <a:blipFill>
            <a:blip r:embed="rId3">
              <a:extLst>
                <a:ext uri="{28A0092B-C50C-407E-A947-70E740481C1C}">
                  <a14:useLocalDpi xmlns:a14="http://schemas.microsoft.com/office/drawing/2010/main" val="0"/>
                </a:ext>
              </a:extLst>
            </a:blip>
            <a:srcRect/>
            <a:stretch>
              <a:fillRect l="-50000" r="-5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TextBox 12"/>
          <p:cNvSpPr txBox="1"/>
          <p:nvPr/>
        </p:nvSpPr>
        <p:spPr>
          <a:xfrm>
            <a:off x="5815799" y="454768"/>
            <a:ext cx="6280245" cy="2554545"/>
          </a:xfrm>
          <a:prstGeom prst="rect">
            <a:avLst/>
          </a:prstGeom>
          <a:noFill/>
          <a:ln>
            <a:solidFill>
              <a:schemeClr val="accent5">
                <a:lumMod val="60000"/>
                <a:lumOff val="40000"/>
              </a:schemeClr>
            </a:solidFill>
          </a:ln>
        </p:spPr>
        <p:txBody>
          <a:bodyPr wrap="square" rtlCol="0">
            <a:spAutoFit/>
          </a:bodyPr>
          <a:lstStyle/>
          <a:p>
            <a:r>
              <a:rPr lang="en-US" sz="4000" b="1" dirty="0">
                <a:solidFill>
                  <a:schemeClr val="accent5">
                    <a:lumMod val="50000"/>
                  </a:schemeClr>
                </a:solidFill>
              </a:rPr>
              <a:t>Content coverage: Knowledge and practice</a:t>
            </a:r>
          </a:p>
          <a:p>
            <a:endParaRPr lang="en-US" sz="4000" b="1" dirty="0">
              <a:solidFill>
                <a:schemeClr val="accent5">
                  <a:lumMod val="50000"/>
                </a:schemeClr>
              </a:solidFill>
            </a:endParaRPr>
          </a:p>
        </p:txBody>
      </p:sp>
      <p:sp>
        <p:nvSpPr>
          <p:cNvPr id="15" name="Rectangle 14" descr="lots of words"/>
          <p:cNvSpPr/>
          <p:nvPr/>
        </p:nvSpPr>
        <p:spPr>
          <a:xfrm>
            <a:off x="10604311" y="744219"/>
            <a:ext cx="1356135" cy="2121897"/>
          </a:xfrm>
          <a:prstGeom prst="rect">
            <a:avLst/>
          </a:prstGeom>
          <a:blipFill>
            <a:blip r:embed="rId4" cstate="print">
              <a:extLst>
                <a:ext uri="{28A0092B-C50C-407E-A947-70E740481C1C}">
                  <a14:useLocalDpi xmlns:a14="http://schemas.microsoft.com/office/drawing/2010/main" val="0"/>
                </a:ext>
              </a:extLst>
            </a:blip>
            <a:srcRect/>
            <a:stretch>
              <a:fillRect l="-78000" r="-7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TextBox 15"/>
          <p:cNvSpPr txBox="1"/>
          <p:nvPr/>
        </p:nvSpPr>
        <p:spPr>
          <a:xfrm>
            <a:off x="97299" y="3518962"/>
            <a:ext cx="5545001" cy="2554545"/>
          </a:xfrm>
          <a:prstGeom prst="rect">
            <a:avLst/>
          </a:prstGeom>
          <a:noFill/>
          <a:ln>
            <a:solidFill>
              <a:schemeClr val="accent5">
                <a:lumMod val="60000"/>
                <a:lumOff val="40000"/>
              </a:schemeClr>
            </a:solidFill>
          </a:ln>
        </p:spPr>
        <p:txBody>
          <a:bodyPr wrap="square" rtlCol="0">
            <a:spAutoFit/>
          </a:bodyPr>
          <a:lstStyle/>
          <a:p>
            <a:pPr lvl="0"/>
            <a:r>
              <a:rPr lang="en-US" sz="4000" b="1" kern="0" dirty="0">
                <a:solidFill>
                  <a:srgbClr val="4472C4">
                    <a:lumMod val="50000"/>
                  </a:srgbClr>
                </a:solidFill>
              </a:rPr>
              <a:t>Nature of the </a:t>
            </a:r>
          </a:p>
          <a:p>
            <a:pPr lvl="0"/>
            <a:r>
              <a:rPr lang="en-US" sz="4000" b="1" kern="0" dirty="0">
                <a:solidFill>
                  <a:srgbClr val="4472C4">
                    <a:lumMod val="50000"/>
                  </a:srgbClr>
                </a:solidFill>
              </a:rPr>
              <a:t>explicit spine</a:t>
            </a:r>
          </a:p>
          <a:p>
            <a:pPr lvl="0"/>
            <a:endParaRPr lang="en-US" sz="4000" b="1" kern="0" dirty="0">
              <a:solidFill>
                <a:srgbClr val="4472C4">
                  <a:lumMod val="50000"/>
                </a:srgbClr>
              </a:solidFill>
            </a:endParaRPr>
          </a:p>
          <a:p>
            <a:pPr lvl="0"/>
            <a:endParaRPr lang="en-US" sz="4000" b="1" kern="0" dirty="0">
              <a:solidFill>
                <a:srgbClr val="4472C4">
                  <a:lumMod val="50000"/>
                </a:srgbClr>
              </a:solidFill>
            </a:endParaRPr>
          </a:p>
        </p:txBody>
      </p:sp>
      <p:sp>
        <p:nvSpPr>
          <p:cNvPr id="17" name="Rectangle 16" descr="spines of books "/>
          <p:cNvSpPr/>
          <p:nvPr/>
        </p:nvSpPr>
        <p:spPr>
          <a:xfrm>
            <a:off x="4243157" y="4040422"/>
            <a:ext cx="1230417" cy="1845625"/>
          </a:xfrm>
          <a:prstGeom prst="rect">
            <a:avLst/>
          </a:prstGeom>
          <a:blipFill>
            <a:blip r:embed="rId5" cstate="print">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0" name="TextBox 19"/>
          <p:cNvSpPr txBox="1"/>
          <p:nvPr/>
        </p:nvSpPr>
        <p:spPr>
          <a:xfrm>
            <a:off x="5815799" y="3523581"/>
            <a:ext cx="6280245" cy="2554545"/>
          </a:xfrm>
          <a:prstGeom prst="rect">
            <a:avLst/>
          </a:prstGeom>
          <a:noFill/>
          <a:ln>
            <a:solidFill>
              <a:schemeClr val="accent5">
                <a:lumMod val="60000"/>
                <a:lumOff val="40000"/>
              </a:schemeClr>
            </a:solidFill>
          </a:ln>
        </p:spPr>
        <p:txBody>
          <a:bodyPr wrap="square" rtlCol="0">
            <a:spAutoFit/>
          </a:bodyPr>
          <a:lstStyle/>
          <a:p>
            <a:pPr lvl="0"/>
            <a:r>
              <a:rPr lang="en-GB" sz="2000" dirty="0">
                <a:solidFill>
                  <a:schemeClr val="accent5">
                    <a:lumMod val="50000"/>
                  </a:schemeClr>
                </a:solidFill>
              </a:rPr>
              <a:t>NCELP has taken as guiding principles that revisiting must be: frequent enough to prevent forgetting; spaced enough so that recall is challenging; and systematically planned into the </a:t>
            </a:r>
            <a:r>
              <a:rPr lang="en-GB" sz="2000" dirty="0" err="1">
                <a:solidFill>
                  <a:schemeClr val="accent5">
                    <a:lumMod val="50000"/>
                  </a:schemeClr>
                </a:solidFill>
              </a:rPr>
              <a:t>SoW</a:t>
            </a:r>
            <a:r>
              <a:rPr lang="en-GB" sz="2000" dirty="0">
                <a:solidFill>
                  <a:schemeClr val="accent5">
                    <a:lumMod val="50000"/>
                  </a:schemeClr>
                </a:solidFill>
              </a:rPr>
              <a:t> so that it happens. </a:t>
            </a:r>
            <a:r>
              <a:rPr lang="en-GB" sz="2000" b="1" dirty="0">
                <a:solidFill>
                  <a:schemeClr val="accent5">
                    <a:lumMod val="50000"/>
                  </a:schemeClr>
                </a:solidFill>
              </a:rPr>
              <a:t>Grammar features </a:t>
            </a:r>
            <a:r>
              <a:rPr lang="en-GB" sz="2000" dirty="0">
                <a:solidFill>
                  <a:schemeClr val="accent5">
                    <a:lumMod val="50000"/>
                  </a:schemeClr>
                </a:solidFill>
              </a:rPr>
              <a:t>(and high-frequency vocabulary) </a:t>
            </a:r>
            <a:r>
              <a:rPr lang="en-GB" sz="2000" b="1" dirty="0">
                <a:solidFill>
                  <a:schemeClr val="accent5">
                    <a:lumMod val="50000"/>
                  </a:schemeClr>
                </a:solidFill>
              </a:rPr>
              <a:t>are recycled in new semantic fields and different contexts, which strengthens the knowledge base.   </a:t>
            </a:r>
            <a:endParaRPr lang="en-US" sz="2000" b="1" dirty="0">
              <a:solidFill>
                <a:schemeClr val="accent5">
                  <a:lumMod val="50000"/>
                </a:schemeClr>
              </a:solidFill>
            </a:endParaRPr>
          </a:p>
        </p:txBody>
      </p:sp>
    </p:spTree>
    <p:extLst>
      <p:ext uri="{BB962C8B-B14F-4D97-AF65-F5344CB8AC3E}">
        <p14:creationId xmlns:p14="http://schemas.microsoft.com/office/powerpoint/2010/main" val="3491764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5573"/>
            <a:ext cx="10515600" cy="1325563"/>
          </a:xfrm>
        </p:spPr>
        <p:txBody>
          <a:bodyPr>
            <a:normAutofit/>
          </a:bodyPr>
          <a:lstStyle/>
          <a:p>
            <a:r>
              <a:rPr lang="en-GB" b="1" dirty="0"/>
              <a:t>Grammar within the Scheme of Work </a:t>
            </a:r>
          </a:p>
        </p:txBody>
      </p:sp>
      <p:graphicFrame>
        <p:nvGraphicFramePr>
          <p:cNvPr id="7" name="Content Placeholder 6" descr="content placeholder for the grammar within the scheme of work slide"/>
          <p:cNvGraphicFramePr>
            <a:graphicFrameLocks noGrp="1"/>
          </p:cNvGraphicFramePr>
          <p:nvPr>
            <p:ph idx="1"/>
            <p:extLst>
              <p:ext uri="{D42A27DB-BD31-4B8C-83A1-F6EECF244321}">
                <p14:modId xmlns:p14="http://schemas.microsoft.com/office/powerpoint/2010/main" val="325427426"/>
              </p:ext>
            </p:extLst>
          </p:nvPr>
        </p:nvGraphicFramePr>
        <p:xfrm>
          <a:off x="192504" y="580047"/>
          <a:ext cx="11999496" cy="574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
          <p:cNvSpPr txBox="1">
            <a:spLocks/>
          </p:cNvSpPr>
          <p:nvPr/>
        </p:nvSpPr>
        <p:spPr>
          <a:xfrm>
            <a:off x="192504" y="1024889"/>
            <a:ext cx="2991852" cy="4721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Rate of progress </a:t>
            </a:r>
          </a:p>
        </p:txBody>
      </p:sp>
      <p:sp>
        <p:nvSpPr>
          <p:cNvPr id="13" name="Title 1"/>
          <p:cNvSpPr txBox="1">
            <a:spLocks/>
          </p:cNvSpPr>
          <p:nvPr/>
        </p:nvSpPr>
        <p:spPr>
          <a:xfrm>
            <a:off x="192504" y="5715715"/>
            <a:ext cx="4860757" cy="4721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Nature of the explicit spine </a:t>
            </a:r>
          </a:p>
        </p:txBody>
      </p:sp>
      <p:sp>
        <p:nvSpPr>
          <p:cNvPr id="14" name="Title 1"/>
          <p:cNvSpPr txBox="1">
            <a:spLocks/>
          </p:cNvSpPr>
          <p:nvPr/>
        </p:nvSpPr>
        <p:spPr>
          <a:xfrm>
            <a:off x="6192252" y="1024889"/>
            <a:ext cx="5506453" cy="47216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3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Content coverage: </a:t>
            </a:r>
            <a:r>
              <a:rPr lang="en-GB" sz="1800" b="1" dirty="0">
                <a:solidFill>
                  <a:srgbClr val="4472C4">
                    <a:lumMod val="50000"/>
                  </a:srgbClr>
                </a:solidFill>
              </a:rPr>
              <a:t>K</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nowledge</a:t>
            </a:r>
            <a:r>
              <a:rPr kumimoji="0" lang="en-GB" sz="1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and practice</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p>
        </p:txBody>
      </p:sp>
      <p:sp>
        <p:nvSpPr>
          <p:cNvPr id="15" name="Title 1"/>
          <p:cNvSpPr txBox="1">
            <a:spLocks/>
          </p:cNvSpPr>
          <p:nvPr/>
        </p:nvSpPr>
        <p:spPr>
          <a:xfrm>
            <a:off x="6192252" y="5715715"/>
            <a:ext cx="5622758" cy="472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Revisiting and regular checks </a:t>
            </a:r>
          </a:p>
        </p:txBody>
      </p:sp>
    </p:spTree>
    <p:extLst>
      <p:ext uri="{BB962C8B-B14F-4D97-AF65-F5344CB8AC3E}">
        <p14:creationId xmlns:p14="http://schemas.microsoft.com/office/powerpoint/2010/main" val="2677677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776066929"/>
              </p:ext>
            </p:extLst>
          </p:nvPr>
        </p:nvGraphicFramePr>
        <p:xfrm>
          <a:off x="143691" y="125791"/>
          <a:ext cx="11214871" cy="6096000"/>
        </p:xfrm>
        <a:graphic>
          <a:graphicData uri="http://schemas.openxmlformats.org/drawingml/2006/table">
            <a:tbl>
              <a:tblPr firstRow="1">
                <a:tableStyleId>{5C22544A-7EE6-4342-B048-85BDC9FD1C3A}</a:tableStyleId>
              </a:tblPr>
              <a:tblGrid>
                <a:gridCol w="710801">
                  <a:extLst>
                    <a:ext uri="{9D8B030D-6E8A-4147-A177-3AD203B41FA5}">
                      <a16:colId xmlns:a16="http://schemas.microsoft.com/office/drawing/2014/main" val="1529939313"/>
                    </a:ext>
                  </a:extLst>
                </a:gridCol>
                <a:gridCol w="10504070">
                  <a:extLst>
                    <a:ext uri="{9D8B030D-6E8A-4147-A177-3AD203B41FA5}">
                      <a16:colId xmlns:a16="http://schemas.microsoft.com/office/drawing/2014/main" val="2424368181"/>
                    </a:ext>
                  </a:extLst>
                </a:gridCol>
              </a:tblGrid>
              <a:tr h="257322">
                <a:tc>
                  <a:txBody>
                    <a:bodyPr/>
                    <a:lstStyle/>
                    <a:p>
                      <a:pPr algn="ctr" fontAlgn="ctr"/>
                      <a:r>
                        <a:rPr lang="en-GB" sz="2000" b="1" i="0" u="none" strike="noStrike" dirty="0">
                          <a:solidFill>
                            <a:srgbClr val="000000"/>
                          </a:solidFill>
                          <a:effectLst/>
                          <a:latin typeface="Century Gothic" panose="020B0502020202020204" pitchFamily="34" charset="0"/>
                        </a:rPr>
                        <a:t>Week</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1">
                        <a:lumMod val="20000"/>
                        <a:lumOff val="80000"/>
                      </a:schemeClr>
                    </a:solidFill>
                  </a:tcPr>
                </a:tc>
                <a:tc>
                  <a:txBody>
                    <a:bodyPr/>
                    <a:lstStyle/>
                    <a:p>
                      <a:pPr algn="l" fontAlgn="ctr"/>
                      <a:endParaRPr lang="fr-FR"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22223713"/>
                  </a:ext>
                </a:extLst>
              </a:tr>
              <a:tr h="257322">
                <a:tc>
                  <a:txBody>
                    <a:bodyPr/>
                    <a:lstStyle/>
                    <a:p>
                      <a:pPr algn="ctr" fontAlgn="ctr"/>
                      <a:r>
                        <a:rPr lang="en-GB" sz="2000" b="1" u="none" strike="noStrike" dirty="0">
                          <a:effectLst/>
                        </a:rPr>
                        <a:t>1</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fr-FR" sz="2000" b="1" u="none" strike="noStrike" dirty="0">
                          <a:effectLst/>
                        </a:rPr>
                        <a:t> être - je, tu, il/elle</a:t>
                      </a:r>
                      <a:br>
                        <a:rPr lang="fr-FR" sz="2000" b="1" u="none" strike="noStrike" dirty="0">
                          <a:effectLst/>
                        </a:rPr>
                      </a:br>
                      <a:r>
                        <a:rPr lang="fr-FR" sz="2000" b="1" u="none" strike="noStrike" dirty="0">
                          <a:effectLst/>
                        </a:rPr>
                        <a:t> </a:t>
                      </a:r>
                      <a:r>
                        <a:rPr lang="fr-FR" sz="2000" b="1" u="none" strike="noStrike" dirty="0" err="1">
                          <a:effectLst/>
                        </a:rPr>
                        <a:t>regular</a:t>
                      </a:r>
                      <a:r>
                        <a:rPr lang="fr-FR" sz="2000" b="1" u="none" strike="noStrike" dirty="0">
                          <a:effectLst/>
                        </a:rPr>
                        <a:t> adjective </a:t>
                      </a:r>
                      <a:r>
                        <a:rPr lang="fr-FR" sz="2000" b="1" u="none" strike="noStrike" dirty="0" err="1">
                          <a:effectLst/>
                        </a:rPr>
                        <a:t>gender</a:t>
                      </a:r>
                      <a:r>
                        <a:rPr lang="fr-FR" sz="2000" b="1" u="none" strike="noStrike" dirty="0">
                          <a:effectLst/>
                        </a:rPr>
                        <a:t> agreement (as </a:t>
                      </a:r>
                      <a:r>
                        <a:rPr lang="fr-FR" sz="2000" b="1" u="none" strike="noStrike" dirty="0" err="1">
                          <a:effectLst/>
                        </a:rPr>
                        <a:t>complement</a:t>
                      </a:r>
                      <a:r>
                        <a:rPr lang="fr-FR" sz="2000" b="1" u="none" strike="noStrike" dirty="0">
                          <a:effectLst/>
                        </a:rPr>
                        <a:t> to </a:t>
                      </a:r>
                      <a:r>
                        <a:rPr lang="fr-FR" sz="2000" b="1" u="none" strike="noStrike" dirty="0" err="1">
                          <a:effectLst/>
                        </a:rPr>
                        <a:t>verb</a:t>
                      </a:r>
                      <a:r>
                        <a:rPr lang="fr-FR" sz="2000" b="1" u="none" strike="noStrike" dirty="0">
                          <a:effectLst/>
                        </a:rPr>
                        <a:t> </a:t>
                      </a:r>
                      <a:r>
                        <a:rPr lang="fr-FR" sz="2000" b="1" u="none" strike="noStrike" dirty="0" err="1">
                          <a:effectLst/>
                        </a:rPr>
                        <a:t>only</a:t>
                      </a:r>
                      <a:r>
                        <a:rPr lang="fr-FR" sz="2000" b="1" u="none" strike="noStrike" dirty="0">
                          <a:effectLst/>
                        </a:rPr>
                        <a:t>)</a:t>
                      </a:r>
                      <a:endParaRPr lang="fr-FR"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809785581"/>
                  </a:ext>
                </a:extLst>
              </a:tr>
              <a:tr h="378603">
                <a:tc>
                  <a:txBody>
                    <a:bodyPr/>
                    <a:lstStyle/>
                    <a:p>
                      <a:pPr algn="ctr" fontAlgn="ctr"/>
                      <a:r>
                        <a:rPr lang="en-GB" sz="2000" b="1" u="none" strike="noStrike" dirty="0">
                          <a:effectLst/>
                        </a:rPr>
                        <a:t>2</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fr-FR" sz="2000" u="none" strike="noStrike" dirty="0">
                          <a:effectLst/>
                        </a:rPr>
                        <a:t> être - je, tu, il/elle; </a:t>
                      </a:r>
                      <a:br>
                        <a:rPr lang="fr-FR" sz="2000" u="none" strike="noStrike" dirty="0">
                          <a:effectLst/>
                        </a:rPr>
                      </a:br>
                      <a:r>
                        <a:rPr lang="fr-FR" sz="2000" u="none" strike="noStrike" dirty="0">
                          <a:effectLst/>
                        </a:rPr>
                        <a:t> </a:t>
                      </a:r>
                      <a:r>
                        <a:rPr lang="fr-FR" sz="2000" u="none" strike="noStrike" dirty="0" err="1">
                          <a:effectLst/>
                        </a:rPr>
                        <a:t>regular</a:t>
                      </a:r>
                      <a:r>
                        <a:rPr lang="fr-FR" sz="2000" u="none" strike="noStrike" dirty="0">
                          <a:effectLst/>
                        </a:rPr>
                        <a:t> adjective </a:t>
                      </a:r>
                      <a:r>
                        <a:rPr lang="fr-FR" sz="2000" u="none" strike="noStrike" dirty="0" err="1">
                          <a:effectLst/>
                        </a:rPr>
                        <a:t>gender</a:t>
                      </a:r>
                      <a:r>
                        <a:rPr lang="fr-FR" sz="2000" u="none" strike="noStrike" dirty="0">
                          <a:effectLst/>
                        </a:rPr>
                        <a:t> agreement (as </a:t>
                      </a:r>
                      <a:r>
                        <a:rPr lang="fr-FR" sz="2000" u="none" strike="noStrike" dirty="0" err="1">
                          <a:effectLst/>
                        </a:rPr>
                        <a:t>complement</a:t>
                      </a:r>
                      <a:r>
                        <a:rPr lang="fr-FR" sz="2000" u="none" strike="noStrike" dirty="0">
                          <a:effectLst/>
                        </a:rPr>
                        <a:t> to </a:t>
                      </a:r>
                      <a:r>
                        <a:rPr lang="fr-FR" sz="2000" u="none" strike="noStrike" dirty="0" err="1">
                          <a:effectLst/>
                        </a:rPr>
                        <a:t>verb</a:t>
                      </a:r>
                      <a:r>
                        <a:rPr lang="fr-FR" sz="2000" u="none" strike="noStrike" dirty="0">
                          <a:effectLst/>
                        </a:rPr>
                        <a:t> </a:t>
                      </a:r>
                      <a:r>
                        <a:rPr lang="fr-FR" sz="2000" u="none" strike="noStrike" dirty="0" err="1">
                          <a:effectLst/>
                        </a:rPr>
                        <a:t>only</a:t>
                      </a:r>
                      <a:r>
                        <a:rPr lang="fr-FR" sz="2000" u="none" strike="noStrike" dirty="0">
                          <a:effectLst/>
                        </a:rPr>
                        <a:t>);  </a:t>
                      </a:r>
                      <a:br>
                        <a:rPr lang="fr-FR" sz="2000" u="none" strike="noStrike" dirty="0">
                          <a:effectLst/>
                        </a:rPr>
                      </a:br>
                      <a:r>
                        <a:rPr lang="fr-FR" sz="2000" u="none" strike="noStrike" dirty="0">
                          <a:effectLst/>
                        </a:rPr>
                        <a:t> intonation questions</a:t>
                      </a:r>
                      <a:endParaRPr lang="fr-FR" sz="20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5315793"/>
                  </a:ext>
                </a:extLst>
              </a:tr>
              <a:tr h="511852">
                <a:tc>
                  <a:txBody>
                    <a:bodyPr/>
                    <a:lstStyle/>
                    <a:p>
                      <a:pPr algn="ctr" fontAlgn="ctr"/>
                      <a:r>
                        <a:rPr lang="en-GB" sz="2000" b="1" u="none" strike="noStrike" dirty="0">
                          <a:effectLst/>
                        </a:rPr>
                        <a:t>3</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fr-FR" sz="2000" b="1" u="none" strike="noStrike" dirty="0">
                          <a:effectLst/>
                        </a:rPr>
                        <a:t> avoir - je, il/elle</a:t>
                      </a:r>
                      <a:br>
                        <a:rPr lang="fr-FR" sz="2000" b="1" u="none" strike="noStrike" dirty="0">
                          <a:effectLst/>
                        </a:rPr>
                      </a:br>
                      <a:r>
                        <a:rPr lang="fr-FR" sz="2000" b="1" u="none" strike="noStrike" dirty="0">
                          <a:effectLst/>
                        </a:rPr>
                        <a:t> </a:t>
                      </a:r>
                      <a:r>
                        <a:rPr lang="fr-FR" sz="2000" b="1" u="none" strike="noStrike" dirty="0" err="1">
                          <a:effectLst/>
                        </a:rPr>
                        <a:t>indefinite</a:t>
                      </a:r>
                      <a:r>
                        <a:rPr lang="fr-FR" sz="2000" b="1" u="none" strike="noStrike" dirty="0">
                          <a:effectLst/>
                        </a:rPr>
                        <a:t> articles &amp; </a:t>
                      </a:r>
                      <a:r>
                        <a:rPr lang="fr-FR" sz="2000" b="1" u="none" strike="noStrike" dirty="0" err="1">
                          <a:effectLst/>
                        </a:rPr>
                        <a:t>gender</a:t>
                      </a:r>
                      <a:r>
                        <a:rPr lang="fr-FR" sz="2000" b="1" u="none" strike="noStrike" dirty="0">
                          <a:effectLst/>
                        </a:rPr>
                        <a:t> (un, une); </a:t>
                      </a:r>
                      <a:br>
                        <a:rPr lang="fr-FR" sz="2000" b="1" u="none" strike="noStrike" dirty="0">
                          <a:effectLst/>
                        </a:rPr>
                      </a:br>
                      <a:r>
                        <a:rPr lang="fr-FR" sz="2000" b="1" u="none" strike="noStrike" dirty="0">
                          <a:effectLst/>
                        </a:rPr>
                        <a:t> c'est;</a:t>
                      </a:r>
                      <a:br>
                        <a:rPr lang="fr-FR" sz="2000" u="none" strike="noStrike" dirty="0">
                          <a:effectLst/>
                        </a:rPr>
                      </a:br>
                      <a:r>
                        <a:rPr lang="fr-FR" sz="2000" u="none" strike="noStrike" dirty="0">
                          <a:effectLst/>
                        </a:rPr>
                        <a:t> </a:t>
                      </a:r>
                      <a:r>
                        <a:rPr lang="fr-FR" sz="2000" i="1" u="none" strike="noStrike" dirty="0">
                          <a:effectLst/>
                        </a:rPr>
                        <a:t>intonation questions </a:t>
                      </a:r>
                      <a:endParaRPr lang="fr-FR" sz="2000" b="0" i="1"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684190532"/>
                  </a:ext>
                </a:extLst>
              </a:tr>
              <a:tr h="412912">
                <a:tc>
                  <a:txBody>
                    <a:bodyPr/>
                    <a:lstStyle/>
                    <a:p>
                      <a:pPr algn="ctr" fontAlgn="ctr"/>
                      <a:r>
                        <a:rPr lang="en-GB" sz="2000" b="1" u="none" strike="noStrike" dirty="0">
                          <a:effectLst/>
                        </a:rPr>
                        <a:t> 4</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fr-FR" sz="2000" u="none" strike="noStrike" dirty="0">
                          <a:effectLst/>
                        </a:rPr>
                        <a:t> avoir - je, </a:t>
                      </a:r>
                      <a:r>
                        <a:rPr lang="fr-FR" sz="2000" b="1" u="none" strike="noStrike" dirty="0">
                          <a:effectLst/>
                        </a:rPr>
                        <a:t>tu</a:t>
                      </a:r>
                      <a:br>
                        <a:rPr lang="fr-FR" sz="2000" u="none" strike="noStrike" dirty="0">
                          <a:effectLst/>
                        </a:rPr>
                      </a:br>
                      <a:r>
                        <a:rPr lang="fr-FR" sz="2000" u="none" strike="noStrike" dirty="0">
                          <a:effectLst/>
                        </a:rPr>
                        <a:t> </a:t>
                      </a:r>
                      <a:r>
                        <a:rPr lang="fr-FR" sz="2000" b="1" u="none" strike="noStrike" dirty="0">
                          <a:effectLst/>
                        </a:rPr>
                        <a:t>post-nominal position of adjectives (attributive, i.e. </a:t>
                      </a:r>
                      <a:r>
                        <a:rPr lang="fr-FR" sz="2000" b="1" u="none" strike="noStrike" dirty="0" err="1">
                          <a:effectLst/>
                        </a:rPr>
                        <a:t>with</a:t>
                      </a:r>
                      <a:r>
                        <a:rPr lang="fr-FR" sz="2000" b="1" u="none" strike="noStrike" dirty="0">
                          <a:effectLst/>
                        </a:rPr>
                        <a:t> </a:t>
                      </a:r>
                      <a:r>
                        <a:rPr lang="fr-FR" sz="2000" b="1" u="none" strike="noStrike" dirty="0" err="1">
                          <a:effectLst/>
                        </a:rPr>
                        <a:t>noun</a:t>
                      </a:r>
                      <a:r>
                        <a:rPr lang="fr-FR" sz="2000" b="1" u="none" strike="noStrike" dirty="0">
                          <a:effectLst/>
                        </a:rPr>
                        <a:t>)</a:t>
                      </a:r>
                      <a:br>
                        <a:rPr lang="fr-FR" sz="2000" u="none" strike="noStrike" dirty="0">
                          <a:effectLst/>
                        </a:rPr>
                      </a:br>
                      <a:r>
                        <a:rPr lang="fr-FR" sz="2000" u="none" strike="noStrike" dirty="0">
                          <a:effectLst/>
                        </a:rPr>
                        <a:t> </a:t>
                      </a:r>
                      <a:r>
                        <a:rPr lang="fr-FR" sz="2000" i="1" u="none" strike="noStrike" dirty="0">
                          <a:effectLst/>
                        </a:rPr>
                        <a:t>intonation questions</a:t>
                      </a:r>
                      <a:endParaRPr lang="fr-FR" sz="2000" b="0" i="1"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906047092"/>
                  </a:ext>
                </a:extLst>
              </a:tr>
              <a:tr h="275275">
                <a:tc>
                  <a:txBody>
                    <a:bodyPr/>
                    <a:lstStyle/>
                    <a:p>
                      <a:pPr algn="ctr" fontAlgn="ctr"/>
                      <a:r>
                        <a:rPr lang="en-GB" sz="2000" b="1" u="none" strike="noStrike" dirty="0">
                          <a:effectLst/>
                        </a:rPr>
                        <a:t>5</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fr-FR" sz="2000" u="none" strike="noStrike" dirty="0">
                          <a:effectLst/>
                        </a:rPr>
                        <a:t> être &amp; avoir - je, tu, il/elle</a:t>
                      </a:r>
                      <a:br>
                        <a:rPr lang="fr-FR" sz="2000" u="none" strike="noStrike" dirty="0">
                          <a:effectLst/>
                        </a:rPr>
                      </a:br>
                      <a:r>
                        <a:rPr lang="fr-FR" sz="2000" u="none" strike="noStrike" dirty="0">
                          <a:effectLst/>
                        </a:rPr>
                        <a:t> </a:t>
                      </a:r>
                      <a:r>
                        <a:rPr lang="fr-FR" sz="2000" u="none" strike="noStrike" dirty="0" err="1">
                          <a:effectLst/>
                        </a:rPr>
                        <a:t>indefinite</a:t>
                      </a:r>
                      <a:r>
                        <a:rPr lang="fr-FR" sz="2000" u="none" strike="noStrike" dirty="0">
                          <a:effectLst/>
                        </a:rPr>
                        <a:t> articles</a:t>
                      </a:r>
                      <a:endParaRPr lang="fr-FR" sz="20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77945115"/>
                  </a:ext>
                </a:extLst>
              </a:tr>
              <a:tr h="380198">
                <a:tc>
                  <a:txBody>
                    <a:bodyPr/>
                    <a:lstStyle/>
                    <a:p>
                      <a:pPr algn="ctr" fontAlgn="ctr"/>
                      <a:r>
                        <a:rPr lang="en-GB" sz="2000" b="1" u="none" strike="noStrike" dirty="0">
                          <a:effectLst/>
                        </a:rPr>
                        <a:t>6</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fr-FR" sz="2000" b="1" u="none" strike="noStrike" dirty="0">
                          <a:effectLst/>
                        </a:rPr>
                        <a:t> </a:t>
                      </a:r>
                      <a:r>
                        <a:rPr lang="fr-FR" sz="2000" b="1" u="none" strike="noStrike" dirty="0" err="1">
                          <a:effectLst/>
                        </a:rPr>
                        <a:t>definite</a:t>
                      </a:r>
                      <a:r>
                        <a:rPr lang="fr-FR" sz="2000" b="1" u="none" strike="noStrike" dirty="0">
                          <a:effectLst/>
                        </a:rPr>
                        <a:t> article (le, la, les, l')</a:t>
                      </a:r>
                      <a:br>
                        <a:rPr lang="fr-FR" sz="2000" b="1" u="none" strike="noStrike" dirty="0">
                          <a:effectLst/>
                        </a:rPr>
                      </a:br>
                      <a:r>
                        <a:rPr lang="fr-FR" sz="2000" b="1" u="none" strike="noStrike" dirty="0">
                          <a:effectLst/>
                        </a:rPr>
                        <a:t> </a:t>
                      </a:r>
                      <a:r>
                        <a:rPr lang="fr-FR" sz="2000" b="1" u="none" strike="noStrike" dirty="0" err="1">
                          <a:effectLst/>
                        </a:rPr>
                        <a:t>regular</a:t>
                      </a:r>
                      <a:r>
                        <a:rPr lang="fr-FR" sz="2000" b="1" u="none" strike="noStrike" dirty="0">
                          <a:effectLst/>
                        </a:rPr>
                        <a:t> plural </a:t>
                      </a:r>
                      <a:r>
                        <a:rPr lang="fr-FR" sz="2000" b="1" u="none" strike="noStrike" dirty="0" err="1">
                          <a:effectLst/>
                        </a:rPr>
                        <a:t>marking</a:t>
                      </a:r>
                      <a:r>
                        <a:rPr lang="fr-FR" sz="2000" b="1" u="none" strike="noStrike" dirty="0">
                          <a:effectLst/>
                        </a:rPr>
                        <a:t> on </a:t>
                      </a:r>
                      <a:r>
                        <a:rPr lang="fr-FR" sz="2000" b="1" u="none" strike="noStrike" dirty="0" err="1">
                          <a:effectLst/>
                        </a:rPr>
                        <a:t>nouns</a:t>
                      </a:r>
                      <a:r>
                        <a:rPr lang="fr-FR" sz="2000" b="1" u="none" strike="noStrike" dirty="0">
                          <a:effectLst/>
                        </a:rPr>
                        <a:t> (-s)</a:t>
                      </a:r>
                      <a:br>
                        <a:rPr lang="fr-FR" sz="2000" u="none" strike="noStrike" dirty="0">
                          <a:effectLst/>
                        </a:rPr>
                      </a:br>
                      <a:r>
                        <a:rPr lang="fr-FR" sz="2000" u="none" strike="noStrike" dirty="0">
                          <a:effectLst/>
                        </a:rPr>
                        <a:t> être &amp; avoir; je, tu, il/elle</a:t>
                      </a:r>
                      <a:endParaRPr lang="fr-FR" sz="20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4086269517"/>
                  </a:ext>
                </a:extLst>
              </a:tr>
              <a:tr h="275275">
                <a:tc>
                  <a:txBody>
                    <a:bodyPr/>
                    <a:lstStyle/>
                    <a:p>
                      <a:pPr algn="ctr" fontAlgn="ctr"/>
                      <a:r>
                        <a:rPr lang="en-GB" sz="2000" b="1" u="none" strike="noStrike" dirty="0">
                          <a:effectLst/>
                        </a:rPr>
                        <a:t>7</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fr-FR" sz="2000" b="1" u="none" strike="noStrike" dirty="0">
                          <a:effectLst/>
                        </a:rPr>
                        <a:t> faire for English </a:t>
                      </a:r>
                      <a:r>
                        <a:rPr lang="fr-FR" sz="2000" b="1" u="none" strike="noStrike" dirty="0" err="1">
                          <a:effectLst/>
                        </a:rPr>
                        <a:t>equivalents</a:t>
                      </a:r>
                      <a:r>
                        <a:rPr lang="fr-FR" sz="2000" b="1" u="none" strike="noStrike" dirty="0">
                          <a:effectLst/>
                        </a:rPr>
                        <a:t> 'do' and '</a:t>
                      </a:r>
                      <a:r>
                        <a:rPr lang="fr-FR" sz="2000" b="1" u="none" strike="noStrike" dirty="0" err="1">
                          <a:effectLst/>
                        </a:rPr>
                        <a:t>make</a:t>
                      </a:r>
                      <a:r>
                        <a:rPr lang="fr-FR" sz="2000" b="1" u="none" strike="noStrike" dirty="0">
                          <a:effectLst/>
                        </a:rPr>
                        <a:t>' </a:t>
                      </a:r>
                      <a:r>
                        <a:rPr lang="fr-FR" sz="2000" b="1" u="none" strike="noStrike" dirty="0" err="1">
                          <a:effectLst/>
                        </a:rPr>
                        <a:t>only</a:t>
                      </a:r>
                      <a:r>
                        <a:rPr lang="fr-FR" sz="2000" b="1" u="none" strike="noStrike" dirty="0">
                          <a:effectLst/>
                        </a:rPr>
                        <a:t> </a:t>
                      </a:r>
                      <a:r>
                        <a:rPr lang="fr-FR" sz="2000" b="1" u="none" strike="noStrike" dirty="0" err="1">
                          <a:effectLst/>
                        </a:rPr>
                        <a:t>followed</a:t>
                      </a:r>
                      <a:r>
                        <a:rPr lang="fr-FR" sz="2000" b="1" u="none" strike="noStrike" dirty="0">
                          <a:effectLst/>
                        </a:rPr>
                        <a:t> by le/la/l' /les - je, tu, </a:t>
                      </a:r>
                      <a:r>
                        <a:rPr lang="fr-FR" sz="2000" u="none" strike="noStrike" dirty="0">
                          <a:effectLst/>
                        </a:rPr>
                        <a:t>il/elle</a:t>
                      </a:r>
                      <a:br>
                        <a:rPr lang="fr-FR" sz="2000" u="none" strike="noStrike" dirty="0">
                          <a:effectLst/>
                        </a:rPr>
                      </a:br>
                      <a:r>
                        <a:rPr lang="fr-FR" sz="2000" u="none" strike="noStrike" dirty="0">
                          <a:effectLst/>
                        </a:rPr>
                        <a:t> </a:t>
                      </a:r>
                      <a:r>
                        <a:rPr lang="fr-FR" sz="2000" u="none" strike="noStrike" dirty="0" err="1">
                          <a:effectLst/>
                        </a:rPr>
                        <a:t>definite</a:t>
                      </a:r>
                      <a:r>
                        <a:rPr lang="fr-FR" sz="2000" u="none" strike="noStrike" dirty="0">
                          <a:effectLst/>
                        </a:rPr>
                        <a:t> articles (le, la, les, l')</a:t>
                      </a:r>
                      <a:endParaRPr lang="fr-FR" sz="20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95712739"/>
                  </a:ext>
                </a:extLst>
              </a:tr>
            </a:tbl>
          </a:graphicData>
        </a:graphic>
      </p:graphicFrame>
      <p:sp>
        <p:nvSpPr>
          <p:cNvPr id="4" name="Rounded Rectangle 46" descr="background rectangle">
            <a:extLst>
              <a:ext uri="{FF2B5EF4-FFF2-40B4-BE49-F238E27FC236}">
                <a16:creationId xmlns:a16="http://schemas.microsoft.com/office/drawing/2014/main" id="{CB238838-6A9D-47A3-BE4F-676D1EC3BD53}"/>
              </a:ext>
            </a:extLst>
          </p:cNvPr>
          <p:cNvSpPr/>
          <p:nvPr/>
        </p:nvSpPr>
        <p:spPr>
          <a:xfrm>
            <a:off x="8679305" y="125791"/>
            <a:ext cx="3326958" cy="5710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8854993" y="237710"/>
            <a:ext cx="3337007" cy="360045"/>
          </a:xfrm>
        </p:spPr>
        <p:txBody>
          <a:bodyPr>
            <a:noAutofit/>
          </a:bodyPr>
          <a:lstStyle/>
          <a:p>
            <a:pPr lvl="0">
              <a:lnSpc>
                <a:spcPct val="100000"/>
              </a:lnSpc>
              <a:spcBef>
                <a:spcPts val="0"/>
              </a:spcBef>
              <a:defRPr/>
            </a:pPr>
            <a:r>
              <a:rPr lang="en-GB" sz="2000" b="1" dirty="0">
                <a:solidFill>
                  <a:prstClr val="white"/>
                </a:solidFill>
                <a:ea typeface="+mn-ea"/>
                <a:cs typeface="+mn-cs"/>
              </a:rPr>
              <a:t>Year 7 French: Term 1.1</a:t>
            </a:r>
            <a:endParaRPr lang="en-US" sz="2000" dirty="0"/>
          </a:p>
        </p:txBody>
      </p:sp>
    </p:spTree>
    <p:extLst>
      <p:ext uri="{BB962C8B-B14F-4D97-AF65-F5344CB8AC3E}">
        <p14:creationId xmlns:p14="http://schemas.microsoft.com/office/powerpoint/2010/main" val="1246033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6" descr="background rectangle">
            <a:extLst>
              <a:ext uri="{FF2B5EF4-FFF2-40B4-BE49-F238E27FC236}">
                <a16:creationId xmlns:a16="http://schemas.microsoft.com/office/drawing/2014/main" id="{CB238838-6A9D-47A3-BE4F-676D1EC3BD53}"/>
              </a:ext>
            </a:extLst>
          </p:cNvPr>
          <p:cNvSpPr/>
          <p:nvPr/>
        </p:nvSpPr>
        <p:spPr>
          <a:xfrm>
            <a:off x="8679305" y="125791"/>
            <a:ext cx="3326958" cy="5710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8854993" y="237710"/>
            <a:ext cx="3337007" cy="360045"/>
          </a:xfrm>
        </p:spPr>
        <p:txBody>
          <a:bodyPr>
            <a:noAutofit/>
          </a:bodyPr>
          <a:lstStyle/>
          <a:p>
            <a:pPr lvl="0">
              <a:lnSpc>
                <a:spcPct val="100000"/>
              </a:lnSpc>
              <a:spcBef>
                <a:spcPts val="0"/>
              </a:spcBef>
              <a:defRPr/>
            </a:pPr>
            <a:r>
              <a:rPr lang="en-GB" sz="2000" b="1" dirty="0">
                <a:solidFill>
                  <a:prstClr val="white"/>
                </a:solidFill>
                <a:ea typeface="+mn-ea"/>
                <a:cs typeface="+mn-cs"/>
              </a:rPr>
              <a:t>Year 7 French: </a:t>
            </a:r>
            <a:r>
              <a:rPr lang="en-GB" sz="2000" b="1">
                <a:solidFill>
                  <a:prstClr val="white"/>
                </a:solidFill>
                <a:ea typeface="+mn-ea"/>
                <a:cs typeface="+mn-cs"/>
              </a:rPr>
              <a:t>Term 1.2</a:t>
            </a:r>
            <a:endParaRPr lang="en-US" sz="2000" dirty="0"/>
          </a:p>
        </p:txBody>
      </p:sp>
      <p:graphicFrame>
        <p:nvGraphicFramePr>
          <p:cNvPr id="6" name="Table 5"/>
          <p:cNvGraphicFramePr>
            <a:graphicFrameLocks noGrp="1"/>
          </p:cNvGraphicFramePr>
          <p:nvPr>
            <p:extLst>
              <p:ext uri="{D42A27DB-BD31-4B8C-83A1-F6EECF244321}">
                <p14:modId xmlns:p14="http://schemas.microsoft.com/office/powerpoint/2010/main" val="3163245113"/>
              </p:ext>
            </p:extLst>
          </p:nvPr>
        </p:nvGraphicFramePr>
        <p:xfrm>
          <a:off x="157979" y="619022"/>
          <a:ext cx="11673358" cy="5059680"/>
        </p:xfrm>
        <a:graphic>
          <a:graphicData uri="http://schemas.openxmlformats.org/drawingml/2006/table">
            <a:tbl>
              <a:tblPr firstRow="1">
                <a:tableStyleId>{5C22544A-7EE6-4342-B048-85BDC9FD1C3A}</a:tableStyleId>
              </a:tblPr>
              <a:tblGrid>
                <a:gridCol w="827858">
                  <a:extLst>
                    <a:ext uri="{9D8B030D-6E8A-4147-A177-3AD203B41FA5}">
                      <a16:colId xmlns:a16="http://schemas.microsoft.com/office/drawing/2014/main" val="1529939313"/>
                    </a:ext>
                  </a:extLst>
                </a:gridCol>
                <a:gridCol w="10845500">
                  <a:extLst>
                    <a:ext uri="{9D8B030D-6E8A-4147-A177-3AD203B41FA5}">
                      <a16:colId xmlns:a16="http://schemas.microsoft.com/office/drawing/2014/main" val="2424368181"/>
                    </a:ext>
                  </a:extLst>
                </a:gridCol>
              </a:tblGrid>
              <a:tr h="257322">
                <a:tc>
                  <a:txBody>
                    <a:bodyPr/>
                    <a:lstStyle/>
                    <a:p>
                      <a:pPr algn="ctr" fontAlgn="ctr"/>
                      <a:r>
                        <a:rPr lang="en-GB" sz="2000" b="1" i="0" u="none" strike="noStrike" dirty="0">
                          <a:solidFill>
                            <a:srgbClr val="000000"/>
                          </a:solidFill>
                          <a:effectLst/>
                          <a:latin typeface="Century Gothic" panose="020B0502020202020204" pitchFamily="34" charset="0"/>
                        </a:rPr>
                        <a:t>Week</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1">
                        <a:lumMod val="20000"/>
                        <a:lumOff val="80000"/>
                      </a:schemeClr>
                    </a:solidFill>
                  </a:tcPr>
                </a:tc>
                <a:tc>
                  <a:txBody>
                    <a:bodyPr/>
                    <a:lstStyle/>
                    <a:p>
                      <a:pPr algn="l" fontAlgn="ctr"/>
                      <a:endParaRPr lang="fr-FR"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22223713"/>
                  </a:ext>
                </a:extLst>
              </a:tr>
              <a:tr h="215433">
                <a:tc>
                  <a:txBody>
                    <a:bodyPr/>
                    <a:lstStyle/>
                    <a:p>
                      <a:pPr algn="ctr" fontAlgn="ctr"/>
                      <a:r>
                        <a:rPr lang="en-GB" sz="2400" b="1" u="none" strike="noStrike" dirty="0">
                          <a:effectLst/>
                        </a:rPr>
                        <a:t>1</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1">
                        <a:lumMod val="20000"/>
                        <a:lumOff val="80000"/>
                      </a:schemeClr>
                    </a:solidFill>
                  </a:tcPr>
                </a:tc>
                <a:tc>
                  <a:txBody>
                    <a:bodyPr/>
                    <a:lstStyle/>
                    <a:p>
                      <a:pPr algn="l" fontAlgn="ctr"/>
                      <a:r>
                        <a:rPr lang="fr-FR" sz="2400" u="none" strike="noStrike" dirty="0">
                          <a:effectLst/>
                        </a:rPr>
                        <a:t> </a:t>
                      </a:r>
                      <a:r>
                        <a:rPr lang="fr-FR" sz="2400" u="none" strike="noStrike" dirty="0" err="1">
                          <a:effectLst/>
                        </a:rPr>
                        <a:t>Text</a:t>
                      </a:r>
                      <a:r>
                        <a:rPr lang="fr-FR" sz="2400" u="none" strike="noStrike" dirty="0">
                          <a:effectLst/>
                        </a:rPr>
                        <a:t> exploitation: Sept couleurs magiques</a:t>
                      </a:r>
                      <a:endParaRPr lang="fr-FR" sz="24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8113319"/>
                  </a:ext>
                </a:extLst>
              </a:tr>
              <a:tr h="251338">
                <a:tc>
                  <a:txBody>
                    <a:bodyPr/>
                    <a:lstStyle/>
                    <a:p>
                      <a:pPr algn="ctr" fontAlgn="ctr"/>
                      <a:r>
                        <a:rPr lang="en-GB" sz="2400" b="1" u="none" strike="noStrike" dirty="0">
                          <a:effectLst/>
                        </a:rPr>
                        <a:t>2</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1">
                        <a:lumMod val="20000"/>
                        <a:lumOff val="80000"/>
                      </a:schemeClr>
                    </a:solidFill>
                  </a:tcPr>
                </a:tc>
                <a:tc>
                  <a:txBody>
                    <a:bodyPr/>
                    <a:lstStyle/>
                    <a:p>
                      <a:pPr algn="l" fontAlgn="ctr"/>
                      <a:r>
                        <a:rPr lang="en-GB" sz="2400" b="1" u="none" strike="noStrike" dirty="0">
                          <a:effectLst/>
                        </a:rPr>
                        <a:t> faire with English equivalents other than 'do/make', e.g., 'go'</a:t>
                      </a:r>
                      <a:br>
                        <a:rPr lang="en-GB" sz="2400" u="none" strike="noStrike" dirty="0">
                          <a:effectLst/>
                        </a:rPr>
                      </a:br>
                      <a:r>
                        <a:rPr lang="en-GB" sz="2400" u="none" strike="noStrike" dirty="0">
                          <a:effectLst/>
                        </a:rPr>
                        <a:t> revisit je, </a:t>
                      </a:r>
                      <a:r>
                        <a:rPr lang="en-GB" sz="2400" u="none" strike="noStrike" dirty="0" err="1">
                          <a:effectLst/>
                        </a:rPr>
                        <a:t>tu</a:t>
                      </a:r>
                      <a:r>
                        <a:rPr lang="en-GB" sz="2400" u="none" strike="noStrike" dirty="0">
                          <a:effectLst/>
                        </a:rPr>
                        <a:t>, </a:t>
                      </a:r>
                      <a:r>
                        <a:rPr lang="en-GB" sz="2400" u="none" strike="noStrike" dirty="0" err="1">
                          <a:effectLst/>
                        </a:rPr>
                        <a:t>il</a:t>
                      </a:r>
                      <a:r>
                        <a:rPr lang="en-GB" sz="2400" u="none" strike="noStrike" dirty="0">
                          <a:effectLst/>
                        </a:rPr>
                        <a:t>/</a:t>
                      </a:r>
                      <a:r>
                        <a:rPr lang="en-GB" sz="2400" u="none" strike="noStrike" dirty="0" err="1">
                          <a:effectLst/>
                        </a:rPr>
                        <a:t>elle</a:t>
                      </a:r>
                      <a:endParaRPr lang="en-GB" sz="24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39182256"/>
                  </a:ext>
                </a:extLst>
              </a:tr>
              <a:tr h="359054">
                <a:tc>
                  <a:txBody>
                    <a:bodyPr/>
                    <a:lstStyle/>
                    <a:p>
                      <a:pPr algn="ctr" fontAlgn="ctr"/>
                      <a:r>
                        <a:rPr lang="en-GB" sz="2400" b="1" u="none" strike="noStrike" dirty="0">
                          <a:effectLst/>
                        </a:rPr>
                        <a:t>3</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1">
                        <a:lumMod val="20000"/>
                        <a:lumOff val="80000"/>
                      </a:schemeClr>
                    </a:solidFill>
                  </a:tcPr>
                </a:tc>
                <a:tc>
                  <a:txBody>
                    <a:bodyPr/>
                    <a:lstStyle/>
                    <a:p>
                      <a:pPr algn="l" fontAlgn="ctr"/>
                      <a:r>
                        <a:rPr lang="en-GB" sz="2400" b="1" u="none" strike="noStrike" dirty="0">
                          <a:effectLst/>
                        </a:rPr>
                        <a:t> -ER verbs (introduction using 'top 25' and 'prototypical' verb lists) - je, </a:t>
                      </a:r>
                      <a:r>
                        <a:rPr lang="en-GB" sz="2400" b="1" u="none" strike="noStrike" dirty="0" err="1">
                          <a:effectLst/>
                        </a:rPr>
                        <a:t>tu</a:t>
                      </a:r>
                      <a:r>
                        <a:rPr lang="en-GB" sz="2400" b="1" u="none" strike="noStrike" baseline="0" dirty="0">
                          <a:effectLst/>
                        </a:rPr>
                        <a:t>           </a:t>
                      </a:r>
                      <a:r>
                        <a:rPr lang="en-GB" sz="2400" b="1" u="none" strike="noStrike" dirty="0" err="1">
                          <a:effectLst/>
                        </a:rPr>
                        <a:t>il</a:t>
                      </a:r>
                      <a:r>
                        <a:rPr lang="en-GB" sz="2400" b="1" u="none" strike="noStrike" dirty="0">
                          <a:effectLst/>
                        </a:rPr>
                        <a:t>/</a:t>
                      </a:r>
                      <a:r>
                        <a:rPr lang="en-GB" sz="2400" b="1" u="none" strike="noStrike" dirty="0" err="1">
                          <a:effectLst/>
                        </a:rPr>
                        <a:t>elle</a:t>
                      </a:r>
                      <a:br>
                        <a:rPr lang="en-GB" sz="2400" u="none" strike="noStrike" dirty="0">
                          <a:effectLst/>
                        </a:rPr>
                      </a:br>
                      <a:r>
                        <a:rPr lang="en-GB" sz="2400" u="none" strike="noStrike" dirty="0">
                          <a:effectLst/>
                        </a:rPr>
                        <a:t> </a:t>
                      </a:r>
                      <a:r>
                        <a:rPr lang="en-GB" sz="2400" b="1" u="none" strike="noStrike" dirty="0">
                          <a:effectLst/>
                        </a:rPr>
                        <a:t>preposition à with certain verbs</a:t>
                      </a:r>
                      <a:br>
                        <a:rPr lang="en-GB" sz="2400" b="1" u="none" strike="noStrike" dirty="0">
                          <a:effectLst/>
                        </a:rPr>
                      </a:br>
                      <a:r>
                        <a:rPr lang="en-GB" sz="2400" b="1" u="none" strike="noStrike" dirty="0">
                          <a:effectLst/>
                        </a:rPr>
                        <a:t> present simple used with its continuous meaning</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36952107"/>
                  </a:ext>
                </a:extLst>
              </a:tr>
              <a:tr h="394960">
                <a:tc>
                  <a:txBody>
                    <a:bodyPr/>
                    <a:lstStyle/>
                    <a:p>
                      <a:pPr algn="ctr" fontAlgn="ctr"/>
                      <a:r>
                        <a:rPr lang="en-GB" sz="2400" b="1" u="none" strike="noStrike" dirty="0">
                          <a:effectLst/>
                        </a:rPr>
                        <a:t>4</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1">
                        <a:lumMod val="20000"/>
                        <a:lumOff val="80000"/>
                      </a:schemeClr>
                    </a:solidFill>
                  </a:tcPr>
                </a:tc>
                <a:tc>
                  <a:txBody>
                    <a:bodyPr/>
                    <a:lstStyle/>
                    <a:p>
                      <a:pPr algn="l" fontAlgn="ctr"/>
                      <a:r>
                        <a:rPr lang="fr-FR" sz="2400" u="none" strike="noStrike" baseline="0" dirty="0">
                          <a:effectLst/>
                        </a:rPr>
                        <a:t> </a:t>
                      </a:r>
                      <a:r>
                        <a:rPr lang="fr-FR" sz="2400" u="none" strike="noStrike" dirty="0">
                          <a:effectLst/>
                        </a:rPr>
                        <a:t>-ER </a:t>
                      </a:r>
                      <a:r>
                        <a:rPr lang="fr-FR" sz="2400" u="none" strike="noStrike" dirty="0" err="1">
                          <a:effectLst/>
                        </a:rPr>
                        <a:t>verbs</a:t>
                      </a:r>
                      <a:r>
                        <a:rPr lang="fr-FR" sz="2400" u="none" strike="noStrike" dirty="0">
                          <a:effectLst/>
                        </a:rPr>
                        <a:t> - je, tu, il/elle;</a:t>
                      </a:r>
                      <a:br>
                        <a:rPr lang="fr-FR" sz="2400" u="none" strike="noStrike" dirty="0">
                          <a:effectLst/>
                        </a:rPr>
                      </a:br>
                      <a:r>
                        <a:rPr lang="fr-FR" sz="2400" u="none" strike="noStrike" baseline="0" dirty="0">
                          <a:effectLst/>
                        </a:rPr>
                        <a:t> </a:t>
                      </a:r>
                      <a:r>
                        <a:rPr lang="fr-FR" sz="2400" u="none" strike="noStrike" dirty="0" err="1">
                          <a:effectLst/>
                        </a:rPr>
                        <a:t>preposition</a:t>
                      </a:r>
                      <a:r>
                        <a:rPr lang="fr-FR" sz="2400" u="none" strike="noStrike" dirty="0">
                          <a:effectLst/>
                        </a:rPr>
                        <a:t> à </a:t>
                      </a:r>
                      <a:r>
                        <a:rPr lang="fr-FR" sz="2400" u="none" strike="noStrike" dirty="0" err="1">
                          <a:effectLst/>
                        </a:rPr>
                        <a:t>with</a:t>
                      </a:r>
                      <a:r>
                        <a:rPr lang="fr-FR" sz="2400" u="none" strike="noStrike" dirty="0">
                          <a:effectLst/>
                        </a:rPr>
                        <a:t> certain </a:t>
                      </a:r>
                      <a:r>
                        <a:rPr lang="fr-FR" sz="2400" u="none" strike="noStrike" dirty="0" err="1">
                          <a:effectLst/>
                        </a:rPr>
                        <a:t>verbs</a:t>
                      </a:r>
                      <a:br>
                        <a:rPr lang="fr-FR" sz="2400" u="none" strike="noStrike" dirty="0">
                          <a:effectLst/>
                        </a:rPr>
                      </a:br>
                      <a:r>
                        <a:rPr lang="fr-FR" sz="2400" u="none" strike="noStrike" dirty="0">
                          <a:effectLst/>
                        </a:rPr>
                        <a:t> </a:t>
                      </a:r>
                      <a:r>
                        <a:rPr lang="fr-FR" sz="2400" i="1" u="none" strike="noStrike" dirty="0">
                          <a:effectLst/>
                        </a:rPr>
                        <a:t>intonation questions</a:t>
                      </a:r>
                      <a:endParaRPr lang="fr-FR" sz="2400" b="0" i="1"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02184573"/>
                  </a:ext>
                </a:extLst>
              </a:tr>
              <a:tr h="137637">
                <a:tc>
                  <a:txBody>
                    <a:bodyPr/>
                    <a:lstStyle/>
                    <a:p>
                      <a:pPr algn="ctr" fontAlgn="ctr"/>
                      <a:r>
                        <a:rPr lang="en-GB" sz="2400" b="1" u="none" strike="noStrike" dirty="0">
                          <a:effectLst/>
                        </a:rPr>
                        <a:t>5</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1">
                        <a:lumMod val="20000"/>
                        <a:lumOff val="80000"/>
                      </a:schemeClr>
                    </a:solidFill>
                  </a:tcPr>
                </a:tc>
                <a:tc>
                  <a:txBody>
                    <a:bodyPr/>
                    <a:lstStyle/>
                    <a:p>
                      <a:pPr algn="l" fontAlgn="ctr"/>
                      <a:r>
                        <a:rPr lang="fr-FR" sz="2400" u="none" strike="noStrike" dirty="0">
                          <a:effectLst/>
                        </a:rPr>
                        <a:t> -ER </a:t>
                      </a:r>
                      <a:r>
                        <a:rPr lang="fr-FR" sz="2400" u="none" strike="noStrike" dirty="0" err="1">
                          <a:effectLst/>
                        </a:rPr>
                        <a:t>verbs</a:t>
                      </a:r>
                      <a:r>
                        <a:rPr lang="fr-FR" sz="2400" u="none" strike="noStrike" dirty="0">
                          <a:effectLst/>
                        </a:rPr>
                        <a:t> - il/elle; je; </a:t>
                      </a:r>
                      <a:r>
                        <a:rPr lang="fr-FR" sz="2400" b="1" u="none" strike="noStrike" dirty="0">
                          <a:effectLst/>
                        </a:rPr>
                        <a:t>nous</a:t>
                      </a:r>
                      <a:endParaRPr lang="fr-FR"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48966424"/>
                  </a:ext>
                </a:extLst>
              </a:tr>
              <a:tr h="119685">
                <a:tc>
                  <a:txBody>
                    <a:bodyPr/>
                    <a:lstStyle/>
                    <a:p>
                      <a:pPr algn="ctr" fontAlgn="ctr"/>
                      <a:r>
                        <a:rPr lang="en-GB" sz="2400" b="1" u="none" strike="noStrike" dirty="0">
                          <a:effectLst/>
                        </a:rPr>
                        <a:t>6</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1">
                        <a:lumMod val="20000"/>
                        <a:lumOff val="80000"/>
                      </a:schemeClr>
                    </a:solidFill>
                  </a:tcPr>
                </a:tc>
                <a:tc>
                  <a:txBody>
                    <a:bodyPr/>
                    <a:lstStyle/>
                    <a:p>
                      <a:pPr algn="l" fontAlgn="ctr"/>
                      <a:r>
                        <a:rPr lang="en-GB" sz="2400" u="none" strike="noStrike" dirty="0">
                          <a:effectLst/>
                        </a:rPr>
                        <a:t> -ER verbs - </a:t>
                      </a:r>
                      <a:r>
                        <a:rPr lang="en-GB" sz="2400" b="1" u="none" strike="noStrike" dirty="0" err="1">
                          <a:effectLst/>
                        </a:rPr>
                        <a:t>il</a:t>
                      </a:r>
                      <a:r>
                        <a:rPr lang="en-GB" sz="2400" b="1" u="none" strike="noStrike" dirty="0">
                          <a:effectLst/>
                        </a:rPr>
                        <a:t>/</a:t>
                      </a:r>
                      <a:r>
                        <a:rPr lang="en-GB" sz="2400" b="1" u="none" strike="noStrike" dirty="0" err="1">
                          <a:effectLst/>
                        </a:rPr>
                        <a:t>elle</a:t>
                      </a:r>
                      <a:r>
                        <a:rPr lang="en-GB" sz="2400" b="1" u="none" strike="noStrike" dirty="0">
                          <a:effectLst/>
                        </a:rPr>
                        <a:t>; </a:t>
                      </a:r>
                      <a:r>
                        <a:rPr lang="en-GB" sz="2400" b="1" u="none" strike="noStrike" dirty="0" err="1">
                          <a:effectLst/>
                        </a:rPr>
                        <a:t>ils</a:t>
                      </a:r>
                      <a:r>
                        <a:rPr lang="en-GB" sz="2400" b="1" u="none" strike="noStrike" dirty="0">
                          <a:effectLst/>
                        </a:rPr>
                        <a:t>/</a:t>
                      </a:r>
                      <a:r>
                        <a:rPr lang="en-GB" sz="2400" b="1" u="none" strike="noStrike" dirty="0" err="1">
                          <a:effectLst/>
                        </a:rPr>
                        <a:t>elles</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47648572"/>
                  </a:ext>
                </a:extLst>
              </a:tr>
              <a:tr h="244157">
                <a:tc>
                  <a:txBody>
                    <a:bodyPr/>
                    <a:lstStyle/>
                    <a:p>
                      <a:pPr algn="ctr" fontAlgn="ctr"/>
                      <a:r>
                        <a:rPr lang="en-GB" sz="2400" b="1" u="none" strike="noStrike" dirty="0">
                          <a:effectLst/>
                        </a:rPr>
                        <a:t>7</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1">
                        <a:lumMod val="20000"/>
                        <a:lumOff val="80000"/>
                      </a:schemeClr>
                    </a:solidFill>
                  </a:tcPr>
                </a:tc>
                <a:tc>
                  <a:txBody>
                    <a:bodyPr/>
                    <a:lstStyle/>
                    <a:p>
                      <a:pPr algn="l" fontAlgn="ctr"/>
                      <a:r>
                        <a:rPr lang="en-GB" sz="2400" b="1" u="none" strike="noStrike" dirty="0">
                          <a:effectLst/>
                        </a:rPr>
                        <a:t> </a:t>
                      </a:r>
                      <a:r>
                        <a:rPr lang="en-GB" sz="2400" b="1" u="none" strike="noStrike" dirty="0" err="1">
                          <a:effectLst/>
                        </a:rPr>
                        <a:t>tu</a:t>
                      </a:r>
                      <a:r>
                        <a:rPr lang="en-GB" sz="2400" b="1" u="none" strike="noStrike" dirty="0">
                          <a:effectLst/>
                        </a:rPr>
                        <a:t> and </a:t>
                      </a:r>
                      <a:r>
                        <a:rPr lang="en-GB" sz="2400" b="1" u="none" strike="noStrike" dirty="0" err="1">
                          <a:effectLst/>
                        </a:rPr>
                        <a:t>vous</a:t>
                      </a:r>
                      <a:r>
                        <a:rPr lang="en-GB" sz="2400" b="1" u="none" strike="noStrike" dirty="0">
                          <a:effectLst/>
                        </a:rPr>
                        <a:t> (plural) - with selection of common verbs</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67446293"/>
                  </a:ext>
                </a:extLst>
              </a:tr>
            </a:tbl>
          </a:graphicData>
        </a:graphic>
      </p:graphicFrame>
    </p:spTree>
    <p:extLst>
      <p:ext uri="{BB962C8B-B14F-4D97-AF65-F5344CB8AC3E}">
        <p14:creationId xmlns:p14="http://schemas.microsoft.com/office/powerpoint/2010/main" val="2769002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8469443" y="93582"/>
            <a:ext cx="3546250" cy="58497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8754255" y="0"/>
            <a:ext cx="3797508" cy="769039"/>
          </a:xfrm>
        </p:spPr>
        <p:txBody>
          <a:bodyPr>
            <a:normAutofit/>
          </a:bodyPr>
          <a:lstStyle/>
          <a:p>
            <a:r>
              <a:rPr lang="en-GB" sz="2000" b="1" dirty="0">
                <a:solidFill>
                  <a:prstClr val="white"/>
                </a:solidFill>
              </a:rPr>
              <a:t>Year 7 Spanish: Term 2.1</a:t>
            </a:r>
            <a:endParaRPr lang="en-US" sz="2000" dirty="0"/>
          </a:p>
        </p:txBody>
      </p:sp>
      <p:graphicFrame>
        <p:nvGraphicFramePr>
          <p:cNvPr id="5" name="Table 4"/>
          <p:cNvGraphicFramePr>
            <a:graphicFrameLocks noGrp="1"/>
          </p:cNvGraphicFramePr>
          <p:nvPr>
            <p:extLst>
              <p:ext uri="{D42A27DB-BD31-4B8C-83A1-F6EECF244321}">
                <p14:modId xmlns:p14="http://schemas.microsoft.com/office/powerpoint/2010/main" val="409370769"/>
              </p:ext>
            </p:extLst>
          </p:nvPr>
        </p:nvGraphicFramePr>
        <p:xfrm>
          <a:off x="692331" y="1087585"/>
          <a:ext cx="10006149" cy="4871848"/>
        </p:xfrm>
        <a:graphic>
          <a:graphicData uri="http://schemas.openxmlformats.org/drawingml/2006/table">
            <a:tbl>
              <a:tblPr firstRow="1">
                <a:tableStyleId>{21E4AEA4-8DFA-4A89-87EB-49C32662AFE0}</a:tableStyleId>
              </a:tblPr>
              <a:tblGrid>
                <a:gridCol w="896831">
                  <a:extLst>
                    <a:ext uri="{9D8B030D-6E8A-4147-A177-3AD203B41FA5}">
                      <a16:colId xmlns:a16="http://schemas.microsoft.com/office/drawing/2014/main" val="1135338287"/>
                    </a:ext>
                  </a:extLst>
                </a:gridCol>
                <a:gridCol w="9109318">
                  <a:extLst>
                    <a:ext uri="{9D8B030D-6E8A-4147-A177-3AD203B41FA5}">
                      <a16:colId xmlns:a16="http://schemas.microsoft.com/office/drawing/2014/main" val="2399556251"/>
                    </a:ext>
                  </a:extLst>
                </a:gridCol>
              </a:tblGrid>
              <a:tr h="415838">
                <a:tc>
                  <a:txBody>
                    <a:bodyPr/>
                    <a:lstStyle/>
                    <a:p>
                      <a:pPr algn="ctr" fontAlgn="ctr"/>
                      <a:r>
                        <a:rPr lang="en-GB" sz="2400" b="1" i="0" u="none" strike="noStrike" dirty="0">
                          <a:solidFill>
                            <a:srgbClr val="000000"/>
                          </a:solidFill>
                          <a:effectLst/>
                          <a:latin typeface="Century Gothic" panose="020B0502020202020204" pitchFamily="34" charset="0"/>
                        </a:rPr>
                        <a:t>Week</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pPr algn="l" fontAlgn="ctr"/>
                      <a:endParaRPr lang="es-ES"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60428637"/>
                  </a:ext>
                </a:extLst>
              </a:tr>
              <a:tr h="415838">
                <a:tc>
                  <a:txBody>
                    <a:bodyPr/>
                    <a:lstStyle/>
                    <a:p>
                      <a:pPr algn="ctr" fontAlgn="ctr"/>
                      <a:r>
                        <a:rPr lang="en-GB" sz="2400" b="1" u="none" strike="noStrike" dirty="0">
                          <a:effectLst/>
                        </a:rPr>
                        <a:t>1</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s-ES" sz="2400" b="1" i="0" u="none" strike="noStrike" dirty="0">
                          <a:solidFill>
                            <a:srgbClr val="000000"/>
                          </a:solidFill>
                          <a:effectLst/>
                          <a:latin typeface="Century Gothic" panose="020B0502020202020204" pitchFamily="34" charset="0"/>
                        </a:rPr>
                        <a:t> </a:t>
                      </a:r>
                      <a:r>
                        <a:rPr lang="es-ES" sz="2400" b="1" i="0" u="none" strike="noStrike" dirty="0" err="1">
                          <a:solidFill>
                            <a:srgbClr val="000000"/>
                          </a:solidFill>
                          <a:effectLst/>
                          <a:latin typeface="Century Gothic" panose="020B0502020202020204" pitchFamily="34" charset="0"/>
                        </a:rPr>
                        <a:t>Work</a:t>
                      </a:r>
                      <a:r>
                        <a:rPr lang="es-ES" sz="2400" b="1" i="0" u="none" strike="noStrike" dirty="0">
                          <a:solidFill>
                            <a:srgbClr val="000000"/>
                          </a:solidFill>
                          <a:effectLst/>
                          <a:latin typeface="Century Gothic" panose="020B0502020202020204" pitchFamily="34" charset="0"/>
                        </a:rPr>
                        <a:t> </a:t>
                      </a:r>
                      <a:r>
                        <a:rPr lang="es-ES" sz="2400" b="1" i="0" u="none" strike="noStrike" dirty="0" err="1">
                          <a:solidFill>
                            <a:srgbClr val="000000"/>
                          </a:solidFill>
                          <a:effectLst/>
                          <a:latin typeface="Century Gothic" panose="020B0502020202020204" pitchFamily="34" charset="0"/>
                        </a:rPr>
                        <a:t>with</a:t>
                      </a:r>
                      <a:r>
                        <a:rPr lang="es-ES" sz="2400" b="1" i="0" u="none" strike="noStrike" dirty="0">
                          <a:solidFill>
                            <a:srgbClr val="000000"/>
                          </a:solidFill>
                          <a:effectLst/>
                          <a:latin typeface="Century Gothic" panose="020B0502020202020204" pitchFamily="34" charset="0"/>
                        </a:rPr>
                        <a:t> </a:t>
                      </a:r>
                      <a:r>
                        <a:rPr lang="es-ES" sz="2400" b="1" i="0" u="none" strike="noStrike" dirty="0" err="1">
                          <a:solidFill>
                            <a:srgbClr val="000000"/>
                          </a:solidFill>
                          <a:effectLst/>
                          <a:latin typeface="Century Gothic" panose="020B0502020202020204" pitchFamily="34" charset="0"/>
                        </a:rPr>
                        <a:t>challenging</a:t>
                      </a:r>
                      <a:r>
                        <a:rPr lang="es-ES" sz="2400" b="1" i="0" u="none" strike="noStrike" dirty="0">
                          <a:solidFill>
                            <a:srgbClr val="000000"/>
                          </a:solidFill>
                          <a:effectLst/>
                          <a:latin typeface="Century Gothic" panose="020B0502020202020204" pitchFamily="34" charset="0"/>
                        </a:rPr>
                        <a:t> </a:t>
                      </a:r>
                      <a:r>
                        <a:rPr lang="es-ES" sz="2400" b="1" i="0" u="none" strike="noStrike" dirty="0" err="1">
                          <a:solidFill>
                            <a:srgbClr val="000000"/>
                          </a:solidFill>
                          <a:effectLst/>
                          <a:latin typeface="Century Gothic" panose="020B0502020202020204" pitchFamily="34" charset="0"/>
                        </a:rPr>
                        <a:t>text</a:t>
                      </a:r>
                      <a:r>
                        <a:rPr lang="es-ES" sz="2400" b="1" i="0" u="none" strike="noStrike" dirty="0">
                          <a:solidFill>
                            <a:srgbClr val="000000"/>
                          </a:solidFill>
                          <a:effectLst/>
                          <a:latin typeface="Century Gothic" panose="020B0502020202020204" pitchFamily="34" charset="0"/>
                        </a:rPr>
                        <a:t>: La plaza tiene una torre</a:t>
                      </a:r>
                    </a:p>
                    <a:p>
                      <a:pPr algn="l" fontAlgn="ctr"/>
                      <a:r>
                        <a:rPr lang="es-ES" sz="2400" b="1" i="0" u="none" strike="noStrike" dirty="0">
                          <a:solidFill>
                            <a:srgbClr val="000000"/>
                          </a:solidFill>
                          <a:effectLst/>
                          <a:latin typeface="Century Gothic" panose="020B0502020202020204" pitchFamily="34" charset="0"/>
                        </a:rPr>
                        <a:t> (Antonio  Machado); </a:t>
                      </a:r>
                    </a:p>
                    <a:p>
                      <a:pPr algn="l" fontAlgn="ctr"/>
                      <a:r>
                        <a:rPr lang="es-ES" sz="2400" b="0" i="0" u="none" strike="noStrike" dirty="0">
                          <a:solidFill>
                            <a:srgbClr val="000000"/>
                          </a:solidFill>
                          <a:effectLst/>
                          <a:latin typeface="Century Gothic" panose="020B0502020202020204" pitchFamily="34" charset="0"/>
                        </a:rPr>
                        <a:t>doy/das/da; quiero/quieres/quiere</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133435965"/>
                  </a:ext>
                </a:extLst>
              </a:tr>
              <a:tr h="399205">
                <a:tc>
                  <a:txBody>
                    <a:bodyPr/>
                    <a:lstStyle/>
                    <a:p>
                      <a:pPr algn="ctr" fontAlgn="ctr"/>
                      <a:r>
                        <a:rPr lang="en-GB" sz="2400" b="1" u="none" strike="noStrike" dirty="0">
                          <a:effectLst/>
                        </a:rPr>
                        <a:t>2</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s-ES" sz="2400" b="0" i="0" u="none" strike="noStrike" dirty="0">
                          <a:solidFill>
                            <a:srgbClr val="000000"/>
                          </a:solidFill>
                          <a:effectLst/>
                          <a:latin typeface="Century Gothic" panose="020B0502020202020204" pitchFamily="34" charset="0"/>
                        </a:rPr>
                        <a:t> TENER - tengo, tienes, tiene; </a:t>
                      </a:r>
                      <a:r>
                        <a:rPr lang="es-ES" sz="2400" b="1" i="0" u="none" strike="noStrike" dirty="0">
                          <a:solidFill>
                            <a:srgbClr val="000000"/>
                          </a:solidFill>
                          <a:effectLst/>
                          <a:latin typeface="Century Gothic" panose="020B0502020202020204" pitchFamily="34" charset="0"/>
                        </a:rPr>
                        <a:t>tenemos, tienen; </a:t>
                      </a:r>
                      <a:r>
                        <a:rPr lang="es-ES" sz="2400" b="0" i="0" u="none" strike="noStrike" dirty="0">
                          <a:solidFill>
                            <a:srgbClr val="000000"/>
                          </a:solidFill>
                          <a:effectLst/>
                          <a:latin typeface="Century Gothic" panose="020B0502020202020204" pitchFamily="34" charset="0"/>
                        </a:rPr>
                        <a:t>es; son;   </a:t>
                      </a:r>
                      <a:r>
                        <a:rPr lang="es-ES" sz="2400" b="0" i="0" u="none" strike="noStrike" dirty="0" err="1">
                          <a:solidFill>
                            <a:srgbClr val="000000"/>
                          </a:solidFill>
                          <a:effectLst/>
                          <a:latin typeface="Century Gothic" panose="020B0502020202020204" pitchFamily="34" charset="0"/>
                        </a:rPr>
                        <a:t>adjective</a:t>
                      </a:r>
                      <a:r>
                        <a:rPr lang="es-ES" sz="2400" b="0" i="0" u="none" strike="noStrike" dirty="0">
                          <a:solidFill>
                            <a:srgbClr val="000000"/>
                          </a:solidFill>
                          <a:effectLst/>
                          <a:latin typeface="Century Gothic" panose="020B0502020202020204" pitchFamily="34" charset="0"/>
                        </a:rPr>
                        <a:t> </a:t>
                      </a:r>
                      <a:r>
                        <a:rPr lang="es-ES" sz="2400" b="0" i="0" u="none" strike="noStrike" dirty="0" err="1">
                          <a:solidFill>
                            <a:srgbClr val="000000"/>
                          </a:solidFill>
                          <a:effectLst/>
                          <a:latin typeface="Century Gothic" panose="020B0502020202020204" pitchFamily="34" charset="0"/>
                        </a:rPr>
                        <a:t>agreement</a:t>
                      </a:r>
                      <a:r>
                        <a:rPr lang="es-ES" sz="2400" b="0" i="0" u="none" strike="noStrike" dirty="0">
                          <a:solidFill>
                            <a:srgbClr val="000000"/>
                          </a:solidFill>
                          <a:effectLst/>
                          <a:latin typeface="Century Gothic" panose="020B0502020202020204" pitchFamily="34" charset="0"/>
                        </a:rPr>
                        <a:t>; </a:t>
                      </a:r>
                      <a:r>
                        <a:rPr lang="es-ES" sz="2400" b="0" i="0" u="none" strike="noStrike" dirty="0" err="1">
                          <a:solidFill>
                            <a:srgbClr val="000000"/>
                          </a:solidFill>
                          <a:effectLst/>
                          <a:latin typeface="Century Gothic" panose="020B0502020202020204" pitchFamily="34" charset="0"/>
                        </a:rPr>
                        <a:t>number</a:t>
                      </a:r>
                      <a:r>
                        <a:rPr lang="es-ES" sz="2400" b="0" i="0" u="none" strike="noStrike" dirty="0">
                          <a:solidFill>
                            <a:srgbClr val="000000"/>
                          </a:solidFill>
                          <a:effectLst/>
                          <a:latin typeface="Century Gothic" panose="020B0502020202020204" pitchFamily="34" charset="0"/>
                        </a:rPr>
                        <a:t> </a:t>
                      </a:r>
                      <a:r>
                        <a:rPr lang="es-ES" sz="2400" b="0" i="0" u="none" strike="noStrike" dirty="0" err="1">
                          <a:solidFill>
                            <a:srgbClr val="000000"/>
                          </a:solidFill>
                          <a:effectLst/>
                          <a:latin typeface="Century Gothic" panose="020B0502020202020204" pitchFamily="34" charset="0"/>
                        </a:rPr>
                        <a:t>agreement</a:t>
                      </a:r>
                      <a:endParaRPr lang="es-ES" sz="24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255959873"/>
                  </a:ext>
                </a:extLst>
              </a:tr>
              <a:tr h="465739">
                <a:tc>
                  <a:txBody>
                    <a:bodyPr/>
                    <a:lstStyle/>
                    <a:p>
                      <a:pPr algn="ctr" fontAlgn="ctr"/>
                      <a:r>
                        <a:rPr lang="en-GB" sz="2400" b="1" u="none" strike="noStrike" dirty="0">
                          <a:effectLst/>
                        </a:rPr>
                        <a:t>3</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400" b="1" i="0" u="none" strike="noStrike" dirty="0">
                          <a:solidFill>
                            <a:srgbClr val="000000"/>
                          </a:solidFill>
                          <a:effectLst/>
                          <a:latin typeface="Century Gothic" panose="020B0502020202020204" pitchFamily="34" charset="0"/>
                        </a:rPr>
                        <a:t> order of nouns and adjectives; </a:t>
                      </a:r>
                      <a:r>
                        <a:rPr lang="en-GB" sz="2400" b="0" i="0" u="none" strike="noStrike" dirty="0" err="1">
                          <a:solidFill>
                            <a:srgbClr val="000000"/>
                          </a:solidFill>
                          <a:effectLst/>
                          <a:latin typeface="Century Gothic" panose="020B0502020202020204" pitchFamily="34" charset="0"/>
                        </a:rPr>
                        <a:t>tiene</a:t>
                      </a:r>
                      <a:r>
                        <a:rPr lang="en-GB" sz="2400" b="0" i="0" u="none" strike="noStrike" dirty="0">
                          <a:solidFill>
                            <a:srgbClr val="000000"/>
                          </a:solidFill>
                          <a:effectLst/>
                          <a:latin typeface="Century Gothic" panose="020B0502020202020204" pitchFamily="34" charset="0"/>
                        </a:rPr>
                        <a:t>; </a:t>
                      </a:r>
                      <a:r>
                        <a:rPr lang="en-GB" sz="2400" b="0" i="0" u="none" strike="noStrike" dirty="0" err="1">
                          <a:solidFill>
                            <a:srgbClr val="000000"/>
                          </a:solidFill>
                          <a:effectLst/>
                          <a:latin typeface="Century Gothic" panose="020B0502020202020204" pitchFamily="34" charset="0"/>
                        </a:rPr>
                        <a:t>tienen</a:t>
                      </a:r>
                      <a:r>
                        <a:rPr lang="en-GB" sz="2400" b="0" i="0" u="none" strike="noStrike" dirty="0">
                          <a:solidFill>
                            <a:srgbClr val="000000"/>
                          </a:solidFill>
                          <a:effectLst/>
                          <a:latin typeface="Century Gothic" panose="020B0502020202020204" pitchFamily="34" charset="0"/>
                        </a:rPr>
                        <a:t>; soy; </a:t>
                      </a:r>
                      <a:r>
                        <a:rPr lang="en-GB" sz="2400" b="0" i="0" u="none" strike="noStrike" dirty="0" err="1">
                          <a:solidFill>
                            <a:srgbClr val="000000"/>
                          </a:solidFill>
                          <a:effectLst/>
                          <a:latin typeface="Century Gothic" panose="020B0502020202020204" pitchFamily="34" charset="0"/>
                        </a:rPr>
                        <a:t>es</a:t>
                      </a:r>
                      <a:r>
                        <a:rPr lang="en-GB" sz="2400" b="0" i="0" u="none" strike="noStrike" dirty="0">
                          <a:solidFill>
                            <a:srgbClr val="000000"/>
                          </a:solidFill>
                          <a:effectLst/>
                          <a:latin typeface="Century Gothic" panose="020B0502020202020204" pitchFamily="34" charset="0"/>
                        </a:rPr>
                        <a:t>; son; hay; </a:t>
                      </a:r>
                      <a:r>
                        <a:rPr lang="en-GB" sz="2400" b="0" i="0" u="none" strike="noStrike" dirty="0" err="1">
                          <a:solidFill>
                            <a:srgbClr val="000000"/>
                          </a:solidFill>
                          <a:effectLst/>
                          <a:latin typeface="Century Gothic" panose="020B0502020202020204" pitchFamily="34" charset="0"/>
                        </a:rPr>
                        <a:t>está</a:t>
                      </a:r>
                      <a:r>
                        <a:rPr lang="en-GB" sz="2400" b="0" i="0" u="none" strike="noStrike" dirty="0">
                          <a:solidFill>
                            <a:srgbClr val="000000"/>
                          </a:solidFill>
                          <a:effectLst/>
                          <a:latin typeface="Century Gothic" panose="020B0502020202020204" pitchFamily="34" charset="0"/>
                        </a:rPr>
                        <a:t> (+ location)</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534698734"/>
                  </a:ext>
                </a:extLst>
              </a:tr>
              <a:tr h="765143">
                <a:tc>
                  <a:txBody>
                    <a:bodyPr/>
                    <a:lstStyle/>
                    <a:p>
                      <a:pPr algn="ctr" fontAlgn="ctr"/>
                      <a:r>
                        <a:rPr lang="en-GB" sz="2400" b="1" u="none" strike="noStrike" dirty="0">
                          <a:effectLst/>
                        </a:rPr>
                        <a:t>4</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s-ES" sz="2400" b="0" i="0" u="none" strike="noStrike" dirty="0">
                          <a:solidFill>
                            <a:srgbClr val="000000"/>
                          </a:solidFill>
                          <a:effectLst/>
                          <a:latin typeface="Century Gothic" panose="020B0502020202020204" pitchFamily="34" charset="0"/>
                        </a:rPr>
                        <a:t> </a:t>
                      </a:r>
                      <a:r>
                        <a:rPr lang="es-ES" sz="2400" b="1" i="0" u="none" strike="noStrike" dirty="0">
                          <a:solidFill>
                            <a:srgbClr val="000000"/>
                          </a:solidFill>
                          <a:effectLst/>
                          <a:latin typeface="Century Gothic" panose="020B0502020202020204" pitchFamily="34" charset="0"/>
                        </a:rPr>
                        <a:t>HACER - hago/haces/hace</a:t>
                      </a:r>
                      <a:r>
                        <a:rPr lang="es-ES" sz="2400" b="0" i="0" u="none" strike="noStrike" dirty="0">
                          <a:solidFill>
                            <a:srgbClr val="000000"/>
                          </a:solidFill>
                          <a:effectLst/>
                          <a:latin typeface="Century Gothic" panose="020B0502020202020204" pitchFamily="34" charset="0"/>
                        </a:rPr>
                        <a:t>; es; son; hay; </a:t>
                      </a:r>
                      <a:r>
                        <a:rPr lang="es-ES" sz="2400" b="1" i="0" u="none" strike="noStrike" dirty="0" err="1">
                          <a:solidFill>
                            <a:srgbClr val="000000"/>
                          </a:solidFill>
                          <a:effectLst/>
                          <a:latin typeface="Century Gothic" panose="020B0502020202020204" pitchFamily="34" charset="0"/>
                        </a:rPr>
                        <a:t>question</a:t>
                      </a:r>
                      <a:r>
                        <a:rPr lang="es-ES" sz="2400" b="1" i="0" u="none" strike="noStrike" dirty="0">
                          <a:solidFill>
                            <a:srgbClr val="000000"/>
                          </a:solidFill>
                          <a:effectLst/>
                          <a:latin typeface="Century Gothic" panose="020B0502020202020204" pitchFamily="34" charset="0"/>
                        </a:rPr>
                        <a:t> </a:t>
                      </a:r>
                      <a:r>
                        <a:rPr lang="es-ES" sz="2400" b="1" i="0" u="none" strike="noStrike" dirty="0" err="1">
                          <a:solidFill>
                            <a:srgbClr val="000000"/>
                          </a:solidFill>
                          <a:effectLst/>
                          <a:latin typeface="Century Gothic" panose="020B0502020202020204" pitchFamily="34" charset="0"/>
                        </a:rPr>
                        <a:t>words</a:t>
                      </a:r>
                      <a:r>
                        <a:rPr lang="es-ES" sz="2400" b="1" i="0" u="none" strike="noStrike" dirty="0">
                          <a:solidFill>
                            <a:srgbClr val="000000"/>
                          </a:solidFill>
                          <a:effectLst/>
                          <a:latin typeface="Century Gothic" panose="020B0502020202020204" pitchFamily="34" charset="0"/>
                        </a:rPr>
                        <a:t>:   cuándo, cuánto(s), cuál(es), quién(es),</a:t>
                      </a:r>
                      <a:r>
                        <a:rPr lang="es-ES" sz="2400" b="0" i="0" u="none" strike="noStrike" dirty="0">
                          <a:solidFill>
                            <a:srgbClr val="000000"/>
                          </a:solidFill>
                          <a:effectLst/>
                          <a:latin typeface="Century Gothic" panose="020B0502020202020204" pitchFamily="34" charset="0"/>
                        </a:rPr>
                        <a:t> </a:t>
                      </a:r>
                      <a:r>
                        <a:rPr lang="es-ES" sz="2400" b="0" i="0" u="none" strike="noStrike" dirty="0" err="1">
                          <a:solidFill>
                            <a:srgbClr val="000000"/>
                          </a:solidFill>
                          <a:effectLst/>
                          <a:latin typeface="Century Gothic" panose="020B0502020202020204" pitchFamily="34" charset="0"/>
                        </a:rPr>
                        <a:t>adjective</a:t>
                      </a:r>
                      <a:r>
                        <a:rPr lang="es-ES" sz="2400" b="0" i="0" u="none" strike="noStrike" dirty="0">
                          <a:solidFill>
                            <a:srgbClr val="000000"/>
                          </a:solidFill>
                          <a:effectLst/>
                          <a:latin typeface="Century Gothic" panose="020B0502020202020204" pitchFamily="34" charset="0"/>
                        </a:rPr>
                        <a:t> </a:t>
                      </a:r>
                      <a:r>
                        <a:rPr lang="es-ES" sz="2400" b="0" i="0" u="none" strike="noStrike" dirty="0" err="1">
                          <a:solidFill>
                            <a:srgbClr val="000000"/>
                          </a:solidFill>
                          <a:effectLst/>
                          <a:latin typeface="Century Gothic" panose="020B0502020202020204" pitchFamily="34" charset="0"/>
                        </a:rPr>
                        <a:t>number</a:t>
                      </a:r>
                      <a:r>
                        <a:rPr lang="es-ES" sz="2400" b="0" i="0" u="none" strike="noStrike" dirty="0">
                          <a:solidFill>
                            <a:srgbClr val="000000"/>
                          </a:solidFill>
                          <a:effectLst/>
                          <a:latin typeface="Century Gothic" panose="020B0502020202020204" pitchFamily="34" charset="0"/>
                        </a:rPr>
                        <a:t> </a:t>
                      </a:r>
                      <a:r>
                        <a:rPr lang="es-ES" sz="2400" b="0" i="0" u="none" strike="noStrike" dirty="0" err="1">
                          <a:solidFill>
                            <a:srgbClr val="000000"/>
                          </a:solidFill>
                          <a:effectLst/>
                          <a:latin typeface="Century Gothic" panose="020B0502020202020204" pitchFamily="34" charset="0"/>
                        </a:rPr>
                        <a:t>agreement</a:t>
                      </a:r>
                      <a:r>
                        <a:rPr lang="es-ES" sz="2400" b="0" i="0" u="none" strike="noStrike" dirty="0">
                          <a:solidFill>
                            <a:srgbClr val="000000"/>
                          </a:solidFill>
                          <a:effectLst/>
                          <a:latin typeface="Century Gothic" panose="020B0502020202020204" pitchFamily="34" charset="0"/>
                        </a:rPr>
                        <a:t>; </a:t>
                      </a:r>
                      <a:r>
                        <a:rPr lang="es-ES" sz="2400" b="0" i="0" u="none" strike="noStrike" dirty="0" err="1">
                          <a:solidFill>
                            <a:srgbClr val="000000"/>
                          </a:solidFill>
                          <a:effectLst/>
                          <a:latin typeface="Century Gothic" panose="020B0502020202020204" pitchFamily="34" charset="0"/>
                        </a:rPr>
                        <a:t>adjective</a:t>
                      </a:r>
                      <a:r>
                        <a:rPr lang="es-ES" sz="2400" b="0" i="0" u="none" strike="noStrike" dirty="0">
                          <a:solidFill>
                            <a:srgbClr val="000000"/>
                          </a:solidFill>
                          <a:effectLst/>
                          <a:latin typeface="Century Gothic" panose="020B0502020202020204" pitchFamily="34" charset="0"/>
                        </a:rPr>
                        <a:t> </a:t>
                      </a:r>
                      <a:r>
                        <a:rPr lang="es-ES" sz="2400" b="0" i="0" u="none" strike="noStrike" dirty="0" err="1">
                          <a:solidFill>
                            <a:srgbClr val="000000"/>
                          </a:solidFill>
                          <a:effectLst/>
                          <a:latin typeface="Century Gothic" panose="020B0502020202020204" pitchFamily="34" charset="0"/>
                        </a:rPr>
                        <a:t>gender</a:t>
                      </a:r>
                      <a:r>
                        <a:rPr lang="es-ES" sz="2400" b="0" i="0" u="none" strike="noStrike" dirty="0">
                          <a:solidFill>
                            <a:srgbClr val="000000"/>
                          </a:solidFill>
                          <a:effectLst/>
                          <a:latin typeface="Century Gothic" panose="020B0502020202020204" pitchFamily="34" charset="0"/>
                        </a:rPr>
                        <a:t> </a:t>
                      </a:r>
                      <a:r>
                        <a:rPr lang="es-ES" sz="2400" b="0" i="0" u="none" strike="noStrike" dirty="0" err="1">
                          <a:solidFill>
                            <a:srgbClr val="000000"/>
                          </a:solidFill>
                          <a:effectLst/>
                          <a:latin typeface="Century Gothic" panose="020B0502020202020204" pitchFamily="34" charset="0"/>
                        </a:rPr>
                        <a:t>agreement</a:t>
                      </a:r>
                      <a:endParaRPr lang="es-ES" sz="24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145423767"/>
                  </a:ext>
                </a:extLst>
              </a:tr>
              <a:tr h="399205">
                <a:tc>
                  <a:txBody>
                    <a:bodyPr/>
                    <a:lstStyle/>
                    <a:p>
                      <a:pPr algn="ctr" fontAlgn="ctr"/>
                      <a:r>
                        <a:rPr lang="en-GB" sz="2400" b="1" u="none" strike="noStrike" dirty="0">
                          <a:effectLst/>
                        </a:rPr>
                        <a:t>5</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400" b="0" i="0" u="none" strike="noStrike" dirty="0">
                          <a:solidFill>
                            <a:srgbClr val="000000"/>
                          </a:solidFill>
                          <a:effectLst/>
                          <a:latin typeface="Century Gothic" panose="020B0502020202020204" pitchFamily="34" charset="0"/>
                        </a:rPr>
                        <a:t> revision week</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280806507"/>
                  </a:ext>
                </a:extLst>
              </a:tr>
              <a:tr h="399205">
                <a:tc>
                  <a:txBody>
                    <a:bodyPr/>
                    <a:lstStyle/>
                    <a:p>
                      <a:pPr algn="ctr" fontAlgn="ctr"/>
                      <a:r>
                        <a:rPr lang="en-GB" sz="2400" b="1" u="none" strike="noStrike" dirty="0">
                          <a:effectLst/>
                        </a:rPr>
                        <a:t>6</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400" b="0" i="0" u="none" strike="noStrike" dirty="0">
                          <a:solidFill>
                            <a:srgbClr val="000000"/>
                          </a:solidFill>
                          <a:effectLst/>
                          <a:latin typeface="Century Gothic" panose="020B0502020202020204" pitchFamily="34" charset="0"/>
                        </a:rPr>
                        <a:t> assessment week</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898189060"/>
                  </a:ext>
                </a:extLst>
              </a:tr>
            </a:tbl>
          </a:graphicData>
        </a:graphic>
      </p:graphicFrame>
    </p:spTree>
    <p:extLst>
      <p:ext uri="{BB962C8B-B14F-4D97-AF65-F5344CB8AC3E}">
        <p14:creationId xmlns:p14="http://schemas.microsoft.com/office/powerpoint/2010/main" val="211095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8469443" y="93582"/>
            <a:ext cx="3546250" cy="58497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8754255" y="0"/>
            <a:ext cx="3797508" cy="769039"/>
          </a:xfrm>
        </p:spPr>
        <p:txBody>
          <a:bodyPr>
            <a:normAutofit/>
          </a:bodyPr>
          <a:lstStyle/>
          <a:p>
            <a:r>
              <a:rPr lang="en-GB" sz="2000" b="1" dirty="0">
                <a:solidFill>
                  <a:prstClr val="white"/>
                </a:solidFill>
              </a:rPr>
              <a:t>Year 7 Spanish: </a:t>
            </a:r>
            <a:r>
              <a:rPr lang="en-GB" sz="2000" b="1">
                <a:solidFill>
                  <a:prstClr val="white"/>
                </a:solidFill>
              </a:rPr>
              <a:t>Term 2.2</a:t>
            </a:r>
            <a:endParaRPr lang="en-US" sz="2000" dirty="0"/>
          </a:p>
        </p:txBody>
      </p:sp>
      <p:graphicFrame>
        <p:nvGraphicFramePr>
          <p:cNvPr id="5" name="Table 4"/>
          <p:cNvGraphicFramePr>
            <a:graphicFrameLocks noGrp="1"/>
          </p:cNvGraphicFramePr>
          <p:nvPr>
            <p:extLst>
              <p:ext uri="{D42A27DB-BD31-4B8C-83A1-F6EECF244321}">
                <p14:modId xmlns:p14="http://schemas.microsoft.com/office/powerpoint/2010/main" val="629399813"/>
              </p:ext>
            </p:extLst>
          </p:nvPr>
        </p:nvGraphicFramePr>
        <p:xfrm>
          <a:off x="692331" y="1087585"/>
          <a:ext cx="10006149" cy="4472821"/>
        </p:xfrm>
        <a:graphic>
          <a:graphicData uri="http://schemas.openxmlformats.org/drawingml/2006/table">
            <a:tbl>
              <a:tblPr firstRow="1">
                <a:tableStyleId>{21E4AEA4-8DFA-4A89-87EB-49C32662AFE0}</a:tableStyleId>
              </a:tblPr>
              <a:tblGrid>
                <a:gridCol w="896831">
                  <a:extLst>
                    <a:ext uri="{9D8B030D-6E8A-4147-A177-3AD203B41FA5}">
                      <a16:colId xmlns:a16="http://schemas.microsoft.com/office/drawing/2014/main" val="1135338287"/>
                    </a:ext>
                  </a:extLst>
                </a:gridCol>
                <a:gridCol w="9109318">
                  <a:extLst>
                    <a:ext uri="{9D8B030D-6E8A-4147-A177-3AD203B41FA5}">
                      <a16:colId xmlns:a16="http://schemas.microsoft.com/office/drawing/2014/main" val="2399556251"/>
                    </a:ext>
                  </a:extLst>
                </a:gridCol>
              </a:tblGrid>
              <a:tr h="415838">
                <a:tc>
                  <a:txBody>
                    <a:bodyPr/>
                    <a:lstStyle/>
                    <a:p>
                      <a:pPr algn="ctr" fontAlgn="ctr"/>
                      <a:r>
                        <a:rPr lang="en-GB" sz="2400" b="1" i="0" u="none" strike="noStrike" dirty="0">
                          <a:solidFill>
                            <a:srgbClr val="000000"/>
                          </a:solidFill>
                          <a:effectLst/>
                          <a:latin typeface="Century Gothic" panose="020B0502020202020204" pitchFamily="34" charset="0"/>
                        </a:rPr>
                        <a:t>Week</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pPr algn="l" fontAlgn="ctr"/>
                      <a:endParaRPr lang="es-ES"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60428637"/>
                  </a:ext>
                </a:extLst>
              </a:tr>
              <a:tr h="415838">
                <a:tc>
                  <a:txBody>
                    <a:bodyPr/>
                    <a:lstStyle/>
                    <a:p>
                      <a:pPr algn="ctr" fontAlgn="ctr"/>
                      <a:r>
                        <a:rPr lang="en-GB" sz="2400" b="1" u="none" strike="noStrike" dirty="0">
                          <a:effectLst/>
                        </a:rPr>
                        <a:t>1</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pt-BR" sz="2400" b="1" i="0" u="none" strike="noStrike" dirty="0">
                          <a:solidFill>
                            <a:srgbClr val="000000"/>
                          </a:solidFill>
                          <a:effectLst/>
                          <a:latin typeface="Century Gothic" panose="020B0502020202020204" pitchFamily="34" charset="0"/>
                        </a:rPr>
                        <a:t> regular ar verbs: 1st person plural (-amos) PRESENT tense; </a:t>
                      </a:r>
                      <a:r>
                        <a:rPr lang="pt-BR" sz="2400" b="0" i="0" u="none" strike="noStrike" dirty="0">
                          <a:solidFill>
                            <a:srgbClr val="000000"/>
                          </a:solidFill>
                          <a:effectLst/>
                          <a:latin typeface="Century Gothic" panose="020B0502020202020204" pitchFamily="34" charset="0"/>
                        </a:rPr>
                        <a:t>-ar  verbs 1st person singular (-o)</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133435965"/>
                  </a:ext>
                </a:extLst>
              </a:tr>
              <a:tr h="399205">
                <a:tc>
                  <a:txBody>
                    <a:bodyPr/>
                    <a:lstStyle/>
                    <a:p>
                      <a:pPr algn="ctr" fontAlgn="ctr"/>
                      <a:r>
                        <a:rPr lang="en-GB" sz="2400" b="1" u="none" strike="noStrike" dirty="0">
                          <a:effectLst/>
                        </a:rPr>
                        <a:t>2</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400" b="0" i="0" u="none" strike="noStrike" dirty="0">
                          <a:solidFill>
                            <a:srgbClr val="000000"/>
                          </a:solidFill>
                          <a:effectLst/>
                          <a:latin typeface="Century Gothic" panose="020B0502020202020204" pitchFamily="34" charset="0"/>
                        </a:rPr>
                        <a:t> </a:t>
                      </a:r>
                      <a:r>
                        <a:rPr lang="en-GB" sz="2400" b="1" i="0" u="none" strike="noStrike" dirty="0">
                          <a:solidFill>
                            <a:srgbClr val="000000"/>
                          </a:solidFill>
                          <a:effectLst/>
                          <a:latin typeface="Century Gothic" panose="020B0502020202020204" pitchFamily="34" charset="0"/>
                        </a:rPr>
                        <a:t>PODER - </a:t>
                      </a:r>
                      <a:r>
                        <a:rPr lang="en-GB" sz="2400" b="1" i="0" u="none" strike="noStrike" dirty="0" err="1">
                          <a:solidFill>
                            <a:srgbClr val="000000"/>
                          </a:solidFill>
                          <a:effectLst/>
                          <a:latin typeface="Century Gothic" panose="020B0502020202020204" pitchFamily="34" charset="0"/>
                        </a:rPr>
                        <a:t>puedo</a:t>
                      </a:r>
                      <a:r>
                        <a:rPr lang="en-GB" sz="2400" b="1" i="0" u="none" strike="noStrike" dirty="0">
                          <a:solidFill>
                            <a:srgbClr val="000000"/>
                          </a:solidFill>
                          <a:effectLst/>
                          <a:latin typeface="Century Gothic" panose="020B0502020202020204" pitchFamily="34" charset="0"/>
                        </a:rPr>
                        <a:t>/</a:t>
                      </a:r>
                      <a:r>
                        <a:rPr lang="en-GB" sz="2400" b="1" i="0" u="none" strike="noStrike" dirty="0" err="1">
                          <a:solidFill>
                            <a:srgbClr val="000000"/>
                          </a:solidFill>
                          <a:effectLst/>
                          <a:latin typeface="Century Gothic" panose="020B0502020202020204" pitchFamily="34" charset="0"/>
                        </a:rPr>
                        <a:t>puedes</a:t>
                      </a:r>
                      <a:r>
                        <a:rPr lang="en-GB" sz="2400" b="1" i="0" u="none" strike="noStrike" dirty="0">
                          <a:solidFill>
                            <a:srgbClr val="000000"/>
                          </a:solidFill>
                          <a:effectLst/>
                          <a:latin typeface="Century Gothic" panose="020B0502020202020204" pitchFamily="34" charset="0"/>
                        </a:rPr>
                        <a:t>/</a:t>
                      </a:r>
                      <a:r>
                        <a:rPr lang="en-GB" sz="2400" b="1" i="0" u="none" strike="noStrike" dirty="0" err="1">
                          <a:solidFill>
                            <a:srgbClr val="000000"/>
                          </a:solidFill>
                          <a:effectLst/>
                          <a:latin typeface="Century Gothic" panose="020B0502020202020204" pitchFamily="34" charset="0"/>
                        </a:rPr>
                        <a:t>puede</a:t>
                      </a:r>
                      <a:r>
                        <a:rPr lang="en-GB" sz="2400" b="1" i="0" u="none" strike="noStrike" dirty="0">
                          <a:solidFill>
                            <a:srgbClr val="000000"/>
                          </a:solidFill>
                          <a:effectLst/>
                          <a:latin typeface="Century Gothic" panose="020B0502020202020204" pitchFamily="34" charset="0"/>
                        </a:rPr>
                        <a:t> + infinitive; </a:t>
                      </a:r>
                      <a:r>
                        <a:rPr lang="en-GB" sz="2400" b="0" i="0" u="none" strike="noStrike" dirty="0">
                          <a:solidFill>
                            <a:srgbClr val="000000"/>
                          </a:solidFill>
                          <a:effectLst/>
                          <a:latin typeface="Century Gothic" panose="020B0502020202020204" pitchFamily="34" charset="0"/>
                        </a:rPr>
                        <a:t>yes/no questions  with raised intonation versus 'flat' intonation for statements</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255959873"/>
                  </a:ext>
                </a:extLst>
              </a:tr>
              <a:tr h="465739">
                <a:tc>
                  <a:txBody>
                    <a:bodyPr/>
                    <a:lstStyle/>
                    <a:p>
                      <a:pPr algn="ctr" fontAlgn="ctr"/>
                      <a:r>
                        <a:rPr lang="en-GB" sz="2400" b="1" u="none" strike="noStrike" dirty="0">
                          <a:effectLst/>
                        </a:rPr>
                        <a:t>3</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s-ES" sz="2400" b="1" i="0" u="none" strike="noStrike" dirty="0">
                          <a:solidFill>
                            <a:srgbClr val="000000"/>
                          </a:solidFill>
                          <a:effectLst/>
                          <a:latin typeface="Century Gothic" panose="020B0502020202020204" pitchFamily="34" charset="0"/>
                        </a:rPr>
                        <a:t> DEBER - debo/debes/debe + </a:t>
                      </a:r>
                      <a:r>
                        <a:rPr lang="es-ES" sz="2400" b="1" i="0" u="none" strike="noStrike" dirty="0" err="1">
                          <a:solidFill>
                            <a:srgbClr val="000000"/>
                          </a:solidFill>
                          <a:effectLst/>
                          <a:latin typeface="Century Gothic" panose="020B0502020202020204" pitchFamily="34" charset="0"/>
                        </a:rPr>
                        <a:t>infinitive</a:t>
                      </a:r>
                      <a:r>
                        <a:rPr lang="es-ES" sz="2400" b="1" i="0" u="none" strike="noStrike" dirty="0">
                          <a:solidFill>
                            <a:srgbClr val="000000"/>
                          </a:solidFill>
                          <a:effectLst/>
                          <a:latin typeface="Century Gothic" panose="020B0502020202020204" pitchFamily="34" charset="0"/>
                        </a:rPr>
                        <a:t>; </a:t>
                      </a:r>
                      <a:r>
                        <a:rPr lang="es-ES" sz="2400" b="0" i="0" u="none" strike="noStrike" dirty="0">
                          <a:solidFill>
                            <a:srgbClr val="000000"/>
                          </a:solidFill>
                          <a:effectLst/>
                          <a:latin typeface="Century Gothic" panose="020B0502020202020204" pitchFamily="34" charset="0"/>
                        </a:rPr>
                        <a:t>PODER -  puedo/puedes/puede</a:t>
                      </a:r>
                      <a:r>
                        <a:rPr lang="es-ES" sz="2400" b="1" i="0" u="none" strike="noStrike" dirty="0">
                          <a:solidFill>
                            <a:srgbClr val="000000"/>
                          </a:solidFill>
                          <a:effectLst/>
                          <a:latin typeface="Century Gothic" panose="020B0502020202020204" pitchFamily="34" charset="0"/>
                        </a:rPr>
                        <a:t>; </a:t>
                      </a:r>
                      <a:r>
                        <a:rPr lang="es-ES" sz="2400" b="0" i="0" u="none" strike="noStrike" dirty="0" err="1">
                          <a:solidFill>
                            <a:srgbClr val="000000"/>
                          </a:solidFill>
                          <a:effectLst/>
                          <a:latin typeface="Century Gothic" panose="020B0502020202020204" pitchFamily="34" charset="0"/>
                        </a:rPr>
                        <a:t>revisit</a:t>
                      </a:r>
                      <a:r>
                        <a:rPr lang="es-ES" sz="2400" b="0" i="0" u="none" strike="noStrike" dirty="0">
                          <a:solidFill>
                            <a:srgbClr val="000000"/>
                          </a:solidFill>
                          <a:effectLst/>
                          <a:latin typeface="Century Gothic" panose="020B0502020202020204" pitchFamily="34" charset="0"/>
                        </a:rPr>
                        <a:t> QUERER quiero/quiere </a:t>
                      </a:r>
                      <a:r>
                        <a:rPr lang="es-ES" sz="2400" b="1" i="0" u="none" strike="noStrike" dirty="0">
                          <a:solidFill>
                            <a:srgbClr val="000000"/>
                          </a:solidFill>
                          <a:effectLst/>
                          <a:latin typeface="Century Gothic" panose="020B0502020202020204" pitchFamily="34" charset="0"/>
                        </a:rPr>
                        <a:t>(+ </a:t>
                      </a:r>
                      <a:r>
                        <a:rPr lang="es-ES" sz="2400" b="1" i="0" u="none" strike="noStrike" dirty="0" err="1">
                          <a:solidFill>
                            <a:srgbClr val="000000"/>
                          </a:solidFill>
                          <a:effectLst/>
                          <a:latin typeface="Century Gothic" panose="020B0502020202020204" pitchFamily="34" charset="0"/>
                        </a:rPr>
                        <a:t>infinitive</a:t>
                      </a:r>
                      <a:r>
                        <a:rPr lang="es-ES" sz="2400" b="1" i="0" u="none" strike="noStrike" dirty="0">
                          <a:solidFill>
                            <a:srgbClr val="000000"/>
                          </a:solidFill>
                          <a:effectLst/>
                          <a:latin typeface="Century Gothic" panose="020B0502020202020204" pitchFamily="34" charset="0"/>
                        </a:rPr>
                        <a:t>); </a:t>
                      </a:r>
                      <a:r>
                        <a:rPr lang="es-ES" sz="2400" b="0" i="0" u="none" strike="noStrike" dirty="0">
                          <a:solidFill>
                            <a:srgbClr val="000000"/>
                          </a:solidFill>
                          <a:effectLst/>
                          <a:latin typeface="Century Gothic" panose="020B0502020202020204" pitchFamily="34" charset="0"/>
                        </a:rPr>
                        <a:t>-</a:t>
                      </a:r>
                      <a:r>
                        <a:rPr lang="es-ES" sz="2400" b="0" i="0" u="none" strike="noStrike" dirty="0" err="1">
                          <a:solidFill>
                            <a:srgbClr val="000000"/>
                          </a:solidFill>
                          <a:effectLst/>
                          <a:latin typeface="Century Gothic" panose="020B0502020202020204" pitchFamily="34" charset="0"/>
                        </a:rPr>
                        <a:t>ar</a:t>
                      </a:r>
                      <a:r>
                        <a:rPr lang="es-ES" sz="2400" b="0" i="0" u="none" strike="noStrike" dirty="0">
                          <a:solidFill>
                            <a:srgbClr val="000000"/>
                          </a:solidFill>
                          <a:effectLst/>
                          <a:latin typeface="Century Gothic" panose="020B0502020202020204" pitchFamily="34" charset="0"/>
                        </a:rPr>
                        <a:t> </a:t>
                      </a:r>
                      <a:r>
                        <a:rPr lang="es-ES" sz="2400" b="0" i="0" u="none" strike="noStrike" dirty="0" err="1">
                          <a:solidFill>
                            <a:srgbClr val="000000"/>
                          </a:solidFill>
                          <a:effectLst/>
                          <a:latin typeface="Century Gothic" panose="020B0502020202020204" pitchFamily="34" charset="0"/>
                        </a:rPr>
                        <a:t>verbs</a:t>
                      </a:r>
                      <a:endParaRPr lang="es-ES" sz="24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534698734"/>
                  </a:ext>
                </a:extLst>
              </a:tr>
              <a:tr h="765143">
                <a:tc>
                  <a:txBody>
                    <a:bodyPr/>
                    <a:lstStyle/>
                    <a:p>
                      <a:pPr algn="ctr" fontAlgn="ctr"/>
                      <a:r>
                        <a:rPr lang="en-GB" sz="2400" b="1" u="none" strike="noStrike" dirty="0">
                          <a:effectLst/>
                        </a:rPr>
                        <a:t>4</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s-ES" sz="2400" b="1" i="0" u="none" strike="noStrike" dirty="0">
                          <a:solidFill>
                            <a:srgbClr val="000000"/>
                          </a:solidFill>
                          <a:effectLst/>
                          <a:latin typeface="Century Gothic" panose="020B0502020202020204" pitchFamily="34" charset="0"/>
                        </a:rPr>
                        <a:t> estamos, están </a:t>
                      </a:r>
                      <a:r>
                        <a:rPr lang="es-ES" sz="2400" b="1" i="0" u="none" strike="noStrike" dirty="0" err="1">
                          <a:solidFill>
                            <a:srgbClr val="000000"/>
                          </a:solidFill>
                          <a:effectLst/>
                          <a:latin typeface="Century Gothic" panose="020B0502020202020204" pitchFamily="34" charset="0"/>
                        </a:rPr>
                        <a:t>for</a:t>
                      </a:r>
                      <a:r>
                        <a:rPr lang="es-ES" sz="2400" b="1" i="0" u="none" strike="noStrike" dirty="0">
                          <a:solidFill>
                            <a:srgbClr val="000000"/>
                          </a:solidFill>
                          <a:effectLst/>
                          <a:latin typeface="Century Gothic" panose="020B0502020202020204" pitchFamily="34" charset="0"/>
                        </a:rPr>
                        <a:t> LOCATION; </a:t>
                      </a:r>
                      <a:r>
                        <a:rPr lang="es-ES" sz="2400" b="0" i="0" u="none" strike="noStrike" dirty="0">
                          <a:solidFill>
                            <a:srgbClr val="000000"/>
                          </a:solidFill>
                          <a:effectLst/>
                          <a:latin typeface="Century Gothic" panose="020B0502020202020204" pitchFamily="34" charset="0"/>
                        </a:rPr>
                        <a:t>está, estoy</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145423767"/>
                  </a:ext>
                </a:extLst>
              </a:tr>
              <a:tr h="399205">
                <a:tc>
                  <a:txBody>
                    <a:bodyPr/>
                    <a:lstStyle/>
                    <a:p>
                      <a:pPr algn="ctr" fontAlgn="ctr"/>
                      <a:r>
                        <a:rPr lang="en-GB" sz="2400" b="1" u="none" strike="noStrike" dirty="0">
                          <a:effectLst/>
                        </a:rPr>
                        <a:t>5</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400" b="1" i="0" u="none" strike="noStrike" dirty="0">
                          <a:solidFill>
                            <a:srgbClr val="000000"/>
                          </a:solidFill>
                          <a:effectLst/>
                          <a:latin typeface="Century Gothic" panose="020B0502020202020204" pitchFamily="34" charset="0"/>
                        </a:rPr>
                        <a:t> </a:t>
                      </a:r>
                      <a:r>
                        <a:rPr lang="en-GB" sz="2400" b="1" i="0" u="none" strike="noStrike" dirty="0" err="1">
                          <a:solidFill>
                            <a:srgbClr val="000000"/>
                          </a:solidFill>
                          <a:effectLst/>
                          <a:latin typeface="Century Gothic" panose="020B0502020202020204" pitchFamily="34" charset="0"/>
                        </a:rPr>
                        <a:t>somos</a:t>
                      </a:r>
                      <a:r>
                        <a:rPr lang="en-GB" sz="2400" b="1" i="0" u="none" strike="noStrike" dirty="0">
                          <a:solidFill>
                            <a:srgbClr val="000000"/>
                          </a:solidFill>
                          <a:effectLst/>
                          <a:latin typeface="Century Gothic" panose="020B0502020202020204" pitchFamily="34" charset="0"/>
                        </a:rPr>
                        <a:t>, </a:t>
                      </a:r>
                      <a:r>
                        <a:rPr lang="en-GB" sz="2400" b="0" i="0" u="none" strike="noStrike" dirty="0">
                          <a:solidFill>
                            <a:srgbClr val="000000"/>
                          </a:solidFill>
                          <a:effectLst/>
                          <a:latin typeface="Century Gothic" panose="020B0502020202020204" pitchFamily="34" charset="0"/>
                        </a:rPr>
                        <a:t>son, </a:t>
                      </a:r>
                      <a:r>
                        <a:rPr lang="en-GB" sz="2400" b="0" i="0" u="none" strike="noStrike" dirty="0" err="1">
                          <a:solidFill>
                            <a:srgbClr val="000000"/>
                          </a:solidFill>
                          <a:effectLst/>
                          <a:latin typeface="Century Gothic" panose="020B0502020202020204" pitchFamily="34" charset="0"/>
                        </a:rPr>
                        <a:t>estamos</a:t>
                      </a:r>
                      <a:r>
                        <a:rPr lang="en-GB" sz="2400" b="0" i="0" u="none" strike="noStrike" dirty="0">
                          <a:solidFill>
                            <a:srgbClr val="000000"/>
                          </a:solidFill>
                          <a:effectLst/>
                          <a:latin typeface="Century Gothic" panose="020B0502020202020204" pitchFamily="34" charset="0"/>
                        </a:rPr>
                        <a:t>, </a:t>
                      </a:r>
                      <a:r>
                        <a:rPr lang="en-GB" sz="2400" b="0" i="0" u="none" strike="noStrike" dirty="0" err="1">
                          <a:solidFill>
                            <a:srgbClr val="000000"/>
                          </a:solidFill>
                          <a:effectLst/>
                          <a:latin typeface="Century Gothic" panose="020B0502020202020204" pitchFamily="34" charset="0"/>
                        </a:rPr>
                        <a:t>están</a:t>
                      </a:r>
                      <a:r>
                        <a:rPr lang="en-GB" sz="2400" b="0" i="0" u="none" strike="noStrike" dirty="0">
                          <a:solidFill>
                            <a:srgbClr val="000000"/>
                          </a:solidFill>
                          <a:effectLst/>
                          <a:latin typeface="Century Gothic" panose="020B0502020202020204" pitchFamily="34" charset="0"/>
                        </a:rPr>
                        <a:t> for STATE/MOOD versus TRAITS,  adjective agreement for gender and number</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280806507"/>
                  </a:ext>
                </a:extLst>
              </a:tr>
            </a:tbl>
          </a:graphicData>
        </a:graphic>
      </p:graphicFrame>
    </p:spTree>
    <p:extLst>
      <p:ext uri="{BB962C8B-B14F-4D97-AF65-F5344CB8AC3E}">
        <p14:creationId xmlns:p14="http://schemas.microsoft.com/office/powerpoint/2010/main" val="125436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descr="background rectangle">
            <a:extLst>
              <a:ext uri="{FF2B5EF4-FFF2-40B4-BE49-F238E27FC236}">
                <a16:creationId xmlns:a16="http://schemas.microsoft.com/office/drawing/2014/main" id="{9268BA27-9508-448E-9915-ACE234D74542}"/>
              </a:ext>
            </a:extLst>
          </p:cNvPr>
          <p:cNvSpPr/>
          <p:nvPr/>
        </p:nvSpPr>
        <p:spPr>
          <a:xfrm>
            <a:off x="8024417" y="198008"/>
            <a:ext cx="3891987" cy="55552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147B7717-E659-D54E-B3D2-2FF33758CDA3}"/>
              </a:ext>
            </a:extLst>
          </p:cNvPr>
          <p:cNvSpPr>
            <a:spLocks noGrp="1"/>
          </p:cNvSpPr>
          <p:nvPr>
            <p:ph type="title"/>
          </p:nvPr>
        </p:nvSpPr>
        <p:spPr>
          <a:xfrm>
            <a:off x="8233050" y="275079"/>
            <a:ext cx="3474720" cy="478456"/>
          </a:xfrm>
        </p:spPr>
        <p:txBody>
          <a:bodyPr>
            <a:normAutofit/>
          </a:bodyPr>
          <a:lstStyle/>
          <a:p>
            <a:r>
              <a:rPr lang="en-GB" sz="2000" b="1" dirty="0">
                <a:solidFill>
                  <a:prstClr val="white"/>
                </a:solidFill>
              </a:rPr>
              <a:t>Year 7 German: Term 3.1</a:t>
            </a:r>
            <a:endParaRPr lang="en-US" sz="2000" dirty="0"/>
          </a:p>
        </p:txBody>
      </p:sp>
      <p:graphicFrame>
        <p:nvGraphicFramePr>
          <p:cNvPr id="3" name="Table 2"/>
          <p:cNvGraphicFramePr>
            <a:graphicFrameLocks noGrp="1"/>
          </p:cNvGraphicFramePr>
          <p:nvPr>
            <p:extLst>
              <p:ext uri="{D42A27DB-BD31-4B8C-83A1-F6EECF244321}">
                <p14:modId xmlns:p14="http://schemas.microsoft.com/office/powerpoint/2010/main" val="117959517"/>
              </p:ext>
            </p:extLst>
          </p:nvPr>
        </p:nvGraphicFramePr>
        <p:xfrm>
          <a:off x="550817" y="1133002"/>
          <a:ext cx="10515599" cy="4530768"/>
        </p:xfrm>
        <a:graphic>
          <a:graphicData uri="http://schemas.openxmlformats.org/drawingml/2006/table">
            <a:tbl>
              <a:tblPr firstRow="1">
                <a:tableStyleId>{00A15C55-8517-42AA-B614-E9B94910E393}</a:tableStyleId>
              </a:tblPr>
              <a:tblGrid>
                <a:gridCol w="846909">
                  <a:extLst>
                    <a:ext uri="{9D8B030D-6E8A-4147-A177-3AD203B41FA5}">
                      <a16:colId xmlns:a16="http://schemas.microsoft.com/office/drawing/2014/main" val="3502179107"/>
                    </a:ext>
                  </a:extLst>
                </a:gridCol>
                <a:gridCol w="9668690">
                  <a:extLst>
                    <a:ext uri="{9D8B030D-6E8A-4147-A177-3AD203B41FA5}">
                      <a16:colId xmlns:a16="http://schemas.microsoft.com/office/drawing/2014/main" val="2257375559"/>
                    </a:ext>
                  </a:extLst>
                </a:gridCol>
              </a:tblGrid>
              <a:tr h="584052">
                <a:tc>
                  <a:txBody>
                    <a:bodyPr/>
                    <a:lstStyle/>
                    <a:p>
                      <a:pPr algn="ctr" fontAlgn="ctr"/>
                      <a:r>
                        <a:rPr lang="en-GB" sz="2400" b="1" i="0" u="none" strike="noStrike" dirty="0">
                          <a:solidFill>
                            <a:srgbClr val="000000"/>
                          </a:solidFill>
                          <a:effectLst/>
                          <a:latin typeface="Century Gothic" panose="020B0502020202020204" pitchFamily="34" charset="0"/>
                        </a:rPr>
                        <a:t>Week</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l" fontAlgn="ct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53790840"/>
                  </a:ext>
                </a:extLst>
              </a:tr>
              <a:tr h="584052">
                <a:tc>
                  <a:txBody>
                    <a:bodyPr/>
                    <a:lstStyle/>
                    <a:p>
                      <a:pPr algn="ctr" fontAlgn="ctr"/>
                      <a:r>
                        <a:rPr lang="en-GB" sz="2400" b="1" u="none" strike="noStrike" dirty="0">
                          <a:effectLst/>
                        </a:rPr>
                        <a:t>1</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400" b="1" i="0" u="none" strike="noStrike" dirty="0">
                          <a:solidFill>
                            <a:srgbClr val="000000"/>
                          </a:solidFill>
                          <a:effectLst/>
                          <a:latin typeface="Century Gothic" panose="020B0502020202020204" pitchFamily="34" charset="0"/>
                        </a:rPr>
                        <a:t> Word Order 2 in statements, with adverbs of time</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9794463"/>
                  </a:ext>
                </a:extLst>
              </a:tr>
              <a:tr h="584052">
                <a:tc>
                  <a:txBody>
                    <a:bodyPr/>
                    <a:lstStyle/>
                    <a:p>
                      <a:pPr algn="ctr" fontAlgn="ctr"/>
                      <a:r>
                        <a:rPr lang="en-GB" sz="2400" b="1" u="none" strike="noStrike" dirty="0">
                          <a:effectLst/>
                        </a:rPr>
                        <a:t>2</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400" b="1" i="0" u="none" strike="noStrike" dirty="0">
                          <a:solidFill>
                            <a:srgbClr val="000000"/>
                          </a:solidFill>
                          <a:effectLst/>
                          <a:latin typeface="Century Gothic" panose="020B0502020202020204" pitchFamily="34" charset="0"/>
                        </a:rPr>
                        <a:t> </a:t>
                      </a:r>
                      <a:r>
                        <a:rPr lang="en-GB" sz="2400" b="0" i="0" u="none" strike="noStrike" dirty="0">
                          <a:solidFill>
                            <a:srgbClr val="000000"/>
                          </a:solidFill>
                          <a:effectLst/>
                          <a:latin typeface="Century Gothic" panose="020B0502020202020204" pitchFamily="34" charset="0"/>
                        </a:rPr>
                        <a:t>Word Order 2; VSO questions with </a:t>
                      </a:r>
                      <a:r>
                        <a:rPr lang="en-GB" sz="2400" b="1" i="0" u="none" strike="noStrike" dirty="0" err="1">
                          <a:solidFill>
                            <a:srgbClr val="000000"/>
                          </a:solidFill>
                          <a:effectLst/>
                          <a:latin typeface="Century Gothic" panose="020B0502020202020204" pitchFamily="34" charset="0"/>
                        </a:rPr>
                        <a:t>wann</a:t>
                      </a:r>
                      <a:r>
                        <a:rPr lang="en-GB" sz="2400" b="1" i="0" u="none" strike="noStrike" dirty="0">
                          <a:solidFill>
                            <a:srgbClr val="000000"/>
                          </a:solidFill>
                          <a:effectLst/>
                          <a:latin typeface="Century Gothic" panose="020B0502020202020204" pitchFamily="34" charset="0"/>
                        </a:rPr>
                        <a:t>?</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46368133"/>
                  </a:ext>
                </a:extLst>
              </a:tr>
              <a:tr h="584052">
                <a:tc>
                  <a:txBody>
                    <a:bodyPr/>
                    <a:lstStyle/>
                    <a:p>
                      <a:pPr algn="ctr" fontAlgn="ctr"/>
                      <a:r>
                        <a:rPr lang="en-GB" sz="2400" b="1" u="none" strike="noStrike" dirty="0">
                          <a:effectLst/>
                        </a:rPr>
                        <a:t>3</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400" b="1" i="0" u="none" strike="noStrike" dirty="0">
                          <a:solidFill>
                            <a:srgbClr val="000000"/>
                          </a:solidFill>
                          <a:effectLst/>
                          <a:latin typeface="Century Gothic" panose="020B0502020202020204" pitchFamily="34" charset="0"/>
                        </a:rPr>
                        <a:t> Prepositions 'in' and 'auf' + R2 [</a:t>
                      </a:r>
                      <a:r>
                        <a:rPr lang="en-GB" sz="2400" b="1" i="0" u="none" strike="noStrike" dirty="0" err="1">
                          <a:solidFill>
                            <a:srgbClr val="000000"/>
                          </a:solidFill>
                          <a:effectLst/>
                          <a:latin typeface="Century Gothic" panose="020B0502020202020204" pitchFamily="34" charset="0"/>
                        </a:rPr>
                        <a:t>acc</a:t>
                      </a:r>
                      <a:r>
                        <a:rPr lang="en-GB" sz="2400" b="1" i="0" u="none" strike="noStrike" dirty="0">
                          <a:solidFill>
                            <a:srgbClr val="000000"/>
                          </a:solidFill>
                          <a:effectLst/>
                          <a:latin typeface="Century Gothic" panose="020B0502020202020204" pitchFamily="34" charset="0"/>
                        </a:rPr>
                        <a:t>] + movement, R3 [</a:t>
                      </a:r>
                      <a:r>
                        <a:rPr lang="en-GB" sz="2400" b="1" i="0" u="none" strike="noStrike" dirty="0" err="1">
                          <a:solidFill>
                            <a:srgbClr val="000000"/>
                          </a:solidFill>
                          <a:effectLst/>
                          <a:latin typeface="Century Gothic" panose="020B0502020202020204" pitchFamily="34" charset="0"/>
                        </a:rPr>
                        <a:t>dat</a:t>
                      </a:r>
                      <a:r>
                        <a:rPr lang="en-GB" sz="2400" b="1" i="0" u="none" strike="noStrike" dirty="0">
                          <a:solidFill>
                            <a:srgbClr val="000000"/>
                          </a:solidFill>
                          <a:effectLst/>
                          <a:latin typeface="Century Gothic" panose="020B0502020202020204" pitchFamily="34" charset="0"/>
                        </a:rPr>
                        <a:t>] + location</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987666476"/>
                  </a:ext>
                </a:extLst>
              </a:tr>
              <a:tr h="584052">
                <a:tc>
                  <a:txBody>
                    <a:bodyPr/>
                    <a:lstStyle/>
                    <a:p>
                      <a:pPr algn="ctr" fontAlgn="ctr"/>
                      <a:r>
                        <a:rPr lang="en-GB" sz="2400" b="1" u="none" strike="noStrike" dirty="0">
                          <a:effectLst/>
                        </a:rPr>
                        <a:t>4</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400" b="1" i="0" u="none" strike="noStrike" dirty="0">
                          <a:solidFill>
                            <a:srgbClr val="000000"/>
                          </a:solidFill>
                          <a:effectLst/>
                          <a:latin typeface="Century Gothic" panose="020B0502020202020204" pitchFamily="34" charset="0"/>
                        </a:rPr>
                        <a:t> Possessive adjectives: </a:t>
                      </a:r>
                      <a:r>
                        <a:rPr lang="en-GB" sz="2400" b="0" i="0" u="none" strike="noStrike" dirty="0" err="1">
                          <a:solidFill>
                            <a:srgbClr val="000000"/>
                          </a:solidFill>
                          <a:effectLst/>
                          <a:latin typeface="Century Gothic" panose="020B0502020202020204" pitchFamily="34" charset="0"/>
                        </a:rPr>
                        <a:t>mein</a:t>
                      </a:r>
                      <a:r>
                        <a:rPr lang="en-GB" sz="2400" b="0" i="0" u="none" strike="noStrike" dirty="0">
                          <a:solidFill>
                            <a:srgbClr val="000000"/>
                          </a:solidFill>
                          <a:effectLst/>
                          <a:latin typeface="Century Gothic" panose="020B0502020202020204" pitchFamily="34" charset="0"/>
                        </a:rPr>
                        <a:t> </a:t>
                      </a:r>
                      <a:r>
                        <a:rPr lang="en-GB" sz="2400" b="1" i="0" u="none" strike="noStrike" dirty="0">
                          <a:solidFill>
                            <a:srgbClr val="000000"/>
                          </a:solidFill>
                          <a:effectLst/>
                          <a:latin typeface="Century Gothic" panose="020B0502020202020204" pitchFamily="34" charset="0"/>
                        </a:rPr>
                        <a:t>/ </a:t>
                      </a:r>
                      <a:r>
                        <a:rPr lang="en-GB" sz="2400" b="1" i="0" u="none" strike="noStrike" dirty="0" err="1">
                          <a:solidFill>
                            <a:srgbClr val="000000"/>
                          </a:solidFill>
                          <a:effectLst/>
                          <a:latin typeface="Century Gothic" panose="020B0502020202020204" pitchFamily="34" charset="0"/>
                        </a:rPr>
                        <a:t>dein</a:t>
                      </a:r>
                      <a:r>
                        <a:rPr lang="en-GB" sz="2400" b="1" i="0" u="none" strike="noStrike" dirty="0">
                          <a:solidFill>
                            <a:srgbClr val="000000"/>
                          </a:solidFill>
                          <a:effectLst/>
                          <a:latin typeface="Century Gothic" panose="020B0502020202020204" pitchFamily="34" charset="0"/>
                        </a:rPr>
                        <a:t> / sein / </a:t>
                      </a:r>
                      <a:r>
                        <a:rPr lang="en-GB" sz="2400" b="1" i="0" u="none" strike="noStrike" dirty="0" err="1">
                          <a:solidFill>
                            <a:srgbClr val="000000"/>
                          </a:solidFill>
                          <a:effectLst/>
                          <a:latin typeface="Century Gothic" panose="020B0502020202020204" pitchFamily="34" charset="0"/>
                        </a:rPr>
                        <a:t>ihr</a:t>
                      </a:r>
                      <a:r>
                        <a:rPr lang="en-GB" sz="2400" b="1" i="0" u="none" strike="noStrike" dirty="0">
                          <a:solidFill>
                            <a:srgbClr val="000000"/>
                          </a:solidFill>
                          <a:effectLst/>
                          <a:latin typeface="Century Gothic" panose="020B0502020202020204" pitchFamily="34" charset="0"/>
                        </a:rPr>
                        <a:t> (R1); </a:t>
                      </a:r>
                      <a:r>
                        <a:rPr lang="en-GB" sz="2400" b="0" i="0" u="none" strike="noStrike" dirty="0">
                          <a:solidFill>
                            <a:srgbClr val="000000"/>
                          </a:solidFill>
                          <a:effectLst/>
                          <a:latin typeface="Century Gothic" panose="020B0502020202020204" pitchFamily="34" charset="0"/>
                        </a:rPr>
                        <a:t>negation - </a:t>
                      </a:r>
                      <a:r>
                        <a:rPr lang="en-GB" sz="2400" b="0" i="0" u="none" strike="noStrike" dirty="0" err="1">
                          <a:solidFill>
                            <a:srgbClr val="000000"/>
                          </a:solidFill>
                          <a:effectLst/>
                          <a:latin typeface="Century Gothic" panose="020B0502020202020204" pitchFamily="34" charset="0"/>
                        </a:rPr>
                        <a:t>kein</a:t>
                      </a:r>
                      <a:r>
                        <a:rPr lang="en-GB" sz="2400" b="0" i="0" u="none" strike="noStrike" dirty="0">
                          <a:solidFill>
                            <a:srgbClr val="000000"/>
                          </a:solidFill>
                          <a:effectLst/>
                          <a:latin typeface="Century Gothic" panose="020B0502020202020204" pitchFamily="34" charset="0"/>
                        </a:rPr>
                        <a:t>; question words; question-forming</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958338116"/>
                  </a:ext>
                </a:extLst>
              </a:tr>
              <a:tr h="584052">
                <a:tc>
                  <a:txBody>
                    <a:bodyPr/>
                    <a:lstStyle/>
                    <a:p>
                      <a:pPr algn="ctr" fontAlgn="ctr"/>
                      <a:r>
                        <a:rPr lang="en-GB" sz="2400" b="1" u="none" strike="noStrike" dirty="0">
                          <a:effectLst/>
                        </a:rPr>
                        <a:t>5</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de-DE" sz="2400" b="0" i="0" u="none" strike="noStrike" dirty="0">
                          <a:solidFill>
                            <a:srgbClr val="000000"/>
                          </a:solidFill>
                          <a:effectLst/>
                          <a:latin typeface="Century Gothic" panose="020B0502020202020204" pitchFamily="34" charset="0"/>
                        </a:rPr>
                        <a:t> possessives mein / dein / sein / ihr cont'd</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558952927"/>
                  </a:ext>
                </a:extLst>
              </a:tr>
              <a:tr h="584052">
                <a:tc>
                  <a:txBody>
                    <a:bodyPr/>
                    <a:lstStyle/>
                    <a:p>
                      <a:pPr algn="ctr" fontAlgn="ctr"/>
                      <a:r>
                        <a:rPr lang="en-GB" sz="2400" b="1" u="none" strike="noStrike" dirty="0">
                          <a:effectLst/>
                        </a:rPr>
                        <a:t>6</a:t>
                      </a:r>
                      <a:endParaRPr lang="en-GB" sz="24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400" b="1" i="0" u="none" strike="noStrike" dirty="0">
                          <a:solidFill>
                            <a:srgbClr val="000000"/>
                          </a:solidFill>
                          <a:effectLst/>
                          <a:latin typeface="Century Gothic" panose="020B0502020202020204" pitchFamily="34" charset="0"/>
                        </a:rPr>
                        <a:t> </a:t>
                      </a:r>
                      <a:r>
                        <a:rPr lang="en-GB" sz="2400" b="0" i="0" u="none" strike="noStrike" dirty="0">
                          <a:solidFill>
                            <a:srgbClr val="000000"/>
                          </a:solidFill>
                          <a:effectLst/>
                          <a:latin typeface="Century Gothic" panose="020B0502020202020204" pitchFamily="34" charset="0"/>
                        </a:rPr>
                        <a:t>Word Order 2: </a:t>
                      </a:r>
                      <a:r>
                        <a:rPr lang="en-GB" sz="2400" b="1" i="0" u="none" strike="noStrike" dirty="0">
                          <a:solidFill>
                            <a:srgbClr val="000000"/>
                          </a:solidFill>
                          <a:effectLst/>
                          <a:latin typeface="Century Gothic" panose="020B0502020202020204" pitchFamily="34" charset="0"/>
                        </a:rPr>
                        <a:t>with expressions of location; </a:t>
                      </a:r>
                      <a:r>
                        <a:rPr lang="en-GB" sz="2400" b="1" i="0" u="none" strike="noStrike" dirty="0" err="1">
                          <a:solidFill>
                            <a:srgbClr val="000000"/>
                          </a:solidFill>
                          <a:effectLst/>
                          <a:latin typeface="Century Gothic" panose="020B0502020202020204" pitchFamily="34" charset="0"/>
                        </a:rPr>
                        <a:t>viel</a:t>
                      </a:r>
                      <a:r>
                        <a:rPr lang="en-GB" sz="2400" b="1" i="0" u="none" strike="noStrike" dirty="0">
                          <a:solidFill>
                            <a:srgbClr val="000000"/>
                          </a:solidFill>
                          <a:effectLst/>
                          <a:latin typeface="Century Gothic" panose="020B0502020202020204" pitchFamily="34" charset="0"/>
                        </a:rPr>
                        <a:t>/</a:t>
                      </a:r>
                      <a:r>
                        <a:rPr lang="en-GB" sz="2400" b="1" i="0" u="none" strike="noStrike" dirty="0" err="1">
                          <a:solidFill>
                            <a:srgbClr val="000000"/>
                          </a:solidFill>
                          <a:effectLst/>
                          <a:latin typeface="Century Gothic" panose="020B0502020202020204" pitchFamily="34" charset="0"/>
                        </a:rPr>
                        <a:t>viele</a:t>
                      </a:r>
                      <a:r>
                        <a:rPr lang="en-GB" sz="2400" b="1" i="0" u="none" strike="noStrike" dirty="0">
                          <a:solidFill>
                            <a:srgbClr val="000000"/>
                          </a:solidFill>
                          <a:effectLst/>
                          <a:latin typeface="Century Gothic" panose="020B0502020202020204" pitchFamily="34" charset="0"/>
                        </a:rPr>
                        <a:t>; </a:t>
                      </a:r>
                      <a:r>
                        <a:rPr lang="en-GB" sz="2400" b="0" i="0" u="none" strike="noStrike" dirty="0" err="1">
                          <a:solidFill>
                            <a:srgbClr val="000000"/>
                          </a:solidFill>
                          <a:effectLst/>
                          <a:latin typeface="Century Gothic" panose="020B0502020202020204" pitchFamily="34" charset="0"/>
                        </a:rPr>
                        <a:t>es</a:t>
                      </a:r>
                      <a:r>
                        <a:rPr lang="en-GB" sz="2400" b="0" i="0" u="none" strike="noStrike" dirty="0">
                          <a:solidFill>
                            <a:srgbClr val="000000"/>
                          </a:solidFill>
                          <a:effectLst/>
                          <a:latin typeface="Century Gothic" panose="020B0502020202020204" pitchFamily="34" charset="0"/>
                        </a:rPr>
                        <a:t> </a:t>
                      </a:r>
                      <a:r>
                        <a:rPr lang="en-GB" sz="2400" b="0" i="0" u="none" strike="noStrike" dirty="0" err="1">
                          <a:solidFill>
                            <a:srgbClr val="000000"/>
                          </a:solidFill>
                          <a:effectLst/>
                          <a:latin typeface="Century Gothic" panose="020B0502020202020204" pitchFamily="34" charset="0"/>
                        </a:rPr>
                        <a:t>gibt</a:t>
                      </a:r>
                      <a:r>
                        <a:rPr lang="en-GB" sz="2400" b="0" i="0" u="none" strike="noStrike" dirty="0">
                          <a:solidFill>
                            <a:srgbClr val="000000"/>
                          </a:solidFill>
                          <a:effectLst/>
                          <a:latin typeface="Century Gothic" panose="020B0502020202020204" pitchFamily="34" charset="0"/>
                        </a:rPr>
                        <a:t> and  numbers 1-12; more practice with in/auf+ R3 [</a:t>
                      </a:r>
                      <a:r>
                        <a:rPr lang="en-GB" sz="2400" b="0" i="0" u="none" strike="noStrike" dirty="0" err="1">
                          <a:solidFill>
                            <a:srgbClr val="000000"/>
                          </a:solidFill>
                          <a:effectLst/>
                          <a:latin typeface="Century Gothic" panose="020B0502020202020204" pitchFamily="34" charset="0"/>
                        </a:rPr>
                        <a:t>dat</a:t>
                      </a:r>
                      <a:r>
                        <a:rPr lang="en-GB" sz="2400" b="0" i="0" u="none" strike="noStrike" dirty="0">
                          <a:solidFill>
                            <a:srgbClr val="000000"/>
                          </a:solidFill>
                          <a:effectLst/>
                          <a:latin typeface="Century Gothic" panose="020B0502020202020204" pitchFamily="34" charset="0"/>
                        </a:rPr>
                        <a:t>] + location</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328978847"/>
                  </a:ext>
                </a:extLst>
              </a:tr>
            </a:tbl>
          </a:graphicData>
        </a:graphic>
      </p:graphicFrame>
    </p:spTree>
    <p:extLst>
      <p:ext uri="{BB962C8B-B14F-4D97-AF65-F5344CB8AC3E}">
        <p14:creationId xmlns:p14="http://schemas.microsoft.com/office/powerpoint/2010/main" val="4109672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descr="background rectangle">
            <a:extLst>
              <a:ext uri="{FF2B5EF4-FFF2-40B4-BE49-F238E27FC236}">
                <a16:creationId xmlns:a16="http://schemas.microsoft.com/office/drawing/2014/main" id="{9268BA27-9508-448E-9915-ACE234D74542}"/>
              </a:ext>
            </a:extLst>
          </p:cNvPr>
          <p:cNvSpPr/>
          <p:nvPr/>
        </p:nvSpPr>
        <p:spPr>
          <a:xfrm>
            <a:off x="8024417" y="198008"/>
            <a:ext cx="3891987" cy="55552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147B7717-E659-D54E-B3D2-2FF33758CDA3}"/>
              </a:ext>
            </a:extLst>
          </p:cNvPr>
          <p:cNvSpPr>
            <a:spLocks noGrp="1"/>
          </p:cNvSpPr>
          <p:nvPr>
            <p:ph type="title"/>
          </p:nvPr>
        </p:nvSpPr>
        <p:spPr>
          <a:xfrm>
            <a:off x="8233050" y="275079"/>
            <a:ext cx="3474720" cy="478456"/>
          </a:xfrm>
        </p:spPr>
        <p:txBody>
          <a:bodyPr>
            <a:normAutofit/>
          </a:bodyPr>
          <a:lstStyle/>
          <a:p>
            <a:r>
              <a:rPr lang="en-GB" sz="2000" b="1" dirty="0">
                <a:solidFill>
                  <a:prstClr val="white"/>
                </a:solidFill>
              </a:rPr>
              <a:t>Year 7 German: Term 3.2</a:t>
            </a:r>
            <a:endParaRPr lang="en-US" sz="2000" dirty="0"/>
          </a:p>
        </p:txBody>
      </p:sp>
      <p:graphicFrame>
        <p:nvGraphicFramePr>
          <p:cNvPr id="5" name="Table 4"/>
          <p:cNvGraphicFramePr>
            <a:graphicFrameLocks noGrp="1"/>
          </p:cNvGraphicFramePr>
          <p:nvPr>
            <p:extLst>
              <p:ext uri="{D42A27DB-BD31-4B8C-83A1-F6EECF244321}">
                <p14:modId xmlns:p14="http://schemas.microsoft.com/office/powerpoint/2010/main" val="1190636610"/>
              </p:ext>
            </p:extLst>
          </p:nvPr>
        </p:nvGraphicFramePr>
        <p:xfrm>
          <a:off x="572082" y="875211"/>
          <a:ext cx="10515599" cy="5353728"/>
        </p:xfrm>
        <a:graphic>
          <a:graphicData uri="http://schemas.openxmlformats.org/drawingml/2006/table">
            <a:tbl>
              <a:tblPr firstRow="1">
                <a:tableStyleId>{00A15C55-8517-42AA-B614-E9B94910E393}</a:tableStyleId>
              </a:tblPr>
              <a:tblGrid>
                <a:gridCol w="846909">
                  <a:extLst>
                    <a:ext uri="{9D8B030D-6E8A-4147-A177-3AD203B41FA5}">
                      <a16:colId xmlns:a16="http://schemas.microsoft.com/office/drawing/2014/main" val="3502179107"/>
                    </a:ext>
                  </a:extLst>
                </a:gridCol>
                <a:gridCol w="9668690">
                  <a:extLst>
                    <a:ext uri="{9D8B030D-6E8A-4147-A177-3AD203B41FA5}">
                      <a16:colId xmlns:a16="http://schemas.microsoft.com/office/drawing/2014/main" val="2257375559"/>
                    </a:ext>
                  </a:extLst>
                </a:gridCol>
              </a:tblGrid>
              <a:tr h="584052">
                <a:tc>
                  <a:txBody>
                    <a:bodyPr/>
                    <a:lstStyle/>
                    <a:p>
                      <a:pPr algn="ctr" fontAlgn="ctr"/>
                      <a:r>
                        <a:rPr lang="en-GB" sz="2200" b="1" i="0" u="none" strike="noStrike" dirty="0">
                          <a:solidFill>
                            <a:srgbClr val="000000"/>
                          </a:solidFill>
                          <a:effectLst/>
                          <a:latin typeface="Century Gothic" panose="020B0502020202020204" pitchFamily="34" charset="0"/>
                        </a:rPr>
                        <a:t>Week</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l" fontAlgn="ct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53790840"/>
                  </a:ext>
                </a:extLst>
              </a:tr>
              <a:tr h="584052">
                <a:tc>
                  <a:txBody>
                    <a:bodyPr/>
                    <a:lstStyle/>
                    <a:p>
                      <a:pPr algn="ctr" fontAlgn="ctr"/>
                      <a:r>
                        <a:rPr lang="en-GB" sz="2200" b="1" u="none" strike="noStrike" dirty="0">
                          <a:effectLst/>
                        </a:rPr>
                        <a:t>1</a:t>
                      </a:r>
                      <a:endParaRPr lang="en-GB" sz="22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200" b="0" i="0" u="none" strike="noStrike" dirty="0">
                          <a:solidFill>
                            <a:srgbClr val="000000"/>
                          </a:solidFill>
                          <a:effectLst/>
                          <a:latin typeface="Century Gothic" panose="020B0502020202020204" pitchFamily="34" charset="0"/>
                        </a:rPr>
                        <a:t> Present tense - weak and strong, HABEN and SEIN (all persons except </a:t>
                      </a:r>
                      <a:r>
                        <a:rPr lang="en-GB" sz="2200" b="0" i="0" u="none" strike="noStrike" dirty="0" err="1">
                          <a:solidFill>
                            <a:srgbClr val="000000"/>
                          </a:solidFill>
                          <a:effectLst/>
                          <a:latin typeface="Century Gothic" panose="020B0502020202020204" pitchFamily="34" charset="0"/>
                        </a:rPr>
                        <a:t>ihr</a:t>
                      </a:r>
                      <a:r>
                        <a:rPr lang="en-GB" sz="2200" b="0" i="0" u="none" strike="noStrike" dirty="0">
                          <a:solidFill>
                            <a:srgbClr val="000000"/>
                          </a:solidFill>
                          <a:effectLst/>
                          <a:latin typeface="Century Gothic" panose="020B0502020202020204" pitchFamily="34" charset="0"/>
                        </a:rPr>
                        <a:t>); revisit present simple vs continuous, revisit question-forming</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9794463"/>
                  </a:ext>
                </a:extLst>
              </a:tr>
              <a:tr h="584052">
                <a:tc>
                  <a:txBody>
                    <a:bodyPr/>
                    <a:lstStyle/>
                    <a:p>
                      <a:pPr algn="ctr" fontAlgn="ctr"/>
                      <a:r>
                        <a:rPr lang="en-GB" sz="2200" b="1" u="none" strike="noStrike" dirty="0">
                          <a:effectLst/>
                        </a:rPr>
                        <a:t>2</a:t>
                      </a:r>
                      <a:endParaRPr lang="en-GB" sz="22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b"/>
                      <a:r>
                        <a:rPr lang="en-GB" sz="2200" b="1" i="0" u="none" strike="noStrike" dirty="0">
                          <a:solidFill>
                            <a:srgbClr val="000000"/>
                          </a:solidFill>
                          <a:effectLst/>
                          <a:latin typeface="Century Gothic" panose="020B0502020202020204" pitchFamily="34" charset="0"/>
                        </a:rPr>
                        <a:t> Revision / Assessment week</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46368133"/>
                  </a:ext>
                </a:extLst>
              </a:tr>
              <a:tr h="584052">
                <a:tc>
                  <a:txBody>
                    <a:bodyPr/>
                    <a:lstStyle/>
                    <a:p>
                      <a:pPr algn="ctr" fontAlgn="ctr"/>
                      <a:r>
                        <a:rPr lang="en-GB" sz="2200" b="1" u="none" strike="noStrike" dirty="0">
                          <a:effectLst/>
                        </a:rPr>
                        <a:t>3</a:t>
                      </a:r>
                      <a:endParaRPr lang="en-GB" sz="22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de-DE" sz="2200" b="1" i="0" u="none" strike="noStrike" dirty="0">
                          <a:solidFill>
                            <a:srgbClr val="000000"/>
                          </a:solidFill>
                          <a:effectLst/>
                          <a:latin typeface="Century Gothic" panose="020B0502020202020204" pitchFamily="34" charset="0"/>
                        </a:rPr>
                        <a:t> Modal verbs - müssen / dürfen / wollen; </a:t>
                      </a:r>
                      <a:r>
                        <a:rPr lang="de-DE" sz="2200" b="0" i="0" u="none" strike="noStrike" dirty="0">
                          <a:solidFill>
                            <a:srgbClr val="000000"/>
                          </a:solidFill>
                          <a:effectLst/>
                          <a:latin typeface="Century Gothic" panose="020B0502020202020204" pitchFamily="34" charset="0"/>
                        </a:rPr>
                        <a:t>2nd verb rule; man</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987666476"/>
                  </a:ext>
                </a:extLst>
              </a:tr>
              <a:tr h="584052">
                <a:tc>
                  <a:txBody>
                    <a:bodyPr/>
                    <a:lstStyle/>
                    <a:p>
                      <a:pPr algn="ctr" fontAlgn="ctr"/>
                      <a:r>
                        <a:rPr lang="en-GB" sz="2200" b="1" u="none" strike="noStrike" dirty="0">
                          <a:effectLst/>
                        </a:rPr>
                        <a:t>4</a:t>
                      </a:r>
                      <a:endParaRPr lang="en-GB" sz="22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b"/>
                      <a:r>
                        <a:rPr lang="en-GB" sz="2200" b="0" i="0" u="none" strike="noStrike" dirty="0">
                          <a:solidFill>
                            <a:srgbClr val="000000"/>
                          </a:solidFill>
                          <a:effectLst/>
                          <a:latin typeface="Century Gothic" panose="020B0502020202020204" pitchFamily="34" charset="0"/>
                        </a:rPr>
                        <a:t> Modal verbs cont'd</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958338116"/>
                  </a:ext>
                </a:extLst>
              </a:tr>
              <a:tr h="584052">
                <a:tc>
                  <a:txBody>
                    <a:bodyPr/>
                    <a:lstStyle/>
                    <a:p>
                      <a:pPr algn="ctr" fontAlgn="ctr"/>
                      <a:r>
                        <a:rPr lang="en-GB" sz="2200" b="1" u="none" strike="noStrike" dirty="0">
                          <a:effectLst/>
                        </a:rPr>
                        <a:t>5</a:t>
                      </a:r>
                      <a:endParaRPr lang="en-GB" sz="22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200" b="1" i="0" u="none" strike="noStrike" dirty="0">
                          <a:solidFill>
                            <a:srgbClr val="000000"/>
                          </a:solidFill>
                          <a:effectLst/>
                          <a:latin typeface="Century Gothic" panose="020B0502020202020204" pitchFamily="34" charset="0"/>
                        </a:rPr>
                        <a:t> Future vs Present meaning using present tense; time adverbials plus R2 - </a:t>
                      </a:r>
                      <a:r>
                        <a:rPr lang="en-GB" sz="2200" b="1" i="0" u="none" strike="noStrike" dirty="0" err="1">
                          <a:solidFill>
                            <a:srgbClr val="000000"/>
                          </a:solidFill>
                          <a:effectLst/>
                          <a:latin typeface="Century Gothic" panose="020B0502020202020204" pitchFamily="34" charset="0"/>
                        </a:rPr>
                        <a:t>nächsten</a:t>
                      </a:r>
                      <a:r>
                        <a:rPr lang="en-GB" sz="2200" b="1" i="0" u="none" strike="noStrike" dirty="0">
                          <a:solidFill>
                            <a:srgbClr val="000000"/>
                          </a:solidFill>
                          <a:effectLst/>
                          <a:latin typeface="Century Gothic" panose="020B0502020202020204" pitchFamily="34" charset="0"/>
                        </a:rPr>
                        <a:t> </a:t>
                      </a:r>
                      <a:r>
                        <a:rPr lang="en-GB" sz="2200" b="1" i="0" u="none" strike="noStrike" dirty="0" err="1">
                          <a:solidFill>
                            <a:srgbClr val="000000"/>
                          </a:solidFill>
                          <a:effectLst/>
                          <a:latin typeface="Century Gothic" panose="020B0502020202020204" pitchFamily="34" charset="0"/>
                        </a:rPr>
                        <a:t>Monat</a:t>
                      </a:r>
                      <a:r>
                        <a:rPr lang="en-GB" sz="2200" b="1" i="0" u="none" strike="noStrike" dirty="0">
                          <a:solidFill>
                            <a:srgbClr val="000000"/>
                          </a:solidFill>
                          <a:effectLst/>
                          <a:latin typeface="Century Gothic" panose="020B0502020202020204" pitchFamily="34" charset="0"/>
                        </a:rPr>
                        <a:t> / </a:t>
                      </a:r>
                      <a:r>
                        <a:rPr lang="en-GB" sz="2200" b="1" i="0" u="none" strike="noStrike" dirty="0" err="1">
                          <a:solidFill>
                            <a:srgbClr val="000000"/>
                          </a:solidFill>
                          <a:effectLst/>
                          <a:latin typeface="Century Gothic" panose="020B0502020202020204" pitchFamily="34" charset="0"/>
                        </a:rPr>
                        <a:t>nächste</a:t>
                      </a:r>
                      <a:r>
                        <a:rPr lang="en-GB" sz="2200" b="1" i="0" u="none" strike="noStrike" dirty="0">
                          <a:solidFill>
                            <a:srgbClr val="000000"/>
                          </a:solidFill>
                          <a:effectLst/>
                          <a:latin typeface="Century Gothic" panose="020B0502020202020204" pitchFamily="34" charset="0"/>
                        </a:rPr>
                        <a:t> </a:t>
                      </a:r>
                      <a:r>
                        <a:rPr lang="en-GB" sz="2200" b="1" i="0" u="none" strike="noStrike" dirty="0" err="1">
                          <a:solidFill>
                            <a:srgbClr val="000000"/>
                          </a:solidFill>
                          <a:effectLst/>
                          <a:latin typeface="Century Gothic" panose="020B0502020202020204" pitchFamily="34" charset="0"/>
                        </a:rPr>
                        <a:t>Woche</a:t>
                      </a:r>
                      <a:r>
                        <a:rPr lang="en-GB" sz="2200" b="1" i="0" u="none" strike="noStrike" dirty="0">
                          <a:solidFill>
                            <a:srgbClr val="000000"/>
                          </a:solidFill>
                          <a:effectLst/>
                          <a:latin typeface="Century Gothic" panose="020B0502020202020204" pitchFamily="34" charset="0"/>
                        </a:rPr>
                        <a:t> /</a:t>
                      </a:r>
                      <a:r>
                        <a:rPr lang="en-GB" sz="2200" b="1" i="0" u="none" strike="noStrike" dirty="0" err="1">
                          <a:solidFill>
                            <a:srgbClr val="000000"/>
                          </a:solidFill>
                          <a:effectLst/>
                          <a:latin typeface="Century Gothic" panose="020B0502020202020204" pitchFamily="34" charset="0"/>
                        </a:rPr>
                        <a:t>nächstes</a:t>
                      </a:r>
                      <a:r>
                        <a:rPr lang="en-GB" sz="2200" b="1" i="0" u="none" strike="noStrike" dirty="0">
                          <a:solidFill>
                            <a:srgbClr val="000000"/>
                          </a:solidFill>
                          <a:effectLst/>
                          <a:latin typeface="Century Gothic" panose="020B0502020202020204" pitchFamily="34" charset="0"/>
                        </a:rPr>
                        <a:t> </a:t>
                      </a:r>
                      <a:r>
                        <a:rPr lang="en-GB" sz="2200" b="1" i="0" u="none" strike="noStrike" dirty="0" err="1">
                          <a:solidFill>
                            <a:srgbClr val="000000"/>
                          </a:solidFill>
                          <a:effectLst/>
                          <a:latin typeface="Century Gothic" panose="020B0502020202020204" pitchFamily="34" charset="0"/>
                        </a:rPr>
                        <a:t>Jahr</a:t>
                      </a:r>
                      <a:r>
                        <a:rPr lang="en-GB" sz="2200" b="1" i="0" u="none" strike="noStrike" dirty="0">
                          <a:solidFill>
                            <a:srgbClr val="000000"/>
                          </a:solidFill>
                          <a:effectLst/>
                          <a:latin typeface="Century Gothic" panose="020B0502020202020204" pitchFamily="34" charset="0"/>
                        </a:rPr>
                        <a:t>; </a:t>
                      </a:r>
                      <a:r>
                        <a:rPr lang="en-GB" sz="2200" b="1" i="0" u="none" strike="noStrike" dirty="0" err="1">
                          <a:solidFill>
                            <a:srgbClr val="000000"/>
                          </a:solidFill>
                          <a:effectLst/>
                          <a:latin typeface="Century Gothic" panose="020B0502020202020204" pitchFamily="34" charset="0"/>
                        </a:rPr>
                        <a:t>nach</a:t>
                      </a:r>
                      <a:r>
                        <a:rPr lang="en-GB" sz="2200" b="1" i="0" u="none" strike="noStrike" dirty="0">
                          <a:solidFill>
                            <a:srgbClr val="000000"/>
                          </a:solidFill>
                          <a:effectLst/>
                          <a:latin typeface="Century Gothic" panose="020B0502020202020204" pitchFamily="34" charset="0"/>
                        </a:rPr>
                        <a:t> (to for countries/cities); </a:t>
                      </a:r>
                      <a:r>
                        <a:rPr lang="en-GB" sz="2200" b="0" i="0" u="none" strike="noStrike" dirty="0">
                          <a:solidFill>
                            <a:srgbClr val="000000"/>
                          </a:solidFill>
                          <a:effectLst/>
                          <a:latin typeface="Century Gothic" panose="020B0502020202020204" pitchFamily="34" charset="0"/>
                        </a:rPr>
                        <a:t>word order 2; </a:t>
                      </a:r>
                      <a:r>
                        <a:rPr lang="en-GB" sz="2200" b="0" i="0" u="none" strike="noStrike" dirty="0" err="1">
                          <a:solidFill>
                            <a:srgbClr val="000000"/>
                          </a:solidFill>
                          <a:effectLst/>
                          <a:latin typeface="Century Gothic" panose="020B0502020202020204" pitchFamily="34" charset="0"/>
                        </a:rPr>
                        <a:t>wann</a:t>
                      </a:r>
                      <a:endParaRPr lang="en-GB" sz="22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558952927"/>
                  </a:ext>
                </a:extLst>
              </a:tr>
              <a:tr h="584052">
                <a:tc>
                  <a:txBody>
                    <a:bodyPr/>
                    <a:lstStyle/>
                    <a:p>
                      <a:pPr algn="ctr" fontAlgn="ctr"/>
                      <a:r>
                        <a:rPr lang="en-GB" sz="2200" b="1" u="none" strike="noStrike" dirty="0">
                          <a:effectLst/>
                        </a:rPr>
                        <a:t>6</a:t>
                      </a:r>
                      <a:endParaRPr lang="en-GB" sz="22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200" b="1" i="1" u="none" strike="noStrike" dirty="0">
                          <a:solidFill>
                            <a:srgbClr val="000000"/>
                          </a:solidFill>
                          <a:effectLst/>
                          <a:latin typeface="Century Gothic" panose="020B0502020202020204" pitchFamily="34" charset="0"/>
                        </a:rPr>
                        <a:t> </a:t>
                      </a:r>
                      <a:r>
                        <a:rPr lang="en-GB" sz="2200" b="0" i="1" u="none" strike="noStrike" dirty="0">
                          <a:solidFill>
                            <a:srgbClr val="000000"/>
                          </a:solidFill>
                          <a:effectLst/>
                          <a:latin typeface="Century Gothic" panose="020B0502020202020204" pitchFamily="34" charset="0"/>
                        </a:rPr>
                        <a:t>Future meaning 1st person singular </a:t>
                      </a:r>
                      <a:r>
                        <a:rPr lang="en-GB" sz="2200" b="1" i="1" u="none" strike="noStrike" dirty="0">
                          <a:solidFill>
                            <a:srgbClr val="000000"/>
                          </a:solidFill>
                          <a:effectLst/>
                          <a:latin typeface="Century Gothic" panose="020B0502020202020204" pitchFamily="34" charset="0"/>
                        </a:rPr>
                        <a:t>and plural; </a:t>
                      </a:r>
                      <a:r>
                        <a:rPr lang="en-GB" sz="2200" b="1" i="1" u="none" strike="noStrike" dirty="0" err="1">
                          <a:solidFill>
                            <a:srgbClr val="000000"/>
                          </a:solidFill>
                          <a:effectLst/>
                          <a:latin typeface="Century Gothic" panose="020B0502020202020204" pitchFamily="34" charset="0"/>
                        </a:rPr>
                        <a:t>zu</a:t>
                      </a:r>
                      <a:r>
                        <a:rPr lang="en-GB" sz="2200" b="1" i="1" u="none" strike="noStrike" dirty="0">
                          <a:solidFill>
                            <a:srgbClr val="000000"/>
                          </a:solidFill>
                          <a:effectLst/>
                          <a:latin typeface="Century Gothic" panose="020B0502020202020204" pitchFamily="34" charset="0"/>
                        </a:rPr>
                        <a:t> vs </a:t>
                      </a:r>
                      <a:r>
                        <a:rPr lang="en-GB" sz="2200" b="1" i="1" u="none" strike="noStrike" dirty="0" err="1">
                          <a:solidFill>
                            <a:srgbClr val="000000"/>
                          </a:solidFill>
                          <a:effectLst/>
                          <a:latin typeface="Century Gothic" panose="020B0502020202020204" pitchFamily="34" charset="0"/>
                        </a:rPr>
                        <a:t>nach</a:t>
                      </a:r>
                      <a:r>
                        <a:rPr lang="en-GB" sz="2200" b="1" i="1" u="none" strike="noStrike" dirty="0">
                          <a:solidFill>
                            <a:srgbClr val="000000"/>
                          </a:solidFill>
                          <a:effectLst/>
                          <a:latin typeface="Century Gothic" panose="020B0502020202020204" pitchFamily="34" charset="0"/>
                        </a:rPr>
                        <a:t> meaning 'to'; </a:t>
                      </a:r>
                      <a:r>
                        <a:rPr lang="en-GB" sz="2200" b="0" i="1" u="none" strike="noStrike" dirty="0">
                          <a:solidFill>
                            <a:srgbClr val="000000"/>
                          </a:solidFill>
                          <a:effectLst/>
                          <a:latin typeface="Century Gothic" panose="020B0502020202020204" pitchFamily="34" charset="0"/>
                        </a:rPr>
                        <a:t>numbers 1-31; </a:t>
                      </a:r>
                      <a:r>
                        <a:rPr lang="en-GB" sz="2200" b="1" i="0" u="none" strike="noStrike" dirty="0">
                          <a:solidFill>
                            <a:srgbClr val="000000"/>
                          </a:solidFill>
                          <a:effectLst/>
                          <a:latin typeface="Century Gothic" panose="020B0502020202020204" pitchFamily="34" charset="0"/>
                        </a:rPr>
                        <a:t>dates</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328978847"/>
                  </a:ext>
                </a:extLst>
              </a:tr>
              <a:tr h="584052">
                <a:tc>
                  <a:txBody>
                    <a:bodyPr/>
                    <a:lstStyle/>
                    <a:p>
                      <a:pPr algn="ctr" fontAlgn="ctr"/>
                      <a:r>
                        <a:rPr lang="en-GB" sz="2200" b="1" i="0" u="none" strike="noStrike" dirty="0">
                          <a:solidFill>
                            <a:srgbClr val="000000"/>
                          </a:solidFill>
                          <a:effectLst/>
                          <a:latin typeface="Century Gothic" panose="020B0502020202020204" pitchFamily="34" charset="0"/>
                        </a:rPr>
                        <a:t>7</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200" b="1" i="0" u="none" strike="noStrike" dirty="0">
                          <a:solidFill>
                            <a:srgbClr val="F66400"/>
                          </a:solidFill>
                          <a:effectLst/>
                          <a:latin typeface="Century Gothic" panose="020B0502020202020204" pitchFamily="34" charset="0"/>
                        </a:rPr>
                        <a:t> Text: </a:t>
                      </a:r>
                      <a:r>
                        <a:rPr lang="en-GB" sz="2200" b="1" i="0" u="none" strike="noStrike" dirty="0" err="1">
                          <a:solidFill>
                            <a:srgbClr val="F66400"/>
                          </a:solidFill>
                          <a:effectLst/>
                          <a:latin typeface="Century Gothic" panose="020B0502020202020204" pitchFamily="34" charset="0"/>
                        </a:rPr>
                        <a:t>Immer</a:t>
                      </a:r>
                      <a:r>
                        <a:rPr lang="en-GB" sz="2200" b="1" i="0" u="none" strike="noStrike" dirty="0">
                          <a:solidFill>
                            <a:srgbClr val="F66400"/>
                          </a:solidFill>
                          <a:effectLst/>
                          <a:latin typeface="Century Gothic" panose="020B0502020202020204" pitchFamily="34" charset="0"/>
                        </a:rPr>
                        <a:t> </a:t>
                      </a:r>
                      <a:r>
                        <a:rPr lang="en-GB" sz="2200" b="1" i="0" u="none" strike="noStrike" dirty="0" err="1">
                          <a:solidFill>
                            <a:srgbClr val="F66400"/>
                          </a:solidFill>
                          <a:effectLst/>
                          <a:latin typeface="Century Gothic" panose="020B0502020202020204" pitchFamily="34" charset="0"/>
                        </a:rPr>
                        <a:t>höher</a:t>
                      </a:r>
                      <a:r>
                        <a:rPr lang="en-GB" sz="2200" b="1" i="0" u="none" strike="noStrike" dirty="0">
                          <a:solidFill>
                            <a:srgbClr val="F66400"/>
                          </a:solidFill>
                          <a:effectLst/>
                          <a:latin typeface="Century Gothic" panose="020B0502020202020204" pitchFamily="34" charset="0"/>
                        </a:rPr>
                        <a:t> </a:t>
                      </a:r>
                      <a:r>
                        <a:rPr lang="en-GB" sz="2200" b="0" i="0" u="none" strike="noStrike" dirty="0">
                          <a:solidFill>
                            <a:schemeClr val="tx1"/>
                          </a:solidFill>
                          <a:effectLst/>
                          <a:latin typeface="Century Gothic" panose="020B0502020202020204" pitchFamily="34" charset="0"/>
                        </a:rPr>
                        <a:t>[revisits auf + R2 (Accusative) and R3 (Dative); extend to another preposition </a:t>
                      </a:r>
                      <a:r>
                        <a:rPr lang="en-GB" sz="2200" b="0" i="0" u="none" strike="noStrike" dirty="0" err="1">
                          <a:solidFill>
                            <a:schemeClr val="tx1"/>
                          </a:solidFill>
                          <a:effectLst/>
                          <a:latin typeface="Century Gothic" panose="020B0502020202020204" pitchFamily="34" charset="0"/>
                        </a:rPr>
                        <a:t>unter</a:t>
                      </a:r>
                      <a:r>
                        <a:rPr lang="en-GB" sz="2200" b="0" i="0" u="none" strike="noStrike" dirty="0">
                          <a:solidFill>
                            <a:schemeClr val="tx1"/>
                          </a:solidFill>
                          <a:effectLst/>
                          <a:latin typeface="Century Gothic" panose="020B0502020202020204" pitchFamily="34" charset="0"/>
                        </a:rPr>
                        <a:t> [85] or an [19]</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00134668"/>
                  </a:ext>
                </a:extLst>
              </a:tr>
            </a:tbl>
          </a:graphicData>
        </a:graphic>
      </p:graphicFrame>
    </p:spTree>
    <p:extLst>
      <p:ext uri="{BB962C8B-B14F-4D97-AF65-F5344CB8AC3E}">
        <p14:creationId xmlns:p14="http://schemas.microsoft.com/office/powerpoint/2010/main" val="726627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descr="background for title"/>
          <p:cNvSpPr txBox="1"/>
          <p:nvPr/>
        </p:nvSpPr>
        <p:spPr>
          <a:xfrm>
            <a:off x="3269737" y="3060308"/>
            <a:ext cx="8256105" cy="369332"/>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 name="Title 1"/>
          <p:cNvSpPr>
            <a:spLocks noGrp="1"/>
          </p:cNvSpPr>
          <p:nvPr>
            <p:ph type="title"/>
          </p:nvPr>
        </p:nvSpPr>
        <p:spPr>
          <a:xfrm>
            <a:off x="3285637" y="2573365"/>
            <a:ext cx="10515600" cy="1325563"/>
          </a:xfrm>
        </p:spPr>
        <p:txBody>
          <a:bodyPr>
            <a:normAutofit/>
          </a:bodyPr>
          <a:lstStyle/>
          <a:p>
            <a:pPr lvl="0">
              <a:lnSpc>
                <a:spcPct val="100000"/>
              </a:lnSpc>
              <a:spcBef>
                <a:spcPts val="0"/>
              </a:spcBef>
              <a:defRPr/>
            </a:pPr>
            <a:r>
              <a:rPr lang="en-GB" sz="2400" b="1" dirty="0">
                <a:solidFill>
                  <a:schemeClr val="bg1"/>
                </a:solidFill>
                <a:latin typeface="Century Gothic" panose="020F0302020204030204"/>
                <a:ea typeface="+mn-ea"/>
                <a:cs typeface="+mn-cs"/>
              </a:rPr>
              <a:t>Principles for teaching grammar in a foreign language.</a:t>
            </a:r>
          </a:p>
        </p:txBody>
      </p:sp>
      <p:grpSp>
        <p:nvGrpSpPr>
          <p:cNvPr id="16" name="Group 15" descr="sticky note"/>
          <p:cNvGrpSpPr/>
          <p:nvPr/>
        </p:nvGrpSpPr>
        <p:grpSpPr>
          <a:xfrm>
            <a:off x="307057" y="76594"/>
            <a:ext cx="2791990" cy="1695448"/>
            <a:chOff x="2913825" y="85023"/>
            <a:chExt cx="2644160" cy="2868276"/>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3825" y="85023"/>
              <a:ext cx="2644160" cy="2653063"/>
            </a:xfrm>
            <a:prstGeom prst="rect">
              <a:avLst/>
            </a:prstGeom>
          </p:spPr>
        </p:pic>
        <p:sp>
          <p:nvSpPr>
            <p:cNvPr id="18" name="TextBox 17" descr="sticky note"/>
            <p:cNvSpPr txBox="1"/>
            <p:nvPr/>
          </p:nvSpPr>
          <p:spPr>
            <a:xfrm>
              <a:off x="2944592" y="193688"/>
              <a:ext cx="2604407" cy="27596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succinct,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explicit description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grammar feature and its meaning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38" name="Group 37" descr="sticky note"/>
          <p:cNvGrpSpPr/>
          <p:nvPr/>
        </p:nvGrpSpPr>
        <p:grpSpPr>
          <a:xfrm>
            <a:off x="307057" y="1727316"/>
            <a:ext cx="2791990" cy="1702324"/>
            <a:chOff x="2913825" y="85023"/>
            <a:chExt cx="2644160" cy="2653063"/>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3825" y="85023"/>
              <a:ext cx="2644160" cy="2653063"/>
            </a:xfrm>
            <a:prstGeom prst="rect">
              <a:avLst/>
            </a:prstGeom>
          </p:spPr>
        </p:pic>
        <p:sp>
          <p:nvSpPr>
            <p:cNvPr id="40" name="TextBox 39"/>
            <p:cNvSpPr txBox="1"/>
            <p:nvPr/>
          </p:nvSpPr>
          <p:spPr>
            <a:xfrm>
              <a:off x="2933702" y="100292"/>
              <a:ext cx="2604407" cy="1295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37" name="TextBox 36"/>
          <p:cNvSpPr txBox="1"/>
          <p:nvPr/>
        </p:nvSpPr>
        <p:spPr>
          <a:xfrm>
            <a:off x="314155" y="1752745"/>
            <a:ext cx="2750014"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Developing learners’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awareness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relationship between English and the L2</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29" name="Group 28" descr="sticky note"/>
          <p:cNvGrpSpPr/>
          <p:nvPr/>
        </p:nvGrpSpPr>
        <p:grpSpPr>
          <a:xfrm>
            <a:off x="3190538" y="89136"/>
            <a:ext cx="2921878" cy="2880638"/>
            <a:chOff x="118000" y="3298237"/>
            <a:chExt cx="2921878" cy="2880638"/>
          </a:xfrm>
        </p:grpSpPr>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00" y="3298237"/>
              <a:ext cx="2840318" cy="2849881"/>
            </a:xfrm>
            <a:prstGeom prst="rect">
              <a:avLst/>
            </a:prstGeom>
          </p:spPr>
        </p:pic>
        <p:sp>
          <p:nvSpPr>
            <p:cNvPr id="27" name="TextBox 26" descr="sticky note"/>
            <p:cNvSpPr txBox="1"/>
            <p:nvPr/>
          </p:nvSpPr>
          <p:spPr>
            <a:xfrm>
              <a:off x="197199" y="3316553"/>
              <a:ext cx="284267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Initial practice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reinforce knowledge of the grammatical form and its meaning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‘input’</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 when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reading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listening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contrasting </a:t>
              </a:r>
              <a:r>
                <a:rPr kumimoji="0" lang="en-GB" sz="2000" b="1" i="0" u="none" strike="noStrike" kern="1200" cap="none" spc="0" normalizeH="0" noProof="0" dirty="0">
                  <a:ln>
                    <a:noFill/>
                  </a:ln>
                  <a:solidFill>
                    <a:srgbClr val="4472C4">
                      <a:lumMod val="50000"/>
                    </a:srgbClr>
                  </a:solidFill>
                  <a:effectLst/>
                  <a:uLnTx/>
                  <a:uFillTx/>
                  <a:latin typeface="Century Gothic" panose="020F0302020204030204"/>
                </a:rPr>
                <a:t>pairs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baseline="0" dirty="0">
                  <a:solidFill>
                    <a:srgbClr val="4472C4">
                      <a:lumMod val="50000"/>
                    </a:srgbClr>
                  </a:solidFill>
                  <a:latin typeface="Century Gothic" panose="020F0302020204030204"/>
                </a:rPr>
                <a:t>of</a:t>
              </a:r>
              <a:r>
                <a:rPr lang="en-GB" sz="2000" b="1" dirty="0">
                  <a:solidFill>
                    <a:srgbClr val="4472C4">
                      <a:lumMod val="50000"/>
                    </a:srgbClr>
                  </a:solidFill>
                  <a:latin typeface="Century Gothic" panose="020F0302020204030204"/>
                </a:rPr>
                <a:t> features.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grpSp>
      <p:pic>
        <p:nvPicPr>
          <p:cNvPr id="21" name="Picture 20" descr="sticky note"/>
          <p:cNvPicPr>
            <a:picLocks noChangeAspect="1"/>
          </p:cNvPicPr>
          <p:nvPr/>
        </p:nvPicPr>
        <p:blipFill>
          <a:blip r:embed="rId5">
            <a:extLst>
              <a:ext uri="{BEBA8EAE-BF5A-486C-A8C5-ECC9F3942E4B}">
                <a14:imgProps xmlns:a14="http://schemas.microsoft.com/office/drawing/2010/main">
                  <a14:imgLayer r:embed="rId6">
                    <a14:imgEffect>
                      <a14:colorTemperature colorTemp="11500"/>
                    </a14:imgEffect>
                    <a14:imgEffect>
                      <a14:saturation sat="70000"/>
                    </a14:imgEffect>
                  </a14:imgLayer>
                </a14:imgProps>
              </a:ext>
              <a:ext uri="{28A0092B-C50C-407E-A947-70E740481C1C}">
                <a14:useLocalDpi xmlns:a14="http://schemas.microsoft.com/office/drawing/2010/main" val="0"/>
              </a:ext>
            </a:extLst>
          </a:blip>
          <a:stretch>
            <a:fillRect/>
          </a:stretch>
        </p:blipFill>
        <p:spPr>
          <a:xfrm>
            <a:off x="6101379" y="110517"/>
            <a:ext cx="2942289" cy="2823605"/>
          </a:xfrm>
          <a:prstGeom prst="rect">
            <a:avLst/>
          </a:prstGeom>
        </p:spPr>
      </p:pic>
      <p:sp>
        <p:nvSpPr>
          <p:cNvPr id="26" name="TextBox 25"/>
          <p:cNvSpPr txBox="1"/>
          <p:nvPr/>
        </p:nvSpPr>
        <p:spPr>
          <a:xfrm>
            <a:off x="6153682" y="128620"/>
            <a:ext cx="281541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order to complete the activity correctly, the learner needs to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connect the grammar feature to its meaning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(Task essential)</a:t>
            </a:r>
          </a:p>
        </p:txBody>
      </p:sp>
      <p:pic>
        <p:nvPicPr>
          <p:cNvPr id="25" name="Picture 24" descr="sticky not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5571" y="128620"/>
            <a:ext cx="2858394" cy="2828160"/>
          </a:xfrm>
          <a:prstGeom prst="rect">
            <a:avLst/>
          </a:prstGeom>
        </p:spPr>
      </p:pic>
      <p:sp>
        <p:nvSpPr>
          <p:cNvPr id="19" name="TextBox 18"/>
          <p:cNvSpPr txBox="1"/>
          <p:nvPr/>
        </p:nvSpPr>
        <p:spPr>
          <a:xfrm>
            <a:off x="9147281" y="107452"/>
            <a:ext cx="2867531"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grammar feature is made task-essential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during practice by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removing as many other clues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from the sentence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possible. </a:t>
            </a:r>
          </a:p>
        </p:txBody>
      </p:sp>
      <p:grpSp>
        <p:nvGrpSpPr>
          <p:cNvPr id="42" name="Group 41" descr="sticky note"/>
          <p:cNvGrpSpPr/>
          <p:nvPr/>
        </p:nvGrpSpPr>
        <p:grpSpPr>
          <a:xfrm>
            <a:off x="314155" y="3523506"/>
            <a:ext cx="2846965" cy="2810222"/>
            <a:chOff x="314155" y="3523506"/>
            <a:chExt cx="2846965" cy="2810222"/>
          </a:xfrm>
        </p:grpSpPr>
        <p:pic>
          <p:nvPicPr>
            <p:cNvPr id="34" name="Pictur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155" y="3523506"/>
              <a:ext cx="2800792" cy="2810222"/>
            </a:xfrm>
            <a:prstGeom prst="rect">
              <a:avLst/>
            </a:prstGeom>
          </p:spPr>
        </p:pic>
        <p:sp>
          <p:nvSpPr>
            <p:cNvPr id="33" name="TextBox 32"/>
            <p:cNvSpPr txBox="1"/>
            <p:nvPr/>
          </p:nvSpPr>
          <p:spPr>
            <a:xfrm>
              <a:off x="362554" y="3523506"/>
              <a:ext cx="279856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Pairs of meanings juxtaposed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different combinations,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ensuring that features are revisited and reinforced.</a:t>
              </a:r>
            </a:p>
          </p:txBody>
        </p:sp>
      </p:grpSp>
      <p:grpSp>
        <p:nvGrpSpPr>
          <p:cNvPr id="30" name="Group 29" descr="sticky note"/>
          <p:cNvGrpSpPr/>
          <p:nvPr/>
        </p:nvGrpSpPr>
        <p:grpSpPr>
          <a:xfrm>
            <a:off x="3207292" y="3527263"/>
            <a:ext cx="2967567" cy="2777892"/>
            <a:chOff x="3662310" y="1258725"/>
            <a:chExt cx="2740275" cy="2660363"/>
          </a:xfrm>
        </p:grpSpPr>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62310" y="1258725"/>
              <a:ext cx="2651435" cy="2660363"/>
            </a:xfrm>
            <a:prstGeom prst="rect">
              <a:avLst/>
            </a:prstGeom>
          </p:spPr>
        </p:pic>
        <p:sp>
          <p:nvSpPr>
            <p:cNvPr id="32" name="TextBox 31"/>
            <p:cNvSpPr txBox="1"/>
            <p:nvPr/>
          </p:nvSpPr>
          <p:spPr>
            <a:xfrm>
              <a:off x="3710471" y="1258725"/>
              <a:ext cx="2692114" cy="21517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extensive initial practice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pairs of features, very gradually</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activities may incorporate more than two features.</a:t>
              </a:r>
            </a:p>
          </p:txBody>
        </p:sp>
      </p:grpSp>
      <p:grpSp>
        <p:nvGrpSpPr>
          <p:cNvPr id="41" name="Group 40" descr="sticky note"/>
          <p:cNvGrpSpPr/>
          <p:nvPr/>
        </p:nvGrpSpPr>
        <p:grpSpPr>
          <a:xfrm>
            <a:off x="6112416" y="3460027"/>
            <a:ext cx="2879877" cy="2873701"/>
            <a:chOff x="3221396" y="3441019"/>
            <a:chExt cx="2879877" cy="2873701"/>
          </a:xfrm>
        </p:grpSpPr>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80878" y="3484828"/>
              <a:ext cx="2820395" cy="2829892"/>
            </a:xfrm>
            <a:prstGeom prst="rect">
              <a:avLst/>
            </a:prstGeom>
          </p:spPr>
        </p:pic>
        <p:sp>
          <p:nvSpPr>
            <p:cNvPr id="6" name="TextBox 5" descr="sticky note"/>
            <p:cNvSpPr txBox="1"/>
            <p:nvPr/>
          </p:nvSpPr>
          <p:spPr>
            <a:xfrm>
              <a:off x="3221396" y="3441019"/>
              <a:ext cx="272531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Grammar is encountered with a varied lexicon to consolidate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learners’ knowledge of a grammatical system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that works across multiple contexts.</a:t>
              </a:r>
            </a:p>
          </p:txBody>
        </p:sp>
      </p:grpSp>
      <p:grpSp>
        <p:nvGrpSpPr>
          <p:cNvPr id="9" name="Group 8" descr="sticky note"/>
          <p:cNvGrpSpPr/>
          <p:nvPr/>
        </p:nvGrpSpPr>
        <p:grpSpPr>
          <a:xfrm>
            <a:off x="9145571" y="3517698"/>
            <a:ext cx="2829050" cy="2797022"/>
            <a:chOff x="4828424" y="462351"/>
            <a:chExt cx="2852717" cy="2862322"/>
          </a:xfrm>
        </p:grpSpPr>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28424" y="462351"/>
              <a:ext cx="2852717" cy="2862322"/>
            </a:xfrm>
            <a:prstGeom prst="rect">
              <a:avLst/>
            </a:prstGeom>
          </p:spPr>
        </p:pic>
        <p:sp>
          <p:nvSpPr>
            <p:cNvPr id="7" name="TextBox 6"/>
            <p:cNvSpPr txBox="1"/>
            <p:nvPr/>
          </p:nvSpPr>
          <p:spPr>
            <a:xfrm>
              <a:off x="4828424" y="462351"/>
              <a:ext cx="2604407" cy="22992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Writing and speaking activities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help learners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establish and practise accessing knowledge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the input practice. </a:t>
              </a:r>
            </a:p>
          </p:txBody>
        </p:sp>
      </p:grpSp>
    </p:spTree>
    <p:extLst>
      <p:ext uri="{BB962C8B-B14F-4D97-AF65-F5344CB8AC3E}">
        <p14:creationId xmlns:p14="http://schemas.microsoft.com/office/powerpoint/2010/main" val="3548376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9" name="Google Shape;145;p2" descr="background for title"/>
          <p:cNvPicPr preferRelativeResize="0"/>
          <p:nvPr/>
        </p:nvPicPr>
        <p:blipFill rotWithShape="1">
          <a:blip r:embed="rId3">
            <a:alphaModFix/>
          </a:blip>
          <a:srcRect/>
          <a:stretch/>
        </p:blipFill>
        <p:spPr>
          <a:xfrm>
            <a:off x="0" y="296864"/>
            <a:ext cx="8179724" cy="867128"/>
          </a:xfrm>
          <a:prstGeom prst="rect">
            <a:avLst/>
          </a:prstGeom>
          <a:noFill/>
          <a:ln>
            <a:noFill/>
          </a:ln>
        </p:spPr>
      </p:pic>
      <p:sp>
        <p:nvSpPr>
          <p:cNvPr id="30"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600"/>
              <a:buFontTx/>
              <a:buNone/>
              <a:tabLst/>
              <a:defRPr/>
            </a:pPr>
            <a:r>
              <a:rPr kumimoji="0" lang="en-GB" sz="2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sym typeface="Arial"/>
              </a:rPr>
              <a:t>Saying what people have: </a:t>
            </a:r>
            <a:r>
              <a:rPr kumimoji="0" lang="en-GB" sz="2600" b="1" i="1" u="none" strike="noStrike" kern="1200" cap="none" spc="0" normalizeH="0" baseline="0" noProof="0">
                <a:ln>
                  <a:noFill/>
                </a:ln>
                <a:solidFill>
                  <a:prstClr val="white"/>
                </a:solidFill>
                <a:effectLst/>
                <a:uLnTx/>
                <a:uFillTx/>
                <a:latin typeface="Century Gothic" panose="020B0502020202020204" pitchFamily="34" charset="0"/>
                <a:ea typeface="+mj-ea"/>
                <a:cs typeface="+mj-cs"/>
                <a:sym typeface="Arial"/>
              </a:rPr>
              <a:t>nous</a:t>
            </a:r>
            <a:r>
              <a:rPr kumimoji="0" lang="en-GB" sz="2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sym typeface="Arial"/>
              </a:rPr>
              <a:t> and </a:t>
            </a:r>
            <a:r>
              <a:rPr kumimoji="0" lang="en-GB" sz="2600" b="1" i="1" u="none" strike="noStrike" kern="1200" cap="none" spc="0" normalizeH="0" baseline="0" noProof="0">
                <a:ln>
                  <a:noFill/>
                </a:ln>
                <a:solidFill>
                  <a:prstClr val="white"/>
                </a:solidFill>
                <a:effectLst/>
                <a:uLnTx/>
                <a:uFillTx/>
                <a:latin typeface="Century Gothic" panose="020B0502020202020204" pitchFamily="34" charset="0"/>
                <a:ea typeface="+mj-ea"/>
                <a:cs typeface="+mj-cs"/>
                <a:sym typeface="Arial"/>
              </a:rPr>
              <a:t>vous</a:t>
            </a:r>
            <a:endPar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
        <p:nvSpPr>
          <p:cNvPr id="146" name="Google Shape;146;p2"/>
          <p:cNvSpPr txBox="1">
            <a:spLocks noGrp="1"/>
          </p:cNvSpPr>
          <p:nvPr>
            <p:ph type="title"/>
          </p:nvPr>
        </p:nvSpPr>
        <p:spPr>
          <a:xfrm>
            <a:off x="147998" y="296864"/>
            <a:ext cx="6801441"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10263115" y="296864"/>
            <a:ext cx="164680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grammaire</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grpSp>
        <p:nvGrpSpPr>
          <p:cNvPr id="8" name="Group 7" descr="sticky note"/>
          <p:cNvGrpSpPr/>
          <p:nvPr/>
        </p:nvGrpSpPr>
        <p:grpSpPr>
          <a:xfrm>
            <a:off x="9299925" y="220595"/>
            <a:ext cx="2791990" cy="1695448"/>
            <a:chOff x="2913825" y="85023"/>
            <a:chExt cx="2644160" cy="2868276"/>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3825" y="85023"/>
              <a:ext cx="2644160" cy="2653063"/>
            </a:xfrm>
            <a:prstGeom prst="rect">
              <a:avLst/>
            </a:prstGeom>
          </p:spPr>
        </p:pic>
        <p:sp>
          <p:nvSpPr>
            <p:cNvPr id="10" name="TextBox 9"/>
            <p:cNvSpPr txBox="1"/>
            <p:nvPr/>
          </p:nvSpPr>
          <p:spPr>
            <a:xfrm>
              <a:off x="2944592" y="193688"/>
              <a:ext cx="2604407" cy="27596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succinct,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explicit description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of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grammar feature and its meaning</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sp>
        <p:nvSpPr>
          <p:cNvPr id="2" name="TextBox 1"/>
          <p:cNvSpPr txBox="1"/>
          <p:nvPr/>
        </p:nvSpPr>
        <p:spPr>
          <a:xfrm>
            <a:off x="147998" y="1490088"/>
            <a:ext cx="11943917"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As you know, the verb </a:t>
            </a:r>
            <a:r>
              <a:rPr kumimoji="0" lang="en-GB" sz="2200" b="1" i="1"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avoir</a:t>
            </a:r>
            <a:r>
              <a:rPr kumimoji="0" lang="en-GB" sz="2200" b="1" i="1"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changes form to match the subject.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J’</a:t>
            </a:r>
            <a:r>
              <a:rPr kumimoji="0" lang="en-GB" sz="2200" b="1"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ai</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des </a:t>
            </a:r>
            <a:r>
              <a:rPr kumimoji="0" lang="en-GB" sz="2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chiens</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Tu</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ea typeface="+mn-ea"/>
                <a:cs typeface="Arial"/>
                <a:sym typeface="Arial"/>
              </a:rPr>
              <a:t>as</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des </a:t>
            </a:r>
            <a:r>
              <a:rPr kumimoji="0" lang="en-GB" sz="2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chiens</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Il/</a:t>
            </a:r>
            <a:r>
              <a:rPr kumimoji="0" lang="en-GB" sz="2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elle</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200" b="1" i="0" u="none" strike="noStrike" kern="0" cap="none" spc="0" normalizeH="0" baseline="0" noProof="0" dirty="0">
                <a:ln>
                  <a:noFill/>
                </a:ln>
                <a:solidFill>
                  <a:srgbClr val="FF6600"/>
                </a:solidFill>
                <a:effectLst/>
                <a:uLnTx/>
                <a:uFillTx/>
                <a:latin typeface="Century Gothic" panose="020B0502020202020204" pitchFamily="34" charset="0"/>
                <a:ea typeface="+mn-ea"/>
                <a:cs typeface="Arial"/>
                <a:sym typeface="Arial"/>
              </a:rPr>
              <a:t>a</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des </a:t>
            </a:r>
            <a:r>
              <a:rPr kumimoji="0" lang="en-GB" sz="2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chiens</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 </a:t>
            </a: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ea typeface="+mn-ea"/>
                <a:cs typeface="Arial"/>
                <a:sym typeface="Arial"/>
              </a:rPr>
              <a:t>have</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dogs.				You </a:t>
            </a: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ea typeface="+mn-ea"/>
                <a:cs typeface="Arial"/>
                <a:sym typeface="Arial"/>
              </a:rPr>
              <a:t>have</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dogs.	   	He/she </a:t>
            </a: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ea typeface="+mn-ea"/>
                <a:cs typeface="Arial"/>
                <a:sym typeface="Arial"/>
              </a:rPr>
              <a:t>has</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dogs.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To say </a:t>
            </a:r>
            <a:r>
              <a:rPr kumimoji="0" lang="en-GB" sz="2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‘we’ + </a:t>
            </a:r>
            <a:r>
              <a:rPr kumimoji="0" lang="en-GB" sz="2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avoir</a:t>
            </a:r>
            <a:r>
              <a:rPr kumimoji="0" lang="en-GB" sz="2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(first person plural):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Nous </a:t>
            </a:r>
            <a:r>
              <a:rPr kumimoji="0" lang="en-GB" sz="2200" b="1"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avons</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des </a:t>
            </a:r>
            <a:r>
              <a:rPr kumimoji="0" lang="en-GB" sz="2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chiens</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We </a:t>
            </a: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ea typeface="+mn-ea"/>
                <a:cs typeface="Arial"/>
                <a:sym typeface="Arial"/>
              </a:rPr>
              <a:t>have </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dogs.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To say </a:t>
            </a:r>
            <a:r>
              <a:rPr kumimoji="0" lang="en-GB" sz="2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‘you’ </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(more than one person) </a:t>
            </a:r>
            <a:r>
              <a:rPr kumimoji="0" lang="en-GB" sz="2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avoir</a:t>
            </a:r>
            <a:r>
              <a:rPr kumimoji="0" lang="en-GB" sz="2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(second person plural)</a:t>
            </a:r>
            <a:r>
              <a:rPr kumimoji="0" lang="en-GB" sz="2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Vous</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200" b="1"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avez</a:t>
            </a: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des </a:t>
            </a:r>
            <a:r>
              <a:rPr kumimoji="0" lang="en-GB" sz="2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chiens</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You (plural) </a:t>
            </a: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ea typeface="+mn-ea"/>
                <a:cs typeface="Arial"/>
                <a:sym typeface="Arial"/>
              </a:rPr>
              <a:t>have</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dogs.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383963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Aims of the session</a:t>
            </a:r>
          </a:p>
        </p:txBody>
      </p:sp>
      <p:sp>
        <p:nvSpPr>
          <p:cNvPr id="7" name="TextBox 6"/>
          <p:cNvSpPr txBox="1"/>
          <p:nvPr/>
        </p:nvSpPr>
        <p:spPr>
          <a:xfrm>
            <a:off x="873760" y="1503680"/>
            <a:ext cx="10017760" cy="1877437"/>
          </a:xfrm>
          <a:prstGeom prst="rect">
            <a:avLst/>
          </a:prstGeom>
          <a:noFill/>
        </p:spPr>
        <p:txBody>
          <a:bodyPr wrap="square" rtlCol="0">
            <a:spAutoFit/>
          </a:bodyPr>
          <a:lstStyle/>
          <a:p>
            <a:endParaRPr lang="en-GB" sz="2400" dirty="0">
              <a:solidFill>
                <a:srgbClr val="4472C4">
                  <a:lumMod val="50000"/>
                </a:srgbClr>
              </a:solidFill>
              <a:latin typeface="Century Gothic" panose="020B0502020202020204" pitchFamily="34" charset="0"/>
            </a:endParaRPr>
          </a:p>
          <a:p>
            <a:r>
              <a:rPr lang="en-GB" sz="2400" b="1" dirty="0">
                <a:solidFill>
                  <a:srgbClr val="4472C4">
                    <a:lumMod val="50000"/>
                  </a:srgbClr>
                </a:solidFill>
                <a:latin typeface="Century Gothic" panose="020B0502020202020204" pitchFamily="34" charset="0"/>
              </a:rPr>
              <a:t>1. explore the key principles underpinning the development of the Schemes of Work, with a specific focus on the sequencing of grammar.</a:t>
            </a:r>
            <a:endParaRPr lang="en-GB" sz="2400" dirty="0">
              <a:solidFill>
                <a:srgbClr val="4472C4">
                  <a:lumMod val="50000"/>
                </a:srgbClr>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p:txBody>
      </p:sp>
      <p:sp>
        <p:nvSpPr>
          <p:cNvPr id="9" name="TextBox 8"/>
          <p:cNvSpPr txBox="1"/>
          <p:nvPr/>
        </p:nvSpPr>
        <p:spPr>
          <a:xfrm>
            <a:off x="873760" y="2747198"/>
            <a:ext cx="10017760" cy="1569660"/>
          </a:xfrm>
          <a:prstGeom prst="rect">
            <a:avLst/>
          </a:prstGeom>
          <a:noFill/>
        </p:spPr>
        <p:txBody>
          <a:bodyPr wrap="square" rtlCol="0">
            <a:spAutoFit/>
          </a:bodyPr>
          <a:lstStyle/>
          <a:p>
            <a:endParaRPr lang="en-GB" sz="2400" dirty="0">
              <a:solidFill>
                <a:srgbClr val="4472C4">
                  <a:lumMod val="50000"/>
                </a:srgbClr>
              </a:solidFill>
              <a:latin typeface="Century Gothic" panose="020B0502020202020204" pitchFamily="34" charset="0"/>
            </a:endParaRPr>
          </a:p>
          <a:p>
            <a:r>
              <a:rPr lang="en-GB" sz="2400" b="1" dirty="0">
                <a:solidFill>
                  <a:srgbClr val="4472C4">
                    <a:lumMod val="50000"/>
                  </a:srgbClr>
                </a:solidFill>
                <a:latin typeface="Century Gothic" panose="020B0502020202020204" pitchFamily="34" charset="0"/>
              </a:rPr>
              <a:t>2. look at the grammar rationale and see a selection of resources exemplifying the principles in action which accompany the Y7 </a:t>
            </a:r>
            <a:r>
              <a:rPr lang="en-GB" sz="2400" b="1" dirty="0" err="1">
                <a:solidFill>
                  <a:srgbClr val="4472C4">
                    <a:lumMod val="50000"/>
                  </a:srgbClr>
                </a:solidFill>
                <a:latin typeface="Century Gothic" panose="020B0502020202020204" pitchFamily="34" charset="0"/>
              </a:rPr>
              <a:t>SoW</a:t>
            </a:r>
            <a:r>
              <a:rPr lang="en-GB" sz="2400" dirty="0" err="1">
                <a:solidFill>
                  <a:srgbClr val="4472C4">
                    <a:lumMod val="50000"/>
                  </a:srgbClr>
                </a:solidFill>
                <a:latin typeface="Century Gothic" panose="020B0502020202020204" pitchFamily="34" charset="0"/>
              </a:rPr>
              <a:t>.</a:t>
            </a:r>
            <a:endParaRPr lang="en-GB" sz="2400" b="1" dirty="0">
              <a:solidFill>
                <a:srgbClr val="4472C4">
                  <a:lumMod val="50000"/>
                </a:srgbClr>
              </a:solidFill>
              <a:latin typeface="Century Gothic" panose="020B0502020202020204" pitchFamily="34" charset="0"/>
            </a:endParaRPr>
          </a:p>
        </p:txBody>
      </p:sp>
      <p:sp>
        <p:nvSpPr>
          <p:cNvPr id="10" name="TextBox 9"/>
          <p:cNvSpPr txBox="1"/>
          <p:nvPr/>
        </p:nvSpPr>
        <p:spPr>
          <a:xfrm>
            <a:off x="873760" y="3990716"/>
            <a:ext cx="10017760" cy="1508105"/>
          </a:xfrm>
          <a:prstGeom prst="rect">
            <a:avLst/>
          </a:prstGeom>
          <a:noFill/>
        </p:spPr>
        <p:txBody>
          <a:bodyPr wrap="square" rtlCol="0">
            <a:spAutoFit/>
          </a:bodyPr>
          <a:lstStyle/>
          <a:p>
            <a:endParaRPr lang="en-GB" sz="2400" dirty="0">
              <a:solidFill>
                <a:srgbClr val="4472C4">
                  <a:lumMod val="50000"/>
                </a:srgbClr>
              </a:solidFill>
              <a:latin typeface="Century Gothic" panose="020B0502020202020204" pitchFamily="34" charset="0"/>
            </a:endParaRPr>
          </a:p>
          <a:p>
            <a:r>
              <a:rPr lang="en-GB" sz="2400" b="1" dirty="0">
                <a:solidFill>
                  <a:srgbClr val="4472C4">
                    <a:lumMod val="50000"/>
                  </a:srgbClr>
                </a:solidFill>
                <a:latin typeface="Century Gothic" panose="020B0502020202020204" pitchFamily="34" charset="0"/>
              </a:rPr>
              <a:t>3. look ahead to the plans for the grammar sequences for Y8.</a:t>
            </a:r>
          </a:p>
          <a:p>
            <a:endParaRPr lang="en-GB" sz="2400" dirty="0">
              <a:solidFill>
                <a:srgbClr val="4472C4">
                  <a:lumMod val="50000"/>
                </a:srgbClr>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96692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62" y="278996"/>
            <a:ext cx="6807200" cy="869950"/>
          </a:xfrm>
          <a:prstGeom prst="rect">
            <a:avLst/>
          </a:prstGeom>
        </p:spPr>
      </p:pic>
      <p:sp>
        <p:nvSpPr>
          <p:cNvPr id="6" name="Title 5"/>
          <p:cNvSpPr>
            <a:spLocks noGrp="1"/>
          </p:cNvSpPr>
          <p:nvPr>
            <p:ph type="title"/>
          </p:nvPr>
        </p:nvSpPr>
        <p:spPr>
          <a:xfrm>
            <a:off x="-21962" y="291455"/>
            <a:ext cx="10515600" cy="1325563"/>
          </a:xfrm>
        </p:spPr>
        <p:txBody>
          <a:bodyPr/>
          <a:lstStyle/>
          <a:p>
            <a:pPr lvl="0">
              <a:defRPr/>
            </a:pPr>
            <a:r>
              <a:rPr lang="en-GB" sz="3100" b="1" dirty="0">
                <a:solidFill>
                  <a:prstClr val="white"/>
                </a:solidFill>
                <a:ea typeface="+mn-ea"/>
                <a:cs typeface="+mn-cs"/>
              </a:rPr>
              <a:t>Present simple or continuous?</a:t>
            </a:r>
            <a:br>
              <a:rPr lang="en-GB" sz="3100" b="1" dirty="0">
                <a:solidFill>
                  <a:prstClr val="white"/>
                </a:solidFill>
                <a:ea typeface="+mn-ea"/>
                <a:cs typeface="+mn-cs"/>
              </a:rPr>
            </a:br>
            <a:endParaRPr lang="en-GB" dirty="0"/>
          </a:p>
        </p:txBody>
      </p:sp>
      <p:grpSp>
        <p:nvGrpSpPr>
          <p:cNvPr id="2" name="Group 1" descr="sticky note"/>
          <p:cNvGrpSpPr/>
          <p:nvPr/>
        </p:nvGrpSpPr>
        <p:grpSpPr>
          <a:xfrm>
            <a:off x="6785238" y="209762"/>
            <a:ext cx="2791990" cy="1702324"/>
            <a:chOff x="307057" y="1727316"/>
            <a:chExt cx="2791990" cy="1702324"/>
          </a:xfrm>
        </p:grpSpPr>
        <p:grpSp>
          <p:nvGrpSpPr>
            <p:cNvPr id="11" name="Group 10"/>
            <p:cNvGrpSpPr/>
            <p:nvPr/>
          </p:nvGrpSpPr>
          <p:grpSpPr>
            <a:xfrm>
              <a:off x="307057" y="1727316"/>
              <a:ext cx="2791990" cy="1702324"/>
              <a:chOff x="2913825" y="85023"/>
              <a:chExt cx="2644160" cy="265306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3825" y="85023"/>
                <a:ext cx="2644160" cy="2653063"/>
              </a:xfrm>
              <a:prstGeom prst="rect">
                <a:avLst/>
              </a:prstGeom>
            </p:spPr>
          </p:pic>
          <p:sp>
            <p:nvSpPr>
              <p:cNvPr id="13" name="TextBox 12"/>
              <p:cNvSpPr txBox="1"/>
              <p:nvPr/>
            </p:nvSpPr>
            <p:spPr>
              <a:xfrm>
                <a:off x="2933702" y="100292"/>
                <a:ext cx="2604407" cy="1295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4" name="TextBox 13"/>
            <p:cNvSpPr txBox="1"/>
            <p:nvPr/>
          </p:nvSpPr>
          <p:spPr>
            <a:xfrm>
              <a:off x="338539" y="1755655"/>
              <a:ext cx="2750014"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Developing learners’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awareness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relationship</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between English and the L2.</a:t>
              </a:r>
            </a:p>
          </p:txBody>
        </p:sp>
      </p:grpSp>
      <p:sp>
        <p:nvSpPr>
          <p:cNvPr id="18" name="Rounded Rectangle 11">
            <a:extLst>
              <a:ext uri="{FF2B5EF4-FFF2-40B4-BE49-F238E27FC236}">
                <a16:creationId xmlns:a16="http://schemas.microsoft.com/office/drawing/2014/main" id="{483D7EB9-C2AA-4190-98DE-925F861600E9}"/>
              </a:ext>
            </a:extLst>
          </p:cNvPr>
          <p:cNvSpPr/>
          <p:nvPr/>
        </p:nvSpPr>
        <p:spPr>
          <a:xfrm>
            <a:off x="9778181" y="247046"/>
            <a:ext cx="217914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Grammatik</a:t>
            </a:r>
          </a:p>
        </p:txBody>
      </p:sp>
      <p:pic>
        <p:nvPicPr>
          <p:cNvPr id="4" name="Picture 3" descr="sticky note"/>
          <p:cNvPicPr>
            <a:picLocks noChangeAspect="1"/>
          </p:cNvPicPr>
          <p:nvPr/>
        </p:nvPicPr>
        <p:blipFill rotWithShape="1">
          <a:blip r:embed="rId4">
            <a:extLst>
              <a:ext uri="{28A0092B-C50C-407E-A947-70E740481C1C}">
                <a14:useLocalDpi xmlns:a14="http://schemas.microsoft.com/office/drawing/2010/main" val="0"/>
              </a:ext>
            </a:extLst>
          </a:blip>
          <a:srcRect b="60747"/>
          <a:stretch/>
        </p:blipFill>
        <p:spPr>
          <a:xfrm>
            <a:off x="9618963" y="932416"/>
            <a:ext cx="2522272" cy="993410"/>
          </a:xfrm>
          <a:prstGeom prst="rect">
            <a:avLst/>
          </a:prstGeom>
        </p:spPr>
      </p:pic>
      <p:sp>
        <p:nvSpPr>
          <p:cNvPr id="5" name="TextBox 4"/>
          <p:cNvSpPr txBox="1"/>
          <p:nvPr/>
        </p:nvSpPr>
        <p:spPr>
          <a:xfrm>
            <a:off x="9625350" y="907377"/>
            <a:ext cx="258149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an explanation and examples.</a:t>
            </a:r>
          </a:p>
        </p:txBody>
      </p:sp>
      <p:sp>
        <p:nvSpPr>
          <p:cNvPr id="7" name="TextBox 6"/>
          <p:cNvSpPr txBox="1"/>
          <p:nvPr/>
        </p:nvSpPr>
        <p:spPr>
          <a:xfrm>
            <a:off x="300037" y="1425855"/>
            <a:ext cx="11697432"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rPr>
              <a:t>English has </a:t>
            </a:r>
            <a:r>
              <a:rPr kumimoji="0" lang="en-GB" sz="2100" b="1" i="0" u="none" strike="noStrike" kern="1200" cap="none" spc="0" normalizeH="0" baseline="0" noProof="0" dirty="0">
                <a:ln>
                  <a:noFill/>
                </a:ln>
                <a:solidFill>
                  <a:srgbClr val="105076"/>
                </a:solidFill>
                <a:effectLst/>
                <a:uLnTx/>
                <a:uFillTx/>
                <a:latin typeface="Century Gothic" panose="020F0302020204030204"/>
                <a:ea typeface="+mn-ea"/>
                <a:cs typeface="+mn-cs"/>
              </a:rPr>
              <a:t>two present tense forms.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10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rPr>
              <a:t>I </a:t>
            </a:r>
            <a:r>
              <a:rPr kumimoji="0" lang="en-GB" sz="2100" b="1" i="0" u="none" strike="noStrike" kern="1200" cap="none" spc="0" normalizeH="0" baseline="0" noProof="0" dirty="0">
                <a:ln>
                  <a:noFill/>
                </a:ln>
                <a:solidFill>
                  <a:srgbClr val="105076"/>
                </a:solidFill>
                <a:effectLst/>
                <a:uLnTx/>
                <a:uFillTx/>
                <a:latin typeface="Century Gothic" panose="020F0302020204030204"/>
                <a:ea typeface="+mn-ea"/>
                <a:cs typeface="+mn-cs"/>
              </a:rPr>
              <a:t>play </a:t>
            </a:r>
            <a:r>
              <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rPr>
              <a:t>the drums </a:t>
            </a:r>
            <a:r>
              <a:rPr kumimoji="0" lang="en-GB" sz="2100" b="1" i="0" u="none" strike="noStrike" kern="1200" cap="none" spc="0" normalizeH="0" baseline="0" noProof="0" dirty="0">
                <a:ln>
                  <a:noFill/>
                </a:ln>
                <a:solidFill>
                  <a:srgbClr val="DAA521"/>
                </a:solidFill>
                <a:effectLst/>
                <a:uLnTx/>
                <a:uFillTx/>
                <a:latin typeface="Century Gothic" panose="020F0302020204030204"/>
                <a:ea typeface="+mn-ea"/>
                <a:cs typeface="+mn-cs"/>
              </a:rPr>
              <a:t>every week</a:t>
            </a:r>
            <a:r>
              <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rPr>
              <a:t>.	     I</a:t>
            </a:r>
            <a:r>
              <a:rPr kumimoji="0" lang="en-GB" sz="2100" b="1" i="0" u="none" strike="noStrike" kern="1200" cap="none" spc="0" normalizeH="0" baseline="0" noProof="0" dirty="0">
                <a:ln>
                  <a:noFill/>
                </a:ln>
                <a:solidFill>
                  <a:srgbClr val="105076"/>
                </a:solidFill>
                <a:effectLst/>
                <a:uLnTx/>
                <a:uFillTx/>
                <a:latin typeface="Century Gothic" panose="020F0302020204030204"/>
                <a:ea typeface="+mn-ea"/>
                <a:cs typeface="+mn-cs"/>
              </a:rPr>
              <a:t> am</a:t>
            </a:r>
            <a:r>
              <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en-GB" sz="2100" b="1" i="0" u="none" strike="noStrike" kern="1200" cap="none" spc="0" normalizeH="0" baseline="0" noProof="0" dirty="0">
                <a:ln>
                  <a:noFill/>
                </a:ln>
                <a:solidFill>
                  <a:srgbClr val="105076"/>
                </a:solidFill>
                <a:effectLst/>
                <a:uLnTx/>
                <a:uFillTx/>
                <a:latin typeface="Century Gothic" panose="020F0302020204030204"/>
                <a:ea typeface="+mn-ea"/>
                <a:cs typeface="+mn-cs"/>
              </a:rPr>
              <a:t>playing</a:t>
            </a:r>
            <a:r>
              <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rPr>
              <a:t> the drums </a:t>
            </a:r>
            <a:r>
              <a:rPr kumimoji="0" lang="en-GB" sz="2100" b="1" i="0" u="none" strike="noStrike" kern="1200" cap="none" spc="0" normalizeH="0" baseline="0" noProof="0" dirty="0">
                <a:ln>
                  <a:noFill/>
                </a:ln>
                <a:solidFill>
                  <a:srgbClr val="DAA521"/>
                </a:solidFill>
                <a:effectLst/>
                <a:uLnTx/>
                <a:uFillTx/>
                <a:latin typeface="Century Gothic" panose="020F0302020204030204"/>
                <a:ea typeface="+mn-ea"/>
                <a:cs typeface="+mn-cs"/>
              </a:rPr>
              <a:t>right now</a:t>
            </a:r>
            <a:r>
              <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10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10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rPr>
              <a:t>German has </a:t>
            </a:r>
            <a:r>
              <a:rPr kumimoji="0" lang="en-GB" sz="2100" b="1" i="0" u="none" strike="noStrike" kern="1200" cap="none" spc="0" normalizeH="0" baseline="0" noProof="0" dirty="0">
                <a:ln>
                  <a:noFill/>
                </a:ln>
                <a:solidFill>
                  <a:srgbClr val="105076"/>
                </a:solidFill>
                <a:effectLst/>
                <a:uLnTx/>
                <a:uFillTx/>
                <a:latin typeface="Century Gothic" panose="020F0302020204030204"/>
                <a:ea typeface="+mn-ea"/>
                <a:cs typeface="+mn-cs"/>
              </a:rPr>
              <a:t>one present tense </a:t>
            </a:r>
            <a:r>
              <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rPr>
              <a:t>only. The BE + -</a:t>
            </a:r>
            <a:r>
              <a:rPr kumimoji="0" lang="en-GB" sz="2100" b="0" i="0" u="none" strike="noStrike" kern="1200" cap="none" spc="0" normalizeH="0" baseline="0" noProof="0" dirty="0" err="1">
                <a:ln>
                  <a:noFill/>
                </a:ln>
                <a:solidFill>
                  <a:srgbClr val="105076"/>
                </a:solidFill>
                <a:effectLst/>
                <a:uLnTx/>
                <a:uFillTx/>
                <a:latin typeface="Century Gothic" panose="020F0302020204030204"/>
                <a:ea typeface="+mn-ea"/>
                <a:cs typeface="+mn-cs"/>
              </a:rPr>
              <a:t>ing</a:t>
            </a:r>
            <a:r>
              <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rPr>
              <a:t> form does not exist.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err="1">
                <a:ln>
                  <a:noFill/>
                </a:ln>
                <a:solidFill>
                  <a:srgbClr val="105076"/>
                </a:solidFill>
                <a:effectLst/>
                <a:uLnTx/>
                <a:uFillTx/>
                <a:latin typeface="Century Gothic" panose="020F0302020204030204"/>
                <a:ea typeface="+mn-ea"/>
                <a:cs typeface="+mn-cs"/>
              </a:rPr>
              <a:t>Ich</a:t>
            </a:r>
            <a:r>
              <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en-GB" sz="2100" b="0" i="0" u="none" strike="noStrike" kern="1200" cap="none" spc="0" normalizeH="0" baseline="0" noProof="0" dirty="0" err="1">
                <a:ln>
                  <a:noFill/>
                </a:ln>
                <a:solidFill>
                  <a:srgbClr val="105076"/>
                </a:solidFill>
                <a:effectLst/>
                <a:uLnTx/>
                <a:uFillTx/>
                <a:latin typeface="Century Gothic" panose="020F0302020204030204"/>
                <a:ea typeface="+mn-ea"/>
                <a:cs typeface="+mn-cs"/>
              </a:rPr>
              <a:t>spiele</a:t>
            </a:r>
            <a:r>
              <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en-GB" sz="2100" b="1" i="0" u="none" strike="noStrike" kern="1200" cap="none" spc="0" normalizeH="0" baseline="0" noProof="0" dirty="0" err="1">
                <a:ln>
                  <a:noFill/>
                </a:ln>
                <a:solidFill>
                  <a:srgbClr val="DAA521"/>
                </a:solidFill>
                <a:effectLst/>
                <a:uLnTx/>
                <a:uFillTx/>
                <a:latin typeface="Century Gothic" panose="020F0302020204030204"/>
                <a:ea typeface="+mn-ea"/>
                <a:cs typeface="+mn-cs"/>
              </a:rPr>
              <a:t>jede</a:t>
            </a:r>
            <a:r>
              <a:rPr kumimoji="0" lang="en-GB" sz="2100" b="1" i="0" u="none" strike="noStrike" kern="1200" cap="none" spc="0" normalizeH="0" baseline="0" noProof="0" dirty="0">
                <a:ln>
                  <a:noFill/>
                </a:ln>
                <a:solidFill>
                  <a:srgbClr val="DAA521"/>
                </a:solidFill>
                <a:effectLst/>
                <a:uLnTx/>
                <a:uFillTx/>
                <a:latin typeface="Century Gothic" panose="020F0302020204030204"/>
                <a:ea typeface="+mn-ea"/>
                <a:cs typeface="+mn-cs"/>
              </a:rPr>
              <a:t> </a:t>
            </a:r>
            <a:r>
              <a:rPr kumimoji="0" lang="en-GB" sz="2100" b="1" i="0" u="none" strike="noStrike" kern="1200" cap="none" spc="0" normalizeH="0" baseline="0" noProof="0" dirty="0" err="1">
                <a:ln>
                  <a:noFill/>
                </a:ln>
                <a:solidFill>
                  <a:srgbClr val="DAA521"/>
                </a:solidFill>
                <a:effectLst/>
                <a:uLnTx/>
                <a:uFillTx/>
                <a:latin typeface="Century Gothic" panose="020F0302020204030204"/>
                <a:ea typeface="+mn-ea"/>
                <a:cs typeface="+mn-cs"/>
              </a:rPr>
              <a:t>Woche</a:t>
            </a:r>
            <a:r>
              <a:rPr kumimoji="0" lang="en-GB" sz="2100" b="0" i="0" u="none" strike="noStrike" kern="1200" cap="none" spc="0" normalizeH="0" baseline="0" noProof="0" dirty="0">
                <a:ln>
                  <a:noFill/>
                </a:ln>
                <a:solidFill>
                  <a:srgbClr val="DAA521"/>
                </a:solidFill>
                <a:effectLst/>
                <a:uLnTx/>
                <a:uFillTx/>
                <a:latin typeface="Century Gothic" panose="020F0302020204030204"/>
                <a:ea typeface="+mn-ea"/>
                <a:cs typeface="+mn-cs"/>
              </a:rPr>
              <a:t> </a:t>
            </a:r>
            <a:r>
              <a:rPr kumimoji="0" lang="en-GB" sz="2100" b="0" i="0" u="none" strike="noStrike" kern="1200" cap="none" spc="0" normalizeH="0" baseline="0" noProof="0" dirty="0" err="1">
                <a:ln>
                  <a:noFill/>
                </a:ln>
                <a:solidFill>
                  <a:srgbClr val="105076"/>
                </a:solidFill>
                <a:effectLst/>
                <a:uLnTx/>
                <a:uFillTx/>
                <a:latin typeface="Century Gothic" panose="020F0302020204030204"/>
                <a:ea typeface="+mn-ea"/>
                <a:cs typeface="+mn-cs"/>
              </a:rPr>
              <a:t>Schlagzeug</a:t>
            </a:r>
            <a:r>
              <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en-GB" sz="2100" b="0" i="0" u="none" strike="noStrike" kern="1200" cap="none" spc="0" normalizeH="0" baseline="0" noProof="0" dirty="0" err="1">
                <a:ln>
                  <a:noFill/>
                </a:ln>
                <a:solidFill>
                  <a:srgbClr val="105076"/>
                </a:solidFill>
                <a:effectLst/>
                <a:uLnTx/>
                <a:uFillTx/>
                <a:latin typeface="Century Gothic" panose="020F0302020204030204"/>
                <a:ea typeface="+mn-ea"/>
                <a:cs typeface="+mn-cs"/>
              </a:rPr>
              <a:t>Ich</a:t>
            </a:r>
            <a:r>
              <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en-GB" sz="2100" b="0" i="0" u="none" strike="noStrike" kern="1200" cap="none" spc="0" normalizeH="0" baseline="0" noProof="0" dirty="0" err="1">
                <a:ln>
                  <a:noFill/>
                </a:ln>
                <a:solidFill>
                  <a:srgbClr val="105076"/>
                </a:solidFill>
                <a:effectLst/>
                <a:uLnTx/>
                <a:uFillTx/>
                <a:latin typeface="Century Gothic" panose="020F0302020204030204"/>
                <a:ea typeface="+mn-ea"/>
                <a:cs typeface="+mn-cs"/>
              </a:rPr>
              <a:t>spiele</a:t>
            </a:r>
            <a:r>
              <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en-GB" sz="2100" b="1" i="0" u="none" strike="noStrike" kern="1200" cap="none" spc="0" normalizeH="0" baseline="0" noProof="0" dirty="0" err="1">
                <a:ln>
                  <a:noFill/>
                </a:ln>
                <a:solidFill>
                  <a:srgbClr val="DAA521"/>
                </a:solidFill>
                <a:effectLst/>
                <a:uLnTx/>
                <a:uFillTx/>
                <a:latin typeface="Century Gothic" panose="020F0302020204030204"/>
                <a:ea typeface="+mn-ea"/>
                <a:cs typeface="+mn-cs"/>
              </a:rPr>
              <a:t>jetzt</a:t>
            </a:r>
            <a:r>
              <a:rPr kumimoji="0" lang="en-GB" sz="2100" b="1"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en-GB" sz="2100" b="0" i="0" u="none" strike="noStrike" kern="1200" cap="none" spc="0" normalizeH="0" baseline="0" noProof="0" dirty="0" err="1">
                <a:ln>
                  <a:noFill/>
                </a:ln>
                <a:solidFill>
                  <a:srgbClr val="105076"/>
                </a:solidFill>
                <a:effectLst/>
                <a:uLnTx/>
                <a:uFillTx/>
                <a:latin typeface="Century Gothic" panose="020F0302020204030204"/>
                <a:ea typeface="+mn-ea"/>
                <a:cs typeface="+mn-cs"/>
              </a:rPr>
              <a:t>Schlagzeug</a:t>
            </a:r>
            <a:r>
              <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5A93EC28-0F94-4DAE-9CF6-335A95A2B896}"/>
              </a:ext>
            </a:extLst>
          </p:cNvPr>
          <p:cNvSpPr txBox="1"/>
          <p:nvPr/>
        </p:nvSpPr>
        <p:spPr>
          <a:xfrm>
            <a:off x="300037" y="2733051"/>
            <a:ext cx="49243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05076"/>
                </a:solidFill>
                <a:effectLst/>
                <a:uLnTx/>
                <a:uFillTx/>
                <a:latin typeface="Century Gothic" panose="020F0302020204030204"/>
                <a:ea typeface="+mn-ea"/>
                <a:cs typeface="+mn-cs"/>
              </a:rPr>
              <a:t>Present simple - normally; routine</a:t>
            </a:r>
          </a:p>
        </p:txBody>
      </p:sp>
      <p:sp>
        <p:nvSpPr>
          <p:cNvPr id="10" name="TextBox 9">
            <a:extLst>
              <a:ext uri="{FF2B5EF4-FFF2-40B4-BE49-F238E27FC236}">
                <a16:creationId xmlns:a16="http://schemas.microsoft.com/office/drawing/2014/main" id="{DD3B3C74-D4C4-4D96-8A13-A1346445F201}"/>
              </a:ext>
            </a:extLst>
          </p:cNvPr>
          <p:cNvSpPr txBox="1"/>
          <p:nvPr/>
        </p:nvSpPr>
        <p:spPr>
          <a:xfrm>
            <a:off x="5224406" y="2757298"/>
            <a:ext cx="72421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05076"/>
                </a:solidFill>
                <a:effectLst/>
                <a:uLnTx/>
                <a:uFillTx/>
                <a:latin typeface="Century Gothic" panose="020F0302020204030204"/>
                <a:ea typeface="+mn-ea"/>
                <a:cs typeface="+mn-cs"/>
              </a:rPr>
              <a:t>Present continuous </a:t>
            </a:r>
            <a:r>
              <a:rPr kumimoji="0" lang="en-GB" sz="2200" b="0" i="0" u="none" strike="noStrike" kern="1200" cap="none" spc="0" normalizeH="0" baseline="0" noProof="0" dirty="0">
                <a:ln>
                  <a:noFill/>
                </a:ln>
                <a:solidFill>
                  <a:srgbClr val="105076"/>
                </a:solidFill>
                <a:effectLst/>
                <a:uLnTx/>
                <a:uFillTx/>
                <a:latin typeface="Century Gothic" panose="020F0302020204030204"/>
                <a:ea typeface="+mn-ea"/>
                <a:cs typeface="+mn-cs"/>
              </a:rPr>
              <a:t>(BE + -</a:t>
            </a:r>
            <a:r>
              <a:rPr kumimoji="0" lang="en-GB" sz="2200" b="0" i="0" u="none" strike="noStrike" kern="1200" cap="none" spc="0" normalizeH="0" baseline="0" noProof="0" dirty="0" err="1">
                <a:ln>
                  <a:noFill/>
                </a:ln>
                <a:solidFill>
                  <a:srgbClr val="105076"/>
                </a:solidFill>
                <a:effectLst/>
                <a:uLnTx/>
                <a:uFillTx/>
                <a:latin typeface="Century Gothic" panose="020F0302020204030204"/>
                <a:ea typeface="+mn-ea"/>
                <a:cs typeface="+mn-cs"/>
              </a:rPr>
              <a:t>ing</a:t>
            </a:r>
            <a:r>
              <a:rPr kumimoji="0" lang="en-GB" sz="22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en-GB" sz="2200" b="1" i="0" u="none" strike="noStrike" kern="1200" cap="none" spc="0" normalizeH="0" baseline="0" noProof="0" dirty="0">
                <a:ln>
                  <a:noFill/>
                </a:ln>
                <a:solidFill>
                  <a:srgbClr val="105076"/>
                </a:solidFill>
                <a:effectLst/>
                <a:uLnTx/>
                <a:uFillTx/>
                <a:latin typeface="Century Gothic" panose="020F0302020204030204"/>
                <a:ea typeface="+mn-ea"/>
                <a:cs typeface="+mn-cs"/>
              </a:rPr>
              <a:t>-</a:t>
            </a:r>
            <a:r>
              <a:rPr kumimoji="0" lang="en-GB" sz="22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en-GB" sz="2200" b="1" i="0" u="none" strike="noStrike" kern="1200" cap="none" spc="0" normalizeH="0" baseline="0" noProof="0" dirty="0">
                <a:ln>
                  <a:noFill/>
                </a:ln>
                <a:solidFill>
                  <a:srgbClr val="105076"/>
                </a:solidFill>
                <a:effectLst/>
                <a:uLnTx/>
                <a:uFillTx/>
                <a:latin typeface="Century Gothic" panose="020F0302020204030204"/>
                <a:ea typeface="+mn-ea"/>
                <a:cs typeface="+mn-cs"/>
              </a:rPr>
              <a:t>ongoing; current</a:t>
            </a:r>
          </a:p>
        </p:txBody>
      </p:sp>
      <p:sp>
        <p:nvSpPr>
          <p:cNvPr id="23" name="TextBox 22">
            <a:extLst>
              <a:ext uri="{FF2B5EF4-FFF2-40B4-BE49-F238E27FC236}">
                <a16:creationId xmlns:a16="http://schemas.microsoft.com/office/drawing/2014/main" id="{D9181EAB-E740-4113-B9CB-8FE2B1A333AD}"/>
              </a:ext>
            </a:extLst>
          </p:cNvPr>
          <p:cNvSpPr txBox="1"/>
          <p:nvPr/>
        </p:nvSpPr>
        <p:spPr>
          <a:xfrm>
            <a:off x="300036" y="3434753"/>
            <a:ext cx="91407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DAA521"/>
                </a:solidFill>
                <a:effectLst/>
                <a:uLnTx/>
                <a:uFillTx/>
                <a:latin typeface="Century Gothic" panose="020F0302020204030204"/>
                <a:ea typeface="+mn-ea"/>
                <a:cs typeface="+mn-cs"/>
              </a:rPr>
              <a:t>Adverbs of time</a:t>
            </a:r>
            <a:r>
              <a:rPr kumimoji="0" lang="en-GB" sz="2200" b="0" i="0" u="none" strike="noStrike" kern="1200" cap="none" spc="0" normalizeH="0" baseline="0" noProof="0" dirty="0">
                <a:ln>
                  <a:noFill/>
                </a:ln>
                <a:solidFill>
                  <a:srgbClr val="DAA521"/>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rgbClr val="105076"/>
                </a:solidFill>
                <a:effectLst/>
                <a:uLnTx/>
                <a:uFillTx/>
                <a:latin typeface="Century Gothic" panose="020F0302020204030204"/>
                <a:ea typeface="+mn-ea"/>
                <a:cs typeface="+mn-cs"/>
              </a:rPr>
              <a:t>tell us which English tense to choose.</a:t>
            </a:r>
          </a:p>
        </p:txBody>
      </p:sp>
      <p:sp>
        <p:nvSpPr>
          <p:cNvPr id="24" name="TextBox 23">
            <a:extLst>
              <a:ext uri="{FF2B5EF4-FFF2-40B4-BE49-F238E27FC236}">
                <a16:creationId xmlns:a16="http://schemas.microsoft.com/office/drawing/2014/main" id="{9772736D-C1C0-4F4F-A65C-AEB778AD4D28}"/>
              </a:ext>
            </a:extLst>
          </p:cNvPr>
          <p:cNvSpPr txBox="1"/>
          <p:nvPr/>
        </p:nvSpPr>
        <p:spPr>
          <a:xfrm>
            <a:off x="300036" y="5465114"/>
            <a:ext cx="914070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F0302020204030204"/>
                <a:ea typeface="+mn-ea"/>
                <a:cs typeface="+mn-cs"/>
              </a:rPr>
              <a:t>In German, the </a:t>
            </a:r>
            <a:r>
              <a:rPr kumimoji="0" lang="en-GB" sz="2200" b="1" i="0" u="none" strike="noStrike" kern="1200" cap="none" spc="0" normalizeH="0" baseline="0" noProof="0" dirty="0">
                <a:ln>
                  <a:noFill/>
                </a:ln>
                <a:solidFill>
                  <a:srgbClr val="105076"/>
                </a:solidFill>
                <a:effectLst/>
                <a:uLnTx/>
                <a:uFillTx/>
                <a:latin typeface="Century Gothic" panose="020F0302020204030204"/>
                <a:ea typeface="+mn-ea"/>
                <a:cs typeface="+mn-cs"/>
              </a:rPr>
              <a:t>present</a:t>
            </a:r>
            <a:r>
              <a:rPr kumimoji="0" lang="en-GB" sz="22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en-GB" sz="2200" b="1" i="0" u="none" strike="noStrike" kern="1200" cap="none" spc="0" normalizeH="0" baseline="0" noProof="0" dirty="0">
                <a:ln>
                  <a:noFill/>
                </a:ln>
                <a:solidFill>
                  <a:srgbClr val="105076"/>
                </a:solidFill>
                <a:effectLst/>
                <a:uLnTx/>
                <a:uFillTx/>
                <a:latin typeface="Century Gothic" panose="020F0302020204030204"/>
                <a:ea typeface="+mn-ea"/>
                <a:cs typeface="+mn-cs"/>
              </a:rPr>
              <a:t>simple </a:t>
            </a:r>
            <a:r>
              <a:rPr kumimoji="0" lang="en-GB" sz="2200" b="0" i="0" u="none" strike="noStrike" kern="1200" cap="none" spc="0" normalizeH="0" baseline="0" noProof="0" dirty="0">
                <a:ln>
                  <a:noFill/>
                </a:ln>
                <a:solidFill>
                  <a:srgbClr val="105076"/>
                </a:solidFill>
                <a:effectLst/>
                <a:uLnTx/>
                <a:uFillTx/>
                <a:latin typeface="Century Gothic" panose="020F0302020204030204"/>
                <a:ea typeface="+mn-ea"/>
                <a:cs typeface="+mn-cs"/>
              </a:rPr>
              <a:t>is used with </a:t>
            </a:r>
            <a:r>
              <a:rPr kumimoji="0" lang="en-GB" sz="2200" b="1" i="0" u="none" strike="noStrike" kern="1200" cap="none" spc="0" normalizeH="0" baseline="0" noProof="0" dirty="0">
                <a:ln>
                  <a:noFill/>
                </a:ln>
                <a:solidFill>
                  <a:srgbClr val="DAA521"/>
                </a:solidFill>
                <a:effectLst/>
                <a:uLnTx/>
                <a:uFillTx/>
                <a:latin typeface="Century Gothic" panose="020F0302020204030204"/>
                <a:ea typeface="+mn-ea"/>
                <a:cs typeface="+mn-cs"/>
              </a:rPr>
              <a:t>all adverbs referring to the present</a:t>
            </a:r>
            <a:r>
              <a:rPr kumimoji="0" lang="en-GB" sz="2200" b="0" i="0" u="none" strike="noStrike" kern="1200" cap="none" spc="0" normalizeH="0" baseline="0" noProof="0" dirty="0">
                <a:ln>
                  <a:noFill/>
                </a:ln>
                <a:solidFill>
                  <a:srgbClr val="105076"/>
                </a:solidFill>
                <a:effectLst/>
                <a:uLnTx/>
                <a:uFillTx/>
                <a:latin typeface="Century Gothic" panose="020F0302020204030204"/>
                <a:ea typeface="+mn-ea"/>
                <a:cs typeface="+mn-cs"/>
              </a:rPr>
              <a:t>.</a:t>
            </a:r>
          </a:p>
        </p:txBody>
      </p:sp>
      <p:sp>
        <p:nvSpPr>
          <p:cNvPr id="21" name="Explosion: 8 Points 20">
            <a:extLst>
              <a:ext uri="{FF2B5EF4-FFF2-40B4-BE49-F238E27FC236}">
                <a16:creationId xmlns:a16="http://schemas.microsoft.com/office/drawing/2014/main" id="{608D6088-26AE-4412-A13D-48C65CA9A46B}"/>
              </a:ext>
            </a:extLst>
          </p:cNvPr>
          <p:cNvSpPr/>
          <p:nvPr/>
        </p:nvSpPr>
        <p:spPr>
          <a:xfrm>
            <a:off x="7896678" y="2733051"/>
            <a:ext cx="4100791" cy="3496955"/>
          </a:xfrm>
          <a:prstGeom prst="irregularSeal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err="1">
                <a:ln>
                  <a:noFill/>
                </a:ln>
                <a:solidFill>
                  <a:srgbClr val="105076"/>
                </a:solidFill>
                <a:effectLst/>
                <a:uLnTx/>
                <a:uFillTx/>
                <a:latin typeface="Century Gothic" panose="020F0302020204030204"/>
                <a:ea typeface="+mn-ea"/>
                <a:cs typeface="+mn-cs"/>
              </a:rPr>
              <a:t>Ich</a:t>
            </a:r>
            <a:r>
              <a:rPr kumimoji="0" lang="en-GB" sz="2200" b="0" i="1"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105076"/>
                </a:solidFill>
                <a:effectLst/>
                <a:uLnTx/>
                <a:uFillTx/>
                <a:latin typeface="Century Gothic" panose="020F0302020204030204"/>
                <a:ea typeface="+mn-ea"/>
                <a:cs typeface="+mn-cs"/>
              </a:rPr>
              <a:t>spiele</a:t>
            </a:r>
            <a:r>
              <a:rPr kumimoji="0" lang="en-GB" sz="2200" b="0" i="1"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F0302020204030204"/>
                <a:ea typeface="+mn-ea"/>
                <a:cs typeface="+mn-cs"/>
              </a:rPr>
              <a:t>I play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F0302020204030204"/>
                <a:ea typeface="+mn-ea"/>
                <a:cs typeface="+mn-cs"/>
              </a:rPr>
              <a:t>I am playing</a:t>
            </a:r>
          </a:p>
        </p:txBody>
      </p:sp>
    </p:spTree>
    <p:extLst>
      <p:ext uri="{BB962C8B-B14F-4D97-AF65-F5344CB8AC3E}">
        <p14:creationId xmlns:p14="http://schemas.microsoft.com/office/powerpoint/2010/main" val="168333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10" grpId="0"/>
      <p:bldP spid="23" grpId="0"/>
      <p:bldP spid="24" grpId="0"/>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62" y="278996"/>
            <a:ext cx="6807200" cy="869950"/>
          </a:xfrm>
          <a:prstGeom prst="rect">
            <a:avLst/>
          </a:prstGeom>
        </p:spPr>
      </p:pic>
      <p:sp>
        <p:nvSpPr>
          <p:cNvPr id="2" name="Title 1"/>
          <p:cNvSpPr>
            <a:spLocks noGrp="1"/>
          </p:cNvSpPr>
          <p:nvPr>
            <p:ph type="title"/>
          </p:nvPr>
        </p:nvSpPr>
        <p:spPr>
          <a:xfrm>
            <a:off x="-21962" y="351490"/>
            <a:ext cx="10515600" cy="1325563"/>
          </a:xfrm>
        </p:spPr>
        <p:txBody>
          <a:bodyPr/>
          <a:lstStyle/>
          <a:p>
            <a:pPr lvl="0">
              <a:defRPr/>
            </a:pPr>
            <a:r>
              <a:rPr lang="en-GB" sz="3100" b="1" dirty="0">
                <a:solidFill>
                  <a:prstClr val="white"/>
                </a:solidFill>
                <a:ea typeface="+mn-ea"/>
                <a:cs typeface="+mn-cs"/>
              </a:rPr>
              <a:t>Present simple or continuous?</a:t>
            </a:r>
            <a:br>
              <a:rPr lang="en-GB" sz="3100" b="1" dirty="0">
                <a:solidFill>
                  <a:prstClr val="white"/>
                </a:solidFill>
                <a:ea typeface="+mn-ea"/>
                <a:cs typeface="+mn-cs"/>
              </a:rPr>
            </a:br>
            <a:endParaRPr lang="en-GB" dirty="0"/>
          </a:p>
        </p:txBody>
      </p:sp>
      <p:sp>
        <p:nvSpPr>
          <p:cNvPr id="31" name="Rounded Rectangle 11">
            <a:extLst>
              <a:ext uri="{FF2B5EF4-FFF2-40B4-BE49-F238E27FC236}">
                <a16:creationId xmlns:a16="http://schemas.microsoft.com/office/drawing/2014/main" id="{483D7EB9-C2AA-4190-98DE-925F861600E9}"/>
              </a:ext>
            </a:extLst>
          </p:cNvPr>
          <p:cNvSpPr/>
          <p:nvPr/>
        </p:nvSpPr>
        <p:spPr>
          <a:xfrm>
            <a:off x="10422193" y="247046"/>
            <a:ext cx="153513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Grammatik</a:t>
            </a:r>
          </a:p>
        </p:txBody>
      </p:sp>
      <p:sp>
        <p:nvSpPr>
          <p:cNvPr id="7" name="TextBox 6"/>
          <p:cNvSpPr txBox="1"/>
          <p:nvPr/>
        </p:nvSpPr>
        <p:spPr>
          <a:xfrm>
            <a:off x="300037" y="1369883"/>
            <a:ext cx="11697432" cy="1092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rPr>
              <a:t>Wolfgang and Mia are staying with </a:t>
            </a:r>
            <a:r>
              <a:rPr kumimoji="0" lang="en-GB" sz="2100" b="0" i="0" u="none" strike="noStrike" kern="1200" cap="none" spc="0" normalizeH="0" baseline="0" noProof="0" dirty="0" err="1">
                <a:ln>
                  <a:noFill/>
                </a:ln>
                <a:solidFill>
                  <a:srgbClr val="105076"/>
                </a:solidFill>
                <a:effectLst/>
                <a:uLnTx/>
                <a:uFillTx/>
                <a:latin typeface="Century Gothic" panose="020F0302020204030204"/>
                <a:ea typeface="+mn-ea"/>
                <a:cs typeface="+mn-cs"/>
              </a:rPr>
              <a:t>Oma</a:t>
            </a:r>
            <a:r>
              <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rPr>
              <a:t> this week. She makes notes about their routine.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10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rPr>
              <a:t>1.1 Choose the </a:t>
            </a:r>
            <a:r>
              <a:rPr kumimoji="0" lang="en-GB" sz="2100" b="1" i="0" u="none" strike="noStrike" kern="1200" cap="none" spc="0" normalizeH="0" baseline="0" noProof="0" dirty="0">
                <a:ln>
                  <a:noFill/>
                </a:ln>
                <a:solidFill>
                  <a:srgbClr val="105076"/>
                </a:solidFill>
                <a:effectLst/>
                <a:uLnTx/>
                <a:uFillTx/>
                <a:latin typeface="Century Gothic" panose="020F0302020204030204"/>
                <a:ea typeface="+mn-ea"/>
                <a:cs typeface="+mn-cs"/>
              </a:rPr>
              <a:t>correct adverb</a:t>
            </a:r>
            <a:r>
              <a:rPr kumimoji="0" lang="en-GB" sz="2100" b="0" i="0" u="none" strike="noStrike" kern="1200" cap="none" spc="0" normalizeH="0" baseline="0" noProof="0" dirty="0">
                <a:ln>
                  <a:noFill/>
                </a:ln>
                <a:solidFill>
                  <a:srgbClr val="105076"/>
                </a:solidFill>
                <a:effectLst/>
                <a:uLnTx/>
                <a:uFillTx/>
                <a:latin typeface="Century Gothic" panose="020F0302020204030204"/>
                <a:ea typeface="+mn-ea"/>
                <a:cs typeface="+mn-cs"/>
              </a:rPr>
              <a:t>.</a:t>
            </a:r>
          </a:p>
        </p:txBody>
      </p:sp>
      <p:grpSp>
        <p:nvGrpSpPr>
          <p:cNvPr id="15" name="Group 14" descr="letters A to E"/>
          <p:cNvGrpSpPr/>
          <p:nvPr/>
        </p:nvGrpSpPr>
        <p:grpSpPr>
          <a:xfrm>
            <a:off x="699559" y="3000185"/>
            <a:ext cx="549030" cy="2476068"/>
            <a:chOff x="1150816" y="2729627"/>
            <a:chExt cx="948251" cy="2907312"/>
          </a:xfrm>
        </p:grpSpPr>
        <p:sp>
          <p:nvSpPr>
            <p:cNvPr id="9" name="Action Button: Custom 8">
              <a:hlinkClick r:id="" action="ppaction://noaction" highlightClick="1"/>
            </p:cNvPr>
            <p:cNvSpPr/>
            <p:nvPr/>
          </p:nvSpPr>
          <p:spPr>
            <a:xfrm>
              <a:off x="1150816" y="2729627"/>
              <a:ext cx="948251"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10" name="Action Button: Custom 9">
              <a:hlinkClick r:id="" action="ppaction://noaction" highlightClick="1"/>
            </p:cNvPr>
            <p:cNvSpPr/>
            <p:nvPr/>
          </p:nvSpPr>
          <p:spPr>
            <a:xfrm>
              <a:off x="1150816" y="3339227"/>
              <a:ext cx="948251"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11" name="Action Button: Custom 10">
              <a:hlinkClick r:id="" action="ppaction://noaction" highlightClick="1"/>
            </p:cNvPr>
            <p:cNvSpPr/>
            <p:nvPr/>
          </p:nvSpPr>
          <p:spPr>
            <a:xfrm>
              <a:off x="1150816" y="3948827"/>
              <a:ext cx="948251"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12" name="Action Button: Custom 11">
              <a:hlinkClick r:id="" action="ppaction://noaction" highlightClick="1"/>
            </p:cNvPr>
            <p:cNvSpPr/>
            <p:nvPr/>
          </p:nvSpPr>
          <p:spPr>
            <a:xfrm>
              <a:off x="1150816" y="4558427"/>
              <a:ext cx="948251"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13" name="Action Button: Custom 12">
              <a:hlinkClick r:id="" action="ppaction://noaction" highlightClick="1"/>
            </p:cNvPr>
            <p:cNvSpPr/>
            <p:nvPr/>
          </p:nvSpPr>
          <p:spPr>
            <a:xfrm>
              <a:off x="1150816" y="5130003"/>
              <a:ext cx="948251"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grpSp>
      <p:sp>
        <p:nvSpPr>
          <p:cNvPr id="22" name="TextBox 21"/>
          <p:cNvSpPr txBox="1"/>
          <p:nvPr/>
        </p:nvSpPr>
        <p:spPr>
          <a:xfrm>
            <a:off x="1420032" y="3031817"/>
            <a:ext cx="73664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Wolfgang</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is playing tennis at the moment/every week.</a:t>
            </a:r>
            <a:endParaRPr kumimoji="0" lang="en-GB" sz="1800" b="0" i="0" u="none" strike="noStrike" kern="1200" cap="none" spc="0" normalizeH="0" baseline="0" noProof="0" dirty="0">
              <a:ln>
                <a:noFill/>
              </a:ln>
              <a:solidFill>
                <a:srgbClr val="5B9BD5">
                  <a:lumMod val="50000"/>
                </a:srgbClr>
              </a:solidFill>
              <a:effectLst/>
              <a:uLnTx/>
              <a:uFillTx/>
              <a:latin typeface="Lucida Handwriting" panose="03010101010101010101" pitchFamily="66" charset="0"/>
              <a:ea typeface="+mn-ea"/>
              <a:cs typeface="+mn-cs"/>
            </a:endParaRPr>
          </a:p>
        </p:txBody>
      </p:sp>
      <p:cxnSp>
        <p:nvCxnSpPr>
          <p:cNvPr id="28" name="Straight Connector 27" descr="line crossing out the wrong adverb"/>
          <p:cNvCxnSpPr>
            <a:cxnSpLocks/>
          </p:cNvCxnSpPr>
          <p:nvPr/>
        </p:nvCxnSpPr>
        <p:spPr>
          <a:xfrm flipV="1">
            <a:off x="6754328" y="3236361"/>
            <a:ext cx="1395220" cy="322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23" name="TextBox 22"/>
          <p:cNvSpPr txBox="1"/>
          <p:nvPr/>
        </p:nvSpPr>
        <p:spPr>
          <a:xfrm>
            <a:off x="1420029" y="3553816"/>
            <a:ext cx="73664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Mia</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wears a uniform at the moment/every week.</a:t>
            </a:r>
            <a:endParaRPr kumimoji="0" lang="en-GB" sz="1800" b="0" i="0" u="none" strike="noStrike" kern="1200" cap="none" spc="0" normalizeH="0" baseline="0" noProof="0" dirty="0">
              <a:ln>
                <a:noFill/>
              </a:ln>
              <a:solidFill>
                <a:srgbClr val="5B9BD5">
                  <a:lumMod val="50000"/>
                </a:srgbClr>
              </a:solidFill>
              <a:effectLst/>
              <a:uLnTx/>
              <a:uFillTx/>
              <a:latin typeface="Lucida Handwriting" panose="03010101010101010101" pitchFamily="66" charset="0"/>
              <a:ea typeface="+mn-ea"/>
              <a:cs typeface="+mn-cs"/>
            </a:endParaRPr>
          </a:p>
        </p:txBody>
      </p:sp>
      <p:cxnSp>
        <p:nvCxnSpPr>
          <p:cNvPr id="21" name="Straight Connector 20" descr="line crossing out the wrong adverb"/>
          <p:cNvCxnSpPr/>
          <p:nvPr/>
        </p:nvCxnSpPr>
        <p:spPr>
          <a:xfrm>
            <a:off x="4112757" y="3755534"/>
            <a:ext cx="1817866" cy="12236"/>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24" name="TextBox 23"/>
          <p:cNvSpPr txBox="1"/>
          <p:nvPr/>
        </p:nvSpPr>
        <p:spPr>
          <a:xfrm>
            <a:off x="1420030" y="4057178"/>
            <a:ext cx="73664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5076"/>
                </a:solidFill>
                <a:effectLst/>
                <a:uLnTx/>
                <a:uFillTx/>
                <a:latin typeface="Century Gothic" panose="020F0302020204030204"/>
                <a:ea typeface="+mn-ea"/>
                <a:cs typeface="+mn-cs"/>
              </a:rPr>
              <a:t>Mia</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is having lunch at the moment/every week.</a:t>
            </a:r>
            <a:endParaRPr kumimoji="0" lang="en-GB" sz="1800" b="0" i="0" u="none" strike="noStrike" kern="1200" cap="none" spc="0" normalizeH="0" baseline="0" noProof="0" dirty="0">
              <a:ln>
                <a:noFill/>
              </a:ln>
              <a:solidFill>
                <a:srgbClr val="5B9BD5">
                  <a:lumMod val="50000"/>
                </a:srgbClr>
              </a:solidFill>
              <a:effectLst/>
              <a:uLnTx/>
              <a:uFillTx/>
              <a:latin typeface="Lucida Handwriting" panose="03010101010101010101" pitchFamily="66" charset="0"/>
              <a:ea typeface="+mn-ea"/>
              <a:cs typeface="+mn-cs"/>
            </a:endParaRPr>
          </a:p>
        </p:txBody>
      </p:sp>
      <p:cxnSp>
        <p:nvCxnSpPr>
          <p:cNvPr id="26" name="Straight Connector 25" descr="line crossing out the wrong adverb"/>
          <p:cNvCxnSpPr/>
          <p:nvPr/>
        </p:nvCxnSpPr>
        <p:spPr>
          <a:xfrm>
            <a:off x="5930623" y="4262647"/>
            <a:ext cx="1394409" cy="19938"/>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18" name="TextBox 17"/>
          <p:cNvSpPr txBox="1"/>
          <p:nvPr/>
        </p:nvSpPr>
        <p:spPr>
          <a:xfrm>
            <a:off x="1420030" y="4579177"/>
            <a:ext cx="78419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5076"/>
                </a:solidFill>
                <a:effectLst/>
                <a:uLnTx/>
                <a:uFillTx/>
                <a:latin typeface="Century Gothic" panose="020F0302020204030204"/>
                <a:ea typeface="+mn-ea"/>
                <a:cs typeface="+mn-cs"/>
              </a:rPr>
              <a:t>Wolfgang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is doing his homework at the moment/every week.</a:t>
            </a:r>
            <a:endParaRPr kumimoji="0" lang="en-GB" sz="1800" b="0" i="0" u="none" strike="noStrike" kern="1200" cap="none" spc="0" normalizeH="0" baseline="0" noProof="0" dirty="0">
              <a:ln>
                <a:noFill/>
              </a:ln>
              <a:solidFill>
                <a:srgbClr val="5B9BD5">
                  <a:lumMod val="50000"/>
                </a:srgbClr>
              </a:solidFill>
              <a:effectLst/>
              <a:uLnTx/>
              <a:uFillTx/>
              <a:latin typeface="Lucida Handwriting" panose="03010101010101010101" pitchFamily="66" charset="0"/>
              <a:ea typeface="+mn-ea"/>
              <a:cs typeface="+mn-cs"/>
            </a:endParaRPr>
          </a:p>
        </p:txBody>
      </p:sp>
      <p:cxnSp>
        <p:nvCxnSpPr>
          <p:cNvPr id="27" name="Straight Connector 26" descr="line crossing out the wrong adverb"/>
          <p:cNvCxnSpPr>
            <a:cxnSpLocks/>
          </p:cNvCxnSpPr>
          <p:nvPr/>
        </p:nvCxnSpPr>
        <p:spPr>
          <a:xfrm>
            <a:off x="7669161" y="4789482"/>
            <a:ext cx="1316334"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19" name="TextBox 18"/>
          <p:cNvSpPr txBox="1"/>
          <p:nvPr/>
        </p:nvSpPr>
        <p:spPr>
          <a:xfrm>
            <a:off x="1420029" y="5071989"/>
            <a:ext cx="73664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5076"/>
                </a:solidFill>
                <a:effectLst/>
                <a:uLnTx/>
                <a:uFillTx/>
                <a:latin typeface="Century Gothic" panose="020F0302020204030204"/>
                <a:ea typeface="+mn-ea"/>
                <a:cs typeface="+mn-cs"/>
              </a:rPr>
              <a:t>Mia</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goes for a walk at the moment/every week.</a:t>
            </a:r>
            <a:endParaRPr kumimoji="0" lang="en-GB" sz="1800" b="0" i="0" u="none" strike="noStrike" kern="1200" cap="none" spc="0" normalizeH="0" baseline="0" noProof="0" dirty="0">
              <a:ln>
                <a:noFill/>
              </a:ln>
              <a:solidFill>
                <a:srgbClr val="5B9BD5">
                  <a:lumMod val="50000"/>
                </a:srgbClr>
              </a:solidFill>
              <a:effectLst/>
              <a:uLnTx/>
              <a:uFillTx/>
              <a:latin typeface="Lucida Handwriting" panose="03010101010101010101" pitchFamily="66" charset="0"/>
              <a:ea typeface="+mn-ea"/>
              <a:cs typeface="+mn-cs"/>
            </a:endParaRPr>
          </a:p>
        </p:txBody>
      </p:sp>
      <p:cxnSp>
        <p:nvCxnSpPr>
          <p:cNvPr id="25" name="Straight Connector 24" descr="line crossing out the wrong adverb">
            <a:extLst>
              <a:ext uri="{FF2B5EF4-FFF2-40B4-BE49-F238E27FC236}">
                <a16:creationId xmlns:a16="http://schemas.microsoft.com/office/drawing/2014/main" id="{4DD69F3E-51F7-4B09-AC55-B4FDAB63C6C3}"/>
              </a:ext>
            </a:extLst>
          </p:cNvPr>
          <p:cNvCxnSpPr/>
          <p:nvPr/>
        </p:nvCxnSpPr>
        <p:spPr>
          <a:xfrm>
            <a:off x="4006718" y="5273998"/>
            <a:ext cx="1817866" cy="12236"/>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pic>
        <p:nvPicPr>
          <p:cNvPr id="32" name="Picture 31" descr="older woma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23372" y="2683427"/>
            <a:ext cx="2012253" cy="2919262"/>
          </a:xfrm>
          <a:prstGeom prst="rect">
            <a:avLst/>
          </a:prstGeom>
        </p:spPr>
      </p:pic>
      <p:grpSp>
        <p:nvGrpSpPr>
          <p:cNvPr id="33" name="Group 32" descr="sticky note"/>
          <p:cNvGrpSpPr/>
          <p:nvPr/>
        </p:nvGrpSpPr>
        <p:grpSpPr>
          <a:xfrm>
            <a:off x="6785238" y="209762"/>
            <a:ext cx="2791990" cy="1702324"/>
            <a:chOff x="307057" y="1727316"/>
            <a:chExt cx="2791990" cy="1702324"/>
          </a:xfrm>
        </p:grpSpPr>
        <p:grpSp>
          <p:nvGrpSpPr>
            <p:cNvPr id="34" name="Group 33"/>
            <p:cNvGrpSpPr/>
            <p:nvPr/>
          </p:nvGrpSpPr>
          <p:grpSpPr>
            <a:xfrm>
              <a:off x="307057" y="1727316"/>
              <a:ext cx="2791990" cy="1702324"/>
              <a:chOff x="2913825" y="85023"/>
              <a:chExt cx="2644160" cy="2653063"/>
            </a:xfrm>
          </p:grpSpPr>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3825" y="85023"/>
                <a:ext cx="2644160" cy="2653063"/>
              </a:xfrm>
              <a:prstGeom prst="rect">
                <a:avLst/>
              </a:prstGeom>
            </p:spPr>
          </p:pic>
          <p:sp>
            <p:nvSpPr>
              <p:cNvPr id="37" name="TextBox 36"/>
              <p:cNvSpPr txBox="1"/>
              <p:nvPr/>
            </p:nvSpPr>
            <p:spPr>
              <a:xfrm>
                <a:off x="2933702" y="100292"/>
                <a:ext cx="2604407" cy="1295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35" name="TextBox 34" descr="sticky note"/>
            <p:cNvSpPr txBox="1"/>
            <p:nvPr/>
          </p:nvSpPr>
          <p:spPr>
            <a:xfrm>
              <a:off x="328044" y="1727316"/>
              <a:ext cx="2750014"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Developing learners’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awareness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relationship between English and the L2</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pic>
        <p:nvPicPr>
          <p:cNvPr id="38" name="Picture 37" descr="sticky note"/>
          <p:cNvPicPr>
            <a:picLocks noChangeAspect="1"/>
          </p:cNvPicPr>
          <p:nvPr/>
        </p:nvPicPr>
        <p:blipFill rotWithShape="1">
          <a:blip r:embed="rId5">
            <a:extLst>
              <a:ext uri="{28A0092B-C50C-407E-A947-70E740481C1C}">
                <a14:useLocalDpi xmlns:a14="http://schemas.microsoft.com/office/drawing/2010/main" val="0"/>
              </a:ext>
            </a:extLst>
          </a:blip>
          <a:srcRect b="60747"/>
          <a:stretch/>
        </p:blipFill>
        <p:spPr>
          <a:xfrm>
            <a:off x="6782672" y="2067336"/>
            <a:ext cx="2773567" cy="517043"/>
          </a:xfrm>
          <a:prstGeom prst="rect">
            <a:avLst/>
          </a:prstGeom>
        </p:spPr>
      </p:pic>
      <p:sp>
        <p:nvSpPr>
          <p:cNvPr id="39" name="TextBox 38" descr="sticky note"/>
          <p:cNvSpPr txBox="1"/>
          <p:nvPr/>
        </p:nvSpPr>
        <p:spPr>
          <a:xfrm>
            <a:off x="6806226" y="2120254"/>
            <a:ext cx="25814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a task in L1.</a:t>
            </a:r>
          </a:p>
        </p:txBody>
      </p:sp>
    </p:spTree>
    <p:extLst>
      <p:ext uri="{BB962C8B-B14F-4D97-AF65-F5344CB8AC3E}">
        <p14:creationId xmlns:p14="http://schemas.microsoft.com/office/powerpoint/2010/main" val="310428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1" y="296864"/>
            <a:ext cx="5516119" cy="707849"/>
          </a:xfrm>
        </p:spPr>
        <p:txBody>
          <a:bodyPr>
            <a:normAutofit fontScale="90000"/>
          </a:bodyPr>
          <a:lstStyle/>
          <a:p>
            <a:r>
              <a:rPr lang="en-GB" sz="3600" b="1" dirty="0">
                <a:solidFill>
                  <a:schemeClr val="bg1"/>
                </a:solidFill>
              </a:rPr>
              <a:t>Introducing new grammar</a:t>
            </a:r>
          </a:p>
        </p:txBody>
      </p:sp>
      <p:sp>
        <p:nvSpPr>
          <p:cNvPr id="2" name="TextBox 1"/>
          <p:cNvSpPr txBox="1"/>
          <p:nvPr/>
        </p:nvSpPr>
        <p:spPr>
          <a:xfrm>
            <a:off x="397558" y="1250904"/>
            <a:ext cx="11151705" cy="1384995"/>
          </a:xfrm>
          <a:prstGeom prst="rect">
            <a:avLst/>
          </a:prstGeom>
          <a:noFill/>
        </p:spPr>
        <p:txBody>
          <a:bodyPr wrap="square" rtlCol="0">
            <a:spAutoFit/>
          </a:bodyPr>
          <a:lstStyle/>
          <a:p>
            <a:r>
              <a:rPr lang="en-GB" sz="3200" b="1" dirty="0">
                <a:solidFill>
                  <a:schemeClr val="accent5">
                    <a:lumMod val="50000"/>
                  </a:schemeClr>
                </a:solidFill>
              </a:rPr>
              <a:t>Contrasting “pairs of features” which have different meanings (or functions) </a:t>
            </a:r>
            <a:endParaRPr lang="en-GB" sz="3200" dirty="0">
              <a:solidFill>
                <a:schemeClr val="accent5">
                  <a:lumMod val="50000"/>
                </a:schemeClr>
              </a:solidFill>
            </a:endParaRPr>
          </a:p>
          <a:p>
            <a:endParaRPr lang="en-GB" sz="2000" dirty="0">
              <a:solidFill>
                <a:schemeClr val="accent5">
                  <a:lumMod val="50000"/>
                </a:schemeClr>
              </a:solidFill>
            </a:endParaRPr>
          </a:p>
        </p:txBody>
      </p:sp>
      <p:sp>
        <p:nvSpPr>
          <p:cNvPr id="7" name="TextBox 6"/>
          <p:cNvSpPr txBox="1"/>
          <p:nvPr/>
        </p:nvSpPr>
        <p:spPr>
          <a:xfrm>
            <a:off x="397553" y="2417659"/>
            <a:ext cx="11151705" cy="1015663"/>
          </a:xfrm>
          <a:prstGeom prst="rect">
            <a:avLst/>
          </a:prstGeom>
          <a:noFill/>
        </p:spPr>
        <p:txBody>
          <a:bodyPr wrap="square" rtlCol="0">
            <a:spAutoFit/>
          </a:bodyPr>
          <a:lstStyle/>
          <a:p>
            <a:r>
              <a:rPr lang="en-GB" sz="2000" dirty="0">
                <a:solidFill>
                  <a:schemeClr val="accent5">
                    <a:lumMod val="50000"/>
                  </a:schemeClr>
                </a:solidFill>
              </a:rPr>
              <a:t>Introducing and practising full paradigms at one time is likely to overload learners’ attentional capacity and memory, and is likely to lead to false expectations about what has </a:t>
            </a:r>
            <a:r>
              <a:rPr lang="en-GB" sz="2000" i="1" dirty="0">
                <a:solidFill>
                  <a:schemeClr val="accent5">
                    <a:lumMod val="50000"/>
                  </a:schemeClr>
                </a:solidFill>
              </a:rPr>
              <a:t>really</a:t>
            </a:r>
            <a:r>
              <a:rPr lang="en-GB" sz="2000" dirty="0">
                <a:solidFill>
                  <a:schemeClr val="accent5">
                    <a:lumMod val="50000"/>
                  </a:schemeClr>
                </a:solidFill>
              </a:rPr>
              <a:t> been learnt.</a:t>
            </a:r>
          </a:p>
        </p:txBody>
      </p:sp>
      <p:sp>
        <p:nvSpPr>
          <p:cNvPr id="9" name="TextBox 8"/>
          <p:cNvSpPr txBox="1"/>
          <p:nvPr/>
        </p:nvSpPr>
        <p:spPr>
          <a:xfrm>
            <a:off x="397554" y="3511478"/>
            <a:ext cx="11151705" cy="707886"/>
          </a:xfrm>
          <a:prstGeom prst="rect">
            <a:avLst/>
          </a:prstGeom>
          <a:noFill/>
        </p:spPr>
        <p:txBody>
          <a:bodyPr wrap="square" rtlCol="0">
            <a:spAutoFit/>
          </a:bodyPr>
          <a:lstStyle/>
          <a:p>
            <a:r>
              <a:rPr lang="en-GB" sz="2000" dirty="0">
                <a:solidFill>
                  <a:schemeClr val="accent5">
                    <a:lumMod val="50000"/>
                  </a:schemeClr>
                </a:solidFill>
              </a:rPr>
              <a:t>Learners tend to pay attention to a limited number of new features at any one time (Robinson, 2003; </a:t>
            </a:r>
            <a:r>
              <a:rPr lang="en-GB" sz="2000" dirty="0" err="1">
                <a:solidFill>
                  <a:schemeClr val="accent5">
                    <a:lumMod val="50000"/>
                  </a:schemeClr>
                </a:solidFill>
              </a:rPr>
              <a:t>VanPatten</a:t>
            </a:r>
            <a:r>
              <a:rPr lang="en-GB" sz="2000" dirty="0">
                <a:solidFill>
                  <a:schemeClr val="accent5">
                    <a:lumMod val="50000"/>
                  </a:schemeClr>
                </a:solidFill>
              </a:rPr>
              <a:t>, 2004).</a:t>
            </a:r>
          </a:p>
        </p:txBody>
      </p:sp>
      <p:sp>
        <p:nvSpPr>
          <p:cNvPr id="10" name="TextBox 9"/>
          <p:cNvSpPr txBox="1"/>
          <p:nvPr/>
        </p:nvSpPr>
        <p:spPr>
          <a:xfrm>
            <a:off x="397555" y="4375676"/>
            <a:ext cx="11151705" cy="1631216"/>
          </a:xfrm>
          <a:prstGeom prst="rect">
            <a:avLst/>
          </a:prstGeom>
          <a:noFill/>
        </p:spPr>
        <p:txBody>
          <a:bodyPr wrap="square" rtlCol="0">
            <a:spAutoFit/>
          </a:bodyPr>
          <a:lstStyle/>
          <a:p>
            <a:r>
              <a:rPr lang="en-GB" sz="2000" dirty="0">
                <a:solidFill>
                  <a:schemeClr val="accent5">
                    <a:lumMod val="50000"/>
                  </a:schemeClr>
                </a:solidFill>
              </a:rPr>
              <a:t>Introducing full paradigms can therefore be confusing and demotivating for learners, especially when all the components of the paradigm are not given sufficient practice. There is also very strong evidence that grammar systems, such as verb inflections, are not really learned linearly, in neat, holistic packages (such as “present tense ‘-</a:t>
            </a:r>
            <a:r>
              <a:rPr lang="en-GB" sz="2000" dirty="0" err="1">
                <a:solidFill>
                  <a:schemeClr val="accent5">
                    <a:lumMod val="50000"/>
                  </a:schemeClr>
                </a:solidFill>
              </a:rPr>
              <a:t>ar</a:t>
            </a:r>
            <a:r>
              <a:rPr lang="en-GB" sz="2000" dirty="0">
                <a:solidFill>
                  <a:schemeClr val="accent5">
                    <a:lumMod val="50000"/>
                  </a:schemeClr>
                </a:solidFill>
              </a:rPr>
              <a:t>’, ‘-</a:t>
            </a:r>
            <a:r>
              <a:rPr lang="en-GB" sz="2000" dirty="0" err="1">
                <a:solidFill>
                  <a:schemeClr val="accent5">
                    <a:lumMod val="50000"/>
                  </a:schemeClr>
                </a:solidFill>
              </a:rPr>
              <a:t>er</a:t>
            </a:r>
            <a:r>
              <a:rPr lang="en-GB" sz="2000" dirty="0">
                <a:solidFill>
                  <a:schemeClr val="accent5">
                    <a:lumMod val="50000"/>
                  </a:schemeClr>
                </a:solidFill>
              </a:rPr>
              <a:t>’ and ‘-</a:t>
            </a:r>
            <a:r>
              <a:rPr lang="en-GB" sz="2000" dirty="0" err="1">
                <a:solidFill>
                  <a:schemeClr val="accent5">
                    <a:lumMod val="50000"/>
                  </a:schemeClr>
                </a:solidFill>
              </a:rPr>
              <a:t>ir</a:t>
            </a:r>
            <a:r>
              <a:rPr lang="en-GB" sz="2000" dirty="0">
                <a:solidFill>
                  <a:schemeClr val="accent5">
                    <a:lumMod val="50000"/>
                  </a:schemeClr>
                </a:solidFill>
              </a:rPr>
              <a:t>’; then perfect tense; then imperfect tense) (Mitchell, Myles, &amp; Marsden, 2019).</a:t>
            </a:r>
          </a:p>
        </p:txBody>
      </p:sp>
    </p:spTree>
    <p:extLst>
      <p:ext uri="{BB962C8B-B14F-4D97-AF65-F5344CB8AC3E}">
        <p14:creationId xmlns:p14="http://schemas.microsoft.com/office/powerpoint/2010/main" val="124729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1" y="296864"/>
            <a:ext cx="5516119" cy="707849"/>
          </a:xfrm>
        </p:spPr>
        <p:txBody>
          <a:bodyPr>
            <a:normAutofit fontScale="90000"/>
          </a:bodyPr>
          <a:lstStyle/>
          <a:p>
            <a:r>
              <a:rPr lang="en-GB" sz="3600" b="1" dirty="0">
                <a:solidFill>
                  <a:schemeClr val="bg1"/>
                </a:solidFill>
              </a:rPr>
              <a:t>Introducing new grammar</a:t>
            </a:r>
          </a:p>
        </p:txBody>
      </p:sp>
      <p:sp>
        <p:nvSpPr>
          <p:cNvPr id="2" name="TextBox 1"/>
          <p:cNvSpPr txBox="1"/>
          <p:nvPr/>
        </p:nvSpPr>
        <p:spPr>
          <a:xfrm>
            <a:off x="397558" y="1250904"/>
            <a:ext cx="11151705" cy="1384995"/>
          </a:xfrm>
          <a:prstGeom prst="rect">
            <a:avLst/>
          </a:prstGeom>
          <a:noFill/>
        </p:spPr>
        <p:txBody>
          <a:bodyPr wrap="square" rtlCol="0">
            <a:spAutoFit/>
          </a:bodyPr>
          <a:lstStyle/>
          <a:p>
            <a:r>
              <a:rPr lang="en-GB" sz="3200" b="1" dirty="0">
                <a:solidFill>
                  <a:schemeClr val="accent5">
                    <a:lumMod val="50000"/>
                  </a:schemeClr>
                </a:solidFill>
              </a:rPr>
              <a:t>Contrasting “pairs of features” which have different meanings (or functions) </a:t>
            </a:r>
            <a:endParaRPr lang="en-GB" sz="3200" dirty="0">
              <a:solidFill>
                <a:schemeClr val="accent5">
                  <a:lumMod val="50000"/>
                </a:schemeClr>
              </a:solidFill>
            </a:endParaRPr>
          </a:p>
          <a:p>
            <a:endParaRPr lang="en-GB" sz="2000" dirty="0">
              <a:solidFill>
                <a:schemeClr val="accent5">
                  <a:lumMod val="50000"/>
                </a:schemeClr>
              </a:solidFill>
            </a:endParaRPr>
          </a:p>
        </p:txBody>
      </p:sp>
      <p:sp>
        <p:nvSpPr>
          <p:cNvPr id="3" name="Rectangle 2"/>
          <p:cNvSpPr/>
          <p:nvPr/>
        </p:nvSpPr>
        <p:spPr>
          <a:xfrm>
            <a:off x="397558" y="2635899"/>
            <a:ext cx="10876547" cy="2677656"/>
          </a:xfrm>
          <a:prstGeom prst="rect">
            <a:avLst/>
          </a:prstGeom>
        </p:spPr>
        <p:txBody>
          <a:bodyPr wrap="square">
            <a:spAutoFit/>
          </a:bodyPr>
          <a:lstStyle/>
          <a:p>
            <a:r>
              <a:rPr lang="en-GB" sz="2400" dirty="0">
                <a:solidFill>
                  <a:schemeClr val="accent5">
                    <a:lumMod val="50000"/>
                  </a:schemeClr>
                </a:solidFill>
              </a:rPr>
              <a:t>It is likely to be most helpful for most learners to use activities that introduce and practise </a:t>
            </a:r>
            <a:r>
              <a:rPr lang="en-GB" sz="2400" i="1" dirty="0">
                <a:solidFill>
                  <a:schemeClr val="accent5">
                    <a:lumMod val="50000"/>
                  </a:schemeClr>
                </a:solidFill>
              </a:rPr>
              <a:t>pairs of grammar features </a:t>
            </a:r>
            <a:r>
              <a:rPr lang="en-GB" sz="2400" dirty="0">
                <a:solidFill>
                  <a:schemeClr val="accent5">
                    <a:lumMod val="50000"/>
                  </a:schemeClr>
                </a:solidFill>
              </a:rPr>
              <a:t>which have different meanings (or functions). For example, to describe events in the present, we contrast the use of a verb ending that ‘means’ 1st person singular with another feature that ‘means’ 1st person plural; or we juxtapose a word order that conveys the ‘function’ of a question with another word order that functions as a statement. </a:t>
            </a:r>
          </a:p>
        </p:txBody>
      </p:sp>
    </p:spTree>
    <p:extLst>
      <p:ext uri="{BB962C8B-B14F-4D97-AF65-F5344CB8AC3E}">
        <p14:creationId xmlns:p14="http://schemas.microsoft.com/office/powerpoint/2010/main" val="410187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for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23422" y="-36063"/>
            <a:ext cx="6484584" cy="1325563"/>
          </a:xfrm>
        </p:spPr>
        <p:txBody>
          <a:bodyPr>
            <a:normAutofit/>
          </a:bodyPr>
          <a:lstStyle/>
          <a:p>
            <a:r>
              <a:rPr lang="en-GB" sz="3600" b="1" dirty="0" err="1">
                <a:solidFill>
                  <a:schemeClr val="bg1"/>
                </a:solidFill>
              </a:rPr>
              <a:t>Estar</a:t>
            </a:r>
            <a:r>
              <a:rPr lang="en-GB" sz="3600" b="1" dirty="0">
                <a:solidFill>
                  <a:schemeClr val="bg1"/>
                </a:solidFill>
              </a:rPr>
              <a:t>: I am &amp; he/she is</a:t>
            </a:r>
          </a:p>
        </p:txBody>
      </p:sp>
      <p:sp>
        <p:nvSpPr>
          <p:cNvPr id="6" name="TextBox 5"/>
          <p:cNvSpPr txBox="1"/>
          <p:nvPr/>
        </p:nvSpPr>
        <p:spPr>
          <a:xfrm>
            <a:off x="-52943" y="1467605"/>
            <a:ext cx="1180610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the verb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estar</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means </a:t>
            </a:r>
            <a:r>
              <a:rPr kumimoji="0" lang="en-GB" sz="3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be </a:t>
            </a:r>
            <a:br>
              <a:rPr kumimoji="0" lang="en-GB" sz="3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when describing </a:t>
            </a:r>
            <a:r>
              <a:rPr kumimoji="0" lang="en-GB" sz="32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location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7" name="TextBox 6"/>
          <p:cNvSpPr txBox="1"/>
          <p:nvPr/>
        </p:nvSpPr>
        <p:spPr>
          <a:xfrm>
            <a:off x="1045029" y="2817223"/>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Estoy</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 name="TextBox 7"/>
          <p:cNvSpPr txBox="1"/>
          <p:nvPr/>
        </p:nvSpPr>
        <p:spPr>
          <a:xfrm>
            <a:off x="2817223" y="2817223"/>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a:t>
            </a:r>
          </a:p>
        </p:txBody>
      </p:sp>
      <p:pic>
        <p:nvPicPr>
          <p:cNvPr id="18" name="Picture 2" descr="bo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1395" y="2628047"/>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052791" y="3701195"/>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Está</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2817223" y="3701195"/>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 she is</a:t>
            </a:r>
          </a:p>
        </p:txBody>
      </p:sp>
      <p:pic>
        <p:nvPicPr>
          <p:cNvPr id="19" name="Picture 2" descr="boy between another boy and gir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0234" y="3499051"/>
            <a:ext cx="1467789" cy="10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girl between another girl and bo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9949" y="3485184"/>
            <a:ext cx="1441114" cy="109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ction Button: Help 11" descr="question mark action button">
            <a:hlinkClick r:id="" action="ppaction://noaction" highlightClick="1"/>
          </p:cNvPr>
          <p:cNvSpPr/>
          <p:nvPr/>
        </p:nvSpPr>
        <p:spPr>
          <a:xfrm>
            <a:off x="239590" y="4638543"/>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TextBox 10"/>
          <p:cNvSpPr txBox="1"/>
          <p:nvPr/>
        </p:nvSpPr>
        <p:spPr>
          <a:xfrm>
            <a:off x="1045028" y="4585167"/>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Estoy</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España</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3" name="TextBox 12"/>
          <p:cNvSpPr txBox="1"/>
          <p:nvPr/>
        </p:nvSpPr>
        <p:spPr>
          <a:xfrm>
            <a:off x="4575866" y="4616877"/>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in Spain.</a:t>
            </a:r>
          </a:p>
        </p:txBody>
      </p:sp>
      <p:sp>
        <p:nvSpPr>
          <p:cNvPr id="15" name="Action Button: Help 14" descr="question mark action button">
            <a:hlinkClick r:id="" action="ppaction://noaction" highlightClick="1"/>
          </p:cNvPr>
          <p:cNvSpPr/>
          <p:nvPr/>
        </p:nvSpPr>
        <p:spPr>
          <a:xfrm>
            <a:off x="246111" y="5471252"/>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TextBox 13"/>
          <p:cNvSpPr txBox="1"/>
          <p:nvPr/>
        </p:nvSpPr>
        <p:spPr>
          <a:xfrm>
            <a:off x="1045028" y="5471252"/>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Está</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España</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7" name="TextBox 16"/>
          <p:cNvSpPr txBox="1"/>
          <p:nvPr/>
        </p:nvSpPr>
        <p:spPr>
          <a:xfrm>
            <a:off x="4575866" y="5469139"/>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 she is in Spain.</a:t>
            </a:r>
          </a:p>
        </p:txBody>
      </p:sp>
    </p:spTree>
    <p:extLst>
      <p:ext uri="{BB962C8B-B14F-4D97-AF65-F5344CB8AC3E}">
        <p14:creationId xmlns:p14="http://schemas.microsoft.com/office/powerpoint/2010/main" val="300369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animBg="1"/>
      <p:bldP spid="11" grpId="0"/>
      <p:bldP spid="13" grpId="0"/>
      <p:bldP spid="15" grpId="0" animBg="1"/>
      <p:bldP spid="14"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for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Cartas </a:t>
            </a:r>
            <a:r>
              <a:rPr lang="en-GB" sz="3600" b="1" dirty="0" err="1">
                <a:solidFill>
                  <a:schemeClr val="bg1"/>
                </a:solidFill>
              </a:rPr>
              <a:t>postales</a:t>
            </a:r>
            <a:endParaRPr lang="en-GB" sz="3600" b="1" dirty="0">
              <a:solidFill>
                <a:schemeClr val="bg1"/>
              </a:solidFill>
            </a:endParaRPr>
          </a:p>
        </p:txBody>
      </p:sp>
      <p:sp>
        <p:nvSpPr>
          <p:cNvPr id="8" name="TextBox 7"/>
          <p:cNvSpPr txBox="1"/>
          <p:nvPr/>
        </p:nvSpPr>
        <p:spPr>
          <a:xfrm>
            <a:off x="300038" y="1706375"/>
            <a:ext cx="4109684"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the postcards. </a:t>
            </a:r>
            <a:b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b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Who is where? </a:t>
            </a:r>
            <a:b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b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8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estoy</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 am) </a:t>
            </a:r>
            <a:b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or </a:t>
            </a:r>
            <a:b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8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está</a:t>
            </a:r>
            <a:r>
              <a:rPr kumimoji="0" lang="en-GB" sz="28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(he/she 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a:t>
            </a:r>
            <a:b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I am OR he/she is.</a:t>
            </a:r>
          </a:p>
        </p:txBody>
      </p:sp>
      <p:pic>
        <p:nvPicPr>
          <p:cNvPr id="7" name="Picture 6" descr="postcard of sun, sea and boa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5506" y="331193"/>
            <a:ext cx="7765382" cy="5532835"/>
          </a:xfrm>
          <a:prstGeom prst="rect">
            <a:avLst/>
          </a:prstGeom>
        </p:spPr>
      </p:pic>
    </p:spTree>
    <p:extLst>
      <p:ext uri="{BB962C8B-B14F-4D97-AF65-F5344CB8AC3E}">
        <p14:creationId xmlns:p14="http://schemas.microsoft.com/office/powerpoint/2010/main" val="1187617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10749516" y="93581"/>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776098" y="-90480"/>
            <a:ext cx="1415902" cy="769039"/>
          </a:xfrm>
        </p:spPr>
        <p:txBody>
          <a:bodyPr>
            <a:normAutofit/>
          </a:bodyPr>
          <a:lstStyle/>
          <a:p>
            <a:r>
              <a:rPr lang="en-GB" sz="1800" b="1" dirty="0">
                <a:solidFill>
                  <a:prstClr val="white"/>
                </a:solidFill>
              </a:rPr>
              <a:t>leer</a:t>
            </a:r>
            <a:endParaRPr lang="en-US" sz="1800" dirty="0"/>
          </a:p>
        </p:txBody>
      </p:sp>
      <p:pic>
        <p:nvPicPr>
          <p:cNvPr id="6" name="Picture 5" descr="postcard"/>
          <p:cNvPicPr>
            <a:picLocks noChangeAspect="1"/>
          </p:cNvPicPr>
          <p:nvPr/>
        </p:nvPicPr>
        <p:blipFill rotWithShape="1">
          <a:blip r:embed="rId3" cstate="print">
            <a:extLst>
              <a:ext uri="{28A0092B-C50C-407E-A947-70E740481C1C}">
                <a14:useLocalDpi xmlns:a14="http://schemas.microsoft.com/office/drawing/2010/main" val="0"/>
              </a:ext>
            </a:extLst>
          </a:blip>
          <a:srcRect b="29509"/>
          <a:stretch/>
        </p:blipFill>
        <p:spPr>
          <a:xfrm rot="335473">
            <a:off x="-8888" y="167353"/>
            <a:ext cx="3521721" cy="1768790"/>
          </a:xfrm>
          <a:prstGeom prst="rect">
            <a:avLst/>
          </a:prstGeom>
        </p:spPr>
      </p:pic>
      <p:sp>
        <p:nvSpPr>
          <p:cNvPr id="22" name="TextBox 21"/>
          <p:cNvSpPr txBox="1"/>
          <p:nvPr/>
        </p:nvSpPr>
        <p:spPr>
          <a:xfrm>
            <a:off x="266686" y="1015513"/>
            <a:ext cx="42141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Estoy</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el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museo</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Prado</a:t>
            </a:r>
            <a:r>
              <a:rPr kumimoji="0" lang="en-GB" sz="1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3" name="Rectangle 32"/>
          <p:cNvSpPr/>
          <p:nvPr/>
        </p:nvSpPr>
        <p:spPr>
          <a:xfrm>
            <a:off x="327322" y="352103"/>
            <a:ext cx="569387"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1)</a:t>
            </a:r>
          </a:p>
        </p:txBody>
      </p:sp>
      <p:sp>
        <p:nvSpPr>
          <p:cNvPr id="10" name="TextBox 9" descr="blank square "/>
          <p:cNvSpPr txBox="1"/>
          <p:nvPr/>
        </p:nvSpPr>
        <p:spPr>
          <a:xfrm>
            <a:off x="3557438" y="440060"/>
            <a:ext cx="731959" cy="673968"/>
          </a:xfrm>
          <a:prstGeom prst="rect">
            <a:avLst/>
          </a:prstGeom>
          <a:noFill/>
          <a:ln w="762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46" name="Picture 45" descr="green check ma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1565" y="496927"/>
            <a:ext cx="498794" cy="519576"/>
          </a:xfrm>
          <a:prstGeom prst="rect">
            <a:avLst/>
          </a:prstGeom>
        </p:spPr>
      </p:pic>
      <p:sp>
        <p:nvSpPr>
          <p:cNvPr id="34" name="TextBox 33"/>
          <p:cNvSpPr txBox="1"/>
          <p:nvPr/>
        </p:nvSpPr>
        <p:spPr>
          <a:xfrm>
            <a:off x="4394242" y="576355"/>
            <a:ext cx="1428750" cy="461665"/>
          </a:xfrm>
          <a:prstGeom prst="rect">
            <a:avLst/>
          </a:prstGeom>
          <a:solidFill>
            <a:schemeClr val="accent2">
              <a:lumMod val="60000"/>
              <a:lumOff val="4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a:t>
            </a:r>
          </a:p>
        </p:txBody>
      </p:sp>
      <p:sp>
        <p:nvSpPr>
          <p:cNvPr id="11" name="TextBox 10" descr="blank square "/>
          <p:cNvSpPr txBox="1"/>
          <p:nvPr/>
        </p:nvSpPr>
        <p:spPr>
          <a:xfrm>
            <a:off x="3574030" y="1346633"/>
            <a:ext cx="731959" cy="673968"/>
          </a:xfrm>
          <a:prstGeom prst="rect">
            <a:avLst/>
          </a:prstGeom>
          <a:noFill/>
          <a:ln w="762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5" name="TextBox 34"/>
          <p:cNvSpPr txBox="1"/>
          <p:nvPr/>
        </p:nvSpPr>
        <p:spPr>
          <a:xfrm>
            <a:off x="4392598" y="1451356"/>
            <a:ext cx="1510606" cy="461665"/>
          </a:xfrm>
          <a:prstGeom prst="rect">
            <a:avLst/>
          </a:prstGeom>
          <a:solidFill>
            <a:schemeClr val="accent2">
              <a:lumMod val="60000"/>
              <a:lumOff val="4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he/she is</a:t>
            </a:r>
          </a:p>
        </p:txBody>
      </p:sp>
      <p:pic>
        <p:nvPicPr>
          <p:cNvPr id="5" name="Picture 4" descr="postcard"/>
          <p:cNvPicPr>
            <a:picLocks noChangeAspect="1"/>
          </p:cNvPicPr>
          <p:nvPr/>
        </p:nvPicPr>
        <p:blipFill rotWithShape="1">
          <a:blip r:embed="rId3" cstate="print">
            <a:extLst>
              <a:ext uri="{28A0092B-C50C-407E-A947-70E740481C1C}">
                <a14:useLocalDpi xmlns:a14="http://schemas.microsoft.com/office/drawing/2010/main" val="0"/>
              </a:ext>
            </a:extLst>
          </a:blip>
          <a:srcRect b="29509"/>
          <a:stretch/>
        </p:blipFill>
        <p:spPr>
          <a:xfrm rot="335473">
            <a:off x="-21105" y="2321677"/>
            <a:ext cx="3521721" cy="1768790"/>
          </a:xfrm>
          <a:prstGeom prst="rect">
            <a:avLst/>
          </a:prstGeom>
        </p:spPr>
      </p:pic>
      <p:sp>
        <p:nvSpPr>
          <p:cNvPr id="28" name="Rectangle 27"/>
          <p:cNvSpPr/>
          <p:nvPr/>
        </p:nvSpPr>
        <p:spPr>
          <a:xfrm>
            <a:off x="291617" y="2490551"/>
            <a:ext cx="569387"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2)</a:t>
            </a:r>
          </a:p>
        </p:txBody>
      </p:sp>
      <p:sp>
        <p:nvSpPr>
          <p:cNvPr id="23" name="TextBox 22"/>
          <p:cNvSpPr txBox="1"/>
          <p:nvPr/>
        </p:nvSpPr>
        <p:spPr>
          <a:xfrm>
            <a:off x="273986" y="3200006"/>
            <a:ext cx="42141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Estoy</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el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Bernabeu</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2" name="TextBox 11" descr="blank square "/>
          <p:cNvSpPr txBox="1"/>
          <p:nvPr/>
        </p:nvSpPr>
        <p:spPr>
          <a:xfrm>
            <a:off x="3540846" y="2474519"/>
            <a:ext cx="731959" cy="673968"/>
          </a:xfrm>
          <a:prstGeom prst="rect">
            <a:avLst/>
          </a:prstGeom>
          <a:noFill/>
          <a:ln w="762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47" name="Picture 46" descr="green check ma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8063" y="2551715"/>
            <a:ext cx="498794" cy="519576"/>
          </a:xfrm>
          <a:prstGeom prst="rect">
            <a:avLst/>
          </a:prstGeom>
        </p:spPr>
      </p:pic>
      <p:sp>
        <p:nvSpPr>
          <p:cNvPr id="36" name="TextBox 35"/>
          <p:cNvSpPr txBox="1"/>
          <p:nvPr/>
        </p:nvSpPr>
        <p:spPr>
          <a:xfrm>
            <a:off x="4376311" y="2598396"/>
            <a:ext cx="1428750" cy="461665"/>
          </a:xfrm>
          <a:prstGeom prst="rect">
            <a:avLst/>
          </a:prstGeom>
          <a:solidFill>
            <a:schemeClr val="accent2">
              <a:lumMod val="60000"/>
              <a:lumOff val="4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a:t>
            </a:r>
          </a:p>
        </p:txBody>
      </p:sp>
      <p:sp>
        <p:nvSpPr>
          <p:cNvPr id="13" name="TextBox 12" descr="blank square "/>
          <p:cNvSpPr txBox="1"/>
          <p:nvPr/>
        </p:nvSpPr>
        <p:spPr>
          <a:xfrm>
            <a:off x="3557438" y="3381092"/>
            <a:ext cx="731959" cy="673968"/>
          </a:xfrm>
          <a:prstGeom prst="rect">
            <a:avLst/>
          </a:prstGeom>
          <a:noFill/>
          <a:ln w="762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7" name="TextBox 36"/>
          <p:cNvSpPr txBox="1"/>
          <p:nvPr/>
        </p:nvSpPr>
        <p:spPr>
          <a:xfrm>
            <a:off x="4408710" y="3504538"/>
            <a:ext cx="1510606" cy="461665"/>
          </a:xfrm>
          <a:prstGeom prst="rect">
            <a:avLst/>
          </a:prstGeom>
          <a:solidFill>
            <a:schemeClr val="accent2">
              <a:lumMod val="60000"/>
              <a:lumOff val="4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he/she is</a:t>
            </a:r>
          </a:p>
        </p:txBody>
      </p:sp>
      <p:pic>
        <p:nvPicPr>
          <p:cNvPr id="4" name="Picture 3" descr="postcard"/>
          <p:cNvPicPr>
            <a:picLocks noChangeAspect="1"/>
          </p:cNvPicPr>
          <p:nvPr/>
        </p:nvPicPr>
        <p:blipFill rotWithShape="1">
          <a:blip r:embed="rId3" cstate="print">
            <a:extLst>
              <a:ext uri="{28A0092B-C50C-407E-A947-70E740481C1C}">
                <a14:useLocalDpi xmlns:a14="http://schemas.microsoft.com/office/drawing/2010/main" val="0"/>
              </a:ext>
            </a:extLst>
          </a:blip>
          <a:srcRect b="29509"/>
          <a:stretch/>
        </p:blipFill>
        <p:spPr>
          <a:xfrm rot="335473">
            <a:off x="-6790" y="4369080"/>
            <a:ext cx="3521721" cy="1768790"/>
          </a:xfrm>
          <a:prstGeom prst="rect">
            <a:avLst/>
          </a:prstGeom>
        </p:spPr>
      </p:pic>
      <p:sp>
        <p:nvSpPr>
          <p:cNvPr id="29" name="Rectangle 28"/>
          <p:cNvSpPr/>
          <p:nvPr/>
        </p:nvSpPr>
        <p:spPr>
          <a:xfrm>
            <a:off x="327322" y="4540997"/>
            <a:ext cx="569387"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3)</a:t>
            </a:r>
          </a:p>
        </p:txBody>
      </p:sp>
      <p:sp>
        <p:nvSpPr>
          <p:cNvPr id="24" name="TextBox 23"/>
          <p:cNvSpPr txBox="1"/>
          <p:nvPr/>
        </p:nvSpPr>
        <p:spPr>
          <a:xfrm>
            <a:off x="291617" y="5263299"/>
            <a:ext cx="42141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Está</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 Alhambra.</a:t>
            </a:r>
          </a:p>
        </p:txBody>
      </p:sp>
      <p:sp>
        <p:nvSpPr>
          <p:cNvPr id="14" name="TextBox 13" descr="blank square "/>
          <p:cNvSpPr txBox="1"/>
          <p:nvPr/>
        </p:nvSpPr>
        <p:spPr>
          <a:xfrm>
            <a:off x="3574031" y="4508979"/>
            <a:ext cx="731959" cy="673968"/>
          </a:xfrm>
          <a:prstGeom prst="rect">
            <a:avLst/>
          </a:prstGeom>
          <a:noFill/>
          <a:ln w="762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8" name="TextBox 37"/>
          <p:cNvSpPr txBox="1"/>
          <p:nvPr/>
        </p:nvSpPr>
        <p:spPr>
          <a:xfrm>
            <a:off x="4397830" y="4628258"/>
            <a:ext cx="1428750" cy="461665"/>
          </a:xfrm>
          <a:prstGeom prst="rect">
            <a:avLst/>
          </a:prstGeom>
          <a:solidFill>
            <a:schemeClr val="accent2">
              <a:lumMod val="60000"/>
              <a:lumOff val="4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a:t>
            </a:r>
          </a:p>
        </p:txBody>
      </p:sp>
      <p:sp>
        <p:nvSpPr>
          <p:cNvPr id="15" name="TextBox 14" descr="blank square "/>
          <p:cNvSpPr txBox="1"/>
          <p:nvPr/>
        </p:nvSpPr>
        <p:spPr>
          <a:xfrm>
            <a:off x="3590623" y="5415552"/>
            <a:ext cx="731959" cy="673968"/>
          </a:xfrm>
          <a:prstGeom prst="rect">
            <a:avLst/>
          </a:prstGeom>
          <a:noFill/>
          <a:ln w="762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48" name="Picture 47" descr="green check ma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1565" y="5569944"/>
            <a:ext cx="498794" cy="519576"/>
          </a:xfrm>
          <a:prstGeom prst="rect">
            <a:avLst/>
          </a:prstGeom>
        </p:spPr>
      </p:pic>
      <p:sp>
        <p:nvSpPr>
          <p:cNvPr id="39" name="TextBox 38"/>
          <p:cNvSpPr txBox="1"/>
          <p:nvPr/>
        </p:nvSpPr>
        <p:spPr>
          <a:xfrm>
            <a:off x="4398444" y="5521145"/>
            <a:ext cx="1510606" cy="461665"/>
          </a:xfrm>
          <a:prstGeom prst="rect">
            <a:avLst/>
          </a:prstGeom>
          <a:solidFill>
            <a:schemeClr val="accent2">
              <a:lumMod val="60000"/>
              <a:lumOff val="4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he/she is</a:t>
            </a:r>
          </a:p>
        </p:txBody>
      </p:sp>
      <p:pic>
        <p:nvPicPr>
          <p:cNvPr id="9" name="Picture 8" descr="postcard"/>
          <p:cNvPicPr>
            <a:picLocks noChangeAspect="1"/>
          </p:cNvPicPr>
          <p:nvPr/>
        </p:nvPicPr>
        <p:blipFill rotWithShape="1">
          <a:blip r:embed="rId3" cstate="print">
            <a:extLst>
              <a:ext uri="{28A0092B-C50C-407E-A947-70E740481C1C}">
                <a14:useLocalDpi xmlns:a14="http://schemas.microsoft.com/office/drawing/2010/main" val="0"/>
              </a:ext>
            </a:extLst>
          </a:blip>
          <a:srcRect b="29509"/>
          <a:stretch/>
        </p:blipFill>
        <p:spPr>
          <a:xfrm rot="335473">
            <a:off x="6004218" y="-1252"/>
            <a:ext cx="3521721" cy="1768790"/>
          </a:xfrm>
          <a:prstGeom prst="rect">
            <a:avLst/>
          </a:prstGeom>
        </p:spPr>
      </p:pic>
      <p:sp>
        <p:nvSpPr>
          <p:cNvPr id="30" name="Rectangle 29"/>
          <p:cNvSpPr/>
          <p:nvPr/>
        </p:nvSpPr>
        <p:spPr>
          <a:xfrm>
            <a:off x="6354754" y="209463"/>
            <a:ext cx="569387"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4)</a:t>
            </a:r>
          </a:p>
        </p:txBody>
      </p:sp>
      <p:sp>
        <p:nvSpPr>
          <p:cNvPr id="25" name="Rectangle 24"/>
          <p:cNvSpPr/>
          <p:nvPr/>
        </p:nvSpPr>
        <p:spPr>
          <a:xfrm>
            <a:off x="6546892" y="795897"/>
            <a:ext cx="333129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Está</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el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palacio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Miramar</a:t>
            </a:r>
            <a:r>
              <a:rPr kumimoji="0" lang="en-GB" sz="1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6" name="TextBox 15" descr="blank square "/>
          <p:cNvSpPr txBox="1"/>
          <p:nvPr/>
        </p:nvSpPr>
        <p:spPr>
          <a:xfrm>
            <a:off x="9776746" y="440060"/>
            <a:ext cx="731959" cy="673968"/>
          </a:xfrm>
          <a:prstGeom prst="rect">
            <a:avLst/>
          </a:prstGeom>
          <a:noFill/>
          <a:ln w="762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0" name="TextBox 39"/>
          <p:cNvSpPr txBox="1"/>
          <p:nvPr/>
        </p:nvSpPr>
        <p:spPr>
          <a:xfrm>
            <a:off x="10632832" y="598087"/>
            <a:ext cx="1428750" cy="461665"/>
          </a:xfrm>
          <a:prstGeom prst="rect">
            <a:avLst/>
          </a:prstGeom>
          <a:solidFill>
            <a:schemeClr val="accent2">
              <a:lumMod val="60000"/>
              <a:lumOff val="4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a:t>
            </a:r>
          </a:p>
        </p:txBody>
      </p:sp>
      <p:sp>
        <p:nvSpPr>
          <p:cNvPr id="17" name="TextBox 16" descr="blank square "/>
          <p:cNvSpPr txBox="1"/>
          <p:nvPr/>
        </p:nvSpPr>
        <p:spPr>
          <a:xfrm>
            <a:off x="9789912" y="1346633"/>
            <a:ext cx="731959" cy="673968"/>
          </a:xfrm>
          <a:prstGeom prst="rect">
            <a:avLst/>
          </a:prstGeom>
          <a:noFill/>
          <a:ln w="762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49" name="Picture 48" descr="green check ma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1083" y="1423829"/>
            <a:ext cx="498794" cy="519576"/>
          </a:xfrm>
          <a:prstGeom prst="rect">
            <a:avLst/>
          </a:prstGeom>
        </p:spPr>
      </p:pic>
      <p:sp>
        <p:nvSpPr>
          <p:cNvPr id="41" name="TextBox 40"/>
          <p:cNvSpPr txBox="1"/>
          <p:nvPr/>
        </p:nvSpPr>
        <p:spPr>
          <a:xfrm>
            <a:off x="10632832" y="1451355"/>
            <a:ext cx="1510606" cy="461665"/>
          </a:xfrm>
          <a:prstGeom prst="rect">
            <a:avLst/>
          </a:prstGeom>
          <a:solidFill>
            <a:schemeClr val="accent2">
              <a:lumMod val="60000"/>
              <a:lumOff val="4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he/she is</a:t>
            </a:r>
          </a:p>
        </p:txBody>
      </p:sp>
      <p:pic>
        <p:nvPicPr>
          <p:cNvPr id="7" name="Picture 6" descr="postcard"/>
          <p:cNvPicPr>
            <a:picLocks noChangeAspect="1"/>
          </p:cNvPicPr>
          <p:nvPr/>
        </p:nvPicPr>
        <p:blipFill rotWithShape="1">
          <a:blip r:embed="rId3" cstate="print">
            <a:extLst>
              <a:ext uri="{28A0092B-C50C-407E-A947-70E740481C1C}">
                <a14:useLocalDpi xmlns:a14="http://schemas.microsoft.com/office/drawing/2010/main" val="0"/>
              </a:ext>
            </a:extLst>
          </a:blip>
          <a:srcRect b="29509"/>
          <a:stretch/>
        </p:blipFill>
        <p:spPr>
          <a:xfrm rot="335473">
            <a:off x="6213129" y="2265582"/>
            <a:ext cx="3521721" cy="1768790"/>
          </a:xfrm>
          <a:prstGeom prst="rect">
            <a:avLst/>
          </a:prstGeom>
        </p:spPr>
      </p:pic>
      <p:sp>
        <p:nvSpPr>
          <p:cNvPr id="26" name="Rectangle 25"/>
          <p:cNvSpPr/>
          <p:nvPr/>
        </p:nvSpPr>
        <p:spPr>
          <a:xfrm>
            <a:off x="6574917" y="3000742"/>
            <a:ext cx="276225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Estoy</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el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museo</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Guggenheim.</a:t>
            </a:r>
          </a:p>
        </p:txBody>
      </p:sp>
      <p:sp>
        <p:nvSpPr>
          <p:cNvPr id="31" name="Rectangle 30"/>
          <p:cNvSpPr/>
          <p:nvPr/>
        </p:nvSpPr>
        <p:spPr>
          <a:xfrm>
            <a:off x="6504327" y="2444065"/>
            <a:ext cx="569387"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5)</a:t>
            </a:r>
          </a:p>
        </p:txBody>
      </p:sp>
      <p:sp>
        <p:nvSpPr>
          <p:cNvPr id="18" name="TextBox 17" descr="blank square "/>
          <p:cNvSpPr txBox="1"/>
          <p:nvPr/>
        </p:nvSpPr>
        <p:spPr>
          <a:xfrm>
            <a:off x="9789911" y="2491814"/>
            <a:ext cx="731959" cy="673968"/>
          </a:xfrm>
          <a:prstGeom prst="rect">
            <a:avLst/>
          </a:prstGeom>
          <a:noFill/>
          <a:ln w="762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2" name="TextBox 41"/>
          <p:cNvSpPr txBox="1"/>
          <p:nvPr/>
        </p:nvSpPr>
        <p:spPr>
          <a:xfrm>
            <a:off x="10617729" y="2567175"/>
            <a:ext cx="1428750" cy="461665"/>
          </a:xfrm>
          <a:prstGeom prst="rect">
            <a:avLst/>
          </a:prstGeom>
          <a:solidFill>
            <a:schemeClr val="accent2">
              <a:lumMod val="60000"/>
              <a:lumOff val="4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a:t>
            </a:r>
          </a:p>
        </p:txBody>
      </p:sp>
      <p:pic>
        <p:nvPicPr>
          <p:cNvPr id="50" name="Picture 49" descr="green check ma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3128" y="2552809"/>
            <a:ext cx="498794" cy="519576"/>
          </a:xfrm>
          <a:prstGeom prst="rect">
            <a:avLst/>
          </a:prstGeom>
        </p:spPr>
      </p:pic>
      <p:sp>
        <p:nvSpPr>
          <p:cNvPr id="19" name="TextBox 18" descr="blank square "/>
          <p:cNvSpPr txBox="1"/>
          <p:nvPr/>
        </p:nvSpPr>
        <p:spPr>
          <a:xfrm>
            <a:off x="9803078" y="3398387"/>
            <a:ext cx="731959" cy="673968"/>
          </a:xfrm>
          <a:prstGeom prst="rect">
            <a:avLst/>
          </a:prstGeom>
          <a:noFill/>
          <a:ln w="762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3" name="TextBox 42"/>
          <p:cNvSpPr txBox="1"/>
          <p:nvPr/>
        </p:nvSpPr>
        <p:spPr>
          <a:xfrm>
            <a:off x="10617729" y="3449670"/>
            <a:ext cx="1510606" cy="461665"/>
          </a:xfrm>
          <a:prstGeom prst="rect">
            <a:avLst/>
          </a:prstGeom>
          <a:solidFill>
            <a:schemeClr val="accent2">
              <a:lumMod val="60000"/>
              <a:lumOff val="4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he/she is</a:t>
            </a:r>
          </a:p>
        </p:txBody>
      </p:sp>
      <p:pic>
        <p:nvPicPr>
          <p:cNvPr id="8" name="Picture 7" descr="postcard"/>
          <p:cNvPicPr>
            <a:picLocks noChangeAspect="1"/>
          </p:cNvPicPr>
          <p:nvPr/>
        </p:nvPicPr>
        <p:blipFill rotWithShape="1">
          <a:blip r:embed="rId3" cstate="print">
            <a:extLst>
              <a:ext uri="{28A0092B-C50C-407E-A947-70E740481C1C}">
                <a14:useLocalDpi xmlns:a14="http://schemas.microsoft.com/office/drawing/2010/main" val="0"/>
              </a:ext>
            </a:extLst>
          </a:blip>
          <a:srcRect b="29509"/>
          <a:stretch/>
        </p:blipFill>
        <p:spPr>
          <a:xfrm rot="335473">
            <a:off x="6201014" y="4333045"/>
            <a:ext cx="3521721" cy="1768790"/>
          </a:xfrm>
          <a:prstGeom prst="rect">
            <a:avLst/>
          </a:prstGeom>
        </p:spPr>
      </p:pic>
      <p:sp>
        <p:nvSpPr>
          <p:cNvPr id="32" name="Rectangle 31"/>
          <p:cNvSpPr/>
          <p:nvPr/>
        </p:nvSpPr>
        <p:spPr>
          <a:xfrm>
            <a:off x="6501222" y="4529143"/>
            <a:ext cx="569387"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6)</a:t>
            </a:r>
          </a:p>
        </p:txBody>
      </p:sp>
      <p:sp>
        <p:nvSpPr>
          <p:cNvPr id="27" name="Rectangle 26"/>
          <p:cNvSpPr/>
          <p:nvPr/>
        </p:nvSpPr>
        <p:spPr>
          <a:xfrm>
            <a:off x="6574917" y="5201635"/>
            <a:ext cx="245131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Está</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el Campo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Nou</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0" name="TextBox 19" descr="blank square "/>
          <p:cNvSpPr txBox="1"/>
          <p:nvPr/>
        </p:nvSpPr>
        <p:spPr>
          <a:xfrm>
            <a:off x="9803078" y="4508979"/>
            <a:ext cx="731959" cy="673968"/>
          </a:xfrm>
          <a:prstGeom prst="rect">
            <a:avLst/>
          </a:prstGeom>
          <a:noFill/>
          <a:ln w="762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4" name="TextBox 43"/>
          <p:cNvSpPr txBox="1"/>
          <p:nvPr/>
        </p:nvSpPr>
        <p:spPr>
          <a:xfrm>
            <a:off x="10651882" y="4590697"/>
            <a:ext cx="1428750" cy="461665"/>
          </a:xfrm>
          <a:prstGeom prst="rect">
            <a:avLst/>
          </a:prstGeom>
          <a:solidFill>
            <a:schemeClr val="accent2">
              <a:lumMod val="60000"/>
              <a:lumOff val="4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a:t>
            </a:r>
          </a:p>
        </p:txBody>
      </p:sp>
      <p:sp>
        <p:nvSpPr>
          <p:cNvPr id="21" name="TextBox 20" descr="blank square "/>
          <p:cNvSpPr txBox="1"/>
          <p:nvPr/>
        </p:nvSpPr>
        <p:spPr>
          <a:xfrm>
            <a:off x="9821116" y="5397242"/>
            <a:ext cx="731959" cy="673968"/>
          </a:xfrm>
          <a:prstGeom prst="rect">
            <a:avLst/>
          </a:prstGeom>
          <a:noFill/>
          <a:ln w="762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51" name="Picture 50" descr="green check ma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8156" y="5496292"/>
            <a:ext cx="498794" cy="519576"/>
          </a:xfrm>
          <a:prstGeom prst="rect">
            <a:avLst/>
          </a:prstGeom>
        </p:spPr>
      </p:pic>
      <p:sp>
        <p:nvSpPr>
          <p:cNvPr id="45" name="TextBox 44"/>
          <p:cNvSpPr txBox="1"/>
          <p:nvPr/>
        </p:nvSpPr>
        <p:spPr>
          <a:xfrm>
            <a:off x="10632832" y="5457938"/>
            <a:ext cx="1510606" cy="461665"/>
          </a:xfrm>
          <a:prstGeom prst="rect">
            <a:avLst/>
          </a:prstGeom>
          <a:solidFill>
            <a:schemeClr val="accent2">
              <a:lumMod val="60000"/>
              <a:lumOff val="4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he/she is</a:t>
            </a:r>
          </a:p>
        </p:txBody>
      </p:sp>
    </p:spTree>
    <p:extLst>
      <p:ext uri="{BB962C8B-B14F-4D97-AF65-F5344CB8AC3E}">
        <p14:creationId xmlns:p14="http://schemas.microsoft.com/office/powerpoint/2010/main" val="312664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10749516" y="93581"/>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776098" y="-90480"/>
            <a:ext cx="1415902" cy="769039"/>
          </a:xfrm>
        </p:spPr>
        <p:txBody>
          <a:bodyPr>
            <a:normAutofit/>
          </a:bodyPr>
          <a:lstStyle/>
          <a:p>
            <a:r>
              <a:rPr lang="en-GB" sz="1800" b="1" dirty="0" err="1">
                <a:solidFill>
                  <a:prstClr val="white"/>
                </a:solidFill>
              </a:rPr>
              <a:t>escuchar</a:t>
            </a:r>
            <a:endParaRPr lang="en-US" sz="1800" dirty="0"/>
          </a:p>
        </p:txBody>
      </p:sp>
      <p:pic>
        <p:nvPicPr>
          <p:cNvPr id="33" name="Picture 32" descr="map of Spain"/>
          <p:cNvPicPr>
            <a:picLocks noChangeAspect="1"/>
          </p:cNvPicPr>
          <p:nvPr/>
        </p:nvPicPr>
        <p:blipFill>
          <a:blip r:embed="rId3"/>
          <a:stretch>
            <a:fillRect/>
          </a:stretch>
        </p:blipFill>
        <p:spPr>
          <a:xfrm>
            <a:off x="56005" y="591419"/>
            <a:ext cx="6515007" cy="4656246"/>
          </a:xfrm>
          <a:prstGeom prst="rect">
            <a:avLst/>
          </a:prstGeom>
        </p:spPr>
      </p:pic>
      <p:graphicFrame>
        <p:nvGraphicFramePr>
          <p:cNvPr id="5" name="Table 4"/>
          <p:cNvGraphicFramePr>
            <a:graphicFrameLocks noGrp="1"/>
          </p:cNvGraphicFramePr>
          <p:nvPr/>
        </p:nvGraphicFramePr>
        <p:xfrm>
          <a:off x="7397585" y="477373"/>
          <a:ext cx="4752554" cy="4585072"/>
        </p:xfrm>
        <a:graphic>
          <a:graphicData uri="http://schemas.openxmlformats.org/drawingml/2006/table">
            <a:tbl>
              <a:tblPr firstRow="1" bandRow="1">
                <a:tableStyleId>{5940675A-B579-460E-94D1-54222C63F5DA}</a:tableStyleId>
              </a:tblPr>
              <a:tblGrid>
                <a:gridCol w="1074829">
                  <a:extLst>
                    <a:ext uri="{9D8B030D-6E8A-4147-A177-3AD203B41FA5}">
                      <a16:colId xmlns:a16="http://schemas.microsoft.com/office/drawing/2014/main" val="4133073199"/>
                    </a:ext>
                  </a:extLst>
                </a:gridCol>
                <a:gridCol w="1028759">
                  <a:extLst>
                    <a:ext uri="{9D8B030D-6E8A-4147-A177-3AD203B41FA5}">
                      <a16:colId xmlns:a16="http://schemas.microsoft.com/office/drawing/2014/main" val="2454398400"/>
                    </a:ext>
                  </a:extLst>
                </a:gridCol>
                <a:gridCol w="2648966">
                  <a:extLst>
                    <a:ext uri="{9D8B030D-6E8A-4147-A177-3AD203B41FA5}">
                      <a16:colId xmlns:a16="http://schemas.microsoft.com/office/drawing/2014/main" val="4288240880"/>
                    </a:ext>
                  </a:extLst>
                </a:gridCol>
              </a:tblGrid>
              <a:tr h="480216">
                <a:tc>
                  <a:txBody>
                    <a:bodyPr/>
                    <a:lstStyle/>
                    <a:p>
                      <a:pPr algn="ctr"/>
                      <a:r>
                        <a:rPr lang="en-GB" sz="2400" b="1" dirty="0">
                          <a:solidFill>
                            <a:srgbClr val="115076"/>
                          </a:solidFill>
                          <a:latin typeface="Century Gothic" panose="020B0502020202020204" pitchFamily="34" charset="0"/>
                        </a:rPr>
                        <a:t>I am</a:t>
                      </a:r>
                    </a:p>
                  </a:txBody>
                  <a:tcPr anchor="ctr"/>
                </a:tc>
                <a:tc>
                  <a:txBody>
                    <a:bodyPr/>
                    <a:lstStyle/>
                    <a:p>
                      <a:pPr algn="ctr"/>
                      <a:r>
                        <a:rPr lang="en-GB" sz="2400" b="1" dirty="0">
                          <a:solidFill>
                            <a:srgbClr val="115076"/>
                          </a:solidFill>
                          <a:latin typeface="Century Gothic" panose="020B0502020202020204" pitchFamily="34" charset="0"/>
                        </a:rPr>
                        <a:t>he is</a:t>
                      </a:r>
                    </a:p>
                  </a:txBody>
                  <a:tcPr anchor="ctr"/>
                </a:tc>
                <a:tc>
                  <a:txBody>
                    <a:bodyPr/>
                    <a:lstStyle/>
                    <a:p>
                      <a:pPr algn="ctr"/>
                      <a:r>
                        <a:rPr lang="en-GB" sz="2400" b="1" dirty="0">
                          <a:solidFill>
                            <a:srgbClr val="115076"/>
                          </a:solidFill>
                          <a:latin typeface="Century Gothic" panose="020B0502020202020204" pitchFamily="34" charset="0"/>
                        </a:rPr>
                        <a:t>City</a:t>
                      </a:r>
                    </a:p>
                  </a:txBody>
                  <a:tcPr anchor="ctr"/>
                </a:tc>
                <a:extLst>
                  <a:ext uri="{0D108BD9-81ED-4DB2-BD59-A6C34878D82A}">
                    <a16:rowId xmlns:a16="http://schemas.microsoft.com/office/drawing/2014/main" val="3599983017"/>
                  </a:ext>
                </a:extLst>
              </a:tr>
              <a:tr h="513107">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124892771"/>
                  </a:ext>
                </a:extLst>
              </a:tr>
              <a:tr h="513107">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2994117280"/>
                  </a:ext>
                </a:extLst>
              </a:tr>
              <a:tr h="513107">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842325763"/>
                  </a:ext>
                </a:extLst>
              </a:tr>
              <a:tr h="513107">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2955243204"/>
                  </a:ext>
                </a:extLst>
              </a:tr>
              <a:tr h="513107">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3930033395"/>
                  </a:ext>
                </a:extLst>
              </a:tr>
              <a:tr h="513107">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697495991"/>
                  </a:ext>
                </a:extLst>
              </a:tr>
              <a:tr h="513107">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565162271"/>
                  </a:ext>
                </a:extLst>
              </a:tr>
              <a:tr h="513107">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764403110"/>
                  </a:ext>
                </a:extLst>
              </a:tr>
            </a:tbl>
          </a:graphicData>
        </a:graphic>
      </p:graphicFrame>
      <p:sp>
        <p:nvSpPr>
          <p:cNvPr id="25" name="Action Button: Custom 24">
            <a:hlinkClick r:id="" action="ppaction://noaction" highlightClick="1">
              <a:snd r:embed="rId4" name="W1_S34_1.wav"/>
            </a:hlinkClick>
          </p:cNvPr>
          <p:cNvSpPr/>
          <p:nvPr/>
        </p:nvSpPr>
        <p:spPr>
          <a:xfrm>
            <a:off x="6592712" y="949868"/>
            <a:ext cx="704200" cy="490892"/>
          </a:xfrm>
          <a:prstGeom prst="actionButtonBlank">
            <a:avLst/>
          </a:prstGeom>
          <a:solidFill>
            <a:srgbClr val="115076"/>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6" name="Picture 5"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5105" y="949868"/>
            <a:ext cx="412997" cy="430204"/>
          </a:xfrm>
          <a:prstGeom prst="rect">
            <a:avLst/>
          </a:prstGeom>
        </p:spPr>
      </p:pic>
      <p:sp>
        <p:nvSpPr>
          <p:cNvPr id="14" name="TextBox 13"/>
          <p:cNvSpPr txBox="1"/>
          <p:nvPr/>
        </p:nvSpPr>
        <p:spPr>
          <a:xfrm>
            <a:off x="10095830" y="979095"/>
            <a:ext cx="20961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Granada</a:t>
            </a:r>
          </a:p>
        </p:txBody>
      </p:sp>
      <p:sp>
        <p:nvSpPr>
          <p:cNvPr id="26" name="Action Button: Custom 25">
            <a:hlinkClick r:id="" action="ppaction://noaction" highlightClick="1">
              <a:snd r:embed="rId6" name="W1_S34_2.wav"/>
            </a:hlinkClick>
          </p:cNvPr>
          <p:cNvSpPr/>
          <p:nvPr/>
        </p:nvSpPr>
        <p:spPr>
          <a:xfrm>
            <a:off x="6599585" y="1450801"/>
            <a:ext cx="704200" cy="490892"/>
          </a:xfrm>
          <a:prstGeom prst="actionButtonBlank">
            <a:avLst/>
          </a:prstGeom>
          <a:solidFill>
            <a:srgbClr val="115076"/>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7" name="Picture 6"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0940" y="1480537"/>
            <a:ext cx="412997" cy="430204"/>
          </a:xfrm>
          <a:prstGeom prst="rect">
            <a:avLst/>
          </a:prstGeom>
        </p:spPr>
      </p:pic>
      <p:sp>
        <p:nvSpPr>
          <p:cNvPr id="15" name="TextBox 14"/>
          <p:cNvSpPr txBox="1"/>
          <p:nvPr/>
        </p:nvSpPr>
        <p:spPr>
          <a:xfrm>
            <a:off x="10246225" y="1493050"/>
            <a:ext cx="1736964" cy="4744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Madrid</a:t>
            </a:r>
          </a:p>
        </p:txBody>
      </p:sp>
      <p:sp>
        <p:nvSpPr>
          <p:cNvPr id="27" name="Action Button: Custom 26">
            <a:hlinkClick r:id="" action="ppaction://noaction" highlightClick="1">
              <a:snd r:embed="rId7" name="W1_S34_3.wav"/>
            </a:hlinkClick>
          </p:cNvPr>
          <p:cNvSpPr/>
          <p:nvPr/>
        </p:nvSpPr>
        <p:spPr>
          <a:xfrm>
            <a:off x="6592712" y="1967534"/>
            <a:ext cx="704200" cy="490892"/>
          </a:xfrm>
          <a:prstGeom prst="actionButtonBlank">
            <a:avLst/>
          </a:prstGeom>
          <a:solidFill>
            <a:srgbClr val="115076"/>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8" name="Picture 7"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0940" y="1997878"/>
            <a:ext cx="412997" cy="430204"/>
          </a:xfrm>
          <a:prstGeom prst="rect">
            <a:avLst/>
          </a:prstGeom>
        </p:spPr>
      </p:pic>
      <p:sp>
        <p:nvSpPr>
          <p:cNvPr id="16" name="TextBox 15"/>
          <p:cNvSpPr txBox="1"/>
          <p:nvPr/>
        </p:nvSpPr>
        <p:spPr>
          <a:xfrm>
            <a:off x="9947203" y="2021558"/>
            <a:ext cx="22447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Barcelona</a:t>
            </a:r>
          </a:p>
        </p:txBody>
      </p:sp>
      <p:sp>
        <p:nvSpPr>
          <p:cNvPr id="28" name="Action Button: Custom 27">
            <a:hlinkClick r:id="" action="ppaction://noaction" highlightClick="1">
              <a:snd r:embed="rId8" name="W1_34_4.wav"/>
            </a:hlinkClick>
          </p:cNvPr>
          <p:cNvSpPr/>
          <p:nvPr/>
        </p:nvSpPr>
        <p:spPr>
          <a:xfrm>
            <a:off x="6606460" y="2491671"/>
            <a:ext cx="704200" cy="490892"/>
          </a:xfrm>
          <a:prstGeom prst="actionButtonBlank">
            <a:avLst/>
          </a:prstGeom>
          <a:solidFill>
            <a:srgbClr val="115076"/>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9" name="Picture 8"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0364" y="2489338"/>
            <a:ext cx="412997" cy="430204"/>
          </a:xfrm>
          <a:prstGeom prst="rect">
            <a:avLst/>
          </a:prstGeom>
        </p:spPr>
      </p:pic>
      <p:sp>
        <p:nvSpPr>
          <p:cNvPr id="17" name="TextBox 16"/>
          <p:cNvSpPr txBox="1"/>
          <p:nvPr/>
        </p:nvSpPr>
        <p:spPr>
          <a:xfrm>
            <a:off x="9771394" y="2487054"/>
            <a:ext cx="27450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Sebastián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9" name="Action Button: Custom 28">
            <a:hlinkClick r:id="" action="ppaction://noaction" highlightClick="1">
              <a:snd r:embed="rId9" name="W1_34_5.wav"/>
            </a:hlinkClick>
          </p:cNvPr>
          <p:cNvSpPr/>
          <p:nvPr/>
        </p:nvSpPr>
        <p:spPr>
          <a:xfrm>
            <a:off x="6612655" y="3005976"/>
            <a:ext cx="704200" cy="490892"/>
          </a:xfrm>
          <a:prstGeom prst="actionButtonBlank">
            <a:avLst/>
          </a:prstGeom>
          <a:solidFill>
            <a:srgbClr val="115076"/>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10" name="Picture 9"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4148" y="3012500"/>
            <a:ext cx="412997" cy="430204"/>
          </a:xfrm>
          <a:prstGeom prst="rect">
            <a:avLst/>
          </a:prstGeom>
        </p:spPr>
      </p:pic>
      <p:sp>
        <p:nvSpPr>
          <p:cNvPr id="18" name="TextBox 17"/>
          <p:cNvSpPr txBox="1"/>
          <p:nvPr/>
        </p:nvSpPr>
        <p:spPr>
          <a:xfrm>
            <a:off x="10223760" y="3034535"/>
            <a:ext cx="2745042" cy="4744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Bilbao</a:t>
            </a:r>
          </a:p>
        </p:txBody>
      </p:sp>
      <p:sp>
        <p:nvSpPr>
          <p:cNvPr id="30" name="Action Button: Custom 29">
            <a:hlinkClick r:id="" action="ppaction://noaction" highlightClick="1">
              <a:snd r:embed="rId10" name="W1_S34_6.wav"/>
            </a:hlinkClick>
          </p:cNvPr>
          <p:cNvSpPr/>
          <p:nvPr/>
        </p:nvSpPr>
        <p:spPr>
          <a:xfrm>
            <a:off x="6627932" y="3533852"/>
            <a:ext cx="704200" cy="490892"/>
          </a:xfrm>
          <a:prstGeom prst="actionButtonBlank">
            <a:avLst/>
          </a:prstGeom>
          <a:solidFill>
            <a:srgbClr val="115076"/>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11" name="Picture 10"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79452" y="3484256"/>
            <a:ext cx="412997" cy="430204"/>
          </a:xfrm>
          <a:prstGeom prst="rect">
            <a:avLst/>
          </a:prstGeom>
        </p:spPr>
      </p:pic>
      <p:sp>
        <p:nvSpPr>
          <p:cNvPr id="19" name="TextBox 18"/>
          <p:cNvSpPr txBox="1"/>
          <p:nvPr/>
        </p:nvSpPr>
        <p:spPr>
          <a:xfrm>
            <a:off x="9915643" y="3540034"/>
            <a:ext cx="2745042" cy="4744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Córdoba</a:t>
            </a:r>
          </a:p>
        </p:txBody>
      </p:sp>
      <p:sp>
        <p:nvSpPr>
          <p:cNvPr id="31" name="Action Button: Custom 30">
            <a:hlinkClick r:id="" action="ppaction://noaction" highlightClick="1">
              <a:snd r:embed="rId11" name="W1_S34_7.wav"/>
            </a:hlinkClick>
          </p:cNvPr>
          <p:cNvSpPr/>
          <p:nvPr/>
        </p:nvSpPr>
        <p:spPr>
          <a:xfrm>
            <a:off x="6622525" y="4047931"/>
            <a:ext cx="704200" cy="490892"/>
          </a:xfrm>
          <a:prstGeom prst="actionButtonBlank">
            <a:avLst/>
          </a:prstGeom>
          <a:solidFill>
            <a:srgbClr val="115076"/>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12" name="Picture 11"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9943" y="4026916"/>
            <a:ext cx="412997" cy="430204"/>
          </a:xfrm>
          <a:prstGeom prst="rect">
            <a:avLst/>
          </a:prstGeom>
        </p:spPr>
      </p:pic>
      <p:sp>
        <p:nvSpPr>
          <p:cNvPr id="20" name="TextBox 19"/>
          <p:cNvSpPr txBox="1"/>
          <p:nvPr/>
        </p:nvSpPr>
        <p:spPr>
          <a:xfrm>
            <a:off x="10053302" y="4111406"/>
            <a:ext cx="2745042" cy="4744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Madrid</a:t>
            </a:r>
          </a:p>
        </p:txBody>
      </p:sp>
      <p:sp>
        <p:nvSpPr>
          <p:cNvPr id="32" name="Action Button: Custom 31">
            <a:hlinkClick r:id="" action="ppaction://noaction" highlightClick="1">
              <a:snd r:embed="rId12" name="W1_S34_8.wav"/>
            </a:hlinkClick>
          </p:cNvPr>
          <p:cNvSpPr/>
          <p:nvPr/>
        </p:nvSpPr>
        <p:spPr>
          <a:xfrm>
            <a:off x="6622525" y="4560211"/>
            <a:ext cx="704200" cy="490892"/>
          </a:xfrm>
          <a:prstGeom prst="actionButtonBlank">
            <a:avLst/>
          </a:prstGeom>
          <a:solidFill>
            <a:srgbClr val="115076"/>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3" name="Picture 12" descr="v"/>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0550" y="4563302"/>
            <a:ext cx="412997" cy="430204"/>
          </a:xfrm>
          <a:prstGeom prst="rect">
            <a:avLst/>
          </a:prstGeom>
        </p:spPr>
      </p:pic>
      <p:sp>
        <p:nvSpPr>
          <p:cNvPr id="21" name="TextBox 20"/>
          <p:cNvSpPr txBox="1"/>
          <p:nvPr/>
        </p:nvSpPr>
        <p:spPr>
          <a:xfrm>
            <a:off x="9771394" y="4574818"/>
            <a:ext cx="2745042" cy="4744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Barcelona</a:t>
            </a:r>
          </a:p>
        </p:txBody>
      </p:sp>
      <p:sp>
        <p:nvSpPr>
          <p:cNvPr id="22" name="TextBox 21"/>
          <p:cNvSpPr txBox="1"/>
          <p:nvPr/>
        </p:nvSpPr>
        <p:spPr>
          <a:xfrm>
            <a:off x="3929492" y="5052903"/>
            <a:ext cx="90630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Sofia misses her boyfriend! </a:t>
            </a:r>
            <a:b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explains why - (</a:t>
            </a:r>
            <a:r>
              <a:rPr kumimoji="0" lang="en-GB" sz="2400" b="1"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estoy</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 I am), and (</a:t>
            </a:r>
            <a:r>
              <a:rPr kumimoji="0" lang="en-GB" sz="2400" b="1"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está</a:t>
            </a:r>
            <a:r>
              <a:rPr kumimoji="0" lang="en-GB" sz="2400" b="1"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he is).</a:t>
            </a:r>
            <a:b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Listen. Write ‘I’ or ‘he’ (and second time, the city.)</a:t>
            </a:r>
          </a:p>
        </p:txBody>
      </p:sp>
      <p:grpSp>
        <p:nvGrpSpPr>
          <p:cNvPr id="4" name="Group 3" descr="girl with phone">
            <a:extLst>
              <a:ext uri="{FF2B5EF4-FFF2-40B4-BE49-F238E27FC236}">
                <a16:creationId xmlns:a16="http://schemas.microsoft.com/office/drawing/2014/main" id="{71D4E6DC-7193-3A4D-9168-555F979D73F7}"/>
              </a:ext>
            </a:extLst>
          </p:cNvPr>
          <p:cNvGrpSpPr/>
          <p:nvPr/>
        </p:nvGrpSpPr>
        <p:grpSpPr>
          <a:xfrm>
            <a:off x="4908476" y="3196806"/>
            <a:ext cx="1359166" cy="1917900"/>
            <a:chOff x="4908476" y="3196806"/>
            <a:chExt cx="1359166" cy="1917900"/>
          </a:xfrm>
        </p:grpSpPr>
        <p:pic>
          <p:nvPicPr>
            <p:cNvPr id="24" name="Picture 23" descr="phon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08476" y="3513433"/>
              <a:ext cx="443606" cy="593472"/>
            </a:xfrm>
            <a:prstGeom prst="rect">
              <a:avLst/>
            </a:prstGeom>
          </p:spPr>
        </p:pic>
        <p:pic>
          <p:nvPicPr>
            <p:cNvPr id="23" name="Imagen 11" descr="girl with phon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54413" y="3196806"/>
              <a:ext cx="1313229" cy="1917900"/>
            </a:xfrm>
            <a:prstGeom prst="rect">
              <a:avLst/>
            </a:prstGeom>
          </p:spPr>
        </p:pic>
      </p:grpSp>
    </p:spTree>
    <p:extLst>
      <p:ext uri="{BB962C8B-B14F-4D97-AF65-F5344CB8AC3E}">
        <p14:creationId xmlns:p14="http://schemas.microsoft.com/office/powerpoint/2010/main" val="351773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for tit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68473"/>
            <a:ext cx="5915046" cy="707849"/>
          </a:xfrm>
        </p:spPr>
        <p:txBody>
          <a:bodyPr>
            <a:normAutofit/>
          </a:bodyPr>
          <a:lstStyle/>
          <a:p>
            <a:r>
              <a:rPr lang="en-GB" sz="3600" b="1" dirty="0">
                <a:solidFill>
                  <a:schemeClr val="bg1"/>
                </a:solidFill>
              </a:rPr>
              <a:t>Regular –</a:t>
            </a:r>
            <a:r>
              <a:rPr lang="en-GB" sz="3600" b="1" dirty="0" err="1">
                <a:solidFill>
                  <a:schemeClr val="bg1"/>
                </a:solidFill>
              </a:rPr>
              <a:t>er</a:t>
            </a:r>
            <a:r>
              <a:rPr lang="en-GB" sz="3600" b="1" dirty="0">
                <a:solidFill>
                  <a:schemeClr val="bg1"/>
                </a:solidFill>
              </a:rPr>
              <a:t> verbs</a:t>
            </a:r>
          </a:p>
        </p:txBody>
      </p:sp>
      <p:sp>
        <p:nvSpPr>
          <p:cNvPr id="2" name="TextBox 1"/>
          <p:cNvSpPr txBox="1"/>
          <p:nvPr/>
        </p:nvSpPr>
        <p:spPr>
          <a:xfrm>
            <a:off x="225444" y="1449231"/>
            <a:ext cx="1185852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 verb</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French, the verb is in the short form, often ending in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2" name="TextBox 11"/>
          <p:cNvSpPr txBox="1"/>
          <p:nvPr/>
        </p:nvSpPr>
        <p:spPr>
          <a:xfrm>
            <a:off x="3549309" y="2145234"/>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regard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3" name="TextBox 12"/>
          <p:cNvSpPr txBox="1"/>
          <p:nvPr/>
        </p:nvSpPr>
        <p:spPr>
          <a:xfrm>
            <a:off x="6835218" y="2145234"/>
            <a:ext cx="52487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watch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I am watching).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4" name="TextBox 13"/>
          <p:cNvSpPr txBox="1"/>
          <p:nvPr/>
        </p:nvSpPr>
        <p:spPr>
          <a:xfrm>
            <a:off x="3549308" y="2865833"/>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travaill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5" name="TextBox 14"/>
          <p:cNvSpPr txBox="1"/>
          <p:nvPr/>
        </p:nvSpPr>
        <p:spPr>
          <a:xfrm>
            <a:off x="6835217" y="2887664"/>
            <a:ext cx="43047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work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I am working)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6" name="TextBox 15"/>
          <p:cNvSpPr txBox="1"/>
          <p:nvPr/>
        </p:nvSpPr>
        <p:spPr>
          <a:xfrm>
            <a:off x="225443" y="3630094"/>
            <a:ext cx="1185852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 verb</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ends with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ons</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7" name="TextBox 16"/>
          <p:cNvSpPr txBox="1"/>
          <p:nvPr/>
        </p:nvSpPr>
        <p:spPr>
          <a:xfrm>
            <a:off x="3447066" y="4447239"/>
            <a:ext cx="30926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regard</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8" name="TextBox 17"/>
          <p:cNvSpPr txBox="1"/>
          <p:nvPr/>
        </p:nvSpPr>
        <p:spPr>
          <a:xfrm>
            <a:off x="6835217" y="4447239"/>
            <a:ext cx="49634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watch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we are watching). </a:t>
            </a:r>
          </a:p>
        </p:txBody>
      </p:sp>
      <p:sp>
        <p:nvSpPr>
          <p:cNvPr id="19" name="TextBox 18"/>
          <p:cNvSpPr txBox="1"/>
          <p:nvPr/>
        </p:nvSpPr>
        <p:spPr>
          <a:xfrm>
            <a:off x="3442611" y="5167838"/>
            <a:ext cx="30926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travaill</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0" name="TextBox 19"/>
          <p:cNvSpPr txBox="1"/>
          <p:nvPr/>
        </p:nvSpPr>
        <p:spPr>
          <a:xfrm>
            <a:off x="6840530" y="5173716"/>
            <a:ext cx="53514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work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we are working).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89866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descr="background for title"/>
          <p:cNvSpPr/>
          <p:nvPr/>
        </p:nvSpPr>
        <p:spPr>
          <a:xfrm>
            <a:off x="10291530" y="73946"/>
            <a:ext cx="1681395"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itle 5">
            <a:extLst>
              <a:ext uri="{FF2B5EF4-FFF2-40B4-BE49-F238E27FC236}">
                <a16:creationId xmlns:a16="http://schemas.microsoft.com/office/drawing/2014/main" id="{B4EED901-A764-5349-A6EE-B043BB14243D}"/>
              </a:ext>
            </a:extLst>
          </p:cNvPr>
          <p:cNvSpPr>
            <a:spLocks noGrp="1"/>
          </p:cNvSpPr>
          <p:nvPr>
            <p:ph type="title"/>
          </p:nvPr>
        </p:nvSpPr>
        <p:spPr>
          <a:xfrm>
            <a:off x="10468407" y="100828"/>
            <a:ext cx="1327639" cy="400919"/>
          </a:xfrm>
        </p:spPr>
        <p:txBody>
          <a:bodyPr>
            <a:noAutofit/>
          </a:bodyPr>
          <a:lstStyle/>
          <a:p>
            <a:pPr algn="ctr"/>
            <a:r>
              <a:rPr lang="en-GB" sz="2400" b="1" dirty="0">
                <a:solidFill>
                  <a:prstClr val="white"/>
                </a:solidFill>
              </a:rPr>
              <a:t>lire</a:t>
            </a:r>
            <a:endParaRPr lang="en-US" sz="2400"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021181704"/>
              </p:ext>
            </p:extLst>
          </p:nvPr>
        </p:nvGraphicFramePr>
        <p:xfrm>
          <a:off x="769238" y="749449"/>
          <a:ext cx="11203687" cy="5158319"/>
        </p:xfrm>
        <a:graphic>
          <a:graphicData uri="http://schemas.openxmlformats.org/drawingml/2006/table">
            <a:tbl>
              <a:tblPr firstRow="1" bandRow="1">
                <a:tableStyleId>{5C22544A-7EE6-4342-B048-85BDC9FD1C3A}</a:tableStyleId>
              </a:tblPr>
              <a:tblGrid>
                <a:gridCol w="693435">
                  <a:extLst>
                    <a:ext uri="{9D8B030D-6E8A-4147-A177-3AD203B41FA5}">
                      <a16:colId xmlns:a16="http://schemas.microsoft.com/office/drawing/2014/main" val="2548973513"/>
                    </a:ext>
                  </a:extLst>
                </a:gridCol>
                <a:gridCol w="6435962">
                  <a:extLst>
                    <a:ext uri="{9D8B030D-6E8A-4147-A177-3AD203B41FA5}">
                      <a16:colId xmlns:a16="http://schemas.microsoft.com/office/drawing/2014/main" val="2775102314"/>
                    </a:ext>
                  </a:extLst>
                </a:gridCol>
                <a:gridCol w="2944353">
                  <a:extLst>
                    <a:ext uri="{9D8B030D-6E8A-4147-A177-3AD203B41FA5}">
                      <a16:colId xmlns:a16="http://schemas.microsoft.com/office/drawing/2014/main" val="1859025906"/>
                    </a:ext>
                  </a:extLst>
                </a:gridCol>
                <a:gridCol w="1129937">
                  <a:extLst>
                    <a:ext uri="{9D8B030D-6E8A-4147-A177-3AD203B41FA5}">
                      <a16:colId xmlns:a16="http://schemas.microsoft.com/office/drawing/2014/main" val="3979149899"/>
                    </a:ext>
                  </a:extLst>
                </a:gridCol>
              </a:tblGrid>
              <a:tr h="1251216">
                <a:tc gridSpan="2">
                  <a:txBody>
                    <a:bodyPr/>
                    <a:lstStyle/>
                    <a:p>
                      <a:r>
                        <a:rPr lang="en-GB" sz="2200" b="1" dirty="0" err="1">
                          <a:solidFill>
                            <a:schemeClr val="accent5">
                              <a:lumMod val="50000"/>
                            </a:schemeClr>
                          </a:solidFill>
                          <a:latin typeface="Century Gothic" panose="020B0502020202020204" pitchFamily="34" charset="0"/>
                        </a:rPr>
                        <a:t>C’est</a:t>
                      </a:r>
                      <a:r>
                        <a:rPr lang="en-GB" sz="2200" b="1" baseline="0" dirty="0">
                          <a:solidFill>
                            <a:schemeClr val="accent5">
                              <a:lumMod val="50000"/>
                            </a:schemeClr>
                          </a:solidFill>
                          <a:latin typeface="Century Gothic" panose="020B0502020202020204" pitchFamily="34" charset="0"/>
                        </a:rPr>
                        <a:t> qui? </a:t>
                      </a:r>
                    </a:p>
                    <a:p>
                      <a:r>
                        <a:rPr lang="en-GB" sz="2200" b="0" baseline="0" dirty="0">
                          <a:solidFill>
                            <a:schemeClr val="accent5">
                              <a:lumMod val="50000"/>
                            </a:schemeClr>
                          </a:solidFill>
                          <a:latin typeface="Century Gothic" panose="020B0502020202020204" pitchFamily="34" charset="0"/>
                        </a:rPr>
                        <a:t>Pierre has written a short article about himself.  Is </a:t>
                      </a:r>
                    </a:p>
                    <a:p>
                      <a:r>
                        <a:rPr lang="en-GB" sz="2200" b="0" baseline="0" dirty="0">
                          <a:solidFill>
                            <a:schemeClr val="accent5">
                              <a:lumMod val="50000"/>
                            </a:schemeClr>
                          </a:solidFill>
                          <a:latin typeface="Century Gothic" panose="020B0502020202020204" pitchFamily="34" charset="0"/>
                        </a:rPr>
                        <a:t>he doing these activities by himself (‘I’) or with his friends (‘we’)?</a:t>
                      </a:r>
                      <a:endParaRPr lang="en-GB" sz="2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436471">
                <a:tc>
                  <a:txBody>
                    <a:bodyPr/>
                    <a:lstStyle/>
                    <a:p>
                      <a:pPr algn="ctr"/>
                      <a:r>
                        <a:rPr lang="en-GB" sz="2400" b="1" dirty="0">
                          <a:solidFill>
                            <a:schemeClr val="bg1"/>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regardons</a:t>
                      </a:r>
                      <a:r>
                        <a:rPr lang="en-GB" sz="2400" b="0" dirty="0">
                          <a:solidFill>
                            <a:schemeClr val="accent5">
                              <a:lumMod val="50000"/>
                            </a:schemeClr>
                          </a:solidFill>
                          <a:latin typeface="Century Gothic" panose="020B0502020202020204" pitchFamily="34" charset="0"/>
                        </a:rPr>
                        <a:t> la </a:t>
                      </a:r>
                      <a:r>
                        <a:rPr lang="en-GB" sz="2400" b="0" dirty="0" err="1">
                          <a:solidFill>
                            <a:schemeClr val="accent5">
                              <a:lumMod val="50000"/>
                            </a:schemeClr>
                          </a:solidFill>
                          <a:latin typeface="Century Gothic" panose="020B0502020202020204" pitchFamily="34" charset="0"/>
                        </a:rPr>
                        <a:t>télé</a:t>
                      </a: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436471">
                <a:tc>
                  <a:txBody>
                    <a:bodyPr/>
                    <a:lstStyle/>
                    <a:p>
                      <a:pPr algn="ctr"/>
                      <a:r>
                        <a:rPr lang="en-GB" sz="2400" b="1" dirty="0">
                          <a:solidFill>
                            <a:schemeClr val="bg1"/>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prépare</a:t>
                      </a:r>
                      <a:r>
                        <a:rPr lang="en-GB" sz="2400" b="0" dirty="0">
                          <a:solidFill>
                            <a:schemeClr val="accent5">
                              <a:lumMod val="50000"/>
                            </a:schemeClr>
                          </a:solidFill>
                          <a:latin typeface="Century Gothic" panose="020B0502020202020204" pitchFamily="34" charset="0"/>
                        </a:rPr>
                        <a:t> le </a:t>
                      </a:r>
                      <a:r>
                        <a:rPr lang="en-GB" sz="2400" b="0" dirty="0" err="1">
                          <a:solidFill>
                            <a:schemeClr val="accent5">
                              <a:lumMod val="50000"/>
                            </a:schemeClr>
                          </a:solidFill>
                          <a:latin typeface="Century Gothic" panose="020B0502020202020204" pitchFamily="34" charset="0"/>
                        </a:rPr>
                        <a:t>déjeuner</a:t>
                      </a: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436471">
                <a:tc>
                  <a:txBody>
                    <a:bodyPr/>
                    <a:lstStyle/>
                    <a:p>
                      <a:pPr algn="ctr"/>
                      <a:r>
                        <a:rPr lang="en-GB" sz="2400" b="1" dirty="0">
                          <a:solidFill>
                            <a:schemeClr val="bg1"/>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restons</a:t>
                      </a:r>
                      <a:r>
                        <a:rPr lang="en-GB" sz="2400" b="0" dirty="0">
                          <a:solidFill>
                            <a:schemeClr val="accent5">
                              <a:lumMod val="50000"/>
                            </a:schemeClr>
                          </a:solidFill>
                          <a:latin typeface="Century Gothic" panose="020B0502020202020204" pitchFamily="34" charset="0"/>
                        </a:rPr>
                        <a:t> à la </a:t>
                      </a:r>
                      <a:r>
                        <a:rPr lang="en-GB" sz="2400" b="0" dirty="0" err="1">
                          <a:solidFill>
                            <a:schemeClr val="accent5">
                              <a:lumMod val="50000"/>
                            </a:schemeClr>
                          </a:solidFill>
                          <a:latin typeface="Century Gothic" panose="020B0502020202020204" pitchFamily="34" charset="0"/>
                        </a:rPr>
                        <a:t>maison</a:t>
                      </a: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436471">
                <a:tc>
                  <a:txBody>
                    <a:bodyPr/>
                    <a:lstStyle/>
                    <a:p>
                      <a:pPr algn="ctr"/>
                      <a:r>
                        <a:rPr lang="en-GB" sz="2400" b="1" dirty="0">
                          <a:solidFill>
                            <a:schemeClr val="bg1"/>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travaillons</a:t>
                      </a:r>
                      <a:r>
                        <a:rPr lang="en-GB" sz="2400" b="0" dirty="0">
                          <a:solidFill>
                            <a:schemeClr val="accent5">
                              <a:lumMod val="50000"/>
                            </a:schemeClr>
                          </a:solidFill>
                          <a:latin typeface="Century Gothic" panose="020B0502020202020204" pitchFamily="34" charset="0"/>
                        </a:rPr>
                        <a:t> à </a:t>
                      </a:r>
                      <a:r>
                        <a:rPr lang="en-GB" sz="2400" b="0" dirty="0" err="1">
                          <a:solidFill>
                            <a:schemeClr val="accent5">
                              <a:lumMod val="50000"/>
                            </a:schemeClr>
                          </a:solidFill>
                          <a:latin typeface="Century Gothic" panose="020B0502020202020204" pitchFamily="34" charset="0"/>
                        </a:rPr>
                        <a:t>l’école</a:t>
                      </a: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436471">
                <a:tc>
                  <a:txBody>
                    <a:bodyPr/>
                    <a:lstStyle/>
                    <a:p>
                      <a:pPr algn="ctr"/>
                      <a:r>
                        <a:rPr lang="en-GB" sz="2400" b="1" dirty="0">
                          <a:solidFill>
                            <a:schemeClr val="bg1"/>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marche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dehors</a:t>
                      </a: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436471">
                <a:tc>
                  <a:txBody>
                    <a:bodyPr/>
                    <a:lstStyle/>
                    <a:p>
                      <a:pPr algn="ctr"/>
                      <a:r>
                        <a:rPr lang="en-GB" sz="2400" b="1" dirty="0">
                          <a:solidFill>
                            <a:schemeClr val="bg1"/>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parle</a:t>
                      </a:r>
                      <a:r>
                        <a:rPr lang="en-GB" sz="2400" b="0" dirty="0">
                          <a:solidFill>
                            <a:schemeClr val="accent5">
                              <a:lumMod val="50000"/>
                            </a:schemeClr>
                          </a:solidFill>
                          <a:latin typeface="Century Gothic" panose="020B0502020202020204" pitchFamily="34" charset="0"/>
                        </a:rPr>
                        <a:t> à un </a:t>
                      </a:r>
                      <a:r>
                        <a:rPr lang="en-GB" sz="2400" b="0" dirty="0" err="1">
                          <a:solidFill>
                            <a:schemeClr val="accent5">
                              <a:lumMod val="50000"/>
                            </a:schemeClr>
                          </a:solidFill>
                          <a:latin typeface="Century Gothic" panose="020B0502020202020204" pitchFamily="34" charset="0"/>
                        </a:rPr>
                        <a:t>ami</a:t>
                      </a: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436471">
                <a:tc>
                  <a:txBody>
                    <a:bodyPr/>
                    <a:lstStyle/>
                    <a:p>
                      <a:pPr algn="ctr"/>
                      <a:r>
                        <a:rPr lang="en-GB" sz="2400" b="1" dirty="0">
                          <a:solidFill>
                            <a:schemeClr val="bg1"/>
                          </a:solidFill>
                          <a:latin typeface="Century Gothic" panose="020B0502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demandons</a:t>
                      </a:r>
                      <a:r>
                        <a:rPr lang="en-GB" sz="2400" b="0" baseline="0" dirty="0">
                          <a:solidFill>
                            <a:schemeClr val="accent5">
                              <a:lumMod val="50000"/>
                            </a:schemeClr>
                          </a:solidFill>
                          <a:latin typeface="Century Gothic" panose="020B0502020202020204" pitchFamily="34" charset="0"/>
                        </a:rPr>
                        <a:t> la raison</a:t>
                      </a: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525359">
                <a:tc>
                  <a:txBody>
                    <a:bodyPr/>
                    <a:lstStyle/>
                    <a:p>
                      <a:pPr algn="ctr"/>
                      <a:r>
                        <a:rPr lang="en-GB" sz="2400" b="1" dirty="0">
                          <a:solidFill>
                            <a:schemeClr val="bg1"/>
                          </a:solidFill>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montre</a:t>
                      </a:r>
                      <a:r>
                        <a:rPr lang="en-GB" sz="2400" b="0" baseline="0" dirty="0">
                          <a:solidFill>
                            <a:schemeClr val="accent5">
                              <a:lumMod val="50000"/>
                            </a:schemeClr>
                          </a:solidFill>
                          <a:latin typeface="Century Gothic" panose="020B0502020202020204" pitchFamily="34" charset="0"/>
                        </a:rPr>
                        <a:t> un </a:t>
                      </a:r>
                      <a:r>
                        <a:rPr lang="en-GB" sz="2400" b="0" baseline="0" dirty="0" err="1">
                          <a:solidFill>
                            <a:schemeClr val="accent5">
                              <a:lumMod val="50000"/>
                            </a:schemeClr>
                          </a:solidFill>
                          <a:latin typeface="Century Gothic" panose="020B0502020202020204" pitchFamily="34" charset="0"/>
                        </a:rPr>
                        <a:t>exemple</a:t>
                      </a: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pic>
        <p:nvPicPr>
          <p:cNvPr id="3" name="Picture 2" descr="girl between two boys"/>
          <p:cNvPicPr>
            <a:picLocks noChangeAspect="1"/>
          </p:cNvPicPr>
          <p:nvPr/>
        </p:nvPicPr>
        <p:blipFill rotWithShape="1">
          <a:blip r:embed="rId3">
            <a:extLst>
              <a:ext uri="{28A0092B-C50C-407E-A947-70E740481C1C}">
                <a14:useLocalDpi xmlns:a14="http://schemas.microsoft.com/office/drawing/2010/main" val="0"/>
              </a:ext>
            </a:extLst>
          </a:blip>
          <a:srcRect t="37119"/>
          <a:stretch/>
        </p:blipFill>
        <p:spPr>
          <a:xfrm>
            <a:off x="8003623" y="815615"/>
            <a:ext cx="2304040" cy="1086598"/>
          </a:xfrm>
          <a:prstGeom prst="rect">
            <a:avLst/>
          </a:prstGeom>
        </p:spPr>
      </p:pic>
      <p:sp>
        <p:nvSpPr>
          <p:cNvPr id="2" name="Rounded Rectangular Callout 1"/>
          <p:cNvSpPr/>
          <p:nvPr/>
        </p:nvSpPr>
        <p:spPr>
          <a:xfrm>
            <a:off x="6788433" y="603644"/>
            <a:ext cx="1215190" cy="553452"/>
          </a:xfrm>
          <a:prstGeom prst="wedgeRoundRectCallout">
            <a:avLst>
              <a:gd name="adj1" fmla="val 68276"/>
              <a:gd name="adj2" fmla="val 436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nous</a:t>
            </a:r>
          </a:p>
        </p:txBody>
      </p:sp>
      <p:pic>
        <p:nvPicPr>
          <p:cNvPr id="30" name="Picture 29" descr="boy"/>
          <p:cNvPicPr>
            <a:picLocks noChangeAspect="1"/>
          </p:cNvPicPr>
          <p:nvPr/>
        </p:nvPicPr>
        <p:blipFill rotWithShape="1">
          <a:blip r:embed="rId3">
            <a:extLst>
              <a:ext uri="{28A0092B-C50C-407E-A947-70E740481C1C}">
                <a14:useLocalDpi xmlns:a14="http://schemas.microsoft.com/office/drawing/2010/main" val="0"/>
              </a:ext>
            </a:extLst>
          </a:blip>
          <a:srcRect t="37119" r="66698"/>
          <a:stretch/>
        </p:blipFill>
        <p:spPr>
          <a:xfrm>
            <a:off x="10875268" y="831249"/>
            <a:ext cx="767291" cy="1086598"/>
          </a:xfrm>
          <a:prstGeom prst="rect">
            <a:avLst/>
          </a:prstGeom>
        </p:spPr>
      </p:pic>
      <p:sp>
        <p:nvSpPr>
          <p:cNvPr id="18" name="Rounded Rectangular Callout 17"/>
          <p:cNvSpPr/>
          <p:nvPr/>
        </p:nvSpPr>
        <p:spPr>
          <a:xfrm>
            <a:off x="10231701" y="603644"/>
            <a:ext cx="719530" cy="553452"/>
          </a:xfrm>
          <a:prstGeom prst="wedgeRoundRectCallout">
            <a:avLst>
              <a:gd name="adj1" fmla="val 76197"/>
              <a:gd name="adj2" fmla="val 414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a:t>
            </a:r>
          </a:p>
        </p:txBody>
      </p:sp>
      <p:pic>
        <p:nvPicPr>
          <p:cNvPr id="15" name="Picture 14" descr="purple spla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2680" y="2109675"/>
            <a:ext cx="767356" cy="726156"/>
          </a:xfrm>
          <a:prstGeom prst="rect">
            <a:avLst/>
          </a:prstGeom>
        </p:spPr>
      </p:pic>
      <p:pic>
        <p:nvPicPr>
          <p:cNvPr id="17" name="Picture 16"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4813" y="2212890"/>
            <a:ext cx="410964" cy="428087"/>
          </a:xfrm>
          <a:prstGeom prst="rect">
            <a:avLst/>
          </a:prstGeom>
        </p:spPr>
      </p:pic>
      <p:pic>
        <p:nvPicPr>
          <p:cNvPr id="23" name="Picture 22" descr="purple spla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3460" y="2510944"/>
            <a:ext cx="767356" cy="726156"/>
          </a:xfrm>
          <a:prstGeom prst="rect">
            <a:avLst/>
          </a:prstGeom>
        </p:spPr>
      </p:pic>
      <p:pic>
        <p:nvPicPr>
          <p:cNvPr id="19" name="Picture 18"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6546" y="2659979"/>
            <a:ext cx="410964" cy="428087"/>
          </a:xfrm>
          <a:prstGeom prst="rect">
            <a:avLst/>
          </a:prstGeom>
        </p:spPr>
      </p:pic>
      <p:pic>
        <p:nvPicPr>
          <p:cNvPr id="20" name="Picture 19" descr="purple spla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4240" y="3029920"/>
            <a:ext cx="767356" cy="726156"/>
          </a:xfrm>
          <a:prstGeom prst="rect">
            <a:avLst/>
          </a:prstGeom>
        </p:spPr>
      </p:pic>
      <p:pic>
        <p:nvPicPr>
          <p:cNvPr id="24" name="Picture 23"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4813" y="3114566"/>
            <a:ext cx="410964" cy="428087"/>
          </a:xfrm>
          <a:prstGeom prst="rect">
            <a:avLst/>
          </a:prstGeom>
        </p:spPr>
      </p:pic>
      <p:pic>
        <p:nvPicPr>
          <p:cNvPr id="22" name="Picture 21" descr="purple spla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6423" y="3504714"/>
            <a:ext cx="767356" cy="726156"/>
          </a:xfrm>
          <a:prstGeom prst="rect">
            <a:avLst/>
          </a:prstGeom>
        </p:spPr>
      </p:pic>
      <p:pic>
        <p:nvPicPr>
          <p:cNvPr id="25" name="Picture 24"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4813" y="3576854"/>
            <a:ext cx="410964" cy="428087"/>
          </a:xfrm>
          <a:prstGeom prst="rect">
            <a:avLst/>
          </a:prstGeom>
        </p:spPr>
      </p:pic>
      <p:pic>
        <p:nvPicPr>
          <p:cNvPr id="21" name="Picture 20" descr="purple spla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606" y="3964567"/>
            <a:ext cx="767356" cy="726156"/>
          </a:xfrm>
          <a:prstGeom prst="rect">
            <a:avLst/>
          </a:prstGeom>
        </p:spPr>
      </p:pic>
      <p:pic>
        <p:nvPicPr>
          <p:cNvPr id="26" name="Picture 25"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9014" y="4061905"/>
            <a:ext cx="410964" cy="428087"/>
          </a:xfrm>
          <a:prstGeom prst="rect">
            <a:avLst/>
          </a:prstGeom>
        </p:spPr>
      </p:pic>
      <p:pic>
        <p:nvPicPr>
          <p:cNvPr id="14" name="Picture 13" descr="purple spla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9852" y="4315823"/>
            <a:ext cx="767356" cy="822931"/>
          </a:xfrm>
          <a:prstGeom prst="rect">
            <a:avLst/>
          </a:prstGeom>
        </p:spPr>
      </p:pic>
      <p:pic>
        <p:nvPicPr>
          <p:cNvPr id="27" name="Picture 26"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6546" y="4489992"/>
            <a:ext cx="410964" cy="428087"/>
          </a:xfrm>
          <a:prstGeom prst="rect">
            <a:avLst/>
          </a:prstGeom>
        </p:spPr>
      </p:pic>
      <p:pic>
        <p:nvPicPr>
          <p:cNvPr id="13" name="Picture 12" descr="purple spla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9693" y="4871973"/>
            <a:ext cx="767356" cy="726156"/>
          </a:xfrm>
          <a:prstGeom prst="rect">
            <a:avLst/>
          </a:prstGeom>
        </p:spPr>
      </p:pic>
      <p:pic>
        <p:nvPicPr>
          <p:cNvPr id="28" name="Picture 27"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4813" y="4941512"/>
            <a:ext cx="410964" cy="428087"/>
          </a:xfrm>
          <a:prstGeom prst="rect">
            <a:avLst/>
          </a:prstGeom>
        </p:spPr>
      </p:pic>
      <p:pic>
        <p:nvPicPr>
          <p:cNvPr id="12" name="Picture 11" descr="purple spla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8653" y="5314796"/>
            <a:ext cx="767356" cy="726156"/>
          </a:xfrm>
          <a:prstGeom prst="rect">
            <a:avLst/>
          </a:prstGeom>
        </p:spPr>
      </p:pic>
      <p:pic>
        <p:nvPicPr>
          <p:cNvPr id="31" name="Picture 30"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1989" y="5463831"/>
            <a:ext cx="410964" cy="428087"/>
          </a:xfrm>
          <a:prstGeom prst="rect">
            <a:avLst/>
          </a:prstGeom>
        </p:spPr>
      </p:pic>
    </p:spTree>
    <p:extLst>
      <p:ext uri="{BB962C8B-B14F-4D97-AF65-F5344CB8AC3E}">
        <p14:creationId xmlns:p14="http://schemas.microsoft.com/office/powerpoint/2010/main" val="40248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descr="title box"/>
          <p:cNvSpPr txBox="1"/>
          <p:nvPr/>
        </p:nvSpPr>
        <p:spPr>
          <a:xfrm>
            <a:off x="1798031" y="3081781"/>
            <a:ext cx="8628859" cy="369332"/>
          </a:xfrm>
          <a:prstGeom prst="rect">
            <a:avLst/>
          </a:prstGeom>
          <a:solidFill>
            <a:schemeClr val="accent1">
              <a:lumMod val="50000"/>
            </a:schemeClr>
          </a:solidFill>
        </p:spPr>
        <p:txBody>
          <a:bodyPr wrap="square" rtlCol="0">
            <a:spAutoFit/>
          </a:bodyPr>
          <a:lstStyle/>
          <a:p>
            <a:pPr algn="ctr">
              <a:defRPr/>
            </a:pPr>
            <a:endParaRPr lang="en-GB" dirty="0">
              <a:solidFill>
                <a:prstClr val="black"/>
              </a:solidFill>
            </a:endParaRPr>
          </a:p>
        </p:txBody>
      </p:sp>
      <p:sp>
        <p:nvSpPr>
          <p:cNvPr id="2" name="Title 1"/>
          <p:cNvSpPr>
            <a:spLocks noGrp="1"/>
          </p:cNvSpPr>
          <p:nvPr>
            <p:ph type="title"/>
          </p:nvPr>
        </p:nvSpPr>
        <p:spPr>
          <a:xfrm>
            <a:off x="1798031" y="2582113"/>
            <a:ext cx="10515600" cy="1325563"/>
          </a:xfrm>
        </p:spPr>
        <p:txBody>
          <a:bodyPr>
            <a:normAutofit/>
          </a:bodyPr>
          <a:lstStyle/>
          <a:p>
            <a:pPr lvl="0">
              <a:lnSpc>
                <a:spcPct val="100000"/>
              </a:lnSpc>
              <a:spcBef>
                <a:spcPts val="0"/>
              </a:spcBef>
              <a:defRPr/>
            </a:pPr>
            <a:r>
              <a:rPr lang="en-GB" sz="2400" b="1" dirty="0">
                <a:solidFill>
                  <a:schemeClr val="bg1"/>
                </a:solidFill>
                <a:latin typeface="Century Gothic" panose="020F0302020204030204"/>
                <a:ea typeface="+mn-ea"/>
                <a:cs typeface="+mn-cs"/>
              </a:rPr>
              <a:t>Key Principles Underpinning the Development of the </a:t>
            </a:r>
            <a:r>
              <a:rPr lang="en-GB" sz="2400" b="1" dirty="0" err="1">
                <a:solidFill>
                  <a:schemeClr val="bg1"/>
                </a:solidFill>
                <a:latin typeface="Century Gothic" panose="020F0302020204030204"/>
                <a:ea typeface="+mn-ea"/>
                <a:cs typeface="+mn-cs"/>
              </a:rPr>
              <a:t>SoW</a:t>
            </a:r>
            <a:endParaRPr lang="en-GB" sz="2400" b="1" dirty="0">
              <a:solidFill>
                <a:schemeClr val="bg1"/>
              </a:solidFill>
              <a:latin typeface="Century Gothic" panose="020F0302020204030204"/>
              <a:ea typeface="+mn-ea"/>
              <a:cs typeface="+mn-cs"/>
            </a:endParaRPr>
          </a:p>
        </p:txBody>
      </p:sp>
      <p:sp>
        <p:nvSpPr>
          <p:cNvPr id="12" name="TextBox 11"/>
          <p:cNvSpPr txBox="1"/>
          <p:nvPr/>
        </p:nvSpPr>
        <p:spPr>
          <a:xfrm>
            <a:off x="97299" y="441271"/>
            <a:ext cx="5545001" cy="2554545"/>
          </a:xfrm>
          <a:prstGeom prst="rect">
            <a:avLst/>
          </a:prstGeom>
          <a:noFill/>
          <a:ln>
            <a:solidFill>
              <a:schemeClr val="accent5">
                <a:lumMod val="60000"/>
                <a:lumOff val="40000"/>
              </a:schemeClr>
            </a:solidFill>
          </a:ln>
        </p:spPr>
        <p:txBody>
          <a:bodyPr wrap="square" rtlCol="0">
            <a:spAutoFit/>
          </a:bodyPr>
          <a:lstStyle/>
          <a:p>
            <a:pPr lvl="0"/>
            <a:r>
              <a:rPr lang="en-US" sz="4000" b="1" kern="0" dirty="0">
                <a:solidFill>
                  <a:srgbClr val="4472C4">
                    <a:lumMod val="50000"/>
                  </a:srgbClr>
                </a:solidFill>
              </a:rPr>
              <a:t>Rate of progress</a:t>
            </a: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p:txBody>
      </p:sp>
      <p:sp>
        <p:nvSpPr>
          <p:cNvPr id="14" name="Rectangle 13" descr="chart with increasing line"/>
          <p:cNvSpPr/>
          <p:nvPr/>
        </p:nvSpPr>
        <p:spPr>
          <a:xfrm>
            <a:off x="4229752" y="859981"/>
            <a:ext cx="1239350" cy="2006135"/>
          </a:xfrm>
          <a:prstGeom prst="rect">
            <a:avLst/>
          </a:prstGeom>
          <a:blipFill>
            <a:blip r:embed="rId3">
              <a:extLst>
                <a:ext uri="{28A0092B-C50C-407E-A947-70E740481C1C}">
                  <a14:useLocalDpi xmlns:a14="http://schemas.microsoft.com/office/drawing/2010/main" val="0"/>
                </a:ext>
              </a:extLst>
            </a:blip>
            <a:srcRect/>
            <a:stretch>
              <a:fillRect l="-50000" r="-5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TextBox 12"/>
          <p:cNvSpPr txBox="1"/>
          <p:nvPr/>
        </p:nvSpPr>
        <p:spPr>
          <a:xfrm>
            <a:off x="5815799" y="441270"/>
            <a:ext cx="6280245" cy="2554545"/>
          </a:xfrm>
          <a:prstGeom prst="rect">
            <a:avLst/>
          </a:prstGeom>
          <a:noFill/>
          <a:ln>
            <a:solidFill>
              <a:schemeClr val="accent5">
                <a:lumMod val="60000"/>
                <a:lumOff val="40000"/>
              </a:schemeClr>
            </a:solidFill>
          </a:ln>
        </p:spPr>
        <p:txBody>
          <a:bodyPr wrap="square" rtlCol="0">
            <a:spAutoFit/>
          </a:bodyPr>
          <a:lstStyle/>
          <a:p>
            <a:r>
              <a:rPr lang="en-US" sz="4000" b="1" dirty="0">
                <a:solidFill>
                  <a:schemeClr val="accent5">
                    <a:lumMod val="50000"/>
                  </a:schemeClr>
                </a:solidFill>
              </a:rPr>
              <a:t>Content coverage: Knowledge and practice</a:t>
            </a:r>
          </a:p>
          <a:p>
            <a:endParaRPr lang="en-US" sz="4000" b="1" dirty="0">
              <a:solidFill>
                <a:schemeClr val="accent5">
                  <a:lumMod val="50000"/>
                </a:schemeClr>
              </a:solidFill>
            </a:endParaRPr>
          </a:p>
        </p:txBody>
      </p:sp>
      <p:sp>
        <p:nvSpPr>
          <p:cNvPr id="15" name="Rectangle 14" descr="lots of words"/>
          <p:cNvSpPr/>
          <p:nvPr/>
        </p:nvSpPr>
        <p:spPr>
          <a:xfrm>
            <a:off x="10604311" y="744219"/>
            <a:ext cx="1356135" cy="2121897"/>
          </a:xfrm>
          <a:prstGeom prst="rect">
            <a:avLst/>
          </a:prstGeom>
          <a:blipFill>
            <a:blip r:embed="rId4" cstate="print">
              <a:extLst>
                <a:ext uri="{28A0092B-C50C-407E-A947-70E740481C1C}">
                  <a14:useLocalDpi xmlns:a14="http://schemas.microsoft.com/office/drawing/2010/main" val="0"/>
                </a:ext>
              </a:extLst>
            </a:blip>
            <a:srcRect/>
            <a:stretch>
              <a:fillRect l="-78000" r="-7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TextBox 15"/>
          <p:cNvSpPr txBox="1"/>
          <p:nvPr/>
        </p:nvSpPr>
        <p:spPr>
          <a:xfrm>
            <a:off x="97299" y="3489504"/>
            <a:ext cx="5545001" cy="2554545"/>
          </a:xfrm>
          <a:prstGeom prst="rect">
            <a:avLst/>
          </a:prstGeom>
          <a:noFill/>
          <a:ln>
            <a:solidFill>
              <a:schemeClr val="accent5">
                <a:lumMod val="60000"/>
                <a:lumOff val="40000"/>
              </a:schemeClr>
            </a:solidFill>
          </a:ln>
        </p:spPr>
        <p:txBody>
          <a:bodyPr wrap="square" rtlCol="0">
            <a:spAutoFit/>
          </a:bodyPr>
          <a:lstStyle/>
          <a:p>
            <a:pPr lvl="0"/>
            <a:r>
              <a:rPr lang="en-US" sz="4000" b="1" kern="0" dirty="0">
                <a:solidFill>
                  <a:srgbClr val="4472C4">
                    <a:lumMod val="50000"/>
                  </a:srgbClr>
                </a:solidFill>
              </a:rPr>
              <a:t>Nature of the </a:t>
            </a:r>
          </a:p>
          <a:p>
            <a:pPr lvl="0"/>
            <a:r>
              <a:rPr lang="en-US" sz="4000" b="1" kern="0" dirty="0">
                <a:solidFill>
                  <a:srgbClr val="4472C4">
                    <a:lumMod val="50000"/>
                  </a:srgbClr>
                </a:solidFill>
              </a:rPr>
              <a:t>explicit spine</a:t>
            </a:r>
          </a:p>
          <a:p>
            <a:pPr lvl="0"/>
            <a:endParaRPr lang="en-US" sz="4000" b="1" kern="0" dirty="0">
              <a:solidFill>
                <a:srgbClr val="4472C4">
                  <a:lumMod val="50000"/>
                </a:srgbClr>
              </a:solidFill>
            </a:endParaRPr>
          </a:p>
          <a:p>
            <a:pPr lvl="0"/>
            <a:endParaRPr lang="en-US" sz="4000" b="1" kern="0" dirty="0">
              <a:solidFill>
                <a:srgbClr val="4472C4">
                  <a:lumMod val="50000"/>
                </a:srgbClr>
              </a:solidFill>
            </a:endParaRPr>
          </a:p>
        </p:txBody>
      </p:sp>
      <p:sp>
        <p:nvSpPr>
          <p:cNvPr id="17" name="Rectangle 16" descr="book spines"/>
          <p:cNvSpPr/>
          <p:nvPr/>
        </p:nvSpPr>
        <p:spPr>
          <a:xfrm>
            <a:off x="4243157" y="4040422"/>
            <a:ext cx="1230417" cy="1845625"/>
          </a:xfrm>
          <a:prstGeom prst="rect">
            <a:avLst/>
          </a:prstGeom>
          <a:blipFill>
            <a:blip r:embed="rId5" cstate="print">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TextBox 17"/>
          <p:cNvSpPr txBox="1"/>
          <p:nvPr/>
        </p:nvSpPr>
        <p:spPr>
          <a:xfrm>
            <a:off x="5815799" y="3480475"/>
            <a:ext cx="6221526" cy="2554545"/>
          </a:xfrm>
          <a:prstGeom prst="rect">
            <a:avLst/>
          </a:prstGeom>
          <a:noFill/>
          <a:ln>
            <a:solidFill>
              <a:schemeClr val="accent5">
                <a:lumMod val="60000"/>
                <a:lumOff val="40000"/>
              </a:schemeClr>
            </a:solidFill>
          </a:ln>
        </p:spPr>
        <p:txBody>
          <a:bodyPr wrap="square" rtlCol="0">
            <a:spAutoFit/>
          </a:bodyPr>
          <a:lstStyle/>
          <a:p>
            <a:pPr lvl="0"/>
            <a:r>
              <a:rPr lang="en-US" sz="4000" b="1" kern="0" dirty="0">
                <a:solidFill>
                  <a:srgbClr val="4472C4">
                    <a:lumMod val="50000"/>
                  </a:srgbClr>
                </a:solidFill>
              </a:rPr>
              <a:t>Revisiting and </a:t>
            </a:r>
          </a:p>
          <a:p>
            <a:pPr lvl="0"/>
            <a:r>
              <a:rPr lang="en-US" sz="4000" b="1" kern="0" dirty="0">
                <a:solidFill>
                  <a:srgbClr val="4472C4">
                    <a:lumMod val="50000"/>
                  </a:srgbClr>
                </a:solidFill>
              </a:rPr>
              <a:t>regular knowledge</a:t>
            </a:r>
          </a:p>
          <a:p>
            <a:pPr lvl="0"/>
            <a:r>
              <a:rPr lang="en-US" sz="4000" b="1" kern="0" dirty="0">
                <a:solidFill>
                  <a:srgbClr val="4472C4">
                    <a:lumMod val="50000"/>
                  </a:srgbClr>
                </a:solidFill>
              </a:rPr>
              <a:t>and progress </a:t>
            </a:r>
          </a:p>
          <a:p>
            <a:pPr lvl="0"/>
            <a:r>
              <a:rPr lang="en-US" sz="4000" b="1" kern="0" dirty="0">
                <a:solidFill>
                  <a:srgbClr val="4472C4">
                    <a:lumMod val="50000"/>
                  </a:srgbClr>
                </a:solidFill>
              </a:rPr>
              <a:t>checks</a:t>
            </a:r>
          </a:p>
        </p:txBody>
      </p:sp>
      <p:sp>
        <p:nvSpPr>
          <p:cNvPr id="19" name="Rectangle 18" descr="recycling logo"/>
          <p:cNvSpPr/>
          <p:nvPr/>
        </p:nvSpPr>
        <p:spPr>
          <a:xfrm>
            <a:off x="10604311" y="4040422"/>
            <a:ext cx="1356136" cy="1885215"/>
          </a:xfrm>
          <a:prstGeom prst="rect">
            <a:avLst/>
          </a:prstGeom>
          <a:blipFill>
            <a:blip r:embed="rId6">
              <a:extLst>
                <a:ext uri="{28A0092B-C50C-407E-A947-70E740481C1C}">
                  <a14:useLocalDpi xmlns:a14="http://schemas.microsoft.com/office/drawing/2010/main" val="0"/>
                </a:ext>
              </a:extLst>
            </a:blip>
            <a:srcRect/>
            <a:stretch>
              <a:fillRect l="-57000" r="-5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746312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3151993-5D07-334D-A15E-AB31EFE2B8E2}"/>
              </a:ext>
            </a:extLst>
          </p:cNvPr>
          <p:cNvSpPr>
            <a:spLocks noGrp="1"/>
          </p:cNvSpPr>
          <p:nvPr>
            <p:ph type="title"/>
          </p:nvPr>
        </p:nvSpPr>
        <p:spPr/>
        <p:txBody>
          <a:bodyPr/>
          <a:lstStyle/>
          <a:p>
            <a:r>
              <a:rPr lang="en-US" dirty="0"/>
              <a:t>Listening activity</a:t>
            </a:r>
          </a:p>
        </p:txBody>
      </p:sp>
      <p:sp>
        <p:nvSpPr>
          <p:cNvPr id="29" name="Rounded Rectangle 28"/>
          <p:cNvSpPr/>
          <p:nvPr/>
        </p:nvSpPr>
        <p:spPr>
          <a:xfrm>
            <a:off x="10291530" y="73946"/>
            <a:ext cx="1681395"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p:cNvGraphicFramePr>
            <a:graphicFrameLocks noGrp="1"/>
          </p:cNvGraphicFramePr>
          <p:nvPr/>
        </p:nvGraphicFramePr>
        <p:xfrm>
          <a:off x="323512" y="507895"/>
          <a:ext cx="11490134" cy="5895324"/>
        </p:xfrm>
        <a:graphic>
          <a:graphicData uri="http://schemas.openxmlformats.org/drawingml/2006/table">
            <a:tbl>
              <a:tblPr firstRow="1" bandRow="1">
                <a:tableStyleId>{5C22544A-7EE6-4342-B048-85BDC9FD1C3A}</a:tableStyleId>
              </a:tblPr>
              <a:tblGrid>
                <a:gridCol w="924717">
                  <a:extLst>
                    <a:ext uri="{9D8B030D-6E8A-4147-A177-3AD203B41FA5}">
                      <a16:colId xmlns:a16="http://schemas.microsoft.com/office/drawing/2014/main" val="3245775664"/>
                    </a:ext>
                  </a:extLst>
                </a:gridCol>
                <a:gridCol w="1001485">
                  <a:extLst>
                    <a:ext uri="{9D8B030D-6E8A-4147-A177-3AD203B41FA5}">
                      <a16:colId xmlns:a16="http://schemas.microsoft.com/office/drawing/2014/main" val="955157006"/>
                    </a:ext>
                  </a:extLst>
                </a:gridCol>
                <a:gridCol w="965926">
                  <a:extLst>
                    <a:ext uri="{9D8B030D-6E8A-4147-A177-3AD203B41FA5}">
                      <a16:colId xmlns:a16="http://schemas.microsoft.com/office/drawing/2014/main" val="977820307"/>
                    </a:ext>
                  </a:extLst>
                </a:gridCol>
                <a:gridCol w="8598006">
                  <a:extLst>
                    <a:ext uri="{9D8B030D-6E8A-4147-A177-3AD203B41FA5}">
                      <a16:colId xmlns:a16="http://schemas.microsoft.com/office/drawing/2014/main" val="3858487875"/>
                    </a:ext>
                  </a:extLst>
                </a:gridCol>
              </a:tblGrid>
              <a:tr h="927084">
                <a:tc gridSpan="4">
                  <a:txBody>
                    <a:bodyPr/>
                    <a:lstStyle/>
                    <a:p>
                      <a:r>
                        <a:rPr lang="en-GB" sz="2200" b="1" baseline="0" dirty="0">
                          <a:solidFill>
                            <a:srgbClr val="002060"/>
                          </a:solidFill>
                          <a:latin typeface="Century Gothic" panose="020B0502020202020204" pitchFamily="34" charset="0"/>
                        </a:rPr>
                        <a:t>Nous </a:t>
                      </a:r>
                      <a:r>
                        <a:rPr lang="en-GB" sz="2200" b="1" baseline="0" dirty="0" err="1">
                          <a:solidFill>
                            <a:srgbClr val="002060"/>
                          </a:solidFill>
                          <a:latin typeface="Century Gothic" panose="020B0502020202020204" pitchFamily="34" charset="0"/>
                        </a:rPr>
                        <a:t>ou</a:t>
                      </a:r>
                      <a:r>
                        <a:rPr lang="en-GB" sz="2200" b="1" baseline="0" dirty="0">
                          <a:solidFill>
                            <a:srgbClr val="002060"/>
                          </a:solidFill>
                          <a:latin typeface="Century Gothic" panose="020B0502020202020204" pitchFamily="34" charset="0"/>
                        </a:rPr>
                        <a:t> je? </a:t>
                      </a:r>
                      <a:r>
                        <a:rPr lang="en-GB" sz="2200" b="0" baseline="0" dirty="0">
                          <a:solidFill>
                            <a:srgbClr val="002060"/>
                          </a:solidFill>
                          <a:latin typeface="Century Gothic" panose="020B0502020202020204" pitchFamily="34" charset="0"/>
                        </a:rPr>
                        <a:t>Is the speaker talking about just themselves (‘I’) or themselves with other people (‘we’). You will not hear ‘je’ (I) or ‘nous’ (we).  </a:t>
                      </a:r>
                      <a:r>
                        <a:rPr lang="en-GB" sz="2200" b="0" baseline="0" dirty="0" err="1">
                          <a:solidFill>
                            <a:srgbClr val="002060"/>
                          </a:solidFill>
                          <a:latin typeface="Century Gothic" panose="020B0502020202020204" pitchFamily="34" charset="0"/>
                        </a:rPr>
                        <a:t>Écris</a:t>
                      </a:r>
                      <a:r>
                        <a:rPr lang="en-GB" sz="2200" b="0" baseline="0" dirty="0">
                          <a:solidFill>
                            <a:srgbClr val="002060"/>
                          </a:solidFill>
                          <a:latin typeface="Century Gothic" panose="020B0502020202020204" pitchFamily="34" charset="0"/>
                        </a:rPr>
                        <a:t> l’ </a:t>
                      </a:r>
                      <a:r>
                        <a:rPr lang="en-GB" sz="2200" b="0" baseline="0" dirty="0" err="1">
                          <a:solidFill>
                            <a:srgbClr val="002060"/>
                          </a:solidFill>
                          <a:latin typeface="Century Gothic" panose="020B0502020202020204" pitchFamily="34" charset="0"/>
                        </a:rPr>
                        <a:t>anglais</a:t>
                      </a:r>
                      <a:r>
                        <a:rPr lang="en-GB" sz="2200" b="0" baseline="0" dirty="0">
                          <a:solidFill>
                            <a:srgbClr val="002060"/>
                          </a:solidFill>
                          <a:latin typeface="Century Gothic" panose="020B0502020202020204" pitchFamily="34" charset="0"/>
                        </a:rPr>
                        <a:t>.</a:t>
                      </a:r>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0478924"/>
                  </a:ext>
                </a:extLst>
              </a:tr>
              <a:tr h="595983">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800" b="1" dirty="0">
                          <a:solidFill>
                            <a:srgbClr val="002060"/>
                          </a:solidFill>
                          <a:latin typeface="Century Gothic" panose="020B0502020202020204" pitchFamily="34" charset="0"/>
                        </a:rPr>
                        <a:t>I</a:t>
                      </a:r>
                      <a:r>
                        <a:rPr lang="en-GB" sz="2800" b="1" baseline="0" dirty="0">
                          <a:solidFill>
                            <a:srgbClr val="002060"/>
                          </a:solidFill>
                          <a:latin typeface="Century Gothic" panose="020B0502020202020204" pitchFamily="34" charset="0"/>
                        </a:rPr>
                        <a:t> </a:t>
                      </a:r>
                    </a:p>
                    <a:p>
                      <a:r>
                        <a:rPr lang="en-GB" sz="2000" b="1" baseline="0" dirty="0">
                          <a:solidFill>
                            <a:srgbClr val="002060"/>
                          </a:solidFill>
                          <a:latin typeface="Century Gothic" panose="020B0502020202020204" pitchFamily="34" charset="0"/>
                        </a:rPr>
                        <a:t>(je)</a:t>
                      </a:r>
                      <a:endParaRPr lang="en-GB" sz="20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800" b="1" dirty="0">
                          <a:solidFill>
                            <a:srgbClr val="002060"/>
                          </a:solidFill>
                          <a:latin typeface="Century Gothic" panose="020B0502020202020204" pitchFamily="34" charset="0"/>
                        </a:rPr>
                        <a:t>We </a:t>
                      </a:r>
                      <a:r>
                        <a:rPr lang="en-GB" sz="2000" b="1" dirty="0">
                          <a:solidFill>
                            <a:srgbClr val="002060"/>
                          </a:solidFill>
                          <a:latin typeface="Century Gothic" panose="020B0502020202020204" pitchFamily="34" charset="0"/>
                        </a:rPr>
                        <a:t>(nous)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800" b="1" dirty="0" err="1">
                          <a:solidFill>
                            <a:srgbClr val="002060"/>
                          </a:solidFill>
                          <a:latin typeface="Century Gothic" panose="020B0502020202020204" pitchFamily="34" charset="0"/>
                        </a:rPr>
                        <a:t>Activit</a:t>
                      </a:r>
                      <a:r>
                        <a:rPr lang="en-GB" sz="2800" b="1" baseline="0" dirty="0" err="1">
                          <a:solidFill>
                            <a:srgbClr val="002060"/>
                          </a:solidFill>
                          <a:latin typeface="Century Gothic" panose="020B0502020202020204" pitchFamily="34" charset="0"/>
                        </a:rPr>
                        <a:t>é</a:t>
                      </a:r>
                      <a:r>
                        <a:rPr lang="en-GB" sz="2800" b="1" baseline="0" dirty="0">
                          <a:solidFill>
                            <a:srgbClr val="002060"/>
                          </a:solidFill>
                          <a:latin typeface="Century Gothic" panose="020B0502020202020204" pitchFamily="34" charset="0"/>
                        </a:rPr>
                        <a:t> – </a:t>
                      </a:r>
                      <a:r>
                        <a:rPr lang="en-GB" sz="2800" b="1" baseline="0" dirty="0" err="1">
                          <a:solidFill>
                            <a:srgbClr val="002060"/>
                          </a:solidFill>
                          <a:latin typeface="Century Gothic" panose="020B0502020202020204" pitchFamily="34" charset="0"/>
                        </a:rPr>
                        <a:t>écris</a:t>
                      </a:r>
                      <a:r>
                        <a:rPr lang="en-GB" sz="2800" b="1" baseline="0" dirty="0">
                          <a:solidFill>
                            <a:srgbClr val="002060"/>
                          </a:solidFill>
                          <a:latin typeface="Century Gothic" panose="020B0502020202020204" pitchFamily="34" charset="0"/>
                        </a:rPr>
                        <a:t> </a:t>
                      </a:r>
                      <a:r>
                        <a:rPr lang="en-GB" sz="2800" b="1" baseline="0" dirty="0" err="1">
                          <a:solidFill>
                            <a:srgbClr val="002060"/>
                          </a:solidFill>
                          <a:latin typeface="Century Gothic" panose="020B0502020202020204" pitchFamily="34" charset="0"/>
                        </a:rPr>
                        <a:t>en</a:t>
                      </a:r>
                      <a:r>
                        <a:rPr lang="en-GB" sz="2800" b="1" baseline="0" dirty="0">
                          <a:solidFill>
                            <a:srgbClr val="002060"/>
                          </a:solidFill>
                          <a:latin typeface="Century Gothic" panose="020B0502020202020204" pitchFamily="34" charset="0"/>
                        </a:rPr>
                        <a:t> </a:t>
                      </a:r>
                      <a:r>
                        <a:rPr lang="en-GB" sz="2800" b="1" baseline="0" dirty="0" err="1">
                          <a:solidFill>
                            <a:srgbClr val="002060"/>
                          </a:solidFill>
                          <a:latin typeface="Century Gothic" panose="020B0502020202020204" pitchFamily="34" charset="0"/>
                        </a:rPr>
                        <a:t>anglais</a:t>
                      </a:r>
                      <a:endParaRPr lang="en-GB" sz="28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3092625"/>
                  </a:ext>
                </a:extLst>
              </a:tr>
              <a:tr h="375248">
                <a:tc>
                  <a:txBody>
                    <a:bodyPr/>
                    <a:lstStyle/>
                    <a:p>
                      <a:endParaRPr lang="en-GB" sz="28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70405"/>
                  </a:ext>
                </a:extLst>
              </a:tr>
              <a:tr h="375248">
                <a:tc>
                  <a:txBody>
                    <a:bodyPr/>
                    <a:lstStyle/>
                    <a:p>
                      <a:endParaRPr lang="en-GB" sz="28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8470190"/>
                  </a:ext>
                </a:extLst>
              </a:tr>
              <a:tr h="375248">
                <a:tc>
                  <a:txBody>
                    <a:bodyPr/>
                    <a:lstStyle/>
                    <a:p>
                      <a:endParaRPr lang="en-GB" sz="28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1813739"/>
                  </a:ext>
                </a:extLst>
              </a:tr>
              <a:tr h="375248">
                <a:tc>
                  <a:txBody>
                    <a:bodyPr/>
                    <a:lstStyle/>
                    <a:p>
                      <a:endParaRPr lang="en-GB" sz="28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5255755"/>
                  </a:ext>
                </a:extLst>
              </a:tr>
              <a:tr h="375248">
                <a:tc>
                  <a:txBody>
                    <a:bodyPr/>
                    <a:lstStyle/>
                    <a:p>
                      <a:endParaRPr lang="en-GB" sz="28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0384163"/>
                  </a:ext>
                </a:extLst>
              </a:tr>
              <a:tr h="375248">
                <a:tc>
                  <a:txBody>
                    <a:bodyPr/>
                    <a:lstStyle/>
                    <a:p>
                      <a:endParaRPr lang="en-GB" sz="28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endParaRPr lang="en-GB" sz="280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5842402"/>
                  </a:ext>
                </a:extLst>
              </a:tr>
              <a:tr h="375248">
                <a:tc>
                  <a:txBody>
                    <a:bodyPr/>
                    <a:lstStyle/>
                    <a:p>
                      <a:endParaRPr lang="en-GB" sz="28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8843362"/>
                  </a:ext>
                </a:extLst>
              </a:tr>
              <a:tr h="375248">
                <a:tc>
                  <a:txBody>
                    <a:bodyPr/>
                    <a:lstStyle/>
                    <a:p>
                      <a:endParaRPr lang="en-GB" sz="28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4556563"/>
                  </a:ext>
                </a:extLst>
              </a:tr>
            </a:tbl>
          </a:graphicData>
        </a:graphic>
      </p:graphicFrame>
      <p:pic>
        <p:nvPicPr>
          <p:cNvPr id="28" name="Picture 27"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838" y="2305313"/>
            <a:ext cx="410964" cy="428087"/>
          </a:xfrm>
          <a:prstGeom prst="rect">
            <a:avLst/>
          </a:prstGeom>
        </p:spPr>
      </p:pic>
      <p:sp>
        <p:nvSpPr>
          <p:cNvPr id="30" name="Action Button: Custom 29">
            <a:hlinkClick r:id="" action="ppaction://noaction" highlightClick="1">
              <a:snd r:embed="rId4" name="1. trouvons un cadeau (1).wav"/>
            </a:hlinkClick>
          </p:cNvPr>
          <p:cNvSpPr/>
          <p:nvPr/>
        </p:nvSpPr>
        <p:spPr>
          <a:xfrm>
            <a:off x="347056" y="2305313"/>
            <a:ext cx="769175" cy="404584"/>
          </a:xfrm>
          <a:prstGeom prst="actionButtonBlank">
            <a:avLst/>
          </a:prstGeom>
          <a:solidFill>
            <a:schemeClr val="accent5">
              <a:lumMod val="50000"/>
            </a:schemeClr>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TextBox 7"/>
          <p:cNvSpPr txBox="1"/>
          <p:nvPr/>
        </p:nvSpPr>
        <p:spPr>
          <a:xfrm>
            <a:off x="3344775" y="2254685"/>
            <a:ext cx="58473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find a present</a:t>
            </a:r>
          </a:p>
        </p:txBody>
      </p:sp>
      <p:sp>
        <p:nvSpPr>
          <p:cNvPr id="45" name="Action Button: Custom 44">
            <a:hlinkClick r:id="" action="ppaction://noaction" highlightClick="1">
              <a:snd r:embed="rId5" name="2. aimons le chien (1).wav"/>
            </a:hlinkClick>
          </p:cNvPr>
          <p:cNvSpPr/>
          <p:nvPr/>
        </p:nvSpPr>
        <p:spPr>
          <a:xfrm>
            <a:off x="347056" y="2810030"/>
            <a:ext cx="769175" cy="404584"/>
          </a:xfrm>
          <a:prstGeom prst="actionButtonBlank">
            <a:avLst/>
          </a:prstGeom>
          <a:solidFill>
            <a:schemeClr val="accent5">
              <a:lumMod val="50000"/>
            </a:schemeClr>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31" name="Picture 30"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7076" y="2809202"/>
            <a:ext cx="410964" cy="483207"/>
          </a:xfrm>
          <a:prstGeom prst="rect">
            <a:avLst/>
          </a:prstGeom>
        </p:spPr>
      </p:pic>
      <p:sp>
        <p:nvSpPr>
          <p:cNvPr id="37" name="TextBox 36"/>
          <p:cNvSpPr txBox="1"/>
          <p:nvPr/>
        </p:nvSpPr>
        <p:spPr>
          <a:xfrm>
            <a:off x="3312137" y="2744137"/>
            <a:ext cx="58473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like the dog</a:t>
            </a:r>
          </a:p>
        </p:txBody>
      </p:sp>
      <p:sp>
        <p:nvSpPr>
          <p:cNvPr id="46" name="Action Button: Custom 45">
            <a:hlinkClick r:id="" action="ppaction://noaction" highlightClick="1">
              <a:snd r:embed="rId6" name="3. donne la solution.wav"/>
            </a:hlinkClick>
          </p:cNvPr>
          <p:cNvSpPr/>
          <p:nvPr/>
        </p:nvSpPr>
        <p:spPr>
          <a:xfrm>
            <a:off x="347056" y="3321217"/>
            <a:ext cx="769175" cy="404584"/>
          </a:xfrm>
          <a:prstGeom prst="actionButtonBlank">
            <a:avLst/>
          </a:prstGeom>
          <a:solidFill>
            <a:schemeClr val="accent5">
              <a:lumMod val="50000"/>
            </a:schemeClr>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32" name="Picture 31"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392" y="3364142"/>
            <a:ext cx="410964" cy="428087"/>
          </a:xfrm>
          <a:prstGeom prst="rect">
            <a:avLst/>
          </a:prstGeom>
        </p:spPr>
      </p:pic>
      <p:sp>
        <p:nvSpPr>
          <p:cNvPr id="38" name="TextBox 37"/>
          <p:cNvSpPr txBox="1"/>
          <p:nvPr/>
        </p:nvSpPr>
        <p:spPr>
          <a:xfrm>
            <a:off x="3312137" y="3261899"/>
            <a:ext cx="58473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give the solution</a:t>
            </a:r>
          </a:p>
        </p:txBody>
      </p:sp>
      <p:sp>
        <p:nvSpPr>
          <p:cNvPr id="47" name="Action Button: Custom 46">
            <a:hlinkClick r:id="" action="ppaction://noaction" highlightClick="1">
              <a:snd r:embed="rId7" name="porte un uniforme.wav"/>
            </a:hlinkClick>
          </p:cNvPr>
          <p:cNvSpPr/>
          <p:nvPr/>
        </p:nvSpPr>
        <p:spPr>
          <a:xfrm>
            <a:off x="341124" y="3855071"/>
            <a:ext cx="769175" cy="404584"/>
          </a:xfrm>
          <a:prstGeom prst="actionButtonBlank">
            <a:avLst/>
          </a:prstGeom>
          <a:solidFill>
            <a:schemeClr val="accent5">
              <a:lumMod val="50000"/>
            </a:schemeClr>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33" name="Picture 32"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066" y="3894080"/>
            <a:ext cx="410964" cy="428087"/>
          </a:xfrm>
          <a:prstGeom prst="rect">
            <a:avLst/>
          </a:prstGeom>
        </p:spPr>
      </p:pic>
      <p:sp>
        <p:nvSpPr>
          <p:cNvPr id="39" name="TextBox 38"/>
          <p:cNvSpPr txBox="1"/>
          <p:nvPr/>
        </p:nvSpPr>
        <p:spPr>
          <a:xfrm>
            <a:off x="3312137" y="3778219"/>
            <a:ext cx="58473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wear a uniform</a:t>
            </a:r>
          </a:p>
        </p:txBody>
      </p:sp>
      <p:sp>
        <p:nvSpPr>
          <p:cNvPr id="48" name="Action Button: Custom 47">
            <a:hlinkClick r:id="" action="ppaction://noaction" highlightClick="1">
              <a:snd r:embed="rId8" name="parlons francais.wav"/>
            </a:hlinkClick>
          </p:cNvPr>
          <p:cNvSpPr/>
          <p:nvPr/>
        </p:nvSpPr>
        <p:spPr>
          <a:xfrm>
            <a:off x="347917" y="4377769"/>
            <a:ext cx="769175" cy="404584"/>
          </a:xfrm>
          <a:prstGeom prst="actionButtonBlank">
            <a:avLst/>
          </a:prstGeom>
          <a:solidFill>
            <a:schemeClr val="accent5">
              <a:lumMod val="50000"/>
            </a:schemeClr>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41" name="Picture 40"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1412" y="4389383"/>
            <a:ext cx="410964" cy="428087"/>
          </a:xfrm>
          <a:prstGeom prst="rect">
            <a:avLst/>
          </a:prstGeom>
        </p:spPr>
      </p:pic>
      <p:sp>
        <p:nvSpPr>
          <p:cNvPr id="40" name="TextBox 39"/>
          <p:cNvSpPr txBox="1"/>
          <p:nvPr/>
        </p:nvSpPr>
        <p:spPr>
          <a:xfrm>
            <a:off x="3312137" y="4273318"/>
            <a:ext cx="58473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speak French</a:t>
            </a:r>
          </a:p>
        </p:txBody>
      </p:sp>
      <p:sp>
        <p:nvSpPr>
          <p:cNvPr id="49" name="Action Button: Custom 48">
            <a:hlinkClick r:id="" action="ppaction://noaction" highlightClick="1">
              <a:snd r:embed="rId9" name="6. reste dehors.wav"/>
            </a:hlinkClick>
          </p:cNvPr>
          <p:cNvSpPr/>
          <p:nvPr/>
        </p:nvSpPr>
        <p:spPr>
          <a:xfrm>
            <a:off x="347917" y="4888956"/>
            <a:ext cx="769175" cy="404584"/>
          </a:xfrm>
          <a:prstGeom prst="actionButtonBlank">
            <a:avLst/>
          </a:prstGeom>
          <a:solidFill>
            <a:schemeClr val="accent5">
              <a:lumMod val="50000"/>
            </a:schemeClr>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34" name="Picture 33"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750" y="4904070"/>
            <a:ext cx="410964" cy="428087"/>
          </a:xfrm>
          <a:prstGeom prst="rect">
            <a:avLst/>
          </a:prstGeom>
        </p:spPr>
      </p:pic>
      <p:sp>
        <p:nvSpPr>
          <p:cNvPr id="42" name="TextBox 41"/>
          <p:cNvSpPr txBox="1"/>
          <p:nvPr/>
        </p:nvSpPr>
        <p:spPr>
          <a:xfrm>
            <a:off x="3344775" y="4808164"/>
            <a:ext cx="58473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stay outside</a:t>
            </a:r>
          </a:p>
        </p:txBody>
      </p:sp>
      <p:sp>
        <p:nvSpPr>
          <p:cNvPr id="50" name="Action Button: Custom 49">
            <a:hlinkClick r:id="" action="ppaction://noaction" highlightClick="1">
              <a:snd r:embed="rId10" name="7. travaillons dans la maison.wav"/>
            </a:hlinkClick>
          </p:cNvPr>
          <p:cNvSpPr/>
          <p:nvPr/>
        </p:nvSpPr>
        <p:spPr>
          <a:xfrm>
            <a:off x="347917" y="5398200"/>
            <a:ext cx="769175" cy="404584"/>
          </a:xfrm>
          <a:prstGeom prst="actionButtonBlank">
            <a:avLst/>
          </a:prstGeom>
          <a:solidFill>
            <a:schemeClr val="accent5">
              <a:lumMod val="50000"/>
            </a:schemeClr>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35" name="Picture 34"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4046" y="5423048"/>
            <a:ext cx="410964" cy="428087"/>
          </a:xfrm>
          <a:prstGeom prst="rect">
            <a:avLst/>
          </a:prstGeom>
        </p:spPr>
      </p:pic>
      <p:sp>
        <p:nvSpPr>
          <p:cNvPr id="43" name="TextBox 42"/>
          <p:cNvSpPr txBox="1"/>
          <p:nvPr/>
        </p:nvSpPr>
        <p:spPr>
          <a:xfrm>
            <a:off x="3344775" y="5320884"/>
            <a:ext cx="58473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work in the house</a:t>
            </a:r>
          </a:p>
        </p:txBody>
      </p:sp>
      <p:sp>
        <p:nvSpPr>
          <p:cNvPr id="51" name="Action Button: Custom 50">
            <a:hlinkClick r:id="" action="ppaction://noaction" highlightClick="1">
              <a:snd r:embed="rId11" name="8. regarde un film.wav"/>
            </a:hlinkClick>
          </p:cNvPr>
          <p:cNvSpPr/>
          <p:nvPr/>
        </p:nvSpPr>
        <p:spPr>
          <a:xfrm>
            <a:off x="363023" y="5919992"/>
            <a:ext cx="769175" cy="404584"/>
          </a:xfrm>
          <a:prstGeom prst="actionButtonBlank">
            <a:avLst/>
          </a:prstGeom>
          <a:solidFill>
            <a:schemeClr val="accent5">
              <a:lumMod val="50000"/>
            </a:schemeClr>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6" name="Picture 35"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392" y="5921616"/>
            <a:ext cx="410964" cy="428087"/>
          </a:xfrm>
          <a:prstGeom prst="rect">
            <a:avLst/>
          </a:prstGeom>
        </p:spPr>
      </p:pic>
      <p:sp>
        <p:nvSpPr>
          <p:cNvPr id="44" name="TextBox 43"/>
          <p:cNvSpPr txBox="1"/>
          <p:nvPr/>
        </p:nvSpPr>
        <p:spPr>
          <a:xfrm>
            <a:off x="3344775" y="5826483"/>
            <a:ext cx="58473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watch a film</a:t>
            </a:r>
          </a:p>
        </p:txBody>
      </p:sp>
    </p:spTree>
    <p:extLst>
      <p:ext uri="{BB962C8B-B14F-4D97-AF65-F5344CB8AC3E}">
        <p14:creationId xmlns:p14="http://schemas.microsoft.com/office/powerpoint/2010/main" val="62346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7" grpId="0"/>
      <p:bldP spid="38" grpId="0"/>
      <p:bldP spid="39" grpId="0"/>
      <p:bldP spid="40" grpId="0"/>
      <p:bldP spid="42" grpId="0"/>
      <p:bldP spid="43" grpId="0"/>
      <p:bldP spid="4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for ti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45886" y="304424"/>
            <a:ext cx="5795962" cy="707849"/>
          </a:xfrm>
        </p:spPr>
        <p:txBody>
          <a:bodyPr>
            <a:normAutofit/>
          </a:bodyPr>
          <a:lstStyle/>
          <a:p>
            <a:r>
              <a:rPr lang="en-GB" sz="3600" b="1" dirty="0">
                <a:solidFill>
                  <a:schemeClr val="bg1"/>
                </a:solidFill>
              </a:rPr>
              <a:t>Asking questions</a:t>
            </a:r>
          </a:p>
        </p:txBody>
      </p:sp>
      <p:sp>
        <p:nvSpPr>
          <p:cNvPr id="21" name="Rounded Rectangle 20">
            <a:extLst>
              <a:ext uri="{FF2B5EF4-FFF2-40B4-BE49-F238E27FC236}">
                <a16:creationId xmlns:a16="http://schemas.microsoft.com/office/drawing/2014/main" id="{C296FE08-43E2-6E45-A27E-234EC6D29B89}"/>
              </a:ext>
            </a:extLst>
          </p:cNvPr>
          <p:cNvSpPr/>
          <p:nvPr/>
        </p:nvSpPr>
        <p:spPr>
          <a:xfrm>
            <a:off x="8899071" y="291230"/>
            <a:ext cx="2992891"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grammar explanation</a:t>
            </a:r>
          </a:p>
        </p:txBody>
      </p:sp>
      <p:sp>
        <p:nvSpPr>
          <p:cNvPr id="8" name="TextBox 7">
            <a:extLst>
              <a:ext uri="{FF2B5EF4-FFF2-40B4-BE49-F238E27FC236}">
                <a16:creationId xmlns:a16="http://schemas.microsoft.com/office/drawing/2014/main" id="{7097DF9C-A7D9-8640-9AEB-3360D65533A2}"/>
              </a:ext>
            </a:extLst>
          </p:cNvPr>
          <p:cNvSpPr txBox="1"/>
          <p:nvPr/>
        </p:nvSpPr>
        <p:spPr>
          <a:xfrm>
            <a:off x="236243" y="1346837"/>
            <a:ext cx="170110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Word order</a:t>
            </a:r>
          </a:p>
        </p:txBody>
      </p:sp>
      <p:sp>
        <p:nvSpPr>
          <p:cNvPr id="9" name="TextBox 8">
            <a:extLst>
              <a:ext uri="{FF2B5EF4-FFF2-40B4-BE49-F238E27FC236}">
                <a16:creationId xmlns:a16="http://schemas.microsoft.com/office/drawing/2014/main" id="{7F59C740-3069-4547-ADA3-3A2A411447BC}"/>
              </a:ext>
            </a:extLst>
          </p:cNvPr>
          <p:cNvSpPr txBox="1"/>
          <p:nvPr/>
        </p:nvSpPr>
        <p:spPr>
          <a:xfrm>
            <a:off x="225743" y="1906568"/>
            <a:ext cx="1164001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To ask a ‘yes/no’ question in English, ‘do you..’ is followed by a verb. </a:t>
            </a:r>
            <a:endParaRPr kumimoji="0" lang="en-US" sz="22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2" name="TextBox 1"/>
          <p:cNvSpPr txBox="1"/>
          <p:nvPr/>
        </p:nvSpPr>
        <p:spPr>
          <a:xfrm>
            <a:off x="332913" y="2476512"/>
            <a:ext cx="1440748"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Statement</a:t>
            </a:r>
          </a:p>
        </p:txBody>
      </p:sp>
      <p:graphicFrame>
        <p:nvGraphicFramePr>
          <p:cNvPr id="29" name="Table 28">
            <a:extLst>
              <a:ext uri="{FF2B5EF4-FFF2-40B4-BE49-F238E27FC236}">
                <a16:creationId xmlns:a16="http://schemas.microsoft.com/office/drawing/2014/main" id="{52826FF5-474C-4C0A-8649-55BB68444750}"/>
              </a:ext>
            </a:extLst>
          </p:cNvPr>
          <p:cNvGraphicFramePr>
            <a:graphicFrameLocks noGrp="1"/>
          </p:cNvGraphicFramePr>
          <p:nvPr>
            <p:extLst>
              <p:ext uri="{D42A27DB-BD31-4B8C-83A1-F6EECF244321}">
                <p14:modId xmlns:p14="http://schemas.microsoft.com/office/powerpoint/2010/main" val="1182982019"/>
              </p:ext>
            </p:extLst>
          </p:nvPr>
        </p:nvGraphicFramePr>
        <p:xfrm>
          <a:off x="2465136" y="2533141"/>
          <a:ext cx="5023803" cy="331026"/>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You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have</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football.</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pic>
        <p:nvPicPr>
          <p:cNvPr id="16" name="Picture 15" descr="football">
            <a:extLst>
              <a:ext uri="{FF2B5EF4-FFF2-40B4-BE49-F238E27FC236}">
                <a16:creationId xmlns:a16="http://schemas.microsoft.com/office/drawing/2014/main" id="{5061A712-A2C9-4406-8631-37EB3CB511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8848" y="2581132"/>
            <a:ext cx="770121" cy="774010"/>
          </a:xfrm>
          <a:prstGeom prst="rect">
            <a:avLst/>
          </a:prstGeom>
        </p:spPr>
      </p:pic>
      <p:sp>
        <p:nvSpPr>
          <p:cNvPr id="19" name="TextBox 18"/>
          <p:cNvSpPr txBox="1"/>
          <p:nvPr/>
        </p:nvSpPr>
        <p:spPr>
          <a:xfrm>
            <a:off x="332913" y="3045957"/>
            <a:ext cx="1428378"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Question</a:t>
            </a:r>
          </a:p>
        </p:txBody>
      </p:sp>
      <p:graphicFrame>
        <p:nvGraphicFramePr>
          <p:cNvPr id="30" name="Table 29">
            <a:extLst>
              <a:ext uri="{FF2B5EF4-FFF2-40B4-BE49-F238E27FC236}">
                <a16:creationId xmlns:a16="http://schemas.microsoft.com/office/drawing/2014/main" id="{2C0D36A0-D8A7-4129-B389-5AB25B4FA087}"/>
              </a:ext>
            </a:extLst>
          </p:cNvPr>
          <p:cNvGraphicFramePr>
            <a:graphicFrameLocks noGrp="1"/>
          </p:cNvGraphicFramePr>
          <p:nvPr>
            <p:extLst>
              <p:ext uri="{D42A27DB-BD31-4B8C-83A1-F6EECF244321}">
                <p14:modId xmlns:p14="http://schemas.microsoft.com/office/powerpoint/2010/main" val="2060063396"/>
              </p:ext>
            </p:extLst>
          </p:nvPr>
        </p:nvGraphicFramePr>
        <p:xfrm>
          <a:off x="2465135" y="3080032"/>
          <a:ext cx="5023803" cy="331026"/>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Do</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you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have</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football?</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22" name="TextBox 21">
            <a:extLst>
              <a:ext uri="{FF2B5EF4-FFF2-40B4-BE49-F238E27FC236}">
                <a16:creationId xmlns:a16="http://schemas.microsoft.com/office/drawing/2014/main" id="{7837C97D-F6F6-427A-A2FC-CE5CB72C1511}"/>
              </a:ext>
            </a:extLst>
          </p:cNvPr>
          <p:cNvSpPr txBox="1"/>
          <p:nvPr/>
        </p:nvSpPr>
        <p:spPr>
          <a:xfrm>
            <a:off x="300038" y="3520411"/>
            <a:ext cx="11719875" cy="11079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In German, just swap the verb and subject (e.g. ‘du’ (you), like this: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31" name="TextBox 30"/>
          <p:cNvSpPr txBox="1"/>
          <p:nvPr/>
        </p:nvSpPr>
        <p:spPr>
          <a:xfrm>
            <a:off x="343846" y="4230106"/>
            <a:ext cx="14859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Statement</a:t>
            </a:r>
          </a:p>
        </p:txBody>
      </p:sp>
      <p:graphicFrame>
        <p:nvGraphicFramePr>
          <p:cNvPr id="17" name="Table 16">
            <a:extLst>
              <a:ext uri="{FF2B5EF4-FFF2-40B4-BE49-F238E27FC236}">
                <a16:creationId xmlns:a16="http://schemas.microsoft.com/office/drawing/2014/main" id="{975D2124-681A-5249-9889-59E7FAB1C77C}"/>
              </a:ext>
            </a:extLst>
          </p:cNvPr>
          <p:cNvGraphicFramePr>
            <a:graphicFrameLocks noGrp="1"/>
          </p:cNvGraphicFramePr>
          <p:nvPr>
            <p:extLst>
              <p:ext uri="{D42A27DB-BD31-4B8C-83A1-F6EECF244321}">
                <p14:modId xmlns:p14="http://schemas.microsoft.com/office/powerpoint/2010/main" val="3273438265"/>
              </p:ext>
            </p:extLst>
          </p:nvPr>
        </p:nvGraphicFramePr>
        <p:xfrm>
          <a:off x="2465135" y="4262988"/>
          <a:ext cx="5023803" cy="331026"/>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einen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Fußball</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32" name="TextBox 31"/>
          <p:cNvSpPr txBox="1"/>
          <p:nvPr/>
        </p:nvSpPr>
        <p:spPr>
          <a:xfrm>
            <a:off x="332913" y="4815843"/>
            <a:ext cx="147353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Question</a:t>
            </a:r>
          </a:p>
        </p:txBody>
      </p:sp>
      <p:graphicFrame>
        <p:nvGraphicFramePr>
          <p:cNvPr id="14" name="Table 13">
            <a:extLst>
              <a:ext uri="{FF2B5EF4-FFF2-40B4-BE49-F238E27FC236}">
                <a16:creationId xmlns:a16="http://schemas.microsoft.com/office/drawing/2014/main" id="{C3585864-D256-194D-B21F-4B7FD087D4F3}"/>
              </a:ext>
            </a:extLst>
          </p:cNvPr>
          <p:cNvGraphicFramePr>
            <a:graphicFrameLocks noGrp="1"/>
          </p:cNvGraphicFramePr>
          <p:nvPr/>
        </p:nvGraphicFramePr>
        <p:xfrm>
          <a:off x="2465135" y="4859851"/>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einen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Fußball</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26" name="Table 25">
            <a:extLst>
              <a:ext uri="{FF2B5EF4-FFF2-40B4-BE49-F238E27FC236}">
                <a16:creationId xmlns:a16="http://schemas.microsoft.com/office/drawing/2014/main" id="{DBAA2806-4CB4-45DA-B0CE-5904D8713A88}"/>
              </a:ext>
            </a:extLst>
          </p:cNvPr>
          <p:cNvGraphicFramePr>
            <a:graphicFrameLocks noGrp="1"/>
          </p:cNvGraphicFramePr>
          <p:nvPr>
            <p:extLst>
              <p:ext uri="{D42A27DB-BD31-4B8C-83A1-F6EECF244321}">
                <p14:modId xmlns:p14="http://schemas.microsoft.com/office/powerpoint/2010/main" val="710678056"/>
              </p:ext>
            </p:extLst>
          </p:nvPr>
        </p:nvGraphicFramePr>
        <p:xfrm>
          <a:off x="343846" y="5730740"/>
          <a:ext cx="5023803" cy="331026"/>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0">
                <a:tc>
                  <a:txBody>
                    <a:bodyPr/>
                    <a:lstStyle/>
                    <a:p>
                      <a:pPr>
                        <a:lnSpc>
                          <a:spcPct val="107000"/>
                        </a:lnSpc>
                        <a:spcAft>
                          <a:spcPts val="0"/>
                        </a:spcAft>
                      </a:pPr>
                      <a:r>
                        <a:rPr lang="en-US" sz="22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Do</a:t>
                      </a:r>
                      <a:r>
                        <a:rPr lang="en-US" sz="2200" b="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you</a:t>
                      </a:r>
                      <a:endParaRPr lang="en-GB" sz="2200" b="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have</a:t>
                      </a:r>
                      <a:endParaRPr lang="en-GB" sz="2200" b="1"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bottle?</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6" name="TextBox 5"/>
          <p:cNvSpPr txBox="1"/>
          <p:nvPr/>
        </p:nvSpPr>
        <p:spPr>
          <a:xfrm>
            <a:off x="4557152" y="5561605"/>
            <a:ext cx="13495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sym typeface="Wingdings" panose="05000000000000000000" pitchFamily="2" charset="2"/>
              </a:rPr>
              <a:t></a:t>
            </a:r>
            <a:endParaRPr kumimoji="0" lang="en-GB" sz="36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aphicFrame>
        <p:nvGraphicFramePr>
          <p:cNvPr id="25" name="Table 24">
            <a:extLst>
              <a:ext uri="{FF2B5EF4-FFF2-40B4-BE49-F238E27FC236}">
                <a16:creationId xmlns:a16="http://schemas.microsoft.com/office/drawing/2014/main" id="{C3585864-D256-194D-B21F-4B7FD087D4F3}"/>
              </a:ext>
            </a:extLst>
          </p:cNvPr>
          <p:cNvGraphicFramePr>
            <a:graphicFrameLocks noGrp="1"/>
          </p:cNvGraphicFramePr>
          <p:nvPr>
            <p:extLst>
              <p:ext uri="{D42A27DB-BD31-4B8C-83A1-F6EECF244321}">
                <p14:modId xmlns:p14="http://schemas.microsoft.com/office/powerpoint/2010/main" val="4189876277"/>
              </p:ext>
            </p:extLst>
          </p:nvPr>
        </p:nvGraphicFramePr>
        <p:xfrm>
          <a:off x="5941848" y="5730740"/>
          <a:ext cx="5023803" cy="331026"/>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0">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eine</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Flasche</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5" name="Rounded Rectangular Callout 4"/>
          <p:cNvSpPr/>
          <p:nvPr/>
        </p:nvSpPr>
        <p:spPr>
          <a:xfrm>
            <a:off x="7861473" y="1995934"/>
            <a:ext cx="3986681" cy="2785983"/>
          </a:xfrm>
          <a:prstGeom prst="wedgeRoundRectCallout">
            <a:avLst/>
          </a:prstGeom>
          <a:solidFill>
            <a:srgbClr val="1F4E79"/>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Note that when you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hear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questions, you get an extra clue from the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intonation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when you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read</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you see the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 mark</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272539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animBg="1"/>
      <p:bldP spid="19" grpId="0" animBg="1"/>
      <p:bldP spid="22" grpId="0"/>
      <p:bldP spid="31" grpId="0" animBg="1"/>
      <p:bldP spid="32" grpId="0" animBg="1"/>
      <p:bldP spid="6"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for ti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527" y="294718"/>
            <a:ext cx="5368070" cy="707849"/>
          </a:xfrm>
        </p:spPr>
        <p:txBody>
          <a:bodyPr>
            <a:normAutofit/>
          </a:bodyPr>
          <a:lstStyle/>
          <a:p>
            <a:r>
              <a:rPr lang="en-GB" sz="3600" b="1" dirty="0" err="1">
                <a:solidFill>
                  <a:schemeClr val="bg1"/>
                </a:solidFill>
              </a:rPr>
              <a:t>Ist</a:t>
            </a:r>
            <a:r>
              <a:rPr lang="en-GB" sz="3600" b="1" dirty="0">
                <a:solidFill>
                  <a:schemeClr val="bg1"/>
                </a:solidFill>
              </a:rPr>
              <a:t> das </a:t>
            </a:r>
            <a:r>
              <a:rPr lang="en-GB" sz="3600" b="1" dirty="0" err="1">
                <a:solidFill>
                  <a:schemeClr val="bg1"/>
                </a:solidFill>
              </a:rPr>
              <a:t>eine</a:t>
            </a:r>
            <a:r>
              <a:rPr lang="en-GB" sz="3600" b="1" dirty="0">
                <a:solidFill>
                  <a:schemeClr val="bg1"/>
                </a:solidFill>
              </a:rPr>
              <a:t> </a:t>
            </a:r>
            <a:r>
              <a:rPr lang="en-GB" sz="3600" b="1" dirty="0" err="1">
                <a:solidFill>
                  <a:schemeClr val="bg1"/>
                </a:solidFill>
              </a:rPr>
              <a:t>Frage</a:t>
            </a:r>
            <a:r>
              <a:rPr lang="en-GB" sz="3600" b="1" dirty="0">
                <a:solidFill>
                  <a:schemeClr val="bg1"/>
                </a:solidFill>
              </a:rPr>
              <a:t>?</a:t>
            </a:r>
          </a:p>
        </p:txBody>
      </p:sp>
      <p:pic>
        <p:nvPicPr>
          <p:cNvPr id="39" name="Picture 38" descr="man">
            <a:extLst>
              <a:ext uri="{FF2B5EF4-FFF2-40B4-BE49-F238E27FC236}">
                <a16:creationId xmlns:a16="http://schemas.microsoft.com/office/drawing/2014/main" id="{5F094FFE-9FAB-4E61-B008-6D745DB14A9A}"/>
              </a:ext>
            </a:extLst>
          </p:cNvPr>
          <p:cNvPicPr>
            <a:picLocks noChangeAspect="1"/>
          </p:cNvPicPr>
          <p:nvPr/>
        </p:nvPicPr>
        <p:blipFill>
          <a:blip r:embed="rId4"/>
          <a:stretch>
            <a:fillRect/>
          </a:stretch>
        </p:blipFill>
        <p:spPr>
          <a:xfrm>
            <a:off x="2516344" y="3905406"/>
            <a:ext cx="1755067" cy="2221932"/>
          </a:xfrm>
          <a:prstGeom prst="rect">
            <a:avLst/>
          </a:prstGeom>
        </p:spPr>
      </p:pic>
      <p:sp>
        <p:nvSpPr>
          <p:cNvPr id="64" name="TextBox 63">
            <a:extLst>
              <a:ext uri="{FF2B5EF4-FFF2-40B4-BE49-F238E27FC236}">
                <a16:creationId xmlns:a16="http://schemas.microsoft.com/office/drawing/2014/main" id="{7D77069A-5832-483F-90C1-0A720945AF94}"/>
              </a:ext>
            </a:extLst>
          </p:cNvPr>
          <p:cNvSpPr txBox="1"/>
          <p:nvPr/>
        </p:nvSpPr>
        <p:spPr>
          <a:xfrm>
            <a:off x="445477" y="1312985"/>
            <a:ext cx="114464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Frau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Organisiert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is texting Herr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Organisiert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to plan the shopping. </a:t>
            </a:r>
            <a:b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 is confused as there is no punctuation!</a:t>
            </a:r>
          </a:p>
        </p:txBody>
      </p:sp>
      <p:sp>
        <p:nvSpPr>
          <p:cNvPr id="66" name="TextBox 65">
            <a:extLst>
              <a:ext uri="{FF2B5EF4-FFF2-40B4-BE49-F238E27FC236}">
                <a16:creationId xmlns:a16="http://schemas.microsoft.com/office/drawing/2014/main" id="{D1255D2D-B63F-477D-8728-F86343D6D4A1}"/>
              </a:ext>
            </a:extLst>
          </p:cNvPr>
          <p:cNvSpPr txBox="1"/>
          <p:nvPr/>
        </p:nvSpPr>
        <p:spPr>
          <a:xfrm>
            <a:off x="445477" y="2315056"/>
            <a:ext cx="418412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Help Herr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Organisiert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b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Write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after questions and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after statements.</a:t>
            </a:r>
          </a:p>
        </p:txBody>
      </p:sp>
      <p:pic>
        <p:nvPicPr>
          <p:cNvPr id="5" name="Picture 4" descr="woman ">
            <a:extLst>
              <a:ext uri="{FF2B5EF4-FFF2-40B4-BE49-F238E27FC236}">
                <a16:creationId xmlns:a16="http://schemas.microsoft.com/office/drawing/2014/main" id="{69EFE1DF-E138-4C62-BEF9-AA10315758ED}"/>
              </a:ext>
            </a:extLst>
          </p:cNvPr>
          <p:cNvPicPr>
            <a:picLocks noChangeAspect="1"/>
          </p:cNvPicPr>
          <p:nvPr/>
        </p:nvPicPr>
        <p:blipFill>
          <a:blip r:embed="rId5"/>
          <a:stretch>
            <a:fillRect/>
          </a:stretch>
        </p:blipFill>
        <p:spPr>
          <a:xfrm>
            <a:off x="726247" y="4007045"/>
            <a:ext cx="1645255" cy="2120293"/>
          </a:xfrm>
          <a:prstGeom prst="rect">
            <a:avLst/>
          </a:prstGeom>
        </p:spPr>
      </p:pic>
      <p:sp>
        <p:nvSpPr>
          <p:cNvPr id="12" name="Rounded Rectangle 11">
            <a:extLst>
              <a:ext uri="{FF2B5EF4-FFF2-40B4-BE49-F238E27FC236}">
                <a16:creationId xmlns:a16="http://schemas.microsoft.com/office/drawing/2014/main" id="{D578714D-3580-C545-B5C1-E2A9449A0E26}"/>
              </a:ext>
            </a:extLst>
          </p:cNvPr>
          <p:cNvSpPr/>
          <p:nvPr/>
        </p:nvSpPr>
        <p:spPr>
          <a:xfrm>
            <a:off x="10227735" y="291230"/>
            <a:ext cx="1664227"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ANTWORTEN</a:t>
            </a:r>
          </a:p>
        </p:txBody>
      </p:sp>
      <p:grpSp>
        <p:nvGrpSpPr>
          <p:cNvPr id="111" name="Group 110" descr="phone with messages on it ">
            <a:extLst>
              <a:ext uri="{FF2B5EF4-FFF2-40B4-BE49-F238E27FC236}">
                <a16:creationId xmlns:a16="http://schemas.microsoft.com/office/drawing/2014/main" id="{2FEFC783-E291-40D4-BFFA-FD5F906D3B31}"/>
              </a:ext>
            </a:extLst>
          </p:cNvPr>
          <p:cNvGrpSpPr/>
          <p:nvPr/>
        </p:nvGrpSpPr>
        <p:grpSpPr>
          <a:xfrm>
            <a:off x="4719331" y="2191837"/>
            <a:ext cx="2314515" cy="4003200"/>
            <a:chOff x="4719331" y="2191837"/>
            <a:chExt cx="2314515" cy="4003200"/>
          </a:xfrm>
        </p:grpSpPr>
        <p:grpSp>
          <p:nvGrpSpPr>
            <p:cNvPr id="90" name="Group 89">
              <a:extLst>
                <a:ext uri="{FF2B5EF4-FFF2-40B4-BE49-F238E27FC236}">
                  <a16:creationId xmlns:a16="http://schemas.microsoft.com/office/drawing/2014/main" id="{6F551770-AB3F-4E0B-A717-F645EB787A76}"/>
                </a:ext>
              </a:extLst>
            </p:cNvPr>
            <p:cNvGrpSpPr/>
            <p:nvPr/>
          </p:nvGrpSpPr>
          <p:grpSpPr>
            <a:xfrm>
              <a:off x="4719331" y="2191837"/>
              <a:ext cx="2314515" cy="4003200"/>
              <a:chOff x="4719331" y="2191837"/>
              <a:chExt cx="2198943" cy="4003200"/>
            </a:xfrm>
          </p:grpSpPr>
          <p:grpSp>
            <p:nvGrpSpPr>
              <p:cNvPr id="76" name="Group 75">
                <a:extLst>
                  <a:ext uri="{FF2B5EF4-FFF2-40B4-BE49-F238E27FC236}">
                    <a16:creationId xmlns:a16="http://schemas.microsoft.com/office/drawing/2014/main" id="{E7DED12D-7FC8-4014-B2B6-C8BE48ACB9C3}"/>
                  </a:ext>
                </a:extLst>
              </p:cNvPr>
              <p:cNvGrpSpPr/>
              <p:nvPr/>
            </p:nvGrpSpPr>
            <p:grpSpPr>
              <a:xfrm>
                <a:off x="4719331" y="2191837"/>
                <a:ext cx="2198943" cy="4003200"/>
                <a:chOff x="-30480" y="22860"/>
                <a:chExt cx="3394710" cy="6004560"/>
              </a:xfrm>
            </p:grpSpPr>
            <p:grpSp>
              <p:nvGrpSpPr>
                <p:cNvPr id="77" name="Group 76">
                  <a:extLst>
                    <a:ext uri="{FF2B5EF4-FFF2-40B4-BE49-F238E27FC236}">
                      <a16:creationId xmlns:a16="http://schemas.microsoft.com/office/drawing/2014/main" id="{D75A9328-389D-444C-B00B-D94BE34F30D1}"/>
                    </a:ext>
                  </a:extLst>
                </p:cNvPr>
                <p:cNvGrpSpPr/>
                <p:nvPr/>
              </p:nvGrpSpPr>
              <p:grpSpPr>
                <a:xfrm>
                  <a:off x="-30480" y="22860"/>
                  <a:ext cx="3394710" cy="6004560"/>
                  <a:chOff x="-30480" y="22860"/>
                  <a:chExt cx="3394710" cy="6004560"/>
                </a:xfrm>
              </p:grpSpPr>
              <p:grpSp>
                <p:nvGrpSpPr>
                  <p:cNvPr id="79" name="Group 78">
                    <a:extLst>
                      <a:ext uri="{FF2B5EF4-FFF2-40B4-BE49-F238E27FC236}">
                        <a16:creationId xmlns:a16="http://schemas.microsoft.com/office/drawing/2014/main" id="{7020764E-ED02-42E6-9A59-D371FCF15D9B}"/>
                      </a:ext>
                    </a:extLst>
                  </p:cNvPr>
                  <p:cNvGrpSpPr/>
                  <p:nvPr/>
                </p:nvGrpSpPr>
                <p:grpSpPr>
                  <a:xfrm>
                    <a:off x="-30480" y="22860"/>
                    <a:ext cx="3394710" cy="6004560"/>
                    <a:chOff x="-30480" y="22860"/>
                    <a:chExt cx="3394710" cy="6004560"/>
                  </a:xfrm>
                </p:grpSpPr>
                <p:sp>
                  <p:nvSpPr>
                    <p:cNvPr id="81" name="Rectangle: Rounded Corners 80">
                      <a:extLst>
                        <a:ext uri="{FF2B5EF4-FFF2-40B4-BE49-F238E27FC236}">
                          <a16:creationId xmlns:a16="http://schemas.microsoft.com/office/drawing/2014/main" id="{069099F8-6722-4A8F-B685-F4EDED6119E5}"/>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2" name="Rectangle 81">
                      <a:extLst>
                        <a:ext uri="{FF2B5EF4-FFF2-40B4-BE49-F238E27FC236}">
                          <a16:creationId xmlns:a16="http://schemas.microsoft.com/office/drawing/2014/main" id="{879BCA75-A814-4DA4-A859-302359A0E6F4}"/>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80" name="Oval 79" descr="circle to make 'home button' on the phone">
                    <a:extLst>
                      <a:ext uri="{FF2B5EF4-FFF2-40B4-BE49-F238E27FC236}">
                        <a16:creationId xmlns:a16="http://schemas.microsoft.com/office/drawing/2014/main" id="{8C437A37-4428-43F1-A016-887FECEA67C4}"/>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78" name="Speech Bubble: Rectangle with Corners Rounded 77">
                  <a:extLst>
                    <a:ext uri="{FF2B5EF4-FFF2-40B4-BE49-F238E27FC236}">
                      <a16:creationId xmlns:a16="http://schemas.microsoft.com/office/drawing/2014/main" id="{421064E6-492F-487F-B13B-3B47F95E1554}"/>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grpSp>
          <p:sp>
            <p:nvSpPr>
              <p:cNvPr id="7" name="TextBox 6">
                <a:extLst>
                  <a:ext uri="{FF2B5EF4-FFF2-40B4-BE49-F238E27FC236}">
                    <a16:creationId xmlns:a16="http://schemas.microsoft.com/office/drawing/2014/main" id="{E0D05E5E-F816-4891-AE1E-F21AF2EFD445}"/>
                  </a:ext>
                </a:extLst>
              </p:cNvPr>
              <p:cNvSpPr txBox="1"/>
              <p:nvPr/>
            </p:nvSpPr>
            <p:spPr>
              <a:xfrm>
                <a:off x="4895789" y="2605567"/>
                <a:ext cx="196448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1. Hast du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Flasche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Cola __</a:t>
                </a:r>
              </a:p>
            </p:txBody>
          </p:sp>
        </p:grpSp>
        <p:sp>
          <p:nvSpPr>
            <p:cNvPr id="96" name="Speech Bubble: Rectangle with Corners Rounded 95">
              <a:extLst>
                <a:ext uri="{FF2B5EF4-FFF2-40B4-BE49-F238E27FC236}">
                  <a16:creationId xmlns:a16="http://schemas.microsoft.com/office/drawing/2014/main" id="{46A5212B-EDF8-42DC-A7D1-6D39472F1F3F}"/>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98" name="Speech Bubble: Rectangle with Corners Rounded 97">
              <a:extLst>
                <a:ext uri="{FF2B5EF4-FFF2-40B4-BE49-F238E27FC236}">
                  <a16:creationId xmlns:a16="http://schemas.microsoft.com/office/drawing/2014/main" id="{DC9A4151-88BC-4DD1-8AED-89901FC450CC}"/>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97" name="TextBox 96">
              <a:extLst>
                <a:ext uri="{FF2B5EF4-FFF2-40B4-BE49-F238E27FC236}">
                  <a16:creationId xmlns:a16="http://schemas.microsoft.com/office/drawing/2014/main" id="{1283182B-E25D-4F55-8EE6-19114F0E72F2}"/>
                </a:ext>
              </a:extLst>
            </p:cNvPr>
            <p:cNvSpPr txBox="1"/>
            <p:nvPr/>
          </p:nvSpPr>
          <p:spPr>
            <a:xfrm>
              <a:off x="4875957" y="3744495"/>
              <a:ext cx="206773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2. Du hast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einen</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Fußball</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__</a:t>
              </a:r>
            </a:p>
          </p:txBody>
        </p:sp>
        <p:sp>
          <p:nvSpPr>
            <p:cNvPr id="99" name="TextBox 98">
              <a:extLst>
                <a:ext uri="{FF2B5EF4-FFF2-40B4-BE49-F238E27FC236}">
                  <a16:creationId xmlns:a16="http://schemas.microsoft.com/office/drawing/2014/main" id="{745C6E73-8CA3-467D-9193-ABA88B8ECD74}"/>
                </a:ext>
              </a:extLst>
            </p:cNvPr>
            <p:cNvSpPr txBox="1"/>
            <p:nvPr/>
          </p:nvSpPr>
          <p:spPr>
            <a:xfrm>
              <a:off x="4933749" y="4830120"/>
              <a:ext cx="187345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3. Hast du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Buch</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__</a:t>
              </a:r>
            </a:p>
          </p:txBody>
        </p:sp>
      </p:grpSp>
      <p:sp>
        <p:nvSpPr>
          <p:cNvPr id="53" name="TextBox 52">
            <a:extLst>
              <a:ext uri="{FF2B5EF4-FFF2-40B4-BE49-F238E27FC236}">
                <a16:creationId xmlns:a16="http://schemas.microsoft.com/office/drawing/2014/main" id="{44F94EED-80B2-4640-BA41-72DDDA7289A7}"/>
              </a:ext>
            </a:extLst>
          </p:cNvPr>
          <p:cNvSpPr txBox="1"/>
          <p:nvPr/>
        </p:nvSpPr>
        <p:spPr>
          <a:xfrm>
            <a:off x="6371425" y="2864203"/>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1" name="TextBox 60">
            <a:extLst>
              <a:ext uri="{FF2B5EF4-FFF2-40B4-BE49-F238E27FC236}">
                <a16:creationId xmlns:a16="http://schemas.microsoft.com/office/drawing/2014/main" id="{8E460F4F-F7AE-475B-B44D-FF00110C4A20}"/>
              </a:ext>
            </a:extLst>
          </p:cNvPr>
          <p:cNvSpPr txBox="1"/>
          <p:nvPr/>
        </p:nvSpPr>
        <p:spPr>
          <a:xfrm>
            <a:off x="5750313" y="4003131"/>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9" name="TextBox 58">
            <a:extLst>
              <a:ext uri="{FF2B5EF4-FFF2-40B4-BE49-F238E27FC236}">
                <a16:creationId xmlns:a16="http://schemas.microsoft.com/office/drawing/2014/main" id="{852100A0-C0B9-4817-9011-444058E3A3F1}"/>
              </a:ext>
            </a:extLst>
          </p:cNvPr>
          <p:cNvSpPr txBox="1"/>
          <p:nvPr/>
        </p:nvSpPr>
        <p:spPr>
          <a:xfrm>
            <a:off x="5569513" y="5086689"/>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grpSp>
        <p:nvGrpSpPr>
          <p:cNvPr id="112" name="Group 111" descr="phone">
            <a:extLst>
              <a:ext uri="{FF2B5EF4-FFF2-40B4-BE49-F238E27FC236}">
                <a16:creationId xmlns:a16="http://schemas.microsoft.com/office/drawing/2014/main" id="{2DCEC697-AC25-41B7-AB5C-E7CB0F93F1D8}"/>
              </a:ext>
            </a:extLst>
          </p:cNvPr>
          <p:cNvGrpSpPr/>
          <p:nvPr/>
        </p:nvGrpSpPr>
        <p:grpSpPr>
          <a:xfrm>
            <a:off x="7199264" y="2211446"/>
            <a:ext cx="2314515" cy="4003200"/>
            <a:chOff x="4719331" y="2191837"/>
            <a:chExt cx="2314515" cy="4003200"/>
          </a:xfrm>
        </p:grpSpPr>
        <p:grpSp>
          <p:nvGrpSpPr>
            <p:cNvPr id="113" name="Group 112">
              <a:extLst>
                <a:ext uri="{FF2B5EF4-FFF2-40B4-BE49-F238E27FC236}">
                  <a16:creationId xmlns:a16="http://schemas.microsoft.com/office/drawing/2014/main" id="{F97C8ECC-7E79-426A-BBDE-707101CC14D0}"/>
                </a:ext>
              </a:extLst>
            </p:cNvPr>
            <p:cNvGrpSpPr/>
            <p:nvPr/>
          </p:nvGrpSpPr>
          <p:grpSpPr>
            <a:xfrm>
              <a:off x="4719331" y="2191837"/>
              <a:ext cx="2314515" cy="4003200"/>
              <a:chOff x="4719331" y="2191837"/>
              <a:chExt cx="2198943" cy="4003200"/>
            </a:xfrm>
          </p:grpSpPr>
          <p:grpSp>
            <p:nvGrpSpPr>
              <p:cNvPr id="118" name="Group 117">
                <a:extLst>
                  <a:ext uri="{FF2B5EF4-FFF2-40B4-BE49-F238E27FC236}">
                    <a16:creationId xmlns:a16="http://schemas.microsoft.com/office/drawing/2014/main" id="{089362AC-466B-4E0F-BF60-8EF16F1CBAB3}"/>
                  </a:ext>
                </a:extLst>
              </p:cNvPr>
              <p:cNvGrpSpPr/>
              <p:nvPr/>
            </p:nvGrpSpPr>
            <p:grpSpPr>
              <a:xfrm>
                <a:off x="4719331" y="2191837"/>
                <a:ext cx="2198943" cy="4003200"/>
                <a:chOff x="-30480" y="22860"/>
                <a:chExt cx="3394710" cy="6004560"/>
              </a:xfrm>
            </p:grpSpPr>
            <p:grpSp>
              <p:nvGrpSpPr>
                <p:cNvPr id="120" name="Group 119">
                  <a:extLst>
                    <a:ext uri="{FF2B5EF4-FFF2-40B4-BE49-F238E27FC236}">
                      <a16:creationId xmlns:a16="http://schemas.microsoft.com/office/drawing/2014/main" id="{BD5968BF-C12C-4A64-9675-72D218FADD35}"/>
                    </a:ext>
                  </a:extLst>
                </p:cNvPr>
                <p:cNvGrpSpPr/>
                <p:nvPr/>
              </p:nvGrpSpPr>
              <p:grpSpPr>
                <a:xfrm>
                  <a:off x="-30480" y="22860"/>
                  <a:ext cx="3394710" cy="6004560"/>
                  <a:chOff x="-30480" y="22860"/>
                  <a:chExt cx="3394710" cy="6004560"/>
                </a:xfrm>
              </p:grpSpPr>
              <p:grpSp>
                <p:nvGrpSpPr>
                  <p:cNvPr id="122" name="Group 121">
                    <a:extLst>
                      <a:ext uri="{FF2B5EF4-FFF2-40B4-BE49-F238E27FC236}">
                        <a16:creationId xmlns:a16="http://schemas.microsoft.com/office/drawing/2014/main" id="{7E58D85D-E2E6-45F5-BB03-8017FA8B18F6}"/>
                      </a:ext>
                    </a:extLst>
                  </p:cNvPr>
                  <p:cNvGrpSpPr/>
                  <p:nvPr/>
                </p:nvGrpSpPr>
                <p:grpSpPr>
                  <a:xfrm>
                    <a:off x="-30480" y="22860"/>
                    <a:ext cx="3394710" cy="6004560"/>
                    <a:chOff x="-30480" y="22860"/>
                    <a:chExt cx="3394710" cy="6004560"/>
                  </a:xfrm>
                </p:grpSpPr>
                <p:sp>
                  <p:nvSpPr>
                    <p:cNvPr id="124" name="Rectangle: Rounded Corners 123">
                      <a:extLst>
                        <a:ext uri="{FF2B5EF4-FFF2-40B4-BE49-F238E27FC236}">
                          <a16:creationId xmlns:a16="http://schemas.microsoft.com/office/drawing/2014/main" id="{82B7748A-C3E5-4E04-996B-35B073C090D4}"/>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5" name="Rectangle 124">
                      <a:extLst>
                        <a:ext uri="{FF2B5EF4-FFF2-40B4-BE49-F238E27FC236}">
                          <a16:creationId xmlns:a16="http://schemas.microsoft.com/office/drawing/2014/main" id="{703557F3-EEDF-4910-BACC-0D5DC05585D5}"/>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23" name="Oval 122" descr="circle to make 'home button' on the phone">
                    <a:extLst>
                      <a:ext uri="{FF2B5EF4-FFF2-40B4-BE49-F238E27FC236}">
                        <a16:creationId xmlns:a16="http://schemas.microsoft.com/office/drawing/2014/main" id="{C69813EE-DFFD-4B99-9A5C-8D7F272819CE}"/>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21" name="Speech Bubble: Rectangle with Corners Rounded 120">
                  <a:extLst>
                    <a:ext uri="{FF2B5EF4-FFF2-40B4-BE49-F238E27FC236}">
                      <a16:creationId xmlns:a16="http://schemas.microsoft.com/office/drawing/2014/main" id="{F99099F8-3378-4345-AEBA-A3CA87A9121E}"/>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grpSp>
          <p:sp>
            <p:nvSpPr>
              <p:cNvPr id="119" name="TextBox 118" descr="phone with messages on it ">
                <a:extLst>
                  <a:ext uri="{FF2B5EF4-FFF2-40B4-BE49-F238E27FC236}">
                    <a16:creationId xmlns:a16="http://schemas.microsoft.com/office/drawing/2014/main" id="{FEF36CF4-9F67-4E5C-97D5-6F9D469C12D4}"/>
                  </a:ext>
                </a:extLst>
              </p:cNvPr>
              <p:cNvSpPr txBox="1"/>
              <p:nvPr/>
            </p:nvSpPr>
            <p:spPr>
              <a:xfrm>
                <a:off x="4895789" y="2605567"/>
                <a:ext cx="196448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4. Hast du ein Heft __</a:t>
                </a:r>
              </a:p>
            </p:txBody>
          </p:sp>
        </p:grpSp>
        <p:sp>
          <p:nvSpPr>
            <p:cNvPr id="114" name="Speech Bubble: Rectangle with Corners Rounded 113">
              <a:extLst>
                <a:ext uri="{FF2B5EF4-FFF2-40B4-BE49-F238E27FC236}">
                  <a16:creationId xmlns:a16="http://schemas.microsoft.com/office/drawing/2014/main" id="{02549495-DCC5-4B41-AEA1-1BB565AE709E}"/>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115" name="Speech Bubble: Rectangle with Corners Rounded 114">
              <a:extLst>
                <a:ext uri="{FF2B5EF4-FFF2-40B4-BE49-F238E27FC236}">
                  <a16:creationId xmlns:a16="http://schemas.microsoft.com/office/drawing/2014/main" id="{5985CFF1-6286-4001-83CC-1E74073DB614}"/>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116" name="TextBox 115">
              <a:extLst>
                <a:ext uri="{FF2B5EF4-FFF2-40B4-BE49-F238E27FC236}">
                  <a16:creationId xmlns:a16="http://schemas.microsoft.com/office/drawing/2014/main" id="{A4AA0C5F-2128-4202-BBE9-6DE7256CCDE6}"/>
                </a:ext>
              </a:extLst>
            </p:cNvPr>
            <p:cNvSpPr txBox="1"/>
            <p:nvPr/>
          </p:nvSpPr>
          <p:spPr>
            <a:xfrm>
              <a:off x="4875957" y="3744495"/>
              <a:ext cx="206773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5. Du hast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Wasserflasche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__</a:t>
              </a:r>
            </a:p>
          </p:txBody>
        </p:sp>
        <p:sp>
          <p:nvSpPr>
            <p:cNvPr id="117" name="TextBox 116">
              <a:extLst>
                <a:ext uri="{FF2B5EF4-FFF2-40B4-BE49-F238E27FC236}">
                  <a16:creationId xmlns:a16="http://schemas.microsoft.com/office/drawing/2014/main" id="{76BA73CF-DCCB-472B-8C33-91FF64507F6A}"/>
                </a:ext>
              </a:extLst>
            </p:cNvPr>
            <p:cNvSpPr txBox="1"/>
            <p:nvPr/>
          </p:nvSpPr>
          <p:spPr>
            <a:xfrm>
              <a:off x="4933749" y="4830120"/>
              <a:ext cx="187345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6. Du hast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einen</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Tisch  __</a:t>
              </a:r>
            </a:p>
          </p:txBody>
        </p:sp>
      </p:grpSp>
      <p:sp>
        <p:nvSpPr>
          <p:cNvPr id="56" name="TextBox 55">
            <a:extLst>
              <a:ext uri="{FF2B5EF4-FFF2-40B4-BE49-F238E27FC236}">
                <a16:creationId xmlns:a16="http://schemas.microsoft.com/office/drawing/2014/main" id="{44F94EED-80B2-4640-BA41-72DDDA7289A7}"/>
              </a:ext>
            </a:extLst>
          </p:cNvPr>
          <p:cNvSpPr txBox="1"/>
          <p:nvPr/>
        </p:nvSpPr>
        <p:spPr>
          <a:xfrm>
            <a:off x="7907960" y="2883812"/>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2" name="TextBox 61">
            <a:extLst>
              <a:ext uri="{FF2B5EF4-FFF2-40B4-BE49-F238E27FC236}">
                <a16:creationId xmlns:a16="http://schemas.microsoft.com/office/drawing/2014/main" id="{CD737682-824D-4267-9F45-E5EA0F0450D5}"/>
              </a:ext>
            </a:extLst>
          </p:cNvPr>
          <p:cNvSpPr txBox="1"/>
          <p:nvPr/>
        </p:nvSpPr>
        <p:spPr>
          <a:xfrm>
            <a:off x="8983223" y="4010023"/>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5" name="TextBox 64">
            <a:extLst>
              <a:ext uri="{FF2B5EF4-FFF2-40B4-BE49-F238E27FC236}">
                <a16:creationId xmlns:a16="http://schemas.microsoft.com/office/drawing/2014/main" id="{F698DB22-1647-432A-B257-3E7F5119C8C2}"/>
              </a:ext>
            </a:extLst>
          </p:cNvPr>
          <p:cNvSpPr txBox="1"/>
          <p:nvPr/>
        </p:nvSpPr>
        <p:spPr>
          <a:xfrm>
            <a:off x="8115053" y="5082043"/>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grpSp>
        <p:nvGrpSpPr>
          <p:cNvPr id="126" name="Group 125" descr="phone with messages on it ">
            <a:extLst>
              <a:ext uri="{FF2B5EF4-FFF2-40B4-BE49-F238E27FC236}">
                <a16:creationId xmlns:a16="http://schemas.microsoft.com/office/drawing/2014/main" id="{8F55C734-C1CD-4519-99F8-BD765ED1DEE9}"/>
              </a:ext>
            </a:extLst>
          </p:cNvPr>
          <p:cNvGrpSpPr/>
          <p:nvPr/>
        </p:nvGrpSpPr>
        <p:grpSpPr>
          <a:xfrm>
            <a:off x="9679197" y="2191837"/>
            <a:ext cx="2314515" cy="4003200"/>
            <a:chOff x="4719331" y="2191837"/>
            <a:chExt cx="2314515" cy="4003200"/>
          </a:xfrm>
        </p:grpSpPr>
        <p:grpSp>
          <p:nvGrpSpPr>
            <p:cNvPr id="127" name="Group 126">
              <a:extLst>
                <a:ext uri="{FF2B5EF4-FFF2-40B4-BE49-F238E27FC236}">
                  <a16:creationId xmlns:a16="http://schemas.microsoft.com/office/drawing/2014/main" id="{3922E8CE-BB0B-4538-B7AD-7B3F7F0719C0}"/>
                </a:ext>
              </a:extLst>
            </p:cNvPr>
            <p:cNvGrpSpPr/>
            <p:nvPr/>
          </p:nvGrpSpPr>
          <p:grpSpPr>
            <a:xfrm>
              <a:off x="4719331" y="2191837"/>
              <a:ext cx="2314515" cy="4003200"/>
              <a:chOff x="4719331" y="2191837"/>
              <a:chExt cx="2198943" cy="4003200"/>
            </a:xfrm>
          </p:grpSpPr>
          <p:grpSp>
            <p:nvGrpSpPr>
              <p:cNvPr id="132" name="Group 131">
                <a:extLst>
                  <a:ext uri="{FF2B5EF4-FFF2-40B4-BE49-F238E27FC236}">
                    <a16:creationId xmlns:a16="http://schemas.microsoft.com/office/drawing/2014/main" id="{CFAFA11C-7A2C-4FD4-AF70-ACF2FC0F1AA1}"/>
                  </a:ext>
                </a:extLst>
              </p:cNvPr>
              <p:cNvGrpSpPr/>
              <p:nvPr/>
            </p:nvGrpSpPr>
            <p:grpSpPr>
              <a:xfrm>
                <a:off x="4719331" y="2191837"/>
                <a:ext cx="2198943" cy="4003200"/>
                <a:chOff x="-30480" y="22860"/>
                <a:chExt cx="3394710" cy="6004560"/>
              </a:xfrm>
            </p:grpSpPr>
            <p:grpSp>
              <p:nvGrpSpPr>
                <p:cNvPr id="134" name="Group 133">
                  <a:extLst>
                    <a:ext uri="{FF2B5EF4-FFF2-40B4-BE49-F238E27FC236}">
                      <a16:creationId xmlns:a16="http://schemas.microsoft.com/office/drawing/2014/main" id="{8EC3ACC7-86E5-4AC8-881C-8FFF3BC098F8}"/>
                    </a:ext>
                  </a:extLst>
                </p:cNvPr>
                <p:cNvGrpSpPr/>
                <p:nvPr/>
              </p:nvGrpSpPr>
              <p:grpSpPr>
                <a:xfrm>
                  <a:off x="-30480" y="22860"/>
                  <a:ext cx="3394710" cy="6004560"/>
                  <a:chOff x="-30480" y="22860"/>
                  <a:chExt cx="3394710" cy="6004560"/>
                </a:xfrm>
              </p:grpSpPr>
              <p:grpSp>
                <p:nvGrpSpPr>
                  <p:cNvPr id="136" name="Group 135">
                    <a:extLst>
                      <a:ext uri="{FF2B5EF4-FFF2-40B4-BE49-F238E27FC236}">
                        <a16:creationId xmlns:a16="http://schemas.microsoft.com/office/drawing/2014/main" id="{B82AB554-F36A-41BC-9F07-4DDADBD9BEA5}"/>
                      </a:ext>
                    </a:extLst>
                  </p:cNvPr>
                  <p:cNvGrpSpPr/>
                  <p:nvPr/>
                </p:nvGrpSpPr>
                <p:grpSpPr>
                  <a:xfrm>
                    <a:off x="-30480" y="22860"/>
                    <a:ext cx="3394710" cy="6004560"/>
                    <a:chOff x="-30480" y="22860"/>
                    <a:chExt cx="3394710" cy="6004560"/>
                  </a:xfrm>
                </p:grpSpPr>
                <p:sp>
                  <p:nvSpPr>
                    <p:cNvPr id="138" name="Rectangle: Rounded Corners 137">
                      <a:extLst>
                        <a:ext uri="{FF2B5EF4-FFF2-40B4-BE49-F238E27FC236}">
                          <a16:creationId xmlns:a16="http://schemas.microsoft.com/office/drawing/2014/main" id="{2936B72D-D11A-4DF5-A323-FE82B084493E}"/>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9" name="Rectangle 138">
                      <a:extLst>
                        <a:ext uri="{FF2B5EF4-FFF2-40B4-BE49-F238E27FC236}">
                          <a16:creationId xmlns:a16="http://schemas.microsoft.com/office/drawing/2014/main" id="{B8B804A5-30D4-4581-B27C-5FFA3D6F5567}"/>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37" name="Oval 136" descr="circle to make 'home button' on the phone">
                    <a:extLst>
                      <a:ext uri="{FF2B5EF4-FFF2-40B4-BE49-F238E27FC236}">
                        <a16:creationId xmlns:a16="http://schemas.microsoft.com/office/drawing/2014/main" id="{FD31DC41-4344-40E0-A65D-C8551B527EC0}"/>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35" name="Speech Bubble: Rectangle with Corners Rounded 134">
                  <a:extLst>
                    <a:ext uri="{FF2B5EF4-FFF2-40B4-BE49-F238E27FC236}">
                      <a16:creationId xmlns:a16="http://schemas.microsoft.com/office/drawing/2014/main" id="{943CF503-06B0-49DA-A455-A2FF1999A0C8}"/>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grpSp>
          <p:sp>
            <p:nvSpPr>
              <p:cNvPr id="133" name="TextBox 132">
                <a:extLst>
                  <a:ext uri="{FF2B5EF4-FFF2-40B4-BE49-F238E27FC236}">
                    <a16:creationId xmlns:a16="http://schemas.microsoft.com/office/drawing/2014/main" id="{D7ABB757-15E2-4E96-A474-1CB4E8893D3E}"/>
                  </a:ext>
                </a:extLst>
              </p:cNvPr>
              <p:cNvSpPr txBox="1"/>
              <p:nvPr/>
            </p:nvSpPr>
            <p:spPr>
              <a:xfrm>
                <a:off x="4895789" y="2605567"/>
                <a:ext cx="196448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7. Du hast ein Lied __</a:t>
                </a:r>
              </a:p>
            </p:txBody>
          </p:sp>
        </p:grpSp>
        <p:sp>
          <p:nvSpPr>
            <p:cNvPr id="128" name="Speech Bubble: Rectangle with Corners Rounded 127">
              <a:extLst>
                <a:ext uri="{FF2B5EF4-FFF2-40B4-BE49-F238E27FC236}">
                  <a16:creationId xmlns:a16="http://schemas.microsoft.com/office/drawing/2014/main" id="{EA2E2D9E-CBF1-4EDE-9D8E-056F36210DBF}"/>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129" name="Speech Bubble: Rectangle with Corners Rounded 128">
              <a:extLst>
                <a:ext uri="{FF2B5EF4-FFF2-40B4-BE49-F238E27FC236}">
                  <a16:creationId xmlns:a16="http://schemas.microsoft.com/office/drawing/2014/main" id="{9FBD1603-DFCF-4CF0-9524-AF8367CA5D95}"/>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130" name="TextBox 129">
              <a:extLst>
                <a:ext uri="{FF2B5EF4-FFF2-40B4-BE49-F238E27FC236}">
                  <a16:creationId xmlns:a16="http://schemas.microsoft.com/office/drawing/2014/main" id="{AF1B1077-E590-4907-9F89-4761CEF5A406}"/>
                </a:ext>
              </a:extLst>
            </p:cNvPr>
            <p:cNvSpPr txBox="1"/>
            <p:nvPr/>
          </p:nvSpPr>
          <p:spPr>
            <a:xfrm>
              <a:off x="4875957" y="3744495"/>
              <a:ext cx="206773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8. Hast du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einen</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Film __</a:t>
              </a:r>
            </a:p>
          </p:txBody>
        </p:sp>
        <p:sp>
          <p:nvSpPr>
            <p:cNvPr id="131" name="TextBox 130">
              <a:extLst>
                <a:ext uri="{FF2B5EF4-FFF2-40B4-BE49-F238E27FC236}">
                  <a16:creationId xmlns:a16="http://schemas.microsoft.com/office/drawing/2014/main" id="{169439CC-1C06-49C8-ACC0-FBAA9ED00B49}"/>
                </a:ext>
              </a:extLst>
            </p:cNvPr>
            <p:cNvSpPr txBox="1"/>
            <p:nvPr/>
          </p:nvSpPr>
          <p:spPr>
            <a:xfrm>
              <a:off x="4933749" y="4830120"/>
              <a:ext cx="187345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9. Hast du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Frage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__</a:t>
              </a:r>
            </a:p>
          </p:txBody>
        </p:sp>
      </p:grpSp>
      <p:sp>
        <p:nvSpPr>
          <p:cNvPr id="63" name="TextBox 62">
            <a:extLst>
              <a:ext uri="{FF2B5EF4-FFF2-40B4-BE49-F238E27FC236}">
                <a16:creationId xmlns:a16="http://schemas.microsoft.com/office/drawing/2014/main" id="{1ACCABBF-CA9E-4FC4-8DC3-0CF4F7617DBE}"/>
              </a:ext>
            </a:extLst>
          </p:cNvPr>
          <p:cNvSpPr txBox="1"/>
          <p:nvPr/>
        </p:nvSpPr>
        <p:spPr>
          <a:xfrm>
            <a:off x="10430532" y="2858846"/>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8" name="TextBox 57">
            <a:extLst>
              <a:ext uri="{FF2B5EF4-FFF2-40B4-BE49-F238E27FC236}">
                <a16:creationId xmlns:a16="http://schemas.microsoft.com/office/drawing/2014/main" id="{44F94EED-80B2-4640-BA41-72DDDA7289A7}"/>
              </a:ext>
            </a:extLst>
          </p:cNvPr>
          <p:cNvSpPr txBox="1"/>
          <p:nvPr/>
        </p:nvSpPr>
        <p:spPr>
          <a:xfrm>
            <a:off x="10319065" y="4010023"/>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7" name="TextBox 56">
            <a:extLst>
              <a:ext uri="{FF2B5EF4-FFF2-40B4-BE49-F238E27FC236}">
                <a16:creationId xmlns:a16="http://schemas.microsoft.com/office/drawing/2014/main" id="{44F94EED-80B2-4640-BA41-72DDDA7289A7}"/>
              </a:ext>
            </a:extLst>
          </p:cNvPr>
          <p:cNvSpPr txBox="1"/>
          <p:nvPr/>
        </p:nvSpPr>
        <p:spPr>
          <a:xfrm>
            <a:off x="10594986" y="5079105"/>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99391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61" grpId="0"/>
      <p:bldP spid="59" grpId="0"/>
      <p:bldP spid="56" grpId="0"/>
      <p:bldP spid="62" grpId="0"/>
      <p:bldP spid="65" grpId="0"/>
      <p:bldP spid="63" grpId="0"/>
      <p:bldP spid="58" grpId="0"/>
      <p:bldP spid="5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for ti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51512" y="291230"/>
            <a:ext cx="5368070" cy="707849"/>
          </a:xfrm>
        </p:spPr>
        <p:txBody>
          <a:bodyPr>
            <a:normAutofit/>
          </a:bodyPr>
          <a:lstStyle/>
          <a:p>
            <a:r>
              <a:rPr lang="en-GB" sz="3600" b="1" dirty="0" err="1">
                <a:solidFill>
                  <a:schemeClr val="bg1"/>
                </a:solidFill>
              </a:rPr>
              <a:t>Ist</a:t>
            </a:r>
            <a:r>
              <a:rPr lang="en-GB" sz="3600" b="1" dirty="0">
                <a:solidFill>
                  <a:schemeClr val="bg1"/>
                </a:solidFill>
              </a:rPr>
              <a:t> das </a:t>
            </a:r>
            <a:r>
              <a:rPr lang="en-GB" sz="3600" b="1" dirty="0" err="1">
                <a:solidFill>
                  <a:schemeClr val="bg1"/>
                </a:solidFill>
              </a:rPr>
              <a:t>eine</a:t>
            </a:r>
            <a:r>
              <a:rPr lang="en-GB" sz="3600" b="1" dirty="0">
                <a:solidFill>
                  <a:schemeClr val="bg1"/>
                </a:solidFill>
              </a:rPr>
              <a:t> </a:t>
            </a:r>
            <a:r>
              <a:rPr lang="en-GB" sz="3600" b="1" dirty="0" err="1">
                <a:solidFill>
                  <a:schemeClr val="bg1"/>
                </a:solidFill>
              </a:rPr>
              <a:t>Frage</a:t>
            </a:r>
            <a:r>
              <a:rPr lang="en-GB" sz="3600" b="1" dirty="0">
                <a:solidFill>
                  <a:schemeClr val="bg1"/>
                </a:solidFill>
              </a:rPr>
              <a:t>?</a:t>
            </a:r>
          </a:p>
        </p:txBody>
      </p:sp>
      <p:sp>
        <p:nvSpPr>
          <p:cNvPr id="12" name="Rounded Rectangle 11">
            <a:extLst>
              <a:ext uri="{FF2B5EF4-FFF2-40B4-BE49-F238E27FC236}">
                <a16:creationId xmlns:a16="http://schemas.microsoft.com/office/drawing/2014/main" id="{D578714D-3580-C545-B5C1-E2A9449A0E26}"/>
              </a:ext>
            </a:extLst>
          </p:cNvPr>
          <p:cNvSpPr/>
          <p:nvPr/>
        </p:nvSpPr>
        <p:spPr>
          <a:xfrm>
            <a:off x="10722148" y="291230"/>
            <a:ext cx="1169814"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DBA16A8E-4781-48FB-93C4-70BBB57954FE}"/>
              </a:ext>
            </a:extLst>
          </p:cNvPr>
          <p:cNvSpPr txBox="1"/>
          <p:nvPr/>
        </p:nvSpPr>
        <p:spPr>
          <a:xfrm>
            <a:off x="445477" y="1468835"/>
            <a:ext cx="11446485"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Zorg</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likes earth. He knows a lot of words but his voice is flat.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Is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Zorg</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asking a question or making a statement? Write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or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pic>
        <p:nvPicPr>
          <p:cNvPr id="14" name="Picture 13" descr="Zorg the robot">
            <a:extLst>
              <a:ext uri="{FF2B5EF4-FFF2-40B4-BE49-F238E27FC236}">
                <a16:creationId xmlns:a16="http://schemas.microsoft.com/office/drawing/2014/main" id="{E9040390-7481-4A2D-9D06-CE13C98881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704" y="3558143"/>
            <a:ext cx="1469557" cy="2275443"/>
          </a:xfrm>
          <a:prstGeom prst="rect">
            <a:avLst/>
          </a:prstGeom>
        </p:spPr>
      </p:pic>
      <p:grpSp>
        <p:nvGrpSpPr>
          <p:cNvPr id="6" name="Group 5" descr="listening exercise">
            <a:extLst>
              <a:ext uri="{FF2B5EF4-FFF2-40B4-BE49-F238E27FC236}">
                <a16:creationId xmlns:a16="http://schemas.microsoft.com/office/drawing/2014/main" id="{12E5B44A-6ACB-46EA-BDC3-879A2C07081D}"/>
              </a:ext>
            </a:extLst>
          </p:cNvPr>
          <p:cNvGrpSpPr/>
          <p:nvPr/>
        </p:nvGrpSpPr>
        <p:grpSpPr>
          <a:xfrm>
            <a:off x="3278514" y="3603668"/>
            <a:ext cx="5968997" cy="2256007"/>
            <a:chOff x="3513060" y="3610566"/>
            <a:chExt cx="5968997" cy="2256007"/>
          </a:xfrm>
        </p:grpSpPr>
        <p:sp>
          <p:nvSpPr>
            <p:cNvPr id="18" name="TextBox 17">
              <a:extLst>
                <a:ext uri="{FF2B5EF4-FFF2-40B4-BE49-F238E27FC236}">
                  <a16:creationId xmlns:a16="http://schemas.microsoft.com/office/drawing/2014/main" id="{6D985D89-3A3E-4079-A495-618FB792183E}"/>
                </a:ext>
              </a:extLst>
            </p:cNvPr>
            <p:cNvSpPr txBox="1"/>
            <p:nvPr/>
          </p:nvSpPr>
          <p:spPr>
            <a:xfrm>
              <a:off x="3513060" y="5382204"/>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19" name="TextBox 18">
              <a:extLst>
                <a:ext uri="{FF2B5EF4-FFF2-40B4-BE49-F238E27FC236}">
                  <a16:creationId xmlns:a16="http://schemas.microsoft.com/office/drawing/2014/main" id="{272B529C-96BC-405E-B968-187F2F31F274}"/>
                </a:ext>
              </a:extLst>
            </p:cNvPr>
            <p:cNvSpPr txBox="1"/>
            <p:nvPr/>
          </p:nvSpPr>
          <p:spPr>
            <a:xfrm>
              <a:off x="3513060" y="4490052"/>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20" name="TextBox 19">
              <a:extLst>
                <a:ext uri="{FF2B5EF4-FFF2-40B4-BE49-F238E27FC236}">
                  <a16:creationId xmlns:a16="http://schemas.microsoft.com/office/drawing/2014/main" id="{667289FA-A0BE-4F62-BDA4-C76EBA4F3B85}"/>
                </a:ext>
              </a:extLst>
            </p:cNvPr>
            <p:cNvSpPr txBox="1"/>
            <p:nvPr/>
          </p:nvSpPr>
          <p:spPr>
            <a:xfrm>
              <a:off x="3513061" y="361582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21" name="TextBox 20">
              <a:extLst>
                <a:ext uri="{FF2B5EF4-FFF2-40B4-BE49-F238E27FC236}">
                  <a16:creationId xmlns:a16="http://schemas.microsoft.com/office/drawing/2014/main" id="{42594045-90F5-4304-B895-1DC4CEBD0D57}"/>
                </a:ext>
              </a:extLst>
            </p:cNvPr>
            <p:cNvSpPr txBox="1"/>
            <p:nvPr/>
          </p:nvSpPr>
          <p:spPr>
            <a:xfrm>
              <a:off x="5555115" y="538220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22" name="TextBox 21">
              <a:hlinkClick r:id="" action="ppaction://noaction" highlightClick="1">
                <a:snd r:embed="rId5" name="E.wav"/>
              </a:hlinkClick>
              <a:extLst>
                <a:ext uri="{FF2B5EF4-FFF2-40B4-BE49-F238E27FC236}">
                  <a16:creationId xmlns:a16="http://schemas.microsoft.com/office/drawing/2014/main" id="{B17DCE48-0415-4D8E-B7A0-3B4F143BC6BC}"/>
                </a:ext>
              </a:extLst>
            </p:cNvPr>
            <p:cNvSpPr txBox="1"/>
            <p:nvPr/>
          </p:nvSpPr>
          <p:spPr>
            <a:xfrm>
              <a:off x="5555115" y="4490051"/>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23" name="TextBox 22">
              <a:extLst>
                <a:ext uri="{FF2B5EF4-FFF2-40B4-BE49-F238E27FC236}">
                  <a16:creationId xmlns:a16="http://schemas.microsoft.com/office/drawing/2014/main" id="{7B005C32-A3AF-4582-B817-EC1C0455393C}"/>
                </a:ext>
              </a:extLst>
            </p:cNvPr>
            <p:cNvSpPr txBox="1"/>
            <p:nvPr/>
          </p:nvSpPr>
          <p:spPr>
            <a:xfrm>
              <a:off x="5555116" y="361582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24" name="TextBox 23">
              <a:hlinkClick r:id="" action="ppaction://noaction">
                <a:snd r:embed="rId6" name="9. Können sie fliegen_no pitch_dupl.wav"/>
              </a:hlinkClick>
              <a:extLst>
                <a:ext uri="{FF2B5EF4-FFF2-40B4-BE49-F238E27FC236}">
                  <a16:creationId xmlns:a16="http://schemas.microsoft.com/office/drawing/2014/main" id="{C35CAEFE-4421-44D6-89E0-ABA5EA5B1C45}"/>
                </a:ext>
              </a:extLst>
            </p:cNvPr>
            <p:cNvSpPr txBox="1"/>
            <p:nvPr/>
          </p:nvSpPr>
          <p:spPr>
            <a:xfrm>
              <a:off x="7560310" y="5378819"/>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25" name="TextBox 24">
              <a:extLst>
                <a:ext uri="{FF2B5EF4-FFF2-40B4-BE49-F238E27FC236}">
                  <a16:creationId xmlns:a16="http://schemas.microsoft.com/office/drawing/2014/main" id="{0BD6FE3A-0861-4B0F-84C6-9E9D7C5291CF}"/>
                </a:ext>
              </a:extLst>
            </p:cNvPr>
            <p:cNvSpPr txBox="1"/>
            <p:nvPr/>
          </p:nvSpPr>
          <p:spPr>
            <a:xfrm>
              <a:off x="7560311" y="4509847"/>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26" name="TextBox 25">
              <a:extLst>
                <a:ext uri="{FF2B5EF4-FFF2-40B4-BE49-F238E27FC236}">
                  <a16:creationId xmlns:a16="http://schemas.microsoft.com/office/drawing/2014/main" id="{74D6E07D-6939-4926-82A5-0902988B7E92}"/>
                </a:ext>
              </a:extLst>
            </p:cNvPr>
            <p:cNvSpPr txBox="1"/>
            <p:nvPr/>
          </p:nvSpPr>
          <p:spPr>
            <a:xfrm>
              <a:off x="7561786" y="3610566"/>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cxnSp>
          <p:nvCxnSpPr>
            <p:cNvPr id="27" name="Straight Connector 26">
              <a:extLst>
                <a:ext uri="{FF2B5EF4-FFF2-40B4-BE49-F238E27FC236}">
                  <a16:creationId xmlns:a16="http://schemas.microsoft.com/office/drawing/2014/main" id="{215A6631-F59C-4FE9-8809-A61B9356386A}"/>
                </a:ext>
              </a:extLst>
            </p:cNvPr>
            <p:cNvCxnSpPr/>
            <p:nvPr/>
          </p:nvCxnSpPr>
          <p:spPr>
            <a:xfrm>
              <a:off x="4205713" y="4139930"/>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1F073A9-FCE2-46F1-B352-3AA104C906B6}"/>
                </a:ext>
              </a:extLst>
            </p:cNvPr>
            <p:cNvCxnSpPr/>
            <p:nvPr/>
          </p:nvCxnSpPr>
          <p:spPr>
            <a:xfrm>
              <a:off x="4205712" y="4984140"/>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ABE9BA4-5303-4159-AE71-F46C34803DC4}"/>
                </a:ext>
              </a:extLst>
            </p:cNvPr>
            <p:cNvCxnSpPr/>
            <p:nvPr/>
          </p:nvCxnSpPr>
          <p:spPr>
            <a:xfrm>
              <a:off x="4205711" y="586657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7B3B303-0B20-43C5-9D67-24A276A65E25}"/>
                </a:ext>
              </a:extLst>
            </p:cNvPr>
            <p:cNvCxnSpPr/>
            <p:nvPr/>
          </p:nvCxnSpPr>
          <p:spPr>
            <a:xfrm>
              <a:off x="6203338" y="412363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9813D2C-9E80-44A3-BAC4-11C01BC63B5F}"/>
                </a:ext>
              </a:extLst>
            </p:cNvPr>
            <p:cNvCxnSpPr/>
            <p:nvPr/>
          </p:nvCxnSpPr>
          <p:spPr>
            <a:xfrm>
              <a:off x="6203337" y="496784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578AD2F-11BE-40D8-9655-EF9892A05958}"/>
                </a:ext>
              </a:extLst>
            </p:cNvPr>
            <p:cNvCxnSpPr/>
            <p:nvPr/>
          </p:nvCxnSpPr>
          <p:spPr>
            <a:xfrm>
              <a:off x="6203336" y="5850276"/>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CC4FFDA-6F79-4EE1-BDF2-75A56EBC27CD}"/>
                </a:ext>
              </a:extLst>
            </p:cNvPr>
            <p:cNvCxnSpPr/>
            <p:nvPr/>
          </p:nvCxnSpPr>
          <p:spPr>
            <a:xfrm>
              <a:off x="8294388" y="4133531"/>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208BA66-ED85-46A3-8A2A-D8036948C5FD}"/>
                </a:ext>
              </a:extLst>
            </p:cNvPr>
            <p:cNvCxnSpPr/>
            <p:nvPr/>
          </p:nvCxnSpPr>
          <p:spPr>
            <a:xfrm>
              <a:off x="8294387" y="4977741"/>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EC04A0F-4096-4163-9385-2640C785E741}"/>
                </a:ext>
              </a:extLst>
            </p:cNvPr>
            <p:cNvCxnSpPr/>
            <p:nvPr/>
          </p:nvCxnSpPr>
          <p:spPr>
            <a:xfrm>
              <a:off x="8294386" y="5860174"/>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B7D500D4-6C41-4E67-BB3F-9FE6B29D5381}"/>
              </a:ext>
            </a:extLst>
          </p:cNvPr>
          <p:cNvSpPr txBox="1"/>
          <p:nvPr/>
        </p:nvSpPr>
        <p:spPr>
          <a:xfrm>
            <a:off x="4281179" y="3452135"/>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37" name="TextBox 36">
            <a:extLst>
              <a:ext uri="{FF2B5EF4-FFF2-40B4-BE49-F238E27FC236}">
                <a16:creationId xmlns:a16="http://schemas.microsoft.com/office/drawing/2014/main" id="{EEAEF16C-43C2-494E-91AB-D0C85787895E}"/>
              </a:ext>
            </a:extLst>
          </p:cNvPr>
          <p:cNvSpPr txBox="1"/>
          <p:nvPr/>
        </p:nvSpPr>
        <p:spPr>
          <a:xfrm>
            <a:off x="6269943" y="3452135"/>
            <a:ext cx="576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38" name="TextBox 37">
            <a:extLst>
              <a:ext uri="{FF2B5EF4-FFF2-40B4-BE49-F238E27FC236}">
                <a16:creationId xmlns:a16="http://schemas.microsoft.com/office/drawing/2014/main" id="{4096E1AF-8383-46FD-B0C6-18D00BA83CB3}"/>
              </a:ext>
            </a:extLst>
          </p:cNvPr>
          <p:cNvSpPr txBox="1"/>
          <p:nvPr/>
        </p:nvSpPr>
        <p:spPr>
          <a:xfrm>
            <a:off x="8365426" y="3452135"/>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39" name="TextBox 38">
            <a:extLst>
              <a:ext uri="{FF2B5EF4-FFF2-40B4-BE49-F238E27FC236}">
                <a16:creationId xmlns:a16="http://schemas.microsoft.com/office/drawing/2014/main" id="{DBC0F265-5ACE-48CB-A9D9-2FB5A9891C0F}"/>
              </a:ext>
            </a:extLst>
          </p:cNvPr>
          <p:cNvSpPr txBox="1"/>
          <p:nvPr/>
        </p:nvSpPr>
        <p:spPr>
          <a:xfrm>
            <a:off x="4276746" y="4288468"/>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40" name="TextBox 39">
            <a:extLst>
              <a:ext uri="{FF2B5EF4-FFF2-40B4-BE49-F238E27FC236}">
                <a16:creationId xmlns:a16="http://schemas.microsoft.com/office/drawing/2014/main" id="{20943638-F240-42E4-AE62-9766F3FB3D6B}"/>
              </a:ext>
            </a:extLst>
          </p:cNvPr>
          <p:cNvSpPr txBox="1"/>
          <p:nvPr/>
        </p:nvSpPr>
        <p:spPr>
          <a:xfrm>
            <a:off x="6281942" y="4288468"/>
            <a:ext cx="576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41" name="TextBox 40">
            <a:extLst>
              <a:ext uri="{FF2B5EF4-FFF2-40B4-BE49-F238E27FC236}">
                <a16:creationId xmlns:a16="http://schemas.microsoft.com/office/drawing/2014/main" id="{BEA805B6-7F0F-4DFA-9AF3-A252DE09E6CB}"/>
              </a:ext>
            </a:extLst>
          </p:cNvPr>
          <p:cNvSpPr txBox="1"/>
          <p:nvPr/>
        </p:nvSpPr>
        <p:spPr>
          <a:xfrm>
            <a:off x="8365426" y="4288468"/>
            <a:ext cx="576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42" name="TextBox 41">
            <a:extLst>
              <a:ext uri="{FF2B5EF4-FFF2-40B4-BE49-F238E27FC236}">
                <a16:creationId xmlns:a16="http://schemas.microsoft.com/office/drawing/2014/main" id="{AB022529-F7F2-4FB3-A44A-02431D367E0F}"/>
              </a:ext>
            </a:extLst>
          </p:cNvPr>
          <p:cNvSpPr txBox="1"/>
          <p:nvPr/>
        </p:nvSpPr>
        <p:spPr>
          <a:xfrm>
            <a:off x="4276746" y="5191072"/>
            <a:ext cx="576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43" name="TextBox 42">
            <a:extLst>
              <a:ext uri="{FF2B5EF4-FFF2-40B4-BE49-F238E27FC236}">
                <a16:creationId xmlns:a16="http://schemas.microsoft.com/office/drawing/2014/main" id="{3310E40A-9439-4D22-AFAE-53ED0DBDB90F}"/>
              </a:ext>
            </a:extLst>
          </p:cNvPr>
          <p:cNvSpPr txBox="1"/>
          <p:nvPr/>
        </p:nvSpPr>
        <p:spPr>
          <a:xfrm>
            <a:off x="6340518" y="5203893"/>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44" name="TextBox 43">
            <a:extLst>
              <a:ext uri="{FF2B5EF4-FFF2-40B4-BE49-F238E27FC236}">
                <a16:creationId xmlns:a16="http://schemas.microsoft.com/office/drawing/2014/main" id="{F3FA84B5-1317-4B7F-975C-015B01C08D78}"/>
              </a:ext>
            </a:extLst>
          </p:cNvPr>
          <p:cNvSpPr txBox="1"/>
          <p:nvPr/>
        </p:nvSpPr>
        <p:spPr>
          <a:xfrm>
            <a:off x="8422989" y="5192626"/>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56" name="TextBox 55">
            <a:hlinkClick r:id="" action="ppaction://noaction" highlightClick="1">
              <a:snd r:embed="rId7" name="A.wav"/>
            </a:hlinkClick>
            <a:extLst>
              <a:ext uri="{FF2B5EF4-FFF2-40B4-BE49-F238E27FC236}">
                <a16:creationId xmlns:a16="http://schemas.microsoft.com/office/drawing/2014/main" id="{935A1588-B2C1-44B8-8345-A31E6880DAA3}"/>
              </a:ext>
            </a:extLst>
          </p:cNvPr>
          <p:cNvSpPr txBox="1"/>
          <p:nvPr/>
        </p:nvSpPr>
        <p:spPr>
          <a:xfrm>
            <a:off x="3341089" y="3598519"/>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a:t>
            </a:r>
          </a:p>
        </p:txBody>
      </p:sp>
      <p:sp>
        <p:nvSpPr>
          <p:cNvPr id="57" name="TextBox 56">
            <a:hlinkClick r:id="" action="ppaction://noaction" highlightClick="1">
              <a:snd r:embed="rId8" name="B.wav"/>
            </a:hlinkClick>
            <a:extLst>
              <a:ext uri="{FF2B5EF4-FFF2-40B4-BE49-F238E27FC236}">
                <a16:creationId xmlns:a16="http://schemas.microsoft.com/office/drawing/2014/main" id="{C8C470B1-66B7-4818-9DC0-2159FB6FB107}"/>
              </a:ext>
            </a:extLst>
          </p:cNvPr>
          <p:cNvSpPr txBox="1"/>
          <p:nvPr/>
        </p:nvSpPr>
        <p:spPr>
          <a:xfrm>
            <a:off x="5419582" y="3598631"/>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B</a:t>
            </a:r>
          </a:p>
        </p:txBody>
      </p:sp>
      <p:sp>
        <p:nvSpPr>
          <p:cNvPr id="58" name="TextBox 57">
            <a:hlinkClick r:id="" action="ppaction://noaction" highlightClick="1">
              <a:snd r:embed="rId9" name="C.wav"/>
            </a:hlinkClick>
            <a:extLst>
              <a:ext uri="{FF2B5EF4-FFF2-40B4-BE49-F238E27FC236}">
                <a16:creationId xmlns:a16="http://schemas.microsoft.com/office/drawing/2014/main" id="{E5241F59-CBD5-48F8-B924-775EE172F012}"/>
              </a:ext>
            </a:extLst>
          </p:cNvPr>
          <p:cNvSpPr txBox="1"/>
          <p:nvPr/>
        </p:nvSpPr>
        <p:spPr>
          <a:xfrm>
            <a:off x="7388679" y="3585379"/>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C</a:t>
            </a:r>
          </a:p>
        </p:txBody>
      </p:sp>
      <p:sp>
        <p:nvSpPr>
          <p:cNvPr id="59" name="TextBox 58">
            <a:hlinkClick r:id="" action="ppaction://noaction" highlightClick="1">
              <a:snd r:embed="rId10" name="D.wav"/>
            </a:hlinkClick>
            <a:extLst>
              <a:ext uri="{FF2B5EF4-FFF2-40B4-BE49-F238E27FC236}">
                <a16:creationId xmlns:a16="http://schemas.microsoft.com/office/drawing/2014/main" id="{92CAF4DD-B178-4638-832D-1FF1C74C4990}"/>
              </a:ext>
            </a:extLst>
          </p:cNvPr>
          <p:cNvSpPr txBox="1"/>
          <p:nvPr/>
        </p:nvSpPr>
        <p:spPr>
          <a:xfrm>
            <a:off x="3353429" y="4472748"/>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p>
        </p:txBody>
      </p:sp>
      <p:sp>
        <p:nvSpPr>
          <p:cNvPr id="60" name="TextBox 59">
            <a:hlinkClick r:id="" action="ppaction://noaction" highlightClick="1">
              <a:snd r:embed="rId5" name="E.wav"/>
            </a:hlinkClick>
            <a:extLst>
              <a:ext uri="{FF2B5EF4-FFF2-40B4-BE49-F238E27FC236}">
                <a16:creationId xmlns:a16="http://schemas.microsoft.com/office/drawing/2014/main" id="{16CCACF7-4072-4301-B803-734E73555CF9}"/>
              </a:ext>
            </a:extLst>
          </p:cNvPr>
          <p:cNvSpPr txBox="1"/>
          <p:nvPr/>
        </p:nvSpPr>
        <p:spPr>
          <a:xfrm>
            <a:off x="5419582" y="4472748"/>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E</a:t>
            </a:r>
          </a:p>
        </p:txBody>
      </p:sp>
      <p:sp>
        <p:nvSpPr>
          <p:cNvPr id="61" name="TextBox 60">
            <a:hlinkClick r:id="" action="ppaction://noaction" highlightClick="1">
              <a:snd r:embed="rId11" name="F.wav"/>
            </a:hlinkClick>
            <a:extLst>
              <a:ext uri="{FF2B5EF4-FFF2-40B4-BE49-F238E27FC236}">
                <a16:creationId xmlns:a16="http://schemas.microsoft.com/office/drawing/2014/main" id="{99D57D6F-878F-4B91-B147-ACE54012442B}"/>
              </a:ext>
            </a:extLst>
          </p:cNvPr>
          <p:cNvSpPr txBox="1"/>
          <p:nvPr/>
        </p:nvSpPr>
        <p:spPr>
          <a:xfrm>
            <a:off x="7422967" y="4480599"/>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p>
        </p:txBody>
      </p:sp>
      <p:sp>
        <p:nvSpPr>
          <p:cNvPr id="62" name="TextBox 61">
            <a:hlinkClick r:id="" action="ppaction://noaction" highlightClick="1">
              <a:snd r:embed="rId12" name="G.wav"/>
            </a:hlinkClick>
            <a:extLst>
              <a:ext uri="{FF2B5EF4-FFF2-40B4-BE49-F238E27FC236}">
                <a16:creationId xmlns:a16="http://schemas.microsoft.com/office/drawing/2014/main" id="{50CAC5F3-C149-47ED-A49E-2BC44C3EB748}"/>
              </a:ext>
            </a:extLst>
          </p:cNvPr>
          <p:cNvSpPr txBox="1"/>
          <p:nvPr/>
        </p:nvSpPr>
        <p:spPr>
          <a:xfrm>
            <a:off x="3328402" y="5364900"/>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G</a:t>
            </a:r>
          </a:p>
        </p:txBody>
      </p:sp>
      <p:sp>
        <p:nvSpPr>
          <p:cNvPr id="63" name="TextBox 62">
            <a:hlinkClick r:id="" action="ppaction://noaction" highlightClick="1">
              <a:snd r:embed="rId13" name="H.wav"/>
            </a:hlinkClick>
            <a:extLst>
              <a:ext uri="{FF2B5EF4-FFF2-40B4-BE49-F238E27FC236}">
                <a16:creationId xmlns:a16="http://schemas.microsoft.com/office/drawing/2014/main" id="{5F187607-5B3E-4241-A408-DA6D6F38F505}"/>
              </a:ext>
            </a:extLst>
          </p:cNvPr>
          <p:cNvSpPr txBox="1"/>
          <p:nvPr/>
        </p:nvSpPr>
        <p:spPr>
          <a:xfrm>
            <a:off x="5383484" y="5364900"/>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H</a:t>
            </a:r>
          </a:p>
        </p:txBody>
      </p:sp>
      <p:sp>
        <p:nvSpPr>
          <p:cNvPr id="64" name="TextBox 63">
            <a:hlinkClick r:id="" action="ppaction://noaction" highlightClick="1">
              <a:snd r:embed="rId14" name="I.wav"/>
            </a:hlinkClick>
            <a:extLst>
              <a:ext uri="{FF2B5EF4-FFF2-40B4-BE49-F238E27FC236}">
                <a16:creationId xmlns:a16="http://schemas.microsoft.com/office/drawing/2014/main" id="{2E48DD63-F88B-4F7E-A998-CE4598C4B894}"/>
              </a:ext>
            </a:extLst>
          </p:cNvPr>
          <p:cNvSpPr txBox="1"/>
          <p:nvPr/>
        </p:nvSpPr>
        <p:spPr>
          <a:xfrm>
            <a:off x="7467913" y="5349571"/>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a:t>
            </a:r>
          </a:p>
        </p:txBody>
      </p:sp>
      <p:pic>
        <p:nvPicPr>
          <p:cNvPr id="16" name="Picture 15" descr="girl">
            <a:extLst>
              <a:ext uri="{FF2B5EF4-FFF2-40B4-BE49-F238E27FC236}">
                <a16:creationId xmlns:a16="http://schemas.microsoft.com/office/drawing/2014/main" id="{79FB5B63-FA04-4368-8330-CD73037412F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29192" y="4169715"/>
            <a:ext cx="1687204" cy="1722019"/>
          </a:xfrm>
          <a:prstGeom prst="rect">
            <a:avLst/>
          </a:prstGeom>
        </p:spPr>
      </p:pic>
    </p:spTree>
    <p:extLst>
      <p:ext uri="{BB962C8B-B14F-4D97-AF65-F5344CB8AC3E}">
        <p14:creationId xmlns:p14="http://schemas.microsoft.com/office/powerpoint/2010/main" val="336076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3" grpId="0"/>
      <p:bldP spid="4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descr="background for title"/>
          <p:cNvSpPr txBox="1"/>
          <p:nvPr/>
        </p:nvSpPr>
        <p:spPr>
          <a:xfrm>
            <a:off x="3269737" y="3060308"/>
            <a:ext cx="8256105" cy="369332"/>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 name="Title 1"/>
          <p:cNvSpPr>
            <a:spLocks noGrp="1"/>
          </p:cNvSpPr>
          <p:nvPr>
            <p:ph type="title"/>
          </p:nvPr>
        </p:nvSpPr>
        <p:spPr>
          <a:xfrm>
            <a:off x="3285637" y="2573365"/>
            <a:ext cx="10515600" cy="1325563"/>
          </a:xfrm>
        </p:spPr>
        <p:txBody>
          <a:bodyPr>
            <a:normAutofit/>
          </a:bodyPr>
          <a:lstStyle/>
          <a:p>
            <a:pPr lvl="0">
              <a:lnSpc>
                <a:spcPct val="100000"/>
              </a:lnSpc>
              <a:spcBef>
                <a:spcPts val="0"/>
              </a:spcBef>
              <a:defRPr/>
            </a:pPr>
            <a:r>
              <a:rPr lang="en-GB" sz="2400" b="1" dirty="0">
                <a:solidFill>
                  <a:schemeClr val="bg1"/>
                </a:solidFill>
                <a:latin typeface="Century Gothic" panose="020F0302020204030204"/>
                <a:ea typeface="+mn-ea"/>
                <a:cs typeface="+mn-cs"/>
              </a:rPr>
              <a:t>Principles for teaching grammar in a foreign language.</a:t>
            </a:r>
          </a:p>
        </p:txBody>
      </p:sp>
      <p:grpSp>
        <p:nvGrpSpPr>
          <p:cNvPr id="16" name="Group 15" descr="sticky note"/>
          <p:cNvGrpSpPr/>
          <p:nvPr/>
        </p:nvGrpSpPr>
        <p:grpSpPr>
          <a:xfrm>
            <a:off x="307057" y="76594"/>
            <a:ext cx="2791990" cy="1695448"/>
            <a:chOff x="2913825" y="85023"/>
            <a:chExt cx="2644160" cy="2868276"/>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3825" y="85023"/>
              <a:ext cx="2644160" cy="2653063"/>
            </a:xfrm>
            <a:prstGeom prst="rect">
              <a:avLst/>
            </a:prstGeom>
          </p:spPr>
        </p:pic>
        <p:sp>
          <p:nvSpPr>
            <p:cNvPr id="18" name="TextBox 17" descr="sticky note"/>
            <p:cNvSpPr txBox="1"/>
            <p:nvPr/>
          </p:nvSpPr>
          <p:spPr>
            <a:xfrm>
              <a:off x="2944592" y="193688"/>
              <a:ext cx="2604407" cy="27596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succinct,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explicit description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grammar feature and its meaning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38" name="Group 37" descr="sticky note"/>
          <p:cNvGrpSpPr/>
          <p:nvPr/>
        </p:nvGrpSpPr>
        <p:grpSpPr>
          <a:xfrm>
            <a:off x="307057" y="1727316"/>
            <a:ext cx="2791990" cy="1702324"/>
            <a:chOff x="2913825" y="85023"/>
            <a:chExt cx="2644160" cy="2653063"/>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3825" y="85023"/>
              <a:ext cx="2644160" cy="2653063"/>
            </a:xfrm>
            <a:prstGeom prst="rect">
              <a:avLst/>
            </a:prstGeom>
          </p:spPr>
        </p:pic>
        <p:sp>
          <p:nvSpPr>
            <p:cNvPr id="40" name="TextBox 39"/>
            <p:cNvSpPr txBox="1"/>
            <p:nvPr/>
          </p:nvSpPr>
          <p:spPr>
            <a:xfrm>
              <a:off x="2933702" y="100292"/>
              <a:ext cx="2604407" cy="1295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37" name="TextBox 36"/>
          <p:cNvSpPr txBox="1"/>
          <p:nvPr/>
        </p:nvSpPr>
        <p:spPr>
          <a:xfrm>
            <a:off x="314155" y="1752745"/>
            <a:ext cx="2750014"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Developing learners’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awareness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relationship between English and the L2</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29" name="Group 28" descr="sticky note"/>
          <p:cNvGrpSpPr/>
          <p:nvPr/>
        </p:nvGrpSpPr>
        <p:grpSpPr>
          <a:xfrm>
            <a:off x="3190538" y="89136"/>
            <a:ext cx="2921878" cy="2880638"/>
            <a:chOff x="118000" y="3298237"/>
            <a:chExt cx="2921878" cy="2880638"/>
          </a:xfrm>
        </p:grpSpPr>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00" y="3298237"/>
              <a:ext cx="2840318" cy="2849881"/>
            </a:xfrm>
            <a:prstGeom prst="rect">
              <a:avLst/>
            </a:prstGeom>
          </p:spPr>
        </p:pic>
        <p:sp>
          <p:nvSpPr>
            <p:cNvPr id="27" name="TextBox 26" descr="sticky note"/>
            <p:cNvSpPr txBox="1"/>
            <p:nvPr/>
          </p:nvSpPr>
          <p:spPr>
            <a:xfrm>
              <a:off x="197199" y="3316553"/>
              <a:ext cx="284267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Initial practice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reinforce knowledge of the grammatical form and its meaning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‘input’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 when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reading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listening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contrasting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pairs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features.</a:t>
              </a:r>
            </a:p>
          </p:txBody>
        </p:sp>
      </p:grpSp>
      <p:pic>
        <p:nvPicPr>
          <p:cNvPr id="21" name="Picture 20" descr="sticky note"/>
          <p:cNvPicPr>
            <a:picLocks noChangeAspect="1"/>
          </p:cNvPicPr>
          <p:nvPr/>
        </p:nvPicPr>
        <p:blipFill>
          <a:blip r:embed="rId5">
            <a:extLst>
              <a:ext uri="{BEBA8EAE-BF5A-486C-A8C5-ECC9F3942E4B}">
                <a14:imgProps xmlns:a14="http://schemas.microsoft.com/office/drawing/2010/main">
                  <a14:imgLayer r:embed="rId6">
                    <a14:imgEffect>
                      <a14:colorTemperature colorTemp="11500"/>
                    </a14:imgEffect>
                    <a14:imgEffect>
                      <a14:saturation sat="70000"/>
                    </a14:imgEffect>
                  </a14:imgLayer>
                </a14:imgProps>
              </a:ext>
              <a:ext uri="{28A0092B-C50C-407E-A947-70E740481C1C}">
                <a14:useLocalDpi xmlns:a14="http://schemas.microsoft.com/office/drawing/2010/main" val="0"/>
              </a:ext>
            </a:extLst>
          </a:blip>
          <a:stretch>
            <a:fillRect/>
          </a:stretch>
        </p:blipFill>
        <p:spPr>
          <a:xfrm>
            <a:off x="6101379" y="110517"/>
            <a:ext cx="2942289" cy="2823605"/>
          </a:xfrm>
          <a:prstGeom prst="rect">
            <a:avLst/>
          </a:prstGeom>
        </p:spPr>
      </p:pic>
      <p:sp>
        <p:nvSpPr>
          <p:cNvPr id="26" name="TextBox 25"/>
          <p:cNvSpPr txBox="1"/>
          <p:nvPr/>
        </p:nvSpPr>
        <p:spPr>
          <a:xfrm>
            <a:off x="6153682" y="128620"/>
            <a:ext cx="281541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order to complete the activity correctly, the learner needs to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connect the grammar feature to its meaning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(Task essential)</a:t>
            </a:r>
          </a:p>
        </p:txBody>
      </p:sp>
      <p:pic>
        <p:nvPicPr>
          <p:cNvPr id="25" name="Picture 24" descr="sticky not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5571" y="128620"/>
            <a:ext cx="2858394" cy="2828160"/>
          </a:xfrm>
          <a:prstGeom prst="rect">
            <a:avLst/>
          </a:prstGeom>
        </p:spPr>
      </p:pic>
      <p:sp>
        <p:nvSpPr>
          <p:cNvPr id="19" name="TextBox 18"/>
          <p:cNvSpPr txBox="1"/>
          <p:nvPr/>
        </p:nvSpPr>
        <p:spPr>
          <a:xfrm>
            <a:off x="9147281" y="107452"/>
            <a:ext cx="2867531"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grammar feature is made task-essential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during practice by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removing as many other clues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from the sentence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possible. </a:t>
            </a:r>
          </a:p>
        </p:txBody>
      </p:sp>
      <p:grpSp>
        <p:nvGrpSpPr>
          <p:cNvPr id="42" name="Group 41" descr="sticky note"/>
          <p:cNvGrpSpPr/>
          <p:nvPr/>
        </p:nvGrpSpPr>
        <p:grpSpPr>
          <a:xfrm>
            <a:off x="314155" y="3523506"/>
            <a:ext cx="2846965" cy="2810222"/>
            <a:chOff x="314155" y="3523506"/>
            <a:chExt cx="2846965" cy="2810222"/>
          </a:xfrm>
        </p:grpSpPr>
        <p:pic>
          <p:nvPicPr>
            <p:cNvPr id="34" name="Pictur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155" y="3523506"/>
              <a:ext cx="2800792" cy="2810222"/>
            </a:xfrm>
            <a:prstGeom prst="rect">
              <a:avLst/>
            </a:prstGeom>
          </p:spPr>
        </p:pic>
        <p:sp>
          <p:nvSpPr>
            <p:cNvPr id="33" name="TextBox 32"/>
            <p:cNvSpPr txBox="1"/>
            <p:nvPr/>
          </p:nvSpPr>
          <p:spPr>
            <a:xfrm>
              <a:off x="362554" y="3523506"/>
              <a:ext cx="279856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Pairs of meanings juxtaposed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different combinations,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ensuring that features are revisited and reinforced.</a:t>
              </a:r>
            </a:p>
          </p:txBody>
        </p:sp>
      </p:grpSp>
      <p:grpSp>
        <p:nvGrpSpPr>
          <p:cNvPr id="30" name="Group 29" descr="sticky note"/>
          <p:cNvGrpSpPr/>
          <p:nvPr/>
        </p:nvGrpSpPr>
        <p:grpSpPr>
          <a:xfrm>
            <a:off x="3207292" y="3527263"/>
            <a:ext cx="2967567" cy="2777892"/>
            <a:chOff x="3662310" y="1258725"/>
            <a:chExt cx="2740275" cy="2660363"/>
          </a:xfrm>
        </p:grpSpPr>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62310" y="1258725"/>
              <a:ext cx="2651435" cy="2660363"/>
            </a:xfrm>
            <a:prstGeom prst="rect">
              <a:avLst/>
            </a:prstGeom>
          </p:spPr>
        </p:pic>
        <p:sp>
          <p:nvSpPr>
            <p:cNvPr id="32" name="TextBox 31"/>
            <p:cNvSpPr txBox="1"/>
            <p:nvPr/>
          </p:nvSpPr>
          <p:spPr>
            <a:xfrm>
              <a:off x="3710471" y="1258725"/>
              <a:ext cx="2692114" cy="21517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extensive initial practice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pairs of features, very gradually</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activities may incorporate more than two features.</a:t>
              </a:r>
            </a:p>
          </p:txBody>
        </p:sp>
      </p:grpSp>
      <p:grpSp>
        <p:nvGrpSpPr>
          <p:cNvPr id="41" name="Group 40" descr="sticky note"/>
          <p:cNvGrpSpPr/>
          <p:nvPr/>
        </p:nvGrpSpPr>
        <p:grpSpPr>
          <a:xfrm>
            <a:off x="6112416" y="3460027"/>
            <a:ext cx="2879877" cy="2873701"/>
            <a:chOff x="3221396" y="3441019"/>
            <a:chExt cx="2879877" cy="2873701"/>
          </a:xfrm>
        </p:grpSpPr>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80878" y="3484828"/>
              <a:ext cx="2820395" cy="2829892"/>
            </a:xfrm>
            <a:prstGeom prst="rect">
              <a:avLst/>
            </a:prstGeom>
          </p:spPr>
        </p:pic>
        <p:sp>
          <p:nvSpPr>
            <p:cNvPr id="6" name="TextBox 5" descr="sticky note"/>
            <p:cNvSpPr txBox="1"/>
            <p:nvPr/>
          </p:nvSpPr>
          <p:spPr>
            <a:xfrm>
              <a:off x="3221396" y="3441019"/>
              <a:ext cx="272531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Grammar is encountered with a varied lexicon to consolidate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learners’ knowledge of a grammatical system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that works across multiple contexts.</a:t>
              </a:r>
            </a:p>
          </p:txBody>
        </p:sp>
      </p:grpSp>
      <p:grpSp>
        <p:nvGrpSpPr>
          <p:cNvPr id="9" name="Group 8" descr="sticky note"/>
          <p:cNvGrpSpPr/>
          <p:nvPr/>
        </p:nvGrpSpPr>
        <p:grpSpPr>
          <a:xfrm>
            <a:off x="9145571" y="3517698"/>
            <a:ext cx="2829050" cy="2797022"/>
            <a:chOff x="4828424" y="462351"/>
            <a:chExt cx="2852717" cy="2862322"/>
          </a:xfrm>
        </p:grpSpPr>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28424" y="462351"/>
              <a:ext cx="2852717" cy="2862322"/>
            </a:xfrm>
            <a:prstGeom prst="rect">
              <a:avLst/>
            </a:prstGeom>
          </p:spPr>
        </p:pic>
        <p:sp>
          <p:nvSpPr>
            <p:cNvPr id="7" name="TextBox 6"/>
            <p:cNvSpPr txBox="1"/>
            <p:nvPr/>
          </p:nvSpPr>
          <p:spPr>
            <a:xfrm>
              <a:off x="4828424" y="462351"/>
              <a:ext cx="2604407" cy="22992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Writing and speaking activities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help learners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establish and practise accessing knowledge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the input practice. </a:t>
              </a:r>
            </a:p>
          </p:txBody>
        </p:sp>
      </p:grpSp>
    </p:spTree>
    <p:extLst>
      <p:ext uri="{BB962C8B-B14F-4D97-AF65-F5344CB8AC3E}">
        <p14:creationId xmlns:p14="http://schemas.microsoft.com/office/powerpoint/2010/main" val="2957739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45" name="Picture 44" descr="background rectangle ">
            <a:extLst>
              <a:ext uri="{FF2B5EF4-FFF2-40B4-BE49-F238E27FC236}">
                <a16:creationId xmlns:a16="http://schemas.microsoft.com/office/drawing/2014/main" id="{39D416E3-1ED0-400F-B6FF-4D924E345F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6801"/>
            <a:ext cx="7269805" cy="867128"/>
          </a:xfrm>
          <a:prstGeom prst="rect">
            <a:avLst/>
          </a:prstGeom>
        </p:spPr>
      </p:pic>
      <p:sp>
        <p:nvSpPr>
          <p:cNvPr id="4" name="Title 3"/>
          <p:cNvSpPr>
            <a:spLocks noGrp="1"/>
          </p:cNvSpPr>
          <p:nvPr>
            <p:ph type="title"/>
          </p:nvPr>
        </p:nvSpPr>
        <p:spPr>
          <a:xfrm>
            <a:off x="162562" y="259139"/>
            <a:ext cx="10515600" cy="1325563"/>
          </a:xfrm>
        </p:spPr>
        <p:txBody>
          <a:bodyPr/>
          <a:lstStyle/>
          <a:p>
            <a:pPr lvl="0">
              <a:spcBef>
                <a:spcPts val="0"/>
              </a:spcBef>
              <a:defRPr/>
            </a:pPr>
            <a:r>
              <a:rPr lang="en-GB" sz="3400" b="1" kern="0" dirty="0">
                <a:solidFill>
                  <a:srgbClr val="FFFFFF"/>
                </a:solidFill>
                <a:latin typeface="Century Gothic"/>
                <a:ea typeface="+mn-ea"/>
                <a:cs typeface="+mn-cs"/>
                <a:sym typeface="Century Gothic"/>
              </a:rPr>
              <a:t>Qui </a:t>
            </a:r>
            <a:r>
              <a:rPr lang="en-GB" sz="3400" b="1" kern="0" dirty="0" err="1">
                <a:solidFill>
                  <a:srgbClr val="FFFFFF"/>
                </a:solidFill>
                <a:latin typeface="Century Gothic"/>
                <a:ea typeface="+mn-ea"/>
                <a:cs typeface="+mn-cs"/>
                <a:sym typeface="Century Gothic"/>
              </a:rPr>
              <a:t>va</a:t>
            </a:r>
            <a:r>
              <a:rPr lang="en-GB" sz="3400" b="1" kern="0" dirty="0">
                <a:solidFill>
                  <a:srgbClr val="FFFFFF"/>
                </a:solidFill>
                <a:latin typeface="Century Gothic"/>
                <a:ea typeface="+mn-ea"/>
                <a:cs typeface="+mn-cs"/>
                <a:sym typeface="Century Gothic"/>
              </a:rPr>
              <a:t> </a:t>
            </a:r>
            <a:r>
              <a:rPr lang="en-GB" sz="3400" b="1" kern="0" dirty="0" err="1">
                <a:solidFill>
                  <a:srgbClr val="FFFFFF"/>
                </a:solidFill>
                <a:latin typeface="Century Gothic"/>
                <a:ea typeface="+mn-ea"/>
                <a:cs typeface="+mn-cs"/>
                <a:sym typeface="Century Gothic"/>
              </a:rPr>
              <a:t>où</a:t>
            </a:r>
            <a:r>
              <a:rPr lang="en-GB" sz="3400" b="1" kern="0" dirty="0">
                <a:solidFill>
                  <a:srgbClr val="FFFFFF"/>
                </a:solidFill>
                <a:latin typeface="Century Gothic"/>
                <a:ea typeface="+mn-ea"/>
                <a:cs typeface="+mn-cs"/>
                <a:sym typeface="Century Gothic"/>
              </a:rPr>
              <a:t> ? (je/</a:t>
            </a:r>
            <a:r>
              <a:rPr lang="en-GB" sz="3400" b="1" kern="0" dirty="0" err="1">
                <a:solidFill>
                  <a:srgbClr val="FFFFFF"/>
                </a:solidFill>
                <a:latin typeface="Century Gothic"/>
                <a:ea typeface="+mn-ea"/>
                <a:cs typeface="+mn-cs"/>
                <a:sym typeface="Century Gothic"/>
              </a:rPr>
              <a:t>elle</a:t>
            </a:r>
            <a:r>
              <a:rPr lang="en-GB" sz="3400" b="1" kern="0" dirty="0">
                <a:solidFill>
                  <a:srgbClr val="FFFFFF"/>
                </a:solidFill>
                <a:latin typeface="Century Gothic"/>
                <a:ea typeface="+mn-ea"/>
                <a:cs typeface="+mn-cs"/>
                <a:sym typeface="Century Gothic"/>
              </a:rPr>
              <a:t>) </a:t>
            </a:r>
            <a:br>
              <a:rPr lang="en-GB" sz="3400" b="1" kern="0" dirty="0">
                <a:solidFill>
                  <a:srgbClr val="FFFFFF"/>
                </a:solidFill>
                <a:latin typeface="Century Gothic"/>
                <a:ea typeface="+mn-ea"/>
                <a:cs typeface="+mn-cs"/>
                <a:sym typeface="Century Gothic"/>
              </a:rPr>
            </a:br>
            <a:endParaRPr lang="en-GB" dirty="0"/>
          </a:p>
        </p:txBody>
      </p:sp>
      <p:sp>
        <p:nvSpPr>
          <p:cNvPr id="23" name="Rounded Rectangle 46">
            <a:extLst>
              <a:ext uri="{FF2B5EF4-FFF2-40B4-BE49-F238E27FC236}">
                <a16:creationId xmlns:a16="http://schemas.microsoft.com/office/drawing/2014/main" id="{01F03E95-CC49-4EA3-ADA4-970425A076B5}"/>
              </a:ext>
            </a:extLst>
          </p:cNvPr>
          <p:cNvSpPr/>
          <p:nvPr/>
        </p:nvSpPr>
        <p:spPr>
          <a:xfrm>
            <a:off x="10716118" y="104993"/>
            <a:ext cx="1281351"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2" name="TextBox 41">
            <a:extLst>
              <a:ext uri="{FF2B5EF4-FFF2-40B4-BE49-F238E27FC236}">
                <a16:creationId xmlns:a16="http://schemas.microsoft.com/office/drawing/2014/main" id="{F8157123-3466-44C7-93E7-072D17C9197F}"/>
              </a:ext>
            </a:extLst>
          </p:cNvPr>
          <p:cNvSpPr txBox="1"/>
          <p:nvPr/>
        </p:nvSpPr>
        <p:spPr>
          <a:xfrm>
            <a:off x="162562" y="1147930"/>
            <a:ext cx="117853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Léa</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is now talking about where she is going and where her friend Sophie is going. </a:t>
            </a:r>
            <a:b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br>
            <a:r>
              <a:rPr kumimoji="0" lang="en-GB" sz="2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C’est</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qui? </a:t>
            </a:r>
            <a:r>
              <a:rPr kumimoji="0" lang="en-GB" sz="2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Léa</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(je) </a:t>
            </a:r>
            <a:r>
              <a:rPr kumimoji="0" lang="en-GB" sz="2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ou</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Sophie (</a:t>
            </a:r>
            <a:r>
              <a:rPr kumimoji="0" lang="en-GB" sz="2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elle</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nvGraphicFramePr>
        <p:xfrm>
          <a:off x="329184" y="2101289"/>
          <a:ext cx="5726070" cy="4070479"/>
        </p:xfrm>
        <a:graphic>
          <a:graphicData uri="http://schemas.openxmlformats.org/drawingml/2006/table">
            <a:tbl>
              <a:tblPr firstRow="1" bandRow="1"/>
              <a:tblGrid>
                <a:gridCol w="4074204">
                  <a:extLst>
                    <a:ext uri="{9D8B030D-6E8A-4147-A177-3AD203B41FA5}">
                      <a16:colId xmlns:a16="http://schemas.microsoft.com/office/drawing/2014/main" val="1977934646"/>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elle</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44" name="Action Button: Custom 21">
            <a:hlinkClick r:id="" action="ppaction://noaction" highlightClick="1">
              <a:snd r:embed="rId4" name="1. [beep] va à Trouville.wav"/>
            </a:hlinkClick>
            <a:extLst>
              <a:ext uri="{FF2B5EF4-FFF2-40B4-BE49-F238E27FC236}">
                <a16:creationId xmlns:a16="http://schemas.microsoft.com/office/drawing/2014/main" id="{9B8DD0CF-B6B8-460B-B44C-809C55C6AC3E}"/>
              </a:ext>
            </a:extLst>
          </p:cNvPr>
          <p:cNvSpPr/>
          <p:nvPr/>
        </p:nvSpPr>
        <p:spPr>
          <a:xfrm>
            <a:off x="414247"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48" name="Action Button: Custom 22">
            <a:hlinkClick r:id="" action="ppaction://noaction" highlightClick="1">
              <a:snd r:embed="rId5" name="2. [beep] va à Grenoble.wav"/>
            </a:hlinkClick>
            <a:extLst>
              <a:ext uri="{FF2B5EF4-FFF2-40B4-BE49-F238E27FC236}">
                <a16:creationId xmlns:a16="http://schemas.microsoft.com/office/drawing/2014/main" id="{89A4D9CF-17A8-412C-98C2-998446E963EB}"/>
              </a:ext>
            </a:extLst>
          </p:cNvPr>
          <p:cNvSpPr/>
          <p:nvPr/>
        </p:nvSpPr>
        <p:spPr>
          <a:xfrm>
            <a:off x="414247" y="397301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52" name="Action Button: Custom 23">
            <a:hlinkClick r:id="" action="ppaction://noaction" highlightClick="1">
              <a:snd r:embed="rId6" name="3. [beep] vais à Pau (with liaison).wav"/>
            </a:hlinkClick>
            <a:extLst>
              <a:ext uri="{FF2B5EF4-FFF2-40B4-BE49-F238E27FC236}">
                <a16:creationId xmlns:a16="http://schemas.microsoft.com/office/drawing/2014/main" id="{5401D5C7-7DCA-461C-A233-1693EA8DB4B1}"/>
              </a:ext>
            </a:extLst>
          </p:cNvPr>
          <p:cNvSpPr/>
          <p:nvPr/>
        </p:nvSpPr>
        <p:spPr>
          <a:xfrm>
            <a:off x="414247" y="47345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56" name="Action Button: Custom 24">
            <a:hlinkClick r:id="" action="ppaction://noaction" highlightClick="1">
              <a:snd r:embed="rId7" name="4. [beep] vais à Nancy (with liaison).wav"/>
            </a:hlinkClick>
            <a:extLst>
              <a:ext uri="{FF2B5EF4-FFF2-40B4-BE49-F238E27FC236}">
                <a16:creationId xmlns:a16="http://schemas.microsoft.com/office/drawing/2014/main" id="{C2B0FB71-EA22-468B-897B-95910F9E89D2}"/>
              </a:ext>
            </a:extLst>
          </p:cNvPr>
          <p:cNvSpPr/>
          <p:nvPr/>
        </p:nvSpPr>
        <p:spPr>
          <a:xfrm>
            <a:off x="414247" y="54961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4</a:t>
            </a:r>
          </a:p>
        </p:txBody>
      </p:sp>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nvGraphicFramePr>
        <p:xfrm>
          <a:off x="6186145" y="2101289"/>
          <a:ext cx="5726070" cy="4070479"/>
        </p:xfrm>
        <a:graphic>
          <a:graphicData uri="http://schemas.openxmlformats.org/drawingml/2006/table">
            <a:tbl>
              <a:tblPr firstRow="1" bandRow="1"/>
              <a:tblGrid>
                <a:gridCol w="4074204">
                  <a:extLst>
                    <a:ext uri="{9D8B030D-6E8A-4147-A177-3AD203B41FA5}">
                      <a16:colId xmlns:a16="http://schemas.microsoft.com/office/drawing/2014/main" val="1977934646"/>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elle</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4" name="Action Button: Custom 21">
            <a:hlinkClick r:id="" action="ppaction://noaction" highlightClick="1">
              <a:snd r:embed="rId8" name="5. [beep] vais à Strasbourg (with liaison).wav"/>
            </a:hlinkClick>
            <a:extLst>
              <a:ext uri="{FF2B5EF4-FFF2-40B4-BE49-F238E27FC236}">
                <a16:creationId xmlns:a16="http://schemas.microsoft.com/office/drawing/2014/main" id="{5D469A5D-0737-477F-8298-135610EE275B}"/>
              </a:ext>
            </a:extLst>
          </p:cNvPr>
          <p:cNvSpPr/>
          <p:nvPr/>
        </p:nvSpPr>
        <p:spPr>
          <a:xfrm>
            <a:off x="6271208"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95" name="Action Button: Custom 22">
            <a:hlinkClick r:id="" action="ppaction://noaction" highlightClick="1">
              <a:snd r:embed="rId9" name="6. [beep] va à Lille.wav"/>
            </a:hlinkClick>
            <a:extLst>
              <a:ext uri="{FF2B5EF4-FFF2-40B4-BE49-F238E27FC236}">
                <a16:creationId xmlns:a16="http://schemas.microsoft.com/office/drawing/2014/main" id="{7FA936DE-0B73-4B20-A6AC-6211E1413943}"/>
              </a:ext>
            </a:extLst>
          </p:cNvPr>
          <p:cNvSpPr/>
          <p:nvPr/>
        </p:nvSpPr>
        <p:spPr>
          <a:xfrm>
            <a:off x="6271208" y="397301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96" name="Action Button: Custom 23">
            <a:hlinkClick r:id="" action="ppaction://noaction" highlightClick="1">
              <a:snd r:embed="rId10" name="7. [beep] va à Nantes.wav"/>
            </a:hlinkClick>
            <a:extLst>
              <a:ext uri="{FF2B5EF4-FFF2-40B4-BE49-F238E27FC236}">
                <a16:creationId xmlns:a16="http://schemas.microsoft.com/office/drawing/2014/main" id="{0FEA9B2C-907B-4472-ACF7-ECEA9EF756C0}"/>
              </a:ext>
            </a:extLst>
          </p:cNvPr>
          <p:cNvSpPr/>
          <p:nvPr/>
        </p:nvSpPr>
        <p:spPr>
          <a:xfrm>
            <a:off x="6271208" y="47345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7</a:t>
            </a:r>
          </a:p>
        </p:txBody>
      </p:sp>
      <p:sp>
        <p:nvSpPr>
          <p:cNvPr id="97" name="Action Button: Custom 24">
            <a:hlinkClick r:id="" action="ppaction://noaction" highlightClick="1">
              <a:snd r:embed="rId11" name="8. [beep] vais à Dijon (with liaison).wav"/>
            </a:hlinkClick>
            <a:extLst>
              <a:ext uri="{FF2B5EF4-FFF2-40B4-BE49-F238E27FC236}">
                <a16:creationId xmlns:a16="http://schemas.microsoft.com/office/drawing/2014/main" id="{42C765AD-97C2-4B90-9620-876BBE9D26E8}"/>
              </a:ext>
            </a:extLst>
          </p:cNvPr>
          <p:cNvSpPr/>
          <p:nvPr/>
        </p:nvSpPr>
        <p:spPr>
          <a:xfrm>
            <a:off x="6271208" y="54961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8</a:t>
            </a:r>
          </a:p>
        </p:txBody>
      </p:sp>
      <p:pic>
        <p:nvPicPr>
          <p:cNvPr id="17" name="Picture 16" descr="sticky note"/>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54571" y="179256"/>
            <a:ext cx="2800792" cy="2810222"/>
          </a:xfrm>
          <a:prstGeom prst="rect">
            <a:avLst/>
          </a:prstGeom>
        </p:spPr>
      </p:pic>
      <p:sp>
        <p:nvSpPr>
          <p:cNvPr id="18" name="TextBox 17"/>
          <p:cNvSpPr txBox="1"/>
          <p:nvPr/>
        </p:nvSpPr>
        <p:spPr>
          <a:xfrm>
            <a:off x="7197245" y="296864"/>
            <a:ext cx="279856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Pairs of meanings juxtaposed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different combinations,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ensuring that features are revisited and reinforced.</a:t>
            </a:r>
          </a:p>
        </p:txBody>
      </p:sp>
    </p:spTree>
    <p:extLst>
      <p:ext uri="{BB962C8B-B14F-4D97-AF65-F5344CB8AC3E}">
        <p14:creationId xmlns:p14="http://schemas.microsoft.com/office/powerpoint/2010/main" val="215896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40" name="Picture 39" descr="background rectangle ">
            <a:extLst>
              <a:ext uri="{FF2B5EF4-FFF2-40B4-BE49-F238E27FC236}">
                <a16:creationId xmlns:a16="http://schemas.microsoft.com/office/drawing/2014/main" id="{8F651EDD-0D3A-49F3-86B2-F868EFCA6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sp>
        <p:nvSpPr>
          <p:cNvPr id="2" name="Title 1"/>
          <p:cNvSpPr>
            <a:spLocks noGrp="1"/>
          </p:cNvSpPr>
          <p:nvPr>
            <p:ph type="title"/>
          </p:nvPr>
        </p:nvSpPr>
        <p:spPr>
          <a:xfrm>
            <a:off x="-12139" y="383641"/>
            <a:ext cx="10515600" cy="1325563"/>
          </a:xfrm>
        </p:spPr>
        <p:txBody>
          <a:bodyPr/>
          <a:lstStyle/>
          <a:p>
            <a:pPr lvl="0">
              <a:spcBef>
                <a:spcPts val="0"/>
              </a:spcBef>
              <a:defRPr/>
            </a:pPr>
            <a:r>
              <a:rPr lang="en-GB" sz="3100" b="1" kern="0" dirty="0">
                <a:solidFill>
                  <a:srgbClr val="FFFFFF"/>
                </a:solidFill>
                <a:latin typeface="Century Gothic"/>
                <a:ea typeface="+mn-ea"/>
                <a:cs typeface="+mn-cs"/>
                <a:sym typeface="Century Gothic"/>
              </a:rPr>
              <a:t>Qui </a:t>
            </a:r>
            <a:r>
              <a:rPr lang="en-GB" sz="3100" b="1" kern="0" dirty="0" err="1">
                <a:solidFill>
                  <a:srgbClr val="FFFFFF"/>
                </a:solidFill>
                <a:latin typeface="Century Gothic"/>
                <a:ea typeface="+mn-ea"/>
                <a:cs typeface="+mn-cs"/>
                <a:sym typeface="Century Gothic"/>
              </a:rPr>
              <a:t>va</a:t>
            </a:r>
            <a:r>
              <a:rPr lang="en-GB" sz="3100" b="1" kern="0" dirty="0">
                <a:solidFill>
                  <a:srgbClr val="FFFFFF"/>
                </a:solidFill>
                <a:latin typeface="Century Gothic"/>
                <a:ea typeface="+mn-ea"/>
                <a:cs typeface="+mn-cs"/>
                <a:sym typeface="Century Gothic"/>
              </a:rPr>
              <a:t> </a:t>
            </a:r>
            <a:r>
              <a:rPr lang="en-GB" sz="3100" b="1" kern="0" dirty="0" err="1">
                <a:solidFill>
                  <a:srgbClr val="FFFFFF"/>
                </a:solidFill>
                <a:latin typeface="Century Gothic"/>
                <a:ea typeface="+mn-ea"/>
                <a:cs typeface="+mn-cs"/>
                <a:sym typeface="Century Gothic"/>
              </a:rPr>
              <a:t>où</a:t>
            </a:r>
            <a:r>
              <a:rPr lang="en-GB" sz="3100" b="1" kern="0" dirty="0">
                <a:solidFill>
                  <a:srgbClr val="FFFFFF"/>
                </a:solidFill>
                <a:latin typeface="Century Gothic"/>
                <a:ea typeface="+mn-ea"/>
                <a:cs typeface="+mn-cs"/>
                <a:sym typeface="Century Gothic"/>
              </a:rPr>
              <a:t> ? (je/</a:t>
            </a:r>
            <a:r>
              <a:rPr lang="en-GB" sz="3100" b="1" kern="0" dirty="0" err="1">
                <a:solidFill>
                  <a:srgbClr val="FFFFFF"/>
                </a:solidFill>
                <a:latin typeface="Century Gothic"/>
                <a:ea typeface="+mn-ea"/>
                <a:cs typeface="+mn-cs"/>
                <a:sym typeface="Century Gothic"/>
              </a:rPr>
              <a:t>elle</a:t>
            </a:r>
            <a:r>
              <a:rPr lang="en-GB" sz="3100" b="1" kern="0" dirty="0">
                <a:solidFill>
                  <a:srgbClr val="FFFFFF"/>
                </a:solidFill>
                <a:latin typeface="Century Gothic"/>
                <a:ea typeface="+mn-ea"/>
                <a:cs typeface="+mn-cs"/>
                <a:sym typeface="Century Gothic"/>
              </a:rPr>
              <a:t>, </a:t>
            </a:r>
            <a:r>
              <a:rPr lang="en-GB" sz="3100" b="1" kern="0" dirty="0" err="1">
                <a:solidFill>
                  <a:srgbClr val="FFFFFF"/>
                </a:solidFill>
                <a:latin typeface="Century Gothic"/>
                <a:ea typeface="+mn-ea"/>
                <a:cs typeface="+mn-cs"/>
                <a:sym typeface="Century Gothic"/>
              </a:rPr>
              <a:t>réponses</a:t>
            </a:r>
            <a:r>
              <a:rPr lang="en-GB" sz="3100" b="1" kern="0" dirty="0">
                <a:solidFill>
                  <a:srgbClr val="FFFFFF"/>
                </a:solidFill>
                <a:latin typeface="Century Gothic"/>
                <a:ea typeface="+mn-ea"/>
                <a:cs typeface="+mn-cs"/>
                <a:sym typeface="Century Gothic"/>
              </a:rPr>
              <a:t>) </a:t>
            </a:r>
            <a:br>
              <a:rPr lang="en-GB" sz="3100" b="1" kern="0" dirty="0">
                <a:solidFill>
                  <a:srgbClr val="FFFFFF"/>
                </a:solidFill>
                <a:latin typeface="Century Gothic"/>
                <a:ea typeface="+mn-ea"/>
                <a:cs typeface="+mn-cs"/>
                <a:sym typeface="Century Gothic"/>
              </a:rPr>
            </a:br>
            <a:endParaRPr lang="en-GB" dirty="0"/>
          </a:p>
        </p:txBody>
      </p:sp>
      <p:sp>
        <p:nvSpPr>
          <p:cNvPr id="23" name="Rounded Rectangle 46">
            <a:extLst>
              <a:ext uri="{FF2B5EF4-FFF2-40B4-BE49-F238E27FC236}">
                <a16:creationId xmlns:a16="http://schemas.microsoft.com/office/drawing/2014/main" id="{01F03E95-CC49-4EA3-ADA4-970425A076B5}"/>
              </a:ext>
            </a:extLst>
          </p:cNvPr>
          <p:cNvSpPr/>
          <p:nvPr/>
        </p:nvSpPr>
        <p:spPr>
          <a:xfrm>
            <a:off x="10716118" y="104993"/>
            <a:ext cx="1281351"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2" name="TextBox 41">
            <a:extLst>
              <a:ext uri="{FF2B5EF4-FFF2-40B4-BE49-F238E27FC236}">
                <a16:creationId xmlns:a16="http://schemas.microsoft.com/office/drawing/2014/main" id="{F8157123-3466-44C7-93E7-072D17C9197F}"/>
              </a:ext>
            </a:extLst>
          </p:cNvPr>
          <p:cNvSpPr txBox="1"/>
          <p:nvPr/>
        </p:nvSpPr>
        <p:spPr>
          <a:xfrm>
            <a:off x="203308" y="1207033"/>
            <a:ext cx="117853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Léa</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is now talking about where she is going and where her friend Sophie is going. </a:t>
            </a:r>
            <a:b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br>
            <a:r>
              <a:rPr kumimoji="0" lang="en-GB" sz="2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C’est</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qui? </a:t>
            </a:r>
            <a:r>
              <a:rPr kumimoji="0" lang="en-GB" sz="2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Léa</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(je) </a:t>
            </a:r>
            <a:r>
              <a:rPr kumimoji="0" lang="en-GB" sz="2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ou</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Sophie (</a:t>
            </a:r>
            <a:r>
              <a:rPr kumimoji="0" lang="en-GB" sz="2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elle</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extLst>
              <p:ext uri="{D42A27DB-BD31-4B8C-83A1-F6EECF244321}">
                <p14:modId xmlns:p14="http://schemas.microsoft.com/office/powerpoint/2010/main" val="8414137"/>
              </p:ext>
            </p:extLst>
          </p:nvPr>
        </p:nvGraphicFramePr>
        <p:xfrm>
          <a:off x="329184" y="2101289"/>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elle</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44" name="Action Button: Custom 21">
            <a:hlinkClick r:id="" action="ppaction://noaction" highlightClick="1">
              <a:snd r:embed="rId4" name="1. Elle va à Trouville.wav"/>
            </a:hlinkClick>
            <a:extLst>
              <a:ext uri="{FF2B5EF4-FFF2-40B4-BE49-F238E27FC236}">
                <a16:creationId xmlns:a16="http://schemas.microsoft.com/office/drawing/2014/main" id="{9B8DD0CF-B6B8-460B-B44C-809C55C6AC3E}"/>
              </a:ext>
            </a:extLst>
          </p:cNvPr>
          <p:cNvSpPr/>
          <p:nvPr/>
        </p:nvSpPr>
        <p:spPr>
          <a:xfrm>
            <a:off x="414247"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98" name="TextBox 97">
            <a:extLst>
              <a:ext uri="{FF2B5EF4-FFF2-40B4-BE49-F238E27FC236}">
                <a16:creationId xmlns:a16="http://schemas.microsoft.com/office/drawing/2014/main" id="{0C9B2F7C-5506-4E0E-A3F9-524F8304854C}"/>
              </a:ext>
            </a:extLst>
          </p:cNvPr>
          <p:cNvSpPr txBox="1"/>
          <p:nvPr/>
        </p:nvSpPr>
        <p:spPr>
          <a:xfrm>
            <a:off x="1193260" y="3227460"/>
            <a:ext cx="306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Elle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va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à Trouville. </a:t>
            </a:r>
            <a:endParaRPr kumimoji="0" lang="en-GB" sz="2000" b="0" i="0" u="none" strike="noStrike" kern="1200" cap="none" spc="0" normalizeH="0" baseline="0" noProof="0" dirty="0">
              <a:ln>
                <a:noFill/>
              </a:ln>
              <a:solidFill>
                <a:srgbClr val="000000"/>
              </a:solidFill>
              <a:effectLst/>
              <a:uLnTx/>
              <a:uFillTx/>
              <a:latin typeface="Arial"/>
              <a:ea typeface="+mn-ea"/>
              <a:cs typeface="Arial"/>
              <a:sym typeface="Arial"/>
            </a:endParaRPr>
          </a:p>
        </p:txBody>
      </p:sp>
      <p:pic>
        <p:nvPicPr>
          <p:cNvPr id="24" name="Picture 23" descr="green checkmark">
            <a:extLst>
              <a:ext uri="{FF2B5EF4-FFF2-40B4-BE49-F238E27FC236}">
                <a16:creationId xmlns:a16="http://schemas.microsoft.com/office/drawing/2014/main" id="{0EA13F04-DE09-4000-B0A1-5CC0969622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2189" y="3161243"/>
            <a:ext cx="498794" cy="519576"/>
          </a:xfrm>
          <a:prstGeom prst="rect">
            <a:avLst/>
          </a:prstGeom>
        </p:spPr>
      </p:pic>
      <p:sp>
        <p:nvSpPr>
          <p:cNvPr id="48" name="Action Button: Custom 22">
            <a:hlinkClick r:id="" action="ppaction://noaction" highlightClick="1">
              <a:snd r:embed="rId6" name="2. Elle va à Grenoble.wav"/>
            </a:hlinkClick>
            <a:extLst>
              <a:ext uri="{FF2B5EF4-FFF2-40B4-BE49-F238E27FC236}">
                <a16:creationId xmlns:a16="http://schemas.microsoft.com/office/drawing/2014/main" id="{89A4D9CF-17A8-412C-98C2-998446E963EB}"/>
              </a:ext>
            </a:extLst>
          </p:cNvPr>
          <p:cNvSpPr/>
          <p:nvPr/>
        </p:nvSpPr>
        <p:spPr>
          <a:xfrm>
            <a:off x="414247" y="397301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101" name="TextBox 100">
            <a:extLst>
              <a:ext uri="{FF2B5EF4-FFF2-40B4-BE49-F238E27FC236}">
                <a16:creationId xmlns:a16="http://schemas.microsoft.com/office/drawing/2014/main" id="{D9BD8B6B-0CBC-48CA-AC87-BFA5BC174B15}"/>
              </a:ext>
            </a:extLst>
          </p:cNvPr>
          <p:cNvSpPr txBox="1"/>
          <p:nvPr/>
        </p:nvSpPr>
        <p:spPr>
          <a:xfrm>
            <a:off x="1193260" y="4004128"/>
            <a:ext cx="36716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Elle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va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à Grenoble. </a:t>
            </a:r>
            <a:endParaRPr kumimoji="0" lang="en-GB" sz="2000" b="0" i="0" u="none" strike="noStrike" kern="120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000" b="0" i="0" u="none" strike="noStrike" kern="1200" cap="none" spc="0" normalizeH="0" baseline="0" noProof="0" dirty="0">
              <a:ln>
                <a:noFill/>
              </a:ln>
              <a:solidFill>
                <a:srgbClr val="000000"/>
              </a:solidFill>
              <a:effectLst/>
              <a:uLnTx/>
              <a:uFillTx/>
              <a:latin typeface="Arial"/>
              <a:ea typeface="+mn-ea"/>
              <a:cs typeface="Arial"/>
              <a:sym typeface="Arial"/>
            </a:endParaRPr>
          </a:p>
        </p:txBody>
      </p:sp>
      <p:pic>
        <p:nvPicPr>
          <p:cNvPr id="25" name="Picture 24" descr="green checkmark">
            <a:extLst>
              <a:ext uri="{FF2B5EF4-FFF2-40B4-BE49-F238E27FC236}">
                <a16:creationId xmlns:a16="http://schemas.microsoft.com/office/drawing/2014/main" id="{461F3C9E-5782-4BE3-82DF-E6C265ED81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3558" y="3953309"/>
            <a:ext cx="498794" cy="519576"/>
          </a:xfrm>
          <a:prstGeom prst="rect">
            <a:avLst/>
          </a:prstGeom>
        </p:spPr>
      </p:pic>
      <p:sp>
        <p:nvSpPr>
          <p:cNvPr id="52" name="Action Button: Custom 23">
            <a:hlinkClick r:id="" action="ppaction://noaction" highlightClick="1">
              <a:snd r:embed="rId7" name="3. Je vais à Pau (with liaison).wav"/>
            </a:hlinkClick>
            <a:extLst>
              <a:ext uri="{FF2B5EF4-FFF2-40B4-BE49-F238E27FC236}">
                <a16:creationId xmlns:a16="http://schemas.microsoft.com/office/drawing/2014/main" id="{5401D5C7-7DCA-461C-A233-1693EA8DB4B1}"/>
              </a:ext>
            </a:extLst>
          </p:cNvPr>
          <p:cNvSpPr/>
          <p:nvPr/>
        </p:nvSpPr>
        <p:spPr>
          <a:xfrm>
            <a:off x="414247" y="47345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100" name="TextBox 99">
            <a:extLst>
              <a:ext uri="{FF2B5EF4-FFF2-40B4-BE49-F238E27FC236}">
                <a16:creationId xmlns:a16="http://schemas.microsoft.com/office/drawing/2014/main" id="{96B92CD1-FA91-4988-98C5-F5462FD7B5B4}"/>
              </a:ext>
            </a:extLst>
          </p:cNvPr>
          <p:cNvSpPr txBox="1"/>
          <p:nvPr/>
        </p:nvSpPr>
        <p:spPr>
          <a:xfrm>
            <a:off x="1193260" y="4780796"/>
            <a:ext cx="29770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Je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à Pau.</a:t>
            </a:r>
            <a:endParaRPr kumimoji="0" lang="en-GB" sz="2000" b="0" i="0" u="none" strike="noStrike" kern="1200" cap="none" spc="0" normalizeH="0" baseline="0" noProof="0" dirty="0">
              <a:ln>
                <a:noFill/>
              </a:ln>
              <a:solidFill>
                <a:srgbClr val="000000"/>
              </a:solidFill>
              <a:effectLst/>
              <a:uLnTx/>
              <a:uFillTx/>
              <a:latin typeface="Arial"/>
              <a:ea typeface="+mn-ea"/>
              <a:cs typeface="Arial"/>
              <a:sym typeface="Arial"/>
            </a:endParaRPr>
          </a:p>
        </p:txBody>
      </p:sp>
      <p:pic>
        <p:nvPicPr>
          <p:cNvPr id="26" name="Picture 25" descr="green checkmark">
            <a:extLst>
              <a:ext uri="{FF2B5EF4-FFF2-40B4-BE49-F238E27FC236}">
                <a16:creationId xmlns:a16="http://schemas.microsoft.com/office/drawing/2014/main" id="{EB9AD292-0834-47CF-9928-5800E89118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3802" y="4710349"/>
            <a:ext cx="498794" cy="519576"/>
          </a:xfrm>
          <a:prstGeom prst="rect">
            <a:avLst/>
          </a:prstGeom>
        </p:spPr>
      </p:pic>
      <p:sp>
        <p:nvSpPr>
          <p:cNvPr id="56" name="Action Button: Custom 24">
            <a:hlinkClick r:id="" action="ppaction://noaction" highlightClick="1">
              <a:snd r:embed="rId8" name="4. Je vais à Nancy (with liaison).wav"/>
            </a:hlinkClick>
            <a:extLst>
              <a:ext uri="{FF2B5EF4-FFF2-40B4-BE49-F238E27FC236}">
                <a16:creationId xmlns:a16="http://schemas.microsoft.com/office/drawing/2014/main" id="{C2B0FB71-EA22-468B-897B-95910F9E89D2}"/>
              </a:ext>
            </a:extLst>
          </p:cNvPr>
          <p:cNvSpPr/>
          <p:nvPr/>
        </p:nvSpPr>
        <p:spPr>
          <a:xfrm>
            <a:off x="414247" y="54961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4</a:t>
            </a:r>
          </a:p>
        </p:txBody>
      </p:sp>
      <p:sp>
        <p:nvSpPr>
          <p:cNvPr id="99" name="TextBox 98">
            <a:extLst>
              <a:ext uri="{FF2B5EF4-FFF2-40B4-BE49-F238E27FC236}">
                <a16:creationId xmlns:a16="http://schemas.microsoft.com/office/drawing/2014/main" id="{FFB67F86-03D4-4C5F-AF62-A690FF4AD321}"/>
              </a:ext>
            </a:extLst>
          </p:cNvPr>
          <p:cNvSpPr txBox="1"/>
          <p:nvPr/>
        </p:nvSpPr>
        <p:spPr>
          <a:xfrm>
            <a:off x="1193260" y="5557463"/>
            <a:ext cx="30608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Je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à Nancy.</a:t>
            </a:r>
            <a:endParaRPr kumimoji="0" lang="en-GB" sz="2000" b="0" i="0" u="none" strike="noStrike" kern="1200" cap="none" spc="0" normalizeH="0" baseline="0" noProof="0" dirty="0">
              <a:ln>
                <a:noFill/>
              </a:ln>
              <a:solidFill>
                <a:srgbClr val="000000"/>
              </a:solidFill>
              <a:effectLst/>
              <a:uLnTx/>
              <a:uFillTx/>
              <a:latin typeface="Arial"/>
              <a:ea typeface="+mn-ea"/>
              <a:cs typeface="Arial"/>
              <a:sym typeface="Arial"/>
            </a:endParaRPr>
          </a:p>
        </p:txBody>
      </p:sp>
      <p:pic>
        <p:nvPicPr>
          <p:cNvPr id="27" name="Picture 26" descr="green checkmark">
            <a:extLst>
              <a:ext uri="{FF2B5EF4-FFF2-40B4-BE49-F238E27FC236}">
                <a16:creationId xmlns:a16="http://schemas.microsoft.com/office/drawing/2014/main" id="{EF2A1E99-BC61-4561-82EF-6D725F7C07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1989" y="5496184"/>
            <a:ext cx="498794" cy="519576"/>
          </a:xfrm>
          <a:prstGeom prst="rect">
            <a:avLst/>
          </a:prstGeom>
        </p:spPr>
      </p:pic>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nvGraphicFramePr>
        <p:xfrm>
          <a:off x="6186145" y="2101289"/>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elle</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4" name="Action Button: Custom 21">
            <a:hlinkClick r:id="" action="ppaction://noaction" highlightClick="1">
              <a:snd r:embed="rId9" name="5. Je vais à Strasbourg (with liaison).wav"/>
            </a:hlinkClick>
            <a:extLst>
              <a:ext uri="{FF2B5EF4-FFF2-40B4-BE49-F238E27FC236}">
                <a16:creationId xmlns:a16="http://schemas.microsoft.com/office/drawing/2014/main" id="{5D469A5D-0737-477F-8298-135610EE275B}"/>
              </a:ext>
            </a:extLst>
          </p:cNvPr>
          <p:cNvSpPr/>
          <p:nvPr/>
        </p:nvSpPr>
        <p:spPr>
          <a:xfrm>
            <a:off x="6271208"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106" name="TextBox 105">
            <a:extLst>
              <a:ext uri="{FF2B5EF4-FFF2-40B4-BE49-F238E27FC236}">
                <a16:creationId xmlns:a16="http://schemas.microsoft.com/office/drawing/2014/main" id="{4B91BC87-6812-48E0-B0EC-83E5056E8D51}"/>
              </a:ext>
            </a:extLst>
          </p:cNvPr>
          <p:cNvSpPr txBox="1"/>
          <p:nvPr/>
        </p:nvSpPr>
        <p:spPr>
          <a:xfrm>
            <a:off x="7003915" y="3227460"/>
            <a:ext cx="31021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Je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à Strasbourg.</a:t>
            </a:r>
            <a:endParaRPr kumimoji="0" lang="en-GB" sz="2000" b="0" i="0" u="none" strike="noStrike" kern="1200" cap="none" spc="0" normalizeH="0" baseline="0" noProof="0" dirty="0">
              <a:ln>
                <a:noFill/>
              </a:ln>
              <a:solidFill>
                <a:srgbClr val="000000"/>
              </a:solidFill>
              <a:effectLst/>
              <a:uLnTx/>
              <a:uFillTx/>
              <a:latin typeface="Arial"/>
              <a:ea typeface="+mn-ea"/>
              <a:cs typeface="Arial"/>
              <a:sym typeface="Arial"/>
            </a:endParaRPr>
          </a:p>
        </p:txBody>
      </p:sp>
      <p:pic>
        <p:nvPicPr>
          <p:cNvPr id="28" name="Picture 27" descr="green checkmark">
            <a:extLst>
              <a:ext uri="{FF2B5EF4-FFF2-40B4-BE49-F238E27FC236}">
                <a16:creationId xmlns:a16="http://schemas.microsoft.com/office/drawing/2014/main" id="{09A46CE3-458E-4199-9C29-4EFAE210BC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6721" y="3186426"/>
            <a:ext cx="498794" cy="519576"/>
          </a:xfrm>
          <a:prstGeom prst="rect">
            <a:avLst/>
          </a:prstGeom>
        </p:spPr>
      </p:pic>
      <p:sp>
        <p:nvSpPr>
          <p:cNvPr id="95" name="Action Button: Custom 22">
            <a:hlinkClick r:id="" action="ppaction://noaction" highlightClick="1">
              <a:snd r:embed="rId10" name="6. Elle va à Lille.wav"/>
            </a:hlinkClick>
            <a:extLst>
              <a:ext uri="{FF2B5EF4-FFF2-40B4-BE49-F238E27FC236}">
                <a16:creationId xmlns:a16="http://schemas.microsoft.com/office/drawing/2014/main" id="{7FA936DE-0B73-4B20-A6AC-6211E1413943}"/>
              </a:ext>
            </a:extLst>
          </p:cNvPr>
          <p:cNvSpPr/>
          <p:nvPr/>
        </p:nvSpPr>
        <p:spPr>
          <a:xfrm>
            <a:off x="6271208" y="397301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109" name="TextBox 108">
            <a:extLst>
              <a:ext uri="{FF2B5EF4-FFF2-40B4-BE49-F238E27FC236}">
                <a16:creationId xmlns:a16="http://schemas.microsoft.com/office/drawing/2014/main" id="{3905228E-A348-4897-BE5F-751710160F04}"/>
              </a:ext>
            </a:extLst>
          </p:cNvPr>
          <p:cNvSpPr txBox="1"/>
          <p:nvPr/>
        </p:nvSpPr>
        <p:spPr>
          <a:xfrm>
            <a:off x="7003915" y="4004128"/>
            <a:ext cx="37122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Elle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va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à Lille.</a:t>
            </a:r>
            <a:endParaRPr kumimoji="0" lang="en-GB" sz="2000" b="0" i="0" u="none" strike="noStrike" kern="1200" cap="none" spc="0" normalizeH="0" baseline="0" noProof="0" dirty="0">
              <a:ln>
                <a:noFill/>
              </a:ln>
              <a:solidFill>
                <a:srgbClr val="000000"/>
              </a:solidFill>
              <a:effectLst/>
              <a:uLnTx/>
              <a:uFillTx/>
              <a:latin typeface="Arial"/>
              <a:ea typeface="+mn-ea"/>
              <a:cs typeface="Arial"/>
              <a:sym typeface="Arial"/>
            </a:endParaRPr>
          </a:p>
        </p:txBody>
      </p:sp>
      <p:pic>
        <p:nvPicPr>
          <p:cNvPr id="29" name="Picture 28" descr="green checkmark">
            <a:extLst>
              <a:ext uri="{FF2B5EF4-FFF2-40B4-BE49-F238E27FC236}">
                <a16:creationId xmlns:a16="http://schemas.microsoft.com/office/drawing/2014/main" id="{CBC3C7C1-60E8-4ABA-8099-D0CF63459D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78251" y="3884662"/>
            <a:ext cx="498794" cy="519576"/>
          </a:xfrm>
          <a:prstGeom prst="rect">
            <a:avLst/>
          </a:prstGeom>
        </p:spPr>
      </p:pic>
      <p:sp>
        <p:nvSpPr>
          <p:cNvPr id="96" name="Action Button: Custom 23">
            <a:hlinkClick r:id="" action="ppaction://noaction" highlightClick="1">
              <a:snd r:embed="rId11" name="7. Elle va à Nantes.wav"/>
            </a:hlinkClick>
            <a:extLst>
              <a:ext uri="{FF2B5EF4-FFF2-40B4-BE49-F238E27FC236}">
                <a16:creationId xmlns:a16="http://schemas.microsoft.com/office/drawing/2014/main" id="{0FEA9B2C-907B-4472-ACF7-ECEA9EF756C0}"/>
              </a:ext>
            </a:extLst>
          </p:cNvPr>
          <p:cNvSpPr/>
          <p:nvPr/>
        </p:nvSpPr>
        <p:spPr>
          <a:xfrm>
            <a:off x="6271208" y="47345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7</a:t>
            </a:r>
          </a:p>
        </p:txBody>
      </p:sp>
      <p:sp>
        <p:nvSpPr>
          <p:cNvPr id="108" name="TextBox 107">
            <a:extLst>
              <a:ext uri="{FF2B5EF4-FFF2-40B4-BE49-F238E27FC236}">
                <a16:creationId xmlns:a16="http://schemas.microsoft.com/office/drawing/2014/main" id="{D60629A2-52BE-4BAC-9FE6-1709BCC00A14}"/>
              </a:ext>
            </a:extLst>
          </p:cNvPr>
          <p:cNvSpPr txBox="1"/>
          <p:nvPr/>
        </p:nvSpPr>
        <p:spPr>
          <a:xfrm>
            <a:off x="7003915" y="4780796"/>
            <a:ext cx="30175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Elle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va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à Nantes. </a:t>
            </a:r>
            <a:endParaRPr kumimoji="0" lang="en-GB" sz="2000" b="0" i="0" u="none" strike="noStrike" kern="1200" cap="none" spc="0" normalizeH="0" baseline="0" noProof="0" dirty="0">
              <a:ln>
                <a:noFill/>
              </a:ln>
              <a:solidFill>
                <a:srgbClr val="000000"/>
              </a:solidFill>
              <a:effectLst/>
              <a:uLnTx/>
              <a:uFillTx/>
              <a:latin typeface="Arial"/>
              <a:ea typeface="+mn-ea"/>
              <a:cs typeface="Arial"/>
              <a:sym typeface="Arial"/>
            </a:endParaRPr>
          </a:p>
        </p:txBody>
      </p:sp>
      <p:pic>
        <p:nvPicPr>
          <p:cNvPr id="30" name="Picture 29" descr="green checkmark">
            <a:extLst>
              <a:ext uri="{FF2B5EF4-FFF2-40B4-BE49-F238E27FC236}">
                <a16:creationId xmlns:a16="http://schemas.microsoft.com/office/drawing/2014/main" id="{82245673-03B2-4101-BD4C-A7FE50B557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8959" y="4595390"/>
            <a:ext cx="498794" cy="519576"/>
          </a:xfrm>
          <a:prstGeom prst="rect">
            <a:avLst/>
          </a:prstGeom>
        </p:spPr>
      </p:pic>
      <p:sp>
        <p:nvSpPr>
          <p:cNvPr id="97" name="Action Button: Custom 24">
            <a:hlinkClick r:id="" action="ppaction://noaction" highlightClick="1">
              <a:snd r:embed="rId12" name="8. Je vais à Dijon (with liaison).wav"/>
            </a:hlinkClick>
            <a:extLst>
              <a:ext uri="{FF2B5EF4-FFF2-40B4-BE49-F238E27FC236}">
                <a16:creationId xmlns:a16="http://schemas.microsoft.com/office/drawing/2014/main" id="{42C765AD-97C2-4B90-9620-876BBE9D26E8}"/>
              </a:ext>
            </a:extLst>
          </p:cNvPr>
          <p:cNvSpPr/>
          <p:nvPr/>
        </p:nvSpPr>
        <p:spPr>
          <a:xfrm>
            <a:off x="6271208" y="54961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8</a:t>
            </a:r>
          </a:p>
        </p:txBody>
      </p:sp>
      <p:sp>
        <p:nvSpPr>
          <p:cNvPr id="107" name="TextBox 106">
            <a:extLst>
              <a:ext uri="{FF2B5EF4-FFF2-40B4-BE49-F238E27FC236}">
                <a16:creationId xmlns:a16="http://schemas.microsoft.com/office/drawing/2014/main" id="{92EE5BD8-9112-4DA0-A109-C8AC9B7B7C69}"/>
              </a:ext>
            </a:extLst>
          </p:cNvPr>
          <p:cNvSpPr txBox="1"/>
          <p:nvPr/>
        </p:nvSpPr>
        <p:spPr>
          <a:xfrm>
            <a:off x="7087735" y="5557463"/>
            <a:ext cx="30175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Je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à Dijon. </a:t>
            </a:r>
            <a:endParaRPr kumimoji="0" lang="en-GB" sz="2000" b="0" i="0" u="none" strike="noStrike" kern="1200" cap="none" spc="0" normalizeH="0" baseline="0" noProof="0" dirty="0">
              <a:ln>
                <a:noFill/>
              </a:ln>
              <a:solidFill>
                <a:srgbClr val="000000"/>
              </a:solidFill>
              <a:effectLst/>
              <a:uLnTx/>
              <a:uFillTx/>
              <a:latin typeface="Arial"/>
              <a:ea typeface="+mn-ea"/>
              <a:cs typeface="Arial"/>
              <a:sym typeface="Arial"/>
            </a:endParaRPr>
          </a:p>
        </p:txBody>
      </p:sp>
      <p:pic>
        <p:nvPicPr>
          <p:cNvPr id="31" name="Picture 30" descr="green checkmark">
            <a:extLst>
              <a:ext uri="{FF2B5EF4-FFF2-40B4-BE49-F238E27FC236}">
                <a16:creationId xmlns:a16="http://schemas.microsoft.com/office/drawing/2014/main" id="{9CBEC483-7C89-4721-A1BE-5286D723BF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6721" y="5496184"/>
            <a:ext cx="498794" cy="519576"/>
          </a:xfrm>
          <a:prstGeom prst="rect">
            <a:avLst/>
          </a:prstGeom>
        </p:spPr>
      </p:pic>
      <p:pic>
        <p:nvPicPr>
          <p:cNvPr id="34" name="Picture 33" descr="sticky not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54571" y="179256"/>
            <a:ext cx="2800792" cy="2810222"/>
          </a:xfrm>
          <a:prstGeom prst="rect">
            <a:avLst/>
          </a:prstGeom>
        </p:spPr>
      </p:pic>
      <p:sp>
        <p:nvSpPr>
          <p:cNvPr id="35" name="TextBox 34"/>
          <p:cNvSpPr txBox="1"/>
          <p:nvPr/>
        </p:nvSpPr>
        <p:spPr>
          <a:xfrm>
            <a:off x="7197245" y="296864"/>
            <a:ext cx="279856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Pairs of meanings juxtaposed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different combinations,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ensuring that features are revisited and reinforced.</a:t>
            </a:r>
          </a:p>
        </p:txBody>
      </p:sp>
    </p:spTree>
    <p:extLst>
      <p:ext uri="{BB962C8B-B14F-4D97-AF65-F5344CB8AC3E}">
        <p14:creationId xmlns:p14="http://schemas.microsoft.com/office/powerpoint/2010/main" val="192979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101" grpId="0"/>
      <p:bldP spid="100" grpId="0"/>
      <p:bldP spid="99" grpId="0"/>
      <p:bldP spid="106" grpId="0"/>
      <p:bldP spid="109" grpId="0"/>
      <p:bldP spid="108" grpId="0"/>
      <p:bldP spid="107" grpId="0"/>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45" name="Picture 44" descr="background rectangle ">
            <a:extLst>
              <a:ext uri="{FF2B5EF4-FFF2-40B4-BE49-F238E27FC236}">
                <a16:creationId xmlns:a16="http://schemas.microsoft.com/office/drawing/2014/main" id="{39D416E3-1ED0-400F-B6FF-4D924E345F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sp>
        <p:nvSpPr>
          <p:cNvPr id="2" name="Title 1"/>
          <p:cNvSpPr>
            <a:spLocks noGrp="1"/>
          </p:cNvSpPr>
          <p:nvPr>
            <p:ph type="title"/>
          </p:nvPr>
        </p:nvSpPr>
        <p:spPr>
          <a:xfrm>
            <a:off x="200518" y="384376"/>
            <a:ext cx="10515600" cy="1325563"/>
          </a:xfrm>
        </p:spPr>
        <p:txBody>
          <a:bodyPr/>
          <a:lstStyle/>
          <a:p>
            <a:pPr lvl="0">
              <a:spcBef>
                <a:spcPts val="0"/>
              </a:spcBef>
              <a:defRPr/>
            </a:pPr>
            <a:r>
              <a:rPr lang="en-GB" sz="3400" b="1" kern="0" dirty="0">
                <a:solidFill>
                  <a:srgbClr val="FFFFFF"/>
                </a:solidFill>
                <a:latin typeface="Century Gothic"/>
                <a:ea typeface="+mn-ea"/>
                <a:cs typeface="+mn-cs"/>
                <a:sym typeface="Century Gothic"/>
              </a:rPr>
              <a:t>Qui </a:t>
            </a:r>
            <a:r>
              <a:rPr lang="en-GB" sz="3400" b="1" kern="0" dirty="0" err="1">
                <a:solidFill>
                  <a:srgbClr val="FFFFFF"/>
                </a:solidFill>
                <a:latin typeface="Century Gothic"/>
                <a:ea typeface="+mn-ea"/>
                <a:cs typeface="+mn-cs"/>
                <a:sym typeface="Century Gothic"/>
              </a:rPr>
              <a:t>va</a:t>
            </a:r>
            <a:r>
              <a:rPr lang="en-GB" sz="3400" b="1" kern="0" dirty="0">
                <a:solidFill>
                  <a:srgbClr val="FFFFFF"/>
                </a:solidFill>
                <a:latin typeface="Century Gothic"/>
                <a:ea typeface="+mn-ea"/>
                <a:cs typeface="+mn-cs"/>
                <a:sym typeface="Century Gothic"/>
              </a:rPr>
              <a:t> </a:t>
            </a:r>
            <a:r>
              <a:rPr lang="en-GB" sz="3400" b="1" kern="0" dirty="0" err="1">
                <a:solidFill>
                  <a:srgbClr val="FFFFFF"/>
                </a:solidFill>
                <a:latin typeface="Century Gothic"/>
                <a:ea typeface="+mn-ea"/>
                <a:cs typeface="+mn-cs"/>
                <a:sym typeface="Century Gothic"/>
              </a:rPr>
              <a:t>où</a:t>
            </a:r>
            <a:r>
              <a:rPr lang="en-GB" sz="3400" b="1" kern="0" dirty="0">
                <a:solidFill>
                  <a:srgbClr val="FFFFFF"/>
                </a:solidFill>
                <a:latin typeface="Century Gothic"/>
                <a:ea typeface="+mn-ea"/>
                <a:cs typeface="+mn-cs"/>
                <a:sym typeface="Century Gothic"/>
              </a:rPr>
              <a:t> ? (je/</a:t>
            </a:r>
            <a:r>
              <a:rPr lang="en-GB" sz="3400" b="1" kern="0" dirty="0" err="1">
                <a:solidFill>
                  <a:srgbClr val="FFFFFF"/>
                </a:solidFill>
                <a:latin typeface="Century Gothic"/>
                <a:ea typeface="+mn-ea"/>
                <a:cs typeface="+mn-cs"/>
                <a:sym typeface="Century Gothic"/>
              </a:rPr>
              <a:t>tu</a:t>
            </a:r>
            <a:r>
              <a:rPr lang="en-GB" sz="3400" b="1" kern="0" dirty="0">
                <a:solidFill>
                  <a:srgbClr val="FFFFFF"/>
                </a:solidFill>
                <a:latin typeface="Century Gothic"/>
                <a:ea typeface="+mn-ea"/>
                <a:cs typeface="+mn-cs"/>
                <a:sym typeface="Century Gothic"/>
              </a:rPr>
              <a:t>) </a:t>
            </a:r>
            <a:br>
              <a:rPr lang="en-GB" sz="3400" b="1" kern="0" dirty="0">
                <a:solidFill>
                  <a:srgbClr val="FFFFFF"/>
                </a:solidFill>
                <a:latin typeface="Century Gothic"/>
                <a:ea typeface="+mn-ea"/>
                <a:cs typeface="+mn-cs"/>
                <a:sym typeface="Century Gothic"/>
              </a:rPr>
            </a:br>
            <a:endParaRPr lang="en-GB" dirty="0"/>
          </a:p>
        </p:txBody>
      </p:sp>
      <p:sp>
        <p:nvSpPr>
          <p:cNvPr id="23" name="Rounded Rectangle 46">
            <a:extLst>
              <a:ext uri="{FF2B5EF4-FFF2-40B4-BE49-F238E27FC236}">
                <a16:creationId xmlns:a16="http://schemas.microsoft.com/office/drawing/2014/main" id="{01F03E95-CC49-4EA3-ADA4-970425A076B5}"/>
              </a:ext>
            </a:extLst>
          </p:cNvPr>
          <p:cNvSpPr/>
          <p:nvPr/>
        </p:nvSpPr>
        <p:spPr>
          <a:xfrm>
            <a:off x="10716118" y="104993"/>
            <a:ext cx="1281351"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2" name="TextBox 41">
            <a:extLst>
              <a:ext uri="{FF2B5EF4-FFF2-40B4-BE49-F238E27FC236}">
                <a16:creationId xmlns:a16="http://schemas.microsoft.com/office/drawing/2014/main" id="{F8157123-3466-44C7-93E7-072D17C9197F}"/>
              </a:ext>
            </a:extLst>
          </p:cNvPr>
          <p:cNvSpPr txBox="1"/>
          <p:nvPr/>
        </p:nvSpPr>
        <p:spPr>
          <a:xfrm>
            <a:off x="203308" y="1355818"/>
            <a:ext cx="117853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Je</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ou</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tu</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nvGraphicFramePr>
        <p:xfrm>
          <a:off x="329184" y="2101289"/>
          <a:ext cx="5726070" cy="4070479"/>
        </p:xfrm>
        <a:graphic>
          <a:graphicData uri="http://schemas.openxmlformats.org/drawingml/2006/table">
            <a:tbl>
              <a:tblPr firstRow="1" bandRow="1"/>
              <a:tblGrid>
                <a:gridCol w="4074204">
                  <a:extLst>
                    <a:ext uri="{9D8B030D-6E8A-4147-A177-3AD203B41FA5}">
                      <a16:colId xmlns:a16="http://schemas.microsoft.com/office/drawing/2014/main" val="1977934646"/>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tu</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44" name="Action Button: Custom 21">
            <a:hlinkClick r:id="" action="ppaction://noaction" highlightClick="1">
              <a:snd r:embed="rId4" name="1. [beep] va à Paris (liaison).wav"/>
            </a:hlinkClick>
            <a:extLst>
              <a:ext uri="{FF2B5EF4-FFF2-40B4-BE49-F238E27FC236}">
                <a16:creationId xmlns:a16="http://schemas.microsoft.com/office/drawing/2014/main" id="{9B8DD0CF-B6B8-460B-B44C-809C55C6AC3E}"/>
              </a:ext>
            </a:extLst>
          </p:cNvPr>
          <p:cNvSpPr/>
          <p:nvPr/>
        </p:nvSpPr>
        <p:spPr>
          <a:xfrm>
            <a:off x="414247"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48" name="Action Button: Custom 22">
            <a:hlinkClick r:id="" action="ppaction://noaction" highlightClick="1">
              <a:snd r:embed="rId5" name="2. [beep] vais à Poitiers (liaison).wav"/>
            </a:hlinkClick>
            <a:extLst>
              <a:ext uri="{FF2B5EF4-FFF2-40B4-BE49-F238E27FC236}">
                <a16:creationId xmlns:a16="http://schemas.microsoft.com/office/drawing/2014/main" id="{89A4D9CF-17A8-412C-98C2-998446E963EB}"/>
              </a:ext>
            </a:extLst>
          </p:cNvPr>
          <p:cNvSpPr/>
          <p:nvPr/>
        </p:nvSpPr>
        <p:spPr>
          <a:xfrm>
            <a:off x="414247" y="397301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52" name="Action Button: Custom 23">
            <a:hlinkClick r:id="" action="ppaction://noaction" highlightClick="1">
              <a:snd r:embed="rId6" name="3.[beep] vais à Bordeaux (liaison).wav"/>
            </a:hlinkClick>
            <a:extLst>
              <a:ext uri="{FF2B5EF4-FFF2-40B4-BE49-F238E27FC236}">
                <a16:creationId xmlns:a16="http://schemas.microsoft.com/office/drawing/2014/main" id="{5401D5C7-7DCA-461C-A233-1693EA8DB4B1}"/>
              </a:ext>
            </a:extLst>
          </p:cNvPr>
          <p:cNvSpPr/>
          <p:nvPr/>
        </p:nvSpPr>
        <p:spPr>
          <a:xfrm>
            <a:off x="414247" y="47345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56" name="Action Button: Custom 24">
            <a:hlinkClick r:id="" action="ppaction://noaction" highlightClick="1">
              <a:snd r:embed="rId7" name="4. [beep] vais à Rouen (liaison).wav"/>
            </a:hlinkClick>
            <a:extLst>
              <a:ext uri="{FF2B5EF4-FFF2-40B4-BE49-F238E27FC236}">
                <a16:creationId xmlns:a16="http://schemas.microsoft.com/office/drawing/2014/main" id="{C2B0FB71-EA22-468B-897B-95910F9E89D2}"/>
              </a:ext>
            </a:extLst>
          </p:cNvPr>
          <p:cNvSpPr/>
          <p:nvPr/>
        </p:nvSpPr>
        <p:spPr>
          <a:xfrm>
            <a:off x="414247" y="54961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4</a:t>
            </a:r>
          </a:p>
        </p:txBody>
      </p:sp>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nvGraphicFramePr>
        <p:xfrm>
          <a:off x="6186145" y="2101289"/>
          <a:ext cx="5726070" cy="4070479"/>
        </p:xfrm>
        <a:graphic>
          <a:graphicData uri="http://schemas.openxmlformats.org/drawingml/2006/table">
            <a:tbl>
              <a:tblPr firstRow="1" bandRow="1"/>
              <a:tblGrid>
                <a:gridCol w="4074204">
                  <a:extLst>
                    <a:ext uri="{9D8B030D-6E8A-4147-A177-3AD203B41FA5}">
                      <a16:colId xmlns:a16="http://schemas.microsoft.com/office/drawing/2014/main" val="1977934646"/>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tu</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4" name="Action Button: Custom 21">
            <a:hlinkClick r:id="" action="ppaction://noaction" highlightClick="1">
              <a:snd r:embed="rId8" name="5. [beep] vas à Blois (liaison).wav"/>
            </a:hlinkClick>
            <a:extLst>
              <a:ext uri="{FF2B5EF4-FFF2-40B4-BE49-F238E27FC236}">
                <a16:creationId xmlns:a16="http://schemas.microsoft.com/office/drawing/2014/main" id="{5D469A5D-0737-477F-8298-135610EE275B}"/>
              </a:ext>
            </a:extLst>
          </p:cNvPr>
          <p:cNvSpPr/>
          <p:nvPr/>
        </p:nvSpPr>
        <p:spPr>
          <a:xfrm>
            <a:off x="6271208"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95" name="Action Button: Custom 22">
            <a:hlinkClick r:id="" action="ppaction://noaction" highlightClick="1">
              <a:snd r:embed="rId9" name="6. [beep] vas à Lyon (liaison).wav"/>
            </a:hlinkClick>
            <a:extLst>
              <a:ext uri="{FF2B5EF4-FFF2-40B4-BE49-F238E27FC236}">
                <a16:creationId xmlns:a16="http://schemas.microsoft.com/office/drawing/2014/main" id="{7FA936DE-0B73-4B20-A6AC-6211E1413943}"/>
              </a:ext>
            </a:extLst>
          </p:cNvPr>
          <p:cNvSpPr/>
          <p:nvPr/>
        </p:nvSpPr>
        <p:spPr>
          <a:xfrm>
            <a:off x="6271208" y="397301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96" name="Action Button: Custom 23">
            <a:hlinkClick r:id="" action="ppaction://noaction" highlightClick="1">
              <a:snd r:embed="rId10" name="7. [beep] vais à Deauville (liaison).wav"/>
            </a:hlinkClick>
            <a:extLst>
              <a:ext uri="{FF2B5EF4-FFF2-40B4-BE49-F238E27FC236}">
                <a16:creationId xmlns:a16="http://schemas.microsoft.com/office/drawing/2014/main" id="{0FEA9B2C-907B-4472-ACF7-ECEA9EF756C0}"/>
              </a:ext>
            </a:extLst>
          </p:cNvPr>
          <p:cNvSpPr/>
          <p:nvPr/>
        </p:nvSpPr>
        <p:spPr>
          <a:xfrm>
            <a:off x="6271208" y="47345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7</a:t>
            </a:r>
          </a:p>
        </p:txBody>
      </p:sp>
      <p:sp>
        <p:nvSpPr>
          <p:cNvPr id="97" name="Action Button: Custom 24">
            <a:hlinkClick r:id="" action="ppaction://noaction" highlightClick="1">
              <a:snd r:embed="rId11" name="8. [beep] vas à Calais (liaison).wav"/>
            </a:hlinkClick>
            <a:extLst>
              <a:ext uri="{FF2B5EF4-FFF2-40B4-BE49-F238E27FC236}">
                <a16:creationId xmlns:a16="http://schemas.microsoft.com/office/drawing/2014/main" id="{42C765AD-97C2-4B90-9620-876BBE9D26E8}"/>
              </a:ext>
            </a:extLst>
          </p:cNvPr>
          <p:cNvSpPr/>
          <p:nvPr/>
        </p:nvSpPr>
        <p:spPr>
          <a:xfrm>
            <a:off x="6271208" y="54961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8</a:t>
            </a:r>
          </a:p>
        </p:txBody>
      </p:sp>
      <p:pic>
        <p:nvPicPr>
          <p:cNvPr id="17" name="Picture 16" descr="stiky note"/>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54571" y="179256"/>
            <a:ext cx="2800792" cy="2810222"/>
          </a:xfrm>
          <a:prstGeom prst="rect">
            <a:avLst/>
          </a:prstGeom>
        </p:spPr>
      </p:pic>
      <p:sp>
        <p:nvSpPr>
          <p:cNvPr id="18" name="TextBox 17"/>
          <p:cNvSpPr txBox="1"/>
          <p:nvPr/>
        </p:nvSpPr>
        <p:spPr>
          <a:xfrm>
            <a:off x="7197245" y="296864"/>
            <a:ext cx="279856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Pairs of meanings juxtaposed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different combinations,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ensuring that features are revisited and reinforced.</a:t>
            </a:r>
          </a:p>
        </p:txBody>
      </p:sp>
    </p:spTree>
    <p:extLst>
      <p:ext uri="{BB962C8B-B14F-4D97-AF65-F5344CB8AC3E}">
        <p14:creationId xmlns:p14="http://schemas.microsoft.com/office/powerpoint/2010/main" val="284563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45" name="Picture 44" descr="background rectangle ">
            <a:extLst>
              <a:ext uri="{FF2B5EF4-FFF2-40B4-BE49-F238E27FC236}">
                <a16:creationId xmlns:a16="http://schemas.microsoft.com/office/drawing/2014/main" id="{39D416E3-1ED0-400F-B6FF-4D924E345F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sp>
        <p:nvSpPr>
          <p:cNvPr id="2" name="Title 1"/>
          <p:cNvSpPr>
            <a:spLocks noGrp="1"/>
          </p:cNvSpPr>
          <p:nvPr>
            <p:ph type="title"/>
          </p:nvPr>
        </p:nvSpPr>
        <p:spPr>
          <a:xfrm>
            <a:off x="140181" y="323105"/>
            <a:ext cx="10515600" cy="1325563"/>
          </a:xfrm>
        </p:spPr>
        <p:txBody>
          <a:bodyPr/>
          <a:lstStyle/>
          <a:p>
            <a:pPr lvl="0">
              <a:spcBef>
                <a:spcPts val="0"/>
              </a:spcBef>
              <a:defRPr/>
            </a:pPr>
            <a:r>
              <a:rPr lang="en-GB" sz="3100" b="1" kern="0" dirty="0">
                <a:solidFill>
                  <a:srgbClr val="FFFFFF"/>
                </a:solidFill>
                <a:latin typeface="Century Gothic"/>
                <a:ea typeface="+mn-ea"/>
                <a:cs typeface="+mn-cs"/>
                <a:sym typeface="Century Gothic"/>
              </a:rPr>
              <a:t>Qui </a:t>
            </a:r>
            <a:r>
              <a:rPr lang="en-GB" sz="3100" b="1" kern="0" dirty="0" err="1">
                <a:solidFill>
                  <a:srgbClr val="FFFFFF"/>
                </a:solidFill>
                <a:latin typeface="Century Gothic"/>
                <a:ea typeface="+mn-ea"/>
                <a:cs typeface="+mn-cs"/>
                <a:sym typeface="Century Gothic"/>
              </a:rPr>
              <a:t>va</a:t>
            </a:r>
            <a:r>
              <a:rPr lang="en-GB" sz="3100" b="1" kern="0" dirty="0">
                <a:solidFill>
                  <a:srgbClr val="FFFFFF"/>
                </a:solidFill>
                <a:latin typeface="Century Gothic"/>
                <a:ea typeface="+mn-ea"/>
                <a:cs typeface="+mn-cs"/>
                <a:sym typeface="Century Gothic"/>
              </a:rPr>
              <a:t> </a:t>
            </a:r>
            <a:r>
              <a:rPr lang="en-GB" sz="3100" b="1" kern="0" dirty="0" err="1">
                <a:solidFill>
                  <a:srgbClr val="FFFFFF"/>
                </a:solidFill>
                <a:latin typeface="Century Gothic"/>
                <a:ea typeface="+mn-ea"/>
                <a:cs typeface="+mn-cs"/>
                <a:sym typeface="Century Gothic"/>
              </a:rPr>
              <a:t>où</a:t>
            </a:r>
            <a:r>
              <a:rPr lang="en-GB" sz="3100" b="1" kern="0" dirty="0">
                <a:solidFill>
                  <a:srgbClr val="FFFFFF"/>
                </a:solidFill>
                <a:latin typeface="Century Gothic"/>
                <a:ea typeface="+mn-ea"/>
                <a:cs typeface="+mn-cs"/>
                <a:sym typeface="Century Gothic"/>
              </a:rPr>
              <a:t> ? (je/</a:t>
            </a:r>
            <a:r>
              <a:rPr lang="en-GB" sz="3100" b="1" kern="0" dirty="0" err="1">
                <a:solidFill>
                  <a:srgbClr val="FFFFFF"/>
                </a:solidFill>
                <a:latin typeface="Century Gothic"/>
                <a:ea typeface="+mn-ea"/>
                <a:cs typeface="+mn-cs"/>
                <a:sym typeface="Century Gothic"/>
              </a:rPr>
              <a:t>tu</a:t>
            </a:r>
            <a:r>
              <a:rPr lang="en-GB" sz="3100" b="1" kern="0" dirty="0">
                <a:solidFill>
                  <a:srgbClr val="FFFFFF"/>
                </a:solidFill>
                <a:latin typeface="Century Gothic"/>
                <a:ea typeface="+mn-ea"/>
                <a:cs typeface="+mn-cs"/>
                <a:sym typeface="Century Gothic"/>
              </a:rPr>
              <a:t>, </a:t>
            </a:r>
            <a:r>
              <a:rPr lang="en-GB" sz="3100" b="1" kern="0" dirty="0" err="1">
                <a:solidFill>
                  <a:srgbClr val="FFFFFF"/>
                </a:solidFill>
                <a:ea typeface="+mn-ea"/>
                <a:cs typeface="+mn-cs"/>
                <a:sym typeface="Century Gothic"/>
              </a:rPr>
              <a:t>réponses</a:t>
            </a:r>
            <a:r>
              <a:rPr lang="en-GB" sz="3100" b="1" kern="0" dirty="0">
                <a:solidFill>
                  <a:srgbClr val="FFFFFF"/>
                </a:solidFill>
                <a:latin typeface="Century Gothic"/>
                <a:ea typeface="+mn-ea"/>
                <a:cs typeface="+mn-cs"/>
                <a:sym typeface="Century Gothic"/>
              </a:rPr>
              <a:t>) </a:t>
            </a:r>
            <a:br>
              <a:rPr lang="en-GB" sz="3100" b="1" kern="0" dirty="0">
                <a:solidFill>
                  <a:srgbClr val="FFFFFF"/>
                </a:solidFill>
                <a:latin typeface="Century Gothic"/>
                <a:ea typeface="+mn-ea"/>
                <a:cs typeface="+mn-cs"/>
                <a:sym typeface="Century Gothic"/>
              </a:rPr>
            </a:br>
            <a:endParaRPr lang="en-GB" dirty="0"/>
          </a:p>
        </p:txBody>
      </p:sp>
      <p:sp>
        <p:nvSpPr>
          <p:cNvPr id="23" name="Rounded Rectangle 46">
            <a:extLst>
              <a:ext uri="{FF2B5EF4-FFF2-40B4-BE49-F238E27FC236}">
                <a16:creationId xmlns:a16="http://schemas.microsoft.com/office/drawing/2014/main" id="{01F03E95-CC49-4EA3-ADA4-970425A076B5}"/>
              </a:ext>
            </a:extLst>
          </p:cNvPr>
          <p:cNvSpPr/>
          <p:nvPr/>
        </p:nvSpPr>
        <p:spPr>
          <a:xfrm>
            <a:off x="10716118" y="104993"/>
            <a:ext cx="1281351"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2" name="TextBox 41">
            <a:extLst>
              <a:ext uri="{FF2B5EF4-FFF2-40B4-BE49-F238E27FC236}">
                <a16:creationId xmlns:a16="http://schemas.microsoft.com/office/drawing/2014/main" id="{F8157123-3466-44C7-93E7-072D17C9197F}"/>
              </a:ext>
            </a:extLst>
          </p:cNvPr>
          <p:cNvSpPr txBox="1"/>
          <p:nvPr/>
        </p:nvSpPr>
        <p:spPr>
          <a:xfrm>
            <a:off x="203308" y="1355818"/>
            <a:ext cx="117853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Je</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ou</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tu</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nvGraphicFramePr>
        <p:xfrm>
          <a:off x="329184" y="2101289"/>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tu</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44" name="Action Button: Custom 21">
            <a:hlinkClick r:id="" action="ppaction://noaction" highlightClick="1">
              <a:snd r:embed="rId4" name="1. tu vas à Paris (liaison).wav"/>
            </a:hlinkClick>
            <a:extLst>
              <a:ext uri="{FF2B5EF4-FFF2-40B4-BE49-F238E27FC236}">
                <a16:creationId xmlns:a16="http://schemas.microsoft.com/office/drawing/2014/main" id="{9B8DD0CF-B6B8-460B-B44C-809C55C6AC3E}"/>
              </a:ext>
            </a:extLst>
          </p:cNvPr>
          <p:cNvSpPr/>
          <p:nvPr/>
        </p:nvSpPr>
        <p:spPr>
          <a:xfrm>
            <a:off x="414247"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16" name="TextBox 15">
            <a:extLst>
              <a:ext uri="{FF2B5EF4-FFF2-40B4-BE49-F238E27FC236}">
                <a16:creationId xmlns:a16="http://schemas.microsoft.com/office/drawing/2014/main" id="{86EBECCD-2412-4110-8EBC-15B85FE5BC4A}"/>
              </a:ext>
            </a:extLst>
          </p:cNvPr>
          <p:cNvSpPr txBox="1"/>
          <p:nvPr/>
        </p:nvSpPr>
        <p:spPr>
          <a:xfrm>
            <a:off x="1151707" y="3214060"/>
            <a:ext cx="2196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vas à Paris. </a:t>
            </a:r>
            <a:endParaRPr kumimoji="0" lang="en-GB" sz="2000" b="0" i="0" u="none" strike="noStrike" kern="1200" cap="none" spc="0" normalizeH="0" baseline="0" noProof="0" dirty="0">
              <a:ln>
                <a:noFill/>
              </a:ln>
              <a:solidFill>
                <a:srgbClr val="000000"/>
              </a:solidFill>
              <a:effectLst/>
              <a:uLnTx/>
              <a:uFillTx/>
              <a:latin typeface="Arial"/>
              <a:ea typeface="+mn-ea"/>
              <a:cs typeface="Arial"/>
              <a:sym typeface="Arial"/>
            </a:endParaRPr>
          </a:p>
        </p:txBody>
      </p:sp>
      <p:pic>
        <p:nvPicPr>
          <p:cNvPr id="25" name="Picture 24" descr="green checkmark">
            <a:extLst>
              <a:ext uri="{FF2B5EF4-FFF2-40B4-BE49-F238E27FC236}">
                <a16:creationId xmlns:a16="http://schemas.microsoft.com/office/drawing/2014/main" id="{4B168A6B-968E-49E4-8B4F-01729C25FC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7170" y="3169212"/>
            <a:ext cx="498794" cy="519576"/>
          </a:xfrm>
          <a:prstGeom prst="rect">
            <a:avLst/>
          </a:prstGeom>
        </p:spPr>
      </p:pic>
      <p:sp>
        <p:nvSpPr>
          <p:cNvPr id="48" name="Action Button: Custom 22">
            <a:hlinkClick r:id="" action="ppaction://noaction" highlightClick="1">
              <a:snd r:embed="rId6" name="2. je vais à Poitiers (liaison).wav"/>
            </a:hlinkClick>
            <a:extLst>
              <a:ext uri="{FF2B5EF4-FFF2-40B4-BE49-F238E27FC236}">
                <a16:creationId xmlns:a16="http://schemas.microsoft.com/office/drawing/2014/main" id="{89A4D9CF-17A8-412C-98C2-998446E963EB}"/>
              </a:ext>
            </a:extLst>
          </p:cNvPr>
          <p:cNvSpPr/>
          <p:nvPr/>
        </p:nvSpPr>
        <p:spPr>
          <a:xfrm>
            <a:off x="414247" y="395946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17" name="TextBox 16">
            <a:extLst>
              <a:ext uri="{FF2B5EF4-FFF2-40B4-BE49-F238E27FC236}">
                <a16:creationId xmlns:a16="http://schemas.microsoft.com/office/drawing/2014/main" id="{1D7F82AB-E473-4BE2-B034-82F0FA3C7826}"/>
              </a:ext>
            </a:extLst>
          </p:cNvPr>
          <p:cNvSpPr txBox="1"/>
          <p:nvPr/>
        </p:nvSpPr>
        <p:spPr>
          <a:xfrm>
            <a:off x="1151707" y="3993474"/>
            <a:ext cx="28179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Je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à Poitiers. </a:t>
            </a:r>
            <a:endParaRPr kumimoji="0" lang="en-GB" sz="2000" b="0" i="0" u="none" strike="noStrike" kern="1200" cap="none" spc="0" normalizeH="0" baseline="0" noProof="0" dirty="0">
              <a:ln>
                <a:noFill/>
              </a:ln>
              <a:solidFill>
                <a:srgbClr val="000000"/>
              </a:solidFill>
              <a:effectLst/>
              <a:uLnTx/>
              <a:uFillTx/>
              <a:latin typeface="Arial"/>
              <a:ea typeface="+mn-ea"/>
              <a:cs typeface="Arial"/>
              <a:sym typeface="Arial"/>
            </a:endParaRPr>
          </a:p>
        </p:txBody>
      </p:sp>
      <p:pic>
        <p:nvPicPr>
          <p:cNvPr id="26" name="Picture 25" descr="green checkmark">
            <a:extLst>
              <a:ext uri="{FF2B5EF4-FFF2-40B4-BE49-F238E27FC236}">
                <a16:creationId xmlns:a16="http://schemas.microsoft.com/office/drawing/2014/main" id="{31BB2394-B9A1-49AA-92B2-1E33C065C8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8822" y="3939685"/>
            <a:ext cx="498794" cy="519576"/>
          </a:xfrm>
          <a:prstGeom prst="rect">
            <a:avLst/>
          </a:prstGeom>
        </p:spPr>
      </p:pic>
      <p:sp>
        <p:nvSpPr>
          <p:cNvPr id="52" name="Action Button: Custom 23">
            <a:hlinkClick r:id="" action="ppaction://noaction" highlightClick="1">
              <a:snd r:embed="rId7" name="3. je vais à Bordeaux (liaison).wav"/>
            </a:hlinkClick>
            <a:extLst>
              <a:ext uri="{FF2B5EF4-FFF2-40B4-BE49-F238E27FC236}">
                <a16:creationId xmlns:a16="http://schemas.microsoft.com/office/drawing/2014/main" id="{5401D5C7-7DCA-461C-A233-1693EA8DB4B1}"/>
              </a:ext>
            </a:extLst>
          </p:cNvPr>
          <p:cNvSpPr/>
          <p:nvPr/>
        </p:nvSpPr>
        <p:spPr>
          <a:xfrm>
            <a:off x="414247" y="475769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18" name="TextBox 17">
            <a:extLst>
              <a:ext uri="{FF2B5EF4-FFF2-40B4-BE49-F238E27FC236}">
                <a16:creationId xmlns:a16="http://schemas.microsoft.com/office/drawing/2014/main" id="{4B12EB80-1F0E-40EB-9093-87AECE144988}"/>
              </a:ext>
            </a:extLst>
          </p:cNvPr>
          <p:cNvSpPr txBox="1"/>
          <p:nvPr/>
        </p:nvSpPr>
        <p:spPr>
          <a:xfrm>
            <a:off x="1151706" y="4772888"/>
            <a:ext cx="26820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Je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à Bordeaux.</a:t>
            </a:r>
            <a:endParaRPr kumimoji="0" lang="en-GB" sz="2000" b="0" i="0" u="none" strike="noStrike" kern="1200" cap="none" spc="0" normalizeH="0" baseline="0" noProof="0" dirty="0">
              <a:ln>
                <a:noFill/>
              </a:ln>
              <a:solidFill>
                <a:srgbClr val="000000"/>
              </a:solidFill>
              <a:effectLst/>
              <a:uLnTx/>
              <a:uFillTx/>
              <a:latin typeface="Arial"/>
              <a:ea typeface="+mn-ea"/>
              <a:cs typeface="Arial"/>
              <a:sym typeface="Arial"/>
            </a:endParaRPr>
          </a:p>
        </p:txBody>
      </p:sp>
      <p:pic>
        <p:nvPicPr>
          <p:cNvPr id="27" name="Picture 26" descr="green checkmark">
            <a:extLst>
              <a:ext uri="{FF2B5EF4-FFF2-40B4-BE49-F238E27FC236}">
                <a16:creationId xmlns:a16="http://schemas.microsoft.com/office/drawing/2014/main" id="{AFA1EF6C-9D03-413E-9675-04EC77D5FC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8822" y="4710955"/>
            <a:ext cx="498794" cy="519576"/>
          </a:xfrm>
          <a:prstGeom prst="rect">
            <a:avLst/>
          </a:prstGeom>
        </p:spPr>
      </p:pic>
      <p:sp>
        <p:nvSpPr>
          <p:cNvPr id="56" name="Action Button: Custom 24">
            <a:hlinkClick r:id="" action="ppaction://noaction" highlightClick="1">
              <a:snd r:embed="rId8" name="4. je vais à Rouen (liaison).wav"/>
            </a:hlinkClick>
            <a:extLst>
              <a:ext uri="{FF2B5EF4-FFF2-40B4-BE49-F238E27FC236}">
                <a16:creationId xmlns:a16="http://schemas.microsoft.com/office/drawing/2014/main" id="{C2B0FB71-EA22-468B-897B-95910F9E89D2}"/>
              </a:ext>
            </a:extLst>
          </p:cNvPr>
          <p:cNvSpPr/>
          <p:nvPr/>
        </p:nvSpPr>
        <p:spPr>
          <a:xfrm>
            <a:off x="414247" y="555591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4</a:t>
            </a:r>
          </a:p>
        </p:txBody>
      </p:sp>
      <p:sp>
        <p:nvSpPr>
          <p:cNvPr id="19" name="TextBox 18">
            <a:extLst>
              <a:ext uri="{FF2B5EF4-FFF2-40B4-BE49-F238E27FC236}">
                <a16:creationId xmlns:a16="http://schemas.microsoft.com/office/drawing/2014/main" id="{0A112F4C-E47C-4A89-9804-AE7DD36AD004}"/>
              </a:ext>
            </a:extLst>
          </p:cNvPr>
          <p:cNvSpPr txBox="1"/>
          <p:nvPr/>
        </p:nvSpPr>
        <p:spPr>
          <a:xfrm>
            <a:off x="1151707" y="5552301"/>
            <a:ext cx="27554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Je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à Rouen. </a:t>
            </a:r>
            <a:endParaRPr kumimoji="0" lang="en-GB" sz="2000" b="0" i="0" u="none" strike="noStrike" kern="1200" cap="none" spc="0" normalizeH="0" baseline="0" noProof="0" dirty="0">
              <a:ln>
                <a:noFill/>
              </a:ln>
              <a:solidFill>
                <a:srgbClr val="000000"/>
              </a:solidFill>
              <a:effectLst/>
              <a:uLnTx/>
              <a:uFillTx/>
              <a:latin typeface="Arial"/>
              <a:ea typeface="+mn-ea"/>
              <a:cs typeface="Arial"/>
              <a:sym typeface="Arial"/>
            </a:endParaRPr>
          </a:p>
        </p:txBody>
      </p:sp>
      <p:pic>
        <p:nvPicPr>
          <p:cNvPr id="28" name="Picture 27" descr="green checkmark">
            <a:extLst>
              <a:ext uri="{FF2B5EF4-FFF2-40B4-BE49-F238E27FC236}">
                <a16:creationId xmlns:a16="http://schemas.microsoft.com/office/drawing/2014/main" id="{F5C18AEB-3BB2-42EC-88A3-5DC45F2E0A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8822" y="5462859"/>
            <a:ext cx="498794" cy="519576"/>
          </a:xfrm>
          <a:prstGeom prst="rect">
            <a:avLst/>
          </a:prstGeom>
        </p:spPr>
      </p:pic>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nvGraphicFramePr>
        <p:xfrm>
          <a:off x="6186145" y="2101289"/>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tu</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4" name="Action Button: Custom 21">
            <a:hlinkClick r:id="" action="ppaction://noaction" highlightClick="1">
              <a:snd r:embed="rId9" name="5. tu vas à Blois (liaison).wav"/>
            </a:hlinkClick>
            <a:extLst>
              <a:ext uri="{FF2B5EF4-FFF2-40B4-BE49-F238E27FC236}">
                <a16:creationId xmlns:a16="http://schemas.microsoft.com/office/drawing/2014/main" id="{5D469A5D-0737-477F-8298-135610EE275B}"/>
              </a:ext>
            </a:extLst>
          </p:cNvPr>
          <p:cNvSpPr/>
          <p:nvPr/>
        </p:nvSpPr>
        <p:spPr>
          <a:xfrm>
            <a:off x="6271208"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20" name="TextBox 19">
            <a:extLst>
              <a:ext uri="{FF2B5EF4-FFF2-40B4-BE49-F238E27FC236}">
                <a16:creationId xmlns:a16="http://schemas.microsoft.com/office/drawing/2014/main" id="{00934E0F-714F-472C-833D-2B211B98E6DF}"/>
              </a:ext>
            </a:extLst>
          </p:cNvPr>
          <p:cNvSpPr txBox="1"/>
          <p:nvPr/>
        </p:nvSpPr>
        <p:spPr>
          <a:xfrm>
            <a:off x="6967842" y="3214060"/>
            <a:ext cx="27167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vas à Blois.</a:t>
            </a:r>
            <a:endParaRPr kumimoji="0" lang="en-GB" sz="2000" b="0" i="0" u="none" strike="noStrike" kern="1200" cap="none" spc="0" normalizeH="0" baseline="0" noProof="0" dirty="0">
              <a:ln>
                <a:noFill/>
              </a:ln>
              <a:solidFill>
                <a:srgbClr val="000000"/>
              </a:solidFill>
              <a:effectLst/>
              <a:uLnTx/>
              <a:uFillTx/>
              <a:latin typeface="Arial"/>
              <a:ea typeface="+mn-ea"/>
              <a:cs typeface="Arial"/>
              <a:sym typeface="Arial"/>
            </a:endParaRPr>
          </a:p>
        </p:txBody>
      </p:sp>
      <p:pic>
        <p:nvPicPr>
          <p:cNvPr id="29" name="Picture 28" descr="green checkmark">
            <a:extLst>
              <a:ext uri="{FF2B5EF4-FFF2-40B4-BE49-F238E27FC236}">
                <a16:creationId xmlns:a16="http://schemas.microsoft.com/office/drawing/2014/main" id="{2F0E9C4E-CF9F-4F40-AA2B-B5DF641B19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8959" y="3175984"/>
            <a:ext cx="498794" cy="519576"/>
          </a:xfrm>
          <a:prstGeom prst="rect">
            <a:avLst/>
          </a:prstGeom>
        </p:spPr>
      </p:pic>
      <p:sp>
        <p:nvSpPr>
          <p:cNvPr id="95" name="Action Button: Custom 22">
            <a:hlinkClick r:id="" action="ppaction://noaction" highlightClick="1">
              <a:snd r:embed="rId10" name="6. tu vas à Lyon (liaison).wav"/>
            </a:hlinkClick>
            <a:extLst>
              <a:ext uri="{FF2B5EF4-FFF2-40B4-BE49-F238E27FC236}">
                <a16:creationId xmlns:a16="http://schemas.microsoft.com/office/drawing/2014/main" id="{7FA936DE-0B73-4B20-A6AC-6211E1413943}"/>
              </a:ext>
            </a:extLst>
          </p:cNvPr>
          <p:cNvSpPr/>
          <p:nvPr/>
        </p:nvSpPr>
        <p:spPr>
          <a:xfrm>
            <a:off x="6271208" y="395946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21" name="TextBox 20">
            <a:extLst>
              <a:ext uri="{FF2B5EF4-FFF2-40B4-BE49-F238E27FC236}">
                <a16:creationId xmlns:a16="http://schemas.microsoft.com/office/drawing/2014/main" id="{3821500B-249D-469B-BCCB-691AE41E6F40}"/>
              </a:ext>
            </a:extLst>
          </p:cNvPr>
          <p:cNvSpPr txBox="1"/>
          <p:nvPr/>
        </p:nvSpPr>
        <p:spPr>
          <a:xfrm>
            <a:off x="6967842" y="3992374"/>
            <a:ext cx="23189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vas à Lyon. </a:t>
            </a:r>
            <a:endParaRPr kumimoji="0" lang="en-GB" sz="2000" b="0" i="0" u="none" strike="noStrike" kern="1200" cap="none" spc="0" normalizeH="0" baseline="0" noProof="0" dirty="0">
              <a:ln>
                <a:noFill/>
              </a:ln>
              <a:solidFill>
                <a:srgbClr val="000000"/>
              </a:solidFill>
              <a:effectLst/>
              <a:uLnTx/>
              <a:uFillTx/>
              <a:latin typeface="Arial"/>
              <a:ea typeface="+mn-ea"/>
              <a:cs typeface="Arial"/>
              <a:sym typeface="Arial"/>
            </a:endParaRPr>
          </a:p>
        </p:txBody>
      </p:sp>
      <p:pic>
        <p:nvPicPr>
          <p:cNvPr id="30" name="Picture 29" descr="green checkmark">
            <a:extLst>
              <a:ext uri="{FF2B5EF4-FFF2-40B4-BE49-F238E27FC236}">
                <a16:creationId xmlns:a16="http://schemas.microsoft.com/office/drawing/2014/main" id="{60E7B964-1078-41E7-A063-58A49D43BD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8959" y="3918695"/>
            <a:ext cx="498794" cy="519576"/>
          </a:xfrm>
          <a:prstGeom prst="rect">
            <a:avLst/>
          </a:prstGeom>
        </p:spPr>
      </p:pic>
      <p:sp>
        <p:nvSpPr>
          <p:cNvPr id="96" name="Action Button: Custom 23">
            <a:hlinkClick r:id="" action="ppaction://noaction" highlightClick="1">
              <a:snd r:embed="rId11" name="7. je vais à Deauville (liaison).wav"/>
            </a:hlinkClick>
            <a:extLst>
              <a:ext uri="{FF2B5EF4-FFF2-40B4-BE49-F238E27FC236}">
                <a16:creationId xmlns:a16="http://schemas.microsoft.com/office/drawing/2014/main" id="{0FEA9B2C-907B-4472-ACF7-ECEA9EF756C0}"/>
              </a:ext>
            </a:extLst>
          </p:cNvPr>
          <p:cNvSpPr/>
          <p:nvPr/>
        </p:nvSpPr>
        <p:spPr>
          <a:xfrm>
            <a:off x="6271208" y="475769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7</a:t>
            </a:r>
          </a:p>
        </p:txBody>
      </p:sp>
      <p:sp>
        <p:nvSpPr>
          <p:cNvPr id="22" name="TextBox 21">
            <a:extLst>
              <a:ext uri="{FF2B5EF4-FFF2-40B4-BE49-F238E27FC236}">
                <a16:creationId xmlns:a16="http://schemas.microsoft.com/office/drawing/2014/main" id="{9BC0046E-B9B8-43A4-B430-503A90C27AE1}"/>
              </a:ext>
            </a:extLst>
          </p:cNvPr>
          <p:cNvSpPr txBox="1"/>
          <p:nvPr/>
        </p:nvSpPr>
        <p:spPr>
          <a:xfrm>
            <a:off x="6967841" y="4770688"/>
            <a:ext cx="26589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Je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à Deauville. </a:t>
            </a:r>
            <a:endParaRPr kumimoji="0" lang="en-GB" sz="2000" b="0" i="0" u="none" strike="noStrike" kern="1200" cap="none" spc="0" normalizeH="0" baseline="0" noProof="0" dirty="0">
              <a:ln>
                <a:noFill/>
              </a:ln>
              <a:solidFill>
                <a:srgbClr val="000000"/>
              </a:solidFill>
              <a:effectLst/>
              <a:uLnTx/>
              <a:uFillTx/>
              <a:latin typeface="Arial"/>
              <a:ea typeface="+mn-ea"/>
              <a:cs typeface="Arial"/>
              <a:sym typeface="Arial"/>
            </a:endParaRPr>
          </a:p>
        </p:txBody>
      </p:sp>
      <p:pic>
        <p:nvPicPr>
          <p:cNvPr id="31" name="Picture 30" descr="green checkmark">
            <a:extLst>
              <a:ext uri="{FF2B5EF4-FFF2-40B4-BE49-F238E27FC236}">
                <a16:creationId xmlns:a16="http://schemas.microsoft.com/office/drawing/2014/main" id="{28A5EA62-19A5-46DD-A121-5BE2CEB165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9624" y="4724368"/>
            <a:ext cx="498794" cy="519576"/>
          </a:xfrm>
          <a:prstGeom prst="rect">
            <a:avLst/>
          </a:prstGeom>
        </p:spPr>
      </p:pic>
      <p:sp>
        <p:nvSpPr>
          <p:cNvPr id="97" name="Action Button: Custom 24">
            <a:hlinkClick r:id="" action="ppaction://noaction" highlightClick="1">
              <a:snd r:embed="rId12" name="8. tu vas à Calais (liaison).wav"/>
            </a:hlinkClick>
            <a:extLst>
              <a:ext uri="{FF2B5EF4-FFF2-40B4-BE49-F238E27FC236}">
                <a16:creationId xmlns:a16="http://schemas.microsoft.com/office/drawing/2014/main" id="{42C765AD-97C2-4B90-9620-876BBE9D26E8}"/>
              </a:ext>
            </a:extLst>
          </p:cNvPr>
          <p:cNvSpPr/>
          <p:nvPr/>
        </p:nvSpPr>
        <p:spPr>
          <a:xfrm>
            <a:off x="6268331" y="555591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8</a:t>
            </a:r>
          </a:p>
        </p:txBody>
      </p:sp>
      <p:sp>
        <p:nvSpPr>
          <p:cNvPr id="24" name="TextBox 23">
            <a:extLst>
              <a:ext uri="{FF2B5EF4-FFF2-40B4-BE49-F238E27FC236}">
                <a16:creationId xmlns:a16="http://schemas.microsoft.com/office/drawing/2014/main" id="{D78BC9F4-49E9-4DAB-9444-4F7852DC53AE}"/>
              </a:ext>
            </a:extLst>
          </p:cNvPr>
          <p:cNvSpPr txBox="1"/>
          <p:nvPr/>
        </p:nvSpPr>
        <p:spPr>
          <a:xfrm flipH="1">
            <a:off x="6987640" y="5549001"/>
            <a:ext cx="27178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vas à Calais. </a:t>
            </a:r>
            <a:endParaRPr kumimoji="0" lang="en-GB" sz="2000" b="0" i="0" u="none" strike="noStrike" kern="1200" cap="none" spc="0" normalizeH="0" baseline="0" noProof="0" dirty="0">
              <a:ln>
                <a:noFill/>
              </a:ln>
              <a:solidFill>
                <a:srgbClr val="000000"/>
              </a:solidFill>
              <a:effectLst/>
              <a:uLnTx/>
              <a:uFillTx/>
              <a:latin typeface="Arial"/>
              <a:ea typeface="+mn-ea"/>
              <a:cs typeface="Arial"/>
              <a:sym typeface="Arial"/>
            </a:endParaRPr>
          </a:p>
        </p:txBody>
      </p:sp>
      <p:pic>
        <p:nvPicPr>
          <p:cNvPr id="32" name="Picture 31" descr="green checkmark">
            <a:extLst>
              <a:ext uri="{FF2B5EF4-FFF2-40B4-BE49-F238E27FC236}">
                <a16:creationId xmlns:a16="http://schemas.microsoft.com/office/drawing/2014/main" id="{7DEB6464-9CB4-4E2B-9B46-3FB9EB3EDF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8959" y="5489268"/>
            <a:ext cx="498794" cy="519576"/>
          </a:xfrm>
          <a:prstGeom prst="rect">
            <a:avLst/>
          </a:prstGeom>
        </p:spPr>
      </p:pic>
      <p:pic>
        <p:nvPicPr>
          <p:cNvPr id="34" name="Picture 33" descr="sticky not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54571" y="179256"/>
            <a:ext cx="2800792" cy="2810222"/>
          </a:xfrm>
          <a:prstGeom prst="rect">
            <a:avLst/>
          </a:prstGeom>
        </p:spPr>
      </p:pic>
      <p:sp>
        <p:nvSpPr>
          <p:cNvPr id="35" name="TextBox 34"/>
          <p:cNvSpPr txBox="1"/>
          <p:nvPr/>
        </p:nvSpPr>
        <p:spPr>
          <a:xfrm>
            <a:off x="7197245" y="296864"/>
            <a:ext cx="279856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Pairs of meanings juxtaposed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different combinations,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ensuring that features are revisited and reinforced.</a:t>
            </a:r>
          </a:p>
        </p:txBody>
      </p:sp>
    </p:spTree>
    <p:extLst>
      <p:ext uri="{BB962C8B-B14F-4D97-AF65-F5344CB8AC3E}">
        <p14:creationId xmlns:p14="http://schemas.microsoft.com/office/powerpoint/2010/main" val="218733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4" grpId="0"/>
      <p:bldP spid="3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5978434" cy="707849"/>
          </a:xfrm>
        </p:spPr>
        <p:txBody>
          <a:bodyPr>
            <a:normAutofit/>
          </a:bodyPr>
          <a:lstStyle/>
          <a:p>
            <a:r>
              <a:rPr lang="en-GB" sz="3600" b="1" dirty="0">
                <a:solidFill>
                  <a:schemeClr val="bg1"/>
                </a:solidFill>
              </a:rPr>
              <a:t>Ich, du </a:t>
            </a:r>
            <a:r>
              <a:rPr lang="en-GB" sz="3600" b="1" dirty="0" err="1">
                <a:solidFill>
                  <a:schemeClr val="bg1"/>
                </a:solidFill>
              </a:rPr>
              <a:t>oder</a:t>
            </a:r>
            <a:r>
              <a:rPr lang="en-GB" sz="3600" b="1" dirty="0">
                <a:solidFill>
                  <a:schemeClr val="bg1"/>
                </a:solidFill>
              </a:rPr>
              <a:t> Wolfgang?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776" y="258220"/>
            <a:ext cx="134479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8" name="Picture 7" descr="a boy and a girl eating lunch">
            <a:extLst>
              <a:ext uri="{FF2B5EF4-FFF2-40B4-BE49-F238E27FC236}">
                <a16:creationId xmlns:a16="http://schemas.microsoft.com/office/drawing/2014/main" id="{3BCE6CF1-5DA8-4827-A7A2-49CDFAD94D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35240" y="1310185"/>
            <a:ext cx="5232124" cy="4292221"/>
          </a:xfrm>
          <a:prstGeom prst="rect">
            <a:avLst/>
          </a:prstGeom>
        </p:spPr>
      </p:pic>
      <p:sp>
        <p:nvSpPr>
          <p:cNvPr id="17" name="Rounded Rectangular Callout 6">
            <a:extLst>
              <a:ext uri="{FF2B5EF4-FFF2-40B4-BE49-F238E27FC236}">
                <a16:creationId xmlns:a16="http://schemas.microsoft.com/office/drawing/2014/main" id="{EFC1F08E-B581-4BFC-917F-35DCBA2C03F5}"/>
              </a:ext>
            </a:extLst>
          </p:cNvPr>
          <p:cNvSpPr/>
          <p:nvPr/>
        </p:nvSpPr>
        <p:spPr>
          <a:xfrm flipH="1">
            <a:off x="192203" y="1255594"/>
            <a:ext cx="2919487" cy="1191784"/>
          </a:xfrm>
          <a:prstGeom prst="wedgeRoundRectCallout">
            <a:avLst>
              <a:gd name="adj1" fmla="val -80975"/>
              <a:gd name="adj2" fmla="val 81847"/>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Wie</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findest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du das Essen</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20" name="Rounded Rectangular Callout 6">
            <a:extLst>
              <a:ext uri="{FF2B5EF4-FFF2-40B4-BE49-F238E27FC236}">
                <a16:creationId xmlns:a16="http://schemas.microsoft.com/office/drawing/2014/main" id="{3DF9AA7C-9288-4657-B128-C2580A12E554}"/>
              </a:ext>
            </a:extLst>
          </p:cNvPr>
          <p:cNvSpPr/>
          <p:nvPr/>
        </p:nvSpPr>
        <p:spPr>
          <a:xfrm flipH="1">
            <a:off x="8267364" y="1255594"/>
            <a:ext cx="3613506" cy="2388359"/>
          </a:xfrm>
          <a:prstGeom prst="wedgeRoundRectCallout">
            <a:avLst>
              <a:gd name="adj1" fmla="val 85474"/>
              <a:gd name="adj2" fmla="val 27219"/>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mag das Essen! </a:t>
            </a:r>
            <a:r>
              <a:rPr kumimoji="0" lang="en-GB" sz="2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________</a:t>
            </a: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findet</a:t>
            </a: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Essen </a:t>
            </a:r>
            <a:r>
              <a:rPr kumimoji="0" lang="en-GB" sz="2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lecker</a:t>
            </a: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aber</a:t>
            </a: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________</a:t>
            </a: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finde</a:t>
            </a: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es </a:t>
            </a:r>
            <a:r>
              <a:rPr kumimoji="0" lang="en-GB" sz="2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gesund</a:t>
            </a: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C17A12DD-AF94-4B97-AE20-C83F01ECCA45}"/>
              </a:ext>
            </a:extLst>
          </p:cNvPr>
          <p:cNvSpPr txBox="1"/>
          <p:nvPr/>
        </p:nvSpPr>
        <p:spPr>
          <a:xfrm>
            <a:off x="8422156" y="1782224"/>
            <a:ext cx="18115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Wolfgang</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CA6B22D2-7CF4-4CA5-8994-37027F2FB8D7}"/>
              </a:ext>
            </a:extLst>
          </p:cNvPr>
          <p:cNvSpPr txBox="1"/>
          <p:nvPr/>
        </p:nvSpPr>
        <p:spPr>
          <a:xfrm>
            <a:off x="9686159" y="2560073"/>
            <a:ext cx="8226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Google Shape;613;p26">
            <a:hlinkClick r:id="" action="ppaction://noaction" highlightClick="1">
              <a:snd r:embed="rId5" name="ex 2 - q - wie findest du das essen.wav"/>
            </a:hlinkClick>
            <a:extLst>
              <a:ext uri="{FF2B5EF4-FFF2-40B4-BE49-F238E27FC236}">
                <a16:creationId xmlns:a16="http://schemas.microsoft.com/office/drawing/2014/main" id="{6C5FC663-B68A-4E6E-867E-4F121DF85B81}"/>
              </a:ext>
            </a:extLst>
          </p:cNvPr>
          <p:cNvSpPr/>
          <p:nvPr/>
        </p:nvSpPr>
        <p:spPr>
          <a:xfrm>
            <a:off x="1651946" y="5031596"/>
            <a:ext cx="673603"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Google Shape;613;p26">
            <a:hlinkClick r:id="" action="ppaction://noaction" highlightClick="1">
              <a:snd r:embed="rId6" name="ex 2 - answ - wie findest du das essen.wav"/>
            </a:hlinkClick>
            <a:extLst>
              <a:ext uri="{FF2B5EF4-FFF2-40B4-BE49-F238E27FC236}">
                <a16:creationId xmlns:a16="http://schemas.microsoft.com/office/drawing/2014/main" id="{0EEB17F5-8F85-4303-9664-22033A769207}"/>
              </a:ext>
            </a:extLst>
          </p:cNvPr>
          <p:cNvSpPr/>
          <p:nvPr/>
        </p:nvSpPr>
        <p:spPr>
          <a:xfrm>
            <a:off x="8818195" y="4997531"/>
            <a:ext cx="1831982"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Antworten</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 name="Group 1" descr="sticky note"/>
          <p:cNvGrpSpPr/>
          <p:nvPr/>
        </p:nvGrpSpPr>
        <p:grpSpPr>
          <a:xfrm>
            <a:off x="5727121" y="43791"/>
            <a:ext cx="2984310" cy="2777892"/>
            <a:chOff x="5727121" y="43791"/>
            <a:chExt cx="2984310" cy="2777892"/>
          </a:xfrm>
        </p:grpSpPr>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7121" y="43791"/>
              <a:ext cx="2871358" cy="2777892"/>
            </a:xfrm>
            <a:prstGeom prst="rect">
              <a:avLst/>
            </a:prstGeom>
          </p:spPr>
        </p:pic>
        <p:sp>
          <p:nvSpPr>
            <p:cNvPr id="13" name="TextBox 12"/>
            <p:cNvSpPr txBox="1"/>
            <p:nvPr/>
          </p:nvSpPr>
          <p:spPr>
            <a:xfrm>
              <a:off x="5796020" y="64075"/>
              <a:ext cx="2915411"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After extensive initial practice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pairs of features, very gradually,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activities may incorporate more than two features.</a:t>
              </a:r>
            </a:p>
          </p:txBody>
        </p:sp>
      </p:grpSp>
    </p:spTree>
    <p:extLst>
      <p:ext uri="{BB962C8B-B14F-4D97-AF65-F5344CB8AC3E}">
        <p14:creationId xmlns:p14="http://schemas.microsoft.com/office/powerpoint/2010/main" val="296838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descr="title box"/>
          <p:cNvSpPr txBox="1"/>
          <p:nvPr/>
        </p:nvSpPr>
        <p:spPr>
          <a:xfrm>
            <a:off x="1798031" y="3081781"/>
            <a:ext cx="8628859" cy="369332"/>
          </a:xfrm>
          <a:prstGeom prst="rect">
            <a:avLst/>
          </a:prstGeom>
          <a:solidFill>
            <a:schemeClr val="accent1">
              <a:lumMod val="50000"/>
            </a:schemeClr>
          </a:solidFill>
        </p:spPr>
        <p:txBody>
          <a:bodyPr wrap="square" rtlCol="0">
            <a:spAutoFit/>
          </a:bodyPr>
          <a:lstStyle/>
          <a:p>
            <a:pPr algn="ctr">
              <a:defRPr/>
            </a:pPr>
            <a:endParaRPr lang="en-GB" dirty="0">
              <a:solidFill>
                <a:prstClr val="black"/>
              </a:solidFill>
            </a:endParaRPr>
          </a:p>
        </p:txBody>
      </p:sp>
      <p:sp>
        <p:nvSpPr>
          <p:cNvPr id="2" name="Title 1"/>
          <p:cNvSpPr>
            <a:spLocks noGrp="1"/>
          </p:cNvSpPr>
          <p:nvPr>
            <p:ph type="title"/>
          </p:nvPr>
        </p:nvSpPr>
        <p:spPr>
          <a:xfrm>
            <a:off x="1798031" y="2582113"/>
            <a:ext cx="10515600" cy="1325563"/>
          </a:xfrm>
        </p:spPr>
        <p:txBody>
          <a:bodyPr>
            <a:normAutofit/>
          </a:bodyPr>
          <a:lstStyle/>
          <a:p>
            <a:pPr lvl="0">
              <a:lnSpc>
                <a:spcPct val="100000"/>
              </a:lnSpc>
              <a:spcBef>
                <a:spcPts val="0"/>
              </a:spcBef>
              <a:defRPr/>
            </a:pPr>
            <a:r>
              <a:rPr lang="en-GB" sz="2400" b="1" dirty="0">
                <a:solidFill>
                  <a:schemeClr val="bg1"/>
                </a:solidFill>
                <a:latin typeface="Century Gothic" panose="020F0302020204030204"/>
                <a:ea typeface="+mn-ea"/>
                <a:cs typeface="+mn-cs"/>
              </a:rPr>
              <a:t>Key Principles Underpinning the Development of the </a:t>
            </a:r>
            <a:r>
              <a:rPr lang="en-GB" sz="2400" b="1" dirty="0" err="1">
                <a:solidFill>
                  <a:schemeClr val="bg1"/>
                </a:solidFill>
                <a:latin typeface="Century Gothic" panose="020F0302020204030204"/>
                <a:ea typeface="+mn-ea"/>
                <a:cs typeface="+mn-cs"/>
              </a:rPr>
              <a:t>SoW</a:t>
            </a:r>
            <a:endParaRPr lang="en-GB" sz="2400" b="1" dirty="0">
              <a:solidFill>
                <a:schemeClr val="bg1"/>
              </a:solidFill>
              <a:latin typeface="Century Gothic" panose="020F0302020204030204"/>
              <a:ea typeface="+mn-ea"/>
              <a:cs typeface="+mn-cs"/>
            </a:endParaRPr>
          </a:p>
        </p:txBody>
      </p:sp>
      <p:sp>
        <p:nvSpPr>
          <p:cNvPr id="20" name="TextBox 19"/>
          <p:cNvSpPr txBox="1"/>
          <p:nvPr/>
        </p:nvSpPr>
        <p:spPr>
          <a:xfrm>
            <a:off x="97299" y="441271"/>
            <a:ext cx="5545001" cy="2554545"/>
          </a:xfrm>
          <a:prstGeom prst="rect">
            <a:avLst/>
          </a:prstGeom>
          <a:noFill/>
          <a:ln>
            <a:solidFill>
              <a:schemeClr val="accent5">
                <a:lumMod val="60000"/>
                <a:lumOff val="40000"/>
              </a:schemeClr>
            </a:solidFill>
          </a:ln>
        </p:spPr>
        <p:txBody>
          <a:bodyPr wrap="square" rtlCol="0">
            <a:spAutoFit/>
          </a:bodyPr>
          <a:lstStyle/>
          <a:p>
            <a:pPr lvl="0"/>
            <a:r>
              <a:rPr lang="en-GB" sz="2000" kern="0" dirty="0">
                <a:solidFill>
                  <a:srgbClr val="4472C4">
                    <a:lumMod val="50000"/>
                  </a:srgbClr>
                </a:solidFill>
              </a:rPr>
              <a:t>Our </a:t>
            </a:r>
            <a:r>
              <a:rPr lang="en-GB" sz="2000" kern="0" dirty="0" err="1">
                <a:solidFill>
                  <a:srgbClr val="4472C4">
                    <a:lumMod val="50000"/>
                  </a:srgbClr>
                </a:solidFill>
              </a:rPr>
              <a:t>SoW</a:t>
            </a:r>
            <a:r>
              <a:rPr lang="en-GB" sz="2000" kern="0" dirty="0">
                <a:solidFill>
                  <a:srgbClr val="4472C4">
                    <a:lumMod val="50000"/>
                  </a:srgbClr>
                </a:solidFill>
              </a:rPr>
              <a:t> aim to avoid introducing too much language too fast. For the majority of learners aged 11-13, introducing </a:t>
            </a:r>
            <a:r>
              <a:rPr lang="en-GB" sz="2000" b="1" kern="0" dirty="0">
                <a:solidFill>
                  <a:srgbClr val="4472C4">
                    <a:lumMod val="50000"/>
                  </a:srgbClr>
                </a:solidFill>
              </a:rPr>
              <a:t>no more than one new main grammatical function every two weeks </a:t>
            </a:r>
            <a:r>
              <a:rPr lang="en-GB" sz="2000" kern="0" dirty="0">
                <a:solidFill>
                  <a:srgbClr val="4472C4">
                    <a:lumMod val="50000"/>
                  </a:srgbClr>
                </a:solidFill>
              </a:rPr>
              <a:t>is likely to set sufficient amount of ‘desirable difficulty.’</a:t>
            </a:r>
          </a:p>
          <a:p>
            <a:pPr lvl="0"/>
            <a:endParaRPr lang="en-GB" sz="2000" kern="0" dirty="0">
              <a:solidFill>
                <a:srgbClr val="4472C4">
                  <a:lumMod val="50000"/>
                </a:srgbClr>
              </a:solidFill>
            </a:endParaRPr>
          </a:p>
          <a:p>
            <a:pPr lvl="0"/>
            <a:endParaRPr lang="en-US" sz="2000" kern="0" dirty="0">
              <a:solidFill>
                <a:srgbClr val="4472C4">
                  <a:lumMod val="50000"/>
                </a:srgbClr>
              </a:solidFill>
            </a:endParaRPr>
          </a:p>
        </p:txBody>
      </p:sp>
      <p:sp>
        <p:nvSpPr>
          <p:cNvPr id="13" name="TextBox 12"/>
          <p:cNvSpPr txBox="1"/>
          <p:nvPr/>
        </p:nvSpPr>
        <p:spPr>
          <a:xfrm>
            <a:off x="5815799" y="454768"/>
            <a:ext cx="6280245" cy="2554545"/>
          </a:xfrm>
          <a:prstGeom prst="rect">
            <a:avLst/>
          </a:prstGeom>
          <a:noFill/>
          <a:ln>
            <a:solidFill>
              <a:schemeClr val="accent5">
                <a:lumMod val="60000"/>
                <a:lumOff val="40000"/>
              </a:schemeClr>
            </a:solidFill>
          </a:ln>
        </p:spPr>
        <p:txBody>
          <a:bodyPr wrap="square" rtlCol="0">
            <a:spAutoFit/>
          </a:bodyPr>
          <a:lstStyle/>
          <a:p>
            <a:r>
              <a:rPr lang="en-US" sz="4000" b="1" dirty="0">
                <a:solidFill>
                  <a:schemeClr val="accent5">
                    <a:lumMod val="50000"/>
                  </a:schemeClr>
                </a:solidFill>
              </a:rPr>
              <a:t>Content coverage: Knowledge and practice</a:t>
            </a:r>
          </a:p>
          <a:p>
            <a:endParaRPr lang="en-US" sz="4000" b="1" dirty="0">
              <a:solidFill>
                <a:schemeClr val="accent5">
                  <a:lumMod val="50000"/>
                </a:schemeClr>
              </a:solidFill>
            </a:endParaRPr>
          </a:p>
        </p:txBody>
      </p:sp>
      <p:sp>
        <p:nvSpPr>
          <p:cNvPr id="15" name="Rectangle 14" descr="lots of words"/>
          <p:cNvSpPr/>
          <p:nvPr/>
        </p:nvSpPr>
        <p:spPr>
          <a:xfrm>
            <a:off x="10604311" y="744219"/>
            <a:ext cx="1356135" cy="2121897"/>
          </a:xfrm>
          <a:prstGeom prst="rect">
            <a:avLst/>
          </a:prstGeom>
          <a:blipFill>
            <a:blip r:embed="rId3" cstate="print">
              <a:extLst>
                <a:ext uri="{28A0092B-C50C-407E-A947-70E740481C1C}">
                  <a14:useLocalDpi xmlns:a14="http://schemas.microsoft.com/office/drawing/2010/main" val="0"/>
                </a:ext>
              </a:extLst>
            </a:blip>
            <a:srcRect/>
            <a:stretch>
              <a:fillRect l="-78000" r="-7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TextBox 15"/>
          <p:cNvSpPr txBox="1"/>
          <p:nvPr/>
        </p:nvSpPr>
        <p:spPr>
          <a:xfrm>
            <a:off x="97299" y="3480474"/>
            <a:ext cx="5545001" cy="2554545"/>
          </a:xfrm>
          <a:prstGeom prst="rect">
            <a:avLst/>
          </a:prstGeom>
          <a:noFill/>
          <a:ln>
            <a:solidFill>
              <a:schemeClr val="accent5">
                <a:lumMod val="60000"/>
                <a:lumOff val="40000"/>
              </a:schemeClr>
            </a:solidFill>
          </a:ln>
        </p:spPr>
        <p:txBody>
          <a:bodyPr wrap="square" rtlCol="0">
            <a:spAutoFit/>
          </a:bodyPr>
          <a:lstStyle/>
          <a:p>
            <a:pPr lvl="0"/>
            <a:r>
              <a:rPr lang="en-US" sz="4000" b="1" kern="0" dirty="0">
                <a:solidFill>
                  <a:srgbClr val="4472C4">
                    <a:lumMod val="50000"/>
                  </a:srgbClr>
                </a:solidFill>
              </a:rPr>
              <a:t>Nature of the </a:t>
            </a:r>
          </a:p>
          <a:p>
            <a:pPr lvl="0"/>
            <a:r>
              <a:rPr lang="en-US" sz="4000" b="1" kern="0" dirty="0">
                <a:solidFill>
                  <a:srgbClr val="4472C4">
                    <a:lumMod val="50000"/>
                  </a:srgbClr>
                </a:solidFill>
              </a:rPr>
              <a:t>explicit spine</a:t>
            </a:r>
          </a:p>
          <a:p>
            <a:pPr lvl="0"/>
            <a:endParaRPr lang="en-US" sz="4000" b="1" kern="0" dirty="0">
              <a:solidFill>
                <a:srgbClr val="4472C4">
                  <a:lumMod val="50000"/>
                </a:srgbClr>
              </a:solidFill>
            </a:endParaRPr>
          </a:p>
          <a:p>
            <a:pPr lvl="0"/>
            <a:endParaRPr lang="en-US" sz="4000" b="1" kern="0" dirty="0">
              <a:solidFill>
                <a:srgbClr val="4472C4">
                  <a:lumMod val="50000"/>
                </a:srgbClr>
              </a:solidFill>
            </a:endParaRPr>
          </a:p>
        </p:txBody>
      </p:sp>
      <p:sp>
        <p:nvSpPr>
          <p:cNvPr id="17" name="Rectangle 16" descr="spine of books"/>
          <p:cNvSpPr/>
          <p:nvPr/>
        </p:nvSpPr>
        <p:spPr>
          <a:xfrm>
            <a:off x="4243157" y="4040422"/>
            <a:ext cx="1230417" cy="1845625"/>
          </a:xfrm>
          <a:prstGeom prst="rect">
            <a:avLst/>
          </a:prstGeom>
          <a:blipFill>
            <a:blip r:embed="rId4" cstate="print">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TextBox 17"/>
          <p:cNvSpPr txBox="1"/>
          <p:nvPr/>
        </p:nvSpPr>
        <p:spPr>
          <a:xfrm>
            <a:off x="5815799" y="3480475"/>
            <a:ext cx="6221526" cy="2554545"/>
          </a:xfrm>
          <a:prstGeom prst="rect">
            <a:avLst/>
          </a:prstGeom>
          <a:noFill/>
          <a:ln>
            <a:solidFill>
              <a:schemeClr val="accent5">
                <a:lumMod val="60000"/>
                <a:lumOff val="40000"/>
              </a:schemeClr>
            </a:solidFill>
          </a:ln>
        </p:spPr>
        <p:txBody>
          <a:bodyPr wrap="square" rtlCol="0">
            <a:spAutoFit/>
          </a:bodyPr>
          <a:lstStyle/>
          <a:p>
            <a:pPr lvl="0"/>
            <a:r>
              <a:rPr lang="en-US" sz="4000" b="1" kern="0" dirty="0">
                <a:solidFill>
                  <a:srgbClr val="4472C4">
                    <a:lumMod val="50000"/>
                  </a:srgbClr>
                </a:solidFill>
              </a:rPr>
              <a:t>Revisiting and </a:t>
            </a:r>
          </a:p>
          <a:p>
            <a:pPr lvl="0"/>
            <a:r>
              <a:rPr lang="en-US" sz="4000" b="1" kern="0" dirty="0">
                <a:solidFill>
                  <a:srgbClr val="4472C4">
                    <a:lumMod val="50000"/>
                  </a:srgbClr>
                </a:solidFill>
              </a:rPr>
              <a:t>regular knowledge</a:t>
            </a:r>
          </a:p>
          <a:p>
            <a:pPr lvl="0"/>
            <a:r>
              <a:rPr lang="en-US" sz="4000" b="1" kern="0" dirty="0">
                <a:solidFill>
                  <a:srgbClr val="4472C4">
                    <a:lumMod val="50000"/>
                  </a:srgbClr>
                </a:solidFill>
              </a:rPr>
              <a:t>and progress </a:t>
            </a:r>
          </a:p>
          <a:p>
            <a:pPr lvl="0"/>
            <a:r>
              <a:rPr lang="en-US" sz="4000" b="1" kern="0" dirty="0">
                <a:solidFill>
                  <a:srgbClr val="4472C4">
                    <a:lumMod val="50000"/>
                  </a:srgbClr>
                </a:solidFill>
              </a:rPr>
              <a:t>checks</a:t>
            </a:r>
          </a:p>
        </p:txBody>
      </p:sp>
      <p:sp>
        <p:nvSpPr>
          <p:cNvPr id="19" name="Rectangle 18" descr="recycling logo"/>
          <p:cNvSpPr/>
          <p:nvPr/>
        </p:nvSpPr>
        <p:spPr>
          <a:xfrm>
            <a:off x="10604311" y="4040422"/>
            <a:ext cx="1356136" cy="1885215"/>
          </a:xfrm>
          <a:prstGeom prst="rect">
            <a:avLst/>
          </a:prstGeom>
          <a:blipFill>
            <a:blip r:embed="rId5">
              <a:extLst>
                <a:ext uri="{28A0092B-C50C-407E-A947-70E740481C1C}">
                  <a14:useLocalDpi xmlns:a14="http://schemas.microsoft.com/office/drawing/2010/main" val="0"/>
                </a:ext>
              </a:extLst>
            </a:blip>
            <a:srcRect/>
            <a:stretch>
              <a:fillRect l="-57000" r="-5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046808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5" y="313762"/>
            <a:ext cx="5764619" cy="707849"/>
          </a:xfrm>
        </p:spPr>
        <p:txBody>
          <a:bodyPr>
            <a:normAutofit/>
          </a:bodyPr>
          <a:lstStyle/>
          <a:p>
            <a:r>
              <a:rPr lang="en-GB" sz="3600" b="1" dirty="0">
                <a:solidFill>
                  <a:schemeClr val="bg1"/>
                </a:solidFill>
              </a:rPr>
              <a:t>Ich, du </a:t>
            </a:r>
            <a:r>
              <a:rPr lang="en-GB" sz="3600" b="1" dirty="0" err="1">
                <a:solidFill>
                  <a:schemeClr val="bg1"/>
                </a:solidFill>
              </a:rPr>
              <a:t>oder</a:t>
            </a:r>
            <a:r>
              <a:rPr lang="en-GB" sz="3600" b="1" dirty="0">
                <a:solidFill>
                  <a:schemeClr val="bg1"/>
                </a:solidFill>
              </a:rPr>
              <a:t> Wolfgang?</a:t>
            </a:r>
          </a:p>
        </p:txBody>
      </p:sp>
      <p:pic>
        <p:nvPicPr>
          <p:cNvPr id="6" name="Picture 5" descr="Two people looking at an English poster">
            <a:extLst>
              <a:ext uri="{FF2B5EF4-FFF2-40B4-BE49-F238E27FC236}">
                <a16:creationId xmlns:a16="http://schemas.microsoft.com/office/drawing/2014/main" id="{8B0474BD-6D53-4DF5-9480-C8D742BBCD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9125" y="1419368"/>
            <a:ext cx="5560397" cy="4683203"/>
          </a:xfrm>
          <a:prstGeom prst="rect">
            <a:avLst/>
          </a:prstGeom>
        </p:spPr>
      </p:pic>
      <p:sp>
        <p:nvSpPr>
          <p:cNvPr id="9" name="Rounded Rectangular Callout 6">
            <a:extLst>
              <a:ext uri="{FF2B5EF4-FFF2-40B4-BE49-F238E27FC236}">
                <a16:creationId xmlns:a16="http://schemas.microsoft.com/office/drawing/2014/main" id="{A7A75750-C925-42AE-BD46-A76DDE157CD2}"/>
              </a:ext>
            </a:extLst>
          </p:cNvPr>
          <p:cNvSpPr/>
          <p:nvPr/>
        </p:nvSpPr>
        <p:spPr>
          <a:xfrm flipH="1">
            <a:off x="40942" y="1230512"/>
            <a:ext cx="3424426" cy="1191784"/>
          </a:xfrm>
          <a:prstGeom prst="wedgeRoundRectCallout">
            <a:avLst>
              <a:gd name="adj1" fmla="val -40722"/>
              <a:gd name="adj2" fmla="val 10818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mag die Uniform. Und du?</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ounded Rectangular Callout 6">
            <a:extLst>
              <a:ext uri="{FF2B5EF4-FFF2-40B4-BE49-F238E27FC236}">
                <a16:creationId xmlns:a16="http://schemas.microsoft.com/office/drawing/2014/main" id="{3C2CFC1E-451C-4980-A348-A564188B20CD}"/>
              </a:ext>
            </a:extLst>
          </p:cNvPr>
          <p:cNvSpPr/>
          <p:nvPr/>
        </p:nvSpPr>
        <p:spPr>
          <a:xfrm flipH="1">
            <a:off x="8415501" y="1310185"/>
            <a:ext cx="3465369" cy="2333768"/>
          </a:xfrm>
          <a:prstGeom prst="wedgeRoundRectCallout">
            <a:avLst>
              <a:gd name="adj1" fmla="val 85474"/>
              <a:gd name="adj2" fmla="val 27219"/>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______ findest die Uniform gut? ______ finde die Uniform hässlich.</a:t>
            </a:r>
          </a:p>
        </p:txBody>
      </p:sp>
      <p:sp>
        <p:nvSpPr>
          <p:cNvPr id="13" name="Google Shape;613;p26">
            <a:hlinkClick r:id="" action="ppaction://noaction" highlightClick="1">
              <a:snd r:embed="rId5" name="ex 2 - q - ich mag die uniform.wav"/>
            </a:hlinkClick>
            <a:extLst>
              <a:ext uri="{FF2B5EF4-FFF2-40B4-BE49-F238E27FC236}">
                <a16:creationId xmlns:a16="http://schemas.microsoft.com/office/drawing/2014/main" id="{7AD9E4BA-B802-40EF-B673-69B572B40E71}"/>
              </a:ext>
            </a:extLst>
          </p:cNvPr>
          <p:cNvSpPr/>
          <p:nvPr/>
        </p:nvSpPr>
        <p:spPr>
          <a:xfrm>
            <a:off x="1651946" y="5031596"/>
            <a:ext cx="673603"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Google Shape;613;p26">
            <a:hlinkClick r:id="" action="ppaction://noaction" highlightClick="1">
              <a:snd r:embed="rId6" name="ex 2 - answ - ich mag die uniform.wav"/>
            </a:hlinkClick>
            <a:extLst>
              <a:ext uri="{FF2B5EF4-FFF2-40B4-BE49-F238E27FC236}">
                <a16:creationId xmlns:a16="http://schemas.microsoft.com/office/drawing/2014/main" id="{854E05BF-8010-472B-AB41-FE5D5FCA5A20}"/>
              </a:ext>
            </a:extLst>
          </p:cNvPr>
          <p:cNvSpPr/>
          <p:nvPr/>
        </p:nvSpPr>
        <p:spPr>
          <a:xfrm>
            <a:off x="8758384" y="4997531"/>
            <a:ext cx="1831982"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Antworten</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2A4EFCB5-B181-47EA-A10A-8D270FBF2226}"/>
              </a:ext>
            </a:extLst>
          </p:cNvPr>
          <p:cNvSpPr txBox="1"/>
          <p:nvPr/>
        </p:nvSpPr>
        <p:spPr>
          <a:xfrm>
            <a:off x="8647228" y="1563264"/>
            <a:ext cx="127879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Du</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FE9B343E-34F0-49E2-AF01-88C905995E07}"/>
              </a:ext>
            </a:extLst>
          </p:cNvPr>
          <p:cNvSpPr txBox="1"/>
          <p:nvPr/>
        </p:nvSpPr>
        <p:spPr>
          <a:xfrm>
            <a:off x="9039229" y="2358152"/>
            <a:ext cx="7412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ounded Rectangle 11">
            <a:extLst>
              <a:ext uri="{FF2B5EF4-FFF2-40B4-BE49-F238E27FC236}">
                <a16:creationId xmlns:a16="http://schemas.microsoft.com/office/drawing/2014/main" id="{B5C5ED05-9C15-4D99-8F6D-8D44BC897834}"/>
              </a:ext>
            </a:extLst>
          </p:cNvPr>
          <p:cNvSpPr/>
          <p:nvPr/>
        </p:nvSpPr>
        <p:spPr>
          <a:xfrm>
            <a:off x="10508776" y="258220"/>
            <a:ext cx="134479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14248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5" y="313762"/>
            <a:ext cx="5750971" cy="707849"/>
          </a:xfrm>
        </p:spPr>
        <p:txBody>
          <a:bodyPr>
            <a:normAutofit/>
          </a:bodyPr>
          <a:lstStyle/>
          <a:p>
            <a:r>
              <a:rPr lang="en-GB" sz="3600" b="1" dirty="0">
                <a:solidFill>
                  <a:schemeClr val="bg1"/>
                </a:solidFill>
              </a:rPr>
              <a:t>Ich, du </a:t>
            </a:r>
            <a:r>
              <a:rPr lang="en-GB" sz="3600" b="1" dirty="0" err="1">
                <a:solidFill>
                  <a:schemeClr val="bg1"/>
                </a:solidFill>
              </a:rPr>
              <a:t>oder</a:t>
            </a:r>
            <a:r>
              <a:rPr lang="en-GB" sz="3600" b="1" dirty="0">
                <a:solidFill>
                  <a:schemeClr val="bg1"/>
                </a:solidFill>
              </a:rPr>
              <a:t> Wolfgang?</a:t>
            </a:r>
          </a:p>
        </p:txBody>
      </p:sp>
      <p:sp>
        <p:nvSpPr>
          <p:cNvPr id="19" name="Rounded Rectangle 11">
            <a:extLst>
              <a:ext uri="{FF2B5EF4-FFF2-40B4-BE49-F238E27FC236}">
                <a16:creationId xmlns:a16="http://schemas.microsoft.com/office/drawing/2014/main" id="{DBDBBF0D-374B-43BD-B072-BDB5122E1A79}"/>
              </a:ext>
            </a:extLst>
          </p:cNvPr>
          <p:cNvSpPr/>
          <p:nvPr/>
        </p:nvSpPr>
        <p:spPr>
          <a:xfrm>
            <a:off x="10508776" y="258220"/>
            <a:ext cx="134479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7" name="Picture 6" descr="two people writing in notebooks">
            <a:extLst>
              <a:ext uri="{FF2B5EF4-FFF2-40B4-BE49-F238E27FC236}">
                <a16:creationId xmlns:a16="http://schemas.microsoft.com/office/drawing/2014/main" id="{C2A2C2B4-7B38-419E-97DD-3962FB969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9049" y="987179"/>
            <a:ext cx="6246712" cy="4883641"/>
          </a:xfrm>
          <a:prstGeom prst="rect">
            <a:avLst/>
          </a:prstGeom>
        </p:spPr>
      </p:pic>
      <p:sp>
        <p:nvSpPr>
          <p:cNvPr id="10" name="Rounded Rectangular Callout 6">
            <a:extLst>
              <a:ext uri="{FF2B5EF4-FFF2-40B4-BE49-F238E27FC236}">
                <a16:creationId xmlns:a16="http://schemas.microsoft.com/office/drawing/2014/main" id="{F47273C9-BA72-422B-9708-6BC26A4A2613}"/>
              </a:ext>
            </a:extLst>
          </p:cNvPr>
          <p:cNvSpPr/>
          <p:nvPr/>
        </p:nvSpPr>
        <p:spPr>
          <a:xfrm flipH="1">
            <a:off x="40942" y="1230512"/>
            <a:ext cx="3424426" cy="2072246"/>
          </a:xfrm>
          <a:prstGeom prst="wedgeRoundRectCallout">
            <a:avLst>
              <a:gd name="adj1" fmla="val -79779"/>
              <a:gd name="adj2" fmla="val 2881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Unterricht ist zu schwierig. Mia, wie findest ______ </a:t>
            </a:r>
            <a:br>
              <a:rPr kumimoji="0" lang="de-DE"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de-DE"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den Unterricht?</a:t>
            </a:r>
            <a:endParaRPr kumimoji="0" lang="en-GB" sz="2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C0E01F15-7F6C-4844-815E-4B8E026DE5B3}"/>
              </a:ext>
            </a:extLst>
          </p:cNvPr>
          <p:cNvSpPr txBox="1"/>
          <p:nvPr/>
        </p:nvSpPr>
        <p:spPr>
          <a:xfrm>
            <a:off x="1954919" y="2217189"/>
            <a:ext cx="74125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du</a:t>
            </a:r>
          </a:p>
        </p:txBody>
      </p:sp>
      <p:sp>
        <p:nvSpPr>
          <p:cNvPr id="11" name="Rounded Rectangular Callout 6">
            <a:extLst>
              <a:ext uri="{FF2B5EF4-FFF2-40B4-BE49-F238E27FC236}">
                <a16:creationId xmlns:a16="http://schemas.microsoft.com/office/drawing/2014/main" id="{D9CE71C8-2DF8-4DF4-9F77-C74C8AAB798D}"/>
              </a:ext>
            </a:extLst>
          </p:cNvPr>
          <p:cNvSpPr/>
          <p:nvPr/>
        </p:nvSpPr>
        <p:spPr>
          <a:xfrm flipH="1">
            <a:off x="8580019" y="987179"/>
            <a:ext cx="3571037" cy="2806899"/>
          </a:xfrm>
          <a:prstGeom prst="wedgeRoundRectCallout">
            <a:avLst>
              <a:gd name="adj1" fmla="val 68146"/>
              <a:gd name="adj2" fmla="val 2088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______ finde Fremdsprachen ziemlich leicht, aber ________ findet Fremdsprachen nicht interessant.</a:t>
            </a:r>
          </a:p>
        </p:txBody>
      </p:sp>
      <p:sp>
        <p:nvSpPr>
          <p:cNvPr id="15" name="TextBox 14">
            <a:extLst>
              <a:ext uri="{FF2B5EF4-FFF2-40B4-BE49-F238E27FC236}">
                <a16:creationId xmlns:a16="http://schemas.microsoft.com/office/drawing/2014/main" id="{A2E0B44B-43A8-4130-BA25-6605AD29BE2F}"/>
              </a:ext>
            </a:extLst>
          </p:cNvPr>
          <p:cNvSpPr txBox="1"/>
          <p:nvPr/>
        </p:nvSpPr>
        <p:spPr>
          <a:xfrm>
            <a:off x="9184454" y="968518"/>
            <a:ext cx="127879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a:t>
            </a:r>
          </a:p>
        </p:txBody>
      </p:sp>
      <p:sp>
        <p:nvSpPr>
          <p:cNvPr id="16" name="TextBox 15">
            <a:extLst>
              <a:ext uri="{FF2B5EF4-FFF2-40B4-BE49-F238E27FC236}">
                <a16:creationId xmlns:a16="http://schemas.microsoft.com/office/drawing/2014/main" id="{BE529D85-03C8-444B-BDCD-20AABE791F33}"/>
              </a:ext>
            </a:extLst>
          </p:cNvPr>
          <p:cNvSpPr txBox="1"/>
          <p:nvPr/>
        </p:nvSpPr>
        <p:spPr>
          <a:xfrm>
            <a:off x="9962071" y="2159795"/>
            <a:ext cx="177301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Wolfgang</a:t>
            </a:r>
          </a:p>
        </p:txBody>
      </p:sp>
      <p:sp>
        <p:nvSpPr>
          <p:cNvPr id="8" name="Google Shape;613;p26">
            <a:hlinkClick r:id="" action="ppaction://noaction" highlightClick="1">
              <a:snd r:embed="rId5" name="ex 2 - q - der Unterricht ist zu schwierig.wav"/>
            </a:hlinkClick>
            <a:extLst>
              <a:ext uri="{FF2B5EF4-FFF2-40B4-BE49-F238E27FC236}">
                <a16:creationId xmlns:a16="http://schemas.microsoft.com/office/drawing/2014/main" id="{6FD5F972-9BC0-4DF9-B36C-3D40F452AC15}"/>
              </a:ext>
            </a:extLst>
          </p:cNvPr>
          <p:cNvSpPr/>
          <p:nvPr/>
        </p:nvSpPr>
        <p:spPr>
          <a:xfrm>
            <a:off x="1651946" y="5031596"/>
            <a:ext cx="673603"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Google Shape;613;p26">
            <a:hlinkClick r:id="" action="ppaction://noaction" highlightClick="1">
              <a:snd r:embed="rId6" name="ex 2 - answ - der Unterricht ist zu schwierig.wav"/>
            </a:hlinkClick>
            <a:extLst>
              <a:ext uri="{FF2B5EF4-FFF2-40B4-BE49-F238E27FC236}">
                <a16:creationId xmlns:a16="http://schemas.microsoft.com/office/drawing/2014/main" id="{E9E98897-4B39-4841-9934-A8BAFF6BF68B}"/>
              </a:ext>
            </a:extLst>
          </p:cNvPr>
          <p:cNvSpPr/>
          <p:nvPr/>
        </p:nvSpPr>
        <p:spPr>
          <a:xfrm>
            <a:off x="8758384" y="4997531"/>
            <a:ext cx="1831982"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Antworten</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931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5600846" cy="707849"/>
          </a:xfrm>
        </p:spPr>
        <p:txBody>
          <a:bodyPr>
            <a:normAutofit/>
          </a:bodyPr>
          <a:lstStyle/>
          <a:p>
            <a:r>
              <a:rPr lang="en-GB" sz="3600" b="1" dirty="0">
                <a:solidFill>
                  <a:schemeClr val="bg1"/>
                </a:solidFill>
              </a:rPr>
              <a:t>Ich, du </a:t>
            </a:r>
            <a:r>
              <a:rPr lang="en-GB" sz="3600" b="1" dirty="0" err="1">
                <a:solidFill>
                  <a:schemeClr val="bg1"/>
                </a:solidFill>
              </a:rPr>
              <a:t>oder</a:t>
            </a:r>
            <a:r>
              <a:rPr lang="en-GB" sz="3600" b="1" dirty="0">
                <a:solidFill>
                  <a:schemeClr val="bg1"/>
                </a:solidFill>
              </a:rPr>
              <a:t> Wolfgang?</a:t>
            </a:r>
          </a:p>
        </p:txBody>
      </p:sp>
      <p:sp>
        <p:nvSpPr>
          <p:cNvPr id="15" name="Rounded Rectangle 11">
            <a:extLst>
              <a:ext uri="{FF2B5EF4-FFF2-40B4-BE49-F238E27FC236}">
                <a16:creationId xmlns:a16="http://schemas.microsoft.com/office/drawing/2014/main" id="{27BABC8E-DEB3-4F5E-9553-640B37F841E5}"/>
              </a:ext>
            </a:extLst>
          </p:cNvPr>
          <p:cNvSpPr/>
          <p:nvPr/>
        </p:nvSpPr>
        <p:spPr>
          <a:xfrm>
            <a:off x="10508776" y="258220"/>
            <a:ext cx="134479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6" name="Picture 5" descr="two people using tablets">
            <a:extLst>
              <a:ext uri="{FF2B5EF4-FFF2-40B4-BE49-F238E27FC236}">
                <a16:creationId xmlns:a16="http://schemas.microsoft.com/office/drawing/2014/main" id="{9DC42F91-FF91-41CD-BACA-B33EEB7785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4284" y="997663"/>
            <a:ext cx="5523932" cy="4862673"/>
          </a:xfrm>
          <a:prstGeom prst="rect">
            <a:avLst/>
          </a:prstGeom>
        </p:spPr>
      </p:pic>
      <p:sp>
        <p:nvSpPr>
          <p:cNvPr id="8" name="Rounded Rectangular Callout 6">
            <a:extLst>
              <a:ext uri="{FF2B5EF4-FFF2-40B4-BE49-F238E27FC236}">
                <a16:creationId xmlns:a16="http://schemas.microsoft.com/office/drawing/2014/main" id="{F08252B4-C22F-4CD7-B88A-03AC3031775B}"/>
              </a:ext>
            </a:extLst>
          </p:cNvPr>
          <p:cNvSpPr/>
          <p:nvPr/>
        </p:nvSpPr>
        <p:spPr>
          <a:xfrm flipH="1">
            <a:off x="671804" y="1230512"/>
            <a:ext cx="2793564" cy="1550010"/>
          </a:xfrm>
          <a:prstGeom prst="wedgeRoundRectCallout">
            <a:avLst>
              <a:gd name="adj1" fmla="val -93631"/>
              <a:gd name="adj2" fmla="val 6907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______ finde </a:t>
            </a:r>
            <a:br>
              <a:rPr kumimoji="0" lang="de-DE"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de-DE"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iPads </a:t>
            </a:r>
            <a:br>
              <a:rPr kumimoji="0" lang="de-DE"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de-DE"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ganz praktisch.</a:t>
            </a:r>
            <a:endParaRPr kumimoji="0" lang="en-GB" sz="2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931E5F5B-8391-4209-A1FC-FA6BD6AEAB86}"/>
              </a:ext>
            </a:extLst>
          </p:cNvPr>
          <p:cNvSpPr txBox="1"/>
          <p:nvPr/>
        </p:nvSpPr>
        <p:spPr>
          <a:xfrm>
            <a:off x="1281316" y="1339751"/>
            <a:ext cx="74125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a:t>
            </a:r>
          </a:p>
        </p:txBody>
      </p:sp>
      <p:sp>
        <p:nvSpPr>
          <p:cNvPr id="9" name="Rounded Rectangular Callout 6">
            <a:extLst>
              <a:ext uri="{FF2B5EF4-FFF2-40B4-BE49-F238E27FC236}">
                <a16:creationId xmlns:a16="http://schemas.microsoft.com/office/drawing/2014/main" id="{006EE20B-52EB-408D-A0B2-CFDE11E51C3B}"/>
              </a:ext>
            </a:extLst>
          </p:cNvPr>
          <p:cNvSpPr/>
          <p:nvPr/>
        </p:nvSpPr>
        <p:spPr>
          <a:xfrm flipH="1">
            <a:off x="8685685" y="1230512"/>
            <a:ext cx="3465369" cy="2442078"/>
          </a:xfrm>
          <a:prstGeom prst="wedgeRoundRectCallout">
            <a:avLst>
              <a:gd name="adj1" fmla="val 68146"/>
              <a:gd name="adj2" fmla="val 4398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mag die iPads nicht.  ______ finde die iPads ein bisschen zu langsam.</a:t>
            </a:r>
          </a:p>
        </p:txBody>
      </p:sp>
      <p:sp>
        <p:nvSpPr>
          <p:cNvPr id="13" name="TextBox 12">
            <a:extLst>
              <a:ext uri="{FF2B5EF4-FFF2-40B4-BE49-F238E27FC236}">
                <a16:creationId xmlns:a16="http://schemas.microsoft.com/office/drawing/2014/main" id="{725EDA3C-ACFF-4583-99A3-20BE3D805380}"/>
              </a:ext>
            </a:extLst>
          </p:cNvPr>
          <p:cNvSpPr txBox="1"/>
          <p:nvPr/>
        </p:nvSpPr>
        <p:spPr>
          <a:xfrm>
            <a:off x="10139134" y="1801416"/>
            <a:ext cx="74125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a:t>
            </a:r>
          </a:p>
        </p:txBody>
      </p:sp>
      <p:sp>
        <p:nvSpPr>
          <p:cNvPr id="10" name="Google Shape;613;p26">
            <a:hlinkClick r:id="" action="ppaction://noaction" highlightClick="1">
              <a:snd r:embed="rId5" name="ex 2 - q - ich finde die ipads praktisch.wav"/>
            </a:hlinkClick>
            <a:extLst>
              <a:ext uri="{FF2B5EF4-FFF2-40B4-BE49-F238E27FC236}">
                <a16:creationId xmlns:a16="http://schemas.microsoft.com/office/drawing/2014/main" id="{1277ABBA-2778-46A4-9589-5EBAD21EF07F}"/>
              </a:ext>
            </a:extLst>
          </p:cNvPr>
          <p:cNvSpPr/>
          <p:nvPr/>
        </p:nvSpPr>
        <p:spPr>
          <a:xfrm>
            <a:off x="1651946" y="5031596"/>
            <a:ext cx="673603"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Google Shape;613;p26">
            <a:hlinkClick r:id="" action="ppaction://noaction" highlightClick="1">
              <a:snd r:embed="rId6" name="ex 2 - answ - ich finde die ipads praktisch.wav"/>
            </a:hlinkClick>
            <a:extLst>
              <a:ext uri="{FF2B5EF4-FFF2-40B4-BE49-F238E27FC236}">
                <a16:creationId xmlns:a16="http://schemas.microsoft.com/office/drawing/2014/main" id="{5922A59B-AD2C-49CC-A5E6-5E9091D7832A}"/>
              </a:ext>
            </a:extLst>
          </p:cNvPr>
          <p:cNvSpPr/>
          <p:nvPr/>
        </p:nvSpPr>
        <p:spPr>
          <a:xfrm>
            <a:off x="8758384" y="4997531"/>
            <a:ext cx="1831982"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Antworten</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0958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5" y="313762"/>
            <a:ext cx="5559903" cy="707849"/>
          </a:xfrm>
        </p:spPr>
        <p:txBody>
          <a:bodyPr>
            <a:normAutofit/>
          </a:bodyPr>
          <a:lstStyle/>
          <a:p>
            <a:r>
              <a:rPr lang="en-GB" sz="3600" b="1" dirty="0">
                <a:solidFill>
                  <a:schemeClr val="bg1"/>
                </a:solidFill>
              </a:rPr>
              <a:t>Ich, du </a:t>
            </a:r>
            <a:r>
              <a:rPr lang="en-GB" sz="3600" b="1" dirty="0" err="1">
                <a:solidFill>
                  <a:schemeClr val="bg1"/>
                </a:solidFill>
              </a:rPr>
              <a:t>oder</a:t>
            </a:r>
            <a:r>
              <a:rPr lang="en-GB" sz="3600" b="1" dirty="0">
                <a:solidFill>
                  <a:schemeClr val="bg1"/>
                </a:solidFill>
              </a:rPr>
              <a:t> Wolfgang?</a:t>
            </a:r>
          </a:p>
        </p:txBody>
      </p:sp>
      <p:sp>
        <p:nvSpPr>
          <p:cNvPr id="16" name="Rounded Rectangle 11">
            <a:extLst>
              <a:ext uri="{FF2B5EF4-FFF2-40B4-BE49-F238E27FC236}">
                <a16:creationId xmlns:a16="http://schemas.microsoft.com/office/drawing/2014/main" id="{F8361E7D-6A12-405C-A2E9-EFB4984C22C3}"/>
              </a:ext>
            </a:extLst>
          </p:cNvPr>
          <p:cNvSpPr/>
          <p:nvPr/>
        </p:nvSpPr>
        <p:spPr>
          <a:xfrm>
            <a:off x="10508776" y="258220"/>
            <a:ext cx="134479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7" name="Picture 6" descr="two people in a classroom, the boy has a question mark over his head in a thought bubble and the girl has a smiley face in a thought bubble">
            <a:extLst>
              <a:ext uri="{FF2B5EF4-FFF2-40B4-BE49-F238E27FC236}">
                <a16:creationId xmlns:a16="http://schemas.microsoft.com/office/drawing/2014/main" id="{03889086-C4A8-48AB-A899-4E54183856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4383" y="1364776"/>
            <a:ext cx="4222430" cy="4722126"/>
          </a:xfrm>
          <a:prstGeom prst="rect">
            <a:avLst/>
          </a:prstGeom>
        </p:spPr>
      </p:pic>
      <p:sp>
        <p:nvSpPr>
          <p:cNvPr id="8" name="Rounded Rectangular Callout 6">
            <a:extLst>
              <a:ext uri="{FF2B5EF4-FFF2-40B4-BE49-F238E27FC236}">
                <a16:creationId xmlns:a16="http://schemas.microsoft.com/office/drawing/2014/main" id="{EBA0F217-4CFC-493A-80CB-33EB558533D4}"/>
              </a:ext>
            </a:extLst>
          </p:cNvPr>
          <p:cNvSpPr/>
          <p:nvPr/>
        </p:nvSpPr>
        <p:spPr>
          <a:xfrm flipH="1">
            <a:off x="578498" y="1548882"/>
            <a:ext cx="3147011" cy="1631046"/>
          </a:xfrm>
          <a:prstGeom prst="wedgeRoundRectCallout">
            <a:avLst>
              <a:gd name="adj1" fmla="val -95683"/>
              <a:gd name="adj2" fmla="val 6907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Und wie findest ______ die Lehrer hier?</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3C2BF22B-728E-4810-B096-1FECEE02EB51}"/>
              </a:ext>
            </a:extLst>
          </p:cNvPr>
          <p:cNvSpPr txBox="1"/>
          <p:nvPr/>
        </p:nvSpPr>
        <p:spPr>
          <a:xfrm>
            <a:off x="1418952" y="2098923"/>
            <a:ext cx="74125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du</a:t>
            </a:r>
          </a:p>
        </p:txBody>
      </p:sp>
      <p:sp>
        <p:nvSpPr>
          <p:cNvPr id="9" name="Rounded Rectangular Callout 6">
            <a:extLst>
              <a:ext uri="{FF2B5EF4-FFF2-40B4-BE49-F238E27FC236}">
                <a16:creationId xmlns:a16="http://schemas.microsoft.com/office/drawing/2014/main" id="{7F3B7CB3-D89F-4DE6-9AB0-03F043CF4B85}"/>
              </a:ext>
            </a:extLst>
          </p:cNvPr>
          <p:cNvSpPr/>
          <p:nvPr/>
        </p:nvSpPr>
        <p:spPr>
          <a:xfrm flipH="1">
            <a:off x="8316813" y="1163991"/>
            <a:ext cx="3834242" cy="2265009"/>
          </a:xfrm>
          <a:prstGeom prst="wedgeRoundRectCallout">
            <a:avLst>
              <a:gd name="adj1" fmla="val 68146"/>
              <a:gd name="adj2" fmla="val 4398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Ach, ________ findet die Lehrer zu streng, aber ________ finde die Lehrer</a:t>
            </a:r>
            <a:br>
              <a:rPr kumimoji="0" lang="de-DE"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de-DE"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Ordnung.</a:t>
            </a:r>
          </a:p>
        </p:txBody>
      </p:sp>
      <p:sp>
        <p:nvSpPr>
          <p:cNvPr id="11" name="TextBox 10">
            <a:extLst>
              <a:ext uri="{FF2B5EF4-FFF2-40B4-BE49-F238E27FC236}">
                <a16:creationId xmlns:a16="http://schemas.microsoft.com/office/drawing/2014/main" id="{5BE28323-9458-49CC-BBF8-2A6DC200DD15}"/>
              </a:ext>
            </a:extLst>
          </p:cNvPr>
          <p:cNvSpPr txBox="1"/>
          <p:nvPr/>
        </p:nvSpPr>
        <p:spPr>
          <a:xfrm>
            <a:off x="9251583" y="1197183"/>
            <a:ext cx="17326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Wolfgang</a:t>
            </a:r>
          </a:p>
        </p:txBody>
      </p:sp>
      <p:sp>
        <p:nvSpPr>
          <p:cNvPr id="12" name="TextBox 11">
            <a:extLst>
              <a:ext uri="{FF2B5EF4-FFF2-40B4-BE49-F238E27FC236}">
                <a16:creationId xmlns:a16="http://schemas.microsoft.com/office/drawing/2014/main" id="{B3D121B7-FF62-42DB-B29E-378501BB1BC1}"/>
              </a:ext>
            </a:extLst>
          </p:cNvPr>
          <p:cNvSpPr txBox="1"/>
          <p:nvPr/>
        </p:nvSpPr>
        <p:spPr>
          <a:xfrm>
            <a:off x="9768894" y="2050273"/>
            <a:ext cx="9300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a:t>
            </a:r>
          </a:p>
        </p:txBody>
      </p:sp>
      <p:sp>
        <p:nvSpPr>
          <p:cNvPr id="14" name="Google Shape;613;p26">
            <a:hlinkClick r:id="" action="ppaction://noaction" highlightClick="1">
              <a:snd r:embed="rId5" name="ex 2 - q - wie findest du die lehrer.wav"/>
            </a:hlinkClick>
            <a:extLst>
              <a:ext uri="{FF2B5EF4-FFF2-40B4-BE49-F238E27FC236}">
                <a16:creationId xmlns:a16="http://schemas.microsoft.com/office/drawing/2014/main" id="{2E47E58E-1213-4AFC-A1D9-314710A37224}"/>
              </a:ext>
            </a:extLst>
          </p:cNvPr>
          <p:cNvSpPr/>
          <p:nvPr/>
        </p:nvSpPr>
        <p:spPr>
          <a:xfrm>
            <a:off x="1651946" y="5031596"/>
            <a:ext cx="673603"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Google Shape;613;p26">
            <a:hlinkClick r:id="" action="ppaction://noaction" highlightClick="1">
              <a:snd r:embed="rId6" name="ex 2 - answ - wie findest du die lehrer.wav"/>
            </a:hlinkClick>
            <a:extLst>
              <a:ext uri="{FF2B5EF4-FFF2-40B4-BE49-F238E27FC236}">
                <a16:creationId xmlns:a16="http://schemas.microsoft.com/office/drawing/2014/main" id="{2342424A-F334-410B-A9B7-B7012D4B065F}"/>
              </a:ext>
            </a:extLst>
          </p:cNvPr>
          <p:cNvSpPr/>
          <p:nvPr/>
        </p:nvSpPr>
        <p:spPr>
          <a:xfrm>
            <a:off x="8758384" y="4997531"/>
            <a:ext cx="1831982"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Antworten</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0519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5" y="313762"/>
            <a:ext cx="5628141" cy="707849"/>
          </a:xfrm>
        </p:spPr>
        <p:txBody>
          <a:bodyPr>
            <a:normAutofit/>
          </a:bodyPr>
          <a:lstStyle/>
          <a:p>
            <a:r>
              <a:rPr lang="en-GB" sz="3600" b="1" dirty="0">
                <a:solidFill>
                  <a:schemeClr val="bg1"/>
                </a:solidFill>
              </a:rPr>
              <a:t>Ich, du </a:t>
            </a:r>
            <a:r>
              <a:rPr lang="en-GB" sz="3600" b="1" dirty="0" err="1">
                <a:solidFill>
                  <a:schemeClr val="bg1"/>
                </a:solidFill>
              </a:rPr>
              <a:t>oder</a:t>
            </a:r>
            <a:r>
              <a:rPr lang="en-GB" sz="3600" b="1" dirty="0">
                <a:solidFill>
                  <a:schemeClr val="bg1"/>
                </a:solidFill>
              </a:rPr>
              <a:t> Wolfgang?</a:t>
            </a:r>
          </a:p>
        </p:txBody>
      </p:sp>
      <p:sp>
        <p:nvSpPr>
          <p:cNvPr id="16" name="Rounded Rectangle 11">
            <a:extLst>
              <a:ext uri="{FF2B5EF4-FFF2-40B4-BE49-F238E27FC236}">
                <a16:creationId xmlns:a16="http://schemas.microsoft.com/office/drawing/2014/main" id="{5F7F8DBB-37E9-4683-B42F-537B13003D6C}"/>
              </a:ext>
            </a:extLst>
          </p:cNvPr>
          <p:cNvSpPr/>
          <p:nvPr/>
        </p:nvSpPr>
        <p:spPr>
          <a:xfrm>
            <a:off x="10508776" y="258220"/>
            <a:ext cx="134479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6" name="Picture 5" descr="boy and a girl leaving school together">
            <a:extLst>
              <a:ext uri="{FF2B5EF4-FFF2-40B4-BE49-F238E27FC236}">
                <a16:creationId xmlns:a16="http://schemas.microsoft.com/office/drawing/2014/main" id="{DBF64767-C0D1-4CA6-9E28-12D7E68182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0669" y="1183712"/>
            <a:ext cx="5203782" cy="4589291"/>
          </a:xfrm>
          <a:prstGeom prst="rect">
            <a:avLst/>
          </a:prstGeom>
        </p:spPr>
      </p:pic>
      <p:sp>
        <p:nvSpPr>
          <p:cNvPr id="10" name="Rounded Rectangular Callout 6">
            <a:extLst>
              <a:ext uri="{FF2B5EF4-FFF2-40B4-BE49-F238E27FC236}">
                <a16:creationId xmlns:a16="http://schemas.microsoft.com/office/drawing/2014/main" id="{5AF13A2C-4F0E-4567-AA1B-1E65B050C942}"/>
              </a:ext>
            </a:extLst>
          </p:cNvPr>
          <p:cNvSpPr/>
          <p:nvPr/>
        </p:nvSpPr>
        <p:spPr>
          <a:xfrm flipH="1">
            <a:off x="40944" y="1276120"/>
            <a:ext cx="3199724" cy="3090607"/>
          </a:xfrm>
          <a:prstGeom prst="wedgeRoundRectCallout">
            <a:avLst>
              <a:gd name="adj1" fmla="val -79279"/>
              <a:gd name="adj2" fmla="val 340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________ findet die Schule schlecht, aber Mehmet, _______ findest die Schule wichtig, nicht wahr?</a:t>
            </a:r>
          </a:p>
        </p:txBody>
      </p:sp>
      <p:sp>
        <p:nvSpPr>
          <p:cNvPr id="12" name="TextBox 11">
            <a:extLst>
              <a:ext uri="{FF2B5EF4-FFF2-40B4-BE49-F238E27FC236}">
                <a16:creationId xmlns:a16="http://schemas.microsoft.com/office/drawing/2014/main" id="{9815C9AF-4B96-459C-826B-AEE41D25C2CD}"/>
              </a:ext>
            </a:extLst>
          </p:cNvPr>
          <p:cNvSpPr txBox="1"/>
          <p:nvPr/>
        </p:nvSpPr>
        <p:spPr>
          <a:xfrm>
            <a:off x="196862" y="1317064"/>
            <a:ext cx="17056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Wolfgang</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2D580C31-15B9-4B9C-8C00-80B2079D3488}"/>
              </a:ext>
            </a:extLst>
          </p:cNvPr>
          <p:cNvSpPr txBox="1"/>
          <p:nvPr/>
        </p:nvSpPr>
        <p:spPr>
          <a:xfrm>
            <a:off x="1789552" y="2536903"/>
            <a:ext cx="113718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du</a:t>
            </a:r>
          </a:p>
        </p:txBody>
      </p:sp>
      <p:sp>
        <p:nvSpPr>
          <p:cNvPr id="11" name="Rounded Rectangular Callout 6">
            <a:extLst>
              <a:ext uri="{FF2B5EF4-FFF2-40B4-BE49-F238E27FC236}">
                <a16:creationId xmlns:a16="http://schemas.microsoft.com/office/drawing/2014/main" id="{D0B5ADF3-3E1F-4AC3-989E-575724A68B30}"/>
              </a:ext>
            </a:extLst>
          </p:cNvPr>
          <p:cNvSpPr/>
          <p:nvPr/>
        </p:nvSpPr>
        <p:spPr>
          <a:xfrm flipH="1">
            <a:off x="8685686" y="1230512"/>
            <a:ext cx="3465369" cy="2198488"/>
          </a:xfrm>
          <a:prstGeom prst="wedgeRoundRectCallout">
            <a:avLst>
              <a:gd name="adj1" fmla="val 68146"/>
              <a:gd name="adj2" fmla="val 4398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Ja, aber ________ finde die Hausaufgaben schwierig.</a:t>
            </a:r>
          </a:p>
        </p:txBody>
      </p:sp>
      <p:sp>
        <p:nvSpPr>
          <p:cNvPr id="15" name="TextBox 14">
            <a:extLst>
              <a:ext uri="{FF2B5EF4-FFF2-40B4-BE49-F238E27FC236}">
                <a16:creationId xmlns:a16="http://schemas.microsoft.com/office/drawing/2014/main" id="{245F945A-131C-4878-B86C-8665B3713680}"/>
              </a:ext>
            </a:extLst>
          </p:cNvPr>
          <p:cNvSpPr txBox="1"/>
          <p:nvPr/>
        </p:nvSpPr>
        <p:spPr>
          <a:xfrm>
            <a:off x="10590366" y="1387102"/>
            <a:ext cx="11371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Google Shape;613;p26">
            <a:hlinkClick r:id="" action="ppaction://noaction" highlightClick="1">
              <a:snd r:embed="rId5" name="ex 2 - q - Wolfgang findet die Schule schlecht.wav"/>
            </a:hlinkClick>
            <a:extLst>
              <a:ext uri="{FF2B5EF4-FFF2-40B4-BE49-F238E27FC236}">
                <a16:creationId xmlns:a16="http://schemas.microsoft.com/office/drawing/2014/main" id="{14883514-9B6A-4B75-B96F-BA6C0C8B0FD7}"/>
              </a:ext>
            </a:extLst>
          </p:cNvPr>
          <p:cNvSpPr/>
          <p:nvPr/>
        </p:nvSpPr>
        <p:spPr>
          <a:xfrm>
            <a:off x="1651946" y="5031596"/>
            <a:ext cx="673603"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Google Shape;613;p26">
            <a:hlinkClick r:id="" action="ppaction://noaction" highlightClick="1">
              <a:snd r:embed="rId6" name="ex 2 - answ - Wolfgang findet die Schule schlecht.wav"/>
            </a:hlinkClick>
            <a:extLst>
              <a:ext uri="{FF2B5EF4-FFF2-40B4-BE49-F238E27FC236}">
                <a16:creationId xmlns:a16="http://schemas.microsoft.com/office/drawing/2014/main" id="{5E904FC5-9946-4902-AE58-AB34D6684997}"/>
              </a:ext>
            </a:extLst>
          </p:cNvPr>
          <p:cNvSpPr/>
          <p:nvPr/>
        </p:nvSpPr>
        <p:spPr>
          <a:xfrm>
            <a:off x="8758384" y="4997531"/>
            <a:ext cx="1831982"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Antworten</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9416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1" name="Google Shape;145;p2" descr="background for title">
            <a:extLst>
              <a:ext uri="{FF2B5EF4-FFF2-40B4-BE49-F238E27FC236}">
                <a16:creationId xmlns:a16="http://schemas.microsoft.com/office/drawing/2014/main" id="{C7C431BC-7EEA-4C9B-9E29-77E4A4C5BD63}"/>
              </a:ext>
            </a:extLst>
          </p:cNvPr>
          <p:cNvPicPr preferRelativeResize="0"/>
          <p:nvPr/>
        </p:nvPicPr>
        <p:blipFill rotWithShape="1">
          <a:blip r:embed="rId3">
            <a:alphaModFix/>
          </a:blip>
          <a:srcRect/>
          <a:stretch/>
        </p:blipFill>
        <p:spPr>
          <a:xfrm>
            <a:off x="-1" y="212197"/>
            <a:ext cx="7071361" cy="867128"/>
          </a:xfrm>
          <a:prstGeom prst="rect">
            <a:avLst/>
          </a:prstGeom>
          <a:noFill/>
          <a:ln>
            <a:noFill/>
          </a:ln>
        </p:spPr>
      </p:pic>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Vocabulaire</a:t>
            </a:r>
            <a:endParaRPr sz="3600" b="1" dirty="0">
              <a:solidFill>
                <a:schemeClr val="lt1"/>
              </a:solidFill>
            </a:endParaRPr>
          </a:p>
        </p:txBody>
      </p:sp>
      <p:sp>
        <p:nvSpPr>
          <p:cNvPr id="5" name="Google Shape;147;p2"/>
          <p:cNvSpPr/>
          <p:nvPr/>
        </p:nvSpPr>
        <p:spPr>
          <a:xfrm>
            <a:off x="10929937" y="249869"/>
            <a:ext cx="979984" cy="41960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lire </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0" name="TextBox 9"/>
          <p:cNvSpPr txBox="1"/>
          <p:nvPr/>
        </p:nvSpPr>
        <p:spPr>
          <a:xfrm>
            <a:off x="442912" y="1271370"/>
            <a:ext cx="104870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Trouve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16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verbes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dans le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texte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pic>
        <p:nvPicPr>
          <p:cNvPr id="6" name="Picture 5" descr="an open notebook"/>
          <p:cNvPicPr>
            <a:picLocks noChangeAspect="1"/>
          </p:cNvPicPr>
          <p:nvPr/>
        </p:nvPicPr>
        <p:blipFill>
          <a:blip r:embed="rId4"/>
          <a:stretch>
            <a:fillRect/>
          </a:stretch>
        </p:blipFill>
        <p:spPr>
          <a:xfrm>
            <a:off x="432483" y="1734363"/>
            <a:ext cx="11477438" cy="4545196"/>
          </a:xfrm>
          <a:prstGeom prst="rect">
            <a:avLst/>
          </a:prstGeom>
        </p:spPr>
      </p:pic>
      <p:sp>
        <p:nvSpPr>
          <p:cNvPr id="7" name="TextBox 6" descr="white box to hide part of the reading exercise"/>
          <p:cNvSpPr txBox="1"/>
          <p:nvPr/>
        </p:nvSpPr>
        <p:spPr>
          <a:xfrm>
            <a:off x="600075" y="2028825"/>
            <a:ext cx="50863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8" name="TextBox 7"/>
          <p:cNvSpPr txBox="1"/>
          <p:nvPr/>
        </p:nvSpPr>
        <p:spPr>
          <a:xfrm>
            <a:off x="601651" y="2198101"/>
            <a:ext cx="5253942"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professeurs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de 6ème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organisent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un concert pour les enfants. Le concert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est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grand et important et les enfants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sont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très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enthousiastes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Les chanteurs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sont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drôles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et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très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amusants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Ils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chantent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en</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anglais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Mais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les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professeurs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un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problème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Les chanteurs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sont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malades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La situation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est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très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difficile.</a:t>
            </a:r>
          </a:p>
        </p:txBody>
      </p:sp>
      <p:sp>
        <p:nvSpPr>
          <p:cNvPr id="9" name="TextBox 8"/>
          <p:cNvSpPr txBox="1"/>
          <p:nvPr/>
        </p:nvSpPr>
        <p:spPr>
          <a:xfrm>
            <a:off x="6457245" y="2198101"/>
            <a:ext cx="5219021" cy="3816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Les professeurs ont une idée. Ils sont drôles et amusants, et ils parlent très bien anglais aussi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professeurs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portent des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uniformes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violets et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ils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chantent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au concert.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Ils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sont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des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acteurs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fantastiques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Les enfants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sont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contents. La solution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est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super!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p>
        </p:txBody>
      </p:sp>
      <p:grpSp>
        <p:nvGrpSpPr>
          <p:cNvPr id="17" name="Group 16" descr="sticky note"/>
          <p:cNvGrpSpPr/>
          <p:nvPr/>
        </p:nvGrpSpPr>
        <p:grpSpPr>
          <a:xfrm>
            <a:off x="7331862" y="188823"/>
            <a:ext cx="2820395" cy="2862322"/>
            <a:chOff x="7331862" y="188823"/>
            <a:chExt cx="2820395" cy="2862322"/>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1862" y="221253"/>
              <a:ext cx="2820395" cy="2829892"/>
            </a:xfrm>
            <a:prstGeom prst="rect">
              <a:avLst/>
            </a:prstGeom>
          </p:spPr>
        </p:pic>
        <p:sp>
          <p:nvSpPr>
            <p:cNvPr id="19" name="TextBox 18" descr="sticky note"/>
            <p:cNvSpPr txBox="1"/>
            <p:nvPr/>
          </p:nvSpPr>
          <p:spPr>
            <a:xfrm>
              <a:off x="7379402" y="188823"/>
              <a:ext cx="272531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Grammar encountered with a varied lexicon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consolidate learners’ knowledge of a grammatical system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that works across multiple contexts.</a:t>
              </a:r>
            </a:p>
          </p:txBody>
        </p:sp>
      </p:grpSp>
      <p:sp>
        <p:nvSpPr>
          <p:cNvPr id="14" name="TextBox 13" descr="sticky note"/>
          <p:cNvSpPr txBox="1"/>
          <p:nvPr/>
        </p:nvSpPr>
        <p:spPr>
          <a:xfrm>
            <a:off x="7313665" y="3238557"/>
            <a:ext cx="2750014" cy="2862322"/>
          </a:xfrm>
          <a:prstGeom prst="rect">
            <a:avLst/>
          </a:prstGeom>
          <a:solidFill>
            <a:srgbClr val="FFCCCC"/>
          </a:solidFill>
          <a:ln>
            <a:solidFill>
              <a:srgbClr val="FFCCCC"/>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Varied lexicon -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additional vocabulary incorporated from 1.1 week 1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1.1 week 3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avoir</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1.2 week 6 (chanter)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1.2 week 4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parler</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1.2 week 3 (porter) </a:t>
            </a:r>
          </a:p>
        </p:txBody>
      </p:sp>
    </p:spTree>
    <p:extLst>
      <p:ext uri="{BB962C8B-B14F-4D97-AF65-F5344CB8AC3E}">
        <p14:creationId xmlns:p14="http://schemas.microsoft.com/office/powerpoint/2010/main" val="391903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Vocabulaire</a:t>
            </a:r>
            <a:endParaRPr sz="3600" b="1" dirty="0">
              <a:solidFill>
                <a:schemeClr val="lt1"/>
              </a:solidFill>
            </a:endParaRPr>
          </a:p>
        </p:txBody>
      </p:sp>
      <p:pic>
        <p:nvPicPr>
          <p:cNvPr id="11" name="Google Shape;145;p2" descr="background for title">
            <a:extLst>
              <a:ext uri="{FF2B5EF4-FFF2-40B4-BE49-F238E27FC236}">
                <a16:creationId xmlns:a16="http://schemas.microsoft.com/office/drawing/2014/main" id="{0EDC3487-9E41-4C7A-8015-FB32E082F29C}"/>
              </a:ext>
            </a:extLst>
          </p:cNvPr>
          <p:cNvPicPr preferRelativeResize="0"/>
          <p:nvPr/>
        </p:nvPicPr>
        <p:blipFill rotWithShape="1">
          <a:blip r:embed="rId3">
            <a:alphaModFix/>
          </a:blip>
          <a:srcRect/>
          <a:stretch/>
        </p:blipFill>
        <p:spPr>
          <a:xfrm>
            <a:off x="-1" y="212197"/>
            <a:ext cx="7071361" cy="867128"/>
          </a:xfrm>
          <a:prstGeom prst="rect">
            <a:avLst/>
          </a:prstGeom>
          <a:noFill/>
          <a:ln>
            <a:noFill/>
          </a:ln>
        </p:spPr>
      </p:pic>
      <p:sp>
        <p:nvSpPr>
          <p:cNvPr id="12" name="Google Shape;146;p2">
            <a:extLst>
              <a:ext uri="{FF2B5EF4-FFF2-40B4-BE49-F238E27FC236}">
                <a16:creationId xmlns:a16="http://schemas.microsoft.com/office/drawing/2014/main" id="{48DFC529-83CA-4124-8DCC-385D2E801710}"/>
              </a:ext>
            </a:extLst>
          </p:cNvPr>
          <p:cNvSpPr txBox="1">
            <a:spLocks/>
          </p:cNvSpPr>
          <p:nvPr/>
        </p:nvSpPr>
        <p:spPr>
          <a:xfrm>
            <a:off x="188942" y="220238"/>
            <a:ext cx="5907058" cy="707849"/>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3600" b="1" i="0" u="none" strike="noStrike" kern="0" cap="none" spc="0" normalizeH="0" baseline="0" noProof="0" dirty="0">
                <a:ln>
                  <a:noFill/>
                </a:ln>
                <a:solidFill>
                  <a:srgbClr val="FFFFFF"/>
                </a:solidFill>
                <a:effectLst/>
                <a:uLnTx/>
                <a:uFillTx/>
                <a:latin typeface="Century Gothic"/>
                <a:sym typeface="Century Gothic"/>
              </a:rPr>
              <a:t>Une situation </a:t>
            </a:r>
            <a:r>
              <a:rPr kumimoji="0" lang="en-GB" sz="3600" b="1" i="0" u="none" strike="noStrike" kern="0" cap="none" spc="0" normalizeH="0" baseline="0" noProof="0" dirty="0" err="1">
                <a:ln>
                  <a:noFill/>
                </a:ln>
                <a:solidFill>
                  <a:srgbClr val="FFFFFF"/>
                </a:solidFill>
                <a:effectLst/>
                <a:uLnTx/>
                <a:uFillTx/>
                <a:latin typeface="Century Gothic"/>
                <a:sym typeface="Century Gothic"/>
              </a:rPr>
              <a:t>d'urgence</a:t>
            </a:r>
            <a:r>
              <a:rPr kumimoji="0" lang="en-GB" sz="3600" b="1" i="0" u="none" strike="noStrike" kern="0" cap="none" spc="0" normalizeH="0" baseline="0" noProof="0" dirty="0">
                <a:ln>
                  <a:noFill/>
                </a:ln>
                <a:solidFill>
                  <a:srgbClr val="FFFFFF"/>
                </a:solidFill>
                <a:effectLst/>
                <a:uLnTx/>
                <a:uFillTx/>
                <a:latin typeface="Century Gothic"/>
                <a:sym typeface="Century Gothic"/>
              </a:rPr>
              <a:t> à </a:t>
            </a:r>
            <a:r>
              <a:rPr kumimoji="0" lang="en-GB" sz="3600" b="1" i="0" u="none" strike="noStrike" kern="0" cap="none" spc="0" normalizeH="0" baseline="0" noProof="0" dirty="0" err="1">
                <a:ln>
                  <a:noFill/>
                </a:ln>
                <a:solidFill>
                  <a:srgbClr val="FFFFFF"/>
                </a:solidFill>
                <a:effectLst/>
                <a:uLnTx/>
                <a:uFillTx/>
                <a:latin typeface="Century Gothic"/>
                <a:sym typeface="Century Gothic"/>
              </a:rPr>
              <a:t>l'école</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
        <p:nvSpPr>
          <p:cNvPr id="10" name="Google Shape;147;p2"/>
          <p:cNvSpPr/>
          <p:nvPr/>
        </p:nvSpPr>
        <p:spPr>
          <a:xfrm>
            <a:off x="10929937" y="249869"/>
            <a:ext cx="979984" cy="41960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lire </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9" name="TextBox 8"/>
          <p:cNvSpPr txBox="1"/>
          <p:nvPr/>
        </p:nvSpPr>
        <p:spPr>
          <a:xfrm>
            <a:off x="442912" y="1271370"/>
            <a:ext cx="104870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a:ln>
                  <a:noFill/>
                </a:ln>
                <a:solidFill>
                  <a:srgbClr val="5B9BD5">
                    <a:lumMod val="50000"/>
                  </a:srgbClr>
                </a:solidFill>
                <a:effectLst/>
                <a:uLnTx/>
                <a:uFillTx/>
                <a:latin typeface="Century Gothic" panose="020B0502020202020204" pitchFamily="34" charset="0"/>
                <a:ea typeface="+mn-ea"/>
                <a:cs typeface="Arial"/>
                <a:sym typeface="Arial"/>
              </a:rPr>
              <a:t>Trouve 16 verbes dans le texte.</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pic>
        <p:nvPicPr>
          <p:cNvPr id="5" name="Picture 4" descr="notebook"/>
          <p:cNvPicPr>
            <a:picLocks noChangeAspect="1"/>
          </p:cNvPicPr>
          <p:nvPr/>
        </p:nvPicPr>
        <p:blipFill>
          <a:blip r:embed="rId4"/>
          <a:stretch>
            <a:fillRect/>
          </a:stretch>
        </p:blipFill>
        <p:spPr>
          <a:xfrm>
            <a:off x="432483" y="1734363"/>
            <a:ext cx="11477438" cy="4545196"/>
          </a:xfrm>
          <a:prstGeom prst="rect">
            <a:avLst/>
          </a:prstGeom>
        </p:spPr>
      </p:pic>
      <p:sp>
        <p:nvSpPr>
          <p:cNvPr id="6" name="TextBox 5" descr="white box to hide part of the reading exercise"/>
          <p:cNvSpPr txBox="1"/>
          <p:nvPr/>
        </p:nvSpPr>
        <p:spPr>
          <a:xfrm>
            <a:off x="600075" y="2028825"/>
            <a:ext cx="50863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7" name="TextBox 6"/>
          <p:cNvSpPr txBox="1"/>
          <p:nvPr/>
        </p:nvSpPr>
        <p:spPr>
          <a:xfrm>
            <a:off x="601651" y="2198101"/>
            <a:ext cx="5253942"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professeurs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de 6ème </a:t>
            </a:r>
            <a:r>
              <a:rPr kumimoji="0" lang="en-GB" sz="2200" b="0"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organisent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un concert pour les enfants. Le concert </a:t>
            </a:r>
            <a:r>
              <a:rPr kumimoji="0" lang="en-GB" sz="2200" b="0"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est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grand et important et les enfants </a:t>
            </a:r>
            <a:r>
              <a:rPr kumimoji="0" lang="en-GB" sz="2200" b="0"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sont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très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enthousiastes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Les chanteurs </a:t>
            </a:r>
            <a:r>
              <a:rPr kumimoji="0" lang="en-GB" sz="2200" b="0"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sont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drôles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et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très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amusants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Ils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chantent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en</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anglais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Mais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les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professeurs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un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problème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Les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chanteurs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sont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malades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La situation </a:t>
            </a:r>
            <a:r>
              <a:rPr kumimoji="0" lang="en-GB" sz="2200" b="0"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est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très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difficile.</a:t>
            </a:r>
          </a:p>
        </p:txBody>
      </p:sp>
      <p:sp>
        <p:nvSpPr>
          <p:cNvPr id="8" name="TextBox 7"/>
          <p:cNvSpPr txBox="1"/>
          <p:nvPr/>
        </p:nvSpPr>
        <p:spPr>
          <a:xfrm>
            <a:off x="6457245" y="2198101"/>
            <a:ext cx="5219021" cy="3816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Les professeurs </a:t>
            </a:r>
            <a:r>
              <a:rPr kumimoji="0" lang="fr-FR" sz="2200" b="0" i="0" u="none" strike="noStrike" kern="0" cap="none" spc="0" normalizeH="0" baseline="0" noProof="0" dirty="0">
                <a:ln>
                  <a:noFill/>
                </a:ln>
                <a:solidFill>
                  <a:srgbClr val="EE6000"/>
                </a:solidFill>
                <a:effectLst/>
                <a:uLnTx/>
                <a:uFillTx/>
                <a:latin typeface="Century Gothic" panose="020B0502020202020204" pitchFamily="34" charset="0"/>
                <a:ea typeface="+mn-ea"/>
                <a:cs typeface="Arial"/>
                <a:sym typeface="Arial"/>
              </a:rPr>
              <a:t>ont </a:t>
            </a: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une idée. Ils </a:t>
            </a:r>
            <a:r>
              <a:rPr kumimoji="0" lang="fr-FR" sz="2200" b="0" i="0" u="none" strike="noStrike" kern="0" cap="none" spc="0" normalizeH="0" baseline="0" noProof="0" dirty="0">
                <a:ln>
                  <a:noFill/>
                </a:ln>
                <a:solidFill>
                  <a:srgbClr val="EE6000"/>
                </a:solidFill>
                <a:effectLst/>
                <a:uLnTx/>
                <a:uFillTx/>
                <a:latin typeface="Century Gothic" panose="020B0502020202020204" pitchFamily="34" charset="0"/>
                <a:ea typeface="+mn-ea"/>
                <a:cs typeface="Arial"/>
                <a:sym typeface="Arial"/>
              </a:rPr>
              <a:t>sont</a:t>
            </a: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drôles et amusants, et ils</a:t>
            </a:r>
            <a:r>
              <a:rPr kumimoji="0" lang="fr-FR" sz="2200" b="0" i="0" u="none" strike="noStrike" kern="0" cap="none" spc="0" normalizeH="0" baseline="0" noProof="0" dirty="0">
                <a:ln>
                  <a:noFill/>
                </a:ln>
                <a:solidFill>
                  <a:srgbClr val="EE6000"/>
                </a:solidFill>
                <a:effectLst/>
                <a:uLnTx/>
                <a:uFillTx/>
                <a:latin typeface="Century Gothic" panose="020B0502020202020204" pitchFamily="34" charset="0"/>
                <a:ea typeface="+mn-ea"/>
                <a:cs typeface="Arial"/>
                <a:sym typeface="Arial"/>
              </a:rPr>
              <a:t> parlent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très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bien </a:t>
            </a: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anglais aussi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professeurs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a:ln>
                  <a:noFill/>
                </a:ln>
                <a:solidFill>
                  <a:srgbClr val="EE6000"/>
                </a:solidFill>
                <a:effectLst/>
                <a:uLnTx/>
                <a:uFillTx/>
                <a:latin typeface="Century Gothic" panose="020B0502020202020204" pitchFamily="34" charset="0"/>
                <a:ea typeface="+mn-ea"/>
                <a:cs typeface="Arial"/>
                <a:sym typeface="Arial"/>
              </a:rPr>
              <a:t>portent </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des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uniformes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violets et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ils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chantent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au concert.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Ils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sont</a:t>
            </a:r>
            <a:r>
              <a:rPr kumimoji="0" lang="en-GB" sz="2200" b="0" i="0" u="none" strike="noStrike" kern="0" cap="none" spc="0" normalizeH="0" baseline="0" noProof="0" dirty="0">
                <a:ln>
                  <a:noFill/>
                </a:ln>
                <a:solidFill>
                  <a:srgbClr val="EE6000"/>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des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acteurs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fantastiques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Les enfants </a:t>
            </a:r>
            <a:r>
              <a:rPr kumimoji="0" lang="en-GB" sz="2200" b="0"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sont</a:t>
            </a:r>
            <a:r>
              <a:rPr kumimoji="0" lang="en-GB" sz="2200" b="0" i="0" u="none" strike="noStrike" kern="0" cap="none" spc="0" normalizeH="0" baseline="0" noProof="0" dirty="0">
                <a:ln>
                  <a:noFill/>
                </a:ln>
                <a:solidFill>
                  <a:srgbClr val="EE6000"/>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contents. La solution </a:t>
            </a:r>
            <a:r>
              <a:rPr kumimoji="0" lang="en-GB" sz="2200" b="0"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est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super!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p>
        </p:txBody>
      </p:sp>
      <p:grpSp>
        <p:nvGrpSpPr>
          <p:cNvPr id="13" name="Group 12" descr="sticky note"/>
          <p:cNvGrpSpPr/>
          <p:nvPr/>
        </p:nvGrpSpPr>
        <p:grpSpPr>
          <a:xfrm>
            <a:off x="7331862" y="188823"/>
            <a:ext cx="2820395" cy="2862322"/>
            <a:chOff x="7331862" y="188823"/>
            <a:chExt cx="2820395" cy="2862322"/>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1862" y="221253"/>
              <a:ext cx="2820395" cy="2829892"/>
            </a:xfrm>
            <a:prstGeom prst="rect">
              <a:avLst/>
            </a:prstGeom>
          </p:spPr>
        </p:pic>
        <p:sp>
          <p:nvSpPr>
            <p:cNvPr id="15" name="TextBox 14"/>
            <p:cNvSpPr txBox="1"/>
            <p:nvPr/>
          </p:nvSpPr>
          <p:spPr>
            <a:xfrm>
              <a:off x="7379402" y="188823"/>
              <a:ext cx="272531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Grammar encountered with a varied lexicon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consolidate learners’ knowledge of a grammatical system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that works across multiple contexts.</a:t>
              </a:r>
            </a:p>
          </p:txBody>
        </p:sp>
      </p:grpSp>
      <p:sp>
        <p:nvSpPr>
          <p:cNvPr id="16" name="TextBox 15" descr="sticky note"/>
          <p:cNvSpPr txBox="1"/>
          <p:nvPr/>
        </p:nvSpPr>
        <p:spPr>
          <a:xfrm>
            <a:off x="7313665" y="3238557"/>
            <a:ext cx="2750014" cy="2862322"/>
          </a:xfrm>
          <a:prstGeom prst="rect">
            <a:avLst/>
          </a:prstGeom>
          <a:solidFill>
            <a:srgbClr val="FFCCCC"/>
          </a:solidFill>
          <a:ln>
            <a:solidFill>
              <a:srgbClr val="FFCCCC"/>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Varied lexicon -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additional vocabulary incorporated from 1.1 week 1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1.1 week 3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avoir</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1.2 week 6 (chanter)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1.2 week 4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parler</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1.2 week 3 (porter) </a:t>
            </a:r>
          </a:p>
        </p:txBody>
      </p:sp>
    </p:spTree>
    <p:extLst>
      <p:ext uri="{BB962C8B-B14F-4D97-AF65-F5344CB8AC3E}">
        <p14:creationId xmlns:p14="http://schemas.microsoft.com/office/powerpoint/2010/main" val="191657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018219-AC3B-4540-A5E8-03EFF83D1CC6}"/>
              </a:ext>
            </a:extLst>
          </p:cNvPr>
          <p:cNvSpPr txBox="1"/>
          <p:nvPr/>
        </p:nvSpPr>
        <p:spPr>
          <a:xfrm>
            <a:off x="133705" y="170294"/>
            <a:ext cx="16562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24" name="Rounded Rectangle 11" descr="background rectangle">
            <a:extLst>
              <a:ext uri="{FF2B5EF4-FFF2-40B4-BE49-F238E27FC236}">
                <a16:creationId xmlns:a16="http://schemas.microsoft.com/office/drawing/2014/main" id="{424C2E2F-6124-BE48-BD2F-5C10F7D7C58E}"/>
              </a:ext>
            </a:extLst>
          </p:cNvPr>
          <p:cNvSpPr/>
          <p:nvPr/>
        </p:nvSpPr>
        <p:spPr>
          <a:xfrm>
            <a:off x="10564137" y="291830"/>
            <a:ext cx="1374569" cy="35170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Title 1">
            <a:extLst>
              <a:ext uri="{FF2B5EF4-FFF2-40B4-BE49-F238E27FC236}">
                <a16:creationId xmlns:a16="http://schemas.microsoft.com/office/drawing/2014/main" id="{363B4A4E-EEC2-7D4B-94B7-9BED277AAFBC}"/>
              </a:ext>
            </a:extLst>
          </p:cNvPr>
          <p:cNvSpPr>
            <a:spLocks noGrp="1"/>
          </p:cNvSpPr>
          <p:nvPr>
            <p:ph type="title"/>
          </p:nvPr>
        </p:nvSpPr>
        <p:spPr>
          <a:xfrm>
            <a:off x="10628486" y="157946"/>
            <a:ext cx="1169814" cy="563124"/>
          </a:xfrm>
        </p:spPr>
        <p:txBody>
          <a:bodyPr>
            <a:normAutofit fontScale="90000"/>
          </a:bodyPr>
          <a:lstStyle/>
          <a:p>
            <a:r>
              <a:rPr lang="en-GB" sz="1800" b="1" dirty="0" err="1">
                <a:solidFill>
                  <a:prstClr val="white"/>
                </a:solidFill>
              </a:rPr>
              <a:t>sprechen</a:t>
            </a:r>
            <a:endParaRPr lang="en-US" sz="1800" dirty="0"/>
          </a:p>
        </p:txBody>
      </p:sp>
      <p:pic>
        <p:nvPicPr>
          <p:cNvPr id="5" name="Picture 4" descr="older woman with a cheque">
            <a:extLst>
              <a:ext uri="{FF2B5EF4-FFF2-40B4-BE49-F238E27FC236}">
                <a16:creationId xmlns:a16="http://schemas.microsoft.com/office/drawing/2014/main" id="{61026636-9CC2-DE4F-A8CA-5F32404A50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61848"/>
            <a:ext cx="3177772" cy="2738689"/>
          </a:xfrm>
          <a:prstGeom prst="rect">
            <a:avLst/>
          </a:prstGeom>
        </p:spPr>
      </p:pic>
      <p:pic>
        <p:nvPicPr>
          <p:cNvPr id="9" name="Picture 8" descr="older woman holding a birthday cake">
            <a:extLst>
              <a:ext uri="{FF2B5EF4-FFF2-40B4-BE49-F238E27FC236}">
                <a16:creationId xmlns:a16="http://schemas.microsoft.com/office/drawing/2014/main" id="{73A54CB9-E94D-5142-9DB9-E1FBFC6133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4672" y="2185171"/>
            <a:ext cx="3849382" cy="3429000"/>
          </a:xfrm>
          <a:prstGeom prst="rect">
            <a:avLst/>
          </a:prstGeom>
        </p:spPr>
      </p:pic>
      <p:pic>
        <p:nvPicPr>
          <p:cNvPr id="13" name="Picture 12" descr="older woman with a map, van and cactus in the background">
            <a:extLst>
              <a:ext uri="{FF2B5EF4-FFF2-40B4-BE49-F238E27FC236}">
                <a16:creationId xmlns:a16="http://schemas.microsoft.com/office/drawing/2014/main" id="{DBA1C1AE-FCA7-254A-9950-C844690047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3945" y="62114"/>
            <a:ext cx="4678326" cy="2149251"/>
          </a:xfrm>
          <a:prstGeom prst="rect">
            <a:avLst/>
          </a:prstGeom>
        </p:spPr>
      </p:pic>
      <p:pic>
        <p:nvPicPr>
          <p:cNvPr id="15" name="Picture 14" descr="older woman running with a calendar in the background">
            <a:extLst>
              <a:ext uri="{FF2B5EF4-FFF2-40B4-BE49-F238E27FC236}">
                <a16:creationId xmlns:a16="http://schemas.microsoft.com/office/drawing/2014/main" id="{5C207040-9497-AD45-9AEC-E8E207C97E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7949" y="3039749"/>
            <a:ext cx="3112358" cy="3429000"/>
          </a:xfrm>
          <a:prstGeom prst="rect">
            <a:avLst/>
          </a:prstGeom>
        </p:spPr>
      </p:pic>
      <p:pic>
        <p:nvPicPr>
          <p:cNvPr id="16" name="Picture 15" descr="older woman who can speak many languages">
            <a:extLst>
              <a:ext uri="{FF2B5EF4-FFF2-40B4-BE49-F238E27FC236}">
                <a16:creationId xmlns:a16="http://schemas.microsoft.com/office/drawing/2014/main" id="{156DAE93-129A-ED4D-AD6F-C09C7D39AA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0083" y="-112671"/>
            <a:ext cx="3337684" cy="2743863"/>
          </a:xfrm>
          <a:prstGeom prst="rect">
            <a:avLst/>
          </a:prstGeom>
        </p:spPr>
      </p:pic>
      <p:sp>
        <p:nvSpPr>
          <p:cNvPr id="17" name="TextBox 16">
            <a:extLst>
              <a:ext uri="{FF2B5EF4-FFF2-40B4-BE49-F238E27FC236}">
                <a16:creationId xmlns:a16="http://schemas.microsoft.com/office/drawing/2014/main" id="{68BB73E2-A847-2A48-8495-1A1472C91243}"/>
              </a:ext>
            </a:extLst>
          </p:cNvPr>
          <p:cNvSpPr txBox="1"/>
          <p:nvPr/>
        </p:nvSpPr>
        <p:spPr>
          <a:xfrm>
            <a:off x="9446484" y="2185171"/>
            <a:ext cx="2214068" cy="3690434"/>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vergessen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sprechen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laufen</a:t>
            </a:r>
            <a:endParaRPr kumimoji="0" lang="en-US" sz="3200" b="0" i="0" u="none" strike="noStrike" kern="1200" cap="none" spc="0" normalizeH="0" baseline="0" noProof="0" dirty="0">
              <a:ln>
                <a:noFill/>
              </a:ln>
              <a:solidFill>
                <a:srgbClr val="4472C4">
                  <a:lumMod val="50000"/>
                </a:srgbClr>
              </a:solidFill>
              <a:effectLst/>
              <a:highlight>
                <a:srgbClr val="FFFF00"/>
              </a:highligh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geben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 name="Picture 10" descr="sticky note"/>
          <p:cNvPicPr>
            <a:picLocks noChangeAspect="1"/>
          </p:cNvPicPr>
          <p:nvPr/>
        </p:nvPicPr>
        <p:blipFill>
          <a:blip r:embed="rId8">
            <a:extLst>
              <a:ext uri="{BEBA8EAE-BF5A-486C-A8C5-ECC9F3942E4B}">
                <a14:imgProps xmlns:a14="http://schemas.microsoft.com/office/drawing/2010/main">
                  <a14:imgLayer r:embed="rId9">
                    <a14:imgEffect>
                      <a14:colorTemperature colorTemp="1695"/>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6205667" y="141994"/>
            <a:ext cx="2829050" cy="2797022"/>
          </a:xfrm>
          <a:prstGeom prst="rect">
            <a:avLst/>
          </a:prstGeom>
        </p:spPr>
      </p:pic>
      <p:sp>
        <p:nvSpPr>
          <p:cNvPr id="19" name="TextBox 18"/>
          <p:cNvSpPr txBox="1"/>
          <p:nvPr/>
        </p:nvSpPr>
        <p:spPr>
          <a:xfrm>
            <a:off x="6205667" y="141994"/>
            <a:ext cx="25828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Writing and speaking activities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help learners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establish and practise accessing knowledge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the input practice. </a:t>
            </a:r>
          </a:p>
        </p:txBody>
      </p:sp>
    </p:spTree>
    <p:extLst>
      <p:ext uri="{BB962C8B-B14F-4D97-AF65-F5344CB8AC3E}">
        <p14:creationId xmlns:p14="http://schemas.microsoft.com/office/powerpoint/2010/main" val="356540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2F8EAA80-5EC6-8D48-AF9F-BDFEF239B6EE}"/>
              </a:ext>
            </a:extLst>
          </p:cNvPr>
          <p:cNvSpPr txBox="1"/>
          <p:nvPr/>
        </p:nvSpPr>
        <p:spPr>
          <a:xfrm>
            <a:off x="35478" y="-78597"/>
            <a:ext cx="16065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4" name="Rounded Rectangle 11" descr="background rectangle">
            <a:extLst>
              <a:ext uri="{FF2B5EF4-FFF2-40B4-BE49-F238E27FC236}">
                <a16:creationId xmlns:a16="http://schemas.microsoft.com/office/drawing/2014/main" id="{9268BA27-9508-448E-9915-ACE234D74542}"/>
              </a:ext>
            </a:extLst>
          </p:cNvPr>
          <p:cNvSpPr/>
          <p:nvPr/>
        </p:nvSpPr>
        <p:spPr>
          <a:xfrm>
            <a:off x="10564137" y="291830"/>
            <a:ext cx="1374569" cy="35170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147B7717-E659-D54E-B3D2-2FF33758CDA3}"/>
              </a:ext>
            </a:extLst>
          </p:cNvPr>
          <p:cNvSpPr>
            <a:spLocks noGrp="1"/>
          </p:cNvSpPr>
          <p:nvPr>
            <p:ph type="title"/>
          </p:nvPr>
        </p:nvSpPr>
        <p:spPr>
          <a:xfrm>
            <a:off x="10628486" y="157946"/>
            <a:ext cx="1169814" cy="563124"/>
          </a:xfrm>
        </p:spPr>
        <p:txBody>
          <a:bodyPr>
            <a:normAutofit fontScale="90000"/>
          </a:bodyPr>
          <a:lstStyle/>
          <a:p>
            <a:r>
              <a:rPr lang="en-GB" sz="1800" b="1" dirty="0" err="1">
                <a:solidFill>
                  <a:prstClr val="white"/>
                </a:solidFill>
              </a:rPr>
              <a:t>sprechen</a:t>
            </a:r>
            <a:endParaRPr lang="en-US" sz="1800" dirty="0"/>
          </a:p>
        </p:txBody>
      </p:sp>
      <p:pic>
        <p:nvPicPr>
          <p:cNvPr id="6" name="Picture 5" descr="Mia rejecting something">
            <a:extLst>
              <a:ext uri="{FF2B5EF4-FFF2-40B4-BE49-F238E27FC236}">
                <a16:creationId xmlns:a16="http://schemas.microsoft.com/office/drawing/2014/main" id="{E39BC456-92B8-544A-97F7-3D1CF49D0A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723625"/>
            <a:ext cx="2762611" cy="2073348"/>
          </a:xfrm>
          <a:prstGeom prst="rect">
            <a:avLst/>
          </a:prstGeom>
        </p:spPr>
      </p:pic>
      <p:pic>
        <p:nvPicPr>
          <p:cNvPr id="9" name="Picture 8" descr="Mia forgetting something">
            <a:extLst>
              <a:ext uri="{FF2B5EF4-FFF2-40B4-BE49-F238E27FC236}">
                <a16:creationId xmlns:a16="http://schemas.microsoft.com/office/drawing/2014/main" id="{1A9F5B44-34D2-BF43-817B-861C0DD4F4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7862" y="14012"/>
            <a:ext cx="2271949" cy="2775098"/>
          </a:xfrm>
          <a:prstGeom prst="rect">
            <a:avLst/>
          </a:prstGeom>
        </p:spPr>
      </p:pic>
      <p:pic>
        <p:nvPicPr>
          <p:cNvPr id="17" name="Picture 16" descr="Mia sunbathing on the beach">
            <a:extLst>
              <a:ext uri="{FF2B5EF4-FFF2-40B4-BE49-F238E27FC236}">
                <a16:creationId xmlns:a16="http://schemas.microsoft.com/office/drawing/2014/main" id="{6995A05E-8247-0F46-A5C7-32CE821572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6775" y="3491099"/>
            <a:ext cx="2478738" cy="2073348"/>
          </a:xfrm>
          <a:prstGeom prst="rect">
            <a:avLst/>
          </a:prstGeom>
        </p:spPr>
      </p:pic>
      <p:pic>
        <p:nvPicPr>
          <p:cNvPr id="23" name="Picture 22" descr="Mia running with a calendar in the background">
            <a:extLst>
              <a:ext uri="{FF2B5EF4-FFF2-40B4-BE49-F238E27FC236}">
                <a16:creationId xmlns:a16="http://schemas.microsoft.com/office/drawing/2014/main" id="{DA8B5F03-35D5-0749-BADC-ACCA5ACC3E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78" y="2958081"/>
            <a:ext cx="2728359" cy="3604437"/>
          </a:xfrm>
          <a:prstGeom prst="rect">
            <a:avLst/>
          </a:prstGeom>
        </p:spPr>
      </p:pic>
      <p:pic>
        <p:nvPicPr>
          <p:cNvPr id="25" name="Picture 24" descr="Mia can speak German but not English">
            <a:extLst>
              <a:ext uri="{FF2B5EF4-FFF2-40B4-BE49-F238E27FC236}">
                <a16:creationId xmlns:a16="http://schemas.microsoft.com/office/drawing/2014/main" id="{AB7FED93-600A-F847-92BB-BE63B74447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9694" y="152236"/>
            <a:ext cx="3216273" cy="2498651"/>
          </a:xfrm>
          <a:prstGeom prst="rect">
            <a:avLst/>
          </a:prstGeom>
        </p:spPr>
      </p:pic>
      <p:sp>
        <p:nvSpPr>
          <p:cNvPr id="26" name="TextBox 25">
            <a:extLst>
              <a:ext uri="{FF2B5EF4-FFF2-40B4-BE49-F238E27FC236}">
                <a16:creationId xmlns:a16="http://schemas.microsoft.com/office/drawing/2014/main" id="{5BF8E706-15AF-F247-8D4D-71BC931456B9}"/>
              </a:ext>
            </a:extLst>
          </p:cNvPr>
          <p:cNvSpPr txBox="1"/>
          <p:nvPr/>
        </p:nvSpPr>
        <p:spPr>
          <a:xfrm>
            <a:off x="9416417" y="1401562"/>
            <a:ext cx="2214068" cy="3690434"/>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vergessen</a:t>
            </a:r>
            <a:endParaRPr kumimoji="0" lang="en-US" sz="3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sprechen</a:t>
            </a:r>
            <a:endParaRPr kumimoji="0" lang="en-US" sz="3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schlafen</a:t>
            </a:r>
            <a:endParaRPr kumimoji="0" lang="en-US" sz="3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laufen</a:t>
            </a:r>
            <a:endParaRPr kumimoji="0" lang="en-US" sz="3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geben</a:t>
            </a:r>
            <a:endParaRPr kumimoji="0" lang="en-US" sz="3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90738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78794" y="232577"/>
            <a:ext cx="4658497" cy="707849"/>
          </a:xfrm>
        </p:spPr>
        <p:txBody>
          <a:bodyPr>
            <a:normAutofit/>
          </a:bodyPr>
          <a:lstStyle/>
          <a:p>
            <a:r>
              <a:rPr lang="en-GB" sz="3600" b="1" dirty="0">
                <a:solidFill>
                  <a:srgbClr val="115076"/>
                </a:solidFill>
              </a:rPr>
              <a:t>Die </a:t>
            </a:r>
            <a:r>
              <a:rPr lang="en-GB" sz="3600" b="1" dirty="0" err="1">
                <a:solidFill>
                  <a:srgbClr val="115076"/>
                </a:solidFill>
              </a:rPr>
              <a:t>perfekte</a:t>
            </a:r>
            <a:r>
              <a:rPr lang="en-GB" sz="3600" b="1" dirty="0">
                <a:solidFill>
                  <a:srgbClr val="115076"/>
                </a:solidFill>
              </a:rPr>
              <a:t> Mia</a:t>
            </a:r>
          </a:p>
        </p:txBody>
      </p:sp>
      <p:sp>
        <p:nvSpPr>
          <p:cNvPr id="11" name="Rounded Rectangle 11" descr="background rectangle">
            <a:extLst>
              <a:ext uri="{FF2B5EF4-FFF2-40B4-BE49-F238E27FC236}">
                <a16:creationId xmlns:a16="http://schemas.microsoft.com/office/drawing/2014/main" id="{9268BA27-9508-448E-9915-ACE234D74542}"/>
              </a:ext>
            </a:extLst>
          </p:cNvPr>
          <p:cNvSpPr/>
          <p:nvPr/>
        </p:nvSpPr>
        <p:spPr>
          <a:xfrm>
            <a:off x="10564137" y="291830"/>
            <a:ext cx="1374569" cy="35170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Title 1">
            <a:extLst>
              <a:ext uri="{FF2B5EF4-FFF2-40B4-BE49-F238E27FC236}">
                <a16:creationId xmlns:a16="http://schemas.microsoft.com/office/drawing/2014/main" id="{147B7717-E659-D54E-B3D2-2FF33758CDA3}"/>
              </a:ext>
            </a:extLst>
          </p:cNvPr>
          <p:cNvSpPr txBox="1">
            <a:spLocks/>
          </p:cNvSpPr>
          <p:nvPr/>
        </p:nvSpPr>
        <p:spPr>
          <a:xfrm>
            <a:off x="10628486" y="157946"/>
            <a:ext cx="1310220" cy="56312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1800" b="1" dirty="0" err="1">
                <a:solidFill>
                  <a:prstClr val="white"/>
                </a:solidFill>
              </a:rPr>
              <a:t>schreiben</a:t>
            </a:r>
            <a:endParaRPr lang="en-US" sz="1800" dirty="0"/>
          </a:p>
        </p:txBody>
      </p:sp>
      <p:sp>
        <p:nvSpPr>
          <p:cNvPr id="2" name="TextBox 1">
            <a:extLst>
              <a:ext uri="{FF2B5EF4-FFF2-40B4-BE49-F238E27FC236}">
                <a16:creationId xmlns:a16="http://schemas.microsoft.com/office/drawing/2014/main" id="{4713A8D9-BD33-1348-8362-5B33D684501C}"/>
              </a:ext>
            </a:extLst>
          </p:cNvPr>
          <p:cNvSpPr txBox="1"/>
          <p:nvPr/>
        </p:nvSpPr>
        <p:spPr>
          <a:xfrm>
            <a:off x="2758458" y="1766768"/>
            <a:ext cx="7393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a:t>
            </a:r>
          </a:p>
        </p:txBody>
      </p:sp>
      <p:pic>
        <p:nvPicPr>
          <p:cNvPr id="10" name="Picture 9" descr="Mia can speak Chinese, but not English">
            <a:extLst>
              <a:ext uri="{FF2B5EF4-FFF2-40B4-BE49-F238E27FC236}">
                <a16:creationId xmlns:a16="http://schemas.microsoft.com/office/drawing/2014/main" id="{384B60F5-425D-6A46-9F00-B3DDB9FE2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932" y="2174028"/>
            <a:ext cx="2427662" cy="1885996"/>
          </a:xfrm>
          <a:prstGeom prst="rect">
            <a:avLst/>
          </a:prstGeom>
        </p:spPr>
      </p:pic>
      <p:sp>
        <p:nvSpPr>
          <p:cNvPr id="5" name="TextBox 4">
            <a:extLst>
              <a:ext uri="{FF2B5EF4-FFF2-40B4-BE49-F238E27FC236}">
                <a16:creationId xmlns:a16="http://schemas.microsoft.com/office/drawing/2014/main" id="{9D64D2EE-8564-0E43-93D2-F9758EDBCEDA}"/>
              </a:ext>
            </a:extLst>
          </p:cNvPr>
          <p:cNvSpPr txBox="1"/>
          <p:nvPr/>
        </p:nvSpPr>
        <p:spPr>
          <a:xfrm>
            <a:off x="877333" y="4872783"/>
            <a:ext cx="54024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spreche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Chinesisch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Cloud 5" descr="Mia can speak both Chinese and English">
            <a:extLst>
              <a:ext uri="{FF2B5EF4-FFF2-40B4-BE49-F238E27FC236}">
                <a16:creationId xmlns:a16="http://schemas.microsoft.com/office/drawing/2014/main" id="{326DFD0B-151E-114D-BFBE-835E16E4FDEE}"/>
              </a:ext>
            </a:extLst>
          </p:cNvPr>
          <p:cNvSpPr/>
          <p:nvPr/>
        </p:nvSpPr>
        <p:spPr>
          <a:xfrm>
            <a:off x="6291066" y="940427"/>
            <a:ext cx="4854262" cy="3562562"/>
          </a:xfrm>
          <a:prstGeom prst="cloud">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BCEE366E-B7DA-CE43-B3E0-E5DB1718D646}"/>
              </a:ext>
            </a:extLst>
          </p:cNvPr>
          <p:cNvSpPr txBox="1"/>
          <p:nvPr/>
        </p:nvSpPr>
        <p:spPr>
          <a:xfrm>
            <a:off x="7231566" y="1766768"/>
            <a:ext cx="26564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perfekte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a:t>
            </a:r>
          </a:p>
        </p:txBody>
      </p:sp>
      <p:pic>
        <p:nvPicPr>
          <p:cNvPr id="12" name="Picture 11" descr="Mia can speak Chinese and English">
            <a:extLst>
              <a:ext uri="{FF2B5EF4-FFF2-40B4-BE49-F238E27FC236}">
                <a16:creationId xmlns:a16="http://schemas.microsoft.com/office/drawing/2014/main" id="{6BA2ADFD-3746-F440-9E45-95D6F1CE9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2526" y="2242015"/>
            <a:ext cx="2340148" cy="1818009"/>
          </a:xfrm>
          <a:prstGeom prst="rect">
            <a:avLst/>
          </a:prstGeom>
        </p:spPr>
      </p:pic>
      <p:sp>
        <p:nvSpPr>
          <p:cNvPr id="21" name="TextBox 20">
            <a:extLst>
              <a:ext uri="{FF2B5EF4-FFF2-40B4-BE49-F238E27FC236}">
                <a16:creationId xmlns:a16="http://schemas.microsoft.com/office/drawing/2014/main" id="{383141B7-5452-974F-97EA-BF4B1A853938}"/>
              </a:ext>
            </a:extLst>
          </p:cNvPr>
          <p:cNvSpPr txBox="1"/>
          <p:nvPr/>
        </p:nvSpPr>
        <p:spPr>
          <a:xfrm>
            <a:off x="7034594" y="4872783"/>
            <a:ext cx="44230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spricht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Chinesisch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413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P spid="3"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descr="background for title"/>
          <p:cNvSpPr txBox="1"/>
          <p:nvPr/>
        </p:nvSpPr>
        <p:spPr>
          <a:xfrm>
            <a:off x="1798031" y="3081781"/>
            <a:ext cx="8628859" cy="369332"/>
          </a:xfrm>
          <a:prstGeom prst="rect">
            <a:avLst/>
          </a:prstGeom>
          <a:solidFill>
            <a:schemeClr val="accent1">
              <a:lumMod val="50000"/>
            </a:schemeClr>
          </a:solidFill>
        </p:spPr>
        <p:txBody>
          <a:bodyPr wrap="square" rtlCol="0">
            <a:spAutoFit/>
          </a:bodyPr>
          <a:lstStyle/>
          <a:p>
            <a:pPr algn="ctr">
              <a:defRPr/>
            </a:pPr>
            <a:endParaRPr lang="en-GB" dirty="0">
              <a:solidFill>
                <a:prstClr val="black"/>
              </a:solidFill>
            </a:endParaRPr>
          </a:p>
        </p:txBody>
      </p:sp>
      <p:sp>
        <p:nvSpPr>
          <p:cNvPr id="2" name="Title 1"/>
          <p:cNvSpPr>
            <a:spLocks noGrp="1"/>
          </p:cNvSpPr>
          <p:nvPr>
            <p:ph type="title"/>
          </p:nvPr>
        </p:nvSpPr>
        <p:spPr>
          <a:xfrm>
            <a:off x="1798031" y="2582113"/>
            <a:ext cx="10515600" cy="1325563"/>
          </a:xfrm>
        </p:spPr>
        <p:txBody>
          <a:bodyPr>
            <a:normAutofit/>
          </a:bodyPr>
          <a:lstStyle/>
          <a:p>
            <a:pPr lvl="0">
              <a:lnSpc>
                <a:spcPct val="100000"/>
              </a:lnSpc>
              <a:spcBef>
                <a:spcPts val="0"/>
              </a:spcBef>
              <a:defRPr/>
            </a:pPr>
            <a:r>
              <a:rPr lang="en-GB" sz="2400" b="1" dirty="0">
                <a:solidFill>
                  <a:schemeClr val="bg1"/>
                </a:solidFill>
                <a:latin typeface="Century Gothic" panose="020F0302020204030204"/>
                <a:ea typeface="+mn-ea"/>
                <a:cs typeface="+mn-cs"/>
              </a:rPr>
              <a:t>Key Principles Underpinning the Development of the </a:t>
            </a:r>
            <a:r>
              <a:rPr lang="en-GB" sz="2400" b="1" dirty="0" err="1">
                <a:solidFill>
                  <a:schemeClr val="bg1"/>
                </a:solidFill>
                <a:latin typeface="Century Gothic" panose="020F0302020204030204"/>
                <a:ea typeface="+mn-ea"/>
                <a:cs typeface="+mn-cs"/>
              </a:rPr>
              <a:t>SoW</a:t>
            </a:r>
            <a:endParaRPr lang="en-GB" sz="2400" b="1" dirty="0">
              <a:solidFill>
                <a:schemeClr val="bg1"/>
              </a:solidFill>
              <a:latin typeface="Century Gothic" panose="020F0302020204030204"/>
              <a:ea typeface="+mn-ea"/>
              <a:cs typeface="+mn-cs"/>
            </a:endParaRPr>
          </a:p>
        </p:txBody>
      </p:sp>
      <p:sp>
        <p:nvSpPr>
          <p:cNvPr id="12" name="TextBox 11"/>
          <p:cNvSpPr txBox="1"/>
          <p:nvPr/>
        </p:nvSpPr>
        <p:spPr>
          <a:xfrm>
            <a:off x="97299" y="441271"/>
            <a:ext cx="5545001" cy="2554545"/>
          </a:xfrm>
          <a:prstGeom prst="rect">
            <a:avLst/>
          </a:prstGeom>
          <a:noFill/>
          <a:ln>
            <a:solidFill>
              <a:schemeClr val="accent5">
                <a:lumMod val="60000"/>
                <a:lumOff val="40000"/>
              </a:schemeClr>
            </a:solidFill>
          </a:ln>
        </p:spPr>
        <p:txBody>
          <a:bodyPr wrap="square" rtlCol="0">
            <a:spAutoFit/>
          </a:bodyPr>
          <a:lstStyle/>
          <a:p>
            <a:pPr lvl="0"/>
            <a:r>
              <a:rPr lang="en-US" sz="4000" b="1" kern="0" dirty="0">
                <a:solidFill>
                  <a:srgbClr val="4472C4">
                    <a:lumMod val="50000"/>
                  </a:srgbClr>
                </a:solidFill>
              </a:rPr>
              <a:t>Rate of progress</a:t>
            </a: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p:txBody>
      </p:sp>
      <p:sp>
        <p:nvSpPr>
          <p:cNvPr id="14" name="Rectangle 13" descr="chart with increasing arrow"/>
          <p:cNvSpPr/>
          <p:nvPr/>
        </p:nvSpPr>
        <p:spPr>
          <a:xfrm>
            <a:off x="4229752" y="859981"/>
            <a:ext cx="1239350" cy="2006135"/>
          </a:xfrm>
          <a:prstGeom prst="rect">
            <a:avLst/>
          </a:prstGeom>
          <a:blipFill>
            <a:blip r:embed="rId3">
              <a:extLst>
                <a:ext uri="{28A0092B-C50C-407E-A947-70E740481C1C}">
                  <a14:useLocalDpi xmlns:a14="http://schemas.microsoft.com/office/drawing/2010/main" val="0"/>
                </a:ext>
              </a:extLst>
            </a:blip>
            <a:srcRect/>
            <a:stretch>
              <a:fillRect l="-50000" r="-5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TextBox 12"/>
          <p:cNvSpPr txBox="1"/>
          <p:nvPr/>
        </p:nvSpPr>
        <p:spPr>
          <a:xfrm>
            <a:off x="5815799" y="454768"/>
            <a:ext cx="6280245" cy="2554545"/>
          </a:xfrm>
          <a:prstGeom prst="rect">
            <a:avLst/>
          </a:prstGeom>
          <a:noFill/>
          <a:ln>
            <a:solidFill>
              <a:schemeClr val="accent5">
                <a:lumMod val="60000"/>
                <a:lumOff val="40000"/>
              </a:schemeClr>
            </a:solidFill>
          </a:ln>
        </p:spPr>
        <p:txBody>
          <a:bodyPr wrap="square" rtlCol="0">
            <a:spAutoFit/>
          </a:bodyPr>
          <a:lstStyle/>
          <a:p>
            <a:r>
              <a:rPr lang="en-US" sz="4000" b="1" dirty="0">
                <a:solidFill>
                  <a:schemeClr val="accent5">
                    <a:lumMod val="50000"/>
                  </a:schemeClr>
                </a:solidFill>
              </a:rPr>
              <a:t>Content coverage: Knowledge and practice</a:t>
            </a:r>
          </a:p>
          <a:p>
            <a:endParaRPr lang="en-US" sz="4000" b="1" dirty="0">
              <a:solidFill>
                <a:schemeClr val="accent5">
                  <a:lumMod val="50000"/>
                </a:schemeClr>
              </a:solidFill>
            </a:endParaRPr>
          </a:p>
        </p:txBody>
      </p:sp>
      <p:sp>
        <p:nvSpPr>
          <p:cNvPr id="15" name="Rectangle 14" descr="lots of words"/>
          <p:cNvSpPr/>
          <p:nvPr/>
        </p:nvSpPr>
        <p:spPr>
          <a:xfrm>
            <a:off x="10604311" y="744219"/>
            <a:ext cx="1356135" cy="2121897"/>
          </a:xfrm>
          <a:prstGeom prst="rect">
            <a:avLst/>
          </a:prstGeom>
          <a:blipFill>
            <a:blip r:embed="rId4" cstate="print">
              <a:extLst>
                <a:ext uri="{28A0092B-C50C-407E-A947-70E740481C1C}">
                  <a14:useLocalDpi xmlns:a14="http://schemas.microsoft.com/office/drawing/2010/main" val="0"/>
                </a:ext>
              </a:extLst>
            </a:blip>
            <a:srcRect/>
            <a:stretch>
              <a:fillRect l="-78000" r="-7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TextBox 15"/>
          <p:cNvSpPr txBox="1"/>
          <p:nvPr/>
        </p:nvSpPr>
        <p:spPr>
          <a:xfrm>
            <a:off x="97299" y="3480475"/>
            <a:ext cx="5545001" cy="2554545"/>
          </a:xfrm>
          <a:prstGeom prst="rect">
            <a:avLst/>
          </a:prstGeom>
          <a:noFill/>
          <a:ln>
            <a:solidFill>
              <a:schemeClr val="accent5">
                <a:lumMod val="60000"/>
                <a:lumOff val="40000"/>
              </a:schemeClr>
            </a:solidFill>
          </a:ln>
        </p:spPr>
        <p:txBody>
          <a:bodyPr wrap="square" rtlCol="0">
            <a:spAutoFit/>
          </a:bodyPr>
          <a:lstStyle/>
          <a:p>
            <a:pPr lvl="0"/>
            <a:r>
              <a:rPr lang="en-US" sz="4000" b="1" kern="0" dirty="0">
                <a:solidFill>
                  <a:srgbClr val="4472C4">
                    <a:lumMod val="50000"/>
                  </a:srgbClr>
                </a:solidFill>
              </a:rPr>
              <a:t>Nature of the </a:t>
            </a:r>
          </a:p>
          <a:p>
            <a:pPr lvl="0"/>
            <a:r>
              <a:rPr lang="en-US" sz="4000" b="1" kern="0" dirty="0">
                <a:solidFill>
                  <a:srgbClr val="4472C4">
                    <a:lumMod val="50000"/>
                  </a:srgbClr>
                </a:solidFill>
              </a:rPr>
              <a:t>explicit spine</a:t>
            </a:r>
          </a:p>
          <a:p>
            <a:pPr lvl="0"/>
            <a:endParaRPr lang="en-US" sz="4000" b="1" kern="0" dirty="0">
              <a:solidFill>
                <a:srgbClr val="4472C4">
                  <a:lumMod val="50000"/>
                </a:srgbClr>
              </a:solidFill>
            </a:endParaRPr>
          </a:p>
          <a:p>
            <a:pPr lvl="0"/>
            <a:endParaRPr lang="en-US" sz="4000" b="1" kern="0" dirty="0">
              <a:solidFill>
                <a:srgbClr val="4472C4">
                  <a:lumMod val="50000"/>
                </a:srgbClr>
              </a:solidFill>
            </a:endParaRPr>
          </a:p>
        </p:txBody>
      </p:sp>
      <p:sp>
        <p:nvSpPr>
          <p:cNvPr id="17" name="Rectangle 16" descr="spines of books"/>
          <p:cNvSpPr/>
          <p:nvPr/>
        </p:nvSpPr>
        <p:spPr>
          <a:xfrm>
            <a:off x="4243157" y="4040422"/>
            <a:ext cx="1230417" cy="1845625"/>
          </a:xfrm>
          <a:prstGeom prst="rect">
            <a:avLst/>
          </a:prstGeom>
          <a:blipFill>
            <a:blip r:embed="rId5" cstate="print">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TextBox 17"/>
          <p:cNvSpPr txBox="1"/>
          <p:nvPr/>
        </p:nvSpPr>
        <p:spPr>
          <a:xfrm>
            <a:off x="5815799" y="3480475"/>
            <a:ext cx="6221526" cy="2554545"/>
          </a:xfrm>
          <a:prstGeom prst="rect">
            <a:avLst/>
          </a:prstGeom>
          <a:noFill/>
          <a:ln>
            <a:solidFill>
              <a:schemeClr val="accent5">
                <a:lumMod val="60000"/>
                <a:lumOff val="40000"/>
              </a:schemeClr>
            </a:solidFill>
          </a:ln>
        </p:spPr>
        <p:txBody>
          <a:bodyPr wrap="square" rtlCol="0">
            <a:spAutoFit/>
          </a:bodyPr>
          <a:lstStyle/>
          <a:p>
            <a:pPr lvl="0"/>
            <a:r>
              <a:rPr lang="en-US" sz="4000" b="1" kern="0" dirty="0">
                <a:solidFill>
                  <a:srgbClr val="4472C4">
                    <a:lumMod val="50000"/>
                  </a:srgbClr>
                </a:solidFill>
              </a:rPr>
              <a:t>Revisiting and </a:t>
            </a:r>
          </a:p>
          <a:p>
            <a:pPr lvl="0"/>
            <a:r>
              <a:rPr lang="en-US" sz="4000" b="1" kern="0" dirty="0">
                <a:solidFill>
                  <a:srgbClr val="4472C4">
                    <a:lumMod val="50000"/>
                  </a:srgbClr>
                </a:solidFill>
              </a:rPr>
              <a:t>regular knowledge</a:t>
            </a:r>
          </a:p>
          <a:p>
            <a:pPr lvl="0"/>
            <a:r>
              <a:rPr lang="en-US" sz="4000" b="1" kern="0" dirty="0">
                <a:solidFill>
                  <a:srgbClr val="4472C4">
                    <a:lumMod val="50000"/>
                  </a:srgbClr>
                </a:solidFill>
              </a:rPr>
              <a:t>and progress </a:t>
            </a:r>
          </a:p>
          <a:p>
            <a:pPr lvl="0"/>
            <a:r>
              <a:rPr lang="en-US" sz="4000" b="1" kern="0" dirty="0">
                <a:solidFill>
                  <a:srgbClr val="4472C4">
                    <a:lumMod val="50000"/>
                  </a:srgbClr>
                </a:solidFill>
              </a:rPr>
              <a:t>checks</a:t>
            </a:r>
          </a:p>
        </p:txBody>
      </p:sp>
      <p:sp>
        <p:nvSpPr>
          <p:cNvPr id="19" name="Rectangle 18" descr="recycling logo"/>
          <p:cNvSpPr/>
          <p:nvPr/>
        </p:nvSpPr>
        <p:spPr>
          <a:xfrm>
            <a:off x="10604311" y="4040422"/>
            <a:ext cx="1356136" cy="1885215"/>
          </a:xfrm>
          <a:prstGeom prst="rect">
            <a:avLst/>
          </a:prstGeom>
          <a:blipFill>
            <a:blip r:embed="rId6">
              <a:extLst>
                <a:ext uri="{28A0092B-C50C-407E-A947-70E740481C1C}">
                  <a14:useLocalDpi xmlns:a14="http://schemas.microsoft.com/office/drawing/2010/main" val="0"/>
                </a:ext>
              </a:extLst>
            </a:blip>
            <a:srcRect/>
            <a:stretch>
              <a:fillRect l="-57000" r="-5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9856181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3769" y="226332"/>
            <a:ext cx="4658497" cy="707849"/>
          </a:xfrm>
        </p:spPr>
        <p:txBody>
          <a:bodyPr>
            <a:normAutofit/>
          </a:bodyPr>
          <a:lstStyle/>
          <a:p>
            <a:r>
              <a:rPr lang="en-GB" sz="3600" b="1" dirty="0">
                <a:solidFill>
                  <a:srgbClr val="115076"/>
                </a:solidFill>
              </a:rPr>
              <a:t>Die </a:t>
            </a:r>
            <a:r>
              <a:rPr lang="en-GB" sz="3600" b="1" dirty="0" err="1">
                <a:solidFill>
                  <a:srgbClr val="115076"/>
                </a:solidFill>
              </a:rPr>
              <a:t>perfekte</a:t>
            </a:r>
            <a:r>
              <a:rPr lang="en-GB" sz="3600" b="1" dirty="0">
                <a:solidFill>
                  <a:srgbClr val="115076"/>
                </a:solidFill>
              </a:rPr>
              <a:t> Mia</a:t>
            </a:r>
          </a:p>
        </p:txBody>
      </p:sp>
      <p:sp>
        <p:nvSpPr>
          <p:cNvPr id="27" name="Action Button: Custom 26" descr="number 1">
            <a:hlinkClick r:id="" action="ppaction://noaction" highlightClick="1"/>
            <a:extLst>
              <a:ext uri="{FF2B5EF4-FFF2-40B4-BE49-F238E27FC236}">
                <a16:creationId xmlns:a16="http://schemas.microsoft.com/office/drawing/2014/main" id="{3A82642C-FA91-0848-A3FA-9C7384773E3B}"/>
              </a:ext>
            </a:extLst>
          </p:cNvPr>
          <p:cNvSpPr/>
          <p:nvPr/>
        </p:nvSpPr>
        <p:spPr>
          <a:xfrm>
            <a:off x="177571" y="2146623"/>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pic>
        <p:nvPicPr>
          <p:cNvPr id="33" name="Picture 32" descr="Mia reading a book with a bunchb of hearts">
            <a:extLst>
              <a:ext uri="{FF2B5EF4-FFF2-40B4-BE49-F238E27FC236}">
                <a16:creationId xmlns:a16="http://schemas.microsoft.com/office/drawing/2014/main" id="{300A88EC-BFE5-584E-94EC-C4B65C2F5E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404" y="1079603"/>
            <a:ext cx="1327361" cy="1863708"/>
          </a:xfrm>
          <a:prstGeom prst="rect">
            <a:avLst/>
          </a:prstGeom>
        </p:spPr>
      </p:pic>
      <p:sp>
        <p:nvSpPr>
          <p:cNvPr id="17" name="Cloud 16" descr="Mia reading a newspaper">
            <a:extLst>
              <a:ext uri="{FF2B5EF4-FFF2-40B4-BE49-F238E27FC236}">
                <a16:creationId xmlns:a16="http://schemas.microsoft.com/office/drawing/2014/main" id="{9C333A42-A051-FF40-A7E1-91020071A69C}"/>
              </a:ext>
            </a:extLst>
          </p:cNvPr>
          <p:cNvSpPr/>
          <p:nvPr/>
        </p:nvSpPr>
        <p:spPr>
          <a:xfrm>
            <a:off x="2077608" y="1263401"/>
            <a:ext cx="2787688" cy="1817140"/>
          </a:xfrm>
          <a:prstGeom prst="cloud">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5" name="Picture 34" descr="Mia reading a newspaper">
            <a:extLst>
              <a:ext uri="{FF2B5EF4-FFF2-40B4-BE49-F238E27FC236}">
                <a16:creationId xmlns:a16="http://schemas.microsoft.com/office/drawing/2014/main" id="{F102704C-4C70-9046-B19F-E89894DF73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7660" y="1439196"/>
            <a:ext cx="1345835" cy="1440000"/>
          </a:xfrm>
          <a:prstGeom prst="rect">
            <a:avLst/>
          </a:prstGeom>
        </p:spPr>
      </p:pic>
      <p:sp>
        <p:nvSpPr>
          <p:cNvPr id="29" name="Action Button: Custom 28" descr="number 2">
            <a:hlinkClick r:id="" action="ppaction://noaction" highlightClick="1"/>
            <a:extLst>
              <a:ext uri="{FF2B5EF4-FFF2-40B4-BE49-F238E27FC236}">
                <a16:creationId xmlns:a16="http://schemas.microsoft.com/office/drawing/2014/main" id="{FA2CAF89-FA83-7D41-9358-8173A46DA1CA}"/>
              </a:ext>
            </a:extLst>
          </p:cNvPr>
          <p:cNvSpPr/>
          <p:nvPr/>
        </p:nvSpPr>
        <p:spPr>
          <a:xfrm>
            <a:off x="164579" y="4751796"/>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pic>
        <p:nvPicPr>
          <p:cNvPr id="24" name="Picture 23" descr="Mia forgetting something">
            <a:extLst>
              <a:ext uri="{FF2B5EF4-FFF2-40B4-BE49-F238E27FC236}">
                <a16:creationId xmlns:a16="http://schemas.microsoft.com/office/drawing/2014/main" id="{A5620D7D-8E1C-AE4F-B3B0-491083226A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219" y="3834263"/>
            <a:ext cx="1424618" cy="1740115"/>
          </a:xfrm>
          <a:prstGeom prst="rect">
            <a:avLst/>
          </a:prstGeom>
        </p:spPr>
      </p:pic>
      <p:sp>
        <p:nvSpPr>
          <p:cNvPr id="19" name="Cloud 18" descr="Mia with a birthday cake">
            <a:extLst>
              <a:ext uri="{FF2B5EF4-FFF2-40B4-BE49-F238E27FC236}">
                <a16:creationId xmlns:a16="http://schemas.microsoft.com/office/drawing/2014/main" id="{553C48BB-29B6-994E-A7DE-2B80230C2ABC}"/>
              </a:ext>
            </a:extLst>
          </p:cNvPr>
          <p:cNvSpPr/>
          <p:nvPr/>
        </p:nvSpPr>
        <p:spPr>
          <a:xfrm>
            <a:off x="2165855" y="3845392"/>
            <a:ext cx="2787688" cy="2014372"/>
          </a:xfrm>
          <a:prstGeom prst="cloud">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7" descr="Mia with a birthday cake">
            <a:extLst>
              <a:ext uri="{FF2B5EF4-FFF2-40B4-BE49-F238E27FC236}">
                <a16:creationId xmlns:a16="http://schemas.microsoft.com/office/drawing/2014/main" id="{9A96379E-38F1-8749-A82C-EE00714026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8071" y="4222770"/>
            <a:ext cx="1436391" cy="1440000"/>
          </a:xfrm>
          <a:prstGeom prst="rect">
            <a:avLst/>
          </a:prstGeom>
        </p:spPr>
      </p:pic>
      <p:sp>
        <p:nvSpPr>
          <p:cNvPr id="32" name="Action Button: Custom 31" descr="number 3">
            <a:hlinkClick r:id="" action="ppaction://noaction" highlightClick="1"/>
            <a:extLst>
              <a:ext uri="{FF2B5EF4-FFF2-40B4-BE49-F238E27FC236}">
                <a16:creationId xmlns:a16="http://schemas.microsoft.com/office/drawing/2014/main" id="{D77753A3-6753-204D-BBC7-680E8ADA6BE6}"/>
              </a:ext>
            </a:extLst>
          </p:cNvPr>
          <p:cNvSpPr/>
          <p:nvPr/>
        </p:nvSpPr>
        <p:spPr>
          <a:xfrm>
            <a:off x="5697852" y="1051283"/>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pic>
        <p:nvPicPr>
          <p:cNvPr id="26" name="Picture 25" descr="Mia on a beach">
            <a:extLst>
              <a:ext uri="{FF2B5EF4-FFF2-40B4-BE49-F238E27FC236}">
                <a16:creationId xmlns:a16="http://schemas.microsoft.com/office/drawing/2014/main" id="{0B131D5C-585C-6946-84BE-B3CEABCBF6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6806" y="511779"/>
            <a:ext cx="1725859" cy="1443600"/>
          </a:xfrm>
          <a:prstGeom prst="rect">
            <a:avLst/>
          </a:prstGeom>
        </p:spPr>
      </p:pic>
      <p:sp>
        <p:nvSpPr>
          <p:cNvPr id="21" name="Cloud 20" descr="Mia paddling a boat">
            <a:extLst>
              <a:ext uri="{FF2B5EF4-FFF2-40B4-BE49-F238E27FC236}">
                <a16:creationId xmlns:a16="http://schemas.microsoft.com/office/drawing/2014/main" id="{39137F31-51D2-1A4B-BA60-7AC4FF3C538A}"/>
              </a:ext>
            </a:extLst>
          </p:cNvPr>
          <p:cNvSpPr/>
          <p:nvPr/>
        </p:nvSpPr>
        <p:spPr>
          <a:xfrm>
            <a:off x="8298987" y="108418"/>
            <a:ext cx="3629244" cy="2250323"/>
          </a:xfrm>
          <a:prstGeom prst="cloud">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8" name="Picture 27" descr="Mia paddling a boat">
            <a:extLst>
              <a:ext uri="{FF2B5EF4-FFF2-40B4-BE49-F238E27FC236}">
                <a16:creationId xmlns:a16="http://schemas.microsoft.com/office/drawing/2014/main" id="{D6123F3E-2874-AB4B-89C5-BC67639080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2172" y="399767"/>
            <a:ext cx="2120807" cy="1443600"/>
          </a:xfrm>
          <a:prstGeom prst="rect">
            <a:avLst/>
          </a:prstGeom>
        </p:spPr>
      </p:pic>
      <p:sp>
        <p:nvSpPr>
          <p:cNvPr id="34" name="Action Button: Custom 33" descr="number 4">
            <a:hlinkClick r:id="" action="ppaction://noaction" highlightClick="1"/>
            <a:extLst>
              <a:ext uri="{FF2B5EF4-FFF2-40B4-BE49-F238E27FC236}">
                <a16:creationId xmlns:a16="http://schemas.microsoft.com/office/drawing/2014/main" id="{AFCE9296-697F-604E-BF42-08E2CC60C963}"/>
              </a:ext>
            </a:extLst>
          </p:cNvPr>
          <p:cNvSpPr/>
          <p:nvPr/>
        </p:nvSpPr>
        <p:spPr>
          <a:xfrm>
            <a:off x="5697852" y="3299182"/>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pic>
        <p:nvPicPr>
          <p:cNvPr id="14" name="Picture 13" descr="Mia rejecting something">
            <a:extLst>
              <a:ext uri="{FF2B5EF4-FFF2-40B4-BE49-F238E27FC236}">
                <a16:creationId xmlns:a16="http://schemas.microsoft.com/office/drawing/2014/main" id="{A215FEF9-0273-DE4E-9EB4-A4FD098472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99548" y="2789500"/>
            <a:ext cx="1923510" cy="1443600"/>
          </a:xfrm>
          <a:prstGeom prst="rect">
            <a:avLst/>
          </a:prstGeom>
        </p:spPr>
      </p:pic>
      <p:sp>
        <p:nvSpPr>
          <p:cNvPr id="23" name="Cloud 22" descr="Mia with a cheque">
            <a:extLst>
              <a:ext uri="{FF2B5EF4-FFF2-40B4-BE49-F238E27FC236}">
                <a16:creationId xmlns:a16="http://schemas.microsoft.com/office/drawing/2014/main" id="{8505F7D3-B4A2-D34B-BBDF-3DA1DF9C6A84}"/>
              </a:ext>
            </a:extLst>
          </p:cNvPr>
          <p:cNvSpPr/>
          <p:nvPr/>
        </p:nvSpPr>
        <p:spPr>
          <a:xfrm>
            <a:off x="8917566" y="2390526"/>
            <a:ext cx="3185703" cy="2108734"/>
          </a:xfrm>
          <a:prstGeom prst="cloud">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 name="Picture 9" descr="Mia with a big cheque">
            <a:extLst>
              <a:ext uri="{FF2B5EF4-FFF2-40B4-BE49-F238E27FC236}">
                <a16:creationId xmlns:a16="http://schemas.microsoft.com/office/drawing/2014/main" id="{1BC67906-14B5-5C4C-8C78-EC1CFFBF09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80764" y="2723093"/>
            <a:ext cx="1497191" cy="1443600"/>
          </a:xfrm>
          <a:prstGeom prst="rect">
            <a:avLst/>
          </a:prstGeom>
        </p:spPr>
      </p:pic>
      <p:sp>
        <p:nvSpPr>
          <p:cNvPr id="36" name="Action Button: Custom 35" descr="number 5">
            <a:hlinkClick r:id="" action="ppaction://noaction" highlightClick="1"/>
            <a:extLst>
              <a:ext uri="{FF2B5EF4-FFF2-40B4-BE49-F238E27FC236}">
                <a16:creationId xmlns:a16="http://schemas.microsoft.com/office/drawing/2014/main" id="{EFAD4640-906B-764D-9BEB-3891E515819F}"/>
              </a:ext>
            </a:extLst>
          </p:cNvPr>
          <p:cNvSpPr/>
          <p:nvPr/>
        </p:nvSpPr>
        <p:spPr>
          <a:xfrm>
            <a:off x="5697853" y="5513827"/>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pic>
        <p:nvPicPr>
          <p:cNvPr id="20" name="Picture 19" descr="Mia running with a calendar in the background">
            <a:extLst>
              <a:ext uri="{FF2B5EF4-FFF2-40B4-BE49-F238E27FC236}">
                <a16:creationId xmlns:a16="http://schemas.microsoft.com/office/drawing/2014/main" id="{E0A5C54A-D7B0-154B-BFFF-2080E3165D5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85872" y="4792027"/>
            <a:ext cx="1092725" cy="1443600"/>
          </a:xfrm>
          <a:prstGeom prst="rect">
            <a:avLst/>
          </a:prstGeom>
        </p:spPr>
      </p:pic>
      <p:pic>
        <p:nvPicPr>
          <p:cNvPr id="22" name="Picture 21" descr="Mia running with a calendar in the background">
            <a:extLst>
              <a:ext uri="{FF2B5EF4-FFF2-40B4-BE49-F238E27FC236}">
                <a16:creationId xmlns:a16="http://schemas.microsoft.com/office/drawing/2014/main" id="{661D6572-8620-C84C-B65D-D723F4014A9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71363" y="4739440"/>
            <a:ext cx="1074194" cy="1443600"/>
          </a:xfrm>
          <a:prstGeom prst="rect">
            <a:avLst/>
          </a:prstGeom>
        </p:spPr>
      </p:pic>
      <p:sp>
        <p:nvSpPr>
          <p:cNvPr id="31" name="TextBox 30">
            <a:extLst>
              <a:ext uri="{FF2B5EF4-FFF2-40B4-BE49-F238E27FC236}">
                <a16:creationId xmlns:a16="http://schemas.microsoft.com/office/drawing/2014/main" id="{0A84C144-A815-2448-9142-DE82F88EC37A}"/>
              </a:ext>
            </a:extLst>
          </p:cNvPr>
          <p:cNvSpPr txBox="1"/>
          <p:nvPr/>
        </p:nvSpPr>
        <p:spPr>
          <a:xfrm>
            <a:off x="9545557" y="4739440"/>
            <a:ext cx="59984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0" name="Picture 29" descr="Mia biking with a calendar in the background">
            <a:extLst>
              <a:ext uri="{FF2B5EF4-FFF2-40B4-BE49-F238E27FC236}">
                <a16:creationId xmlns:a16="http://schemas.microsoft.com/office/drawing/2014/main" id="{7C327BEA-AA8D-6049-9454-EDEC196EEBC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03653" y="4739440"/>
            <a:ext cx="2037128" cy="1443600"/>
          </a:xfrm>
          <a:prstGeom prst="rect">
            <a:avLst/>
          </a:prstGeom>
        </p:spPr>
      </p:pic>
      <p:sp>
        <p:nvSpPr>
          <p:cNvPr id="25" name="Cloud 24" descr="Mia biking and running with a calendar in the background">
            <a:extLst>
              <a:ext uri="{FF2B5EF4-FFF2-40B4-BE49-F238E27FC236}">
                <a16:creationId xmlns:a16="http://schemas.microsoft.com/office/drawing/2014/main" id="{28F20EB9-A136-BF4F-8687-CCB0D7773DEE}"/>
              </a:ext>
            </a:extLst>
          </p:cNvPr>
          <p:cNvSpPr/>
          <p:nvPr/>
        </p:nvSpPr>
        <p:spPr>
          <a:xfrm>
            <a:off x="7952705" y="4406873"/>
            <a:ext cx="4239295" cy="2108734"/>
          </a:xfrm>
          <a:prstGeom prst="cloud">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405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7" grpId="0" animBg="1"/>
      <p:bldP spid="29" grpId="0" animBg="1"/>
      <p:bldP spid="19" grpId="0" animBg="1"/>
      <p:bldP spid="32" grpId="0" animBg="1"/>
      <p:bldP spid="21" grpId="0" animBg="1"/>
      <p:bldP spid="34" grpId="0" animBg="1"/>
      <p:bldP spid="23" grpId="0" animBg="1"/>
      <p:bldP spid="36" grpId="0" animBg="1"/>
      <p:bldP spid="31" grpId="0"/>
      <p:bldP spid="2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43673"/>
            <a:ext cx="27503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Persona A</a:t>
            </a:r>
          </a:p>
        </p:txBody>
      </p:sp>
      <p:sp>
        <p:nvSpPr>
          <p:cNvPr id="35" name="Rounded Rectangle 11" descr="background rectangle&#10;">
            <a:extLst>
              <a:ext uri="{FF2B5EF4-FFF2-40B4-BE49-F238E27FC236}">
                <a16:creationId xmlns:a16="http://schemas.microsoft.com/office/drawing/2014/main" id="{9268BA27-9508-448E-9915-ACE234D74542}"/>
              </a:ext>
            </a:extLst>
          </p:cNvPr>
          <p:cNvSpPr/>
          <p:nvPr/>
        </p:nvSpPr>
        <p:spPr>
          <a:xfrm>
            <a:off x="9693246" y="30777"/>
            <a:ext cx="246529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Title 2">
            <a:extLst>
              <a:ext uri="{FF2B5EF4-FFF2-40B4-BE49-F238E27FC236}">
                <a16:creationId xmlns:a16="http://schemas.microsoft.com/office/drawing/2014/main" id="{89A9CC99-6E6F-BA4F-8531-09C581FE85E7}"/>
              </a:ext>
            </a:extLst>
          </p:cNvPr>
          <p:cNvSpPr>
            <a:spLocks noGrp="1"/>
          </p:cNvSpPr>
          <p:nvPr>
            <p:ph type="title"/>
          </p:nvPr>
        </p:nvSpPr>
        <p:spPr>
          <a:xfrm>
            <a:off x="9871046" y="-153284"/>
            <a:ext cx="2667000" cy="769039"/>
          </a:xfrm>
        </p:spPr>
        <p:txBody>
          <a:bodyPr>
            <a:normAutofit/>
          </a:bodyPr>
          <a:lstStyle/>
          <a:p>
            <a:r>
              <a:rPr lang="en-GB" sz="1800" b="1" dirty="0" err="1">
                <a:solidFill>
                  <a:prstClr val="white"/>
                </a:solidFill>
              </a:rPr>
              <a:t>hablar</a:t>
            </a:r>
            <a:r>
              <a:rPr lang="en-GB" sz="1800" b="1" dirty="0">
                <a:solidFill>
                  <a:prstClr val="white"/>
                </a:solidFill>
              </a:rPr>
              <a:t> / </a:t>
            </a:r>
            <a:r>
              <a:rPr lang="en-GB" sz="1800" b="1" dirty="0" err="1">
                <a:solidFill>
                  <a:prstClr val="white"/>
                </a:solidFill>
              </a:rPr>
              <a:t>escuchar</a:t>
            </a:r>
            <a:endParaRPr lang="en-US" sz="1800" dirty="0"/>
          </a:p>
        </p:txBody>
      </p:sp>
      <p:sp>
        <p:nvSpPr>
          <p:cNvPr id="59" name="TextBox 58"/>
          <p:cNvSpPr txBox="1"/>
          <p:nvPr/>
        </p:nvSpPr>
        <p:spPr>
          <a:xfrm>
            <a:off x="400501" y="715144"/>
            <a:ext cx="52856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Usa ‘Los/las……..+ ‘son’ / ‘están’.</a:t>
            </a:r>
          </a:p>
        </p:txBody>
      </p:sp>
      <p:sp>
        <p:nvSpPr>
          <p:cNvPr id="22" name="TextBox 21"/>
          <p:cNvSpPr txBox="1"/>
          <p:nvPr/>
        </p:nvSpPr>
        <p:spPr>
          <a:xfrm>
            <a:off x="400501" y="410245"/>
            <a:ext cx="41436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Say a sentence to your partner. </a:t>
            </a:r>
          </a:p>
        </p:txBody>
      </p:sp>
      <p:grpSp>
        <p:nvGrpSpPr>
          <p:cNvPr id="2" name="Group 1" descr="Spanish exercise using ser and estar">
            <a:extLst>
              <a:ext uri="{FF2B5EF4-FFF2-40B4-BE49-F238E27FC236}">
                <a16:creationId xmlns:a16="http://schemas.microsoft.com/office/drawing/2014/main" id="{F2C705F6-27B7-2140-ADA2-060BF1B8D4F5}"/>
              </a:ext>
            </a:extLst>
          </p:cNvPr>
          <p:cNvGrpSpPr/>
          <p:nvPr/>
        </p:nvGrpSpPr>
        <p:grpSpPr>
          <a:xfrm>
            <a:off x="639784" y="1210074"/>
            <a:ext cx="4902851" cy="3863766"/>
            <a:chOff x="639784" y="1210074"/>
            <a:chExt cx="4902851" cy="3863766"/>
          </a:xfrm>
        </p:grpSpPr>
        <p:grpSp>
          <p:nvGrpSpPr>
            <p:cNvPr id="21" name="Group 20" descr="two dogs"/>
            <p:cNvGrpSpPr/>
            <p:nvPr/>
          </p:nvGrpSpPr>
          <p:grpSpPr>
            <a:xfrm>
              <a:off x="3677565" y="3936309"/>
              <a:ext cx="1371333" cy="1137531"/>
              <a:chOff x="3675192" y="3939299"/>
              <a:chExt cx="1371333" cy="1137531"/>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7081" y="4067386"/>
                <a:ext cx="1009444" cy="1009444"/>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5192" y="3939299"/>
                <a:ext cx="530335" cy="1137531"/>
              </a:xfrm>
              <a:prstGeom prst="rect">
                <a:avLst/>
              </a:prstGeom>
            </p:spPr>
          </p:pic>
        </p:grpSp>
        <p:sp>
          <p:nvSpPr>
            <p:cNvPr id="24" name="TextBox 23"/>
            <p:cNvSpPr txBox="1"/>
            <p:nvPr/>
          </p:nvSpPr>
          <p:spPr>
            <a:xfrm>
              <a:off x="1375164" y="3500208"/>
              <a:ext cx="10759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[today]</a:t>
              </a:r>
            </a:p>
          </p:txBody>
        </p:sp>
        <p:pic>
          <p:nvPicPr>
            <p:cNvPr id="26" name="Picture 25" descr="face of gir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9012" y="1806606"/>
              <a:ext cx="1123347" cy="1263765"/>
            </a:xfrm>
            <a:prstGeom prst="rect">
              <a:avLst/>
            </a:prstGeom>
          </p:spPr>
        </p:pic>
        <p:pic>
          <p:nvPicPr>
            <p:cNvPr id="27" name="Picture 26" descr="face of bo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784" y="1792606"/>
              <a:ext cx="1017292" cy="1165403"/>
            </a:xfrm>
            <a:prstGeom prst="rect">
              <a:avLst/>
            </a:prstGeom>
          </p:spPr>
        </p:pic>
        <p:sp>
          <p:nvSpPr>
            <p:cNvPr id="28" name="TextBox 27"/>
            <p:cNvSpPr txBox="1"/>
            <p:nvPr/>
          </p:nvSpPr>
          <p:spPr>
            <a:xfrm>
              <a:off x="1127741" y="1230752"/>
              <a:ext cx="23720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[in general]</a:t>
              </a:r>
            </a:p>
          </p:txBody>
        </p:sp>
        <p:pic>
          <p:nvPicPr>
            <p:cNvPr id="29" name="Picture 28" descr="girl"/>
            <p:cNvPicPr>
              <a:picLocks noChangeAspect="1"/>
            </p:cNvPicPr>
            <p:nvPr/>
          </p:nvPicPr>
          <p:blipFill rotWithShape="1">
            <a:blip r:embed="rId7" cstate="print">
              <a:extLst>
                <a:ext uri="{28A0092B-C50C-407E-A947-70E740481C1C}">
                  <a14:useLocalDpi xmlns:a14="http://schemas.microsoft.com/office/drawing/2010/main" val="0"/>
                </a:ext>
              </a:extLst>
            </a:blip>
            <a:srcRect b="48308"/>
            <a:stretch/>
          </p:blipFill>
          <p:spPr>
            <a:xfrm>
              <a:off x="4425882" y="1687072"/>
              <a:ext cx="1116753" cy="1177601"/>
            </a:xfrm>
            <a:prstGeom prst="rect">
              <a:avLst/>
            </a:prstGeom>
          </p:spPr>
        </p:pic>
        <p:pic>
          <p:nvPicPr>
            <p:cNvPr id="30" name="Picture 29" descr="girl"/>
            <p:cNvPicPr>
              <a:picLocks noChangeAspect="1"/>
            </p:cNvPicPr>
            <p:nvPr/>
          </p:nvPicPr>
          <p:blipFill rotWithShape="1">
            <a:blip r:embed="rId8" cstate="print">
              <a:extLst>
                <a:ext uri="{28A0092B-C50C-407E-A947-70E740481C1C}">
                  <a14:useLocalDpi xmlns:a14="http://schemas.microsoft.com/office/drawing/2010/main" val="0"/>
                </a:ext>
              </a:extLst>
            </a:blip>
            <a:srcRect b="48801"/>
            <a:stretch/>
          </p:blipFill>
          <p:spPr>
            <a:xfrm>
              <a:off x="3242546" y="1706273"/>
              <a:ext cx="1115185" cy="1164724"/>
            </a:xfrm>
            <a:prstGeom prst="rect">
              <a:avLst/>
            </a:prstGeom>
          </p:spPr>
        </p:pic>
        <p:sp>
          <p:nvSpPr>
            <p:cNvPr id="31" name="TextBox 30"/>
            <p:cNvSpPr txBox="1"/>
            <p:nvPr/>
          </p:nvSpPr>
          <p:spPr>
            <a:xfrm>
              <a:off x="3879850" y="1210074"/>
              <a:ext cx="156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[today]</a:t>
              </a:r>
            </a:p>
          </p:txBody>
        </p:sp>
        <p:pic>
          <p:nvPicPr>
            <p:cNvPr id="60" name="Picture 59" descr="face of bo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6582" y="4032566"/>
              <a:ext cx="887448" cy="1016656"/>
            </a:xfrm>
            <a:prstGeom prst="rect">
              <a:avLst/>
            </a:prstGeom>
          </p:spPr>
        </p:pic>
        <p:pic>
          <p:nvPicPr>
            <p:cNvPr id="61" name="Picture 2" descr="face of bo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85191" y="4029172"/>
              <a:ext cx="1027199" cy="1044668"/>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p:cNvSpPr txBox="1"/>
          <p:nvPr/>
        </p:nvSpPr>
        <p:spPr>
          <a:xfrm>
            <a:off x="3624341" y="3484582"/>
            <a:ext cx="26194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[in general]</a:t>
            </a:r>
          </a:p>
        </p:txBody>
      </p:sp>
      <p:graphicFrame>
        <p:nvGraphicFramePr>
          <p:cNvPr id="6" name="Table 5"/>
          <p:cNvGraphicFramePr>
            <a:graphicFrameLocks noGrp="1"/>
          </p:cNvGraphicFramePr>
          <p:nvPr>
            <p:extLst>
              <p:ext uri="{D42A27DB-BD31-4B8C-83A1-F6EECF244321}">
                <p14:modId xmlns:p14="http://schemas.microsoft.com/office/powerpoint/2010/main" val="3130952712"/>
              </p:ext>
            </p:extLst>
          </p:nvPr>
        </p:nvGraphicFramePr>
        <p:xfrm>
          <a:off x="479697" y="1158967"/>
          <a:ext cx="5162338" cy="4754880"/>
        </p:xfrm>
        <a:graphic>
          <a:graphicData uri="http://schemas.openxmlformats.org/drawingml/2006/table">
            <a:tbl>
              <a:tblPr firstRow="1" bandRow="1">
                <a:tableStyleId>{5C22544A-7EE6-4342-B048-85BDC9FD1C3A}</a:tableStyleId>
              </a:tblPr>
              <a:tblGrid>
                <a:gridCol w="2581169">
                  <a:extLst>
                    <a:ext uri="{9D8B030D-6E8A-4147-A177-3AD203B41FA5}">
                      <a16:colId xmlns:a16="http://schemas.microsoft.com/office/drawing/2014/main" val="919787616"/>
                    </a:ext>
                  </a:extLst>
                </a:gridCol>
                <a:gridCol w="2581169">
                  <a:extLst>
                    <a:ext uri="{9D8B030D-6E8A-4147-A177-3AD203B41FA5}">
                      <a16:colId xmlns:a16="http://schemas.microsoft.com/office/drawing/2014/main" val="3622407427"/>
                    </a:ext>
                  </a:extLst>
                </a:gridCol>
              </a:tblGrid>
              <a:tr h="370840">
                <a:tc>
                  <a:txBody>
                    <a:bodyPr/>
                    <a:lstStyle/>
                    <a:p>
                      <a:pPr algn="ctr"/>
                      <a:endParaRPr lang="en-GB" sz="2400" b="1" dirty="0">
                        <a:solidFill>
                          <a:schemeClr val="accent5">
                            <a:lumMod val="50000"/>
                          </a:schemeClr>
                        </a:solidFill>
                        <a:latin typeface="Century Gothic" panose="020B0502020202020204" pitchFamily="34" charset="0"/>
                      </a:endParaRPr>
                    </a:p>
                    <a:p>
                      <a:pPr algn="ctr"/>
                      <a:endParaRPr lang="en-GB" sz="2400" b="1" dirty="0">
                        <a:solidFill>
                          <a:schemeClr val="accent5">
                            <a:lumMod val="50000"/>
                          </a:schemeClr>
                        </a:solidFill>
                        <a:latin typeface="Century Gothic" panose="020B0502020202020204" pitchFamily="34" charset="0"/>
                      </a:endParaRPr>
                    </a:p>
                    <a:p>
                      <a:pPr algn="ctr"/>
                      <a:endParaRPr lang="en-GB" sz="2400" b="1" dirty="0">
                        <a:solidFill>
                          <a:schemeClr val="accent5">
                            <a:lumMod val="50000"/>
                          </a:schemeClr>
                        </a:solidFill>
                        <a:latin typeface="Century Gothic" panose="020B0502020202020204" pitchFamily="34" charset="0"/>
                      </a:endParaRPr>
                    </a:p>
                    <a:p>
                      <a:pPr algn="ctr"/>
                      <a:endParaRPr lang="en-GB" sz="2400" b="1" dirty="0">
                        <a:solidFill>
                          <a:schemeClr val="accent5">
                            <a:lumMod val="50000"/>
                          </a:schemeClr>
                        </a:solidFill>
                        <a:latin typeface="Century Gothic" panose="020B0502020202020204" pitchFamily="34" charset="0"/>
                      </a:endParaRPr>
                    </a:p>
                    <a:p>
                      <a:pPr algn="ctr"/>
                      <a:endParaRPr lang="en-GB" sz="2400" b="1" dirty="0">
                        <a:solidFill>
                          <a:schemeClr val="accent5">
                            <a:lumMod val="50000"/>
                          </a:schemeClr>
                        </a:solidFill>
                        <a:latin typeface="Century Gothic" panose="020B0502020202020204" pitchFamily="34" charset="0"/>
                      </a:endParaRPr>
                    </a:p>
                    <a:p>
                      <a:pPr algn="ctr"/>
                      <a:r>
                        <a:rPr lang="en-GB" sz="2400" b="1" dirty="0">
                          <a:solidFill>
                            <a:schemeClr val="accent5">
                              <a:lumMod val="50000"/>
                            </a:schemeClr>
                          </a:solidFill>
                          <a:latin typeface="Century Gothic" panose="020B0502020202020204" pitchFamily="34" charset="0"/>
                        </a:rPr>
                        <a:t>dark-skinned</a:t>
                      </a: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50000"/>
                            </a:schemeClr>
                          </a:solidFill>
                          <a:latin typeface="Century Gothic" panose="020B0502020202020204" pitchFamily="34" charset="0"/>
                        </a:rPr>
                        <a:t>bored</a:t>
                      </a: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50000"/>
                            </a:schemeClr>
                          </a:solidFill>
                          <a:latin typeface="Century Gothic" panose="020B0502020202020204" pitchFamily="34" charset="0"/>
                        </a:rPr>
                        <a:t>acting crazy</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50000"/>
                            </a:schemeClr>
                          </a:solidFill>
                          <a:latin typeface="Century Gothic" panose="020B0502020202020204" pitchFamily="34" charset="0"/>
                        </a:rPr>
                        <a:t>feeling nervous</a:t>
                      </a: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endParaRPr lang="en-GB" sz="2800" b="1" dirty="0">
                        <a:solidFill>
                          <a:schemeClr val="accent5">
                            <a:lumMod val="50000"/>
                          </a:schemeClr>
                        </a:solidFill>
                        <a:latin typeface="Century Gothic" panose="020B0502020202020204" pitchFamily="34" charset="0"/>
                      </a:endParaRPr>
                    </a:p>
                    <a:p>
                      <a:pPr algn="ctr"/>
                      <a:endParaRPr lang="en-GB" sz="2800" b="1" dirty="0">
                        <a:solidFill>
                          <a:schemeClr val="accent5">
                            <a:lumMod val="50000"/>
                          </a:schemeClr>
                        </a:solidFill>
                        <a:latin typeface="Century Gothic" panose="020B0502020202020204" pitchFamily="34" charset="0"/>
                      </a:endParaRPr>
                    </a:p>
                    <a:p>
                      <a:pPr algn="ctr"/>
                      <a:endParaRPr lang="en-GB" sz="2800" b="1" dirty="0">
                        <a:solidFill>
                          <a:schemeClr val="accent5">
                            <a:lumMod val="50000"/>
                          </a:schemeClr>
                        </a:solidFill>
                        <a:latin typeface="Century Gothic" panose="020B0502020202020204" pitchFamily="34" charset="0"/>
                      </a:endParaRPr>
                    </a:p>
                    <a:p>
                      <a:pPr algn="ctr"/>
                      <a:endParaRPr lang="en-GB" sz="2400" b="1" dirty="0">
                        <a:solidFill>
                          <a:schemeClr val="accent5">
                            <a:lumMod val="50000"/>
                          </a:schemeClr>
                        </a:solidFill>
                        <a:latin typeface="Century Gothic" panose="020B0502020202020204" pitchFamily="34" charset="0"/>
                      </a:endParaRPr>
                    </a:p>
                    <a:p>
                      <a:pPr algn="ctr"/>
                      <a:r>
                        <a:rPr lang="en-GB" sz="2400" b="1" dirty="0">
                          <a:solidFill>
                            <a:schemeClr val="accent5">
                              <a:lumMod val="50000"/>
                            </a:schemeClr>
                          </a:solidFill>
                          <a:latin typeface="Century Gothic" panose="020B0502020202020204" pitchFamily="34" charset="0"/>
                        </a:rPr>
                        <a:t>calm</a:t>
                      </a:r>
                    </a:p>
                    <a:p>
                      <a:pPr algn="ctr"/>
                      <a:r>
                        <a:rPr lang="en-GB" sz="2400" b="1" dirty="0">
                          <a:solidFill>
                            <a:schemeClr val="accent5">
                              <a:lumMod val="50000"/>
                            </a:schemeClr>
                          </a:solidFill>
                          <a:latin typeface="Century Gothic" panose="020B0502020202020204" pitchFamily="34" charset="0"/>
                        </a:rPr>
                        <a:t>brown</a:t>
                      </a: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bl>
          </a:graphicData>
        </a:graphic>
      </p:graphicFrame>
      <p:sp>
        <p:nvSpPr>
          <p:cNvPr id="39" name="TextBox 38"/>
          <p:cNvSpPr txBox="1"/>
          <p:nvPr/>
        </p:nvSpPr>
        <p:spPr>
          <a:xfrm>
            <a:off x="6219254" y="390342"/>
            <a:ext cx="51623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Escucha</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Marca</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la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opción</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correcta</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y escribe la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frase</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en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inglés</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graphicFrame>
        <p:nvGraphicFramePr>
          <p:cNvPr id="37" name="Table 36"/>
          <p:cNvGraphicFramePr>
            <a:graphicFrameLocks noGrp="1"/>
          </p:cNvGraphicFramePr>
          <p:nvPr/>
        </p:nvGraphicFramePr>
        <p:xfrm>
          <a:off x="6308154" y="1098228"/>
          <a:ext cx="5162338" cy="5121733"/>
        </p:xfrm>
        <a:graphic>
          <a:graphicData uri="http://schemas.openxmlformats.org/drawingml/2006/table">
            <a:tbl>
              <a:tblPr firstRow="1" bandRow="1">
                <a:tableStyleId>{5C22544A-7EE6-4342-B048-85BDC9FD1C3A}</a:tableStyleId>
              </a:tblPr>
              <a:tblGrid>
                <a:gridCol w="2581169">
                  <a:extLst>
                    <a:ext uri="{9D8B030D-6E8A-4147-A177-3AD203B41FA5}">
                      <a16:colId xmlns:a16="http://schemas.microsoft.com/office/drawing/2014/main" val="919787616"/>
                    </a:ext>
                  </a:extLst>
                </a:gridCol>
                <a:gridCol w="2581169">
                  <a:extLst>
                    <a:ext uri="{9D8B030D-6E8A-4147-A177-3AD203B41FA5}">
                      <a16:colId xmlns:a16="http://schemas.microsoft.com/office/drawing/2014/main" val="3622407427"/>
                    </a:ext>
                  </a:extLst>
                </a:gridCol>
              </a:tblGrid>
              <a:tr h="2702778">
                <a:tc>
                  <a:txBody>
                    <a:bodyPr/>
                    <a:lstStyle/>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p>
                      <a:pPr algn="ctr"/>
                      <a:endParaRPr lang="en-GB" sz="2400" b="0"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2418955">
                <a:tc>
                  <a:txBody>
                    <a:bodyPr/>
                    <a:lstStyle/>
                    <a:p>
                      <a:pPr algn="ctr"/>
                      <a:endParaRPr lang="en-GB" sz="2400" b="1"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endParaRPr lang="en-GB" sz="2400" b="1"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bl>
          </a:graphicData>
        </a:graphic>
      </p:graphicFrame>
      <p:sp>
        <p:nvSpPr>
          <p:cNvPr id="52" name="TextBox 51"/>
          <p:cNvSpPr txBox="1"/>
          <p:nvPr/>
        </p:nvSpPr>
        <p:spPr>
          <a:xfrm>
            <a:off x="6414763" y="4298685"/>
            <a:ext cx="1452543"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En general</a:t>
            </a:r>
          </a:p>
        </p:txBody>
      </p:sp>
      <p:grpSp>
        <p:nvGrpSpPr>
          <p:cNvPr id="3" name="Group 2" descr="Spanish exercise using ser and estar">
            <a:extLst>
              <a:ext uri="{FF2B5EF4-FFF2-40B4-BE49-F238E27FC236}">
                <a16:creationId xmlns:a16="http://schemas.microsoft.com/office/drawing/2014/main" id="{1522B7A7-E079-CB4F-B04D-7A1C45E74EC4}"/>
              </a:ext>
            </a:extLst>
          </p:cNvPr>
          <p:cNvGrpSpPr/>
          <p:nvPr/>
        </p:nvGrpSpPr>
        <p:grpSpPr>
          <a:xfrm>
            <a:off x="6414763" y="1202829"/>
            <a:ext cx="4909026" cy="5017132"/>
            <a:chOff x="6414763" y="1202829"/>
            <a:chExt cx="4909026" cy="5017132"/>
          </a:xfrm>
        </p:grpSpPr>
        <p:sp>
          <p:nvSpPr>
            <p:cNvPr id="38" name="TextBox 37"/>
            <p:cNvSpPr txBox="1"/>
            <p:nvPr/>
          </p:nvSpPr>
          <p:spPr>
            <a:xfrm>
              <a:off x="6429042" y="2433459"/>
              <a:ext cx="2255196" cy="1113062"/>
            </a:xfrm>
            <a:prstGeom prst="rect">
              <a:avLst/>
            </a:prstGeom>
            <a:noFill/>
            <a:ln>
              <a:noFill/>
            </a:ln>
          </p:spPr>
          <p:txBody>
            <a:bodyPr wrap="square" rtlCol="0">
              <a:spAutoFit/>
            </a:bodyPr>
            <a:lstStyle/>
            <a:p>
              <a:pPr marL="0" marR="0" lvl="0" indent="0" algn="l" defTabSz="914400" rtl="0" eaLnBrk="1" fontAlgn="auto" latinLnBrk="0" hangingPunct="1">
                <a:lnSpc>
                  <a:spcPct val="200000"/>
                </a:lnSpc>
                <a:spcBef>
                  <a:spcPts val="0"/>
                </a:spcBef>
                <a:spcAft>
                  <a:spcPts val="60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The………………………………………..</a:t>
              </a:r>
            </a:p>
          </p:txBody>
        </p:sp>
        <p:sp>
          <p:nvSpPr>
            <p:cNvPr id="40" name="TextBox 39" descr="white box for answer"/>
            <p:cNvSpPr txBox="1"/>
            <p:nvPr/>
          </p:nvSpPr>
          <p:spPr>
            <a:xfrm>
              <a:off x="7982637" y="1202829"/>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1" name="TextBox 40"/>
            <p:cNvSpPr txBox="1"/>
            <p:nvPr/>
          </p:nvSpPr>
          <p:spPr>
            <a:xfrm>
              <a:off x="6429043" y="1202829"/>
              <a:ext cx="1452542"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Hoy</a:t>
              </a:r>
            </a:p>
          </p:txBody>
        </p:sp>
        <p:sp>
          <p:nvSpPr>
            <p:cNvPr id="42" name="TextBox 41"/>
            <p:cNvSpPr txBox="1"/>
            <p:nvPr/>
          </p:nvSpPr>
          <p:spPr>
            <a:xfrm>
              <a:off x="6429042" y="1625245"/>
              <a:ext cx="1452543"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En general</a:t>
              </a:r>
            </a:p>
          </p:txBody>
        </p:sp>
        <p:sp>
          <p:nvSpPr>
            <p:cNvPr id="43" name="TextBox 42" descr="white box for answer"/>
            <p:cNvSpPr txBox="1"/>
            <p:nvPr/>
          </p:nvSpPr>
          <p:spPr>
            <a:xfrm>
              <a:off x="7982637" y="1625245"/>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4" name="TextBox 43"/>
            <p:cNvSpPr txBox="1"/>
            <p:nvPr/>
          </p:nvSpPr>
          <p:spPr>
            <a:xfrm>
              <a:off x="9068593" y="2441716"/>
              <a:ext cx="2255196" cy="1113062"/>
            </a:xfrm>
            <a:prstGeom prst="rect">
              <a:avLst/>
            </a:prstGeom>
            <a:noFill/>
            <a:ln>
              <a:noFill/>
            </a:ln>
          </p:spPr>
          <p:txBody>
            <a:bodyPr wrap="square" rtlCol="0">
              <a:spAutoFit/>
            </a:bodyPr>
            <a:lstStyle/>
            <a:p>
              <a:pPr marL="0" marR="0" lvl="0" indent="0" algn="l" defTabSz="914400" rtl="0" eaLnBrk="1" fontAlgn="auto" latinLnBrk="0" hangingPunct="1">
                <a:lnSpc>
                  <a:spcPct val="200000"/>
                </a:lnSpc>
                <a:spcBef>
                  <a:spcPts val="0"/>
                </a:spcBef>
                <a:spcAft>
                  <a:spcPts val="60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The………………………………………..</a:t>
              </a:r>
            </a:p>
          </p:txBody>
        </p:sp>
        <p:sp>
          <p:nvSpPr>
            <p:cNvPr id="45" name="TextBox 44" descr="white box for answer"/>
            <p:cNvSpPr txBox="1"/>
            <p:nvPr/>
          </p:nvSpPr>
          <p:spPr>
            <a:xfrm>
              <a:off x="10622188" y="1211086"/>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6" name="TextBox 45"/>
            <p:cNvSpPr txBox="1"/>
            <p:nvPr/>
          </p:nvSpPr>
          <p:spPr>
            <a:xfrm>
              <a:off x="9068594" y="1211086"/>
              <a:ext cx="1452542"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Hoy</a:t>
              </a:r>
            </a:p>
          </p:txBody>
        </p:sp>
        <p:sp>
          <p:nvSpPr>
            <p:cNvPr id="47" name="TextBox 46"/>
            <p:cNvSpPr txBox="1"/>
            <p:nvPr/>
          </p:nvSpPr>
          <p:spPr>
            <a:xfrm>
              <a:off x="9068593" y="1633502"/>
              <a:ext cx="1452543"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En general</a:t>
              </a:r>
            </a:p>
          </p:txBody>
        </p:sp>
        <p:sp>
          <p:nvSpPr>
            <p:cNvPr id="48" name="TextBox 47" descr="white box for answer"/>
            <p:cNvSpPr txBox="1"/>
            <p:nvPr/>
          </p:nvSpPr>
          <p:spPr>
            <a:xfrm>
              <a:off x="10622188" y="1633502"/>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9" name="TextBox 48"/>
            <p:cNvSpPr txBox="1"/>
            <p:nvPr/>
          </p:nvSpPr>
          <p:spPr>
            <a:xfrm>
              <a:off x="6414763" y="5106899"/>
              <a:ext cx="2255196" cy="1113062"/>
            </a:xfrm>
            <a:prstGeom prst="rect">
              <a:avLst/>
            </a:prstGeom>
            <a:noFill/>
            <a:ln>
              <a:noFill/>
            </a:ln>
          </p:spPr>
          <p:txBody>
            <a:bodyPr wrap="square" rtlCol="0">
              <a:spAutoFit/>
            </a:bodyPr>
            <a:lstStyle/>
            <a:p>
              <a:pPr marL="0" marR="0" lvl="0" indent="0" algn="l" defTabSz="914400" rtl="0" eaLnBrk="1" fontAlgn="auto" latinLnBrk="0" hangingPunct="1">
                <a:lnSpc>
                  <a:spcPct val="200000"/>
                </a:lnSpc>
                <a:spcBef>
                  <a:spcPts val="0"/>
                </a:spcBef>
                <a:spcAft>
                  <a:spcPts val="60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The………………………………………..</a:t>
              </a:r>
            </a:p>
          </p:txBody>
        </p:sp>
        <p:sp>
          <p:nvSpPr>
            <p:cNvPr id="50" name="TextBox 49" descr="white box for answer"/>
            <p:cNvSpPr txBox="1"/>
            <p:nvPr/>
          </p:nvSpPr>
          <p:spPr>
            <a:xfrm>
              <a:off x="7968358" y="3876269"/>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1" name="TextBox 50"/>
            <p:cNvSpPr txBox="1"/>
            <p:nvPr/>
          </p:nvSpPr>
          <p:spPr>
            <a:xfrm>
              <a:off x="6414764" y="3876269"/>
              <a:ext cx="1452542"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Hoy</a:t>
              </a:r>
            </a:p>
          </p:txBody>
        </p:sp>
        <p:sp>
          <p:nvSpPr>
            <p:cNvPr id="53" name="TextBox 52" descr="white box for answer"/>
            <p:cNvSpPr txBox="1"/>
            <p:nvPr/>
          </p:nvSpPr>
          <p:spPr>
            <a:xfrm>
              <a:off x="7968358" y="4298685"/>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4" name="TextBox 53"/>
            <p:cNvSpPr txBox="1"/>
            <p:nvPr/>
          </p:nvSpPr>
          <p:spPr>
            <a:xfrm>
              <a:off x="8942627" y="5106899"/>
              <a:ext cx="2255196" cy="1113062"/>
            </a:xfrm>
            <a:prstGeom prst="rect">
              <a:avLst/>
            </a:prstGeom>
            <a:noFill/>
            <a:ln>
              <a:noFill/>
            </a:ln>
          </p:spPr>
          <p:txBody>
            <a:bodyPr wrap="square" rtlCol="0">
              <a:spAutoFit/>
            </a:bodyPr>
            <a:lstStyle/>
            <a:p>
              <a:pPr marL="0" marR="0" lvl="0" indent="0" algn="l" defTabSz="914400" rtl="0" eaLnBrk="1" fontAlgn="auto" latinLnBrk="0" hangingPunct="1">
                <a:lnSpc>
                  <a:spcPct val="200000"/>
                </a:lnSpc>
                <a:spcBef>
                  <a:spcPts val="0"/>
                </a:spcBef>
                <a:spcAft>
                  <a:spcPts val="60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The………………………………………..</a:t>
              </a:r>
            </a:p>
          </p:txBody>
        </p:sp>
        <p:sp>
          <p:nvSpPr>
            <p:cNvPr id="55" name="TextBox 54" descr="white box for answer"/>
            <p:cNvSpPr txBox="1"/>
            <p:nvPr/>
          </p:nvSpPr>
          <p:spPr>
            <a:xfrm>
              <a:off x="10496222" y="3876269"/>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6" name="TextBox 55"/>
            <p:cNvSpPr txBox="1"/>
            <p:nvPr/>
          </p:nvSpPr>
          <p:spPr>
            <a:xfrm>
              <a:off x="8942628" y="3876269"/>
              <a:ext cx="1452542"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Hoy</a:t>
              </a:r>
            </a:p>
          </p:txBody>
        </p:sp>
        <p:sp>
          <p:nvSpPr>
            <p:cNvPr id="57" name="TextBox 56"/>
            <p:cNvSpPr txBox="1"/>
            <p:nvPr/>
          </p:nvSpPr>
          <p:spPr>
            <a:xfrm>
              <a:off x="8942627" y="4298685"/>
              <a:ext cx="1452543"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En general</a:t>
              </a:r>
            </a:p>
          </p:txBody>
        </p:sp>
        <p:sp>
          <p:nvSpPr>
            <p:cNvPr id="58" name="TextBox 57" descr="white box for answer"/>
            <p:cNvSpPr txBox="1"/>
            <p:nvPr/>
          </p:nvSpPr>
          <p:spPr>
            <a:xfrm>
              <a:off x="10496222" y="4298685"/>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pic>
        <p:nvPicPr>
          <p:cNvPr id="62" name="Picture 61" descr="sticky note"/>
          <p:cNvPicPr>
            <a:picLocks noChangeAspect="1"/>
          </p:cNvPicPr>
          <p:nvPr/>
        </p:nvPicPr>
        <p:blipFill>
          <a:blip r:embed="rId11">
            <a:extLst>
              <a:ext uri="{BEBA8EAE-BF5A-486C-A8C5-ECC9F3942E4B}">
                <a14:imgProps xmlns:a14="http://schemas.microsoft.com/office/drawing/2010/main">
                  <a14:imgLayer r:embed="rId12">
                    <a14:imgEffect>
                      <a14:colorTemperature colorTemp="1695"/>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1968782" y="-15083"/>
            <a:ext cx="2829050" cy="2797022"/>
          </a:xfrm>
          <a:prstGeom prst="rect">
            <a:avLst/>
          </a:prstGeom>
        </p:spPr>
      </p:pic>
      <p:sp>
        <p:nvSpPr>
          <p:cNvPr id="63" name="TextBox 62"/>
          <p:cNvSpPr txBox="1"/>
          <p:nvPr/>
        </p:nvSpPr>
        <p:spPr>
          <a:xfrm>
            <a:off x="2143063" y="39838"/>
            <a:ext cx="25828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B0502020202020204" pitchFamily="34" charset="0"/>
              </a:rPr>
              <a:t>S</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peaking activities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help learners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establish and practise accessing knowledge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after the input practice. </a:t>
            </a:r>
          </a:p>
        </p:txBody>
      </p:sp>
    </p:spTree>
    <p:extLst>
      <p:ext uri="{BB962C8B-B14F-4D97-AF65-F5344CB8AC3E}">
        <p14:creationId xmlns:p14="http://schemas.microsoft.com/office/powerpoint/2010/main" val="310794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0" y="-43673"/>
            <a:ext cx="27503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Persona B</a:t>
            </a:r>
          </a:p>
        </p:txBody>
      </p:sp>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9693246" y="30777"/>
            <a:ext cx="246529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9871046" y="-153284"/>
            <a:ext cx="2667000" cy="769039"/>
          </a:xfrm>
        </p:spPr>
        <p:txBody>
          <a:bodyPr>
            <a:normAutofit/>
          </a:bodyPr>
          <a:lstStyle/>
          <a:p>
            <a:r>
              <a:rPr lang="en-GB" sz="1800" b="1" dirty="0" err="1">
                <a:solidFill>
                  <a:prstClr val="white"/>
                </a:solidFill>
              </a:rPr>
              <a:t>hablar</a:t>
            </a:r>
            <a:r>
              <a:rPr lang="en-GB" sz="1800" b="1" dirty="0">
                <a:solidFill>
                  <a:prstClr val="white"/>
                </a:solidFill>
              </a:rPr>
              <a:t> / </a:t>
            </a:r>
            <a:r>
              <a:rPr lang="en-GB" sz="1800" b="1" dirty="0" err="1">
                <a:solidFill>
                  <a:prstClr val="white"/>
                </a:solidFill>
              </a:rPr>
              <a:t>escuchar</a:t>
            </a:r>
            <a:endParaRPr lang="en-US" sz="1800" dirty="0"/>
          </a:p>
        </p:txBody>
      </p:sp>
      <p:sp>
        <p:nvSpPr>
          <p:cNvPr id="38" name="TextBox 37"/>
          <p:cNvSpPr txBox="1"/>
          <p:nvPr/>
        </p:nvSpPr>
        <p:spPr>
          <a:xfrm>
            <a:off x="400501" y="410245"/>
            <a:ext cx="41436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Say a sentence to your partner. </a:t>
            </a:r>
          </a:p>
        </p:txBody>
      </p:sp>
      <p:sp>
        <p:nvSpPr>
          <p:cNvPr id="39" name="TextBox 38"/>
          <p:cNvSpPr txBox="1"/>
          <p:nvPr/>
        </p:nvSpPr>
        <p:spPr>
          <a:xfrm>
            <a:off x="400501" y="715144"/>
            <a:ext cx="52856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Usa ‘Los/las……..+ ‘son’ / ‘están’.</a:t>
            </a:r>
          </a:p>
        </p:txBody>
      </p:sp>
      <p:graphicFrame>
        <p:nvGraphicFramePr>
          <p:cNvPr id="6" name="Table 5"/>
          <p:cNvGraphicFramePr>
            <a:graphicFrameLocks noGrp="1"/>
          </p:cNvGraphicFramePr>
          <p:nvPr>
            <p:extLst>
              <p:ext uri="{D42A27DB-BD31-4B8C-83A1-F6EECF244321}">
                <p14:modId xmlns:p14="http://schemas.microsoft.com/office/powerpoint/2010/main" val="4162425120"/>
              </p:ext>
            </p:extLst>
          </p:nvPr>
        </p:nvGraphicFramePr>
        <p:xfrm>
          <a:off x="479697" y="1158967"/>
          <a:ext cx="5162338" cy="4754880"/>
        </p:xfrm>
        <a:graphic>
          <a:graphicData uri="http://schemas.openxmlformats.org/drawingml/2006/table">
            <a:tbl>
              <a:tblPr firstRow="1" bandRow="1">
                <a:tableStyleId>{5C22544A-7EE6-4342-B048-85BDC9FD1C3A}</a:tableStyleId>
              </a:tblPr>
              <a:tblGrid>
                <a:gridCol w="2581169">
                  <a:extLst>
                    <a:ext uri="{9D8B030D-6E8A-4147-A177-3AD203B41FA5}">
                      <a16:colId xmlns:a16="http://schemas.microsoft.com/office/drawing/2014/main" val="919787616"/>
                    </a:ext>
                  </a:extLst>
                </a:gridCol>
                <a:gridCol w="2581169">
                  <a:extLst>
                    <a:ext uri="{9D8B030D-6E8A-4147-A177-3AD203B41FA5}">
                      <a16:colId xmlns:a16="http://schemas.microsoft.com/office/drawing/2014/main" val="3622407427"/>
                    </a:ext>
                  </a:extLst>
                </a:gridCol>
              </a:tblGrid>
              <a:tr h="370840">
                <a:tc>
                  <a:txBody>
                    <a:bodyPr/>
                    <a:lstStyle/>
                    <a:p>
                      <a:pPr algn="ctr"/>
                      <a:endParaRPr lang="en-GB" sz="2400" b="1" dirty="0">
                        <a:solidFill>
                          <a:schemeClr val="accent5">
                            <a:lumMod val="50000"/>
                          </a:schemeClr>
                        </a:solidFill>
                        <a:latin typeface="Century Gothic" panose="020B0502020202020204" pitchFamily="34" charset="0"/>
                      </a:endParaRPr>
                    </a:p>
                    <a:p>
                      <a:pPr algn="ctr"/>
                      <a:endParaRPr lang="en-GB" sz="2400" b="1" dirty="0">
                        <a:solidFill>
                          <a:schemeClr val="accent5">
                            <a:lumMod val="50000"/>
                          </a:schemeClr>
                        </a:solidFill>
                        <a:latin typeface="Century Gothic" panose="020B0502020202020204" pitchFamily="34" charset="0"/>
                      </a:endParaRPr>
                    </a:p>
                    <a:p>
                      <a:pPr algn="ctr"/>
                      <a:endParaRPr lang="en-GB" sz="2400" b="1" dirty="0">
                        <a:solidFill>
                          <a:schemeClr val="accent5">
                            <a:lumMod val="50000"/>
                          </a:schemeClr>
                        </a:solidFill>
                        <a:latin typeface="Century Gothic" panose="020B0502020202020204" pitchFamily="34" charset="0"/>
                      </a:endParaRPr>
                    </a:p>
                    <a:p>
                      <a:pPr algn="ctr"/>
                      <a:endParaRPr lang="en-GB" sz="2400" b="1" dirty="0">
                        <a:solidFill>
                          <a:schemeClr val="accent5">
                            <a:lumMod val="50000"/>
                          </a:schemeClr>
                        </a:solidFill>
                        <a:latin typeface="Century Gothic" panose="020B0502020202020204" pitchFamily="34" charset="0"/>
                      </a:endParaRPr>
                    </a:p>
                    <a:p>
                      <a:pPr algn="ctr"/>
                      <a:endParaRPr lang="en-GB" sz="2400" b="1" dirty="0">
                        <a:solidFill>
                          <a:schemeClr val="accent5">
                            <a:lumMod val="50000"/>
                          </a:schemeClr>
                        </a:solidFill>
                        <a:latin typeface="Century Gothic" panose="020B0502020202020204" pitchFamily="34" charset="0"/>
                      </a:endParaRPr>
                    </a:p>
                    <a:p>
                      <a:pPr algn="ctr"/>
                      <a:r>
                        <a:rPr lang="en-GB" sz="2400" b="1" dirty="0">
                          <a:solidFill>
                            <a:schemeClr val="accent5">
                              <a:lumMod val="50000"/>
                            </a:schemeClr>
                          </a:solidFill>
                          <a:latin typeface="Century Gothic" panose="020B0502020202020204" pitchFamily="34" charset="0"/>
                        </a:rPr>
                        <a:t> quite serious</a:t>
                      </a: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50000"/>
                            </a:schemeClr>
                          </a:solidFill>
                          <a:latin typeface="Century Gothic" panose="020B0502020202020204" pitchFamily="34" charset="0"/>
                        </a:rPr>
                        <a:t>clear</a:t>
                      </a: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50000"/>
                            </a:schemeClr>
                          </a:solidFill>
                          <a:latin typeface="Century Gothic" panose="020B0502020202020204" pitchFamily="34" charset="0"/>
                        </a:rPr>
                        <a:t>tanned</a:t>
                      </a: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endParaRPr lang="en-GB" sz="2800" b="1" dirty="0">
                        <a:solidFill>
                          <a:schemeClr val="accent5">
                            <a:lumMod val="50000"/>
                          </a:schemeClr>
                        </a:solidFill>
                        <a:latin typeface="Century Gothic" panose="020B0502020202020204" pitchFamily="34" charset="0"/>
                      </a:endParaRPr>
                    </a:p>
                    <a:p>
                      <a:pPr algn="ctr"/>
                      <a:endParaRPr lang="en-GB" sz="2800" b="1" dirty="0">
                        <a:solidFill>
                          <a:schemeClr val="accent5">
                            <a:lumMod val="50000"/>
                          </a:schemeClr>
                        </a:solidFill>
                        <a:latin typeface="Century Gothic" panose="020B0502020202020204" pitchFamily="34" charset="0"/>
                      </a:endParaRPr>
                    </a:p>
                    <a:p>
                      <a:pPr algn="ctr"/>
                      <a:endParaRPr lang="en-GB" sz="2800" b="1" dirty="0">
                        <a:solidFill>
                          <a:schemeClr val="accent5">
                            <a:lumMod val="50000"/>
                          </a:schemeClr>
                        </a:solidFill>
                        <a:latin typeface="Century Gothic" panose="020B0502020202020204" pitchFamily="34" charset="0"/>
                      </a:endParaRPr>
                    </a:p>
                    <a:p>
                      <a:pPr algn="ctr"/>
                      <a:endParaRPr lang="en-GB" sz="2400" b="1" dirty="0">
                        <a:solidFill>
                          <a:schemeClr val="accent5">
                            <a:lumMod val="50000"/>
                          </a:schemeClr>
                        </a:solidFill>
                        <a:latin typeface="Century Gothic" panose="020B0502020202020204" pitchFamily="34" charset="0"/>
                      </a:endParaRPr>
                    </a:p>
                    <a:p>
                      <a:pPr algn="ctr"/>
                      <a:endParaRPr lang="en-GB" sz="2400" b="1" dirty="0">
                        <a:solidFill>
                          <a:schemeClr val="accent5">
                            <a:lumMod val="50000"/>
                          </a:schemeClr>
                        </a:solidFill>
                        <a:latin typeface="Century Gothic" panose="020B0502020202020204" pitchFamily="34" charset="0"/>
                      </a:endParaRPr>
                    </a:p>
                    <a:p>
                      <a:pPr algn="ctr"/>
                      <a:r>
                        <a:rPr lang="en-GB" sz="2400" b="1" dirty="0">
                          <a:solidFill>
                            <a:schemeClr val="accent5">
                              <a:lumMod val="50000"/>
                            </a:schemeClr>
                          </a:solidFill>
                          <a:latin typeface="Century Gothic" panose="020B0502020202020204" pitchFamily="34" charset="0"/>
                        </a:rPr>
                        <a:t>active</a:t>
                      </a: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bl>
          </a:graphicData>
        </a:graphic>
      </p:graphicFrame>
      <p:sp>
        <p:nvSpPr>
          <p:cNvPr id="40" name="TextBox 39"/>
          <p:cNvSpPr txBox="1"/>
          <p:nvPr/>
        </p:nvSpPr>
        <p:spPr>
          <a:xfrm>
            <a:off x="6219254" y="390342"/>
            <a:ext cx="51623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Escucha</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Marca</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la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opción</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correcta</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y escribe la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frase</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en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inglés</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grpSp>
        <p:nvGrpSpPr>
          <p:cNvPr id="4" name="Group 3" descr="Spanish exercise partner B">
            <a:extLst>
              <a:ext uri="{FF2B5EF4-FFF2-40B4-BE49-F238E27FC236}">
                <a16:creationId xmlns:a16="http://schemas.microsoft.com/office/drawing/2014/main" id="{12EDDE76-B29C-8A4D-892E-858B423AE7C6}"/>
              </a:ext>
            </a:extLst>
          </p:cNvPr>
          <p:cNvGrpSpPr/>
          <p:nvPr/>
        </p:nvGrpSpPr>
        <p:grpSpPr>
          <a:xfrm>
            <a:off x="869798" y="1245852"/>
            <a:ext cx="4504532" cy="4021269"/>
            <a:chOff x="869798" y="1245852"/>
            <a:chExt cx="4504532" cy="4021269"/>
          </a:xfrm>
        </p:grpSpPr>
        <p:grpSp>
          <p:nvGrpSpPr>
            <p:cNvPr id="32" name="Group 31" descr="an older man and woman"/>
            <p:cNvGrpSpPr/>
            <p:nvPr/>
          </p:nvGrpSpPr>
          <p:grpSpPr>
            <a:xfrm>
              <a:off x="869798" y="4178355"/>
              <a:ext cx="1841188" cy="1062390"/>
              <a:chOff x="897465" y="4020690"/>
              <a:chExt cx="1841188" cy="106239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6007" y="4020690"/>
                <a:ext cx="1012646" cy="106239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465" y="4044218"/>
                <a:ext cx="995027" cy="1015334"/>
              </a:xfrm>
              <a:prstGeom prst="rect">
                <a:avLst/>
              </a:prstGeom>
            </p:spPr>
          </p:pic>
        </p:grpSp>
        <p:grpSp>
          <p:nvGrpSpPr>
            <p:cNvPr id="33" name="Group 32" descr="two women teachng"/>
            <p:cNvGrpSpPr/>
            <p:nvPr/>
          </p:nvGrpSpPr>
          <p:grpSpPr>
            <a:xfrm>
              <a:off x="3289653" y="3970888"/>
              <a:ext cx="2084677" cy="1296233"/>
              <a:chOff x="3101088" y="3895337"/>
              <a:chExt cx="2449006" cy="1711016"/>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2709" y="4020690"/>
                <a:ext cx="1659443" cy="1460310"/>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0051" y="3895337"/>
                <a:ext cx="1030043" cy="1711016"/>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01088" y="3895337"/>
                <a:ext cx="1079125" cy="1711016"/>
              </a:xfrm>
              <a:prstGeom prst="rect">
                <a:avLst/>
              </a:prstGeom>
            </p:spPr>
          </p:pic>
        </p:grpSp>
        <p:grpSp>
          <p:nvGrpSpPr>
            <p:cNvPr id="31" name="Group 30" descr="water under a bridge"/>
            <p:cNvGrpSpPr/>
            <p:nvPr/>
          </p:nvGrpSpPr>
          <p:grpSpPr>
            <a:xfrm>
              <a:off x="3582385" y="1805653"/>
              <a:ext cx="1480090" cy="1012283"/>
              <a:chOff x="3447770" y="1172606"/>
              <a:chExt cx="1826040" cy="1497038"/>
            </a:xfrm>
          </p:grpSpPr>
          <p:pic>
            <p:nvPicPr>
              <p:cNvPr id="28" name="Picture 27"/>
              <p:cNvPicPr>
                <a:picLocks noChangeAspect="1"/>
              </p:cNvPicPr>
              <p:nvPr/>
            </p:nvPicPr>
            <p:blipFill rotWithShape="1">
              <a:blip r:embed="rId8">
                <a:extLst>
                  <a:ext uri="{28A0092B-C50C-407E-A947-70E740481C1C}">
                    <a14:useLocalDpi xmlns:a14="http://schemas.microsoft.com/office/drawing/2010/main" val="0"/>
                  </a:ext>
                </a:extLst>
              </a:blip>
              <a:srcRect l="27725" r="10391"/>
              <a:stretch/>
            </p:blipFill>
            <p:spPr>
              <a:xfrm rot="20995301">
                <a:off x="3447770" y="1172606"/>
                <a:ext cx="1035687" cy="1472782"/>
              </a:xfrm>
              <a:prstGeom prst="rect">
                <a:avLst/>
              </a:prstGeom>
            </p:spPr>
          </p:pic>
          <p:pic>
            <p:nvPicPr>
              <p:cNvPr id="29" name="Picture 28"/>
              <p:cNvPicPr>
                <a:picLocks noChangeAspect="1"/>
              </p:cNvPicPr>
              <p:nvPr/>
            </p:nvPicPr>
            <p:blipFill rotWithShape="1">
              <a:blip r:embed="rId8" cstate="print">
                <a:extLst>
                  <a:ext uri="{28A0092B-C50C-407E-A947-70E740481C1C}">
                    <a14:useLocalDpi xmlns:a14="http://schemas.microsoft.com/office/drawing/2010/main" val="0"/>
                  </a:ext>
                </a:extLst>
              </a:blip>
              <a:srcRect l="27725" r="10391"/>
              <a:stretch/>
            </p:blipFill>
            <p:spPr>
              <a:xfrm rot="1105293">
                <a:off x="4333839" y="1332974"/>
                <a:ext cx="939971" cy="1336670"/>
              </a:xfrm>
              <a:prstGeom prst="rect">
                <a:avLst/>
              </a:prstGeom>
            </p:spPr>
          </p:pic>
        </p:grpSp>
        <p:sp>
          <p:nvSpPr>
            <p:cNvPr id="23" name="TextBox 22"/>
            <p:cNvSpPr txBox="1"/>
            <p:nvPr/>
          </p:nvSpPr>
          <p:spPr>
            <a:xfrm>
              <a:off x="1252425" y="3542321"/>
              <a:ext cx="10759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[today]</a:t>
              </a:r>
            </a:p>
          </p:txBody>
        </p:sp>
        <p:pic>
          <p:nvPicPr>
            <p:cNvPr id="24" name="Picture 23" descr="bo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9798" y="1816868"/>
              <a:ext cx="887448" cy="1016656"/>
            </a:xfrm>
            <a:prstGeom prst="rect">
              <a:avLst/>
            </a:prstGeom>
          </p:spPr>
        </p:pic>
        <p:sp>
          <p:nvSpPr>
            <p:cNvPr id="34" name="TextBox 33"/>
            <p:cNvSpPr txBox="1"/>
            <p:nvPr/>
          </p:nvSpPr>
          <p:spPr>
            <a:xfrm>
              <a:off x="1385490" y="1245852"/>
              <a:ext cx="156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[today]</a:t>
              </a:r>
            </a:p>
          </p:txBody>
        </p:sp>
        <p:sp>
          <p:nvSpPr>
            <p:cNvPr id="35" name="TextBox 34"/>
            <p:cNvSpPr txBox="1"/>
            <p:nvPr/>
          </p:nvSpPr>
          <p:spPr>
            <a:xfrm>
              <a:off x="3550942" y="1245852"/>
              <a:ext cx="156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[in general]</a:t>
              </a:r>
            </a:p>
          </p:txBody>
        </p:sp>
        <p:sp>
          <p:nvSpPr>
            <p:cNvPr id="36" name="TextBox 35"/>
            <p:cNvSpPr txBox="1"/>
            <p:nvPr/>
          </p:nvSpPr>
          <p:spPr>
            <a:xfrm>
              <a:off x="3595430" y="3506591"/>
              <a:ext cx="156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[in general]</a:t>
              </a:r>
            </a:p>
          </p:txBody>
        </p:sp>
        <p:pic>
          <p:nvPicPr>
            <p:cNvPr id="3074" name="Picture 2" descr="bo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08407" y="1813474"/>
              <a:ext cx="1027199" cy="1044668"/>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8" name="Table 17"/>
          <p:cNvGraphicFramePr>
            <a:graphicFrameLocks noGrp="1"/>
          </p:cNvGraphicFramePr>
          <p:nvPr/>
        </p:nvGraphicFramePr>
        <p:xfrm>
          <a:off x="6308154" y="1098228"/>
          <a:ext cx="5162338" cy="5121733"/>
        </p:xfrm>
        <a:graphic>
          <a:graphicData uri="http://schemas.openxmlformats.org/drawingml/2006/table">
            <a:tbl>
              <a:tblPr firstRow="1" bandRow="1">
                <a:tableStyleId>{5C22544A-7EE6-4342-B048-85BDC9FD1C3A}</a:tableStyleId>
              </a:tblPr>
              <a:tblGrid>
                <a:gridCol w="2581169">
                  <a:extLst>
                    <a:ext uri="{9D8B030D-6E8A-4147-A177-3AD203B41FA5}">
                      <a16:colId xmlns:a16="http://schemas.microsoft.com/office/drawing/2014/main" val="919787616"/>
                    </a:ext>
                  </a:extLst>
                </a:gridCol>
                <a:gridCol w="2581169">
                  <a:extLst>
                    <a:ext uri="{9D8B030D-6E8A-4147-A177-3AD203B41FA5}">
                      <a16:colId xmlns:a16="http://schemas.microsoft.com/office/drawing/2014/main" val="3622407427"/>
                    </a:ext>
                  </a:extLst>
                </a:gridCol>
              </a:tblGrid>
              <a:tr h="2702778">
                <a:tc>
                  <a:txBody>
                    <a:bodyPr/>
                    <a:lstStyle/>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p>
                      <a:pPr algn="ctr"/>
                      <a:endParaRPr lang="en-GB" sz="2400" b="0"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2418955">
                <a:tc>
                  <a:txBody>
                    <a:bodyPr/>
                    <a:lstStyle/>
                    <a:p>
                      <a:pPr algn="ctr"/>
                      <a:endParaRPr lang="en-GB" sz="2400" b="1"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endParaRPr lang="en-GB" sz="2400" b="1"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bl>
          </a:graphicData>
        </a:graphic>
      </p:graphicFrame>
      <p:grpSp>
        <p:nvGrpSpPr>
          <p:cNvPr id="8" name="Group 7" descr="Spanish exercise partner B">
            <a:extLst>
              <a:ext uri="{FF2B5EF4-FFF2-40B4-BE49-F238E27FC236}">
                <a16:creationId xmlns:a16="http://schemas.microsoft.com/office/drawing/2014/main" id="{FE6CB753-FB6A-0A46-9146-88FDC1E10C32}"/>
              </a:ext>
            </a:extLst>
          </p:cNvPr>
          <p:cNvGrpSpPr/>
          <p:nvPr/>
        </p:nvGrpSpPr>
        <p:grpSpPr>
          <a:xfrm>
            <a:off x="6414763" y="1174098"/>
            <a:ext cx="4909026" cy="5045863"/>
            <a:chOff x="6414763" y="1174098"/>
            <a:chExt cx="4909026" cy="5045863"/>
          </a:xfrm>
        </p:grpSpPr>
        <p:sp>
          <p:nvSpPr>
            <p:cNvPr id="44" name="TextBox 43"/>
            <p:cNvSpPr txBox="1"/>
            <p:nvPr/>
          </p:nvSpPr>
          <p:spPr>
            <a:xfrm>
              <a:off x="6429042" y="2433459"/>
              <a:ext cx="2255196" cy="1113062"/>
            </a:xfrm>
            <a:prstGeom prst="rect">
              <a:avLst/>
            </a:prstGeom>
            <a:noFill/>
            <a:ln>
              <a:noFill/>
            </a:ln>
          </p:spPr>
          <p:txBody>
            <a:bodyPr wrap="square" rtlCol="0">
              <a:spAutoFit/>
            </a:bodyPr>
            <a:lstStyle/>
            <a:p>
              <a:pPr marL="0" marR="0" lvl="0" indent="0" algn="l" defTabSz="914400" rtl="0" eaLnBrk="1" fontAlgn="auto" latinLnBrk="0" hangingPunct="1">
                <a:lnSpc>
                  <a:spcPct val="200000"/>
                </a:lnSpc>
                <a:spcBef>
                  <a:spcPts val="0"/>
                </a:spcBef>
                <a:spcAft>
                  <a:spcPts val="60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The………………………………………..</a:t>
              </a:r>
            </a:p>
          </p:txBody>
        </p:sp>
        <p:sp>
          <p:nvSpPr>
            <p:cNvPr id="7" name="TextBox 6" descr="white box for answer"/>
            <p:cNvSpPr txBox="1"/>
            <p:nvPr/>
          </p:nvSpPr>
          <p:spPr>
            <a:xfrm>
              <a:off x="7982637" y="1202829"/>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1" name="TextBox 40"/>
            <p:cNvSpPr txBox="1"/>
            <p:nvPr/>
          </p:nvSpPr>
          <p:spPr>
            <a:xfrm>
              <a:off x="6429043" y="1202829"/>
              <a:ext cx="1452542"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Hoy</a:t>
              </a:r>
            </a:p>
          </p:txBody>
        </p:sp>
        <p:sp>
          <p:nvSpPr>
            <p:cNvPr id="42" name="TextBox 41"/>
            <p:cNvSpPr txBox="1"/>
            <p:nvPr/>
          </p:nvSpPr>
          <p:spPr>
            <a:xfrm>
              <a:off x="6429042" y="1625245"/>
              <a:ext cx="1452543"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En general</a:t>
              </a:r>
            </a:p>
          </p:txBody>
        </p:sp>
        <p:sp>
          <p:nvSpPr>
            <p:cNvPr id="43" name="TextBox 42" descr="white box for answer"/>
            <p:cNvSpPr txBox="1"/>
            <p:nvPr/>
          </p:nvSpPr>
          <p:spPr>
            <a:xfrm>
              <a:off x="7982637" y="1625245"/>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5" name="TextBox 44"/>
            <p:cNvSpPr txBox="1"/>
            <p:nvPr/>
          </p:nvSpPr>
          <p:spPr>
            <a:xfrm>
              <a:off x="9068593" y="2441716"/>
              <a:ext cx="2255196" cy="1113062"/>
            </a:xfrm>
            <a:prstGeom prst="rect">
              <a:avLst/>
            </a:prstGeom>
            <a:noFill/>
            <a:ln>
              <a:noFill/>
            </a:ln>
          </p:spPr>
          <p:txBody>
            <a:bodyPr wrap="square" rtlCol="0">
              <a:spAutoFit/>
            </a:bodyPr>
            <a:lstStyle/>
            <a:p>
              <a:pPr marL="0" marR="0" lvl="0" indent="0" algn="l" defTabSz="914400" rtl="0" eaLnBrk="1" fontAlgn="auto" latinLnBrk="0" hangingPunct="1">
                <a:lnSpc>
                  <a:spcPct val="200000"/>
                </a:lnSpc>
                <a:spcBef>
                  <a:spcPts val="0"/>
                </a:spcBef>
                <a:spcAft>
                  <a:spcPts val="60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The………………………………………..</a:t>
              </a:r>
            </a:p>
          </p:txBody>
        </p:sp>
        <p:sp>
          <p:nvSpPr>
            <p:cNvPr id="46" name="TextBox 45" descr="white box for answer"/>
            <p:cNvSpPr txBox="1"/>
            <p:nvPr/>
          </p:nvSpPr>
          <p:spPr>
            <a:xfrm>
              <a:off x="10624286" y="1174098"/>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7" name="TextBox 46"/>
            <p:cNvSpPr txBox="1"/>
            <p:nvPr/>
          </p:nvSpPr>
          <p:spPr>
            <a:xfrm>
              <a:off x="9068594" y="1211086"/>
              <a:ext cx="1452542"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Hoy</a:t>
              </a:r>
            </a:p>
          </p:txBody>
        </p:sp>
        <p:sp>
          <p:nvSpPr>
            <p:cNvPr id="48" name="TextBox 47"/>
            <p:cNvSpPr txBox="1"/>
            <p:nvPr/>
          </p:nvSpPr>
          <p:spPr>
            <a:xfrm>
              <a:off x="9068593" y="1633502"/>
              <a:ext cx="1452543"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En general</a:t>
              </a:r>
            </a:p>
          </p:txBody>
        </p:sp>
        <p:sp>
          <p:nvSpPr>
            <p:cNvPr id="49" name="TextBox 48" descr="white box for answer"/>
            <p:cNvSpPr txBox="1"/>
            <p:nvPr/>
          </p:nvSpPr>
          <p:spPr>
            <a:xfrm>
              <a:off x="10622188" y="1633502"/>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0" name="TextBox 49"/>
            <p:cNvSpPr txBox="1"/>
            <p:nvPr/>
          </p:nvSpPr>
          <p:spPr>
            <a:xfrm>
              <a:off x="6414763" y="5106899"/>
              <a:ext cx="2255196" cy="1113062"/>
            </a:xfrm>
            <a:prstGeom prst="rect">
              <a:avLst/>
            </a:prstGeom>
            <a:noFill/>
            <a:ln>
              <a:noFill/>
            </a:ln>
          </p:spPr>
          <p:txBody>
            <a:bodyPr wrap="square" rtlCol="0">
              <a:spAutoFit/>
            </a:bodyPr>
            <a:lstStyle/>
            <a:p>
              <a:pPr marL="0" marR="0" lvl="0" indent="0" algn="l" defTabSz="914400" rtl="0" eaLnBrk="1" fontAlgn="auto" latinLnBrk="0" hangingPunct="1">
                <a:lnSpc>
                  <a:spcPct val="200000"/>
                </a:lnSpc>
                <a:spcBef>
                  <a:spcPts val="0"/>
                </a:spcBef>
                <a:spcAft>
                  <a:spcPts val="60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The………………………………………..</a:t>
              </a:r>
            </a:p>
          </p:txBody>
        </p:sp>
        <p:sp>
          <p:nvSpPr>
            <p:cNvPr id="51" name="TextBox 50" descr="white box for answer"/>
            <p:cNvSpPr txBox="1"/>
            <p:nvPr/>
          </p:nvSpPr>
          <p:spPr>
            <a:xfrm>
              <a:off x="7968358" y="3876269"/>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2" name="TextBox 51"/>
            <p:cNvSpPr txBox="1"/>
            <p:nvPr/>
          </p:nvSpPr>
          <p:spPr>
            <a:xfrm>
              <a:off x="6414764" y="3876269"/>
              <a:ext cx="1452542"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Hoy</a:t>
              </a:r>
            </a:p>
          </p:txBody>
        </p:sp>
        <p:sp>
          <p:nvSpPr>
            <p:cNvPr id="53" name="TextBox 52"/>
            <p:cNvSpPr txBox="1"/>
            <p:nvPr/>
          </p:nvSpPr>
          <p:spPr>
            <a:xfrm>
              <a:off x="6414763" y="4298685"/>
              <a:ext cx="1452543"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En general</a:t>
              </a:r>
            </a:p>
          </p:txBody>
        </p:sp>
        <p:sp>
          <p:nvSpPr>
            <p:cNvPr id="54" name="TextBox 53" descr="white box for answer"/>
            <p:cNvSpPr txBox="1"/>
            <p:nvPr/>
          </p:nvSpPr>
          <p:spPr>
            <a:xfrm>
              <a:off x="7968358" y="4298685"/>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5" name="TextBox 54"/>
            <p:cNvSpPr txBox="1"/>
            <p:nvPr/>
          </p:nvSpPr>
          <p:spPr>
            <a:xfrm>
              <a:off x="8942627" y="5106899"/>
              <a:ext cx="2255196" cy="1113062"/>
            </a:xfrm>
            <a:prstGeom prst="rect">
              <a:avLst/>
            </a:prstGeom>
            <a:noFill/>
            <a:ln>
              <a:noFill/>
            </a:ln>
          </p:spPr>
          <p:txBody>
            <a:bodyPr wrap="square" rtlCol="0">
              <a:spAutoFit/>
            </a:bodyPr>
            <a:lstStyle/>
            <a:p>
              <a:pPr marL="0" marR="0" lvl="0" indent="0" algn="l" defTabSz="914400" rtl="0" eaLnBrk="1" fontAlgn="auto" latinLnBrk="0" hangingPunct="1">
                <a:lnSpc>
                  <a:spcPct val="200000"/>
                </a:lnSpc>
                <a:spcBef>
                  <a:spcPts val="0"/>
                </a:spcBef>
                <a:spcAft>
                  <a:spcPts val="60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The………………………………………..</a:t>
              </a:r>
            </a:p>
          </p:txBody>
        </p:sp>
        <p:sp>
          <p:nvSpPr>
            <p:cNvPr id="56" name="TextBox 55" descr="white box for answer"/>
            <p:cNvSpPr txBox="1"/>
            <p:nvPr/>
          </p:nvSpPr>
          <p:spPr>
            <a:xfrm>
              <a:off x="10496222" y="3876269"/>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7" name="TextBox 56"/>
            <p:cNvSpPr txBox="1"/>
            <p:nvPr/>
          </p:nvSpPr>
          <p:spPr>
            <a:xfrm>
              <a:off x="8942628" y="3876269"/>
              <a:ext cx="1452542"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Hoy</a:t>
              </a:r>
            </a:p>
          </p:txBody>
        </p:sp>
        <p:sp>
          <p:nvSpPr>
            <p:cNvPr id="58" name="TextBox 57"/>
            <p:cNvSpPr txBox="1"/>
            <p:nvPr/>
          </p:nvSpPr>
          <p:spPr>
            <a:xfrm>
              <a:off x="8942627" y="4298685"/>
              <a:ext cx="1452543"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En general</a:t>
              </a:r>
            </a:p>
          </p:txBody>
        </p:sp>
        <p:sp>
          <p:nvSpPr>
            <p:cNvPr id="59" name="TextBox 58" descr="white box for answer"/>
            <p:cNvSpPr txBox="1"/>
            <p:nvPr/>
          </p:nvSpPr>
          <p:spPr>
            <a:xfrm>
              <a:off x="10496222" y="4298685"/>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0767728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9960578" y="164597"/>
            <a:ext cx="218653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061449" y="-19765"/>
            <a:ext cx="2785157" cy="769039"/>
          </a:xfrm>
        </p:spPr>
        <p:txBody>
          <a:bodyPr>
            <a:normAutofit/>
          </a:bodyPr>
          <a:lstStyle/>
          <a:p>
            <a:r>
              <a:rPr lang="en-GB" sz="1800" b="1" dirty="0" err="1">
                <a:solidFill>
                  <a:prstClr val="white"/>
                </a:solidFill>
              </a:rPr>
              <a:t>hablar</a:t>
            </a:r>
            <a:r>
              <a:rPr lang="en-GB" sz="1800" b="1" dirty="0">
                <a:solidFill>
                  <a:prstClr val="white"/>
                </a:solidFill>
              </a:rPr>
              <a:t>/</a:t>
            </a:r>
            <a:r>
              <a:rPr lang="en-GB" sz="1800" b="1" dirty="0" err="1">
                <a:solidFill>
                  <a:prstClr val="white"/>
                </a:solidFill>
              </a:rPr>
              <a:t>escuchar</a:t>
            </a:r>
            <a:endParaRPr lang="en-US" sz="1800" dirty="0"/>
          </a:p>
        </p:txBody>
      </p:sp>
      <p:sp>
        <p:nvSpPr>
          <p:cNvPr id="4" name="Rectangle 3"/>
          <p:cNvSpPr/>
          <p:nvPr/>
        </p:nvSpPr>
        <p:spPr>
          <a:xfrm>
            <a:off x="109792" y="93581"/>
            <a:ext cx="356540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Persona A</a:t>
            </a:r>
          </a:p>
        </p:txBody>
      </p:sp>
      <p:graphicFrame>
        <p:nvGraphicFramePr>
          <p:cNvPr id="9" name="Table 8"/>
          <p:cNvGraphicFramePr>
            <a:graphicFrameLocks noGrp="1"/>
          </p:cNvGraphicFramePr>
          <p:nvPr/>
        </p:nvGraphicFramePr>
        <p:xfrm>
          <a:off x="280332" y="1016911"/>
          <a:ext cx="5162338" cy="5121733"/>
        </p:xfrm>
        <a:graphic>
          <a:graphicData uri="http://schemas.openxmlformats.org/drawingml/2006/table">
            <a:tbl>
              <a:tblPr firstRow="1" bandRow="1">
                <a:tableStyleId>{5C22544A-7EE6-4342-B048-85BDC9FD1C3A}</a:tableStyleId>
              </a:tblPr>
              <a:tblGrid>
                <a:gridCol w="2581169">
                  <a:extLst>
                    <a:ext uri="{9D8B030D-6E8A-4147-A177-3AD203B41FA5}">
                      <a16:colId xmlns:a16="http://schemas.microsoft.com/office/drawing/2014/main" val="919787616"/>
                    </a:ext>
                  </a:extLst>
                </a:gridCol>
                <a:gridCol w="2581169">
                  <a:extLst>
                    <a:ext uri="{9D8B030D-6E8A-4147-A177-3AD203B41FA5}">
                      <a16:colId xmlns:a16="http://schemas.microsoft.com/office/drawing/2014/main" val="3622407427"/>
                    </a:ext>
                  </a:extLst>
                </a:gridCol>
              </a:tblGrid>
              <a:tr h="2702778">
                <a:tc>
                  <a:txBody>
                    <a:bodyPr/>
                    <a:lstStyle/>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p>
                      <a:pPr algn="ctr"/>
                      <a:endParaRPr lang="en-GB" sz="2400" b="0"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2418955">
                <a:tc>
                  <a:txBody>
                    <a:bodyPr/>
                    <a:lstStyle/>
                    <a:p>
                      <a:pPr algn="ctr"/>
                      <a:endParaRPr lang="en-GB" sz="2400" b="1"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endParaRPr lang="en-GB" sz="2400" b="1"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bl>
          </a:graphicData>
        </a:graphic>
      </p:graphicFrame>
      <p:grpSp>
        <p:nvGrpSpPr>
          <p:cNvPr id="8" name="Group 7" descr="Person A's sheet for Spanish exercise">
            <a:extLst>
              <a:ext uri="{FF2B5EF4-FFF2-40B4-BE49-F238E27FC236}">
                <a16:creationId xmlns:a16="http://schemas.microsoft.com/office/drawing/2014/main" id="{2E05B30D-DAF1-1E4F-BAAC-6D4BB71F9C23}"/>
              </a:ext>
            </a:extLst>
          </p:cNvPr>
          <p:cNvGrpSpPr/>
          <p:nvPr/>
        </p:nvGrpSpPr>
        <p:grpSpPr>
          <a:xfrm>
            <a:off x="333637" y="1121512"/>
            <a:ext cx="5274763" cy="4719712"/>
            <a:chOff x="333637" y="1121512"/>
            <a:chExt cx="5274763" cy="4719712"/>
          </a:xfrm>
        </p:grpSpPr>
        <p:sp>
          <p:nvSpPr>
            <p:cNvPr id="11" name="TextBox 10" descr="white box for answer"/>
            <p:cNvSpPr txBox="1"/>
            <p:nvPr/>
          </p:nvSpPr>
          <p:spPr>
            <a:xfrm>
              <a:off x="1954815" y="1121512"/>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2" name="TextBox 11"/>
            <p:cNvSpPr txBox="1"/>
            <p:nvPr/>
          </p:nvSpPr>
          <p:spPr>
            <a:xfrm>
              <a:off x="401221" y="1121512"/>
              <a:ext cx="1452542"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Hoy</a:t>
              </a:r>
            </a:p>
          </p:txBody>
        </p:sp>
        <p:sp>
          <p:nvSpPr>
            <p:cNvPr id="13" name="TextBox 12"/>
            <p:cNvSpPr txBox="1"/>
            <p:nvPr/>
          </p:nvSpPr>
          <p:spPr>
            <a:xfrm>
              <a:off x="401220" y="1543928"/>
              <a:ext cx="1452543"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En general</a:t>
              </a:r>
            </a:p>
          </p:txBody>
        </p:sp>
        <p:sp>
          <p:nvSpPr>
            <p:cNvPr id="14" name="TextBox 13" descr="white box for answer"/>
            <p:cNvSpPr txBox="1"/>
            <p:nvPr/>
          </p:nvSpPr>
          <p:spPr>
            <a:xfrm>
              <a:off x="1954815" y="1543928"/>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TextBox 15" descr="white box for answer"/>
            <p:cNvSpPr txBox="1"/>
            <p:nvPr/>
          </p:nvSpPr>
          <p:spPr>
            <a:xfrm>
              <a:off x="4594366" y="1129769"/>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7" name="TextBox 16"/>
            <p:cNvSpPr txBox="1"/>
            <p:nvPr/>
          </p:nvSpPr>
          <p:spPr>
            <a:xfrm>
              <a:off x="3040772" y="1129769"/>
              <a:ext cx="1452542"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Hoy</a:t>
              </a:r>
            </a:p>
          </p:txBody>
        </p:sp>
        <p:sp>
          <p:nvSpPr>
            <p:cNvPr id="18" name="TextBox 17"/>
            <p:cNvSpPr txBox="1"/>
            <p:nvPr/>
          </p:nvSpPr>
          <p:spPr>
            <a:xfrm>
              <a:off x="3040771" y="1552185"/>
              <a:ext cx="1452543"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En general</a:t>
              </a:r>
            </a:p>
          </p:txBody>
        </p:sp>
        <p:sp>
          <p:nvSpPr>
            <p:cNvPr id="19" name="TextBox 18" descr="white box for answer"/>
            <p:cNvSpPr txBox="1"/>
            <p:nvPr/>
          </p:nvSpPr>
          <p:spPr>
            <a:xfrm>
              <a:off x="4594366" y="1552185"/>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1" name="TextBox 20" descr="white box for answer"/>
            <p:cNvSpPr txBox="1"/>
            <p:nvPr/>
          </p:nvSpPr>
          <p:spPr>
            <a:xfrm>
              <a:off x="1940536" y="3794952"/>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2" name="TextBox 21"/>
            <p:cNvSpPr txBox="1"/>
            <p:nvPr/>
          </p:nvSpPr>
          <p:spPr>
            <a:xfrm>
              <a:off x="386942" y="3794952"/>
              <a:ext cx="1452542"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Hoy</a:t>
              </a:r>
            </a:p>
          </p:txBody>
        </p:sp>
        <p:sp>
          <p:nvSpPr>
            <p:cNvPr id="23" name="TextBox 22"/>
            <p:cNvSpPr txBox="1"/>
            <p:nvPr/>
          </p:nvSpPr>
          <p:spPr>
            <a:xfrm>
              <a:off x="386941" y="4217368"/>
              <a:ext cx="1452543"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En general</a:t>
              </a:r>
            </a:p>
          </p:txBody>
        </p:sp>
        <p:sp>
          <p:nvSpPr>
            <p:cNvPr id="24" name="TextBox 23" descr="white box for answer"/>
            <p:cNvSpPr txBox="1"/>
            <p:nvPr/>
          </p:nvSpPr>
          <p:spPr>
            <a:xfrm>
              <a:off x="1940536" y="4217368"/>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TextBox 25" descr="white box for answer"/>
            <p:cNvSpPr txBox="1"/>
            <p:nvPr/>
          </p:nvSpPr>
          <p:spPr>
            <a:xfrm>
              <a:off x="4468400" y="3794952"/>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7" name="TextBox 26"/>
            <p:cNvSpPr txBox="1"/>
            <p:nvPr/>
          </p:nvSpPr>
          <p:spPr>
            <a:xfrm>
              <a:off x="2914806" y="3794952"/>
              <a:ext cx="1452542"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Hoy</a:t>
              </a:r>
            </a:p>
          </p:txBody>
        </p:sp>
        <p:sp>
          <p:nvSpPr>
            <p:cNvPr id="28" name="TextBox 27"/>
            <p:cNvSpPr txBox="1"/>
            <p:nvPr/>
          </p:nvSpPr>
          <p:spPr>
            <a:xfrm>
              <a:off x="2914805" y="4217368"/>
              <a:ext cx="1452543"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En general</a:t>
              </a:r>
            </a:p>
          </p:txBody>
        </p:sp>
        <p:sp>
          <p:nvSpPr>
            <p:cNvPr id="29" name="TextBox 28" descr="white box for answer"/>
            <p:cNvSpPr txBox="1"/>
            <p:nvPr/>
          </p:nvSpPr>
          <p:spPr>
            <a:xfrm>
              <a:off x="4468400" y="4217368"/>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TextBox 6"/>
            <p:cNvSpPr txBox="1"/>
            <p:nvPr/>
          </p:nvSpPr>
          <p:spPr>
            <a:xfrm>
              <a:off x="333637" y="2652757"/>
              <a:ext cx="26538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The boys/cousins (m) are being quite serious.</a:t>
              </a:r>
            </a:p>
          </p:txBody>
        </p:sp>
        <p:pic>
          <p:nvPicPr>
            <p:cNvPr id="31" name="Picture 30"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4652" y="1134598"/>
              <a:ext cx="360464" cy="375483"/>
            </a:xfrm>
            <a:prstGeom prst="rect">
              <a:avLst/>
            </a:prstGeom>
          </p:spPr>
        </p:pic>
        <p:sp>
          <p:nvSpPr>
            <p:cNvPr id="33" name="TextBox 32"/>
            <p:cNvSpPr txBox="1"/>
            <p:nvPr/>
          </p:nvSpPr>
          <p:spPr>
            <a:xfrm>
              <a:off x="2954570" y="2678502"/>
              <a:ext cx="26538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The rivers are clear.</a:t>
              </a:r>
            </a:p>
          </p:txBody>
        </p:sp>
        <p:pic>
          <p:nvPicPr>
            <p:cNvPr id="34" name="Picture 33" descr="white box for answ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589" y="1539354"/>
              <a:ext cx="360464" cy="375483"/>
            </a:xfrm>
            <a:prstGeom prst="rect">
              <a:avLst/>
            </a:prstGeom>
          </p:spPr>
        </p:pic>
        <p:sp>
          <p:nvSpPr>
            <p:cNvPr id="35" name="Rectangle 34"/>
            <p:cNvSpPr/>
            <p:nvPr/>
          </p:nvSpPr>
          <p:spPr>
            <a:xfrm>
              <a:off x="491948" y="5194893"/>
              <a:ext cx="215018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The grandparents are tanned.</a:t>
              </a:r>
            </a:p>
          </p:txBody>
        </p:sp>
        <p:pic>
          <p:nvPicPr>
            <p:cNvPr id="36" name="Picture 35"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278" y="3786851"/>
              <a:ext cx="360464" cy="375483"/>
            </a:xfrm>
            <a:prstGeom prst="rect">
              <a:avLst/>
            </a:prstGeom>
          </p:spPr>
        </p:pic>
        <p:sp>
          <p:nvSpPr>
            <p:cNvPr id="37" name="Rectangle 36"/>
            <p:cNvSpPr/>
            <p:nvPr/>
          </p:nvSpPr>
          <p:spPr>
            <a:xfrm>
              <a:off x="3017123" y="5188477"/>
              <a:ext cx="215018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The teachers (f) are active.</a:t>
              </a:r>
            </a:p>
          </p:txBody>
        </p:sp>
        <p:pic>
          <p:nvPicPr>
            <p:cNvPr id="38" name="Picture 37"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7888" y="4217368"/>
              <a:ext cx="360464" cy="375483"/>
            </a:xfrm>
            <a:prstGeom prst="rect">
              <a:avLst/>
            </a:prstGeom>
          </p:spPr>
        </p:pic>
      </p:grpSp>
      <p:sp>
        <p:nvSpPr>
          <p:cNvPr id="6" name="Rectangle 5"/>
          <p:cNvSpPr/>
          <p:nvPr/>
        </p:nvSpPr>
        <p:spPr>
          <a:xfrm>
            <a:off x="6183759" y="93581"/>
            <a:ext cx="345479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Persona B</a:t>
            </a:r>
          </a:p>
        </p:txBody>
      </p:sp>
      <p:graphicFrame>
        <p:nvGraphicFramePr>
          <p:cNvPr id="39" name="Table 38"/>
          <p:cNvGraphicFramePr>
            <a:graphicFrameLocks noGrp="1"/>
          </p:cNvGraphicFramePr>
          <p:nvPr>
            <p:extLst>
              <p:ext uri="{D42A27DB-BD31-4B8C-83A1-F6EECF244321}">
                <p14:modId xmlns:p14="http://schemas.microsoft.com/office/powerpoint/2010/main" val="1116168629"/>
              </p:ext>
            </p:extLst>
          </p:nvPr>
        </p:nvGraphicFramePr>
        <p:xfrm>
          <a:off x="6574739" y="1016911"/>
          <a:ext cx="5162338" cy="5121733"/>
        </p:xfrm>
        <a:graphic>
          <a:graphicData uri="http://schemas.openxmlformats.org/drawingml/2006/table">
            <a:tbl>
              <a:tblPr firstRow="1" bandRow="1">
                <a:tableStyleId>{5C22544A-7EE6-4342-B048-85BDC9FD1C3A}</a:tableStyleId>
              </a:tblPr>
              <a:tblGrid>
                <a:gridCol w="2581169">
                  <a:extLst>
                    <a:ext uri="{9D8B030D-6E8A-4147-A177-3AD203B41FA5}">
                      <a16:colId xmlns:a16="http://schemas.microsoft.com/office/drawing/2014/main" val="919787616"/>
                    </a:ext>
                  </a:extLst>
                </a:gridCol>
                <a:gridCol w="2581169">
                  <a:extLst>
                    <a:ext uri="{9D8B030D-6E8A-4147-A177-3AD203B41FA5}">
                      <a16:colId xmlns:a16="http://schemas.microsoft.com/office/drawing/2014/main" val="3622407427"/>
                    </a:ext>
                  </a:extLst>
                </a:gridCol>
              </a:tblGrid>
              <a:tr h="2702778">
                <a:tc>
                  <a:txBody>
                    <a:bodyPr/>
                    <a:lstStyle/>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p>
                      <a:pPr algn="ctr"/>
                      <a:endParaRPr lang="en-GB" sz="2400" b="0"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2418955">
                <a:tc>
                  <a:txBody>
                    <a:bodyPr/>
                    <a:lstStyle/>
                    <a:p>
                      <a:pPr algn="ctr"/>
                      <a:endParaRPr lang="en-GB" sz="2400" b="1"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endParaRPr lang="en-GB" sz="2400" b="1"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bl>
          </a:graphicData>
        </a:graphic>
      </p:graphicFrame>
      <p:grpSp>
        <p:nvGrpSpPr>
          <p:cNvPr id="10" name="Group 9" descr="Person B's sheet for Spanish exercise">
            <a:extLst>
              <a:ext uri="{FF2B5EF4-FFF2-40B4-BE49-F238E27FC236}">
                <a16:creationId xmlns:a16="http://schemas.microsoft.com/office/drawing/2014/main" id="{A969DAAA-6E11-D54E-B71C-61E77FBDFEBB}"/>
              </a:ext>
            </a:extLst>
          </p:cNvPr>
          <p:cNvGrpSpPr/>
          <p:nvPr/>
        </p:nvGrpSpPr>
        <p:grpSpPr>
          <a:xfrm>
            <a:off x="6628044" y="1121512"/>
            <a:ext cx="5274763" cy="4923021"/>
            <a:chOff x="6628044" y="1121512"/>
            <a:chExt cx="5274763" cy="4923021"/>
          </a:xfrm>
        </p:grpSpPr>
        <p:sp>
          <p:nvSpPr>
            <p:cNvPr id="40" name="TextBox 39" descr="white box for answer"/>
            <p:cNvSpPr txBox="1"/>
            <p:nvPr/>
          </p:nvSpPr>
          <p:spPr>
            <a:xfrm>
              <a:off x="8249222" y="1121512"/>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1" name="TextBox 40"/>
            <p:cNvSpPr txBox="1"/>
            <p:nvPr/>
          </p:nvSpPr>
          <p:spPr>
            <a:xfrm>
              <a:off x="6695628" y="1121512"/>
              <a:ext cx="1452542"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Hoy</a:t>
              </a:r>
            </a:p>
          </p:txBody>
        </p:sp>
        <p:sp>
          <p:nvSpPr>
            <p:cNvPr id="42" name="TextBox 41"/>
            <p:cNvSpPr txBox="1"/>
            <p:nvPr/>
          </p:nvSpPr>
          <p:spPr>
            <a:xfrm>
              <a:off x="6695627" y="1543928"/>
              <a:ext cx="1452543"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En general</a:t>
              </a:r>
            </a:p>
          </p:txBody>
        </p:sp>
        <p:sp>
          <p:nvSpPr>
            <p:cNvPr id="43" name="TextBox 42" descr="white box for answer"/>
            <p:cNvSpPr txBox="1"/>
            <p:nvPr/>
          </p:nvSpPr>
          <p:spPr>
            <a:xfrm>
              <a:off x="8249222" y="1543928"/>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4" name="TextBox 43" descr="white box for answer"/>
            <p:cNvSpPr txBox="1"/>
            <p:nvPr/>
          </p:nvSpPr>
          <p:spPr>
            <a:xfrm>
              <a:off x="10888773" y="1129769"/>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5" name="TextBox 44"/>
            <p:cNvSpPr txBox="1"/>
            <p:nvPr/>
          </p:nvSpPr>
          <p:spPr>
            <a:xfrm>
              <a:off x="9335179" y="1129769"/>
              <a:ext cx="1452542"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Hoy</a:t>
              </a:r>
            </a:p>
          </p:txBody>
        </p:sp>
        <p:sp>
          <p:nvSpPr>
            <p:cNvPr id="46" name="TextBox 45"/>
            <p:cNvSpPr txBox="1"/>
            <p:nvPr/>
          </p:nvSpPr>
          <p:spPr>
            <a:xfrm>
              <a:off x="9335178" y="1552185"/>
              <a:ext cx="1452543"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En general</a:t>
              </a:r>
            </a:p>
          </p:txBody>
        </p:sp>
        <p:sp>
          <p:nvSpPr>
            <p:cNvPr id="47" name="TextBox 46" descr="white box for answer"/>
            <p:cNvSpPr txBox="1"/>
            <p:nvPr/>
          </p:nvSpPr>
          <p:spPr>
            <a:xfrm>
              <a:off x="10888773" y="1552185"/>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8" name="TextBox 47" descr="white box for answer"/>
            <p:cNvSpPr txBox="1"/>
            <p:nvPr/>
          </p:nvSpPr>
          <p:spPr>
            <a:xfrm>
              <a:off x="8234943" y="3794952"/>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9" name="TextBox 48"/>
            <p:cNvSpPr txBox="1"/>
            <p:nvPr/>
          </p:nvSpPr>
          <p:spPr>
            <a:xfrm>
              <a:off x="6681349" y="3794952"/>
              <a:ext cx="1452542"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Hoy</a:t>
              </a:r>
            </a:p>
          </p:txBody>
        </p:sp>
        <p:sp>
          <p:nvSpPr>
            <p:cNvPr id="50" name="TextBox 49"/>
            <p:cNvSpPr txBox="1"/>
            <p:nvPr/>
          </p:nvSpPr>
          <p:spPr>
            <a:xfrm>
              <a:off x="6681348" y="4217368"/>
              <a:ext cx="1452543"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En general</a:t>
              </a:r>
            </a:p>
          </p:txBody>
        </p:sp>
        <p:sp>
          <p:nvSpPr>
            <p:cNvPr id="51" name="TextBox 50" descr="white box for answer"/>
            <p:cNvSpPr txBox="1"/>
            <p:nvPr/>
          </p:nvSpPr>
          <p:spPr>
            <a:xfrm>
              <a:off x="8234943" y="4217368"/>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2" name="TextBox 51" descr="white box for answer"/>
            <p:cNvSpPr txBox="1"/>
            <p:nvPr/>
          </p:nvSpPr>
          <p:spPr>
            <a:xfrm>
              <a:off x="10762807" y="3794952"/>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3" name="TextBox 52"/>
            <p:cNvSpPr txBox="1"/>
            <p:nvPr/>
          </p:nvSpPr>
          <p:spPr>
            <a:xfrm>
              <a:off x="9209213" y="3794952"/>
              <a:ext cx="1452542"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Hoy</a:t>
              </a:r>
            </a:p>
          </p:txBody>
        </p:sp>
        <p:sp>
          <p:nvSpPr>
            <p:cNvPr id="54" name="TextBox 53"/>
            <p:cNvSpPr txBox="1"/>
            <p:nvPr/>
          </p:nvSpPr>
          <p:spPr>
            <a:xfrm>
              <a:off x="9209212" y="4217368"/>
              <a:ext cx="1452543" cy="36933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En general</a:t>
              </a:r>
            </a:p>
          </p:txBody>
        </p:sp>
        <p:sp>
          <p:nvSpPr>
            <p:cNvPr id="55" name="TextBox 54" descr="white box for answer"/>
            <p:cNvSpPr txBox="1"/>
            <p:nvPr/>
          </p:nvSpPr>
          <p:spPr>
            <a:xfrm>
              <a:off x="10762807" y="4217368"/>
              <a:ext cx="463948" cy="37092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6" name="TextBox 55"/>
            <p:cNvSpPr txBox="1"/>
            <p:nvPr/>
          </p:nvSpPr>
          <p:spPr>
            <a:xfrm>
              <a:off x="6628044" y="2652757"/>
              <a:ext cx="26538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The cousins (m/f) are dark-skinned.</a:t>
              </a:r>
            </a:p>
          </p:txBody>
        </p:sp>
        <p:pic>
          <p:nvPicPr>
            <p:cNvPr id="57" name="Picture 56"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6685" y="1542167"/>
              <a:ext cx="360464" cy="375483"/>
            </a:xfrm>
            <a:prstGeom prst="rect">
              <a:avLst/>
            </a:prstGeom>
          </p:spPr>
        </p:pic>
        <p:sp>
          <p:nvSpPr>
            <p:cNvPr id="58" name="TextBox 57"/>
            <p:cNvSpPr txBox="1"/>
            <p:nvPr/>
          </p:nvSpPr>
          <p:spPr>
            <a:xfrm>
              <a:off x="9248977" y="2678502"/>
              <a:ext cx="26538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The girls/cousins (f) are bored.</a:t>
              </a:r>
            </a:p>
          </p:txBody>
        </p:sp>
        <p:pic>
          <p:nvPicPr>
            <p:cNvPr id="59" name="Picture 58"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420" y="1142337"/>
              <a:ext cx="360464" cy="375483"/>
            </a:xfrm>
            <a:prstGeom prst="rect">
              <a:avLst/>
            </a:prstGeom>
          </p:spPr>
        </p:pic>
        <p:sp>
          <p:nvSpPr>
            <p:cNvPr id="60" name="Rectangle 59"/>
            <p:cNvSpPr/>
            <p:nvPr/>
          </p:nvSpPr>
          <p:spPr>
            <a:xfrm>
              <a:off x="6629690" y="5121203"/>
              <a:ext cx="254882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The boys (m) are acting crazy and feeling nervous.</a:t>
              </a:r>
            </a:p>
          </p:txBody>
        </p:sp>
        <p:pic>
          <p:nvPicPr>
            <p:cNvPr id="61" name="Picture 60"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6685" y="3786851"/>
              <a:ext cx="360464" cy="375483"/>
            </a:xfrm>
            <a:prstGeom prst="rect">
              <a:avLst/>
            </a:prstGeom>
          </p:spPr>
        </p:pic>
        <p:sp>
          <p:nvSpPr>
            <p:cNvPr id="62" name="Rectangle 61"/>
            <p:cNvSpPr/>
            <p:nvPr/>
          </p:nvSpPr>
          <p:spPr>
            <a:xfrm>
              <a:off x="9311530" y="5188477"/>
              <a:ext cx="215018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The dogs are calm and brown.</a:t>
              </a:r>
            </a:p>
          </p:txBody>
        </p:sp>
        <p:pic>
          <p:nvPicPr>
            <p:cNvPr id="63" name="Picture 62"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2295" y="4217368"/>
              <a:ext cx="360464" cy="375483"/>
            </a:xfrm>
            <a:prstGeom prst="rect">
              <a:avLst/>
            </a:prstGeom>
          </p:spPr>
        </p:pic>
      </p:grpSp>
    </p:spTree>
    <p:extLst>
      <p:ext uri="{BB962C8B-B14F-4D97-AF65-F5344CB8AC3E}">
        <p14:creationId xmlns:p14="http://schemas.microsoft.com/office/powerpoint/2010/main" val="936295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quelle</a:t>
            </a:r>
            <a:r>
              <a:rPr lang="en-GB" sz="3600" b="1" dirty="0">
                <a:solidFill>
                  <a:schemeClr val="bg1"/>
                </a:solidFill>
              </a:rPr>
              <a:t> question?</a:t>
            </a:r>
          </a:p>
        </p:txBody>
      </p:sp>
      <p:sp>
        <p:nvSpPr>
          <p:cNvPr id="14" name="Rectangle 13"/>
          <p:cNvSpPr/>
          <p:nvPr/>
        </p:nvSpPr>
        <p:spPr>
          <a:xfrm>
            <a:off x="1413055" y="2833611"/>
            <a:ext cx="173477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Marion</a:t>
            </a:r>
          </a:p>
        </p:txBody>
      </p:sp>
      <p:pic>
        <p:nvPicPr>
          <p:cNvPr id="10" name="Picture 9" descr="girl"/>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3321102" y="1859565"/>
            <a:ext cx="1507299" cy="2115081"/>
          </a:xfrm>
          <a:prstGeom prst="rect">
            <a:avLst/>
          </a:prstGeom>
        </p:spPr>
      </p:pic>
      <p:sp>
        <p:nvSpPr>
          <p:cNvPr id="16" name="TextBox 15"/>
          <p:cNvSpPr txBox="1"/>
          <p:nvPr/>
        </p:nvSpPr>
        <p:spPr>
          <a:xfrm>
            <a:off x="1283386" y="4251948"/>
            <a:ext cx="47980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Combien</a:t>
            </a: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mots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comprends-tu</a:t>
            </a: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3" name="Rounded Rectangle 12"/>
          <p:cNvSpPr/>
          <p:nvPr/>
        </p:nvSpPr>
        <p:spPr>
          <a:xfrm>
            <a:off x="1275420" y="4234849"/>
            <a:ext cx="3744810" cy="1409416"/>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Je </a:t>
            </a:r>
            <a:r>
              <a:rPr kumimoji="0" lang="en-GB" sz="3000" b="0" i="0" u="none" strike="noStrike" kern="1200" cap="none" spc="0" normalizeH="0" baseline="0" noProof="0" dirty="0" err="1">
                <a:ln>
                  <a:noFill/>
                </a:ln>
                <a:solidFill>
                  <a:prstClr val="white"/>
                </a:solidFill>
                <a:effectLst/>
                <a:uLnTx/>
                <a:uFillTx/>
                <a:latin typeface="Century Gothic" panose="020F0302020204030204"/>
                <a:ea typeface="+mn-ea"/>
                <a:cs typeface="+mn-cs"/>
              </a:rPr>
              <a:t>comprends</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 dix mots.</a:t>
            </a:r>
          </a:p>
        </p:txBody>
      </p:sp>
      <p:sp>
        <p:nvSpPr>
          <p:cNvPr id="7" name="Rectangle 6"/>
          <p:cNvSpPr/>
          <p:nvPr/>
        </p:nvSpPr>
        <p:spPr>
          <a:xfrm>
            <a:off x="5738138" y="2847894"/>
            <a:ext cx="143821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Pierre</a:t>
            </a:r>
          </a:p>
        </p:txBody>
      </p:sp>
      <p:pic>
        <p:nvPicPr>
          <p:cNvPr id="11" name="Picture 10" descr="boy"/>
          <p:cNvPicPr>
            <a:picLocks noChangeAspect="1"/>
          </p:cNvPicPr>
          <p:nvPr/>
        </p:nvPicPr>
        <p:blipFill rotWithShape="1">
          <a:blip r:embed="rId5"/>
          <a:srcRect l="49237" t="14899" r="17129" b="11582"/>
          <a:stretch/>
        </p:blipFill>
        <p:spPr>
          <a:xfrm>
            <a:off x="7035702" y="1729014"/>
            <a:ext cx="1686322" cy="2460371"/>
          </a:xfrm>
          <a:prstGeom prst="rect">
            <a:avLst/>
          </a:prstGeom>
        </p:spPr>
      </p:pic>
      <p:sp>
        <p:nvSpPr>
          <p:cNvPr id="2" name="TextBox 1"/>
          <p:cNvSpPr txBox="1"/>
          <p:nvPr/>
        </p:nvSpPr>
        <p:spPr>
          <a:xfrm>
            <a:off x="5738138" y="4272336"/>
            <a:ext cx="47980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Comprends-tu</a:t>
            </a: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mot ?</a:t>
            </a:r>
          </a:p>
        </p:txBody>
      </p:sp>
      <p:sp>
        <p:nvSpPr>
          <p:cNvPr id="12" name="Rounded Rectangle 11"/>
          <p:cNvSpPr/>
          <p:nvPr/>
        </p:nvSpPr>
        <p:spPr>
          <a:xfrm>
            <a:off x="5620508" y="4258095"/>
            <a:ext cx="3748868" cy="1378026"/>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prstClr val="white"/>
                </a:solidFill>
                <a:effectLst/>
                <a:uLnTx/>
                <a:uFillTx/>
                <a:latin typeface="Century Gothic" panose="020F0302020204030204"/>
                <a:ea typeface="+mn-ea"/>
                <a:cs typeface="+mn-cs"/>
              </a:rPr>
              <a:t>Oui</a:t>
            </a:r>
            <a:r>
              <a:rPr kumimoji="0" lang="en-GB" sz="3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je </a:t>
            </a:r>
            <a:r>
              <a:rPr kumimoji="0" lang="en-GB" sz="3000" b="0" i="0" u="none" strike="noStrike" kern="1200" cap="none" spc="0" normalizeH="0" baseline="0" noProof="0" dirty="0" err="1">
                <a:ln>
                  <a:noFill/>
                </a:ln>
                <a:solidFill>
                  <a:prstClr val="white"/>
                </a:solidFill>
                <a:effectLst/>
                <a:uLnTx/>
                <a:uFillTx/>
                <a:latin typeface="Century Gothic" panose="020F0302020204030204"/>
                <a:ea typeface="+mn-ea"/>
                <a:cs typeface="+mn-cs"/>
              </a:rPr>
              <a:t>comprends</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 le mot</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3" name="Rounded Rectangular Callout 2"/>
          <p:cNvSpPr/>
          <p:nvPr/>
        </p:nvSpPr>
        <p:spPr>
          <a:xfrm>
            <a:off x="8664546" y="917991"/>
            <a:ext cx="3439236" cy="2166403"/>
          </a:xfrm>
          <a:prstGeom prst="wedgeRoundRectCallout">
            <a:avLst>
              <a:gd name="adj1" fmla="val -114881"/>
              <a:gd name="adj2" fmla="val 1182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Look out for the word ‘Yes’;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this tells you what type of question is needed.</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10748518" y="249869"/>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7" name="Group 16" descr="sticky note"/>
          <p:cNvGrpSpPr/>
          <p:nvPr/>
        </p:nvGrpSpPr>
        <p:grpSpPr>
          <a:xfrm>
            <a:off x="5485897" y="39838"/>
            <a:ext cx="2879877" cy="2873701"/>
            <a:chOff x="3221396" y="3441019"/>
            <a:chExt cx="2879877" cy="2873701"/>
          </a:xfrm>
        </p:grpSpPr>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0878" y="3484828"/>
              <a:ext cx="2820395" cy="2829892"/>
            </a:xfrm>
            <a:prstGeom prst="rect">
              <a:avLst/>
            </a:prstGeom>
          </p:spPr>
        </p:pic>
        <p:sp>
          <p:nvSpPr>
            <p:cNvPr id="19" name="TextBox 18" descr="sticky note"/>
            <p:cNvSpPr txBox="1"/>
            <p:nvPr/>
          </p:nvSpPr>
          <p:spPr>
            <a:xfrm>
              <a:off x="3221396" y="3441019"/>
              <a:ext cx="272531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Grammar is encountered with a varied lexicon to consolidate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learners’ knowledge of a grammatical system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that works across multiple contexts.</a:t>
              </a:r>
            </a:p>
          </p:txBody>
        </p:sp>
      </p:grpSp>
      <p:sp>
        <p:nvSpPr>
          <p:cNvPr id="20" name="TextBox 19" descr="sticky note"/>
          <p:cNvSpPr txBox="1"/>
          <p:nvPr/>
        </p:nvSpPr>
        <p:spPr>
          <a:xfrm>
            <a:off x="5545379" y="3146116"/>
            <a:ext cx="2750014" cy="1631216"/>
          </a:xfrm>
          <a:prstGeom prst="rect">
            <a:avLst/>
          </a:prstGeom>
          <a:solidFill>
            <a:srgbClr val="FFCCCC"/>
          </a:solidFill>
          <a:ln>
            <a:solidFill>
              <a:srgbClr val="FFCCCC"/>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Varied lexicon -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additional vocabulary incorporated from</a:t>
            </a:r>
            <a:r>
              <a:rPr kumimoji="0" lang="en-GB" sz="2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across Terms 1/2/3.</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5" name="Picture 14" descr="sticky note"/>
          <p:cNvPicPr>
            <a:picLocks noChangeAspect="1"/>
          </p:cNvPicPr>
          <p:nvPr/>
        </p:nvPicPr>
        <p:blipFill>
          <a:blip r:embed="rId7">
            <a:extLst>
              <a:ext uri="{BEBA8EAE-BF5A-486C-A8C5-ECC9F3942E4B}">
                <a14:imgProps xmlns:a14="http://schemas.microsoft.com/office/drawing/2010/main">
                  <a14:imgLayer r:embed="rId8">
                    <a14:imgEffect>
                      <a14:colorTemperature colorTemp="1695"/>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2143063" y="39838"/>
            <a:ext cx="2829050" cy="2797022"/>
          </a:xfrm>
          <a:prstGeom prst="rect">
            <a:avLst/>
          </a:prstGeom>
        </p:spPr>
      </p:pic>
      <p:sp>
        <p:nvSpPr>
          <p:cNvPr id="21" name="TextBox 20"/>
          <p:cNvSpPr txBox="1"/>
          <p:nvPr/>
        </p:nvSpPr>
        <p:spPr>
          <a:xfrm>
            <a:off x="2143063" y="39838"/>
            <a:ext cx="25828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B0502020202020204" pitchFamily="34" charset="0"/>
              </a:rPr>
              <a:t>S</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peaking activities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help learners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establish and practise accessing knowledge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after the input practice. </a:t>
            </a:r>
          </a:p>
        </p:txBody>
      </p:sp>
    </p:spTree>
    <p:extLst>
      <p:ext uri="{BB962C8B-B14F-4D97-AF65-F5344CB8AC3E}">
        <p14:creationId xmlns:p14="http://schemas.microsoft.com/office/powerpoint/2010/main" val="174214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12" grpId="0" animBg="1"/>
      <p:bldP spid="3" grpId="0" animBg="1"/>
      <p:bldP spid="20" grpId="0" animBg="1"/>
      <p:bldP spid="2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6" descr="background rectangle">
            <a:extLst>
              <a:ext uri="{FF2B5EF4-FFF2-40B4-BE49-F238E27FC236}">
                <a16:creationId xmlns:a16="http://schemas.microsoft.com/office/drawing/2014/main" id="{CB238838-6A9D-47A3-BE4F-676D1EC3BD53}"/>
              </a:ext>
            </a:extLst>
          </p:cNvPr>
          <p:cNvSpPr/>
          <p:nvPr/>
        </p:nvSpPr>
        <p:spPr>
          <a:xfrm>
            <a:off x="10590663" y="207784"/>
            <a:ext cx="1201003"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727140" y="207784"/>
            <a:ext cx="1255595" cy="344718"/>
          </a:xfrm>
        </p:spPr>
        <p:txBody>
          <a:bodyPr>
            <a:normAutofit fontScale="90000"/>
          </a:bodyPr>
          <a:lstStyle/>
          <a:p>
            <a:pPr lvl="0">
              <a:lnSpc>
                <a:spcPct val="100000"/>
              </a:lnSpc>
              <a:spcBef>
                <a:spcPts val="0"/>
              </a:spcBef>
              <a:defRPr/>
            </a:pPr>
            <a:r>
              <a:rPr lang="en-GB" sz="1800" b="1" dirty="0" err="1">
                <a:solidFill>
                  <a:prstClr val="white"/>
                </a:solidFill>
                <a:ea typeface="+mn-ea"/>
                <a:cs typeface="+mn-cs"/>
              </a:rPr>
              <a:t>parler</a:t>
            </a:r>
            <a:endParaRPr lang="en-US" dirty="0"/>
          </a:p>
        </p:txBody>
      </p:sp>
      <p:sp>
        <p:nvSpPr>
          <p:cNvPr id="13" name="Rectangle 12"/>
          <p:cNvSpPr/>
          <p:nvPr/>
        </p:nvSpPr>
        <p:spPr>
          <a:xfrm>
            <a:off x="208025" y="674746"/>
            <a:ext cx="1154482"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Marc</a:t>
            </a:r>
          </a:p>
        </p:txBody>
      </p:sp>
      <p:pic>
        <p:nvPicPr>
          <p:cNvPr id="35" name="Picture 34" descr="boy"/>
          <p:cNvPicPr>
            <a:picLocks noChangeAspect="1"/>
          </p:cNvPicPr>
          <p:nvPr/>
        </p:nvPicPr>
        <p:blipFill rotWithShape="1">
          <a:blip r:embed="rId3"/>
          <a:srcRect l="49237" t="14899" r="17129" b="11582"/>
          <a:stretch/>
        </p:blipFill>
        <p:spPr>
          <a:xfrm>
            <a:off x="1552399" y="619542"/>
            <a:ext cx="530755" cy="774380"/>
          </a:xfrm>
          <a:prstGeom prst="rect">
            <a:avLst/>
          </a:prstGeom>
        </p:spPr>
      </p:pic>
      <p:sp>
        <p:nvSpPr>
          <p:cNvPr id="48" name="TextBox 47"/>
          <p:cNvSpPr txBox="1"/>
          <p:nvPr/>
        </p:nvSpPr>
        <p:spPr>
          <a:xfrm>
            <a:off x="3061812" y="5665860"/>
            <a:ext cx="23760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Quel</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train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2" name="TextBox 41"/>
          <p:cNvSpPr txBox="1"/>
          <p:nvPr/>
        </p:nvSpPr>
        <p:spPr>
          <a:xfrm>
            <a:off x="6290347" y="2690408"/>
            <a:ext cx="23760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Que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fais-tu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au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collège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9" name="Rectangle 8"/>
          <p:cNvSpPr/>
          <p:nvPr/>
        </p:nvSpPr>
        <p:spPr>
          <a:xfrm>
            <a:off x="3061812" y="3644652"/>
            <a:ext cx="1085554"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Luca</a:t>
            </a:r>
          </a:p>
        </p:txBody>
      </p:sp>
      <p:sp>
        <p:nvSpPr>
          <p:cNvPr id="10" name="Rectangle 9"/>
          <p:cNvSpPr/>
          <p:nvPr/>
        </p:nvSpPr>
        <p:spPr>
          <a:xfrm>
            <a:off x="89532" y="3602431"/>
            <a:ext cx="130195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Chloë</a:t>
            </a:r>
            <a:endPar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11" name="Rectangle 10"/>
          <p:cNvSpPr/>
          <p:nvPr/>
        </p:nvSpPr>
        <p:spPr>
          <a:xfrm>
            <a:off x="2973238" y="5096131"/>
            <a:ext cx="1184941"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Anna</a:t>
            </a:r>
          </a:p>
        </p:txBody>
      </p:sp>
      <p:sp>
        <p:nvSpPr>
          <p:cNvPr id="12" name="Rectangle 11"/>
          <p:cNvSpPr/>
          <p:nvPr/>
        </p:nvSpPr>
        <p:spPr>
          <a:xfrm>
            <a:off x="163731" y="5082718"/>
            <a:ext cx="104868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Amir</a:t>
            </a:r>
          </a:p>
        </p:txBody>
      </p:sp>
      <p:sp>
        <p:nvSpPr>
          <p:cNvPr id="14" name="Rectangle 13"/>
          <p:cNvSpPr/>
          <p:nvPr/>
        </p:nvSpPr>
        <p:spPr>
          <a:xfrm>
            <a:off x="3049348" y="700226"/>
            <a:ext cx="1510350"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Hélène</a:t>
            </a:r>
          </a:p>
        </p:txBody>
      </p:sp>
      <p:sp>
        <p:nvSpPr>
          <p:cNvPr id="15" name="Rectangle 14"/>
          <p:cNvSpPr/>
          <p:nvPr/>
        </p:nvSpPr>
        <p:spPr>
          <a:xfrm>
            <a:off x="96541" y="2120365"/>
            <a:ext cx="1260281"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Maya</a:t>
            </a:r>
          </a:p>
        </p:txBody>
      </p:sp>
      <p:sp>
        <p:nvSpPr>
          <p:cNvPr id="16" name="Rectangle 15"/>
          <p:cNvSpPr/>
          <p:nvPr/>
        </p:nvSpPr>
        <p:spPr>
          <a:xfrm>
            <a:off x="3075012" y="2126896"/>
            <a:ext cx="1215397"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Rahul</a:t>
            </a:r>
          </a:p>
        </p:txBody>
      </p:sp>
      <p:sp>
        <p:nvSpPr>
          <p:cNvPr id="17" name="Rectangle 16"/>
          <p:cNvSpPr/>
          <p:nvPr/>
        </p:nvSpPr>
        <p:spPr>
          <a:xfrm>
            <a:off x="6413864" y="662607"/>
            <a:ext cx="1366679"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Clara</a:t>
            </a:r>
          </a:p>
        </p:txBody>
      </p:sp>
      <p:sp>
        <p:nvSpPr>
          <p:cNvPr id="18" name="Rectangle 17"/>
          <p:cNvSpPr/>
          <p:nvPr/>
        </p:nvSpPr>
        <p:spPr>
          <a:xfrm>
            <a:off x="5841131" y="5060772"/>
            <a:ext cx="2550725"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Faiza</a:t>
            </a:r>
            <a:endPar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19" name="Rectangle 18"/>
          <p:cNvSpPr/>
          <p:nvPr/>
        </p:nvSpPr>
        <p:spPr>
          <a:xfrm>
            <a:off x="6266282" y="3551892"/>
            <a:ext cx="1708167"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Oscar</a:t>
            </a:r>
          </a:p>
        </p:txBody>
      </p:sp>
      <p:sp>
        <p:nvSpPr>
          <p:cNvPr id="20" name="Rectangle 19"/>
          <p:cNvSpPr/>
          <p:nvPr/>
        </p:nvSpPr>
        <p:spPr>
          <a:xfrm>
            <a:off x="6385603" y="2108545"/>
            <a:ext cx="1461783"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Émile</a:t>
            </a:r>
            <a:endPar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21" name="Rectangle 20"/>
          <p:cNvSpPr/>
          <p:nvPr/>
        </p:nvSpPr>
        <p:spPr>
          <a:xfrm>
            <a:off x="9761064" y="5005505"/>
            <a:ext cx="101662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Félix</a:t>
            </a:r>
          </a:p>
        </p:txBody>
      </p:sp>
      <p:sp>
        <p:nvSpPr>
          <p:cNvPr id="22" name="Rectangle 21"/>
          <p:cNvSpPr/>
          <p:nvPr/>
        </p:nvSpPr>
        <p:spPr>
          <a:xfrm>
            <a:off x="9714578" y="3598353"/>
            <a:ext cx="82426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Ella</a:t>
            </a:r>
          </a:p>
        </p:txBody>
      </p:sp>
      <p:sp>
        <p:nvSpPr>
          <p:cNvPr id="23" name="Rectangle 22"/>
          <p:cNvSpPr/>
          <p:nvPr/>
        </p:nvSpPr>
        <p:spPr>
          <a:xfrm>
            <a:off x="9506839" y="2074960"/>
            <a:ext cx="1440456"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Anya</a:t>
            </a:r>
          </a:p>
        </p:txBody>
      </p:sp>
      <p:sp>
        <p:nvSpPr>
          <p:cNvPr id="25" name="TextBox 24"/>
          <p:cNvSpPr txBox="1"/>
          <p:nvPr/>
        </p:nvSpPr>
        <p:spPr>
          <a:xfrm>
            <a:off x="168304" y="1283948"/>
            <a:ext cx="30315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Combien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réponses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26" name="Picture 25" descr="girl"/>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4591648" y="624271"/>
            <a:ext cx="487203" cy="683656"/>
          </a:xfrm>
          <a:prstGeom prst="rect">
            <a:avLst/>
          </a:prstGeom>
        </p:spPr>
      </p:pic>
      <p:pic>
        <p:nvPicPr>
          <p:cNvPr id="27" name="Picture 26" descr="girl"/>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1595951" y="2096969"/>
            <a:ext cx="487203" cy="683656"/>
          </a:xfrm>
          <a:prstGeom prst="rect">
            <a:avLst/>
          </a:prstGeom>
        </p:spPr>
      </p:pic>
      <p:pic>
        <p:nvPicPr>
          <p:cNvPr id="28" name="Picture 27" descr="girl"/>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1591239" y="3479942"/>
            <a:ext cx="487203" cy="683656"/>
          </a:xfrm>
          <a:prstGeom prst="rect">
            <a:avLst/>
          </a:prstGeom>
        </p:spPr>
      </p:pic>
      <p:pic>
        <p:nvPicPr>
          <p:cNvPr id="29" name="Picture 28" descr="girl"/>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4639951" y="5066134"/>
            <a:ext cx="487203" cy="683656"/>
          </a:xfrm>
          <a:prstGeom prst="rect">
            <a:avLst/>
          </a:prstGeom>
        </p:spPr>
      </p:pic>
      <p:pic>
        <p:nvPicPr>
          <p:cNvPr id="30" name="Picture 29" descr="girl"/>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7904653" y="658907"/>
            <a:ext cx="487203" cy="683656"/>
          </a:xfrm>
          <a:prstGeom prst="rect">
            <a:avLst/>
          </a:prstGeom>
        </p:spPr>
      </p:pic>
      <p:pic>
        <p:nvPicPr>
          <p:cNvPr id="31" name="Picture 30" descr="girl"/>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10947295" y="1998725"/>
            <a:ext cx="487203" cy="683656"/>
          </a:xfrm>
          <a:prstGeom prst="rect">
            <a:avLst/>
          </a:prstGeom>
        </p:spPr>
      </p:pic>
      <p:pic>
        <p:nvPicPr>
          <p:cNvPr id="32" name="Picture 31" descr="girl"/>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10947294" y="3609165"/>
            <a:ext cx="487203" cy="683656"/>
          </a:xfrm>
          <a:prstGeom prst="rect">
            <a:avLst/>
          </a:prstGeom>
        </p:spPr>
      </p:pic>
      <p:pic>
        <p:nvPicPr>
          <p:cNvPr id="33" name="Picture 32" descr="girl"/>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7847386" y="4985195"/>
            <a:ext cx="487203" cy="683656"/>
          </a:xfrm>
          <a:prstGeom prst="rect">
            <a:avLst/>
          </a:prstGeom>
        </p:spPr>
      </p:pic>
      <p:pic>
        <p:nvPicPr>
          <p:cNvPr id="34" name="Picture 33" descr="boy"/>
          <p:cNvPicPr>
            <a:picLocks noChangeAspect="1"/>
          </p:cNvPicPr>
          <p:nvPr/>
        </p:nvPicPr>
        <p:blipFill rotWithShape="1">
          <a:blip r:embed="rId3"/>
          <a:srcRect l="49237" t="14899" r="17129" b="11582"/>
          <a:stretch/>
        </p:blipFill>
        <p:spPr>
          <a:xfrm>
            <a:off x="4591648" y="3495611"/>
            <a:ext cx="530755" cy="774380"/>
          </a:xfrm>
          <a:prstGeom prst="rect">
            <a:avLst/>
          </a:prstGeom>
        </p:spPr>
      </p:pic>
      <p:pic>
        <p:nvPicPr>
          <p:cNvPr id="36" name="Picture 35" descr="boy"/>
          <p:cNvPicPr>
            <a:picLocks noChangeAspect="1"/>
          </p:cNvPicPr>
          <p:nvPr/>
        </p:nvPicPr>
        <p:blipFill rotWithShape="1">
          <a:blip r:embed="rId3"/>
          <a:srcRect l="49237" t="14899" r="17129" b="11582"/>
          <a:stretch/>
        </p:blipFill>
        <p:spPr>
          <a:xfrm>
            <a:off x="4567250" y="2028401"/>
            <a:ext cx="530755" cy="774380"/>
          </a:xfrm>
          <a:prstGeom prst="rect">
            <a:avLst/>
          </a:prstGeom>
        </p:spPr>
      </p:pic>
      <p:pic>
        <p:nvPicPr>
          <p:cNvPr id="37" name="Picture 36" descr="boy"/>
          <p:cNvPicPr>
            <a:picLocks noChangeAspect="1"/>
          </p:cNvPicPr>
          <p:nvPr/>
        </p:nvPicPr>
        <p:blipFill rotWithShape="1">
          <a:blip r:embed="rId3"/>
          <a:srcRect l="49237" t="14899" r="17129" b="11582"/>
          <a:stretch/>
        </p:blipFill>
        <p:spPr>
          <a:xfrm>
            <a:off x="1541529" y="4960188"/>
            <a:ext cx="530755" cy="774380"/>
          </a:xfrm>
          <a:prstGeom prst="rect">
            <a:avLst/>
          </a:prstGeom>
        </p:spPr>
      </p:pic>
      <p:pic>
        <p:nvPicPr>
          <p:cNvPr id="38" name="Picture 37" descr="boy"/>
          <p:cNvPicPr>
            <a:picLocks noChangeAspect="1"/>
          </p:cNvPicPr>
          <p:nvPr/>
        </p:nvPicPr>
        <p:blipFill rotWithShape="1">
          <a:blip r:embed="rId3"/>
          <a:srcRect l="49237" t="14899" r="17129" b="11582"/>
          <a:stretch/>
        </p:blipFill>
        <p:spPr>
          <a:xfrm>
            <a:off x="7882876" y="3446767"/>
            <a:ext cx="530755" cy="774380"/>
          </a:xfrm>
          <a:prstGeom prst="rect">
            <a:avLst/>
          </a:prstGeom>
        </p:spPr>
      </p:pic>
      <p:pic>
        <p:nvPicPr>
          <p:cNvPr id="39" name="Picture 38" descr="boy"/>
          <p:cNvPicPr>
            <a:picLocks noChangeAspect="1"/>
          </p:cNvPicPr>
          <p:nvPr/>
        </p:nvPicPr>
        <p:blipFill rotWithShape="1">
          <a:blip r:embed="rId3"/>
          <a:srcRect l="49237" t="14899" r="17129" b="11582"/>
          <a:stretch/>
        </p:blipFill>
        <p:spPr>
          <a:xfrm>
            <a:off x="7880727" y="2006245"/>
            <a:ext cx="530755" cy="774380"/>
          </a:xfrm>
          <a:prstGeom prst="rect">
            <a:avLst/>
          </a:prstGeom>
        </p:spPr>
      </p:pic>
      <p:pic>
        <p:nvPicPr>
          <p:cNvPr id="40" name="Picture 39" descr="boy"/>
          <p:cNvPicPr>
            <a:picLocks noChangeAspect="1"/>
          </p:cNvPicPr>
          <p:nvPr/>
        </p:nvPicPr>
        <p:blipFill rotWithShape="1">
          <a:blip r:embed="rId3"/>
          <a:srcRect l="49237" t="14899" r="17129" b="11582"/>
          <a:stretch/>
        </p:blipFill>
        <p:spPr>
          <a:xfrm>
            <a:off x="10903742" y="5020772"/>
            <a:ext cx="530755" cy="774380"/>
          </a:xfrm>
          <a:prstGeom prst="rect">
            <a:avLst/>
          </a:prstGeom>
        </p:spPr>
      </p:pic>
      <p:sp>
        <p:nvSpPr>
          <p:cNvPr id="41" name="TextBox 40"/>
          <p:cNvSpPr txBox="1"/>
          <p:nvPr/>
        </p:nvSpPr>
        <p:spPr>
          <a:xfrm>
            <a:off x="6446255" y="1284280"/>
            <a:ext cx="23760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maths?</a:t>
            </a:r>
          </a:p>
        </p:txBody>
      </p:sp>
      <p:sp>
        <p:nvSpPr>
          <p:cNvPr id="43" name="TextBox 42"/>
          <p:cNvSpPr txBox="1"/>
          <p:nvPr/>
        </p:nvSpPr>
        <p:spPr>
          <a:xfrm>
            <a:off x="9591043" y="2627130"/>
            <a:ext cx="23760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Fais-tu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devoirs?</a:t>
            </a:r>
          </a:p>
        </p:txBody>
      </p:sp>
      <p:sp>
        <p:nvSpPr>
          <p:cNvPr id="44" name="TextBox 43"/>
          <p:cNvSpPr txBox="1"/>
          <p:nvPr/>
        </p:nvSpPr>
        <p:spPr>
          <a:xfrm>
            <a:off x="162324" y="2676492"/>
            <a:ext cx="2376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Sors-tu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souvent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5" name="TextBox 44"/>
          <p:cNvSpPr txBox="1"/>
          <p:nvPr/>
        </p:nvSpPr>
        <p:spPr>
          <a:xfrm>
            <a:off x="3225423" y="4258851"/>
            <a:ext cx="27353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Viens-tu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Londres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chaque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jour?</a:t>
            </a:r>
          </a:p>
        </p:txBody>
      </p:sp>
      <p:sp>
        <p:nvSpPr>
          <p:cNvPr id="46" name="TextBox 45"/>
          <p:cNvSpPr txBox="1"/>
          <p:nvPr/>
        </p:nvSpPr>
        <p:spPr>
          <a:xfrm>
            <a:off x="6468032" y="4184899"/>
            <a:ext cx="2376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 train?</a:t>
            </a:r>
          </a:p>
        </p:txBody>
      </p:sp>
      <p:sp>
        <p:nvSpPr>
          <p:cNvPr id="47" name="TextBox 46"/>
          <p:cNvSpPr txBox="1"/>
          <p:nvPr/>
        </p:nvSpPr>
        <p:spPr>
          <a:xfrm>
            <a:off x="160260" y="5720226"/>
            <a:ext cx="2376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Dis-</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vérité</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9" name="TextBox 48"/>
          <p:cNvSpPr txBox="1"/>
          <p:nvPr/>
        </p:nvSpPr>
        <p:spPr>
          <a:xfrm>
            <a:off x="6415570" y="5668641"/>
            <a:ext cx="2376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Que dis-</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50" name="TextBox 49"/>
          <p:cNvSpPr txBox="1"/>
          <p:nvPr/>
        </p:nvSpPr>
        <p:spPr>
          <a:xfrm>
            <a:off x="9536588" y="5665860"/>
            <a:ext cx="23760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Combien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matières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fais-tu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51" name="TextBox 50"/>
          <p:cNvSpPr txBox="1"/>
          <p:nvPr/>
        </p:nvSpPr>
        <p:spPr>
          <a:xfrm>
            <a:off x="3031687" y="2707926"/>
            <a:ext cx="23760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Quelle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question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fais-tu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52" name="Rounded Rectangle 51"/>
          <p:cNvSpPr/>
          <p:nvPr/>
        </p:nvSpPr>
        <p:spPr>
          <a:xfrm>
            <a:off x="89532" y="1145071"/>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Je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comprends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trois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réponses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53" name="TextBox 52"/>
          <p:cNvSpPr txBox="1"/>
          <p:nvPr/>
        </p:nvSpPr>
        <p:spPr>
          <a:xfrm>
            <a:off x="3084603" y="1312111"/>
            <a:ext cx="30315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Quel</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jour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sors-tu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54" name="Rounded Rectangle 53"/>
          <p:cNvSpPr/>
          <p:nvPr/>
        </p:nvSpPr>
        <p:spPr>
          <a:xfrm>
            <a:off x="3055764" y="1145071"/>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Je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sors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le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samedi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55" name="Rounded Rectangle 54"/>
          <p:cNvSpPr/>
          <p:nvPr/>
        </p:nvSpPr>
        <p:spPr>
          <a:xfrm>
            <a:off x="6169443" y="1161915"/>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Oui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je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comprends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les maths.</a:t>
            </a:r>
          </a:p>
        </p:txBody>
      </p:sp>
      <p:sp>
        <p:nvSpPr>
          <p:cNvPr id="57" name="Rounded Rectangle 56"/>
          <p:cNvSpPr/>
          <p:nvPr/>
        </p:nvSpPr>
        <p:spPr>
          <a:xfrm>
            <a:off x="85963" y="2632463"/>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Oui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je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sors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souvent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58" name="Rounded Rectangle 57"/>
          <p:cNvSpPr/>
          <p:nvPr/>
        </p:nvSpPr>
        <p:spPr>
          <a:xfrm>
            <a:off x="3076721" y="2625028"/>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Je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fais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question six.</a:t>
            </a:r>
          </a:p>
        </p:txBody>
      </p:sp>
      <p:sp>
        <p:nvSpPr>
          <p:cNvPr id="59" name="Rounded Rectangle 58"/>
          <p:cNvSpPr/>
          <p:nvPr/>
        </p:nvSpPr>
        <p:spPr>
          <a:xfrm>
            <a:off x="9136884" y="2632463"/>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Oui</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je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fais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les devoirs.</a:t>
            </a:r>
          </a:p>
        </p:txBody>
      </p:sp>
      <p:sp>
        <p:nvSpPr>
          <p:cNvPr id="60" name="Rounded Rectangle 59"/>
          <p:cNvSpPr/>
          <p:nvPr/>
        </p:nvSpPr>
        <p:spPr>
          <a:xfrm>
            <a:off x="3124189" y="4206339"/>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Oui</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je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viens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à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Londres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chaque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jour.</a:t>
            </a:r>
          </a:p>
        </p:txBody>
      </p:sp>
      <p:sp>
        <p:nvSpPr>
          <p:cNvPr id="61" name="Rounded Rectangle 60"/>
          <p:cNvSpPr/>
          <p:nvPr/>
        </p:nvSpPr>
        <p:spPr>
          <a:xfrm>
            <a:off x="6116145" y="4221147"/>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Oui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je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prends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le train.</a:t>
            </a:r>
          </a:p>
        </p:txBody>
      </p:sp>
      <p:sp>
        <p:nvSpPr>
          <p:cNvPr id="62" name="Rounded Rectangle 61"/>
          <p:cNvSpPr/>
          <p:nvPr/>
        </p:nvSpPr>
        <p:spPr>
          <a:xfrm>
            <a:off x="56522" y="5492855"/>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Oui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je dis la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vérité</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64" name="Rounded Rectangle 63"/>
          <p:cNvSpPr/>
          <p:nvPr/>
        </p:nvSpPr>
        <p:spPr>
          <a:xfrm>
            <a:off x="6165329" y="5476185"/>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Je dis,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C’est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strict!’</a:t>
            </a:r>
          </a:p>
        </p:txBody>
      </p:sp>
      <p:sp>
        <p:nvSpPr>
          <p:cNvPr id="65" name="Rounded Rectangle 64"/>
          <p:cNvSpPr/>
          <p:nvPr/>
        </p:nvSpPr>
        <p:spPr>
          <a:xfrm>
            <a:off x="9164800" y="5441270"/>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Je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fais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douze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matières.</a:t>
            </a:r>
          </a:p>
        </p:txBody>
      </p:sp>
      <p:sp>
        <p:nvSpPr>
          <p:cNvPr id="66" name="Rectangle 65"/>
          <p:cNvSpPr/>
          <p:nvPr/>
        </p:nvSpPr>
        <p:spPr>
          <a:xfrm>
            <a:off x="9506837" y="727643"/>
            <a:ext cx="1927659"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Philippe</a:t>
            </a:r>
          </a:p>
        </p:txBody>
      </p:sp>
      <p:pic>
        <p:nvPicPr>
          <p:cNvPr id="67" name="Picture 66" descr="boy"/>
          <p:cNvPicPr>
            <a:picLocks noChangeAspect="1"/>
          </p:cNvPicPr>
          <p:nvPr/>
        </p:nvPicPr>
        <p:blipFill rotWithShape="1">
          <a:blip r:embed="rId3"/>
          <a:srcRect l="49237" t="14899" r="17129" b="11582"/>
          <a:stretch/>
        </p:blipFill>
        <p:spPr>
          <a:xfrm>
            <a:off x="11221205" y="660190"/>
            <a:ext cx="530755" cy="774380"/>
          </a:xfrm>
          <a:prstGeom prst="rect">
            <a:avLst/>
          </a:prstGeom>
        </p:spPr>
      </p:pic>
      <p:sp>
        <p:nvSpPr>
          <p:cNvPr id="68" name="TextBox 67"/>
          <p:cNvSpPr txBox="1"/>
          <p:nvPr/>
        </p:nvSpPr>
        <p:spPr>
          <a:xfrm>
            <a:off x="9591042" y="1264878"/>
            <a:ext cx="24723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Combien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mots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apprends-tu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69" name="Rounded Rectangle 68"/>
          <p:cNvSpPr/>
          <p:nvPr/>
        </p:nvSpPr>
        <p:spPr>
          <a:xfrm>
            <a:off x="9164801" y="1171552"/>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J’apprends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dix mots.</a:t>
            </a:r>
          </a:p>
        </p:txBody>
      </p:sp>
      <p:sp>
        <p:nvSpPr>
          <p:cNvPr id="70" name="TextBox 69"/>
          <p:cNvSpPr txBox="1"/>
          <p:nvPr/>
        </p:nvSpPr>
        <p:spPr>
          <a:xfrm>
            <a:off x="175655" y="4215431"/>
            <a:ext cx="24723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Apprends-tu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langue?</a:t>
            </a:r>
          </a:p>
        </p:txBody>
      </p:sp>
      <p:sp>
        <p:nvSpPr>
          <p:cNvPr id="71" name="TextBox 70"/>
          <p:cNvSpPr txBox="1"/>
          <p:nvPr/>
        </p:nvSpPr>
        <p:spPr>
          <a:xfrm>
            <a:off x="9533839" y="4173447"/>
            <a:ext cx="24723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 phrase?</a:t>
            </a:r>
          </a:p>
        </p:txBody>
      </p:sp>
      <p:sp>
        <p:nvSpPr>
          <p:cNvPr id="73" name="Rounded Rectangle 72"/>
          <p:cNvSpPr/>
          <p:nvPr/>
        </p:nvSpPr>
        <p:spPr>
          <a:xfrm>
            <a:off x="9164801" y="4241279"/>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Oui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je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comprends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la phrase.</a:t>
            </a:r>
          </a:p>
        </p:txBody>
      </p:sp>
      <p:sp>
        <p:nvSpPr>
          <p:cNvPr id="56" name="Rounded Rectangle 55"/>
          <p:cNvSpPr/>
          <p:nvPr/>
        </p:nvSpPr>
        <p:spPr>
          <a:xfrm>
            <a:off x="6127521" y="2613735"/>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Je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fais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des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exercices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au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collège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63" name="Rounded Rectangle 62"/>
          <p:cNvSpPr/>
          <p:nvPr/>
        </p:nvSpPr>
        <p:spPr>
          <a:xfrm>
            <a:off x="3076721" y="5479652"/>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Je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prends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le train de Nice à Marseille.</a:t>
            </a:r>
          </a:p>
        </p:txBody>
      </p:sp>
      <p:sp>
        <p:nvSpPr>
          <p:cNvPr id="72" name="Rounded Rectangle 71"/>
          <p:cNvSpPr/>
          <p:nvPr/>
        </p:nvSpPr>
        <p:spPr>
          <a:xfrm>
            <a:off x="76676" y="4205920"/>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Oui</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j’apprends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une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langue.</a:t>
            </a:r>
          </a:p>
        </p:txBody>
      </p:sp>
    </p:spTree>
    <p:extLst>
      <p:ext uri="{BB962C8B-B14F-4D97-AF65-F5344CB8AC3E}">
        <p14:creationId xmlns:p14="http://schemas.microsoft.com/office/powerpoint/2010/main" val="1387552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2"/>
                                        </p:tgtEl>
                                      </p:cBhvr>
                                    </p:animEffect>
                                    <p:set>
                                      <p:cBhvr>
                                        <p:cTn id="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 restart="whenNotActive" fill="hold" evtFilter="cancelBubble" nodeType="interactiveSeq">
                <p:stCondLst>
                  <p:cond evt="onClick" delay="0">
                    <p:tgtEl>
                      <p:spTgt spid="5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4"/>
                                        </p:tgtEl>
                                      </p:cBhvr>
                                    </p:animEffect>
                                    <p:set>
                                      <p:cBhvr>
                                        <p:cTn id="1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 restart="whenNotActive" fill="hold" evtFilter="cancelBubble" nodeType="interactiveSeq">
                <p:stCondLst>
                  <p:cond evt="onClick" delay="0">
                    <p:tgtEl>
                      <p:spTgt spid="5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57"/>
                                        </p:tgtEl>
                                      </p:cBhvr>
                                    </p:animEffect>
                                    <p:set>
                                      <p:cBhvr>
                                        <p:cTn id="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2" restart="whenNotActive" fill="hold" evtFilter="cancelBubble" nodeType="interactiveSeq">
                <p:stCondLst>
                  <p:cond evt="onClick" delay="0">
                    <p:tgtEl>
                      <p:spTgt spid="5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8" restart="whenNotActive" fill="hold" evtFilter="cancelBubble" nodeType="interactiveSeq">
                <p:stCondLst>
                  <p:cond evt="onClick" delay="0">
                    <p:tgtEl>
                      <p:spTgt spid="5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9"/>
                                        </p:tgtEl>
                                      </p:cBhvr>
                                    </p:animEffect>
                                    <p:set>
                                      <p:cBhvr>
                                        <p:cTn id="4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44" restart="whenNotActive" fill="hold" evtFilter="cancelBubble" nodeType="interactiveSeq">
                <p:stCondLst>
                  <p:cond evt="onClick" delay="0">
                    <p:tgtEl>
                      <p:spTgt spid="6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60"/>
                                        </p:tgtEl>
                                      </p:cBhvr>
                                    </p:animEffect>
                                    <p:set>
                                      <p:cBhvr>
                                        <p:cTn id="4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50" restart="whenNotActive" fill="hold" evtFilter="cancelBubble" nodeType="interactiveSeq">
                <p:stCondLst>
                  <p:cond evt="onClick" delay="0">
                    <p:tgtEl>
                      <p:spTgt spid="6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61"/>
                                        </p:tgtEl>
                                      </p:cBhvr>
                                    </p:animEffect>
                                    <p:set>
                                      <p:cBhvr>
                                        <p:cTn id="55"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2"/>
                                        </p:tgtEl>
                                      </p:cBhvr>
                                    </p:animEffect>
                                    <p:set>
                                      <p:cBhvr>
                                        <p:cTn id="61"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62" restart="whenNotActive" fill="hold" evtFilter="cancelBubble" nodeType="interactiveSeq">
                <p:stCondLst>
                  <p:cond evt="onClick" delay="0">
                    <p:tgtEl>
                      <p:spTgt spid="6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3"/>
                                        </p:tgtEl>
                                      </p:cBhvr>
                                    </p:animEffect>
                                    <p:set>
                                      <p:cBhvr>
                                        <p:cTn id="67"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68" restart="whenNotActive" fill="hold" evtFilter="cancelBubble" nodeType="interactiveSeq">
                <p:stCondLst>
                  <p:cond evt="onClick" delay="0">
                    <p:tgtEl>
                      <p:spTgt spid="6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64"/>
                                        </p:tgtEl>
                                      </p:cBhvr>
                                    </p:animEffect>
                                    <p:set>
                                      <p:cBhvr>
                                        <p:cTn id="7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74" restart="whenNotActive" fill="hold" evtFilter="cancelBubble" nodeType="interactiveSeq">
                <p:stCondLst>
                  <p:cond evt="onClick" delay="0">
                    <p:tgtEl>
                      <p:spTgt spid="6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65"/>
                                        </p:tgtEl>
                                      </p:cBhvr>
                                    </p:animEffect>
                                    <p:set>
                                      <p:cBhvr>
                                        <p:cTn id="79"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80" restart="whenNotActive" fill="hold" evtFilter="cancelBubble" nodeType="interactiveSeq">
                <p:stCondLst>
                  <p:cond evt="onClick" delay="0">
                    <p:tgtEl>
                      <p:spTgt spid="6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69"/>
                                        </p:tgtEl>
                                      </p:cBhvr>
                                    </p:animEffect>
                                    <p:set>
                                      <p:cBhvr>
                                        <p:cTn id="8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86" restart="whenNotActive" fill="hold" evtFilter="cancelBubble" nodeType="interactiveSeq">
                <p:stCondLst>
                  <p:cond evt="onClick" delay="0">
                    <p:tgtEl>
                      <p:spTgt spid="7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72"/>
                                        </p:tgtEl>
                                      </p:cBhvr>
                                    </p:animEffect>
                                    <p:set>
                                      <p:cBhvr>
                                        <p:cTn id="9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92" restart="whenNotActive" fill="hold" evtFilter="cancelBubble" nodeType="interactiveSeq">
                <p:stCondLst>
                  <p:cond evt="onClick" delay="0">
                    <p:tgtEl>
                      <p:spTgt spid="7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73"/>
                                        </p:tgtEl>
                                      </p:cBhvr>
                                    </p:animEffect>
                                    <p:set>
                                      <p:cBhvr>
                                        <p:cTn id="97"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52" grpId="0" animBg="1"/>
      <p:bldP spid="54" grpId="0" animBg="1"/>
      <p:bldP spid="55" grpId="0" animBg="1"/>
      <p:bldP spid="57" grpId="0" animBg="1"/>
      <p:bldP spid="58" grpId="0" animBg="1"/>
      <p:bldP spid="59" grpId="0" animBg="1"/>
      <p:bldP spid="60" grpId="0" animBg="1"/>
      <p:bldP spid="61" grpId="0" animBg="1"/>
      <p:bldP spid="62" grpId="0" animBg="1"/>
      <p:bldP spid="64" grpId="0" animBg="1"/>
      <p:bldP spid="65" grpId="0" animBg="1"/>
      <p:bldP spid="69" grpId="0" animBg="1"/>
      <p:bldP spid="73" grpId="0" animBg="1"/>
      <p:bldP spid="56" grpId="0" animBg="1"/>
      <p:bldP spid="63" grpId="0" animBg="1"/>
      <p:bldP spid="7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quelle</a:t>
            </a:r>
            <a:r>
              <a:rPr lang="en-GB" sz="3600" b="1" dirty="0">
                <a:solidFill>
                  <a:schemeClr val="bg1"/>
                </a:solidFill>
              </a:rPr>
              <a:t> question?</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10748518" y="249869"/>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13"/>
          <p:cNvSpPr/>
          <p:nvPr/>
        </p:nvSpPr>
        <p:spPr>
          <a:xfrm>
            <a:off x="1493852" y="1829751"/>
            <a:ext cx="173477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Marion</a:t>
            </a:r>
          </a:p>
        </p:txBody>
      </p:sp>
      <p:pic>
        <p:nvPicPr>
          <p:cNvPr id="10" name="Picture 9" descr="girl"/>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3571022" y="1226555"/>
            <a:ext cx="1507299" cy="2115081"/>
          </a:xfrm>
          <a:prstGeom prst="rect">
            <a:avLst/>
          </a:prstGeom>
        </p:spPr>
      </p:pic>
      <p:sp>
        <p:nvSpPr>
          <p:cNvPr id="16" name="TextBox 15"/>
          <p:cNvSpPr txBox="1"/>
          <p:nvPr/>
        </p:nvSpPr>
        <p:spPr>
          <a:xfrm>
            <a:off x="1171975" y="2833804"/>
            <a:ext cx="47980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numéro</a:t>
            </a: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fais-tu</a:t>
            </a: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3" name="Rounded Rectangle 12"/>
          <p:cNvSpPr/>
          <p:nvPr/>
        </p:nvSpPr>
        <p:spPr>
          <a:xfrm>
            <a:off x="1133742" y="2620065"/>
            <a:ext cx="3744810" cy="1409416"/>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I’m doing number four.</a:t>
            </a:r>
          </a:p>
        </p:txBody>
      </p:sp>
      <p:sp>
        <p:nvSpPr>
          <p:cNvPr id="7" name="Rectangle 6"/>
          <p:cNvSpPr/>
          <p:nvPr/>
        </p:nvSpPr>
        <p:spPr>
          <a:xfrm>
            <a:off x="7421906" y="1852286"/>
            <a:ext cx="143821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Pierre</a:t>
            </a:r>
          </a:p>
        </p:txBody>
      </p:sp>
      <p:pic>
        <p:nvPicPr>
          <p:cNvPr id="11" name="Picture 10" descr="boy"/>
          <p:cNvPicPr>
            <a:picLocks noChangeAspect="1"/>
          </p:cNvPicPr>
          <p:nvPr/>
        </p:nvPicPr>
        <p:blipFill rotWithShape="1">
          <a:blip r:embed="rId5"/>
          <a:srcRect l="49237" t="14899" r="17129" b="11582"/>
          <a:stretch/>
        </p:blipFill>
        <p:spPr>
          <a:xfrm>
            <a:off x="8554092" y="1004713"/>
            <a:ext cx="1686322" cy="2460371"/>
          </a:xfrm>
          <a:prstGeom prst="rect">
            <a:avLst/>
          </a:prstGeom>
        </p:spPr>
      </p:pic>
      <p:sp>
        <p:nvSpPr>
          <p:cNvPr id="2" name="TextBox 1"/>
          <p:cNvSpPr txBox="1"/>
          <p:nvPr/>
        </p:nvSpPr>
        <p:spPr>
          <a:xfrm>
            <a:off x="6084064" y="2840501"/>
            <a:ext cx="47980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Fais-tu</a:t>
            </a: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numéro</a:t>
            </a: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quatre</a:t>
            </a: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Rounded Rectangle 11"/>
          <p:cNvSpPr/>
          <p:nvPr/>
        </p:nvSpPr>
        <p:spPr>
          <a:xfrm>
            <a:off x="6051707" y="2659319"/>
            <a:ext cx="3748868" cy="1378026"/>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entury Gothic" panose="020F0302020204030204"/>
                <a:ea typeface="+mn-ea"/>
                <a:cs typeface="+mn-cs"/>
              </a:rPr>
              <a:t>Yes, </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I’m doing number four</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5" name="Rounded Rectangle 14"/>
          <p:cNvSpPr/>
          <p:nvPr/>
        </p:nvSpPr>
        <p:spPr>
          <a:xfrm>
            <a:off x="1043106" y="4520001"/>
            <a:ext cx="3748868" cy="1378026"/>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I’m doing number four.</a:t>
            </a:r>
          </a:p>
        </p:txBody>
      </p:sp>
      <p:sp>
        <p:nvSpPr>
          <p:cNvPr id="17" name="Rounded Rectangle 16"/>
          <p:cNvSpPr/>
          <p:nvPr/>
        </p:nvSpPr>
        <p:spPr>
          <a:xfrm>
            <a:off x="1171975" y="4520001"/>
            <a:ext cx="3748868" cy="1378026"/>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Je </a:t>
            </a:r>
            <a:r>
              <a:rPr kumimoji="0" lang="en-GB" sz="3000" b="0" i="0" u="none" strike="noStrike" kern="1200" cap="none" spc="0" normalizeH="0" baseline="0" noProof="0" dirty="0" err="1">
                <a:ln>
                  <a:noFill/>
                </a:ln>
                <a:solidFill>
                  <a:prstClr val="white"/>
                </a:solidFill>
                <a:effectLst/>
                <a:uLnTx/>
                <a:uFillTx/>
                <a:latin typeface="Century Gothic" panose="020F0302020204030204"/>
                <a:ea typeface="+mn-ea"/>
                <a:cs typeface="+mn-cs"/>
              </a:rPr>
              <a:t>fais</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000" b="0" i="0" u="none" strike="noStrike" kern="1200" cap="none" spc="0" normalizeH="0" baseline="0" noProof="0" dirty="0" err="1">
                <a:ln>
                  <a:noFill/>
                </a:ln>
                <a:solidFill>
                  <a:prstClr val="white"/>
                </a:solidFill>
                <a:effectLst/>
                <a:uLnTx/>
                <a:uFillTx/>
                <a:latin typeface="Century Gothic" panose="020F0302020204030204"/>
                <a:ea typeface="+mn-ea"/>
                <a:cs typeface="+mn-cs"/>
              </a:rPr>
              <a:t>numéro</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000" b="0" i="0" u="none" strike="noStrike" kern="1200" cap="none" spc="0" normalizeH="0" baseline="0" noProof="0" dirty="0" err="1">
                <a:ln>
                  <a:noFill/>
                </a:ln>
                <a:solidFill>
                  <a:prstClr val="white"/>
                </a:solidFill>
                <a:effectLst/>
                <a:uLnTx/>
                <a:uFillTx/>
                <a:latin typeface="Century Gothic" panose="020F0302020204030204"/>
                <a:ea typeface="+mn-ea"/>
                <a:cs typeface="+mn-cs"/>
              </a:rPr>
              <a:t>quatre</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8" name="Rounded Rectangle 17"/>
          <p:cNvSpPr/>
          <p:nvPr/>
        </p:nvSpPr>
        <p:spPr>
          <a:xfrm>
            <a:off x="6051707" y="4520001"/>
            <a:ext cx="3748868" cy="1378026"/>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Yes, I’m doing number four.</a:t>
            </a:r>
          </a:p>
        </p:txBody>
      </p:sp>
      <p:sp>
        <p:nvSpPr>
          <p:cNvPr id="19" name="Rounded Rectangle 18"/>
          <p:cNvSpPr/>
          <p:nvPr/>
        </p:nvSpPr>
        <p:spPr>
          <a:xfrm>
            <a:off x="6051707" y="4520001"/>
            <a:ext cx="3748868" cy="1378026"/>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prstClr val="white"/>
                </a:solidFill>
                <a:effectLst/>
                <a:uLnTx/>
                <a:uFillTx/>
                <a:latin typeface="Century Gothic" panose="020F0302020204030204"/>
                <a:ea typeface="+mn-ea"/>
                <a:cs typeface="+mn-cs"/>
              </a:rPr>
              <a:t>Oui</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 je </a:t>
            </a:r>
            <a:r>
              <a:rPr kumimoji="0" lang="en-GB" sz="3000" b="0" i="0" u="none" strike="noStrike" kern="1200" cap="none" spc="0" normalizeH="0" baseline="0" noProof="0" dirty="0" err="1">
                <a:ln>
                  <a:noFill/>
                </a:ln>
                <a:solidFill>
                  <a:prstClr val="white"/>
                </a:solidFill>
                <a:effectLst/>
                <a:uLnTx/>
                <a:uFillTx/>
                <a:latin typeface="Century Gothic" panose="020F0302020204030204"/>
                <a:ea typeface="+mn-ea"/>
                <a:cs typeface="+mn-cs"/>
              </a:rPr>
              <a:t>fais</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000" b="0" i="0" u="none" strike="noStrike" kern="1200" cap="none" spc="0" normalizeH="0" baseline="0" noProof="0" dirty="0" err="1">
                <a:ln>
                  <a:noFill/>
                </a:ln>
                <a:solidFill>
                  <a:prstClr val="white"/>
                </a:solidFill>
                <a:effectLst/>
                <a:uLnTx/>
                <a:uFillTx/>
                <a:latin typeface="Century Gothic" panose="020F0302020204030204"/>
                <a:ea typeface="+mn-ea"/>
                <a:cs typeface="+mn-cs"/>
              </a:rPr>
              <a:t>numéro</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000" b="0" i="0" u="none" strike="noStrike" kern="1200" cap="none" spc="0" normalizeH="0" baseline="0" noProof="0" dirty="0" err="1">
                <a:ln>
                  <a:noFill/>
                </a:ln>
                <a:solidFill>
                  <a:prstClr val="white"/>
                </a:solidFill>
                <a:effectLst/>
                <a:uLnTx/>
                <a:uFillTx/>
                <a:latin typeface="Century Gothic" panose="020F0302020204030204"/>
                <a:ea typeface="+mn-ea"/>
                <a:cs typeface="+mn-cs"/>
              </a:rPr>
              <a:t>quatre</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76855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12" grpId="0" animBg="1"/>
      <p:bldP spid="15" grpId="0" animBg="1"/>
      <p:bldP spid="17" grpId="0" animBg="1"/>
      <p:bldP spid="18" grpId="0" animBg="1"/>
      <p:bldP spid="1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6" descr="background rectangle">
            <a:extLst>
              <a:ext uri="{FF2B5EF4-FFF2-40B4-BE49-F238E27FC236}">
                <a16:creationId xmlns:a16="http://schemas.microsoft.com/office/drawing/2014/main" id="{CB238838-6A9D-47A3-BE4F-676D1EC3BD53}"/>
              </a:ext>
            </a:extLst>
          </p:cNvPr>
          <p:cNvSpPr/>
          <p:nvPr/>
        </p:nvSpPr>
        <p:spPr>
          <a:xfrm>
            <a:off x="10590663" y="207784"/>
            <a:ext cx="1201003"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727140" y="207784"/>
            <a:ext cx="1255595" cy="344718"/>
          </a:xfrm>
        </p:spPr>
        <p:txBody>
          <a:bodyPr>
            <a:normAutofit fontScale="90000"/>
          </a:bodyPr>
          <a:lstStyle/>
          <a:p>
            <a:pPr lvl="0">
              <a:lnSpc>
                <a:spcPct val="100000"/>
              </a:lnSpc>
              <a:spcBef>
                <a:spcPts val="0"/>
              </a:spcBef>
              <a:defRPr/>
            </a:pPr>
            <a:r>
              <a:rPr lang="en-GB" sz="1800" b="1" dirty="0" err="1">
                <a:solidFill>
                  <a:prstClr val="white"/>
                </a:solidFill>
                <a:ea typeface="+mn-ea"/>
                <a:cs typeface="+mn-cs"/>
              </a:rPr>
              <a:t>parler</a:t>
            </a:r>
            <a:endParaRPr lang="en-US" dirty="0"/>
          </a:p>
        </p:txBody>
      </p:sp>
      <p:sp>
        <p:nvSpPr>
          <p:cNvPr id="9" name="Rectangle 8"/>
          <p:cNvSpPr/>
          <p:nvPr/>
        </p:nvSpPr>
        <p:spPr>
          <a:xfrm>
            <a:off x="3061812" y="3644652"/>
            <a:ext cx="1085554"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Luca</a:t>
            </a:r>
          </a:p>
        </p:txBody>
      </p:sp>
      <p:sp>
        <p:nvSpPr>
          <p:cNvPr id="10" name="Rectangle 9"/>
          <p:cNvSpPr/>
          <p:nvPr/>
        </p:nvSpPr>
        <p:spPr>
          <a:xfrm>
            <a:off x="89532" y="3602431"/>
            <a:ext cx="130195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Chloë</a:t>
            </a:r>
            <a:endPar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11" name="Rectangle 10"/>
          <p:cNvSpPr/>
          <p:nvPr/>
        </p:nvSpPr>
        <p:spPr>
          <a:xfrm>
            <a:off x="3343417" y="5030883"/>
            <a:ext cx="1184941"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Anna</a:t>
            </a:r>
          </a:p>
        </p:txBody>
      </p:sp>
      <p:sp>
        <p:nvSpPr>
          <p:cNvPr id="12" name="Rectangle 11"/>
          <p:cNvSpPr/>
          <p:nvPr/>
        </p:nvSpPr>
        <p:spPr>
          <a:xfrm>
            <a:off x="163731" y="5082718"/>
            <a:ext cx="104868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Amir</a:t>
            </a:r>
          </a:p>
        </p:txBody>
      </p:sp>
      <p:sp>
        <p:nvSpPr>
          <p:cNvPr id="13" name="Rectangle 12"/>
          <p:cNvSpPr/>
          <p:nvPr/>
        </p:nvSpPr>
        <p:spPr>
          <a:xfrm>
            <a:off x="208025" y="674746"/>
            <a:ext cx="1154482"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Marc</a:t>
            </a:r>
          </a:p>
        </p:txBody>
      </p:sp>
      <p:sp>
        <p:nvSpPr>
          <p:cNvPr id="14" name="Rectangle 13"/>
          <p:cNvSpPr/>
          <p:nvPr/>
        </p:nvSpPr>
        <p:spPr>
          <a:xfrm>
            <a:off x="3049348" y="700226"/>
            <a:ext cx="1510350"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Hélène</a:t>
            </a:r>
          </a:p>
        </p:txBody>
      </p:sp>
      <p:sp>
        <p:nvSpPr>
          <p:cNvPr id="15" name="Rectangle 14"/>
          <p:cNvSpPr/>
          <p:nvPr/>
        </p:nvSpPr>
        <p:spPr>
          <a:xfrm>
            <a:off x="96541" y="2120365"/>
            <a:ext cx="1260281"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Maya</a:t>
            </a:r>
          </a:p>
        </p:txBody>
      </p:sp>
      <p:sp>
        <p:nvSpPr>
          <p:cNvPr id="16" name="Rectangle 15"/>
          <p:cNvSpPr/>
          <p:nvPr/>
        </p:nvSpPr>
        <p:spPr>
          <a:xfrm>
            <a:off x="3075012" y="2126896"/>
            <a:ext cx="1215397"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Rahul</a:t>
            </a:r>
          </a:p>
        </p:txBody>
      </p:sp>
      <p:sp>
        <p:nvSpPr>
          <p:cNvPr id="17" name="Rectangle 16"/>
          <p:cNvSpPr/>
          <p:nvPr/>
        </p:nvSpPr>
        <p:spPr>
          <a:xfrm>
            <a:off x="6413864" y="662607"/>
            <a:ext cx="1366679"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Clara</a:t>
            </a:r>
          </a:p>
        </p:txBody>
      </p:sp>
      <p:sp>
        <p:nvSpPr>
          <p:cNvPr id="18" name="Rectangle 17"/>
          <p:cNvSpPr/>
          <p:nvPr/>
        </p:nvSpPr>
        <p:spPr>
          <a:xfrm>
            <a:off x="5841131" y="5060772"/>
            <a:ext cx="2550725"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Faiza</a:t>
            </a:r>
            <a:endPar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19" name="Rectangle 18"/>
          <p:cNvSpPr/>
          <p:nvPr/>
        </p:nvSpPr>
        <p:spPr>
          <a:xfrm>
            <a:off x="6266282" y="3551892"/>
            <a:ext cx="1708167"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Oscar</a:t>
            </a:r>
          </a:p>
        </p:txBody>
      </p:sp>
      <p:sp>
        <p:nvSpPr>
          <p:cNvPr id="20" name="Rectangle 19"/>
          <p:cNvSpPr/>
          <p:nvPr/>
        </p:nvSpPr>
        <p:spPr>
          <a:xfrm>
            <a:off x="6385603" y="2108545"/>
            <a:ext cx="1461783"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Émile</a:t>
            </a:r>
            <a:endPar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21" name="Rectangle 20"/>
          <p:cNvSpPr/>
          <p:nvPr/>
        </p:nvSpPr>
        <p:spPr>
          <a:xfrm>
            <a:off x="9761064" y="5005505"/>
            <a:ext cx="101662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Félix</a:t>
            </a:r>
          </a:p>
        </p:txBody>
      </p:sp>
      <p:sp>
        <p:nvSpPr>
          <p:cNvPr id="22" name="Rectangle 21"/>
          <p:cNvSpPr/>
          <p:nvPr/>
        </p:nvSpPr>
        <p:spPr>
          <a:xfrm>
            <a:off x="9714578" y="3598353"/>
            <a:ext cx="82426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Ella</a:t>
            </a:r>
          </a:p>
        </p:txBody>
      </p:sp>
      <p:sp>
        <p:nvSpPr>
          <p:cNvPr id="23" name="Rectangle 22"/>
          <p:cNvSpPr/>
          <p:nvPr/>
        </p:nvSpPr>
        <p:spPr>
          <a:xfrm>
            <a:off x="9506839" y="2074960"/>
            <a:ext cx="1440456"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Anya</a:t>
            </a:r>
          </a:p>
        </p:txBody>
      </p:sp>
      <p:sp>
        <p:nvSpPr>
          <p:cNvPr id="25" name="TextBox 24"/>
          <p:cNvSpPr txBox="1"/>
          <p:nvPr/>
        </p:nvSpPr>
        <p:spPr>
          <a:xfrm>
            <a:off x="168304" y="1283948"/>
            <a:ext cx="30315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Combien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réponses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26" name="Picture 25" descr="girl"/>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4591648" y="624271"/>
            <a:ext cx="487203" cy="683656"/>
          </a:xfrm>
          <a:prstGeom prst="rect">
            <a:avLst/>
          </a:prstGeom>
        </p:spPr>
      </p:pic>
      <p:pic>
        <p:nvPicPr>
          <p:cNvPr id="27" name="Picture 26" descr="girl"/>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559925" y="2101035"/>
            <a:ext cx="487203" cy="683656"/>
          </a:xfrm>
          <a:prstGeom prst="rect">
            <a:avLst/>
          </a:prstGeom>
        </p:spPr>
      </p:pic>
      <p:pic>
        <p:nvPicPr>
          <p:cNvPr id="28" name="Picture 27" descr="girl"/>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541529" y="3468587"/>
            <a:ext cx="487203" cy="683656"/>
          </a:xfrm>
          <a:prstGeom prst="rect">
            <a:avLst/>
          </a:prstGeom>
        </p:spPr>
      </p:pic>
      <p:pic>
        <p:nvPicPr>
          <p:cNvPr id="29" name="Picture 28" descr="girl"/>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4639951" y="5066134"/>
            <a:ext cx="487203" cy="683656"/>
          </a:xfrm>
          <a:prstGeom prst="rect">
            <a:avLst/>
          </a:prstGeom>
        </p:spPr>
      </p:pic>
      <p:pic>
        <p:nvPicPr>
          <p:cNvPr id="30" name="Picture 29" descr="girl"/>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904653" y="658907"/>
            <a:ext cx="487203" cy="683656"/>
          </a:xfrm>
          <a:prstGeom prst="rect">
            <a:avLst/>
          </a:prstGeom>
        </p:spPr>
      </p:pic>
      <p:pic>
        <p:nvPicPr>
          <p:cNvPr id="31" name="Picture 30" descr="girl"/>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0947295" y="1998725"/>
            <a:ext cx="487203" cy="683656"/>
          </a:xfrm>
          <a:prstGeom prst="rect">
            <a:avLst/>
          </a:prstGeom>
        </p:spPr>
      </p:pic>
      <p:pic>
        <p:nvPicPr>
          <p:cNvPr id="32" name="Picture 31" descr="girl"/>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0947294" y="3609165"/>
            <a:ext cx="487203" cy="683656"/>
          </a:xfrm>
          <a:prstGeom prst="rect">
            <a:avLst/>
          </a:prstGeom>
        </p:spPr>
      </p:pic>
      <p:pic>
        <p:nvPicPr>
          <p:cNvPr id="33" name="Picture 32" descr="girl"/>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847386" y="4985195"/>
            <a:ext cx="487203" cy="683656"/>
          </a:xfrm>
          <a:prstGeom prst="rect">
            <a:avLst/>
          </a:prstGeom>
        </p:spPr>
      </p:pic>
      <p:pic>
        <p:nvPicPr>
          <p:cNvPr id="34" name="Picture 33" descr="boy"/>
          <p:cNvPicPr>
            <a:picLocks noChangeAspect="1"/>
          </p:cNvPicPr>
          <p:nvPr/>
        </p:nvPicPr>
        <p:blipFill rotWithShape="1">
          <a:blip r:embed="rId4"/>
          <a:srcRect l="49237" t="14899" r="17129" b="11582"/>
          <a:stretch/>
        </p:blipFill>
        <p:spPr>
          <a:xfrm>
            <a:off x="4591648" y="3495611"/>
            <a:ext cx="530755" cy="774380"/>
          </a:xfrm>
          <a:prstGeom prst="rect">
            <a:avLst/>
          </a:prstGeom>
        </p:spPr>
      </p:pic>
      <p:pic>
        <p:nvPicPr>
          <p:cNvPr id="35" name="Picture 34" descr="boy"/>
          <p:cNvPicPr>
            <a:picLocks noChangeAspect="1"/>
          </p:cNvPicPr>
          <p:nvPr/>
        </p:nvPicPr>
        <p:blipFill rotWithShape="1">
          <a:blip r:embed="rId4"/>
          <a:srcRect l="49237" t="14899" r="17129" b="11582"/>
          <a:stretch/>
        </p:blipFill>
        <p:spPr>
          <a:xfrm>
            <a:off x="1552399" y="619542"/>
            <a:ext cx="530755" cy="774380"/>
          </a:xfrm>
          <a:prstGeom prst="rect">
            <a:avLst/>
          </a:prstGeom>
        </p:spPr>
      </p:pic>
      <p:pic>
        <p:nvPicPr>
          <p:cNvPr id="36" name="Picture 35" descr="boy"/>
          <p:cNvPicPr>
            <a:picLocks noChangeAspect="1"/>
          </p:cNvPicPr>
          <p:nvPr/>
        </p:nvPicPr>
        <p:blipFill rotWithShape="1">
          <a:blip r:embed="rId4"/>
          <a:srcRect l="49237" t="14899" r="17129" b="11582"/>
          <a:stretch/>
        </p:blipFill>
        <p:spPr>
          <a:xfrm>
            <a:off x="4567250" y="2028401"/>
            <a:ext cx="530755" cy="774380"/>
          </a:xfrm>
          <a:prstGeom prst="rect">
            <a:avLst/>
          </a:prstGeom>
        </p:spPr>
      </p:pic>
      <p:pic>
        <p:nvPicPr>
          <p:cNvPr id="37" name="Picture 36" descr="boy"/>
          <p:cNvPicPr>
            <a:picLocks noChangeAspect="1"/>
          </p:cNvPicPr>
          <p:nvPr/>
        </p:nvPicPr>
        <p:blipFill rotWithShape="1">
          <a:blip r:embed="rId4"/>
          <a:srcRect l="49237" t="14899" r="17129" b="11582"/>
          <a:stretch/>
        </p:blipFill>
        <p:spPr>
          <a:xfrm>
            <a:off x="1541529" y="4960188"/>
            <a:ext cx="530755" cy="774380"/>
          </a:xfrm>
          <a:prstGeom prst="rect">
            <a:avLst/>
          </a:prstGeom>
        </p:spPr>
      </p:pic>
      <p:pic>
        <p:nvPicPr>
          <p:cNvPr id="38" name="Picture 37" descr="boy"/>
          <p:cNvPicPr>
            <a:picLocks noChangeAspect="1"/>
          </p:cNvPicPr>
          <p:nvPr/>
        </p:nvPicPr>
        <p:blipFill rotWithShape="1">
          <a:blip r:embed="rId4"/>
          <a:srcRect l="49237" t="14899" r="17129" b="11582"/>
          <a:stretch/>
        </p:blipFill>
        <p:spPr>
          <a:xfrm>
            <a:off x="7882876" y="3446767"/>
            <a:ext cx="530755" cy="774380"/>
          </a:xfrm>
          <a:prstGeom prst="rect">
            <a:avLst/>
          </a:prstGeom>
        </p:spPr>
      </p:pic>
      <p:pic>
        <p:nvPicPr>
          <p:cNvPr id="39" name="Picture 38" descr="boy"/>
          <p:cNvPicPr>
            <a:picLocks noChangeAspect="1"/>
          </p:cNvPicPr>
          <p:nvPr/>
        </p:nvPicPr>
        <p:blipFill rotWithShape="1">
          <a:blip r:embed="rId4"/>
          <a:srcRect l="49237" t="14899" r="17129" b="11582"/>
          <a:stretch/>
        </p:blipFill>
        <p:spPr>
          <a:xfrm>
            <a:off x="7880727" y="2006245"/>
            <a:ext cx="530755" cy="774380"/>
          </a:xfrm>
          <a:prstGeom prst="rect">
            <a:avLst/>
          </a:prstGeom>
        </p:spPr>
      </p:pic>
      <p:pic>
        <p:nvPicPr>
          <p:cNvPr id="40" name="Picture 39" descr="boy"/>
          <p:cNvPicPr>
            <a:picLocks noChangeAspect="1"/>
          </p:cNvPicPr>
          <p:nvPr/>
        </p:nvPicPr>
        <p:blipFill rotWithShape="1">
          <a:blip r:embed="rId4"/>
          <a:srcRect l="49237" t="14899" r="17129" b="11582"/>
          <a:stretch/>
        </p:blipFill>
        <p:spPr>
          <a:xfrm>
            <a:off x="10903742" y="5020772"/>
            <a:ext cx="530755" cy="774380"/>
          </a:xfrm>
          <a:prstGeom prst="rect">
            <a:avLst/>
          </a:prstGeom>
        </p:spPr>
      </p:pic>
      <p:sp>
        <p:nvSpPr>
          <p:cNvPr id="41" name="TextBox 40"/>
          <p:cNvSpPr txBox="1"/>
          <p:nvPr/>
        </p:nvSpPr>
        <p:spPr>
          <a:xfrm>
            <a:off x="6446255" y="1284280"/>
            <a:ext cx="23760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maths?</a:t>
            </a:r>
          </a:p>
        </p:txBody>
      </p:sp>
      <p:sp>
        <p:nvSpPr>
          <p:cNvPr id="42" name="TextBox 41"/>
          <p:cNvSpPr txBox="1"/>
          <p:nvPr/>
        </p:nvSpPr>
        <p:spPr>
          <a:xfrm>
            <a:off x="6290347" y="2690408"/>
            <a:ext cx="23760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Que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fais-tu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au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collège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3" name="TextBox 42"/>
          <p:cNvSpPr txBox="1"/>
          <p:nvPr/>
        </p:nvSpPr>
        <p:spPr>
          <a:xfrm>
            <a:off x="9591043" y="2627130"/>
            <a:ext cx="23760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Fais-tu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devoirs?</a:t>
            </a:r>
          </a:p>
        </p:txBody>
      </p:sp>
      <p:sp>
        <p:nvSpPr>
          <p:cNvPr id="44" name="TextBox 43"/>
          <p:cNvSpPr txBox="1"/>
          <p:nvPr/>
        </p:nvSpPr>
        <p:spPr>
          <a:xfrm>
            <a:off x="162324" y="2676492"/>
            <a:ext cx="2376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Sors-tu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souvent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5" name="TextBox 44"/>
          <p:cNvSpPr txBox="1"/>
          <p:nvPr/>
        </p:nvSpPr>
        <p:spPr>
          <a:xfrm>
            <a:off x="3039465" y="4198650"/>
            <a:ext cx="27353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Viens-tu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Londres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chaque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jour?</a:t>
            </a:r>
          </a:p>
        </p:txBody>
      </p:sp>
      <p:sp>
        <p:nvSpPr>
          <p:cNvPr id="46" name="TextBox 45"/>
          <p:cNvSpPr txBox="1"/>
          <p:nvPr/>
        </p:nvSpPr>
        <p:spPr>
          <a:xfrm>
            <a:off x="6468032" y="4184899"/>
            <a:ext cx="2376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 train?</a:t>
            </a:r>
          </a:p>
        </p:txBody>
      </p:sp>
      <p:sp>
        <p:nvSpPr>
          <p:cNvPr id="47" name="TextBox 46"/>
          <p:cNvSpPr txBox="1"/>
          <p:nvPr/>
        </p:nvSpPr>
        <p:spPr>
          <a:xfrm>
            <a:off x="160260" y="5720226"/>
            <a:ext cx="2376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Dis-</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vérité</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8" name="TextBox 47"/>
          <p:cNvSpPr txBox="1"/>
          <p:nvPr/>
        </p:nvSpPr>
        <p:spPr>
          <a:xfrm>
            <a:off x="3061812" y="5665860"/>
            <a:ext cx="23760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Quel</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train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9" name="TextBox 48"/>
          <p:cNvSpPr txBox="1"/>
          <p:nvPr/>
        </p:nvSpPr>
        <p:spPr>
          <a:xfrm>
            <a:off x="6415570" y="5668641"/>
            <a:ext cx="2376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Que dis-</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50" name="TextBox 49"/>
          <p:cNvSpPr txBox="1"/>
          <p:nvPr/>
        </p:nvSpPr>
        <p:spPr>
          <a:xfrm>
            <a:off x="9536588" y="5665860"/>
            <a:ext cx="23760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Combien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matières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fais-tu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51" name="TextBox 50"/>
          <p:cNvSpPr txBox="1"/>
          <p:nvPr/>
        </p:nvSpPr>
        <p:spPr>
          <a:xfrm>
            <a:off x="3031687" y="2707926"/>
            <a:ext cx="23760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Quelle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question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fais-tu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52" name="Rounded Rectangle 51"/>
          <p:cNvSpPr/>
          <p:nvPr/>
        </p:nvSpPr>
        <p:spPr>
          <a:xfrm>
            <a:off x="89532" y="1145071"/>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 understand three answers.</a:t>
            </a:r>
          </a:p>
        </p:txBody>
      </p:sp>
      <p:sp>
        <p:nvSpPr>
          <p:cNvPr id="53" name="TextBox 52"/>
          <p:cNvSpPr txBox="1"/>
          <p:nvPr/>
        </p:nvSpPr>
        <p:spPr>
          <a:xfrm>
            <a:off x="3084603" y="1312111"/>
            <a:ext cx="30315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Quel</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jour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sors-tu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54" name="Rounded Rectangle 53"/>
          <p:cNvSpPr/>
          <p:nvPr/>
        </p:nvSpPr>
        <p:spPr>
          <a:xfrm>
            <a:off x="3097717" y="1157500"/>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I’m going out on Saturday.</a:t>
            </a:r>
          </a:p>
        </p:txBody>
      </p:sp>
      <p:sp>
        <p:nvSpPr>
          <p:cNvPr id="55" name="Rounded Rectangle 54"/>
          <p:cNvSpPr/>
          <p:nvPr/>
        </p:nvSpPr>
        <p:spPr>
          <a:xfrm>
            <a:off x="6169443" y="1161915"/>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 understand maths.</a:t>
            </a:r>
          </a:p>
        </p:txBody>
      </p:sp>
      <p:sp>
        <p:nvSpPr>
          <p:cNvPr id="57" name="Rounded Rectangle 56"/>
          <p:cNvSpPr/>
          <p:nvPr/>
        </p:nvSpPr>
        <p:spPr>
          <a:xfrm>
            <a:off x="85963" y="2632463"/>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 go out often.</a:t>
            </a:r>
          </a:p>
        </p:txBody>
      </p:sp>
      <p:sp>
        <p:nvSpPr>
          <p:cNvPr id="58" name="Rounded Rectangle 57"/>
          <p:cNvSpPr/>
          <p:nvPr/>
        </p:nvSpPr>
        <p:spPr>
          <a:xfrm>
            <a:off x="3076721" y="2625028"/>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I’m doing question six.</a:t>
            </a:r>
          </a:p>
        </p:txBody>
      </p:sp>
      <p:sp>
        <p:nvSpPr>
          <p:cNvPr id="59" name="Rounded Rectangle 58"/>
          <p:cNvSpPr/>
          <p:nvPr/>
        </p:nvSpPr>
        <p:spPr>
          <a:xfrm>
            <a:off x="9136884" y="2632463"/>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I’m doing homework.</a:t>
            </a:r>
          </a:p>
        </p:txBody>
      </p:sp>
      <p:sp>
        <p:nvSpPr>
          <p:cNvPr id="60" name="Rounded Rectangle 59"/>
          <p:cNvSpPr/>
          <p:nvPr/>
        </p:nvSpPr>
        <p:spPr>
          <a:xfrm>
            <a:off x="3078876" y="4208603"/>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 come to London every day.</a:t>
            </a:r>
          </a:p>
        </p:txBody>
      </p:sp>
      <p:sp>
        <p:nvSpPr>
          <p:cNvPr id="61" name="Rounded Rectangle 60"/>
          <p:cNvSpPr/>
          <p:nvPr/>
        </p:nvSpPr>
        <p:spPr>
          <a:xfrm>
            <a:off x="6145449" y="4188456"/>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 take the train.</a:t>
            </a:r>
          </a:p>
        </p:txBody>
      </p:sp>
      <p:sp>
        <p:nvSpPr>
          <p:cNvPr id="62" name="Rounded Rectangle 61"/>
          <p:cNvSpPr/>
          <p:nvPr/>
        </p:nvSpPr>
        <p:spPr>
          <a:xfrm>
            <a:off x="56522" y="5492855"/>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 tell the truth.</a:t>
            </a:r>
          </a:p>
        </p:txBody>
      </p:sp>
      <p:sp>
        <p:nvSpPr>
          <p:cNvPr id="64" name="Rounded Rectangle 63"/>
          <p:cNvSpPr/>
          <p:nvPr/>
        </p:nvSpPr>
        <p:spPr>
          <a:xfrm>
            <a:off x="6127521" y="5476185"/>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I’m saying, ‘it’s strict!’</a:t>
            </a:r>
          </a:p>
        </p:txBody>
      </p:sp>
      <p:sp>
        <p:nvSpPr>
          <p:cNvPr id="65" name="Rounded Rectangle 64"/>
          <p:cNvSpPr/>
          <p:nvPr/>
        </p:nvSpPr>
        <p:spPr>
          <a:xfrm>
            <a:off x="9179588" y="5476185"/>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 do twelve subjects.</a:t>
            </a:r>
          </a:p>
        </p:txBody>
      </p:sp>
      <p:sp>
        <p:nvSpPr>
          <p:cNvPr id="66" name="Rectangle 65"/>
          <p:cNvSpPr/>
          <p:nvPr/>
        </p:nvSpPr>
        <p:spPr>
          <a:xfrm>
            <a:off x="9506837" y="727643"/>
            <a:ext cx="1927659"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Philippe</a:t>
            </a:r>
          </a:p>
        </p:txBody>
      </p:sp>
      <p:pic>
        <p:nvPicPr>
          <p:cNvPr id="67" name="Picture 66" descr="boy"/>
          <p:cNvPicPr>
            <a:picLocks noChangeAspect="1"/>
          </p:cNvPicPr>
          <p:nvPr/>
        </p:nvPicPr>
        <p:blipFill rotWithShape="1">
          <a:blip r:embed="rId4"/>
          <a:srcRect l="49237" t="14899" r="17129" b="11582"/>
          <a:stretch/>
        </p:blipFill>
        <p:spPr>
          <a:xfrm>
            <a:off x="11117370" y="674746"/>
            <a:ext cx="530755" cy="774380"/>
          </a:xfrm>
          <a:prstGeom prst="rect">
            <a:avLst/>
          </a:prstGeom>
        </p:spPr>
      </p:pic>
      <p:sp>
        <p:nvSpPr>
          <p:cNvPr id="68" name="TextBox 67"/>
          <p:cNvSpPr txBox="1"/>
          <p:nvPr/>
        </p:nvSpPr>
        <p:spPr>
          <a:xfrm>
            <a:off x="9591042" y="1264878"/>
            <a:ext cx="24723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Combien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mots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apprends-tu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69" name="Rounded Rectangle 68"/>
          <p:cNvSpPr/>
          <p:nvPr/>
        </p:nvSpPr>
        <p:spPr>
          <a:xfrm>
            <a:off x="9164801" y="1172263"/>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I’m learning ten words.</a:t>
            </a:r>
          </a:p>
        </p:txBody>
      </p:sp>
      <p:sp>
        <p:nvSpPr>
          <p:cNvPr id="70" name="TextBox 69"/>
          <p:cNvSpPr txBox="1"/>
          <p:nvPr/>
        </p:nvSpPr>
        <p:spPr>
          <a:xfrm>
            <a:off x="175655" y="4215431"/>
            <a:ext cx="24723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Apprends-tu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langue?</a:t>
            </a:r>
          </a:p>
        </p:txBody>
      </p:sp>
      <p:sp>
        <p:nvSpPr>
          <p:cNvPr id="71" name="TextBox 70"/>
          <p:cNvSpPr txBox="1"/>
          <p:nvPr/>
        </p:nvSpPr>
        <p:spPr>
          <a:xfrm>
            <a:off x="9533839" y="4173447"/>
            <a:ext cx="24723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Comprends-tu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 phrase?</a:t>
            </a:r>
          </a:p>
        </p:txBody>
      </p:sp>
      <p:sp>
        <p:nvSpPr>
          <p:cNvPr id="72" name="Rounded Rectangle 71"/>
          <p:cNvSpPr/>
          <p:nvPr/>
        </p:nvSpPr>
        <p:spPr>
          <a:xfrm>
            <a:off x="40433" y="4205920"/>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I’m learning a language.</a:t>
            </a:r>
          </a:p>
        </p:txBody>
      </p:sp>
      <p:sp>
        <p:nvSpPr>
          <p:cNvPr id="73" name="Rounded Rectangle 72"/>
          <p:cNvSpPr/>
          <p:nvPr/>
        </p:nvSpPr>
        <p:spPr>
          <a:xfrm>
            <a:off x="9125961" y="4195605"/>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 understand the sentence.</a:t>
            </a:r>
          </a:p>
        </p:txBody>
      </p:sp>
      <p:sp>
        <p:nvSpPr>
          <p:cNvPr id="56" name="Rounded Rectangle 55"/>
          <p:cNvSpPr/>
          <p:nvPr/>
        </p:nvSpPr>
        <p:spPr>
          <a:xfrm>
            <a:off x="6127521" y="2613735"/>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 do exercises at school.</a:t>
            </a:r>
          </a:p>
        </p:txBody>
      </p:sp>
      <p:sp>
        <p:nvSpPr>
          <p:cNvPr id="63" name="Rounded Rectangle 62"/>
          <p:cNvSpPr/>
          <p:nvPr/>
        </p:nvSpPr>
        <p:spPr>
          <a:xfrm>
            <a:off x="3061951" y="5466989"/>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 take the train from Nice to Marseille.</a:t>
            </a:r>
          </a:p>
        </p:txBody>
      </p:sp>
    </p:spTree>
    <p:extLst>
      <p:ext uri="{BB962C8B-B14F-4D97-AF65-F5344CB8AC3E}">
        <p14:creationId xmlns:p14="http://schemas.microsoft.com/office/powerpoint/2010/main" val="4147248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2"/>
                                        </p:tgtEl>
                                      </p:cBhvr>
                                    </p:animEffect>
                                    <p:set>
                                      <p:cBhvr>
                                        <p:cTn id="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 restart="whenNotActive" fill="hold" evtFilter="cancelBubble" nodeType="interactiveSeq">
                <p:stCondLst>
                  <p:cond evt="onClick" delay="0">
                    <p:tgtEl>
                      <p:spTgt spid="5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4"/>
                                        </p:tgtEl>
                                      </p:cBhvr>
                                    </p:animEffect>
                                    <p:set>
                                      <p:cBhvr>
                                        <p:cTn id="1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 restart="whenNotActive" fill="hold" evtFilter="cancelBubble" nodeType="interactiveSeq">
                <p:stCondLst>
                  <p:cond evt="onClick" delay="0">
                    <p:tgtEl>
                      <p:spTgt spid="5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57"/>
                                        </p:tgtEl>
                                      </p:cBhvr>
                                    </p:animEffect>
                                    <p:set>
                                      <p:cBhvr>
                                        <p:cTn id="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2" restart="whenNotActive" fill="hold" evtFilter="cancelBubble" nodeType="interactiveSeq">
                <p:stCondLst>
                  <p:cond evt="onClick" delay="0">
                    <p:tgtEl>
                      <p:spTgt spid="5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8" restart="whenNotActive" fill="hold" evtFilter="cancelBubble" nodeType="interactiveSeq">
                <p:stCondLst>
                  <p:cond evt="onClick" delay="0">
                    <p:tgtEl>
                      <p:spTgt spid="5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9"/>
                                        </p:tgtEl>
                                      </p:cBhvr>
                                    </p:animEffect>
                                    <p:set>
                                      <p:cBhvr>
                                        <p:cTn id="4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44" restart="whenNotActive" fill="hold" evtFilter="cancelBubble" nodeType="interactiveSeq">
                <p:stCondLst>
                  <p:cond evt="onClick" delay="0">
                    <p:tgtEl>
                      <p:spTgt spid="6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60"/>
                                        </p:tgtEl>
                                      </p:cBhvr>
                                    </p:animEffect>
                                    <p:set>
                                      <p:cBhvr>
                                        <p:cTn id="4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50" restart="whenNotActive" fill="hold" evtFilter="cancelBubble" nodeType="interactiveSeq">
                <p:stCondLst>
                  <p:cond evt="onClick" delay="0">
                    <p:tgtEl>
                      <p:spTgt spid="6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61"/>
                                        </p:tgtEl>
                                      </p:cBhvr>
                                    </p:animEffect>
                                    <p:set>
                                      <p:cBhvr>
                                        <p:cTn id="55"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2"/>
                                        </p:tgtEl>
                                      </p:cBhvr>
                                    </p:animEffect>
                                    <p:set>
                                      <p:cBhvr>
                                        <p:cTn id="61"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62" restart="whenNotActive" fill="hold" evtFilter="cancelBubble" nodeType="interactiveSeq">
                <p:stCondLst>
                  <p:cond evt="onClick" delay="0">
                    <p:tgtEl>
                      <p:spTgt spid="6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3"/>
                                        </p:tgtEl>
                                      </p:cBhvr>
                                    </p:animEffect>
                                    <p:set>
                                      <p:cBhvr>
                                        <p:cTn id="67"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68" restart="whenNotActive" fill="hold" evtFilter="cancelBubble" nodeType="interactiveSeq">
                <p:stCondLst>
                  <p:cond evt="onClick" delay="0">
                    <p:tgtEl>
                      <p:spTgt spid="6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64"/>
                                        </p:tgtEl>
                                      </p:cBhvr>
                                    </p:animEffect>
                                    <p:set>
                                      <p:cBhvr>
                                        <p:cTn id="7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74" restart="whenNotActive" fill="hold" evtFilter="cancelBubble" nodeType="interactiveSeq">
                <p:stCondLst>
                  <p:cond evt="onClick" delay="0">
                    <p:tgtEl>
                      <p:spTgt spid="6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65"/>
                                        </p:tgtEl>
                                      </p:cBhvr>
                                    </p:animEffect>
                                    <p:set>
                                      <p:cBhvr>
                                        <p:cTn id="79"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80" restart="whenNotActive" fill="hold" evtFilter="cancelBubble" nodeType="interactiveSeq">
                <p:stCondLst>
                  <p:cond evt="onClick" delay="0">
                    <p:tgtEl>
                      <p:spTgt spid="6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69"/>
                                        </p:tgtEl>
                                      </p:cBhvr>
                                    </p:animEffect>
                                    <p:set>
                                      <p:cBhvr>
                                        <p:cTn id="8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86" restart="whenNotActive" fill="hold" evtFilter="cancelBubble" nodeType="interactiveSeq">
                <p:stCondLst>
                  <p:cond evt="onClick" delay="0">
                    <p:tgtEl>
                      <p:spTgt spid="7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72"/>
                                        </p:tgtEl>
                                      </p:cBhvr>
                                    </p:animEffect>
                                    <p:set>
                                      <p:cBhvr>
                                        <p:cTn id="9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92" restart="whenNotActive" fill="hold" evtFilter="cancelBubble" nodeType="interactiveSeq">
                <p:stCondLst>
                  <p:cond evt="onClick" delay="0">
                    <p:tgtEl>
                      <p:spTgt spid="7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73"/>
                                        </p:tgtEl>
                                      </p:cBhvr>
                                    </p:animEffect>
                                    <p:set>
                                      <p:cBhvr>
                                        <p:cTn id="97"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52" grpId="0" animBg="1"/>
      <p:bldP spid="54" grpId="0" animBg="1"/>
      <p:bldP spid="55" grpId="0" animBg="1"/>
      <p:bldP spid="57" grpId="0" animBg="1"/>
      <p:bldP spid="58" grpId="0" animBg="1"/>
      <p:bldP spid="59" grpId="0" animBg="1"/>
      <p:bldP spid="60" grpId="0" animBg="1"/>
      <p:bldP spid="61" grpId="0" animBg="1"/>
      <p:bldP spid="62" grpId="0" animBg="1"/>
      <p:bldP spid="64" grpId="0" animBg="1"/>
      <p:bldP spid="65" grpId="0" animBg="1"/>
      <p:bldP spid="69" grpId="0" animBg="1"/>
      <p:bldP spid="72" grpId="0" animBg="1"/>
      <p:bldP spid="73" grpId="0" animBg="1"/>
      <p:bldP spid="56" grpId="0" animBg="1"/>
      <p:bldP spid="6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72370202"/>
              </p:ext>
            </p:extLst>
          </p:nvPr>
        </p:nvGraphicFramePr>
        <p:xfrm>
          <a:off x="204717" y="519179"/>
          <a:ext cx="11573301" cy="5838239"/>
        </p:xfrm>
        <a:graphic>
          <a:graphicData uri="http://schemas.openxmlformats.org/drawingml/2006/table">
            <a:tbl>
              <a:tblPr firstRow="1">
                <a:tableStyleId>{5C22544A-7EE6-4342-B048-85BDC9FD1C3A}</a:tableStyleId>
              </a:tblPr>
              <a:tblGrid>
                <a:gridCol w="928047">
                  <a:extLst>
                    <a:ext uri="{9D8B030D-6E8A-4147-A177-3AD203B41FA5}">
                      <a16:colId xmlns:a16="http://schemas.microsoft.com/office/drawing/2014/main" val="235812182"/>
                    </a:ext>
                  </a:extLst>
                </a:gridCol>
                <a:gridCol w="10645254">
                  <a:extLst>
                    <a:ext uri="{9D8B030D-6E8A-4147-A177-3AD203B41FA5}">
                      <a16:colId xmlns:a16="http://schemas.microsoft.com/office/drawing/2014/main" val="4092124918"/>
                    </a:ext>
                  </a:extLst>
                </a:gridCol>
              </a:tblGrid>
              <a:tr h="317500">
                <a:tc>
                  <a:txBody>
                    <a:bodyPr/>
                    <a:lstStyle/>
                    <a:p>
                      <a:pPr algn="ctr" fontAlgn="ctr"/>
                      <a:r>
                        <a:rPr lang="en-GB" sz="2000" b="1" i="0" u="none" strike="noStrike" dirty="0">
                          <a:solidFill>
                            <a:schemeClr val="tx1"/>
                          </a:solidFill>
                          <a:effectLst/>
                          <a:latin typeface="Century Gothic" panose="020B0502020202020204" pitchFamily="34" charset="0"/>
                        </a:rPr>
                        <a:t>Week</a:t>
                      </a: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1">
                        <a:lumMod val="20000"/>
                        <a:lumOff val="80000"/>
                      </a:schemeClr>
                    </a:solidFill>
                  </a:tcPr>
                </a:tc>
                <a:tc>
                  <a:txBody>
                    <a:bodyPr/>
                    <a:lstStyle/>
                    <a:p>
                      <a:pPr algn="l" fontAlgn="ctr"/>
                      <a:endParaRPr lang="en-GB" sz="2000" b="0" i="0" u="none" strike="noStrike" dirty="0">
                        <a:solidFill>
                          <a:schemeClr val="tx1"/>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11425078"/>
                  </a:ext>
                </a:extLst>
              </a:tr>
              <a:tr h="832366">
                <a:tc>
                  <a:txBody>
                    <a:bodyPr/>
                    <a:lstStyle/>
                    <a:p>
                      <a:pPr algn="ctr" fontAlgn="ctr"/>
                      <a:r>
                        <a:rPr lang="en-GB" sz="2000" b="1" u="none" strike="noStrike" dirty="0">
                          <a:solidFill>
                            <a:schemeClr val="tx1"/>
                          </a:solidFill>
                          <a:effectLst/>
                        </a:rPr>
                        <a:t>1</a:t>
                      </a:r>
                      <a:endParaRPr lang="en-GB" sz="2000" b="1" i="0" u="none" strike="noStrike" dirty="0">
                        <a:solidFill>
                          <a:schemeClr val="tx1"/>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000" u="none" strike="noStrike" dirty="0" err="1">
                          <a:solidFill>
                            <a:schemeClr val="tx1"/>
                          </a:solidFill>
                          <a:effectLst/>
                        </a:rPr>
                        <a:t>être</a:t>
                      </a:r>
                      <a:r>
                        <a:rPr lang="en-GB" sz="2000" u="none" strike="noStrike" dirty="0">
                          <a:solidFill>
                            <a:schemeClr val="tx1"/>
                          </a:solidFill>
                          <a:effectLst/>
                        </a:rPr>
                        <a:t> vs </a:t>
                      </a:r>
                      <a:r>
                        <a:rPr lang="en-GB" sz="2000" u="none" strike="noStrike" dirty="0" err="1">
                          <a:solidFill>
                            <a:schemeClr val="tx1"/>
                          </a:solidFill>
                          <a:effectLst/>
                        </a:rPr>
                        <a:t>avoir</a:t>
                      </a:r>
                      <a:r>
                        <a:rPr lang="en-GB" sz="2000" u="none" strike="noStrike" dirty="0">
                          <a:solidFill>
                            <a:schemeClr val="tx1"/>
                          </a:solidFill>
                          <a:effectLst/>
                        </a:rPr>
                        <a:t> ;</a:t>
                      </a:r>
                      <a:r>
                        <a:rPr lang="en-GB" sz="2000" u="none" strike="noStrike" baseline="0" dirty="0">
                          <a:solidFill>
                            <a:schemeClr val="tx1"/>
                          </a:solidFill>
                          <a:effectLst/>
                        </a:rPr>
                        <a:t> </a:t>
                      </a:r>
                      <a:r>
                        <a:rPr lang="en-GB" sz="2000" u="none" strike="noStrike" dirty="0">
                          <a:solidFill>
                            <a:schemeClr val="tx1"/>
                          </a:solidFill>
                          <a:effectLst/>
                        </a:rPr>
                        <a:t>regular adjective gender agreement (-e, -</a:t>
                      </a:r>
                      <a:r>
                        <a:rPr lang="en-GB" sz="2000" b="1" u="none" strike="noStrike" dirty="0" err="1">
                          <a:solidFill>
                            <a:schemeClr val="tx1"/>
                          </a:solidFill>
                          <a:effectLst/>
                        </a:rPr>
                        <a:t>euse</a:t>
                      </a:r>
                      <a:r>
                        <a:rPr lang="en-GB" sz="2000" u="none" strike="noStrike" dirty="0">
                          <a:solidFill>
                            <a:schemeClr val="tx1"/>
                          </a:solidFill>
                          <a:effectLst/>
                        </a:rPr>
                        <a:t>);</a:t>
                      </a:r>
                      <a:r>
                        <a:rPr lang="en-GB" sz="2000" u="none" strike="noStrike" baseline="0" dirty="0">
                          <a:solidFill>
                            <a:schemeClr val="tx1"/>
                          </a:solidFill>
                          <a:effectLst/>
                        </a:rPr>
                        <a:t> </a:t>
                      </a:r>
                      <a:r>
                        <a:rPr lang="en-GB" sz="2000" u="none" strike="noStrike" dirty="0">
                          <a:solidFill>
                            <a:schemeClr val="tx1"/>
                          </a:solidFill>
                          <a:effectLst/>
                        </a:rPr>
                        <a:t>feminisation of job titles (-e, -</a:t>
                      </a:r>
                      <a:r>
                        <a:rPr lang="en-GB" sz="2000" b="1" u="none" strike="noStrike" dirty="0" err="1">
                          <a:solidFill>
                            <a:schemeClr val="tx1"/>
                          </a:solidFill>
                          <a:effectLst/>
                        </a:rPr>
                        <a:t>euse</a:t>
                      </a:r>
                      <a:r>
                        <a:rPr lang="en-GB" sz="2000" b="1" u="none" strike="noStrike" dirty="0">
                          <a:solidFill>
                            <a:schemeClr val="tx1"/>
                          </a:solidFill>
                          <a:effectLst/>
                        </a:rPr>
                        <a:t> -rice</a:t>
                      </a:r>
                      <a:r>
                        <a:rPr lang="en-GB" sz="2000" u="none" strike="noStrike" dirty="0">
                          <a:solidFill>
                            <a:schemeClr val="tx1"/>
                          </a:solidFill>
                          <a:effectLst/>
                        </a:rPr>
                        <a:t>);</a:t>
                      </a:r>
                      <a:r>
                        <a:rPr lang="en-GB" sz="2000" u="none" strike="noStrike" baseline="0" dirty="0">
                          <a:solidFill>
                            <a:schemeClr val="tx1"/>
                          </a:solidFill>
                          <a:effectLst/>
                        </a:rPr>
                        <a:t> </a:t>
                      </a:r>
                      <a:r>
                        <a:rPr lang="en-GB" sz="2000" b="1" u="none" strike="noStrike" dirty="0" err="1">
                          <a:solidFill>
                            <a:schemeClr val="tx1"/>
                          </a:solidFill>
                          <a:effectLst/>
                        </a:rPr>
                        <a:t>est-ce</a:t>
                      </a:r>
                      <a:r>
                        <a:rPr lang="en-GB" sz="2000" b="1" u="none" strike="noStrike" dirty="0">
                          <a:solidFill>
                            <a:schemeClr val="tx1"/>
                          </a:solidFill>
                          <a:effectLst/>
                        </a:rPr>
                        <a:t> que </a:t>
                      </a:r>
                      <a:r>
                        <a:rPr lang="en-GB" sz="2000" b="0" u="none" strike="noStrike" dirty="0">
                          <a:solidFill>
                            <a:schemeClr val="tx1"/>
                          </a:solidFill>
                          <a:effectLst/>
                        </a:rPr>
                        <a:t>;</a:t>
                      </a:r>
                      <a:r>
                        <a:rPr lang="en-GB" sz="2000" b="0" u="none" strike="noStrike" baseline="0" dirty="0">
                          <a:solidFill>
                            <a:schemeClr val="tx1"/>
                          </a:solidFill>
                          <a:effectLst/>
                        </a:rPr>
                        <a:t> </a:t>
                      </a:r>
                      <a:r>
                        <a:rPr lang="en-GB" sz="2000" u="none" strike="noStrike" dirty="0">
                          <a:solidFill>
                            <a:schemeClr val="tx1"/>
                          </a:solidFill>
                          <a:effectLst/>
                        </a:rPr>
                        <a:t>yes/no questions (intonation and inversion)</a:t>
                      </a:r>
                      <a:endParaRPr lang="en-GB" sz="2000" b="0" i="0" u="none" strike="noStrike" dirty="0">
                        <a:solidFill>
                          <a:schemeClr val="tx1"/>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576203802"/>
                  </a:ext>
                </a:extLst>
              </a:tr>
              <a:tr h="675316">
                <a:tc>
                  <a:txBody>
                    <a:bodyPr/>
                    <a:lstStyle/>
                    <a:p>
                      <a:pPr algn="ctr" fontAlgn="ctr"/>
                      <a:r>
                        <a:rPr lang="en-GB" sz="2000" b="1" u="none" strike="noStrike" dirty="0">
                          <a:solidFill>
                            <a:schemeClr val="tx1"/>
                          </a:solidFill>
                          <a:effectLst/>
                        </a:rPr>
                        <a:t>2</a:t>
                      </a:r>
                      <a:endParaRPr lang="en-GB" sz="2000" b="1" i="0" u="none" strike="noStrike" dirty="0">
                        <a:solidFill>
                          <a:schemeClr val="tx1"/>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000" b="1" u="none" strike="noStrike" dirty="0">
                          <a:solidFill>
                            <a:schemeClr val="tx1"/>
                          </a:solidFill>
                          <a:effectLst/>
                        </a:rPr>
                        <a:t>pronoun 'on' with meaning everyone, you, one;</a:t>
                      </a:r>
                      <a:r>
                        <a:rPr lang="en-GB" sz="2000" b="1" u="none" strike="noStrike" baseline="0" dirty="0">
                          <a:solidFill>
                            <a:schemeClr val="tx1"/>
                          </a:solidFill>
                          <a:effectLst/>
                        </a:rPr>
                        <a:t> </a:t>
                      </a:r>
                      <a:r>
                        <a:rPr lang="en-GB" sz="2000" b="1" u="none" strike="noStrike" dirty="0">
                          <a:solidFill>
                            <a:schemeClr val="tx1"/>
                          </a:solidFill>
                          <a:effectLst/>
                        </a:rPr>
                        <a:t>construction rule for numbers 13-31 ;</a:t>
                      </a:r>
                      <a:r>
                        <a:rPr lang="en-GB" sz="2000" b="1" u="none" strike="noStrike" baseline="0" dirty="0">
                          <a:solidFill>
                            <a:schemeClr val="tx1"/>
                          </a:solidFill>
                          <a:effectLst/>
                        </a:rPr>
                        <a:t> </a:t>
                      </a:r>
                      <a:r>
                        <a:rPr lang="en-GB" sz="2000" b="1" u="none" strike="noStrike" dirty="0" err="1">
                          <a:solidFill>
                            <a:schemeClr val="tx1"/>
                          </a:solidFill>
                          <a:effectLst/>
                        </a:rPr>
                        <a:t>qu'est-ce</a:t>
                      </a:r>
                      <a:r>
                        <a:rPr lang="en-GB" sz="2000" b="1" u="none" strike="noStrike" dirty="0">
                          <a:solidFill>
                            <a:schemeClr val="tx1"/>
                          </a:solidFill>
                          <a:effectLst/>
                        </a:rPr>
                        <a:t> que </a:t>
                      </a:r>
                      <a:r>
                        <a:rPr lang="en-GB" sz="2000" b="0" u="none" strike="noStrike" dirty="0">
                          <a:solidFill>
                            <a:schemeClr val="tx1"/>
                          </a:solidFill>
                          <a:effectLst/>
                        </a:rPr>
                        <a:t>;</a:t>
                      </a:r>
                      <a:r>
                        <a:rPr lang="en-GB" sz="2000" b="0" u="none" strike="noStrike" baseline="0" dirty="0">
                          <a:solidFill>
                            <a:schemeClr val="tx1"/>
                          </a:solidFill>
                          <a:effectLst/>
                        </a:rPr>
                        <a:t> </a:t>
                      </a:r>
                      <a:r>
                        <a:rPr lang="en-GB" sz="2000" u="none" strike="noStrike" dirty="0">
                          <a:solidFill>
                            <a:schemeClr val="tx1"/>
                          </a:solidFill>
                          <a:effectLst/>
                        </a:rPr>
                        <a:t>information;</a:t>
                      </a:r>
                      <a:r>
                        <a:rPr lang="en-GB" sz="2000" u="none" strike="noStrike" baseline="0" dirty="0">
                          <a:solidFill>
                            <a:schemeClr val="tx1"/>
                          </a:solidFill>
                          <a:effectLst/>
                        </a:rPr>
                        <a:t> </a:t>
                      </a:r>
                      <a:r>
                        <a:rPr lang="en-GB" sz="2000" u="none" strike="noStrike" dirty="0">
                          <a:solidFill>
                            <a:schemeClr val="tx1"/>
                          </a:solidFill>
                          <a:effectLst/>
                        </a:rPr>
                        <a:t>questions (intonation and inversion)</a:t>
                      </a:r>
                      <a:endParaRPr lang="en-GB" sz="2000" b="1" i="0" u="none" strike="noStrike" dirty="0">
                        <a:solidFill>
                          <a:schemeClr val="tx1"/>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43318933"/>
                  </a:ext>
                </a:extLst>
              </a:tr>
              <a:tr h="181812">
                <a:tc>
                  <a:txBody>
                    <a:bodyPr/>
                    <a:lstStyle/>
                    <a:p>
                      <a:pPr algn="ctr" fontAlgn="ctr"/>
                      <a:r>
                        <a:rPr lang="en-GB" sz="2000" b="1" u="none" strike="noStrike" dirty="0">
                          <a:solidFill>
                            <a:schemeClr val="tx1"/>
                          </a:solidFill>
                          <a:effectLst/>
                        </a:rPr>
                        <a:t>3</a:t>
                      </a:r>
                      <a:endParaRPr lang="en-GB" sz="2000" b="1" i="0" u="none" strike="noStrike" dirty="0">
                        <a:solidFill>
                          <a:schemeClr val="tx1"/>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fr-FR" sz="2000" u="none" strike="noStrike" dirty="0">
                          <a:solidFill>
                            <a:schemeClr val="tx1"/>
                          </a:solidFill>
                          <a:effectLst/>
                        </a:rPr>
                        <a:t>possessive adjectives (mon, ma, mes, ton, ta, tes, </a:t>
                      </a:r>
                      <a:r>
                        <a:rPr lang="fr-FR" sz="2000" b="1" u="none" strike="noStrike" dirty="0">
                          <a:solidFill>
                            <a:schemeClr val="tx1"/>
                          </a:solidFill>
                          <a:effectLst/>
                        </a:rPr>
                        <a:t>son, sa, ses, notre</a:t>
                      </a:r>
                      <a:r>
                        <a:rPr lang="fr-FR" sz="2000" u="none" strike="noStrike" dirty="0">
                          <a:solidFill>
                            <a:schemeClr val="tx1"/>
                          </a:solidFill>
                          <a:effectLst/>
                        </a:rPr>
                        <a:t>);</a:t>
                      </a:r>
                      <a:r>
                        <a:rPr lang="fr-FR" sz="2000" u="none" strike="noStrike" baseline="0" dirty="0">
                          <a:solidFill>
                            <a:schemeClr val="tx1"/>
                          </a:solidFill>
                          <a:effectLst/>
                        </a:rPr>
                        <a:t> </a:t>
                      </a:r>
                      <a:r>
                        <a:rPr lang="fr-FR" sz="2000" u="none" strike="noStrike" dirty="0" err="1">
                          <a:solidFill>
                            <a:schemeClr val="tx1"/>
                          </a:solidFill>
                          <a:effectLst/>
                        </a:rPr>
                        <a:t>preposition</a:t>
                      </a:r>
                      <a:r>
                        <a:rPr lang="fr-FR" sz="2000" u="none" strike="noStrike" dirty="0">
                          <a:solidFill>
                            <a:schemeClr val="tx1"/>
                          </a:solidFill>
                          <a:effectLst/>
                        </a:rPr>
                        <a:t> de for possession</a:t>
                      </a:r>
                      <a:endParaRPr lang="fr-FR" sz="2000" b="0" i="0" u="none" strike="noStrike" dirty="0">
                        <a:solidFill>
                          <a:schemeClr val="tx1"/>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671744894"/>
                  </a:ext>
                </a:extLst>
              </a:tr>
              <a:tr h="355457">
                <a:tc>
                  <a:txBody>
                    <a:bodyPr/>
                    <a:lstStyle/>
                    <a:p>
                      <a:pPr algn="ctr" fontAlgn="ctr"/>
                      <a:r>
                        <a:rPr lang="en-GB" sz="2000" b="1" u="none" strike="noStrike" dirty="0">
                          <a:solidFill>
                            <a:schemeClr val="tx1"/>
                          </a:solidFill>
                          <a:effectLst/>
                        </a:rPr>
                        <a:t>4</a:t>
                      </a:r>
                      <a:endParaRPr lang="en-GB" sz="2000" b="1" i="0" u="none" strike="noStrike" dirty="0">
                        <a:solidFill>
                          <a:schemeClr val="tx1"/>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000" u="none" strike="noStrike" dirty="0">
                          <a:solidFill>
                            <a:srgbClr val="FF0000"/>
                          </a:solidFill>
                          <a:effectLst/>
                        </a:rPr>
                        <a:t>Consolidation week 1</a:t>
                      </a:r>
                      <a:r>
                        <a:rPr lang="en-GB" sz="2000" u="none" strike="noStrike" dirty="0">
                          <a:solidFill>
                            <a:schemeClr val="tx1"/>
                          </a:solidFill>
                          <a:effectLst/>
                        </a:rPr>
                        <a:t>;</a:t>
                      </a:r>
                      <a:r>
                        <a:rPr lang="en-GB" sz="2000" u="none" strike="noStrike" baseline="0" dirty="0">
                          <a:solidFill>
                            <a:schemeClr val="tx1"/>
                          </a:solidFill>
                          <a:effectLst/>
                        </a:rPr>
                        <a:t> </a:t>
                      </a:r>
                      <a:r>
                        <a:rPr lang="en-GB" sz="2000" u="none" strike="noStrike" dirty="0">
                          <a:solidFill>
                            <a:schemeClr val="tx1"/>
                          </a:solidFill>
                          <a:effectLst/>
                        </a:rPr>
                        <a:t>regular -ER verbs</a:t>
                      </a:r>
                      <a:endParaRPr lang="en-GB" sz="2000" b="0" i="0" u="none" strike="noStrike" dirty="0">
                        <a:solidFill>
                          <a:schemeClr val="tx1"/>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734004427"/>
                  </a:ext>
                </a:extLst>
              </a:tr>
              <a:tr h="669557">
                <a:tc>
                  <a:txBody>
                    <a:bodyPr/>
                    <a:lstStyle/>
                    <a:p>
                      <a:pPr algn="ctr" fontAlgn="ctr"/>
                      <a:r>
                        <a:rPr lang="en-GB" sz="2000" b="1" u="none" strike="noStrike" dirty="0">
                          <a:solidFill>
                            <a:schemeClr val="tx1"/>
                          </a:solidFill>
                          <a:effectLst/>
                        </a:rPr>
                        <a:t>5</a:t>
                      </a:r>
                      <a:endParaRPr lang="en-GB" sz="2000" b="1" i="0" u="none" strike="noStrike" dirty="0">
                        <a:solidFill>
                          <a:schemeClr val="tx1"/>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000" b="1" u="none" strike="noStrike" dirty="0">
                          <a:solidFill>
                            <a:schemeClr val="tx1"/>
                          </a:solidFill>
                          <a:effectLst/>
                        </a:rPr>
                        <a:t>present vs perfect tense (with past simple equivalent in English);</a:t>
                      </a:r>
                      <a:r>
                        <a:rPr lang="en-GB" sz="2000" b="1" u="none" strike="noStrike" baseline="0" dirty="0">
                          <a:solidFill>
                            <a:schemeClr val="tx1"/>
                          </a:solidFill>
                          <a:effectLst/>
                        </a:rPr>
                        <a:t> </a:t>
                      </a:r>
                      <a:r>
                        <a:rPr lang="en-GB" sz="2000" b="1" u="none" strike="noStrike" dirty="0">
                          <a:solidFill>
                            <a:schemeClr val="tx1"/>
                          </a:solidFill>
                          <a:effectLst/>
                        </a:rPr>
                        <a:t>regular and irregular verbs (taking </a:t>
                      </a:r>
                      <a:r>
                        <a:rPr lang="en-GB" sz="2000" b="1" u="none" strike="noStrike" dirty="0" err="1">
                          <a:solidFill>
                            <a:schemeClr val="tx1"/>
                          </a:solidFill>
                          <a:effectLst/>
                        </a:rPr>
                        <a:t>avoir</a:t>
                      </a:r>
                      <a:r>
                        <a:rPr lang="en-GB" sz="2000" b="1" u="none" strike="noStrike" dirty="0">
                          <a:solidFill>
                            <a:schemeClr val="tx1"/>
                          </a:solidFill>
                          <a:effectLst/>
                        </a:rPr>
                        <a:t>) with no audible difference between present tense and past participle (je vs </a:t>
                      </a:r>
                      <a:r>
                        <a:rPr lang="en-GB" sz="2000" b="1" u="none" strike="noStrike" dirty="0" err="1">
                          <a:solidFill>
                            <a:schemeClr val="tx1"/>
                          </a:solidFill>
                          <a:effectLst/>
                        </a:rPr>
                        <a:t>j'ai</a:t>
                      </a:r>
                      <a:r>
                        <a:rPr lang="en-GB" sz="2000" b="1" u="none" strike="noStrike" dirty="0">
                          <a:solidFill>
                            <a:schemeClr val="tx1"/>
                          </a:solidFill>
                          <a:effectLst/>
                        </a:rPr>
                        <a:t>);</a:t>
                      </a:r>
                      <a:r>
                        <a:rPr lang="en-GB" sz="2000" b="1" u="none" strike="noStrike" baseline="0" dirty="0">
                          <a:solidFill>
                            <a:schemeClr val="tx1"/>
                          </a:solidFill>
                          <a:effectLst/>
                        </a:rPr>
                        <a:t> </a:t>
                      </a:r>
                      <a:r>
                        <a:rPr lang="en-GB" sz="2000" b="1" u="none" strike="noStrike" dirty="0">
                          <a:solidFill>
                            <a:schemeClr val="tx1"/>
                          </a:solidFill>
                          <a:effectLst/>
                        </a:rPr>
                        <a:t>regular -ER verbs (taking </a:t>
                      </a:r>
                      <a:r>
                        <a:rPr lang="en-GB" sz="2000" b="1" u="none" strike="noStrike" dirty="0" err="1">
                          <a:solidFill>
                            <a:schemeClr val="tx1"/>
                          </a:solidFill>
                          <a:effectLst/>
                        </a:rPr>
                        <a:t>avoir</a:t>
                      </a:r>
                      <a:r>
                        <a:rPr lang="en-GB" sz="2000" b="1" u="none" strike="noStrike" dirty="0">
                          <a:solidFill>
                            <a:schemeClr val="tx1"/>
                          </a:solidFill>
                          <a:effectLst/>
                        </a:rPr>
                        <a:t>) (je vs </a:t>
                      </a:r>
                      <a:r>
                        <a:rPr lang="en-GB" sz="2000" b="1" u="none" strike="noStrike" dirty="0" err="1">
                          <a:solidFill>
                            <a:schemeClr val="tx1"/>
                          </a:solidFill>
                          <a:effectLst/>
                        </a:rPr>
                        <a:t>j'ai</a:t>
                      </a:r>
                      <a:r>
                        <a:rPr lang="en-GB" sz="2000" b="1" u="none" strike="noStrike" dirty="0">
                          <a:solidFill>
                            <a:schemeClr val="tx1"/>
                          </a:solidFill>
                          <a:effectLst/>
                        </a:rPr>
                        <a:t>)</a:t>
                      </a:r>
                      <a:endParaRPr lang="en-GB" sz="2000" b="1" i="0" u="none" strike="noStrike" dirty="0">
                        <a:solidFill>
                          <a:schemeClr val="tx1"/>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747330386"/>
                  </a:ext>
                </a:extLst>
              </a:tr>
              <a:tr h="650188">
                <a:tc>
                  <a:txBody>
                    <a:bodyPr/>
                    <a:lstStyle/>
                    <a:p>
                      <a:pPr algn="ctr" fontAlgn="ctr"/>
                      <a:r>
                        <a:rPr lang="en-GB" sz="2000" b="1" u="none" strike="noStrike" dirty="0">
                          <a:solidFill>
                            <a:schemeClr val="tx1"/>
                          </a:solidFill>
                          <a:effectLst/>
                        </a:rPr>
                        <a:t>6</a:t>
                      </a:r>
                      <a:endParaRPr lang="en-GB" sz="2000" b="1" i="0" u="none" strike="noStrike" dirty="0">
                        <a:solidFill>
                          <a:schemeClr val="tx1"/>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000" u="none" strike="noStrike" dirty="0">
                          <a:solidFill>
                            <a:schemeClr val="tx1"/>
                          </a:solidFill>
                          <a:effectLst/>
                        </a:rPr>
                        <a:t>present vs perfect tense (with past simple equivalent in English);</a:t>
                      </a:r>
                      <a:r>
                        <a:rPr lang="en-GB" sz="2000" u="none" strike="noStrike" baseline="0" dirty="0">
                          <a:solidFill>
                            <a:schemeClr val="tx1"/>
                          </a:solidFill>
                          <a:effectLst/>
                        </a:rPr>
                        <a:t> </a:t>
                      </a:r>
                      <a:r>
                        <a:rPr lang="en-GB" sz="2000" u="none" strike="noStrike" dirty="0">
                          <a:solidFill>
                            <a:schemeClr val="tx1"/>
                          </a:solidFill>
                          <a:effectLst/>
                        </a:rPr>
                        <a:t>regular -ER verbs (taking </a:t>
                      </a:r>
                      <a:r>
                        <a:rPr lang="en-GB" sz="2000" u="none" strike="noStrike" dirty="0" err="1">
                          <a:solidFill>
                            <a:schemeClr val="tx1"/>
                          </a:solidFill>
                          <a:effectLst/>
                        </a:rPr>
                        <a:t>avoir</a:t>
                      </a:r>
                      <a:r>
                        <a:rPr lang="en-GB" sz="2000" u="none" strike="noStrike" dirty="0">
                          <a:solidFill>
                            <a:schemeClr val="tx1"/>
                          </a:solidFill>
                          <a:effectLst/>
                        </a:rPr>
                        <a:t>) (je, </a:t>
                      </a:r>
                      <a:r>
                        <a:rPr lang="en-GB" sz="2000" b="1" u="none" strike="noStrike" dirty="0" err="1">
                          <a:solidFill>
                            <a:schemeClr val="tx1"/>
                          </a:solidFill>
                          <a:effectLst/>
                        </a:rPr>
                        <a:t>tu</a:t>
                      </a:r>
                      <a:r>
                        <a:rPr lang="en-GB" sz="2000" u="none" strike="noStrike" dirty="0">
                          <a:solidFill>
                            <a:schemeClr val="tx1"/>
                          </a:solidFill>
                          <a:effectLst/>
                        </a:rPr>
                        <a:t>);</a:t>
                      </a:r>
                      <a:r>
                        <a:rPr lang="en-GB" sz="2000" u="none" strike="noStrike" baseline="0" dirty="0">
                          <a:solidFill>
                            <a:schemeClr val="tx1"/>
                          </a:solidFill>
                          <a:effectLst/>
                        </a:rPr>
                        <a:t> </a:t>
                      </a:r>
                      <a:r>
                        <a:rPr lang="en-GB" sz="2000" b="1" u="none" strike="noStrike" dirty="0" err="1">
                          <a:solidFill>
                            <a:schemeClr val="tx1"/>
                          </a:solidFill>
                          <a:effectLst/>
                        </a:rPr>
                        <a:t>ce</a:t>
                      </a:r>
                      <a:r>
                        <a:rPr lang="en-GB" sz="2000" b="1" u="none" strike="noStrike" dirty="0">
                          <a:solidFill>
                            <a:schemeClr val="tx1"/>
                          </a:solidFill>
                          <a:effectLst/>
                        </a:rPr>
                        <a:t>, </a:t>
                      </a:r>
                      <a:r>
                        <a:rPr lang="en-GB" sz="2000" b="1" u="none" strike="noStrike" dirty="0" err="1">
                          <a:solidFill>
                            <a:schemeClr val="tx1"/>
                          </a:solidFill>
                          <a:effectLst/>
                        </a:rPr>
                        <a:t>cet</a:t>
                      </a:r>
                      <a:r>
                        <a:rPr lang="en-GB" sz="2000" b="1" u="none" strike="noStrike" dirty="0">
                          <a:solidFill>
                            <a:schemeClr val="tx1"/>
                          </a:solidFill>
                          <a:effectLst/>
                        </a:rPr>
                        <a:t>, </a:t>
                      </a:r>
                      <a:r>
                        <a:rPr lang="en-GB" sz="2000" b="1" u="none" strike="noStrike" dirty="0" err="1">
                          <a:solidFill>
                            <a:schemeClr val="tx1"/>
                          </a:solidFill>
                          <a:effectLst/>
                        </a:rPr>
                        <a:t>cette</a:t>
                      </a:r>
                      <a:r>
                        <a:rPr lang="en-GB" sz="2000" b="1" u="none" strike="noStrike" dirty="0">
                          <a:solidFill>
                            <a:schemeClr val="tx1"/>
                          </a:solidFill>
                          <a:effectLst/>
                        </a:rPr>
                        <a:t>, </a:t>
                      </a:r>
                      <a:r>
                        <a:rPr lang="en-GB" sz="2000" b="1" u="none" strike="noStrike" dirty="0" err="1">
                          <a:solidFill>
                            <a:schemeClr val="tx1"/>
                          </a:solidFill>
                          <a:effectLst/>
                        </a:rPr>
                        <a:t>ces</a:t>
                      </a:r>
                      <a:r>
                        <a:rPr lang="en-GB" sz="2000" b="0" u="none" strike="noStrike" dirty="0">
                          <a:solidFill>
                            <a:schemeClr val="tx1"/>
                          </a:solidFill>
                          <a:effectLst/>
                        </a:rPr>
                        <a:t>;</a:t>
                      </a:r>
                      <a:r>
                        <a:rPr lang="en-GB" sz="2000" b="0" u="none" strike="noStrike" baseline="0" dirty="0">
                          <a:solidFill>
                            <a:schemeClr val="tx1"/>
                          </a:solidFill>
                          <a:effectLst/>
                        </a:rPr>
                        <a:t> </a:t>
                      </a:r>
                      <a:r>
                        <a:rPr lang="en-GB" sz="2000" u="none" strike="noStrike" dirty="0">
                          <a:solidFill>
                            <a:schemeClr val="tx1"/>
                          </a:solidFill>
                          <a:effectLst/>
                        </a:rPr>
                        <a:t>information questions (intonation, and </a:t>
                      </a:r>
                      <a:r>
                        <a:rPr lang="en-GB" sz="2000" u="none" strike="noStrike" dirty="0" err="1">
                          <a:solidFill>
                            <a:schemeClr val="tx1"/>
                          </a:solidFill>
                          <a:effectLst/>
                        </a:rPr>
                        <a:t>qu'est-ce</a:t>
                      </a:r>
                      <a:r>
                        <a:rPr lang="en-GB" sz="2000" u="none" strike="noStrike" dirty="0">
                          <a:solidFill>
                            <a:schemeClr val="tx1"/>
                          </a:solidFill>
                          <a:effectLst/>
                        </a:rPr>
                        <a:t> que only) in the present and </a:t>
                      </a:r>
                      <a:r>
                        <a:rPr lang="en-GB" sz="2000" b="1" u="none" strike="noStrike" dirty="0">
                          <a:solidFill>
                            <a:schemeClr val="tx1"/>
                          </a:solidFill>
                          <a:effectLst/>
                        </a:rPr>
                        <a:t>perfect</a:t>
                      </a:r>
                      <a:r>
                        <a:rPr lang="en-GB" sz="2000" u="none" strike="noStrike" dirty="0">
                          <a:solidFill>
                            <a:schemeClr val="tx1"/>
                          </a:solidFill>
                          <a:effectLst/>
                        </a:rPr>
                        <a:t> tense</a:t>
                      </a:r>
                      <a:endParaRPr lang="en-GB" sz="2000" b="1" i="0" u="none" strike="noStrike" dirty="0">
                        <a:solidFill>
                          <a:schemeClr val="tx1"/>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750083793"/>
                  </a:ext>
                </a:extLst>
              </a:tr>
              <a:tr h="848071">
                <a:tc>
                  <a:txBody>
                    <a:bodyPr/>
                    <a:lstStyle/>
                    <a:p>
                      <a:pPr algn="ctr" fontAlgn="ctr"/>
                      <a:r>
                        <a:rPr lang="en-GB" sz="2000" b="1" u="none" strike="noStrike" dirty="0">
                          <a:solidFill>
                            <a:schemeClr val="tx1"/>
                          </a:solidFill>
                          <a:effectLst/>
                        </a:rPr>
                        <a:t>7</a:t>
                      </a:r>
                      <a:endParaRPr lang="en-GB" sz="2000" b="1" i="0" u="none" strike="noStrike" dirty="0">
                        <a:solidFill>
                          <a:schemeClr val="tx1"/>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000" u="none" strike="noStrike" dirty="0">
                          <a:solidFill>
                            <a:schemeClr val="tx1"/>
                          </a:solidFill>
                          <a:effectLst/>
                        </a:rPr>
                        <a:t>present vs perfect tense (with past simple equivalent in English);</a:t>
                      </a:r>
                      <a:r>
                        <a:rPr lang="en-GB" sz="2000" u="none" strike="noStrike" baseline="0" dirty="0">
                          <a:solidFill>
                            <a:schemeClr val="tx1"/>
                          </a:solidFill>
                          <a:effectLst/>
                        </a:rPr>
                        <a:t> </a:t>
                      </a:r>
                      <a:r>
                        <a:rPr lang="en-GB" sz="2000" u="none" strike="noStrike" dirty="0">
                          <a:solidFill>
                            <a:schemeClr val="tx1"/>
                          </a:solidFill>
                          <a:effectLst/>
                        </a:rPr>
                        <a:t>regular -ER verbs (taking </a:t>
                      </a:r>
                      <a:r>
                        <a:rPr lang="en-GB" sz="2000" u="none" strike="noStrike" dirty="0" err="1">
                          <a:solidFill>
                            <a:schemeClr val="tx1"/>
                          </a:solidFill>
                          <a:effectLst/>
                        </a:rPr>
                        <a:t>avoir</a:t>
                      </a:r>
                      <a:r>
                        <a:rPr lang="en-GB" sz="2000" u="none" strike="noStrike" dirty="0">
                          <a:solidFill>
                            <a:schemeClr val="tx1"/>
                          </a:solidFill>
                          <a:effectLst/>
                        </a:rPr>
                        <a:t>) (je, </a:t>
                      </a:r>
                      <a:r>
                        <a:rPr lang="en-GB" sz="2000" b="1" u="none" strike="noStrike" dirty="0" err="1">
                          <a:solidFill>
                            <a:schemeClr val="tx1"/>
                          </a:solidFill>
                          <a:effectLst/>
                        </a:rPr>
                        <a:t>il</a:t>
                      </a:r>
                      <a:r>
                        <a:rPr lang="en-GB" sz="2000" b="1" u="none" strike="noStrike" dirty="0">
                          <a:solidFill>
                            <a:schemeClr val="tx1"/>
                          </a:solidFill>
                          <a:effectLst/>
                        </a:rPr>
                        <a:t>/</a:t>
                      </a:r>
                      <a:r>
                        <a:rPr lang="en-GB" sz="2000" b="1" u="none" strike="noStrike" dirty="0" err="1">
                          <a:solidFill>
                            <a:schemeClr val="tx1"/>
                          </a:solidFill>
                          <a:effectLst/>
                        </a:rPr>
                        <a:t>elle</a:t>
                      </a:r>
                      <a:r>
                        <a:rPr lang="en-GB" sz="2000" u="none" strike="noStrike" dirty="0">
                          <a:solidFill>
                            <a:schemeClr val="tx1"/>
                          </a:solidFill>
                          <a:effectLst/>
                        </a:rPr>
                        <a:t>);</a:t>
                      </a:r>
                      <a:r>
                        <a:rPr lang="en-GB" sz="2000" u="none" strike="noStrike" baseline="0" dirty="0">
                          <a:solidFill>
                            <a:schemeClr val="tx1"/>
                          </a:solidFill>
                          <a:effectLst/>
                        </a:rPr>
                        <a:t> </a:t>
                      </a:r>
                      <a:r>
                        <a:rPr lang="en-GB" sz="2000" u="none" strike="noStrike" dirty="0" err="1">
                          <a:solidFill>
                            <a:schemeClr val="tx1"/>
                          </a:solidFill>
                          <a:effectLst/>
                        </a:rPr>
                        <a:t>il</a:t>
                      </a:r>
                      <a:r>
                        <a:rPr lang="en-GB" sz="2000" u="none" strike="noStrike" dirty="0">
                          <a:solidFill>
                            <a:schemeClr val="tx1"/>
                          </a:solidFill>
                          <a:effectLst/>
                        </a:rPr>
                        <a:t> y a </a:t>
                      </a:r>
                      <a:r>
                        <a:rPr lang="en-GB" sz="2000" b="1" u="none" strike="noStrike" dirty="0">
                          <a:solidFill>
                            <a:schemeClr val="tx1"/>
                          </a:solidFill>
                          <a:effectLst/>
                        </a:rPr>
                        <a:t>vs </a:t>
                      </a:r>
                      <a:r>
                        <a:rPr lang="en-GB" sz="2000" b="1" u="none" strike="noStrike" dirty="0" err="1">
                          <a:solidFill>
                            <a:schemeClr val="tx1"/>
                          </a:solidFill>
                          <a:effectLst/>
                        </a:rPr>
                        <a:t>il</a:t>
                      </a:r>
                      <a:r>
                        <a:rPr lang="en-GB" sz="2000" b="1" u="none" strike="noStrike" dirty="0">
                          <a:solidFill>
                            <a:schemeClr val="tx1"/>
                          </a:solidFill>
                          <a:effectLst/>
                        </a:rPr>
                        <a:t> y </a:t>
                      </a:r>
                      <a:r>
                        <a:rPr lang="en-GB" sz="2000" b="1" u="none" strike="noStrike" dirty="0" err="1">
                          <a:solidFill>
                            <a:schemeClr val="tx1"/>
                          </a:solidFill>
                          <a:effectLst/>
                        </a:rPr>
                        <a:t>avait</a:t>
                      </a:r>
                      <a:r>
                        <a:rPr lang="en-GB" sz="2000" b="1" u="none" strike="noStrike" dirty="0">
                          <a:solidFill>
                            <a:schemeClr val="tx1"/>
                          </a:solidFill>
                          <a:effectLst/>
                        </a:rPr>
                        <a:t>;</a:t>
                      </a:r>
                      <a:r>
                        <a:rPr lang="en-GB" sz="2000" b="1" u="none" strike="noStrike" baseline="0" dirty="0">
                          <a:solidFill>
                            <a:schemeClr val="tx1"/>
                          </a:solidFill>
                          <a:effectLst/>
                        </a:rPr>
                        <a:t> </a:t>
                      </a:r>
                      <a:r>
                        <a:rPr lang="en-GB" sz="2000" u="none" strike="noStrike" dirty="0">
                          <a:solidFill>
                            <a:schemeClr val="tx1"/>
                          </a:solidFill>
                          <a:effectLst/>
                        </a:rPr>
                        <a:t>yes/no questions (intonation and </a:t>
                      </a:r>
                      <a:r>
                        <a:rPr lang="en-GB" sz="2000" u="none" strike="noStrike" dirty="0" err="1">
                          <a:solidFill>
                            <a:schemeClr val="tx1"/>
                          </a:solidFill>
                          <a:effectLst/>
                        </a:rPr>
                        <a:t>est-ce</a:t>
                      </a:r>
                      <a:r>
                        <a:rPr lang="en-GB" sz="2000" u="none" strike="noStrike" dirty="0">
                          <a:solidFill>
                            <a:schemeClr val="tx1"/>
                          </a:solidFill>
                          <a:effectLst/>
                        </a:rPr>
                        <a:t> que only) in the present and </a:t>
                      </a:r>
                      <a:r>
                        <a:rPr lang="en-GB" sz="2000" b="1" u="none" strike="noStrike" dirty="0">
                          <a:solidFill>
                            <a:schemeClr val="tx1"/>
                          </a:solidFill>
                          <a:effectLst/>
                        </a:rPr>
                        <a:t>perfect tense;</a:t>
                      </a:r>
                      <a:r>
                        <a:rPr lang="en-GB" sz="2000" b="1" u="none" strike="noStrike" baseline="0" dirty="0">
                          <a:solidFill>
                            <a:schemeClr val="tx1"/>
                          </a:solidFill>
                          <a:effectLst/>
                        </a:rPr>
                        <a:t> </a:t>
                      </a:r>
                      <a:r>
                        <a:rPr lang="en-GB" sz="2000" u="none" strike="noStrike" dirty="0">
                          <a:solidFill>
                            <a:schemeClr val="tx1"/>
                          </a:solidFill>
                          <a:effectLst/>
                        </a:rPr>
                        <a:t>negation: ne…pas (de) in the present and </a:t>
                      </a:r>
                      <a:r>
                        <a:rPr lang="en-GB" sz="2000" b="1" u="none" strike="noStrike" dirty="0">
                          <a:solidFill>
                            <a:schemeClr val="tx1"/>
                          </a:solidFill>
                          <a:effectLst/>
                        </a:rPr>
                        <a:t>perfect tense</a:t>
                      </a:r>
                      <a:endParaRPr lang="en-GB" sz="2000" b="1" i="0" u="none" strike="noStrike" dirty="0">
                        <a:solidFill>
                          <a:schemeClr val="tx1"/>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77853103"/>
                  </a:ext>
                </a:extLst>
              </a:tr>
            </a:tbl>
          </a:graphicData>
        </a:graphic>
      </p:graphicFrame>
      <p:sp>
        <p:nvSpPr>
          <p:cNvPr id="4" name="Rounded Rectangle 46" descr="background rectangle">
            <a:extLst>
              <a:ext uri="{FF2B5EF4-FFF2-40B4-BE49-F238E27FC236}">
                <a16:creationId xmlns:a16="http://schemas.microsoft.com/office/drawing/2014/main" id="{CB238838-6A9D-47A3-BE4F-676D1EC3BD53}"/>
              </a:ext>
            </a:extLst>
          </p:cNvPr>
          <p:cNvSpPr/>
          <p:nvPr/>
        </p:nvSpPr>
        <p:spPr>
          <a:xfrm>
            <a:off x="7608972" y="136614"/>
            <a:ext cx="4347502" cy="76513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7704507" y="19184"/>
            <a:ext cx="5325978" cy="999990"/>
          </a:xfrm>
        </p:spPr>
        <p:txBody>
          <a:bodyPr>
            <a:noAutofit/>
          </a:bodyPr>
          <a:lstStyle/>
          <a:p>
            <a:pPr lvl="0">
              <a:lnSpc>
                <a:spcPct val="100000"/>
              </a:lnSpc>
              <a:spcBef>
                <a:spcPts val="0"/>
              </a:spcBef>
              <a:defRPr/>
            </a:pPr>
            <a:r>
              <a:rPr lang="en-GB" sz="2800" b="1" dirty="0">
                <a:solidFill>
                  <a:prstClr val="white"/>
                </a:solidFill>
                <a:ea typeface="+mn-ea"/>
                <a:cs typeface="+mn-cs"/>
              </a:rPr>
              <a:t>Year 8 French: Term 1.1</a:t>
            </a:r>
            <a:endParaRPr lang="en-US" sz="2800" dirty="0"/>
          </a:p>
        </p:txBody>
      </p:sp>
    </p:spTree>
    <p:extLst>
      <p:ext uri="{BB962C8B-B14F-4D97-AF65-F5344CB8AC3E}">
        <p14:creationId xmlns:p14="http://schemas.microsoft.com/office/powerpoint/2010/main" val="10768591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7574508" y="161820"/>
            <a:ext cx="4345651" cy="752580"/>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7574508" y="145361"/>
            <a:ext cx="4441184" cy="769039"/>
          </a:xfrm>
        </p:spPr>
        <p:txBody>
          <a:bodyPr>
            <a:noAutofit/>
          </a:bodyPr>
          <a:lstStyle/>
          <a:p>
            <a:r>
              <a:rPr lang="en-GB" sz="2800" b="1" dirty="0">
                <a:solidFill>
                  <a:prstClr val="white"/>
                </a:solidFill>
              </a:rPr>
              <a:t>Year 8 Spanish: Term 1.1</a:t>
            </a:r>
            <a:endParaRPr lang="en-US" sz="2800" dirty="0"/>
          </a:p>
        </p:txBody>
      </p:sp>
      <p:graphicFrame>
        <p:nvGraphicFramePr>
          <p:cNvPr id="4" name="Table 3"/>
          <p:cNvGraphicFramePr>
            <a:graphicFrameLocks noGrp="1"/>
          </p:cNvGraphicFramePr>
          <p:nvPr>
            <p:extLst>
              <p:ext uri="{D42A27DB-BD31-4B8C-83A1-F6EECF244321}">
                <p14:modId xmlns:p14="http://schemas.microsoft.com/office/powerpoint/2010/main" val="1449683440"/>
              </p:ext>
            </p:extLst>
          </p:nvPr>
        </p:nvGraphicFramePr>
        <p:xfrm>
          <a:off x="278641" y="1037229"/>
          <a:ext cx="11321956" cy="4876800"/>
        </p:xfrm>
        <a:graphic>
          <a:graphicData uri="http://schemas.openxmlformats.org/drawingml/2006/table">
            <a:tbl>
              <a:tblPr firstRow="1">
                <a:tableStyleId>{21E4AEA4-8DFA-4A89-87EB-49C32662AFE0}</a:tableStyleId>
              </a:tblPr>
              <a:tblGrid>
                <a:gridCol w="722679">
                  <a:extLst>
                    <a:ext uri="{9D8B030D-6E8A-4147-A177-3AD203B41FA5}">
                      <a16:colId xmlns:a16="http://schemas.microsoft.com/office/drawing/2014/main" val="3232727100"/>
                    </a:ext>
                  </a:extLst>
                </a:gridCol>
                <a:gridCol w="10599277">
                  <a:extLst>
                    <a:ext uri="{9D8B030D-6E8A-4147-A177-3AD203B41FA5}">
                      <a16:colId xmlns:a16="http://schemas.microsoft.com/office/drawing/2014/main" val="184172910"/>
                    </a:ext>
                  </a:extLst>
                </a:gridCol>
              </a:tblGrid>
              <a:tr h="291446">
                <a:tc>
                  <a:txBody>
                    <a:bodyPr/>
                    <a:lstStyle/>
                    <a:p>
                      <a:pPr algn="ctr" fontAlgn="ctr"/>
                      <a:r>
                        <a:rPr lang="en-GB" sz="2000" b="1" u="none" strike="noStrike" dirty="0">
                          <a:solidFill>
                            <a:sysClr val="windowText" lastClr="000000"/>
                          </a:solidFill>
                          <a:effectLst/>
                        </a:rPr>
                        <a:t>Week</a:t>
                      </a:r>
                      <a:endParaRPr lang="en-GB" sz="2000" b="1" i="0" u="none" strike="noStrike" dirty="0">
                        <a:solidFill>
                          <a:sysClr val="windowText" lastClr="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pPr algn="l" fontAlgn="ct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51928000"/>
                  </a:ext>
                </a:extLst>
              </a:tr>
              <a:tr h="291446">
                <a:tc>
                  <a:txBody>
                    <a:bodyPr/>
                    <a:lstStyle/>
                    <a:p>
                      <a:pPr algn="ctr" fontAlgn="ctr"/>
                      <a:r>
                        <a:rPr lang="en-GB" sz="2000" b="1" u="none" strike="noStrike" dirty="0">
                          <a:effectLst/>
                        </a:rPr>
                        <a:t>1</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pPr algn="l" fontAlgn="ctr"/>
                      <a:r>
                        <a:rPr lang="en-GB" sz="2000" b="1" u="none" strike="noStrike" dirty="0">
                          <a:effectLst/>
                        </a:rPr>
                        <a:t>past tense -</a:t>
                      </a:r>
                      <a:r>
                        <a:rPr lang="en-GB" sz="2000" b="1" u="none" strike="noStrike" dirty="0" err="1">
                          <a:effectLst/>
                        </a:rPr>
                        <a:t>ar</a:t>
                      </a:r>
                      <a:r>
                        <a:rPr lang="en-GB" sz="2000" b="1" u="none" strike="noStrike" dirty="0">
                          <a:effectLst/>
                        </a:rPr>
                        <a:t> verbs: 1st person singular (-é) </a:t>
                      </a:r>
                      <a:r>
                        <a:rPr lang="en-GB" sz="2000" u="none" strike="noStrike" dirty="0">
                          <a:effectLst/>
                        </a:rPr>
                        <a:t>Contrast with: 1st person singular present (-o); question words; negative 'no'</a:t>
                      </a:r>
                      <a:endParaRPr lang="en-GB" sz="20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65835296"/>
                  </a:ext>
                </a:extLst>
              </a:tr>
              <a:tr h="485743">
                <a:tc>
                  <a:txBody>
                    <a:bodyPr/>
                    <a:lstStyle/>
                    <a:p>
                      <a:pPr algn="ctr" fontAlgn="ctr"/>
                      <a:r>
                        <a:rPr lang="en-GB" sz="2000" b="1" u="none" strike="noStrike" dirty="0">
                          <a:effectLst/>
                        </a:rPr>
                        <a:t>2</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pPr algn="l" fontAlgn="ctr"/>
                      <a:r>
                        <a:rPr lang="en-GB" sz="2000" b="1" u="none" strike="noStrike" dirty="0">
                          <a:effectLst/>
                        </a:rPr>
                        <a:t>past tense -</a:t>
                      </a:r>
                      <a:r>
                        <a:rPr lang="en-GB" sz="2000" b="1" u="none" strike="noStrike" dirty="0" err="1">
                          <a:effectLst/>
                        </a:rPr>
                        <a:t>ar</a:t>
                      </a:r>
                      <a:r>
                        <a:rPr lang="en-GB" sz="2000" b="1" u="none" strike="noStrike" dirty="0">
                          <a:effectLst/>
                        </a:rPr>
                        <a:t> verbs : 2nd person singular (-</a:t>
                      </a:r>
                      <a:r>
                        <a:rPr lang="en-GB" sz="2000" b="1" u="none" strike="noStrike" dirty="0" err="1">
                          <a:effectLst/>
                        </a:rPr>
                        <a:t>aste</a:t>
                      </a:r>
                      <a:r>
                        <a:rPr lang="en-GB" sz="2000" b="1" u="none" strike="noStrike" dirty="0">
                          <a:effectLst/>
                        </a:rPr>
                        <a:t>); </a:t>
                      </a:r>
                      <a:r>
                        <a:rPr lang="en-GB" sz="2000" u="none" strike="noStrike" dirty="0">
                          <a:effectLst/>
                        </a:rPr>
                        <a:t>1st person singular (-é); 2nd person singular present (-as); question words; awareness raising of 'do' and 'did' in English questions</a:t>
                      </a:r>
                      <a:endParaRPr lang="en-GB" sz="20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63211749"/>
                  </a:ext>
                </a:extLst>
              </a:tr>
              <a:tr h="565228">
                <a:tc>
                  <a:txBody>
                    <a:bodyPr/>
                    <a:lstStyle/>
                    <a:p>
                      <a:pPr algn="ctr" fontAlgn="ctr"/>
                      <a:r>
                        <a:rPr lang="en-GB" sz="2000" b="1" u="none" strike="noStrike" dirty="0">
                          <a:effectLst/>
                        </a:rPr>
                        <a:t>3</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pPr algn="l" fontAlgn="ctr"/>
                      <a:r>
                        <a:rPr lang="en-GB" sz="2000" u="none" strike="noStrike" dirty="0">
                          <a:effectLst/>
                        </a:rPr>
                        <a:t>revisit SER (for traits) vs ESTAR (for state/mood) in singular and plural persons; adjectival agreement for gender &amp; number; awareness raising of 'be' in English questions</a:t>
                      </a:r>
                      <a:endParaRPr lang="en-GB" sz="20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53639857"/>
                  </a:ext>
                </a:extLst>
              </a:tr>
              <a:tr h="282614">
                <a:tc>
                  <a:txBody>
                    <a:bodyPr/>
                    <a:lstStyle/>
                    <a:p>
                      <a:pPr algn="ctr" fontAlgn="ctr"/>
                      <a:r>
                        <a:rPr lang="en-GB" sz="2000" b="1" u="none" strike="noStrike" dirty="0">
                          <a:effectLst/>
                        </a:rPr>
                        <a:t>4</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pPr algn="l" fontAlgn="ctr"/>
                      <a:r>
                        <a:rPr lang="en-GB" sz="2000" u="none" strike="noStrike" dirty="0">
                          <a:effectLst/>
                        </a:rPr>
                        <a:t>present tense -</a:t>
                      </a:r>
                      <a:r>
                        <a:rPr lang="en-GB" sz="2000" u="none" strike="noStrike" dirty="0" err="1">
                          <a:effectLst/>
                        </a:rPr>
                        <a:t>er</a:t>
                      </a:r>
                      <a:r>
                        <a:rPr lang="en-GB" sz="2000" u="none" strike="noStrike" dirty="0">
                          <a:effectLst/>
                        </a:rPr>
                        <a:t> verbs only: </a:t>
                      </a:r>
                      <a:r>
                        <a:rPr lang="en-GB" sz="2000" b="1" u="none" strike="noStrike" dirty="0">
                          <a:effectLst/>
                        </a:rPr>
                        <a:t>1st plural (-</a:t>
                      </a:r>
                      <a:r>
                        <a:rPr lang="en-GB" sz="2000" b="1" u="none" strike="noStrike" dirty="0" err="1">
                          <a:effectLst/>
                        </a:rPr>
                        <a:t>emos</a:t>
                      </a:r>
                      <a:r>
                        <a:rPr lang="en-GB" sz="2000" b="1" u="none" strike="noStrike" dirty="0">
                          <a:effectLst/>
                        </a:rPr>
                        <a:t>); </a:t>
                      </a:r>
                      <a:r>
                        <a:rPr lang="en-GB" sz="2000" u="none" strike="noStrike" dirty="0" err="1">
                          <a:effectLst/>
                        </a:rPr>
                        <a:t>tenemos</a:t>
                      </a:r>
                      <a:r>
                        <a:rPr lang="en-GB" sz="2000" u="none" strike="noStrike" dirty="0">
                          <a:effectLst/>
                        </a:rPr>
                        <a:t>; contrast with: 1st person sing (-o)</a:t>
                      </a:r>
                      <a:endParaRPr lang="en-GB" sz="20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61026527"/>
                  </a:ext>
                </a:extLst>
              </a:tr>
              <a:tr h="264951">
                <a:tc>
                  <a:txBody>
                    <a:bodyPr/>
                    <a:lstStyle/>
                    <a:p>
                      <a:pPr algn="ctr" fontAlgn="ctr"/>
                      <a:r>
                        <a:rPr lang="en-GB" sz="2000" b="1" u="none" strike="noStrike" dirty="0">
                          <a:effectLst/>
                        </a:rPr>
                        <a:t>5</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pPr algn="l" fontAlgn="ctr"/>
                      <a:r>
                        <a:rPr lang="en-GB" sz="2000" u="none" strike="noStrike" dirty="0">
                          <a:effectLst/>
                        </a:rPr>
                        <a:t>HACER - </a:t>
                      </a:r>
                      <a:r>
                        <a:rPr lang="en-GB" sz="2000" u="none" strike="noStrike" dirty="0" err="1">
                          <a:effectLst/>
                        </a:rPr>
                        <a:t>hago</a:t>
                      </a:r>
                      <a:r>
                        <a:rPr lang="en-GB" sz="2000" u="none" strike="noStrike" dirty="0">
                          <a:effectLst/>
                        </a:rPr>
                        <a:t> </a:t>
                      </a:r>
                      <a:r>
                        <a:rPr lang="en-GB" sz="2000" u="none" strike="noStrike" dirty="0" err="1">
                          <a:effectLst/>
                        </a:rPr>
                        <a:t>hacemos</a:t>
                      </a:r>
                      <a:r>
                        <a:rPr lang="en-GB" sz="2000" u="none" strike="noStrike" dirty="0">
                          <a:effectLst/>
                        </a:rPr>
                        <a:t>; </a:t>
                      </a:r>
                      <a:r>
                        <a:rPr lang="en-GB" sz="2000" u="none" strike="noStrike" dirty="0" err="1">
                          <a:effectLst/>
                        </a:rPr>
                        <a:t>hace</a:t>
                      </a:r>
                      <a:r>
                        <a:rPr lang="en-GB" sz="2000" u="none" strike="noStrike" dirty="0">
                          <a:effectLst/>
                        </a:rPr>
                        <a:t> </a:t>
                      </a:r>
                      <a:r>
                        <a:rPr lang="en-GB" sz="2000" u="none" strike="noStrike" dirty="0" err="1">
                          <a:effectLst/>
                        </a:rPr>
                        <a:t>hacen</a:t>
                      </a:r>
                      <a:r>
                        <a:rPr lang="en-GB" sz="2000" u="none" strike="noStrike" dirty="0">
                          <a:effectLst/>
                        </a:rPr>
                        <a:t>; </a:t>
                      </a:r>
                      <a:r>
                        <a:rPr lang="en-GB" sz="2000" u="none" strike="noStrike" dirty="0" err="1">
                          <a:effectLst/>
                        </a:rPr>
                        <a:t>haces</a:t>
                      </a:r>
                      <a:r>
                        <a:rPr lang="en-GB" sz="2000" u="none" strike="noStrike" dirty="0">
                          <a:effectLst/>
                        </a:rPr>
                        <a:t>; revisit negatives; </a:t>
                      </a:r>
                      <a:r>
                        <a:rPr lang="en-GB" sz="2000" b="1" u="none" strike="noStrike" dirty="0">
                          <a:effectLst/>
                        </a:rPr>
                        <a:t>use of subject pronouns</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35482016"/>
                  </a:ext>
                </a:extLst>
              </a:tr>
              <a:tr h="211961">
                <a:tc>
                  <a:txBody>
                    <a:bodyPr/>
                    <a:lstStyle/>
                    <a:p>
                      <a:pPr algn="ctr" fontAlgn="ctr"/>
                      <a:r>
                        <a:rPr lang="en-GB" sz="2000" b="1" u="none" strike="noStrike" dirty="0">
                          <a:effectLst/>
                        </a:rPr>
                        <a:t>6</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pPr algn="l" fontAlgn="ctr"/>
                      <a:r>
                        <a:rPr lang="es-ES" sz="2000" u="none" strike="noStrike" dirty="0" err="1">
                          <a:effectLst/>
                        </a:rPr>
                        <a:t>modals</a:t>
                      </a:r>
                      <a:r>
                        <a:rPr lang="es-ES" sz="2000" u="none" strike="noStrike" dirty="0">
                          <a:effectLst/>
                        </a:rPr>
                        <a:t>: PODER - puedo </a:t>
                      </a:r>
                      <a:r>
                        <a:rPr lang="es-ES" sz="2000" b="1" u="none" strike="noStrike" dirty="0">
                          <a:effectLst/>
                        </a:rPr>
                        <a:t>podemos;</a:t>
                      </a:r>
                      <a:r>
                        <a:rPr lang="es-ES" sz="2000" u="none" strike="noStrike" dirty="0">
                          <a:effectLst/>
                        </a:rPr>
                        <a:t> puede </a:t>
                      </a:r>
                      <a:r>
                        <a:rPr lang="es-ES" sz="2000" b="1" u="none" strike="noStrike" dirty="0">
                          <a:effectLst/>
                        </a:rPr>
                        <a:t>pueden;</a:t>
                      </a:r>
                      <a:r>
                        <a:rPr lang="es-ES" sz="2000" u="none" strike="noStrike" dirty="0">
                          <a:effectLst/>
                        </a:rPr>
                        <a:t> DEBER - debo </a:t>
                      </a:r>
                      <a:r>
                        <a:rPr lang="es-ES" sz="2000" b="1" u="none" strike="noStrike" dirty="0">
                          <a:effectLst/>
                        </a:rPr>
                        <a:t>debemos</a:t>
                      </a:r>
                      <a:r>
                        <a:rPr lang="es-ES" sz="2000" u="none" strike="noStrike" dirty="0">
                          <a:effectLst/>
                        </a:rPr>
                        <a:t> debe </a:t>
                      </a:r>
                      <a:r>
                        <a:rPr lang="es-ES" sz="2000" b="1" u="none" strike="noStrike" dirty="0">
                          <a:effectLst/>
                        </a:rPr>
                        <a:t>deben</a:t>
                      </a:r>
                      <a:endParaRPr lang="es-ES"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72596870"/>
                  </a:ext>
                </a:extLst>
              </a:tr>
              <a:tr h="211961">
                <a:tc>
                  <a:txBody>
                    <a:bodyPr/>
                    <a:lstStyle/>
                    <a:p>
                      <a:pPr algn="ctr" fontAlgn="ctr"/>
                      <a:r>
                        <a:rPr lang="en-GB" sz="2000" b="1" u="none" strike="noStrike" dirty="0">
                          <a:effectLst/>
                        </a:rPr>
                        <a:t> 7</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pPr algn="l" fontAlgn="ctr"/>
                      <a:r>
                        <a:rPr lang="en-GB" sz="2000" u="none" strike="noStrike" dirty="0">
                          <a:effectLst/>
                        </a:rPr>
                        <a:t>present tense -</a:t>
                      </a:r>
                      <a:r>
                        <a:rPr lang="en-GB" sz="2000" u="none" strike="noStrike" dirty="0" err="1">
                          <a:effectLst/>
                        </a:rPr>
                        <a:t>ir</a:t>
                      </a:r>
                      <a:r>
                        <a:rPr lang="en-GB" sz="2000" u="none" strike="noStrike" dirty="0">
                          <a:effectLst/>
                        </a:rPr>
                        <a:t> verbs only: 1st person plural </a:t>
                      </a:r>
                      <a:r>
                        <a:rPr lang="en-GB" sz="2000" b="1" u="none" strike="noStrike" dirty="0">
                          <a:effectLst/>
                        </a:rPr>
                        <a:t>(-</a:t>
                      </a:r>
                      <a:r>
                        <a:rPr lang="en-GB" sz="2000" b="1" u="none" strike="noStrike" dirty="0" err="1">
                          <a:effectLst/>
                        </a:rPr>
                        <a:t>imos</a:t>
                      </a:r>
                      <a:r>
                        <a:rPr lang="en-GB" sz="2000" b="1" u="none" strike="noStrike" dirty="0">
                          <a:effectLst/>
                        </a:rPr>
                        <a:t>); </a:t>
                      </a:r>
                      <a:r>
                        <a:rPr lang="en-GB" sz="2000" u="none" strike="noStrike" dirty="0">
                          <a:effectLst/>
                        </a:rPr>
                        <a:t>contrast with: 3rd person plural (-</a:t>
                      </a:r>
                      <a:r>
                        <a:rPr lang="en-GB" sz="2000" u="none" strike="noStrike" dirty="0" err="1">
                          <a:effectLst/>
                        </a:rPr>
                        <a:t>en</a:t>
                      </a:r>
                      <a:r>
                        <a:rPr lang="en-GB" sz="2000" u="none" strike="noStrike" dirty="0">
                          <a:effectLst/>
                        </a:rPr>
                        <a:t>); negatives</a:t>
                      </a:r>
                      <a:endParaRPr lang="en-GB" sz="20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47563200"/>
                  </a:ext>
                </a:extLst>
              </a:tr>
            </a:tbl>
          </a:graphicData>
        </a:graphic>
      </p:graphicFrame>
    </p:spTree>
    <p:extLst>
      <p:ext uri="{BB962C8B-B14F-4D97-AF65-F5344CB8AC3E}">
        <p14:creationId xmlns:p14="http://schemas.microsoft.com/office/powerpoint/2010/main" val="2098634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descr="background for title"/>
          <p:cNvSpPr txBox="1"/>
          <p:nvPr/>
        </p:nvSpPr>
        <p:spPr>
          <a:xfrm>
            <a:off x="1798031" y="3081781"/>
            <a:ext cx="8628859" cy="369332"/>
          </a:xfrm>
          <a:prstGeom prst="rect">
            <a:avLst/>
          </a:prstGeom>
          <a:solidFill>
            <a:schemeClr val="accent1">
              <a:lumMod val="50000"/>
            </a:schemeClr>
          </a:solidFill>
        </p:spPr>
        <p:txBody>
          <a:bodyPr wrap="square" rtlCol="0">
            <a:spAutoFit/>
          </a:bodyPr>
          <a:lstStyle/>
          <a:p>
            <a:pPr algn="ctr">
              <a:defRPr/>
            </a:pPr>
            <a:endParaRPr lang="en-GB" dirty="0">
              <a:solidFill>
                <a:prstClr val="black"/>
              </a:solidFill>
            </a:endParaRPr>
          </a:p>
        </p:txBody>
      </p:sp>
      <p:sp>
        <p:nvSpPr>
          <p:cNvPr id="2" name="Title 1"/>
          <p:cNvSpPr>
            <a:spLocks noGrp="1"/>
          </p:cNvSpPr>
          <p:nvPr>
            <p:ph type="title"/>
          </p:nvPr>
        </p:nvSpPr>
        <p:spPr>
          <a:xfrm>
            <a:off x="1798031" y="2582113"/>
            <a:ext cx="10515600" cy="1325563"/>
          </a:xfrm>
        </p:spPr>
        <p:txBody>
          <a:bodyPr>
            <a:normAutofit/>
          </a:bodyPr>
          <a:lstStyle/>
          <a:p>
            <a:pPr lvl="0">
              <a:lnSpc>
                <a:spcPct val="100000"/>
              </a:lnSpc>
              <a:spcBef>
                <a:spcPts val="0"/>
              </a:spcBef>
              <a:defRPr/>
            </a:pPr>
            <a:r>
              <a:rPr lang="en-GB" sz="2400" b="1" dirty="0">
                <a:solidFill>
                  <a:schemeClr val="bg1"/>
                </a:solidFill>
                <a:latin typeface="Century Gothic" panose="020F0302020204030204"/>
                <a:ea typeface="+mn-ea"/>
                <a:cs typeface="+mn-cs"/>
              </a:rPr>
              <a:t>Key Principles Underpinning the Development of the </a:t>
            </a:r>
            <a:r>
              <a:rPr lang="en-GB" sz="2400" b="1" dirty="0" err="1">
                <a:solidFill>
                  <a:schemeClr val="bg1"/>
                </a:solidFill>
                <a:latin typeface="Century Gothic" panose="020F0302020204030204"/>
                <a:ea typeface="+mn-ea"/>
                <a:cs typeface="+mn-cs"/>
              </a:rPr>
              <a:t>SoW</a:t>
            </a:r>
            <a:endParaRPr lang="en-GB" sz="2400" b="1" dirty="0">
              <a:solidFill>
                <a:schemeClr val="bg1"/>
              </a:solidFill>
              <a:latin typeface="Century Gothic" panose="020F0302020204030204"/>
              <a:ea typeface="+mn-ea"/>
              <a:cs typeface="+mn-cs"/>
            </a:endParaRPr>
          </a:p>
        </p:txBody>
      </p:sp>
      <p:sp>
        <p:nvSpPr>
          <p:cNvPr id="12" name="TextBox 11"/>
          <p:cNvSpPr txBox="1"/>
          <p:nvPr/>
        </p:nvSpPr>
        <p:spPr>
          <a:xfrm>
            <a:off x="97299" y="441271"/>
            <a:ext cx="5545001" cy="2554545"/>
          </a:xfrm>
          <a:prstGeom prst="rect">
            <a:avLst/>
          </a:prstGeom>
          <a:noFill/>
          <a:ln>
            <a:solidFill>
              <a:schemeClr val="accent5">
                <a:lumMod val="60000"/>
                <a:lumOff val="40000"/>
              </a:schemeClr>
            </a:solidFill>
          </a:ln>
        </p:spPr>
        <p:txBody>
          <a:bodyPr wrap="square" rtlCol="0">
            <a:spAutoFit/>
          </a:bodyPr>
          <a:lstStyle/>
          <a:p>
            <a:pPr lvl="0"/>
            <a:r>
              <a:rPr lang="en-US" sz="4000" b="1" kern="0" dirty="0">
                <a:solidFill>
                  <a:srgbClr val="4472C4">
                    <a:lumMod val="50000"/>
                  </a:srgbClr>
                </a:solidFill>
              </a:rPr>
              <a:t>Rate of progress</a:t>
            </a: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p:txBody>
      </p:sp>
      <p:sp>
        <p:nvSpPr>
          <p:cNvPr id="14" name="Rectangle 13" descr="chart with increasing line"/>
          <p:cNvSpPr/>
          <p:nvPr/>
        </p:nvSpPr>
        <p:spPr>
          <a:xfrm>
            <a:off x="4229752" y="859981"/>
            <a:ext cx="1239350" cy="2006135"/>
          </a:xfrm>
          <a:prstGeom prst="rect">
            <a:avLst/>
          </a:prstGeom>
          <a:blipFill>
            <a:blip r:embed="rId3">
              <a:extLst>
                <a:ext uri="{28A0092B-C50C-407E-A947-70E740481C1C}">
                  <a14:useLocalDpi xmlns:a14="http://schemas.microsoft.com/office/drawing/2010/main" val="0"/>
                </a:ext>
              </a:extLst>
            </a:blip>
            <a:srcRect/>
            <a:stretch>
              <a:fillRect l="-50000" r="-5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TextBox 12"/>
          <p:cNvSpPr txBox="1"/>
          <p:nvPr/>
        </p:nvSpPr>
        <p:spPr>
          <a:xfrm>
            <a:off x="5815799" y="454768"/>
            <a:ext cx="6280245" cy="2554545"/>
          </a:xfrm>
          <a:prstGeom prst="rect">
            <a:avLst/>
          </a:prstGeom>
          <a:noFill/>
          <a:ln>
            <a:solidFill>
              <a:schemeClr val="accent5">
                <a:lumMod val="60000"/>
                <a:lumOff val="40000"/>
              </a:schemeClr>
            </a:solidFill>
          </a:ln>
        </p:spPr>
        <p:txBody>
          <a:bodyPr wrap="square" rtlCol="0">
            <a:spAutoFit/>
          </a:bodyPr>
          <a:lstStyle/>
          <a:p>
            <a:r>
              <a:rPr lang="en-US" sz="4000" b="1" dirty="0">
                <a:solidFill>
                  <a:schemeClr val="accent5">
                    <a:lumMod val="50000"/>
                  </a:schemeClr>
                </a:solidFill>
              </a:rPr>
              <a:t>Content coverage: Knowledge and practice</a:t>
            </a:r>
          </a:p>
          <a:p>
            <a:endParaRPr lang="en-US" sz="4000" b="1" dirty="0">
              <a:solidFill>
                <a:schemeClr val="accent5">
                  <a:lumMod val="50000"/>
                </a:schemeClr>
              </a:solidFill>
            </a:endParaRPr>
          </a:p>
        </p:txBody>
      </p:sp>
      <p:sp>
        <p:nvSpPr>
          <p:cNvPr id="15" name="Rectangle 14" descr="lots of words"/>
          <p:cNvSpPr/>
          <p:nvPr/>
        </p:nvSpPr>
        <p:spPr>
          <a:xfrm>
            <a:off x="10604311" y="744219"/>
            <a:ext cx="1356135" cy="2121897"/>
          </a:xfrm>
          <a:prstGeom prst="rect">
            <a:avLst/>
          </a:prstGeom>
          <a:blipFill>
            <a:blip r:embed="rId4" cstate="print">
              <a:extLst>
                <a:ext uri="{28A0092B-C50C-407E-A947-70E740481C1C}">
                  <a14:useLocalDpi xmlns:a14="http://schemas.microsoft.com/office/drawing/2010/main" val="0"/>
                </a:ext>
              </a:extLst>
            </a:blip>
            <a:srcRect/>
            <a:stretch>
              <a:fillRect l="-78000" r="-7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0" name="TextBox 19"/>
          <p:cNvSpPr txBox="1"/>
          <p:nvPr/>
        </p:nvSpPr>
        <p:spPr>
          <a:xfrm>
            <a:off x="97299" y="3480475"/>
            <a:ext cx="5545001" cy="2554545"/>
          </a:xfrm>
          <a:prstGeom prst="rect">
            <a:avLst/>
          </a:prstGeom>
          <a:noFill/>
          <a:ln>
            <a:solidFill>
              <a:schemeClr val="accent5">
                <a:lumMod val="60000"/>
                <a:lumOff val="40000"/>
              </a:schemeClr>
            </a:solidFill>
          </a:ln>
        </p:spPr>
        <p:txBody>
          <a:bodyPr wrap="square" rtlCol="0">
            <a:spAutoFit/>
          </a:bodyPr>
          <a:lstStyle/>
          <a:p>
            <a:pPr lvl="0"/>
            <a:r>
              <a:rPr lang="en-GB" sz="2000" b="1" kern="0" dirty="0">
                <a:solidFill>
                  <a:srgbClr val="4472C4">
                    <a:lumMod val="50000"/>
                  </a:srgbClr>
                </a:solidFill>
              </a:rPr>
              <a:t>NCELP proposes an explicit spine of grammar </a:t>
            </a:r>
            <a:r>
              <a:rPr lang="en-GB" sz="2000" kern="0" dirty="0">
                <a:solidFill>
                  <a:srgbClr val="4472C4">
                    <a:lumMod val="50000"/>
                  </a:srgbClr>
                </a:solidFill>
              </a:rPr>
              <a:t>and high frequency vocabulary. </a:t>
            </a:r>
            <a:r>
              <a:rPr lang="en-GB" sz="2000" b="1" kern="0" dirty="0">
                <a:solidFill>
                  <a:srgbClr val="4472C4">
                    <a:lumMod val="50000"/>
                  </a:srgbClr>
                </a:solidFill>
              </a:rPr>
              <a:t>It is not driven by a need to cover pre-determined topics </a:t>
            </a:r>
            <a:r>
              <a:rPr lang="en-GB" sz="2000" kern="0" dirty="0">
                <a:solidFill>
                  <a:srgbClr val="4472C4">
                    <a:lumMod val="50000"/>
                  </a:srgbClr>
                </a:solidFill>
              </a:rPr>
              <a:t>or communicative functions via a holistic approach to sentences, </a:t>
            </a:r>
            <a:r>
              <a:rPr lang="en-GB" sz="2000" b="1" kern="0" dirty="0">
                <a:solidFill>
                  <a:srgbClr val="4472C4">
                    <a:lumMod val="50000"/>
                  </a:srgbClr>
                </a:solidFill>
              </a:rPr>
              <a:t>but rather </a:t>
            </a:r>
            <a:r>
              <a:rPr lang="en-GB" sz="2000" kern="0" dirty="0">
                <a:solidFill>
                  <a:srgbClr val="4472C4">
                    <a:lumMod val="50000"/>
                  </a:srgbClr>
                </a:solidFill>
              </a:rPr>
              <a:t>via </a:t>
            </a:r>
            <a:r>
              <a:rPr lang="en-GB" sz="2000" b="1" kern="0" dirty="0">
                <a:solidFill>
                  <a:srgbClr val="4472C4">
                    <a:lumMod val="50000"/>
                  </a:srgbClr>
                </a:solidFill>
              </a:rPr>
              <a:t>a focus on the functions of grammar</a:t>
            </a:r>
            <a:r>
              <a:rPr lang="en-GB" sz="2000" kern="0" dirty="0">
                <a:solidFill>
                  <a:srgbClr val="4472C4">
                    <a:lumMod val="50000"/>
                  </a:srgbClr>
                </a:solidFill>
              </a:rPr>
              <a:t>. </a:t>
            </a:r>
          </a:p>
          <a:p>
            <a:pPr lvl="0"/>
            <a:endParaRPr lang="en-US" sz="2000" kern="0" dirty="0">
              <a:solidFill>
                <a:srgbClr val="4472C4">
                  <a:lumMod val="50000"/>
                </a:srgbClr>
              </a:solidFill>
            </a:endParaRPr>
          </a:p>
        </p:txBody>
      </p:sp>
      <p:sp>
        <p:nvSpPr>
          <p:cNvPr id="18" name="TextBox 17"/>
          <p:cNvSpPr txBox="1"/>
          <p:nvPr/>
        </p:nvSpPr>
        <p:spPr>
          <a:xfrm>
            <a:off x="5815799" y="3480475"/>
            <a:ext cx="6221526" cy="2554545"/>
          </a:xfrm>
          <a:prstGeom prst="rect">
            <a:avLst/>
          </a:prstGeom>
          <a:noFill/>
          <a:ln>
            <a:solidFill>
              <a:schemeClr val="accent5">
                <a:lumMod val="60000"/>
                <a:lumOff val="40000"/>
              </a:schemeClr>
            </a:solidFill>
          </a:ln>
        </p:spPr>
        <p:txBody>
          <a:bodyPr wrap="square" rtlCol="0">
            <a:spAutoFit/>
          </a:bodyPr>
          <a:lstStyle/>
          <a:p>
            <a:pPr lvl="0"/>
            <a:r>
              <a:rPr lang="en-US" sz="4000" b="1" kern="0" dirty="0">
                <a:solidFill>
                  <a:srgbClr val="4472C4">
                    <a:lumMod val="50000"/>
                  </a:srgbClr>
                </a:solidFill>
              </a:rPr>
              <a:t>Revisiting and </a:t>
            </a:r>
          </a:p>
          <a:p>
            <a:pPr lvl="0"/>
            <a:r>
              <a:rPr lang="en-US" sz="4000" b="1" kern="0" dirty="0">
                <a:solidFill>
                  <a:srgbClr val="4472C4">
                    <a:lumMod val="50000"/>
                  </a:srgbClr>
                </a:solidFill>
              </a:rPr>
              <a:t>regular knowledge</a:t>
            </a:r>
          </a:p>
          <a:p>
            <a:pPr lvl="0"/>
            <a:r>
              <a:rPr lang="en-US" sz="4000" b="1" kern="0" dirty="0">
                <a:solidFill>
                  <a:srgbClr val="4472C4">
                    <a:lumMod val="50000"/>
                  </a:srgbClr>
                </a:solidFill>
              </a:rPr>
              <a:t>and progress </a:t>
            </a:r>
          </a:p>
          <a:p>
            <a:pPr lvl="0"/>
            <a:r>
              <a:rPr lang="en-US" sz="4000" b="1" kern="0" dirty="0">
                <a:solidFill>
                  <a:srgbClr val="4472C4">
                    <a:lumMod val="50000"/>
                  </a:srgbClr>
                </a:solidFill>
              </a:rPr>
              <a:t>checks</a:t>
            </a:r>
          </a:p>
        </p:txBody>
      </p:sp>
      <p:sp>
        <p:nvSpPr>
          <p:cNvPr id="19" name="Rectangle 18" descr="recycling logo"/>
          <p:cNvSpPr/>
          <p:nvPr/>
        </p:nvSpPr>
        <p:spPr>
          <a:xfrm>
            <a:off x="10604311" y="4040422"/>
            <a:ext cx="1356136" cy="1885215"/>
          </a:xfrm>
          <a:prstGeom prst="rect">
            <a:avLst/>
          </a:prstGeom>
          <a:blipFill>
            <a:blip r:embed="rId5">
              <a:extLst>
                <a:ext uri="{28A0092B-C50C-407E-A947-70E740481C1C}">
                  <a14:useLocalDpi xmlns:a14="http://schemas.microsoft.com/office/drawing/2010/main" val="0"/>
                </a:ext>
              </a:extLst>
            </a:blip>
            <a:srcRect/>
            <a:stretch>
              <a:fillRect l="-57000" r="-5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5295485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58127194"/>
              </p:ext>
            </p:extLst>
          </p:nvPr>
        </p:nvGraphicFramePr>
        <p:xfrm>
          <a:off x="183107" y="578506"/>
          <a:ext cx="11755600" cy="5581515"/>
        </p:xfrm>
        <a:graphic>
          <a:graphicData uri="http://schemas.openxmlformats.org/drawingml/2006/table">
            <a:tbl>
              <a:tblPr firstRow="1">
                <a:tableStyleId>{00A15C55-8517-42AA-B614-E9B94910E393}</a:tableStyleId>
              </a:tblPr>
              <a:tblGrid>
                <a:gridCol w="789944">
                  <a:extLst>
                    <a:ext uri="{9D8B030D-6E8A-4147-A177-3AD203B41FA5}">
                      <a16:colId xmlns:a16="http://schemas.microsoft.com/office/drawing/2014/main" val="4156273723"/>
                    </a:ext>
                  </a:extLst>
                </a:gridCol>
                <a:gridCol w="10965656">
                  <a:extLst>
                    <a:ext uri="{9D8B030D-6E8A-4147-A177-3AD203B41FA5}">
                      <a16:colId xmlns:a16="http://schemas.microsoft.com/office/drawing/2014/main" val="3644140531"/>
                    </a:ext>
                  </a:extLst>
                </a:gridCol>
              </a:tblGrid>
              <a:tr h="399915">
                <a:tc>
                  <a:txBody>
                    <a:bodyPr/>
                    <a:lstStyle/>
                    <a:p>
                      <a:pPr algn="ctr" fontAlgn="ctr"/>
                      <a:r>
                        <a:rPr lang="en-GB" sz="2000" b="1" u="none" strike="noStrike" dirty="0">
                          <a:solidFill>
                            <a:sysClr val="windowText" lastClr="000000"/>
                          </a:solidFill>
                          <a:effectLst/>
                        </a:rPr>
                        <a:t>Week</a:t>
                      </a:r>
                      <a:endParaRPr lang="en-GB" sz="2000" b="1" i="0" u="none" strike="noStrike" dirty="0">
                        <a:solidFill>
                          <a:sysClr val="windowText" lastClr="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l" fontAlgn="ct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98744687"/>
                  </a:ext>
                </a:extLst>
              </a:tr>
              <a:tr h="399915">
                <a:tc>
                  <a:txBody>
                    <a:bodyPr/>
                    <a:lstStyle/>
                    <a:p>
                      <a:pPr algn="ctr" fontAlgn="ctr"/>
                      <a:r>
                        <a:rPr lang="en-GB" sz="2000" b="1" u="none" strike="noStrike" dirty="0">
                          <a:effectLst/>
                        </a:rPr>
                        <a:t>1</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000" b="1" u="none" strike="noStrike" dirty="0">
                          <a:effectLst/>
                        </a:rPr>
                        <a:t>Present vs Past (perfect-weak verbs) 1st person singular; </a:t>
                      </a:r>
                      <a:r>
                        <a:rPr lang="en-GB" sz="2000" u="none" strike="noStrike" dirty="0">
                          <a:effectLst/>
                        </a:rPr>
                        <a:t>fronted time adverbials (past &amp; present), word order ; preposition 'in'+R3(</a:t>
                      </a:r>
                      <a:r>
                        <a:rPr lang="en-GB" sz="2000" u="none" strike="noStrike" dirty="0" err="1">
                          <a:effectLst/>
                        </a:rPr>
                        <a:t>dat</a:t>
                      </a:r>
                      <a:r>
                        <a:rPr lang="en-GB" sz="2000" u="none" strike="noStrike" dirty="0">
                          <a:effectLst/>
                        </a:rPr>
                        <a:t>)+indefinite articles</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993170044"/>
                  </a:ext>
                </a:extLst>
              </a:tr>
              <a:tr h="399915">
                <a:tc>
                  <a:txBody>
                    <a:bodyPr/>
                    <a:lstStyle/>
                    <a:p>
                      <a:pPr algn="ctr" fontAlgn="ctr"/>
                      <a:r>
                        <a:rPr lang="en-GB" sz="2000" b="1" u="none" strike="noStrike" dirty="0">
                          <a:effectLst/>
                        </a:rPr>
                        <a:t>2</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000" b="1" u="none" strike="noStrike" dirty="0">
                          <a:effectLst/>
                        </a:rPr>
                        <a:t>Past (perfect + </a:t>
                      </a:r>
                      <a:r>
                        <a:rPr lang="en-GB" sz="2000" b="1" u="none" strike="noStrike" dirty="0" err="1">
                          <a:effectLst/>
                        </a:rPr>
                        <a:t>haben</a:t>
                      </a:r>
                      <a:r>
                        <a:rPr lang="en-GB" sz="2000" b="1" u="none" strike="noStrike" dirty="0">
                          <a:effectLst/>
                        </a:rPr>
                        <a:t>) 1st person singular vs 3rd person singular (weak and some strong); Past (perfect + </a:t>
                      </a:r>
                      <a:r>
                        <a:rPr lang="en-GB" sz="2000" b="1" u="none" strike="noStrike" dirty="0" err="1">
                          <a:effectLst/>
                        </a:rPr>
                        <a:t>haben</a:t>
                      </a:r>
                      <a:r>
                        <a:rPr lang="en-GB" sz="2000" b="1" u="none" strike="noStrike" dirty="0">
                          <a:effectLst/>
                        </a:rPr>
                        <a:t>) 1st person singular vs 2nd person singular (weak and some strong), </a:t>
                      </a:r>
                      <a:r>
                        <a:rPr lang="en-GB" sz="2000" u="none" strike="noStrike" dirty="0">
                          <a:effectLst/>
                        </a:rPr>
                        <a:t>VSO questions (+W words)</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355244370"/>
                  </a:ext>
                </a:extLst>
              </a:tr>
              <a:tr h="409216">
                <a:tc>
                  <a:txBody>
                    <a:bodyPr/>
                    <a:lstStyle/>
                    <a:p>
                      <a:pPr algn="ctr" fontAlgn="ctr"/>
                      <a:r>
                        <a:rPr lang="en-GB" sz="2000" b="1" u="none" strike="noStrike" dirty="0">
                          <a:effectLst/>
                        </a:rPr>
                        <a:t>3</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000" u="none" strike="noStrike" dirty="0">
                          <a:effectLst/>
                        </a:rPr>
                        <a:t>HABEN vs SEIN present (</a:t>
                      </a:r>
                      <a:r>
                        <a:rPr lang="en-GB" sz="2000" u="none" strike="noStrike" dirty="0" err="1">
                          <a:effectLst/>
                        </a:rPr>
                        <a:t>ich</a:t>
                      </a:r>
                      <a:r>
                        <a:rPr lang="en-GB" sz="2000" u="none" strike="noStrike" dirty="0">
                          <a:effectLst/>
                        </a:rPr>
                        <a:t>, du, </a:t>
                      </a:r>
                      <a:r>
                        <a:rPr lang="en-GB" sz="2000" u="none" strike="noStrike" dirty="0" err="1">
                          <a:effectLst/>
                        </a:rPr>
                        <a:t>er</a:t>
                      </a:r>
                      <a:r>
                        <a:rPr lang="en-GB" sz="2000" u="none" strike="noStrike" dirty="0">
                          <a:effectLst/>
                        </a:rPr>
                        <a:t>/</a:t>
                      </a:r>
                      <a:r>
                        <a:rPr lang="en-GB" sz="2000" u="none" strike="noStrike" dirty="0" err="1">
                          <a:effectLst/>
                        </a:rPr>
                        <a:t>sie</a:t>
                      </a:r>
                      <a:r>
                        <a:rPr lang="en-GB" sz="2000" u="none" strike="noStrike" dirty="0">
                          <a:effectLst/>
                        </a:rPr>
                        <a:t>/</a:t>
                      </a:r>
                      <a:r>
                        <a:rPr lang="en-GB" sz="2000" u="none" strike="noStrike" dirty="0" err="1">
                          <a:effectLst/>
                        </a:rPr>
                        <a:t>es</a:t>
                      </a:r>
                      <a:r>
                        <a:rPr lang="en-GB" sz="2000" u="none" strike="noStrike" dirty="0">
                          <a:effectLst/>
                        </a:rPr>
                        <a:t>, </a:t>
                      </a:r>
                      <a:r>
                        <a:rPr lang="en-GB" sz="2000" u="none" strike="noStrike" dirty="0" err="1">
                          <a:effectLst/>
                        </a:rPr>
                        <a:t>wir</a:t>
                      </a:r>
                      <a:r>
                        <a:rPr lang="en-GB" sz="2000" u="none" strike="noStrike" dirty="0">
                          <a:effectLst/>
                        </a:rPr>
                        <a:t>, </a:t>
                      </a:r>
                      <a:r>
                        <a:rPr lang="en-GB" sz="2000" u="none" strike="noStrike" dirty="0" err="1">
                          <a:effectLst/>
                        </a:rPr>
                        <a:t>sie</a:t>
                      </a:r>
                      <a:r>
                        <a:rPr lang="en-GB" sz="2000" u="none" strike="noStrike" dirty="0">
                          <a:effectLst/>
                        </a:rPr>
                        <a:t> (they)), </a:t>
                      </a:r>
                      <a:r>
                        <a:rPr lang="en-GB" sz="2000" b="1" u="none" strike="noStrike" dirty="0">
                          <a:effectLst/>
                        </a:rPr>
                        <a:t>include idioms </a:t>
                      </a:r>
                      <a:r>
                        <a:rPr lang="en-GB" sz="2000" b="1" u="none" strike="noStrike" dirty="0" err="1">
                          <a:effectLst/>
                        </a:rPr>
                        <a:t>Schmerz</a:t>
                      </a:r>
                      <a:r>
                        <a:rPr lang="en-GB" sz="2000" b="1" u="none" strike="noStrike" dirty="0">
                          <a:effectLst/>
                        </a:rPr>
                        <a:t>/Hunger/Lust </a:t>
                      </a:r>
                      <a:r>
                        <a:rPr lang="en-GB" sz="2000" b="1" u="none" strike="noStrike" dirty="0" err="1">
                          <a:effectLst/>
                        </a:rPr>
                        <a:t>haben</a:t>
                      </a:r>
                      <a:r>
                        <a:rPr lang="en-GB" sz="2000" b="1" u="none" strike="noStrike" dirty="0">
                          <a:effectLst/>
                        </a:rPr>
                        <a:t>; </a:t>
                      </a:r>
                      <a:r>
                        <a:rPr lang="en-GB" sz="2000" u="none" strike="noStrike" dirty="0">
                          <a:effectLst/>
                        </a:rPr>
                        <a:t>Present tense: </a:t>
                      </a:r>
                      <a:r>
                        <a:rPr lang="en-GB" sz="2000" b="1" u="none" strike="noStrike" dirty="0" err="1">
                          <a:effectLst/>
                        </a:rPr>
                        <a:t>Sie</a:t>
                      </a:r>
                      <a:r>
                        <a:rPr lang="en-GB" sz="2000" b="1" u="none" strike="noStrike" dirty="0">
                          <a:effectLst/>
                        </a:rPr>
                        <a:t> (you, formal) vs du, infinitive clauses with '</a:t>
                      </a:r>
                      <a:r>
                        <a:rPr lang="en-GB" sz="2000" b="1" u="none" strike="noStrike" dirty="0" err="1">
                          <a:effectLst/>
                        </a:rPr>
                        <a:t>zu</a:t>
                      </a:r>
                      <a:r>
                        <a:rPr lang="en-GB" sz="2000" b="1" u="none" strike="noStrike" dirty="0">
                          <a:effectLst/>
                        </a:rPr>
                        <a:t>'</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427089283"/>
                  </a:ext>
                </a:extLst>
              </a:tr>
              <a:tr h="409216">
                <a:tc>
                  <a:txBody>
                    <a:bodyPr/>
                    <a:lstStyle/>
                    <a:p>
                      <a:pPr algn="ctr" fontAlgn="ctr"/>
                      <a:r>
                        <a:rPr lang="en-GB" sz="2000" b="1" u="none" strike="noStrike" dirty="0">
                          <a:effectLst/>
                        </a:rPr>
                        <a:t>4</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de-DE" sz="2000" u="none" strike="noStrike" dirty="0">
                          <a:effectLst/>
                        </a:rPr>
                        <a:t>Consolidation: Alphabet; wie sagt man das? wie schreibt man das? nouns - gender, def. &amp; indef articles, R1 (nominative), R2 (accusative)</a:t>
                      </a:r>
                      <a:endParaRPr lang="de-DE"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307779984"/>
                  </a:ext>
                </a:extLst>
              </a:tr>
              <a:tr h="223208">
                <a:tc>
                  <a:txBody>
                    <a:bodyPr/>
                    <a:lstStyle/>
                    <a:p>
                      <a:pPr algn="ctr" fontAlgn="ctr"/>
                      <a:r>
                        <a:rPr lang="en-GB" sz="2000" b="1" u="none" strike="noStrike" dirty="0">
                          <a:effectLst/>
                        </a:rPr>
                        <a:t>5</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000" u="none" strike="noStrike" dirty="0">
                          <a:solidFill>
                            <a:srgbClr val="FF0000"/>
                          </a:solidFill>
                          <a:effectLst/>
                        </a:rPr>
                        <a:t>Text: </a:t>
                      </a:r>
                      <a:r>
                        <a:rPr lang="en-GB" sz="2000" u="none" strike="noStrike" dirty="0" err="1">
                          <a:solidFill>
                            <a:srgbClr val="FF0000"/>
                          </a:solidFill>
                          <a:effectLst/>
                        </a:rPr>
                        <a:t>Vergnügungen</a:t>
                      </a:r>
                      <a:r>
                        <a:rPr lang="en-GB" sz="2000" u="none" strike="noStrike" dirty="0">
                          <a:solidFill>
                            <a:srgbClr val="FF0000"/>
                          </a:solidFill>
                          <a:effectLst/>
                        </a:rPr>
                        <a:t> - Brecht </a:t>
                      </a:r>
                      <a:r>
                        <a:rPr lang="en-GB" sz="2000" b="1" u="none" strike="noStrike" dirty="0">
                          <a:effectLst/>
                        </a:rPr>
                        <a:t>Pre-nominal adjectival agreement [1] - definite and indefinite articles R1 (nominative)</a:t>
                      </a:r>
                      <a:endParaRPr lang="en-GB" sz="2000" b="1" i="0" u="none" strike="noStrike" dirty="0">
                        <a:solidFill>
                          <a:srgbClr val="F664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58158903"/>
                  </a:ext>
                </a:extLst>
              </a:tr>
              <a:tr h="427816">
                <a:tc>
                  <a:txBody>
                    <a:bodyPr/>
                    <a:lstStyle/>
                    <a:p>
                      <a:pPr algn="ctr" fontAlgn="ctr"/>
                      <a:r>
                        <a:rPr lang="en-GB" sz="2000" b="1" u="none" strike="noStrike" dirty="0">
                          <a:effectLst/>
                        </a:rPr>
                        <a:t>6</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000" b="1" u="none" strike="noStrike" dirty="0">
                          <a:effectLst/>
                        </a:rPr>
                        <a:t>Pre-nominal adjectival agreement [2] - indefinite article R2 (accusative) </a:t>
                      </a:r>
                      <a:r>
                        <a:rPr lang="en-GB" sz="2000" u="none" strike="noStrike" dirty="0">
                          <a:effectLst/>
                        </a:rPr>
                        <a:t>e.g. </a:t>
                      </a:r>
                      <a:r>
                        <a:rPr lang="en-GB" sz="2000" u="none" strike="noStrike" dirty="0" err="1">
                          <a:effectLst/>
                        </a:rPr>
                        <a:t>Er</a:t>
                      </a:r>
                      <a:r>
                        <a:rPr lang="en-GB" sz="2000" u="none" strike="noStrike" dirty="0">
                          <a:effectLst/>
                        </a:rPr>
                        <a:t> hat </a:t>
                      </a:r>
                      <a:r>
                        <a:rPr lang="en-GB" sz="2000" u="none" strike="noStrike" dirty="0" err="1">
                          <a:effectLst/>
                        </a:rPr>
                        <a:t>eine</a:t>
                      </a:r>
                      <a:r>
                        <a:rPr lang="en-GB" sz="2000" u="none" strike="noStrike" dirty="0">
                          <a:effectLst/>
                        </a:rPr>
                        <a:t> </a:t>
                      </a:r>
                      <a:r>
                        <a:rPr lang="en-GB" sz="2000" u="none" strike="noStrike" dirty="0" err="1">
                          <a:effectLst/>
                        </a:rPr>
                        <a:t>lange</a:t>
                      </a:r>
                      <a:r>
                        <a:rPr lang="en-GB" sz="2000" u="none" strike="noStrike" dirty="0">
                          <a:effectLst/>
                        </a:rPr>
                        <a:t> </a:t>
                      </a:r>
                      <a:r>
                        <a:rPr lang="en-GB" sz="2000" u="none" strike="noStrike" dirty="0" err="1">
                          <a:effectLst/>
                        </a:rPr>
                        <a:t>Nase</a:t>
                      </a:r>
                      <a:r>
                        <a:rPr lang="en-GB" sz="2000" u="none" strike="noStrike" dirty="0">
                          <a:effectLst/>
                        </a:rPr>
                        <a:t>. </a:t>
                      </a:r>
                      <a:r>
                        <a:rPr lang="en-GB" sz="2000" b="1" u="none" strike="noStrike" dirty="0" err="1">
                          <a:effectLst/>
                        </a:rPr>
                        <a:t>als</a:t>
                      </a:r>
                      <a:r>
                        <a:rPr lang="en-GB" sz="2000" u="none" strike="noStrike" dirty="0">
                          <a:effectLst/>
                        </a:rPr>
                        <a:t> meaning 'as' </a:t>
                      </a:r>
                      <a:r>
                        <a:rPr lang="en-GB" sz="2000" u="none" strike="noStrike" dirty="0" err="1">
                          <a:effectLst/>
                        </a:rPr>
                        <a:t>eg</a:t>
                      </a:r>
                      <a:r>
                        <a:rPr lang="en-GB" sz="2000" u="none" strike="noStrike" dirty="0">
                          <a:effectLst/>
                        </a:rPr>
                        <a:t>. </a:t>
                      </a:r>
                      <a:r>
                        <a:rPr lang="en-GB" sz="2000" u="none" strike="noStrike" dirty="0" err="1">
                          <a:effectLst/>
                        </a:rPr>
                        <a:t>Als</a:t>
                      </a:r>
                      <a:r>
                        <a:rPr lang="en-GB" sz="2000" u="none" strike="noStrike" dirty="0">
                          <a:effectLst/>
                        </a:rPr>
                        <a:t> Person </a:t>
                      </a:r>
                      <a:r>
                        <a:rPr lang="en-GB" sz="2000" u="none" strike="noStrike" dirty="0" err="1">
                          <a:effectLst/>
                        </a:rPr>
                        <a:t>ist</a:t>
                      </a:r>
                      <a:r>
                        <a:rPr lang="en-GB" sz="2000" u="none" strike="noStrike" dirty="0">
                          <a:effectLst/>
                        </a:rPr>
                        <a:t> </a:t>
                      </a:r>
                      <a:r>
                        <a:rPr lang="en-GB" sz="2000" u="none" strike="noStrike" dirty="0" err="1">
                          <a:effectLst/>
                        </a:rPr>
                        <a:t>er</a:t>
                      </a:r>
                      <a:r>
                        <a:rPr lang="en-GB" sz="2000" u="none" strike="noStrike" dirty="0">
                          <a:effectLst/>
                        </a:rPr>
                        <a:t>/</a:t>
                      </a:r>
                      <a:r>
                        <a:rPr lang="en-GB" sz="2000" u="none" strike="noStrike" dirty="0" err="1">
                          <a:effectLst/>
                        </a:rPr>
                        <a:t>sie</a:t>
                      </a:r>
                      <a:r>
                        <a:rPr lang="en-GB" sz="2000" u="none" strike="noStrike" dirty="0">
                          <a:effectLst/>
                        </a:rPr>
                        <a:t>… </a:t>
                      </a:r>
                      <a:r>
                        <a:rPr lang="en-GB" sz="2000" b="1" u="none" strike="noStrike" dirty="0">
                          <a:effectLst/>
                        </a:rPr>
                        <a:t>Plural Rule 5: Female person nouns ending in -in add -</a:t>
                      </a:r>
                      <a:r>
                        <a:rPr lang="en-GB" sz="2000" b="1" u="none" strike="noStrike" dirty="0" err="1">
                          <a:effectLst/>
                        </a:rPr>
                        <a:t>nen</a:t>
                      </a:r>
                      <a:r>
                        <a:rPr lang="en-GB" sz="2000" b="1" u="none" strike="noStrike" dirty="0">
                          <a:effectLst/>
                        </a:rPr>
                        <a:t>; </a:t>
                      </a:r>
                      <a:r>
                        <a:rPr lang="en-GB" sz="2000" u="none" strike="noStrike" dirty="0">
                          <a:effectLst/>
                        </a:rPr>
                        <a:t>preposition 'in'+</a:t>
                      </a:r>
                      <a:r>
                        <a:rPr lang="en-GB" sz="2000" b="1" u="none" strike="noStrike" dirty="0">
                          <a:effectLst/>
                        </a:rPr>
                        <a:t>'mit'+</a:t>
                      </a:r>
                      <a:r>
                        <a:rPr lang="en-GB" sz="2000" u="none" strike="noStrike" dirty="0">
                          <a:effectLst/>
                        </a:rPr>
                        <a:t>R3(</a:t>
                      </a:r>
                      <a:r>
                        <a:rPr lang="en-GB" sz="2000" u="none" strike="noStrike" dirty="0" err="1">
                          <a:effectLst/>
                        </a:rPr>
                        <a:t>dat</a:t>
                      </a:r>
                      <a:r>
                        <a:rPr lang="en-GB" sz="2000" u="none" strike="noStrike" dirty="0">
                          <a:effectLst/>
                        </a:rPr>
                        <a:t>)+indefinite articles; </a:t>
                      </a:r>
                      <a:r>
                        <a:rPr lang="en-GB" sz="2000" u="none" strike="noStrike" dirty="0" err="1">
                          <a:effectLst/>
                        </a:rPr>
                        <a:t>mit</a:t>
                      </a:r>
                      <a:r>
                        <a:rPr lang="en-GB" sz="2000" u="none" strike="noStrike" dirty="0">
                          <a:effectLst/>
                        </a:rPr>
                        <a:t> </a:t>
                      </a:r>
                      <a:r>
                        <a:rPr lang="en-GB" sz="2000" u="none" strike="noStrike" dirty="0" err="1">
                          <a:effectLst/>
                        </a:rPr>
                        <a:t>wem</a:t>
                      </a:r>
                      <a:r>
                        <a:rPr lang="en-GB" sz="2000" u="none" strike="noStrike" dirty="0">
                          <a:effectLst/>
                        </a:rPr>
                        <a:t>?</a:t>
                      </a:r>
                      <a:endParaRPr lang="en-GB" sz="20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713558381"/>
                  </a:ext>
                </a:extLst>
              </a:tr>
              <a:tr h="223208">
                <a:tc>
                  <a:txBody>
                    <a:bodyPr/>
                    <a:lstStyle/>
                    <a:p>
                      <a:pPr algn="ctr" fontAlgn="ctr"/>
                      <a:r>
                        <a:rPr lang="en-GB" sz="2000" b="1" u="none" strike="noStrike" dirty="0">
                          <a:effectLst/>
                        </a:rPr>
                        <a:t>7</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l" fontAlgn="ctr"/>
                      <a:r>
                        <a:rPr lang="en-GB" sz="2000" b="1" u="none" strike="noStrike" dirty="0">
                          <a:effectLst/>
                        </a:rPr>
                        <a:t>Word order 3 - conjunctions </a:t>
                      </a:r>
                      <a:r>
                        <a:rPr lang="en-GB" sz="2000" b="1" u="none" strike="noStrike" dirty="0" err="1">
                          <a:effectLst/>
                        </a:rPr>
                        <a:t>weil</a:t>
                      </a:r>
                      <a:r>
                        <a:rPr lang="en-GB" sz="2000" b="1" u="none" strike="noStrike" dirty="0">
                          <a:effectLst/>
                        </a:rPr>
                        <a:t> vs </a:t>
                      </a:r>
                      <a:r>
                        <a:rPr lang="en-GB" sz="2000" b="1" u="none" strike="noStrike" dirty="0" err="1">
                          <a:effectLst/>
                        </a:rPr>
                        <a:t>denn</a:t>
                      </a:r>
                      <a:r>
                        <a:rPr lang="en-GB" sz="2000" b="1" u="none" strike="noStrike" dirty="0">
                          <a:effectLst/>
                        </a:rPr>
                        <a:t>; </a:t>
                      </a:r>
                      <a:r>
                        <a:rPr lang="en-GB" sz="2000" u="none" strike="noStrike" dirty="0">
                          <a:effectLst/>
                        </a:rPr>
                        <a:t>MÖGEN / </a:t>
                      </a:r>
                      <a:r>
                        <a:rPr lang="en-GB" sz="2000" u="none" strike="noStrike" dirty="0" err="1">
                          <a:effectLst/>
                        </a:rPr>
                        <a:t>ich</a:t>
                      </a:r>
                      <a:r>
                        <a:rPr lang="en-GB" sz="2000" u="none" strike="noStrike" dirty="0">
                          <a:effectLst/>
                        </a:rPr>
                        <a:t> mag / du </a:t>
                      </a:r>
                      <a:r>
                        <a:rPr lang="en-GB" sz="2000" u="none" strike="noStrike" dirty="0" err="1">
                          <a:effectLst/>
                        </a:rPr>
                        <a:t>magst</a:t>
                      </a:r>
                      <a:r>
                        <a:rPr lang="en-GB" sz="2000" u="none" strike="noStrike" dirty="0">
                          <a:effectLst/>
                        </a:rPr>
                        <a:t>, VSO questions (+W words)</a:t>
                      </a:r>
                      <a:endParaRPr lang="en-GB" sz="20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981705130"/>
                  </a:ext>
                </a:extLst>
              </a:tr>
            </a:tbl>
          </a:graphicData>
        </a:graphic>
      </p:graphicFrame>
      <p:sp>
        <p:nvSpPr>
          <p:cNvPr id="4" name="Rounded Rectangle 11" descr="background rectangle">
            <a:extLst>
              <a:ext uri="{FF2B5EF4-FFF2-40B4-BE49-F238E27FC236}">
                <a16:creationId xmlns:a16="http://schemas.microsoft.com/office/drawing/2014/main" id="{9268BA27-9508-448E-9915-ACE234D74542}"/>
              </a:ext>
            </a:extLst>
          </p:cNvPr>
          <p:cNvSpPr/>
          <p:nvPr/>
        </p:nvSpPr>
        <p:spPr>
          <a:xfrm>
            <a:off x="7629099" y="119783"/>
            <a:ext cx="4309608" cy="726378"/>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147B7717-E659-D54E-B3D2-2FF33758CDA3}"/>
              </a:ext>
            </a:extLst>
          </p:cNvPr>
          <p:cNvSpPr>
            <a:spLocks noGrp="1"/>
          </p:cNvSpPr>
          <p:nvPr>
            <p:ph type="title"/>
          </p:nvPr>
        </p:nvSpPr>
        <p:spPr>
          <a:xfrm>
            <a:off x="7629099" y="174114"/>
            <a:ext cx="4562901" cy="563124"/>
          </a:xfrm>
        </p:spPr>
        <p:txBody>
          <a:bodyPr>
            <a:noAutofit/>
          </a:bodyPr>
          <a:lstStyle/>
          <a:p>
            <a:r>
              <a:rPr lang="en-GB" sz="2800" b="1" dirty="0">
                <a:solidFill>
                  <a:prstClr val="white"/>
                </a:solidFill>
              </a:rPr>
              <a:t>Year 8 German: Term 1.1</a:t>
            </a:r>
            <a:endParaRPr lang="en-US" sz="2800" dirty="0"/>
          </a:p>
        </p:txBody>
      </p:sp>
    </p:spTree>
    <p:extLst>
      <p:ext uri="{BB962C8B-B14F-4D97-AF65-F5344CB8AC3E}">
        <p14:creationId xmlns:p14="http://schemas.microsoft.com/office/powerpoint/2010/main" val="3899505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descr="background for title"/>
          <p:cNvSpPr txBox="1"/>
          <p:nvPr/>
        </p:nvSpPr>
        <p:spPr>
          <a:xfrm>
            <a:off x="1798031" y="3081781"/>
            <a:ext cx="8628859" cy="369332"/>
          </a:xfrm>
          <a:prstGeom prst="rect">
            <a:avLst/>
          </a:prstGeom>
          <a:solidFill>
            <a:schemeClr val="accent1">
              <a:lumMod val="50000"/>
            </a:schemeClr>
          </a:solidFill>
        </p:spPr>
        <p:txBody>
          <a:bodyPr wrap="square" rtlCol="0">
            <a:spAutoFit/>
          </a:bodyPr>
          <a:lstStyle/>
          <a:p>
            <a:pPr algn="ctr">
              <a:defRPr/>
            </a:pPr>
            <a:endParaRPr lang="en-GB" dirty="0">
              <a:solidFill>
                <a:prstClr val="black"/>
              </a:solidFill>
            </a:endParaRPr>
          </a:p>
        </p:txBody>
      </p:sp>
      <p:sp>
        <p:nvSpPr>
          <p:cNvPr id="2" name="Title 1"/>
          <p:cNvSpPr>
            <a:spLocks noGrp="1"/>
          </p:cNvSpPr>
          <p:nvPr>
            <p:ph type="title"/>
          </p:nvPr>
        </p:nvSpPr>
        <p:spPr>
          <a:xfrm>
            <a:off x="1798031" y="2582113"/>
            <a:ext cx="10515600" cy="1325563"/>
          </a:xfrm>
        </p:spPr>
        <p:txBody>
          <a:bodyPr>
            <a:normAutofit/>
          </a:bodyPr>
          <a:lstStyle/>
          <a:p>
            <a:pPr lvl="0">
              <a:lnSpc>
                <a:spcPct val="100000"/>
              </a:lnSpc>
              <a:spcBef>
                <a:spcPts val="0"/>
              </a:spcBef>
              <a:defRPr/>
            </a:pPr>
            <a:r>
              <a:rPr lang="en-GB" sz="2400" b="1" dirty="0">
                <a:solidFill>
                  <a:schemeClr val="bg1"/>
                </a:solidFill>
                <a:latin typeface="Century Gothic" panose="020F0302020204030204"/>
                <a:ea typeface="+mn-ea"/>
                <a:cs typeface="+mn-cs"/>
              </a:rPr>
              <a:t>Key Principles Underpinning the Development of the </a:t>
            </a:r>
            <a:r>
              <a:rPr lang="en-GB" sz="2400" b="1" dirty="0" err="1">
                <a:solidFill>
                  <a:schemeClr val="bg1"/>
                </a:solidFill>
                <a:latin typeface="Century Gothic" panose="020F0302020204030204"/>
                <a:ea typeface="+mn-ea"/>
                <a:cs typeface="+mn-cs"/>
              </a:rPr>
              <a:t>SoW</a:t>
            </a:r>
            <a:endParaRPr lang="en-GB" sz="2400" b="1" dirty="0">
              <a:solidFill>
                <a:schemeClr val="bg1"/>
              </a:solidFill>
              <a:latin typeface="Century Gothic" panose="020F0302020204030204"/>
              <a:ea typeface="+mn-ea"/>
              <a:cs typeface="+mn-cs"/>
            </a:endParaRPr>
          </a:p>
        </p:txBody>
      </p:sp>
      <p:sp>
        <p:nvSpPr>
          <p:cNvPr id="12" name="TextBox 11"/>
          <p:cNvSpPr txBox="1"/>
          <p:nvPr/>
        </p:nvSpPr>
        <p:spPr>
          <a:xfrm>
            <a:off x="97299" y="441271"/>
            <a:ext cx="5545001" cy="2554545"/>
          </a:xfrm>
          <a:prstGeom prst="rect">
            <a:avLst/>
          </a:prstGeom>
          <a:noFill/>
          <a:ln>
            <a:solidFill>
              <a:schemeClr val="accent5">
                <a:lumMod val="60000"/>
                <a:lumOff val="40000"/>
              </a:schemeClr>
            </a:solidFill>
          </a:ln>
        </p:spPr>
        <p:txBody>
          <a:bodyPr wrap="square" rtlCol="0">
            <a:spAutoFit/>
          </a:bodyPr>
          <a:lstStyle/>
          <a:p>
            <a:pPr lvl="0"/>
            <a:r>
              <a:rPr lang="en-US" sz="4000" b="1" kern="0" dirty="0">
                <a:solidFill>
                  <a:srgbClr val="4472C4">
                    <a:lumMod val="50000"/>
                  </a:srgbClr>
                </a:solidFill>
              </a:rPr>
              <a:t>Rate of progress</a:t>
            </a: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p:txBody>
      </p:sp>
      <p:sp>
        <p:nvSpPr>
          <p:cNvPr id="14" name="Rectangle 13" descr="chart with increasing line"/>
          <p:cNvSpPr/>
          <p:nvPr/>
        </p:nvSpPr>
        <p:spPr>
          <a:xfrm>
            <a:off x="4229752" y="859981"/>
            <a:ext cx="1239350" cy="2006135"/>
          </a:xfrm>
          <a:prstGeom prst="rect">
            <a:avLst/>
          </a:prstGeom>
          <a:blipFill>
            <a:blip r:embed="rId3">
              <a:extLst>
                <a:ext uri="{28A0092B-C50C-407E-A947-70E740481C1C}">
                  <a14:useLocalDpi xmlns:a14="http://schemas.microsoft.com/office/drawing/2010/main" val="0"/>
                </a:ext>
              </a:extLst>
            </a:blip>
            <a:srcRect/>
            <a:stretch>
              <a:fillRect l="-50000" r="-5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TextBox 12"/>
          <p:cNvSpPr txBox="1"/>
          <p:nvPr/>
        </p:nvSpPr>
        <p:spPr>
          <a:xfrm>
            <a:off x="5815799" y="454768"/>
            <a:ext cx="6280245" cy="2554545"/>
          </a:xfrm>
          <a:prstGeom prst="rect">
            <a:avLst/>
          </a:prstGeom>
          <a:noFill/>
          <a:ln>
            <a:solidFill>
              <a:schemeClr val="accent5">
                <a:lumMod val="60000"/>
                <a:lumOff val="40000"/>
              </a:schemeClr>
            </a:solidFill>
          </a:ln>
        </p:spPr>
        <p:txBody>
          <a:bodyPr wrap="square" rtlCol="0">
            <a:spAutoFit/>
          </a:bodyPr>
          <a:lstStyle/>
          <a:p>
            <a:r>
              <a:rPr lang="en-US" sz="4000" b="1" dirty="0">
                <a:solidFill>
                  <a:schemeClr val="accent5">
                    <a:lumMod val="50000"/>
                  </a:schemeClr>
                </a:solidFill>
              </a:rPr>
              <a:t>Content coverage: Knowledge and practice</a:t>
            </a:r>
          </a:p>
          <a:p>
            <a:endParaRPr lang="en-US" sz="4000" b="1" dirty="0">
              <a:solidFill>
                <a:schemeClr val="accent5">
                  <a:lumMod val="50000"/>
                </a:schemeClr>
              </a:solidFill>
            </a:endParaRPr>
          </a:p>
        </p:txBody>
      </p:sp>
      <p:sp>
        <p:nvSpPr>
          <p:cNvPr id="15" name="Rectangle 14" descr="lots of words"/>
          <p:cNvSpPr/>
          <p:nvPr/>
        </p:nvSpPr>
        <p:spPr>
          <a:xfrm>
            <a:off x="10604311" y="744219"/>
            <a:ext cx="1356135" cy="2121897"/>
          </a:xfrm>
          <a:prstGeom prst="rect">
            <a:avLst/>
          </a:prstGeom>
          <a:blipFill>
            <a:blip r:embed="rId4" cstate="print">
              <a:extLst>
                <a:ext uri="{28A0092B-C50C-407E-A947-70E740481C1C}">
                  <a14:useLocalDpi xmlns:a14="http://schemas.microsoft.com/office/drawing/2010/main" val="0"/>
                </a:ext>
              </a:extLst>
            </a:blip>
            <a:srcRect/>
            <a:stretch>
              <a:fillRect l="-78000" r="-7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TextBox 15"/>
          <p:cNvSpPr txBox="1"/>
          <p:nvPr/>
        </p:nvSpPr>
        <p:spPr>
          <a:xfrm>
            <a:off x="97299" y="3498643"/>
            <a:ext cx="5545001" cy="2554545"/>
          </a:xfrm>
          <a:prstGeom prst="rect">
            <a:avLst/>
          </a:prstGeom>
          <a:noFill/>
          <a:ln>
            <a:solidFill>
              <a:schemeClr val="accent5">
                <a:lumMod val="60000"/>
                <a:lumOff val="40000"/>
              </a:schemeClr>
            </a:solidFill>
          </a:ln>
        </p:spPr>
        <p:txBody>
          <a:bodyPr wrap="square" rtlCol="0">
            <a:spAutoFit/>
          </a:bodyPr>
          <a:lstStyle/>
          <a:p>
            <a:pPr lvl="0"/>
            <a:r>
              <a:rPr lang="en-US" sz="4000" b="1" kern="0" dirty="0">
                <a:solidFill>
                  <a:srgbClr val="4472C4">
                    <a:lumMod val="50000"/>
                  </a:srgbClr>
                </a:solidFill>
              </a:rPr>
              <a:t>Nature of the </a:t>
            </a:r>
          </a:p>
          <a:p>
            <a:pPr lvl="0"/>
            <a:r>
              <a:rPr lang="en-US" sz="4000" b="1" kern="0" dirty="0">
                <a:solidFill>
                  <a:srgbClr val="4472C4">
                    <a:lumMod val="50000"/>
                  </a:srgbClr>
                </a:solidFill>
              </a:rPr>
              <a:t>explicit spine</a:t>
            </a:r>
          </a:p>
          <a:p>
            <a:pPr lvl="0"/>
            <a:endParaRPr lang="en-US" sz="4000" b="1" kern="0" dirty="0">
              <a:solidFill>
                <a:srgbClr val="4472C4">
                  <a:lumMod val="50000"/>
                </a:srgbClr>
              </a:solidFill>
            </a:endParaRPr>
          </a:p>
          <a:p>
            <a:pPr lvl="0"/>
            <a:endParaRPr lang="en-US" sz="4000" b="1" kern="0" dirty="0">
              <a:solidFill>
                <a:srgbClr val="4472C4">
                  <a:lumMod val="50000"/>
                </a:srgbClr>
              </a:solidFill>
            </a:endParaRPr>
          </a:p>
        </p:txBody>
      </p:sp>
      <p:sp>
        <p:nvSpPr>
          <p:cNvPr id="17" name="Rectangle 16" descr="spines of books"/>
          <p:cNvSpPr/>
          <p:nvPr/>
        </p:nvSpPr>
        <p:spPr>
          <a:xfrm>
            <a:off x="4243157" y="4040422"/>
            <a:ext cx="1230417" cy="1845625"/>
          </a:xfrm>
          <a:prstGeom prst="rect">
            <a:avLst/>
          </a:prstGeom>
          <a:blipFill>
            <a:blip r:embed="rId5" cstate="print">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TextBox 17"/>
          <p:cNvSpPr txBox="1"/>
          <p:nvPr/>
        </p:nvSpPr>
        <p:spPr>
          <a:xfrm>
            <a:off x="5815799" y="3480475"/>
            <a:ext cx="6221526" cy="2554545"/>
          </a:xfrm>
          <a:prstGeom prst="rect">
            <a:avLst/>
          </a:prstGeom>
          <a:noFill/>
          <a:ln>
            <a:solidFill>
              <a:schemeClr val="accent5">
                <a:lumMod val="60000"/>
                <a:lumOff val="40000"/>
              </a:schemeClr>
            </a:solidFill>
          </a:ln>
        </p:spPr>
        <p:txBody>
          <a:bodyPr wrap="square" rtlCol="0">
            <a:spAutoFit/>
          </a:bodyPr>
          <a:lstStyle/>
          <a:p>
            <a:pPr lvl="0"/>
            <a:r>
              <a:rPr lang="en-US" sz="4000" b="1" kern="0" dirty="0">
                <a:solidFill>
                  <a:srgbClr val="4472C4">
                    <a:lumMod val="50000"/>
                  </a:srgbClr>
                </a:solidFill>
              </a:rPr>
              <a:t>Revisiting and </a:t>
            </a:r>
          </a:p>
          <a:p>
            <a:pPr lvl="0"/>
            <a:r>
              <a:rPr lang="en-US" sz="4000" b="1" kern="0" dirty="0">
                <a:solidFill>
                  <a:srgbClr val="4472C4">
                    <a:lumMod val="50000"/>
                  </a:srgbClr>
                </a:solidFill>
              </a:rPr>
              <a:t>regular knowledge</a:t>
            </a:r>
          </a:p>
          <a:p>
            <a:pPr lvl="0"/>
            <a:r>
              <a:rPr lang="en-US" sz="4000" b="1" kern="0" dirty="0">
                <a:solidFill>
                  <a:srgbClr val="4472C4">
                    <a:lumMod val="50000"/>
                  </a:srgbClr>
                </a:solidFill>
              </a:rPr>
              <a:t>and progress </a:t>
            </a:r>
          </a:p>
          <a:p>
            <a:pPr lvl="0"/>
            <a:r>
              <a:rPr lang="en-US" sz="4000" b="1" kern="0" dirty="0">
                <a:solidFill>
                  <a:srgbClr val="4472C4">
                    <a:lumMod val="50000"/>
                  </a:srgbClr>
                </a:solidFill>
              </a:rPr>
              <a:t>checks</a:t>
            </a:r>
          </a:p>
        </p:txBody>
      </p:sp>
      <p:sp>
        <p:nvSpPr>
          <p:cNvPr id="19" name="Rectangle 18" descr="recycling logo"/>
          <p:cNvSpPr/>
          <p:nvPr/>
        </p:nvSpPr>
        <p:spPr>
          <a:xfrm>
            <a:off x="10604311" y="4040422"/>
            <a:ext cx="1356136" cy="1885215"/>
          </a:xfrm>
          <a:prstGeom prst="rect">
            <a:avLst/>
          </a:prstGeom>
          <a:blipFill>
            <a:blip r:embed="rId6">
              <a:extLst>
                <a:ext uri="{28A0092B-C50C-407E-A947-70E740481C1C}">
                  <a14:useLocalDpi xmlns:a14="http://schemas.microsoft.com/office/drawing/2010/main" val="0"/>
                </a:ext>
              </a:extLst>
            </a:blip>
            <a:srcRect/>
            <a:stretch>
              <a:fillRect l="-57000" r="-5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889778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descr="background for title"/>
          <p:cNvSpPr txBox="1"/>
          <p:nvPr/>
        </p:nvSpPr>
        <p:spPr>
          <a:xfrm>
            <a:off x="1798031" y="3081781"/>
            <a:ext cx="8628859" cy="369332"/>
          </a:xfrm>
          <a:prstGeom prst="rect">
            <a:avLst/>
          </a:prstGeom>
          <a:solidFill>
            <a:schemeClr val="accent1">
              <a:lumMod val="50000"/>
            </a:schemeClr>
          </a:solidFill>
        </p:spPr>
        <p:txBody>
          <a:bodyPr wrap="square" rtlCol="0">
            <a:spAutoFit/>
          </a:bodyPr>
          <a:lstStyle/>
          <a:p>
            <a:pPr algn="ctr">
              <a:defRPr/>
            </a:pPr>
            <a:endParaRPr lang="en-GB" dirty="0">
              <a:solidFill>
                <a:prstClr val="black"/>
              </a:solidFill>
            </a:endParaRPr>
          </a:p>
        </p:txBody>
      </p:sp>
      <p:sp>
        <p:nvSpPr>
          <p:cNvPr id="2" name="Title 1"/>
          <p:cNvSpPr>
            <a:spLocks noGrp="1"/>
          </p:cNvSpPr>
          <p:nvPr>
            <p:ph type="title"/>
          </p:nvPr>
        </p:nvSpPr>
        <p:spPr>
          <a:xfrm>
            <a:off x="1798031" y="2582113"/>
            <a:ext cx="10515600" cy="1325563"/>
          </a:xfrm>
        </p:spPr>
        <p:txBody>
          <a:bodyPr>
            <a:normAutofit/>
          </a:bodyPr>
          <a:lstStyle/>
          <a:p>
            <a:pPr lvl="0">
              <a:lnSpc>
                <a:spcPct val="100000"/>
              </a:lnSpc>
              <a:spcBef>
                <a:spcPts val="0"/>
              </a:spcBef>
              <a:defRPr/>
            </a:pPr>
            <a:r>
              <a:rPr lang="en-GB" sz="2400" b="1" dirty="0">
                <a:solidFill>
                  <a:schemeClr val="bg1"/>
                </a:solidFill>
                <a:latin typeface="Century Gothic" panose="020F0302020204030204"/>
                <a:ea typeface="+mn-ea"/>
                <a:cs typeface="+mn-cs"/>
              </a:rPr>
              <a:t>Key Principles Underpinning the Development of the </a:t>
            </a:r>
            <a:r>
              <a:rPr lang="en-GB" sz="2400" b="1" dirty="0" err="1">
                <a:solidFill>
                  <a:schemeClr val="bg1"/>
                </a:solidFill>
                <a:latin typeface="Century Gothic" panose="020F0302020204030204"/>
                <a:ea typeface="+mn-ea"/>
                <a:cs typeface="+mn-cs"/>
              </a:rPr>
              <a:t>SoW</a:t>
            </a:r>
            <a:endParaRPr lang="en-GB" sz="2400" b="1" dirty="0">
              <a:solidFill>
                <a:schemeClr val="bg1"/>
              </a:solidFill>
              <a:latin typeface="Century Gothic" panose="020F0302020204030204"/>
              <a:ea typeface="+mn-ea"/>
              <a:cs typeface="+mn-cs"/>
            </a:endParaRPr>
          </a:p>
        </p:txBody>
      </p:sp>
      <p:sp>
        <p:nvSpPr>
          <p:cNvPr id="12" name="TextBox 11"/>
          <p:cNvSpPr txBox="1"/>
          <p:nvPr/>
        </p:nvSpPr>
        <p:spPr>
          <a:xfrm>
            <a:off x="97299" y="441271"/>
            <a:ext cx="5545001" cy="2554545"/>
          </a:xfrm>
          <a:prstGeom prst="rect">
            <a:avLst/>
          </a:prstGeom>
          <a:noFill/>
          <a:ln>
            <a:solidFill>
              <a:schemeClr val="accent5">
                <a:lumMod val="60000"/>
                <a:lumOff val="40000"/>
              </a:schemeClr>
            </a:solidFill>
          </a:ln>
        </p:spPr>
        <p:txBody>
          <a:bodyPr wrap="square" rtlCol="0">
            <a:spAutoFit/>
          </a:bodyPr>
          <a:lstStyle/>
          <a:p>
            <a:pPr lvl="0"/>
            <a:r>
              <a:rPr lang="en-US" sz="4000" b="1" kern="0" dirty="0">
                <a:solidFill>
                  <a:srgbClr val="4472C4">
                    <a:lumMod val="50000"/>
                  </a:srgbClr>
                </a:solidFill>
              </a:rPr>
              <a:t>Rate of progress</a:t>
            </a: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p:txBody>
      </p:sp>
      <p:sp>
        <p:nvSpPr>
          <p:cNvPr id="14" name="Rectangle 13" descr="chart with increasing line"/>
          <p:cNvSpPr/>
          <p:nvPr/>
        </p:nvSpPr>
        <p:spPr>
          <a:xfrm>
            <a:off x="4229752" y="859981"/>
            <a:ext cx="1239350" cy="2006135"/>
          </a:xfrm>
          <a:prstGeom prst="rect">
            <a:avLst/>
          </a:prstGeom>
          <a:blipFill>
            <a:blip r:embed="rId3">
              <a:extLst>
                <a:ext uri="{28A0092B-C50C-407E-A947-70E740481C1C}">
                  <a14:useLocalDpi xmlns:a14="http://schemas.microsoft.com/office/drawing/2010/main" val="0"/>
                </a:ext>
              </a:extLst>
            </a:blip>
            <a:srcRect/>
            <a:stretch>
              <a:fillRect l="-50000" r="-5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0" name="TextBox 19"/>
          <p:cNvSpPr txBox="1"/>
          <p:nvPr/>
        </p:nvSpPr>
        <p:spPr>
          <a:xfrm>
            <a:off x="5786439" y="441270"/>
            <a:ext cx="6280245" cy="2554545"/>
          </a:xfrm>
          <a:prstGeom prst="rect">
            <a:avLst/>
          </a:prstGeom>
          <a:noFill/>
          <a:ln>
            <a:solidFill>
              <a:schemeClr val="accent5">
                <a:lumMod val="60000"/>
                <a:lumOff val="40000"/>
              </a:schemeClr>
            </a:solidFill>
          </a:ln>
        </p:spPr>
        <p:txBody>
          <a:bodyPr wrap="square" rtlCol="0">
            <a:spAutoFit/>
          </a:bodyPr>
          <a:lstStyle/>
          <a:p>
            <a:r>
              <a:rPr lang="en-GB" sz="2000" b="1" dirty="0">
                <a:solidFill>
                  <a:schemeClr val="accent5">
                    <a:lumMod val="50000"/>
                  </a:schemeClr>
                </a:solidFill>
              </a:rPr>
              <a:t>The grammar spine is not driven by traditional ‘paradigms</a:t>
            </a:r>
            <a:r>
              <a:rPr lang="en-GB" sz="2000" dirty="0">
                <a:solidFill>
                  <a:schemeClr val="accent5">
                    <a:lumMod val="50000"/>
                  </a:schemeClr>
                </a:solidFill>
              </a:rPr>
              <a:t>’ (e.g., full sets of verb, article or adjectival agreements, all at once). However, </a:t>
            </a:r>
            <a:r>
              <a:rPr lang="en-GB" sz="2000" b="1" dirty="0">
                <a:solidFill>
                  <a:schemeClr val="accent5">
                    <a:lumMod val="50000"/>
                  </a:schemeClr>
                </a:solidFill>
              </a:rPr>
              <a:t>in its totality the grammar spine will cover the full range of features for persons, subjects, tenses, and aspectual functions</a:t>
            </a:r>
            <a:r>
              <a:rPr lang="en-GB" sz="2000" dirty="0">
                <a:solidFill>
                  <a:schemeClr val="accent5">
                    <a:lumMod val="50000"/>
                  </a:schemeClr>
                </a:solidFill>
              </a:rPr>
              <a:t> (‘complete’ versus ‘ongoing’), and a range of key syntax (word order and relations between words) </a:t>
            </a:r>
            <a:r>
              <a:rPr lang="en-GB" sz="2000" b="1" dirty="0">
                <a:solidFill>
                  <a:schemeClr val="accent5">
                    <a:lumMod val="50000"/>
                  </a:schemeClr>
                </a:solidFill>
              </a:rPr>
              <a:t>over time</a:t>
            </a:r>
            <a:r>
              <a:rPr lang="en-GB" sz="2000" dirty="0">
                <a:solidFill>
                  <a:schemeClr val="accent5">
                    <a:lumMod val="50000"/>
                  </a:schemeClr>
                </a:solidFill>
              </a:rPr>
              <a:t>. </a:t>
            </a:r>
            <a:endParaRPr lang="en-US" sz="2000" dirty="0">
              <a:solidFill>
                <a:schemeClr val="accent5">
                  <a:lumMod val="50000"/>
                </a:schemeClr>
              </a:solidFill>
            </a:endParaRPr>
          </a:p>
        </p:txBody>
      </p:sp>
      <p:sp>
        <p:nvSpPr>
          <p:cNvPr id="16" name="TextBox 15"/>
          <p:cNvSpPr txBox="1"/>
          <p:nvPr/>
        </p:nvSpPr>
        <p:spPr>
          <a:xfrm>
            <a:off x="97299" y="3512492"/>
            <a:ext cx="5545001" cy="2554545"/>
          </a:xfrm>
          <a:prstGeom prst="rect">
            <a:avLst/>
          </a:prstGeom>
          <a:noFill/>
          <a:ln>
            <a:solidFill>
              <a:schemeClr val="accent5">
                <a:lumMod val="60000"/>
                <a:lumOff val="40000"/>
              </a:schemeClr>
            </a:solidFill>
          </a:ln>
        </p:spPr>
        <p:txBody>
          <a:bodyPr wrap="square" rtlCol="0">
            <a:spAutoFit/>
          </a:bodyPr>
          <a:lstStyle/>
          <a:p>
            <a:pPr lvl="0"/>
            <a:r>
              <a:rPr lang="en-US" sz="4000" b="1" kern="0" dirty="0">
                <a:solidFill>
                  <a:srgbClr val="4472C4">
                    <a:lumMod val="50000"/>
                  </a:srgbClr>
                </a:solidFill>
              </a:rPr>
              <a:t>Nature of the </a:t>
            </a:r>
          </a:p>
          <a:p>
            <a:pPr lvl="0"/>
            <a:r>
              <a:rPr lang="en-US" sz="4000" b="1" kern="0" dirty="0">
                <a:solidFill>
                  <a:srgbClr val="4472C4">
                    <a:lumMod val="50000"/>
                  </a:srgbClr>
                </a:solidFill>
              </a:rPr>
              <a:t>explicit spine</a:t>
            </a:r>
          </a:p>
          <a:p>
            <a:pPr lvl="0"/>
            <a:endParaRPr lang="en-US" sz="4000" b="1" kern="0" dirty="0">
              <a:solidFill>
                <a:srgbClr val="4472C4">
                  <a:lumMod val="50000"/>
                </a:srgbClr>
              </a:solidFill>
            </a:endParaRPr>
          </a:p>
          <a:p>
            <a:pPr lvl="0"/>
            <a:endParaRPr lang="en-US" sz="4000" b="1" kern="0" dirty="0">
              <a:solidFill>
                <a:srgbClr val="4472C4">
                  <a:lumMod val="50000"/>
                </a:srgbClr>
              </a:solidFill>
            </a:endParaRPr>
          </a:p>
        </p:txBody>
      </p:sp>
      <p:sp>
        <p:nvSpPr>
          <p:cNvPr id="17" name="Rectangle 16" descr="spines of books"/>
          <p:cNvSpPr/>
          <p:nvPr/>
        </p:nvSpPr>
        <p:spPr>
          <a:xfrm>
            <a:off x="4243157" y="4040422"/>
            <a:ext cx="1230417" cy="1845625"/>
          </a:xfrm>
          <a:prstGeom prst="rect">
            <a:avLst/>
          </a:prstGeom>
          <a:blipFill>
            <a:blip r:embed="rId4" cstate="print">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TextBox 17"/>
          <p:cNvSpPr txBox="1"/>
          <p:nvPr/>
        </p:nvSpPr>
        <p:spPr>
          <a:xfrm>
            <a:off x="5815799" y="3480475"/>
            <a:ext cx="6221526" cy="2554545"/>
          </a:xfrm>
          <a:prstGeom prst="rect">
            <a:avLst/>
          </a:prstGeom>
          <a:noFill/>
          <a:ln>
            <a:solidFill>
              <a:schemeClr val="accent5">
                <a:lumMod val="60000"/>
                <a:lumOff val="40000"/>
              </a:schemeClr>
            </a:solidFill>
          </a:ln>
        </p:spPr>
        <p:txBody>
          <a:bodyPr wrap="square" rtlCol="0">
            <a:spAutoFit/>
          </a:bodyPr>
          <a:lstStyle/>
          <a:p>
            <a:pPr lvl="0"/>
            <a:r>
              <a:rPr lang="en-US" sz="4000" b="1" kern="0" dirty="0">
                <a:solidFill>
                  <a:srgbClr val="4472C4">
                    <a:lumMod val="50000"/>
                  </a:srgbClr>
                </a:solidFill>
              </a:rPr>
              <a:t>Revisiting and </a:t>
            </a:r>
          </a:p>
          <a:p>
            <a:pPr lvl="0"/>
            <a:r>
              <a:rPr lang="en-US" sz="4000" b="1" kern="0" dirty="0">
                <a:solidFill>
                  <a:srgbClr val="4472C4">
                    <a:lumMod val="50000"/>
                  </a:srgbClr>
                </a:solidFill>
              </a:rPr>
              <a:t>regular knowledge</a:t>
            </a:r>
          </a:p>
          <a:p>
            <a:pPr lvl="0"/>
            <a:r>
              <a:rPr lang="en-US" sz="4000" b="1" kern="0" dirty="0">
                <a:solidFill>
                  <a:srgbClr val="4472C4">
                    <a:lumMod val="50000"/>
                  </a:srgbClr>
                </a:solidFill>
              </a:rPr>
              <a:t>and progress </a:t>
            </a:r>
          </a:p>
          <a:p>
            <a:pPr lvl="0"/>
            <a:r>
              <a:rPr lang="en-US" sz="4000" b="1" kern="0" dirty="0">
                <a:solidFill>
                  <a:srgbClr val="4472C4">
                    <a:lumMod val="50000"/>
                  </a:srgbClr>
                </a:solidFill>
              </a:rPr>
              <a:t>checks</a:t>
            </a:r>
          </a:p>
        </p:txBody>
      </p:sp>
      <p:sp>
        <p:nvSpPr>
          <p:cNvPr id="19" name="Rectangle 18" descr="recycling logo"/>
          <p:cNvSpPr/>
          <p:nvPr/>
        </p:nvSpPr>
        <p:spPr>
          <a:xfrm>
            <a:off x="10604311" y="4040422"/>
            <a:ext cx="1356136" cy="1885215"/>
          </a:xfrm>
          <a:prstGeom prst="rect">
            <a:avLst/>
          </a:prstGeom>
          <a:blipFill>
            <a:blip r:embed="rId5">
              <a:extLst>
                <a:ext uri="{28A0092B-C50C-407E-A947-70E740481C1C}">
                  <a14:useLocalDpi xmlns:a14="http://schemas.microsoft.com/office/drawing/2010/main" val="0"/>
                </a:ext>
              </a:extLst>
            </a:blip>
            <a:srcRect/>
            <a:stretch>
              <a:fillRect l="-57000" r="-5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886623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descr="background for title"/>
          <p:cNvSpPr txBox="1"/>
          <p:nvPr/>
        </p:nvSpPr>
        <p:spPr>
          <a:xfrm>
            <a:off x="1798031" y="3081781"/>
            <a:ext cx="8628859" cy="369332"/>
          </a:xfrm>
          <a:prstGeom prst="rect">
            <a:avLst/>
          </a:prstGeom>
          <a:solidFill>
            <a:schemeClr val="accent1">
              <a:lumMod val="50000"/>
            </a:schemeClr>
          </a:solidFill>
        </p:spPr>
        <p:txBody>
          <a:bodyPr wrap="square" rtlCol="0">
            <a:spAutoFit/>
          </a:bodyPr>
          <a:lstStyle/>
          <a:p>
            <a:pPr algn="ctr">
              <a:defRPr/>
            </a:pPr>
            <a:endParaRPr lang="en-GB" dirty="0">
              <a:solidFill>
                <a:prstClr val="black"/>
              </a:solidFill>
            </a:endParaRPr>
          </a:p>
        </p:txBody>
      </p:sp>
      <p:sp>
        <p:nvSpPr>
          <p:cNvPr id="2" name="Title 1"/>
          <p:cNvSpPr>
            <a:spLocks noGrp="1"/>
          </p:cNvSpPr>
          <p:nvPr>
            <p:ph type="title"/>
          </p:nvPr>
        </p:nvSpPr>
        <p:spPr>
          <a:xfrm>
            <a:off x="1798031" y="2582113"/>
            <a:ext cx="10515600" cy="1325563"/>
          </a:xfrm>
        </p:spPr>
        <p:txBody>
          <a:bodyPr>
            <a:normAutofit/>
          </a:bodyPr>
          <a:lstStyle/>
          <a:p>
            <a:pPr lvl="0">
              <a:lnSpc>
                <a:spcPct val="100000"/>
              </a:lnSpc>
              <a:spcBef>
                <a:spcPts val="0"/>
              </a:spcBef>
              <a:defRPr/>
            </a:pPr>
            <a:r>
              <a:rPr lang="en-GB" sz="2400" b="1" dirty="0">
                <a:solidFill>
                  <a:schemeClr val="bg1"/>
                </a:solidFill>
                <a:latin typeface="Century Gothic" panose="020F0302020204030204"/>
                <a:ea typeface="+mn-ea"/>
                <a:cs typeface="+mn-cs"/>
              </a:rPr>
              <a:t>Key Principles Underpinning the Development of the </a:t>
            </a:r>
            <a:r>
              <a:rPr lang="en-GB" sz="2400" b="1" dirty="0" err="1">
                <a:solidFill>
                  <a:schemeClr val="bg1"/>
                </a:solidFill>
                <a:latin typeface="Century Gothic" panose="020F0302020204030204"/>
                <a:ea typeface="+mn-ea"/>
                <a:cs typeface="+mn-cs"/>
              </a:rPr>
              <a:t>SoW</a:t>
            </a:r>
            <a:endParaRPr lang="en-GB" sz="2400" b="1" dirty="0">
              <a:solidFill>
                <a:schemeClr val="bg1"/>
              </a:solidFill>
              <a:latin typeface="Century Gothic" panose="020F0302020204030204"/>
              <a:ea typeface="+mn-ea"/>
              <a:cs typeface="+mn-cs"/>
            </a:endParaRPr>
          </a:p>
        </p:txBody>
      </p:sp>
      <p:sp>
        <p:nvSpPr>
          <p:cNvPr id="12" name="TextBox 11"/>
          <p:cNvSpPr txBox="1"/>
          <p:nvPr/>
        </p:nvSpPr>
        <p:spPr>
          <a:xfrm>
            <a:off x="97299" y="441271"/>
            <a:ext cx="5545001" cy="2554545"/>
          </a:xfrm>
          <a:prstGeom prst="rect">
            <a:avLst/>
          </a:prstGeom>
          <a:noFill/>
          <a:ln>
            <a:solidFill>
              <a:schemeClr val="accent5">
                <a:lumMod val="60000"/>
                <a:lumOff val="40000"/>
              </a:schemeClr>
            </a:solidFill>
          </a:ln>
        </p:spPr>
        <p:txBody>
          <a:bodyPr wrap="square" rtlCol="0">
            <a:spAutoFit/>
          </a:bodyPr>
          <a:lstStyle/>
          <a:p>
            <a:pPr lvl="0"/>
            <a:r>
              <a:rPr lang="en-US" sz="4000" b="1" kern="0" dirty="0">
                <a:solidFill>
                  <a:srgbClr val="4472C4">
                    <a:lumMod val="50000"/>
                  </a:srgbClr>
                </a:solidFill>
              </a:rPr>
              <a:t>Rate of progress</a:t>
            </a: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a:p>
            <a:pPr lvl="0"/>
            <a:endParaRPr lang="en-US" sz="2000" b="1" kern="0" dirty="0">
              <a:solidFill>
                <a:srgbClr val="4472C4">
                  <a:lumMod val="50000"/>
                </a:srgbClr>
              </a:solidFill>
            </a:endParaRPr>
          </a:p>
        </p:txBody>
      </p:sp>
      <p:sp>
        <p:nvSpPr>
          <p:cNvPr id="14" name="Rectangle 13" descr="chart with increasing line"/>
          <p:cNvSpPr/>
          <p:nvPr/>
        </p:nvSpPr>
        <p:spPr>
          <a:xfrm>
            <a:off x="4229752" y="859981"/>
            <a:ext cx="1239350" cy="2006135"/>
          </a:xfrm>
          <a:prstGeom prst="rect">
            <a:avLst/>
          </a:prstGeom>
          <a:blipFill>
            <a:blip r:embed="rId3">
              <a:extLst>
                <a:ext uri="{28A0092B-C50C-407E-A947-70E740481C1C}">
                  <a14:useLocalDpi xmlns:a14="http://schemas.microsoft.com/office/drawing/2010/main" val="0"/>
                </a:ext>
              </a:extLst>
            </a:blip>
            <a:srcRect/>
            <a:stretch>
              <a:fillRect l="-50000" r="-5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TextBox 12"/>
          <p:cNvSpPr txBox="1"/>
          <p:nvPr/>
        </p:nvSpPr>
        <p:spPr>
          <a:xfrm>
            <a:off x="5815799" y="454768"/>
            <a:ext cx="6280245" cy="2554545"/>
          </a:xfrm>
          <a:prstGeom prst="rect">
            <a:avLst/>
          </a:prstGeom>
          <a:noFill/>
          <a:ln>
            <a:solidFill>
              <a:schemeClr val="accent5">
                <a:lumMod val="60000"/>
                <a:lumOff val="40000"/>
              </a:schemeClr>
            </a:solidFill>
          </a:ln>
        </p:spPr>
        <p:txBody>
          <a:bodyPr wrap="square" rtlCol="0">
            <a:spAutoFit/>
          </a:bodyPr>
          <a:lstStyle/>
          <a:p>
            <a:r>
              <a:rPr lang="en-US" sz="4000" b="1" dirty="0">
                <a:solidFill>
                  <a:schemeClr val="accent5">
                    <a:lumMod val="50000"/>
                  </a:schemeClr>
                </a:solidFill>
              </a:rPr>
              <a:t>Content coverage: Knowledge and practice</a:t>
            </a:r>
          </a:p>
          <a:p>
            <a:endParaRPr lang="en-US" sz="4000" b="1" dirty="0">
              <a:solidFill>
                <a:schemeClr val="accent5">
                  <a:lumMod val="50000"/>
                </a:schemeClr>
              </a:solidFill>
            </a:endParaRPr>
          </a:p>
        </p:txBody>
      </p:sp>
      <p:sp>
        <p:nvSpPr>
          <p:cNvPr id="15" name="Rectangle 14" descr="lots of words"/>
          <p:cNvSpPr/>
          <p:nvPr/>
        </p:nvSpPr>
        <p:spPr>
          <a:xfrm>
            <a:off x="10604311" y="744219"/>
            <a:ext cx="1356135" cy="2121897"/>
          </a:xfrm>
          <a:prstGeom prst="rect">
            <a:avLst/>
          </a:prstGeom>
          <a:blipFill>
            <a:blip r:embed="rId4" cstate="print">
              <a:extLst>
                <a:ext uri="{28A0092B-C50C-407E-A947-70E740481C1C}">
                  <a14:useLocalDpi xmlns:a14="http://schemas.microsoft.com/office/drawing/2010/main" val="0"/>
                </a:ext>
              </a:extLst>
            </a:blip>
            <a:srcRect/>
            <a:stretch>
              <a:fillRect l="-78000" r="-7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TextBox 15"/>
          <p:cNvSpPr txBox="1"/>
          <p:nvPr/>
        </p:nvSpPr>
        <p:spPr>
          <a:xfrm>
            <a:off x="97299" y="3480475"/>
            <a:ext cx="5545001" cy="2554545"/>
          </a:xfrm>
          <a:prstGeom prst="rect">
            <a:avLst/>
          </a:prstGeom>
          <a:noFill/>
          <a:ln>
            <a:solidFill>
              <a:schemeClr val="accent5">
                <a:lumMod val="60000"/>
                <a:lumOff val="40000"/>
              </a:schemeClr>
            </a:solidFill>
          </a:ln>
        </p:spPr>
        <p:txBody>
          <a:bodyPr wrap="square" rtlCol="0">
            <a:spAutoFit/>
          </a:bodyPr>
          <a:lstStyle/>
          <a:p>
            <a:pPr lvl="0"/>
            <a:r>
              <a:rPr lang="en-US" sz="4000" b="1" kern="0" dirty="0">
                <a:solidFill>
                  <a:srgbClr val="4472C4">
                    <a:lumMod val="50000"/>
                  </a:srgbClr>
                </a:solidFill>
              </a:rPr>
              <a:t>Nature of the </a:t>
            </a:r>
          </a:p>
          <a:p>
            <a:pPr lvl="0"/>
            <a:r>
              <a:rPr lang="en-US" sz="4000" b="1" kern="0" dirty="0">
                <a:solidFill>
                  <a:srgbClr val="4472C4">
                    <a:lumMod val="50000"/>
                  </a:srgbClr>
                </a:solidFill>
              </a:rPr>
              <a:t>explicit spine</a:t>
            </a:r>
          </a:p>
          <a:p>
            <a:pPr lvl="0"/>
            <a:endParaRPr lang="en-US" sz="4000" b="1" kern="0" dirty="0">
              <a:solidFill>
                <a:srgbClr val="4472C4">
                  <a:lumMod val="50000"/>
                </a:srgbClr>
              </a:solidFill>
            </a:endParaRPr>
          </a:p>
          <a:p>
            <a:pPr lvl="0"/>
            <a:endParaRPr lang="en-US" sz="4000" b="1" kern="0" dirty="0">
              <a:solidFill>
                <a:srgbClr val="4472C4">
                  <a:lumMod val="50000"/>
                </a:srgbClr>
              </a:solidFill>
            </a:endParaRPr>
          </a:p>
        </p:txBody>
      </p:sp>
      <p:sp>
        <p:nvSpPr>
          <p:cNvPr id="17" name="Rectangle 16" descr="spines of books "/>
          <p:cNvSpPr/>
          <p:nvPr/>
        </p:nvSpPr>
        <p:spPr>
          <a:xfrm>
            <a:off x="4243157" y="4040422"/>
            <a:ext cx="1230417" cy="1845625"/>
          </a:xfrm>
          <a:prstGeom prst="rect">
            <a:avLst/>
          </a:prstGeom>
          <a:blipFill>
            <a:blip r:embed="rId5" cstate="print">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TextBox 17"/>
          <p:cNvSpPr txBox="1"/>
          <p:nvPr/>
        </p:nvSpPr>
        <p:spPr>
          <a:xfrm>
            <a:off x="5815799" y="3480475"/>
            <a:ext cx="6221526" cy="2554545"/>
          </a:xfrm>
          <a:prstGeom prst="rect">
            <a:avLst/>
          </a:prstGeom>
          <a:noFill/>
          <a:ln>
            <a:solidFill>
              <a:schemeClr val="accent5">
                <a:lumMod val="60000"/>
                <a:lumOff val="40000"/>
              </a:schemeClr>
            </a:solidFill>
          </a:ln>
        </p:spPr>
        <p:txBody>
          <a:bodyPr wrap="square" rtlCol="0">
            <a:spAutoFit/>
          </a:bodyPr>
          <a:lstStyle/>
          <a:p>
            <a:pPr lvl="0"/>
            <a:r>
              <a:rPr lang="en-US" sz="4000" b="1" kern="0" dirty="0">
                <a:solidFill>
                  <a:srgbClr val="4472C4">
                    <a:lumMod val="50000"/>
                  </a:srgbClr>
                </a:solidFill>
              </a:rPr>
              <a:t>Revisiting and </a:t>
            </a:r>
          </a:p>
          <a:p>
            <a:pPr lvl="0"/>
            <a:r>
              <a:rPr lang="en-US" sz="4000" b="1" kern="0" dirty="0">
                <a:solidFill>
                  <a:srgbClr val="4472C4">
                    <a:lumMod val="50000"/>
                  </a:srgbClr>
                </a:solidFill>
              </a:rPr>
              <a:t>regular knowledge</a:t>
            </a:r>
          </a:p>
          <a:p>
            <a:pPr lvl="0"/>
            <a:r>
              <a:rPr lang="en-US" sz="4000" b="1" kern="0" dirty="0">
                <a:solidFill>
                  <a:srgbClr val="4472C4">
                    <a:lumMod val="50000"/>
                  </a:srgbClr>
                </a:solidFill>
              </a:rPr>
              <a:t>and progress </a:t>
            </a:r>
          </a:p>
          <a:p>
            <a:pPr lvl="0"/>
            <a:r>
              <a:rPr lang="en-US" sz="4000" b="1" kern="0" dirty="0">
                <a:solidFill>
                  <a:srgbClr val="4472C4">
                    <a:lumMod val="50000"/>
                  </a:srgbClr>
                </a:solidFill>
              </a:rPr>
              <a:t>checks</a:t>
            </a:r>
          </a:p>
        </p:txBody>
      </p:sp>
      <p:sp>
        <p:nvSpPr>
          <p:cNvPr id="19" name="Rectangle 18" descr="recycling logo"/>
          <p:cNvSpPr/>
          <p:nvPr/>
        </p:nvSpPr>
        <p:spPr>
          <a:xfrm>
            <a:off x="10604311" y="4040422"/>
            <a:ext cx="1356136" cy="1885215"/>
          </a:xfrm>
          <a:prstGeom prst="rect">
            <a:avLst/>
          </a:prstGeom>
          <a:blipFill>
            <a:blip r:embed="rId6">
              <a:extLst>
                <a:ext uri="{28A0092B-C50C-407E-A947-70E740481C1C}">
                  <a14:useLocalDpi xmlns:a14="http://schemas.microsoft.com/office/drawing/2010/main" val="0"/>
                </a:ext>
              </a:extLst>
            </a:blip>
            <a:srcRect/>
            <a:stretch>
              <a:fillRect l="-57000" r="-5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336807037"/>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10.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11.xml><?xml version="1.0" encoding="utf-8"?>
<a:theme xmlns:a="http://schemas.openxmlformats.org/drawingml/2006/main" name="1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9.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template.pptx [Read-Only]" id="{223A5FE2-D646-431C-A223-FF3E69290268}" vid="{7360DC47-A87F-4B2E-B0FA-554F224BB3C6}"/>
    </a:ext>
  </a:extLst>
</a:theme>
</file>

<file path=docProps/app.xml><?xml version="1.0" encoding="utf-8"?>
<Properties xmlns="http://schemas.openxmlformats.org/officeDocument/2006/extended-properties" xmlns:vt="http://schemas.openxmlformats.org/officeDocument/2006/docPropsVTypes">
  <TotalTime>29749</TotalTime>
  <Words>11332</Words>
  <Application>Microsoft Macintosh PowerPoint</Application>
  <PresentationFormat>Widescreen</PresentationFormat>
  <Paragraphs>1283</Paragraphs>
  <Slides>60</Slides>
  <Notes>60</Notes>
  <HiddenSlides>0</HiddenSlides>
  <MMClips>0</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60</vt:i4>
      </vt:variant>
    </vt:vector>
  </HeadingPairs>
  <TitlesOfParts>
    <vt:vector size="76" baseType="lpstr">
      <vt:lpstr>Arial</vt:lpstr>
      <vt:lpstr>Calibri</vt:lpstr>
      <vt:lpstr>Century Gothic</vt:lpstr>
      <vt:lpstr>Lucida Handwriting</vt:lpstr>
      <vt:lpstr>Tw Cen MT</vt:lpstr>
      <vt:lpstr>1_Office Theme</vt:lpstr>
      <vt:lpstr>2_Office Theme</vt:lpstr>
      <vt:lpstr>13_Office Theme</vt:lpstr>
      <vt:lpstr>9_Office Theme</vt:lpstr>
      <vt:lpstr>3_Office Theme</vt:lpstr>
      <vt:lpstr>4_Office Theme</vt:lpstr>
      <vt:lpstr>5_Office Theme</vt:lpstr>
      <vt:lpstr>6_Office Theme</vt:lpstr>
      <vt:lpstr>7_Office Theme</vt:lpstr>
      <vt:lpstr>8_Office Theme</vt:lpstr>
      <vt:lpstr>11_Office Theme</vt:lpstr>
      <vt:lpstr>Introduction and Overview:  Grammar Sequencing and Teaching </vt:lpstr>
      <vt:lpstr>Aims of the session</vt:lpstr>
      <vt:lpstr>Key Principles Underpinning the Development of the SoW</vt:lpstr>
      <vt:lpstr>Key Principles Underpinning the Development of the SoW</vt:lpstr>
      <vt:lpstr>Key Principles Underpinning the Development of the SoW</vt:lpstr>
      <vt:lpstr>Key Principles Underpinning the Development of the SoW</vt:lpstr>
      <vt:lpstr>Key Principles Underpinning the Development of the SoW</vt:lpstr>
      <vt:lpstr>Key Principles Underpinning the Development of the SoW</vt:lpstr>
      <vt:lpstr>Key Principles Underpinning the Development of the SoW</vt:lpstr>
      <vt:lpstr>Key Principles Underpinning the Development of the SoW</vt:lpstr>
      <vt:lpstr>Grammar within the Scheme of Work </vt:lpstr>
      <vt:lpstr>Year 7 French: Term 1.1</vt:lpstr>
      <vt:lpstr>Year 7 French: Term 1.2</vt:lpstr>
      <vt:lpstr>Year 7 Spanish: Term 2.1</vt:lpstr>
      <vt:lpstr>Year 7 Spanish: Term 2.2</vt:lpstr>
      <vt:lpstr>Year 7 German: Term 3.1</vt:lpstr>
      <vt:lpstr>Year 7 German: Term 3.2</vt:lpstr>
      <vt:lpstr>Principles for teaching grammar in a foreign language.</vt:lpstr>
      <vt:lpstr>Saying what people have: nous and vous</vt:lpstr>
      <vt:lpstr>Present simple or continuous? </vt:lpstr>
      <vt:lpstr>Present simple or continuous? </vt:lpstr>
      <vt:lpstr>Introducing new grammar</vt:lpstr>
      <vt:lpstr>Introducing new grammar</vt:lpstr>
      <vt:lpstr>Estar: I am &amp; he/she is</vt:lpstr>
      <vt:lpstr>Cartas postales</vt:lpstr>
      <vt:lpstr>leer</vt:lpstr>
      <vt:lpstr>escuchar</vt:lpstr>
      <vt:lpstr>Regular –er verbs</vt:lpstr>
      <vt:lpstr>lire</vt:lpstr>
      <vt:lpstr>Listening activity</vt:lpstr>
      <vt:lpstr>Asking questions</vt:lpstr>
      <vt:lpstr>Ist das eine Frage?</vt:lpstr>
      <vt:lpstr>Ist das eine Frage?</vt:lpstr>
      <vt:lpstr>Principles for teaching grammar in a foreign language.</vt:lpstr>
      <vt:lpstr>Qui va où ? (je/elle)  </vt:lpstr>
      <vt:lpstr>Qui va où ? (je/elle, réponses)  </vt:lpstr>
      <vt:lpstr>Qui va où ? (je/tu)  </vt:lpstr>
      <vt:lpstr>Qui va où ? (je/tu, réponses)  </vt:lpstr>
      <vt:lpstr>Ich, du oder Wolfgang?</vt:lpstr>
      <vt:lpstr>Ich, du oder Wolfgang?</vt:lpstr>
      <vt:lpstr>Ich, du oder Wolfgang?</vt:lpstr>
      <vt:lpstr>Ich, du oder Wolfgang?</vt:lpstr>
      <vt:lpstr>Ich, du oder Wolfgang?</vt:lpstr>
      <vt:lpstr>Ich, du oder Wolfgang?</vt:lpstr>
      <vt:lpstr>Vocabulaire</vt:lpstr>
      <vt:lpstr>Vocabulaire</vt:lpstr>
      <vt:lpstr>sprechen</vt:lpstr>
      <vt:lpstr>sprechen</vt:lpstr>
      <vt:lpstr>Die perfekte Mia</vt:lpstr>
      <vt:lpstr>Die perfekte Mia</vt:lpstr>
      <vt:lpstr>hablar / escuchar</vt:lpstr>
      <vt:lpstr>hablar / escuchar</vt:lpstr>
      <vt:lpstr>hablar/escuchar</vt:lpstr>
      <vt:lpstr>C’est quelle question?</vt:lpstr>
      <vt:lpstr>parler</vt:lpstr>
      <vt:lpstr>C’est quelle question?</vt:lpstr>
      <vt:lpstr>parler</vt:lpstr>
      <vt:lpstr>Year 8 French: Term 1.1</vt:lpstr>
      <vt:lpstr>Year 8 Spanish: Term 1.1</vt:lpstr>
      <vt:lpstr>Year 8 German: Term 1.1</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Grammar Update</dc:title>
  <dc:creator>Victoria Hobson</dc:creator>
  <cp:lastModifiedBy>Helen Thomas</cp:lastModifiedBy>
  <cp:revision>121</cp:revision>
  <dcterms:created xsi:type="dcterms:W3CDTF">2020-06-10T07:53:39Z</dcterms:created>
  <dcterms:modified xsi:type="dcterms:W3CDTF">2020-07-10T15:56:08Z</dcterms:modified>
</cp:coreProperties>
</file>