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 id="2147483734" r:id="rId2"/>
    <p:sldMasterId id="2147483747" r:id="rId3"/>
    <p:sldMasterId id="2147483759" r:id="rId4"/>
  </p:sldMasterIdLst>
  <p:notesMasterIdLst>
    <p:notesMasterId r:id="rId37"/>
  </p:notesMasterIdLst>
  <p:sldIdLst>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6" clrIdx="0">
    <p:extLst>
      <p:ext uri="{19B8F6BF-5375-455C-9EA6-DF929625EA0E}">
        <p15:presenceInfo xmlns:p15="http://schemas.microsoft.com/office/powerpoint/2012/main" userId="S::Natalie.Finlayson@glasgow.ac.uk::fffa9436-0c20-47f6-a103-b85039ead72e" providerId="AD"/>
      </p:ext>
    </p:extLst>
  </p:cmAuthor>
  <p:cmAuthor id="2" name="Natalie Finlayson" initials="NF [2]" lastIdx="23" clrIdx="1">
    <p:extLst>
      <p:ext uri="{19B8F6BF-5375-455C-9EA6-DF929625EA0E}">
        <p15:presenceInfo xmlns:p15="http://schemas.microsoft.com/office/powerpoint/2012/main" userId="Natalie Finlay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1"/>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89" autoAdjust="0"/>
    <p:restoredTop sz="94291" autoAdjust="0"/>
  </p:normalViewPr>
  <p:slideViewPr>
    <p:cSldViewPr snapToGrid="0">
      <p:cViewPr varScale="1">
        <p:scale>
          <a:sx n="106" d="100"/>
          <a:sy n="106" d="100"/>
        </p:scale>
        <p:origin x="942" y="126"/>
      </p:cViewPr>
      <p:guideLst/>
    </p:cSldViewPr>
  </p:slideViewPr>
  <p:notesTextViewPr>
    <p:cViewPr>
      <p:scale>
        <a:sx n="100" d="100"/>
        <a:sy n="100" d="100"/>
      </p:scale>
      <p:origin x="0" y="0"/>
    </p:cViewPr>
  </p:notesTextViewPr>
  <p:sorterViewPr>
    <p:cViewPr>
      <p:scale>
        <a:sx n="100" d="100"/>
        <a:sy n="100" d="100"/>
      </p:scale>
      <p:origin x="0" y="-20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FC099-3076-41B5-BDCC-F1DC0EFB5988}" type="datetimeFigureOut">
              <a:rPr lang="en-GB" smtClean="0"/>
              <a:t>30/04/2020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7BA26-074C-42EA-B0E4-CCD2016AEC26}" type="slidenum">
              <a:rPr lang="en-GB" smtClean="0"/>
              <a:t>‹#›</a:t>
            </a:fld>
            <a:endParaRPr lang="en-GB"/>
          </a:p>
        </p:txBody>
      </p:sp>
    </p:spTree>
    <p:extLst>
      <p:ext uri="{BB962C8B-B14F-4D97-AF65-F5344CB8AC3E}">
        <p14:creationId xmlns:p14="http://schemas.microsoft.com/office/powerpoint/2010/main" val="1385803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548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Slide 2 of 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
            </a:r>
            <a:br>
              <a:rPr lang="en-GB" sz="1200" b="1" kern="1200" dirty="0" smtClean="0">
                <a:solidFill>
                  <a:schemeClr val="tx1"/>
                </a:solidFill>
                <a:effectLst/>
                <a:latin typeface="+mn-lt"/>
                <a:ea typeface="+mn-ea"/>
                <a:cs typeface="+mn-cs"/>
              </a:rPr>
            </a:br>
            <a:r>
              <a:rPr lang="en-GB" sz="1200" b="0" kern="1200" dirty="0" smtClean="0">
                <a:solidFill>
                  <a:schemeClr val="tx1"/>
                </a:solidFill>
                <a:effectLst/>
                <a:latin typeface="+mn-lt"/>
                <a:ea typeface="+mn-ea"/>
                <a:cs typeface="+mn-cs"/>
              </a:rPr>
              <a:t>Note: This slide offers a cultural insight.  German state</a:t>
            </a:r>
            <a:r>
              <a:rPr lang="en-GB" sz="1200" b="0" kern="1200" baseline="0" dirty="0" smtClean="0">
                <a:solidFill>
                  <a:schemeClr val="tx1"/>
                </a:solidFill>
                <a:effectLst/>
                <a:latin typeface="+mn-lt"/>
                <a:ea typeface="+mn-ea"/>
                <a:cs typeface="+mn-cs"/>
              </a:rPr>
              <a:t> schools students (there are very </a:t>
            </a:r>
            <a:r>
              <a:rPr lang="en-GB" sz="1200" b="0" kern="1200" baseline="0" dirty="0" err="1" smtClean="0">
                <a:solidFill>
                  <a:schemeClr val="tx1"/>
                </a:solidFill>
                <a:effectLst/>
                <a:latin typeface="+mn-lt"/>
                <a:ea typeface="+mn-ea"/>
                <a:cs typeface="+mn-cs"/>
              </a:rPr>
              <a:t>very</a:t>
            </a:r>
            <a:r>
              <a:rPr lang="en-GB" sz="1200" b="0" kern="1200" baseline="0" dirty="0" smtClean="0">
                <a:solidFill>
                  <a:schemeClr val="tx1"/>
                </a:solidFill>
                <a:effectLst/>
                <a:latin typeface="+mn-lt"/>
                <a:ea typeface="+mn-ea"/>
                <a:cs typeface="+mn-cs"/>
              </a:rPr>
              <a:t> few private schools, too) don’t have to wear uniform.  They therefore find it strange that English students do.</a:t>
            </a:r>
            <a:br>
              <a:rPr lang="en-GB" sz="1200" b="0" kern="1200" baseline="0" dirty="0" smtClean="0">
                <a:solidFill>
                  <a:schemeClr val="tx1"/>
                </a:solidFill>
                <a:effectLst/>
                <a:latin typeface="+mn-lt"/>
                <a:ea typeface="+mn-ea"/>
                <a:cs typeface="+mn-cs"/>
              </a:rPr>
            </a:br>
            <a:r>
              <a:rPr lang="en-GB" sz="1200" b="0" kern="1200" baseline="0" dirty="0" smtClean="0">
                <a:solidFill>
                  <a:schemeClr val="tx1"/>
                </a:solidFill>
                <a:effectLst/>
                <a:latin typeface="+mn-lt"/>
                <a:ea typeface="+mn-ea"/>
                <a:cs typeface="+mn-cs"/>
              </a:rPr>
              <a:t>Teachers may also like to prompt students to suggest what the poster is about.</a:t>
            </a:r>
            <a:br>
              <a:rPr lang="en-GB" sz="1200" b="0" kern="1200" baseline="0" dirty="0" smtClean="0">
                <a:solidFill>
                  <a:schemeClr val="tx1"/>
                </a:solidFill>
                <a:effectLst/>
                <a:latin typeface="+mn-lt"/>
                <a:ea typeface="+mn-ea"/>
                <a:cs typeface="+mn-cs"/>
              </a:rPr>
            </a:br>
            <a:r>
              <a:rPr lang="en-GB" sz="1200" b="0" i="1" kern="1200" baseline="0" dirty="0" err="1" smtClean="0">
                <a:solidFill>
                  <a:schemeClr val="tx1"/>
                </a:solidFill>
                <a:effectLst/>
                <a:latin typeface="+mn-lt"/>
                <a:ea typeface="+mn-ea"/>
                <a:cs typeface="+mn-cs"/>
              </a:rPr>
              <a:t>Englandaustausch</a:t>
            </a:r>
            <a:r>
              <a:rPr lang="en-GB" sz="1200" b="0" i="1" kern="1200" baseline="0" dirty="0" smtClean="0">
                <a:solidFill>
                  <a:schemeClr val="tx1"/>
                </a:solidFill>
                <a:effectLst/>
                <a:latin typeface="+mn-lt"/>
                <a:ea typeface="+mn-ea"/>
                <a:cs typeface="+mn-cs"/>
              </a:rPr>
              <a:t> - England exchange.</a:t>
            </a:r>
            <a:r>
              <a:rPr lang="en-GB" sz="1200" b="0" kern="1200" baseline="0" dirty="0" smtClean="0">
                <a:solidFill>
                  <a:schemeClr val="tx1"/>
                </a:solidFill>
                <a:effectLst/>
                <a:latin typeface="+mn-lt"/>
                <a:ea typeface="+mn-ea"/>
                <a:cs typeface="+mn-cs"/>
              </a:rPr>
              <a:t/>
            </a:r>
            <a:br>
              <a:rPr lang="en-GB" sz="1200" b="0" kern="1200" baseline="0" dirty="0" smtClean="0">
                <a:solidFill>
                  <a:schemeClr val="tx1"/>
                </a:solidFill>
                <a:effectLst/>
                <a:latin typeface="+mn-lt"/>
                <a:ea typeface="+mn-ea"/>
                <a:cs typeface="+mn-cs"/>
              </a:rPr>
            </a:br>
            <a:r>
              <a:rPr lang="en-GB" sz="1200" b="0" kern="1200" baseline="0" dirty="0" smtClean="0">
                <a:solidFill>
                  <a:schemeClr val="tx1"/>
                </a:solidFill>
                <a:effectLst/>
                <a:latin typeface="+mn-lt"/>
                <a:ea typeface="+mn-ea"/>
                <a:cs typeface="+mn-cs"/>
              </a:rPr>
              <a:t>This is another opportunity to remind students that German often puts two nouns together to create compound nouns.  </a:t>
            </a:r>
            <a:br>
              <a:rPr lang="en-GB" sz="1200" b="0" kern="1200" baseline="0" dirty="0" smtClean="0">
                <a:solidFill>
                  <a:schemeClr val="tx1"/>
                </a:solidFill>
                <a:effectLst/>
                <a:latin typeface="+mn-lt"/>
                <a:ea typeface="+mn-ea"/>
                <a:cs typeface="+mn-cs"/>
              </a:rPr>
            </a:br>
            <a:r>
              <a:rPr lang="en-GB" sz="1200" b="0" kern="1200" baseline="0" dirty="0" smtClean="0">
                <a:solidFill>
                  <a:schemeClr val="tx1"/>
                </a:solidFill>
                <a:effectLst/>
                <a:latin typeface="+mn-lt"/>
                <a:ea typeface="+mn-ea"/>
                <a:cs typeface="+mn-cs"/>
              </a:rPr>
              <a:t>They have met several of these already, and will do some further work on this during Y7.</a:t>
            </a:r>
            <a:br>
              <a:rPr lang="en-GB" sz="1200" b="0" kern="1200" baseline="0" dirty="0" smtClean="0">
                <a:solidFill>
                  <a:schemeClr val="tx1"/>
                </a:solidFill>
                <a:effectLst/>
                <a:latin typeface="+mn-lt"/>
                <a:ea typeface="+mn-ea"/>
                <a:cs typeface="+mn-cs"/>
              </a:rPr>
            </a:br>
            <a:r>
              <a:rPr lang="en-GB" sz="1200" b="0" kern="1200" baseline="0" dirty="0" smtClean="0">
                <a:solidFill>
                  <a:schemeClr val="tx1"/>
                </a:solidFill>
                <a:effectLst/>
                <a:latin typeface="+mn-lt"/>
                <a:ea typeface="+mn-ea"/>
                <a:cs typeface="+mn-cs"/>
              </a:rPr>
              <a:t>With higher attaining students, it may be useful to tell them that, when two nouns of different genders combine, the gender of the new noun is always that of the second/final word.</a:t>
            </a:r>
            <a:br>
              <a:rPr lang="en-GB" sz="1200" b="0" kern="1200" baseline="0" dirty="0" smtClean="0">
                <a:solidFill>
                  <a:schemeClr val="tx1"/>
                </a:solidFill>
                <a:effectLst/>
                <a:latin typeface="+mn-lt"/>
                <a:ea typeface="+mn-ea"/>
                <a:cs typeface="+mn-cs"/>
              </a:rPr>
            </a:br>
            <a:r>
              <a:rPr lang="en-GB" sz="1200" b="0" kern="1200" baseline="0" dirty="0" smtClean="0">
                <a:solidFill>
                  <a:schemeClr val="tx1"/>
                </a:solidFill>
                <a:effectLst/>
                <a:latin typeface="+mn-lt"/>
                <a:ea typeface="+mn-ea"/>
                <a:cs typeface="+mn-cs"/>
              </a:rPr>
              <a:t>In this case, England is neuter, </a:t>
            </a:r>
            <a:r>
              <a:rPr lang="en-GB" sz="1200" b="0" kern="1200" baseline="0" dirty="0" err="1" smtClean="0">
                <a:solidFill>
                  <a:schemeClr val="tx1"/>
                </a:solidFill>
                <a:effectLst/>
                <a:latin typeface="+mn-lt"/>
                <a:ea typeface="+mn-ea"/>
                <a:cs typeface="+mn-cs"/>
              </a:rPr>
              <a:t>Austausch</a:t>
            </a:r>
            <a:r>
              <a:rPr lang="en-GB" sz="1200" b="0" kern="1200" baseline="0" dirty="0" smtClean="0">
                <a:solidFill>
                  <a:schemeClr val="tx1"/>
                </a:solidFill>
                <a:effectLst/>
                <a:latin typeface="+mn-lt"/>
                <a:ea typeface="+mn-ea"/>
                <a:cs typeface="+mn-cs"/>
              </a:rPr>
              <a:t> [2744] is masculine, so the new noun </a:t>
            </a:r>
            <a:r>
              <a:rPr lang="en-GB" sz="1200" b="0" kern="1200" baseline="0" dirty="0" err="1" smtClean="0">
                <a:solidFill>
                  <a:schemeClr val="tx1"/>
                </a:solidFill>
                <a:effectLst/>
                <a:latin typeface="+mn-lt"/>
                <a:ea typeface="+mn-ea"/>
                <a:cs typeface="+mn-cs"/>
              </a:rPr>
              <a:t>Englandaustausch</a:t>
            </a:r>
            <a:r>
              <a:rPr lang="en-GB" sz="1200" b="0" kern="1200" baseline="0" dirty="0" smtClean="0">
                <a:solidFill>
                  <a:schemeClr val="tx1"/>
                </a:solidFill>
                <a:effectLst/>
                <a:latin typeface="+mn-lt"/>
                <a:ea typeface="+mn-ea"/>
                <a:cs typeface="+mn-cs"/>
              </a:rPr>
              <a:t> is…? </a:t>
            </a:r>
            <a:r>
              <a:rPr lang="en-GB" sz="1200" b="0" kern="1200" baseline="0" dirty="0" smtClean="0">
                <a:solidFill>
                  <a:schemeClr val="tx1"/>
                </a:solidFill>
                <a:effectLst/>
                <a:latin typeface="+mn-lt"/>
                <a:ea typeface="+mn-ea"/>
                <a:cs typeface="+mn-cs"/>
                <a:sym typeface="Wingdings" panose="05000000000000000000" pitchFamily="2" charset="2"/>
              </a:rPr>
              <a:t> der </a:t>
            </a:r>
            <a:r>
              <a:rPr lang="en-GB" sz="1200" b="0" kern="1200" baseline="0" dirty="0" err="1" smtClean="0">
                <a:solidFill>
                  <a:schemeClr val="tx1"/>
                </a:solidFill>
                <a:effectLst/>
                <a:latin typeface="+mn-lt"/>
                <a:ea typeface="+mn-ea"/>
                <a:cs typeface="+mn-cs"/>
                <a:sym typeface="Wingdings" panose="05000000000000000000" pitchFamily="2" charset="2"/>
              </a:rPr>
              <a:t>Englandaustausch</a:t>
            </a:r>
            <a:r>
              <a:rPr lang="en-GB" sz="1200" b="0" kern="1200" baseline="0" dirty="0" smtClean="0">
                <a:solidFill>
                  <a:schemeClr val="tx1"/>
                </a:solidFill>
                <a:effectLst/>
                <a:latin typeface="+mn-lt"/>
                <a:ea typeface="+mn-ea"/>
                <a:cs typeface="+mn-cs"/>
                <a:sym typeface="Wingdings" panose="05000000000000000000" pitchFamily="2" charset="2"/>
              </a:rPr>
              <a:t>.</a:t>
            </a:r>
            <a:br>
              <a:rPr lang="en-GB" sz="1200" b="0" kern="1200" baseline="0" dirty="0" smtClean="0">
                <a:solidFill>
                  <a:schemeClr val="tx1"/>
                </a:solidFill>
                <a:effectLst/>
                <a:latin typeface="+mn-lt"/>
                <a:ea typeface="+mn-ea"/>
                <a:cs typeface="+mn-cs"/>
                <a:sym typeface="Wingdings" panose="05000000000000000000" pitchFamily="2" charset="2"/>
              </a:rPr>
            </a:br>
            <a:endParaRPr lang="en-GB"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Mehmet</a:t>
            </a:r>
            <a:r>
              <a:rPr lang="en-GB" sz="1200" b="1" kern="1200" dirty="0">
                <a:solidFill>
                  <a:schemeClr val="tx1"/>
                </a:solidFill>
                <a:effectLst/>
                <a:latin typeface="+mn-lt"/>
                <a:ea typeface="+mn-ea"/>
                <a:cs typeface="+mn-cs"/>
              </a:rPr>
              <a:t>: Ich mag die Uniform. Und du?</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Mia: </a:t>
            </a:r>
            <a:r>
              <a:rPr lang="en-GB" sz="1200" kern="1200" dirty="0">
                <a:solidFill>
                  <a:schemeClr val="tx1"/>
                </a:solidFill>
                <a:effectLst/>
                <a:latin typeface="+mn-lt"/>
                <a:ea typeface="+mn-ea"/>
                <a:cs typeface="+mn-cs"/>
              </a:rPr>
              <a:t>[Du]</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findest</a:t>
            </a:r>
            <a:r>
              <a:rPr lang="en-GB" sz="1200" b="1" kern="1200" dirty="0">
                <a:solidFill>
                  <a:schemeClr val="tx1"/>
                </a:solidFill>
                <a:effectLst/>
                <a:latin typeface="+mn-lt"/>
                <a:ea typeface="+mn-ea"/>
                <a:cs typeface="+mn-cs"/>
              </a:rPr>
              <a:t> die Uniform gut? </a:t>
            </a:r>
            <a:r>
              <a:rPr lang="en-GB" sz="1200" kern="1200" dirty="0">
                <a:solidFill>
                  <a:schemeClr val="tx1"/>
                </a:solidFill>
                <a:effectLst/>
                <a:latin typeface="+mn-lt"/>
                <a:ea typeface="+mn-ea"/>
                <a:cs typeface="+mn-cs"/>
              </a:rPr>
              <a:t>[Ich]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die Uniform </a:t>
            </a:r>
            <a:r>
              <a:rPr lang="en-GB" sz="1200" b="1" kern="1200" dirty="0" err="1">
                <a:solidFill>
                  <a:schemeClr val="tx1"/>
                </a:solidFill>
                <a:effectLst/>
                <a:latin typeface="+mn-lt"/>
                <a:ea typeface="+mn-ea"/>
                <a:cs typeface="+mn-cs"/>
              </a:rPr>
              <a:t>hässlich</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Answers:</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2. du, </a:t>
            </a:r>
            <a:r>
              <a:rPr lang="en-GB" sz="1200" b="1" kern="1200" dirty="0" err="1" smtClean="0">
                <a:solidFill>
                  <a:schemeClr val="tx1"/>
                </a:solidFill>
                <a:effectLst/>
                <a:latin typeface="+mn-lt"/>
                <a:ea typeface="+mn-ea"/>
                <a:cs typeface="+mn-cs"/>
              </a:rPr>
              <a:t>ich</a:t>
            </a:r>
            <a:endParaRPr lang="en-GB" sz="1200" b="1"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789504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Slide 3 of 6</a:t>
            </a:r>
            <a:br>
              <a:rPr lang="en-GB" sz="1200" b="0" kern="1200" dirty="0" smtClean="0">
                <a:solidFill>
                  <a:schemeClr val="tx1"/>
                </a:solidFill>
                <a:effectLst/>
                <a:latin typeface="+mn-lt"/>
                <a:ea typeface="+mn-ea"/>
                <a:cs typeface="+mn-cs"/>
              </a:rPr>
            </a:br>
            <a:r>
              <a:rPr lang="en-GB" sz="1200" b="0" kern="1200" dirty="0" smtClean="0">
                <a:solidFill>
                  <a:schemeClr val="tx1"/>
                </a:solidFill>
                <a:effectLst/>
                <a:latin typeface="+mn-lt"/>
                <a:ea typeface="+mn-ea"/>
                <a:cs typeface="+mn-cs"/>
              </a:rPr>
              <a:t>Note: </a:t>
            </a:r>
            <a:r>
              <a:rPr lang="en-GB" sz="1200" b="0" kern="1200" dirty="0" err="1" smtClean="0">
                <a:solidFill>
                  <a:schemeClr val="tx1"/>
                </a:solidFill>
                <a:effectLst/>
                <a:latin typeface="+mn-lt"/>
                <a:ea typeface="+mn-ea"/>
                <a:cs typeface="+mn-cs"/>
              </a:rPr>
              <a:t>Fremdsprache</a:t>
            </a:r>
            <a:r>
              <a:rPr lang="en-GB" sz="1200" b="0" kern="1200" dirty="0" smtClean="0">
                <a:solidFill>
                  <a:schemeClr val="tx1"/>
                </a:solidFill>
                <a:effectLst/>
                <a:latin typeface="+mn-lt"/>
                <a:ea typeface="+mn-ea"/>
                <a:cs typeface="+mn-cs"/>
              </a:rPr>
              <a:t> was in last week’s vocabulary 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Mehmet</a:t>
            </a:r>
            <a:r>
              <a:rPr lang="en-GB" sz="1200" b="1" kern="1200" dirty="0">
                <a:solidFill>
                  <a:schemeClr val="tx1"/>
                </a:solidFill>
                <a:effectLst/>
                <a:latin typeface="+mn-lt"/>
                <a:ea typeface="+mn-ea"/>
                <a:cs typeface="+mn-cs"/>
              </a:rPr>
              <a:t>: Der </a:t>
            </a:r>
            <a:r>
              <a:rPr lang="en-GB" sz="1200" b="1" kern="1200" dirty="0" err="1">
                <a:solidFill>
                  <a:schemeClr val="tx1"/>
                </a:solidFill>
                <a:effectLst/>
                <a:latin typeface="+mn-lt"/>
                <a:ea typeface="+mn-ea"/>
                <a:cs typeface="+mn-cs"/>
              </a:rPr>
              <a:t>Unterricht</a:t>
            </a:r>
            <a:r>
              <a:rPr lang="en-GB" sz="1200" b="1" kern="1200" dirty="0">
                <a:solidFill>
                  <a:schemeClr val="tx1"/>
                </a:solidFill>
                <a:effectLst/>
                <a:latin typeface="+mn-lt"/>
                <a:ea typeface="+mn-ea"/>
                <a:cs typeface="+mn-cs"/>
              </a:rPr>
              <a:t> is </a:t>
            </a:r>
            <a:r>
              <a:rPr lang="en-GB" sz="1200" b="1" kern="1200" dirty="0" err="1">
                <a:solidFill>
                  <a:schemeClr val="tx1"/>
                </a:solidFill>
                <a:effectLst/>
                <a:latin typeface="+mn-lt"/>
                <a:ea typeface="+mn-ea"/>
                <a:cs typeface="+mn-cs"/>
              </a:rPr>
              <a:t>zu</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schwierig</a:t>
            </a:r>
            <a:r>
              <a:rPr lang="en-GB" sz="1200" b="1" kern="1200" dirty="0">
                <a:solidFill>
                  <a:schemeClr val="tx1"/>
                </a:solidFill>
                <a:effectLst/>
                <a:latin typeface="+mn-lt"/>
                <a:ea typeface="+mn-ea"/>
                <a:cs typeface="+mn-cs"/>
              </a:rPr>
              <a:t>. Mia, </a:t>
            </a:r>
            <a:r>
              <a:rPr lang="en-GB" sz="1200" b="1" kern="1200" dirty="0" err="1">
                <a:solidFill>
                  <a:schemeClr val="tx1"/>
                </a:solidFill>
                <a:effectLst/>
                <a:latin typeface="+mn-lt"/>
                <a:ea typeface="+mn-ea"/>
                <a:cs typeface="+mn-cs"/>
              </a:rPr>
              <a:t>wie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findest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[du]</a:t>
            </a:r>
            <a:r>
              <a:rPr lang="en-GB" sz="1200" b="1" kern="1200" dirty="0">
                <a:solidFill>
                  <a:schemeClr val="tx1"/>
                </a:solidFill>
                <a:effectLst/>
                <a:latin typeface="+mn-lt"/>
                <a:ea typeface="+mn-ea"/>
                <a:cs typeface="+mn-cs"/>
              </a:rPr>
              <a:t> den </a:t>
            </a:r>
            <a:r>
              <a:rPr lang="en-GB" sz="1200" b="1" kern="1200" dirty="0" err="1">
                <a:solidFill>
                  <a:schemeClr val="tx1"/>
                </a:solidFill>
                <a:effectLst/>
                <a:latin typeface="+mn-lt"/>
                <a:ea typeface="+mn-ea"/>
                <a:cs typeface="+mn-cs"/>
              </a:rPr>
              <a:t>Unterricht</a:t>
            </a:r>
            <a:r>
              <a:rPr lang="en-GB" sz="1200" b="1" kern="1200" dirty="0">
                <a:solidFill>
                  <a:schemeClr val="tx1"/>
                </a:solidFill>
                <a:effectLst/>
                <a:latin typeface="+mn-lt"/>
                <a:ea typeface="+mn-ea"/>
                <a:cs typeface="+mn-cs"/>
              </a:rPr>
              <a:t>?</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Mia: [Ich]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Fremdsprachen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ziemlich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leicht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aber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[Wolfgang]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Fremdsprachen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nicht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interessant</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Answers:</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3. du, </a:t>
            </a:r>
            <a:r>
              <a:rPr lang="en-GB" sz="1200" b="1" kern="1200" dirty="0" err="1" smtClean="0">
                <a:solidFill>
                  <a:schemeClr val="tx1"/>
                </a:solidFill>
                <a:effectLst/>
                <a:latin typeface="+mn-lt"/>
                <a:ea typeface="+mn-ea"/>
                <a:cs typeface="+mn-cs"/>
              </a:rPr>
              <a:t>ich</a:t>
            </a:r>
            <a:r>
              <a:rPr lang="en-GB" sz="1200" b="1" kern="1200" dirty="0" smtClean="0">
                <a:solidFill>
                  <a:schemeClr val="tx1"/>
                </a:solidFill>
                <a:effectLst/>
                <a:latin typeface="+mn-lt"/>
                <a:ea typeface="+mn-ea"/>
                <a:cs typeface="+mn-cs"/>
              </a:rPr>
              <a:t>,</a:t>
            </a:r>
            <a:r>
              <a:rPr lang="en-GB" sz="1200" b="1" kern="1200" baseline="0" dirty="0" smtClean="0">
                <a:solidFill>
                  <a:schemeClr val="tx1"/>
                </a:solidFill>
                <a:effectLst/>
                <a:latin typeface="+mn-lt"/>
                <a:ea typeface="+mn-ea"/>
                <a:cs typeface="+mn-cs"/>
              </a:rPr>
              <a:t> Wolfgang</a:t>
            </a:r>
            <a:endParaRPr lang="en-GB" sz="1200" b="1"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3430744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Slide 4 of 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Mehmet</a:t>
            </a:r>
            <a:r>
              <a:rPr lang="en-GB" sz="1200" b="1" kern="1200" dirty="0">
                <a:solidFill>
                  <a:schemeClr val="tx1"/>
                </a:solidFill>
                <a:effectLst/>
                <a:latin typeface="+mn-lt"/>
                <a:ea typeface="+mn-ea"/>
                <a:cs typeface="+mn-cs"/>
              </a:rPr>
              <a:t>: [ich]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die iPads </a:t>
            </a:r>
            <a:r>
              <a:rPr lang="en-GB" sz="1200" b="1" kern="1200" dirty="0" err="1">
                <a:solidFill>
                  <a:schemeClr val="tx1"/>
                </a:solidFill>
                <a:effectLst/>
                <a:latin typeface="+mn-lt"/>
                <a:ea typeface="+mn-ea"/>
                <a:cs typeface="+mn-cs"/>
              </a:rPr>
              <a:t>ganz</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praktisch</a:t>
            </a:r>
            <a:r>
              <a:rPr lang="en-GB" sz="1200" b="1" kern="1200" dirty="0">
                <a:solidFill>
                  <a:schemeClr val="tx1"/>
                </a:solidFill>
                <a:effectLst/>
                <a:latin typeface="+mn-lt"/>
                <a:ea typeface="+mn-ea"/>
                <a:cs typeface="+mn-cs"/>
              </a:rPr>
              <a:t>.</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Mia: Ich mag die </a:t>
            </a:r>
            <a:r>
              <a:rPr lang="en-GB" sz="1200" b="1" kern="1200" dirty="0" err="1">
                <a:solidFill>
                  <a:schemeClr val="tx1"/>
                </a:solidFill>
                <a:effectLst/>
                <a:latin typeface="+mn-lt"/>
                <a:ea typeface="+mn-ea"/>
                <a:cs typeface="+mn-cs"/>
              </a:rPr>
              <a:t>Ipads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nicht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[ich]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die </a:t>
            </a:r>
            <a:r>
              <a:rPr lang="en-GB" sz="1200" b="1" kern="1200" dirty="0" err="1">
                <a:solidFill>
                  <a:schemeClr val="tx1"/>
                </a:solidFill>
                <a:effectLst/>
                <a:latin typeface="+mn-lt"/>
                <a:ea typeface="+mn-ea"/>
                <a:cs typeface="+mn-cs"/>
              </a:rPr>
              <a:t>Ipads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ein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bisschen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zu</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langsam</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Answers:</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4. </a:t>
            </a:r>
            <a:r>
              <a:rPr lang="en-GB" sz="1200" b="1" kern="1200" dirty="0" err="1" smtClean="0">
                <a:solidFill>
                  <a:schemeClr val="tx1"/>
                </a:solidFill>
                <a:effectLst/>
                <a:latin typeface="+mn-lt"/>
                <a:ea typeface="+mn-ea"/>
                <a:cs typeface="+mn-cs"/>
              </a:rPr>
              <a:t>ich</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ich</a:t>
            </a:r>
            <a:endParaRPr lang="en-GB" sz="1200" b="1"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112055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Slide 5 of 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Mehmet</a:t>
            </a:r>
            <a:r>
              <a:rPr lang="en-GB" sz="1200" b="1" kern="1200" dirty="0">
                <a:solidFill>
                  <a:schemeClr val="tx1"/>
                </a:solidFill>
                <a:effectLst/>
                <a:latin typeface="+mn-lt"/>
                <a:ea typeface="+mn-ea"/>
                <a:cs typeface="+mn-cs"/>
              </a:rPr>
              <a:t>: Und </a:t>
            </a:r>
            <a:r>
              <a:rPr lang="en-GB" sz="1200" b="1" kern="1200" dirty="0" err="1">
                <a:solidFill>
                  <a:schemeClr val="tx1"/>
                </a:solidFill>
                <a:effectLst/>
                <a:latin typeface="+mn-lt"/>
                <a:ea typeface="+mn-ea"/>
                <a:cs typeface="+mn-cs"/>
              </a:rPr>
              <a:t>wie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findest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[du] </a:t>
            </a:r>
            <a:r>
              <a:rPr lang="en-GB" sz="1200" b="1" kern="1200" dirty="0">
                <a:solidFill>
                  <a:schemeClr val="tx1"/>
                </a:solidFill>
                <a:effectLst/>
                <a:latin typeface="+mn-lt"/>
                <a:ea typeface="+mn-ea"/>
                <a:cs typeface="+mn-cs"/>
              </a:rPr>
              <a:t>die Lehrer </a:t>
            </a:r>
            <a:r>
              <a:rPr lang="en-GB" sz="1200" b="1" kern="1200" dirty="0" err="1">
                <a:solidFill>
                  <a:schemeClr val="tx1"/>
                </a:solidFill>
                <a:effectLst/>
                <a:latin typeface="+mn-lt"/>
                <a:ea typeface="+mn-ea"/>
                <a:cs typeface="+mn-cs"/>
              </a:rPr>
              <a:t>hier</a:t>
            </a:r>
            <a:r>
              <a:rPr lang="en-GB" sz="1200" b="1" kern="1200" dirty="0">
                <a:solidFill>
                  <a:schemeClr val="tx1"/>
                </a:solidFill>
                <a:effectLst/>
                <a:latin typeface="+mn-lt"/>
                <a:ea typeface="+mn-ea"/>
                <a:cs typeface="+mn-cs"/>
              </a:rPr>
              <a:t>?</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Mia: Ach, </a:t>
            </a:r>
            <a:r>
              <a:rPr lang="en-GB" sz="1200" kern="1200" dirty="0">
                <a:solidFill>
                  <a:schemeClr val="tx1"/>
                </a:solidFill>
                <a:effectLst/>
                <a:latin typeface="+mn-lt"/>
                <a:ea typeface="+mn-ea"/>
                <a:cs typeface="+mn-cs"/>
              </a:rPr>
              <a:t>[Wolfgang]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findet</a:t>
            </a:r>
            <a:r>
              <a:rPr lang="en-GB" sz="1200" b="1" kern="1200" dirty="0">
                <a:solidFill>
                  <a:schemeClr val="tx1"/>
                </a:solidFill>
                <a:effectLst/>
                <a:latin typeface="+mn-lt"/>
                <a:ea typeface="+mn-ea"/>
                <a:cs typeface="+mn-cs"/>
              </a:rPr>
              <a:t> die Lehrer </a:t>
            </a:r>
            <a:r>
              <a:rPr lang="en-GB" sz="1200" b="1" kern="1200" dirty="0" err="1">
                <a:solidFill>
                  <a:schemeClr val="tx1"/>
                </a:solidFill>
                <a:effectLst/>
                <a:latin typeface="+mn-lt"/>
                <a:ea typeface="+mn-ea"/>
                <a:cs typeface="+mn-cs"/>
              </a:rPr>
              <a:t>zu</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streng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aber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[ich]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die Lehrer in </a:t>
            </a:r>
            <a:r>
              <a:rPr lang="en-GB" sz="1200" b="1" kern="1200" dirty="0" err="1">
                <a:solidFill>
                  <a:schemeClr val="tx1"/>
                </a:solidFill>
                <a:effectLst/>
                <a:latin typeface="+mn-lt"/>
                <a:ea typeface="+mn-ea"/>
                <a:cs typeface="+mn-cs"/>
              </a:rPr>
              <a:t>Ordnung</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smtClean="0"/>
          </a:p>
          <a:p>
            <a:r>
              <a:rPr lang="en-GB" b="1" dirty="0" smtClean="0"/>
              <a:t>Answers:</a:t>
            </a:r>
            <a:br>
              <a:rPr lang="en-GB" b="1" dirty="0" smtClean="0"/>
            </a:br>
            <a:r>
              <a:rPr lang="en-GB" b="1" dirty="0" smtClean="0"/>
              <a:t>5. du, Wolfgang, </a:t>
            </a:r>
            <a:r>
              <a:rPr lang="en-GB" b="1" dirty="0" err="1" smtClean="0"/>
              <a:t>ich</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719948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of 6</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TRANSCRIPT</a:t>
            </a:r>
          </a:p>
          <a:p>
            <a:r>
              <a:rPr lang="en-GB" sz="1200" b="1" kern="1200" dirty="0" smtClean="0">
                <a:solidFill>
                  <a:schemeClr val="tx1"/>
                </a:solidFill>
                <a:effectLst/>
                <a:latin typeface="+mn-lt"/>
                <a:ea typeface="+mn-ea"/>
                <a:cs typeface="+mn-cs"/>
              </a:rPr>
              <a:t>Mia</a:t>
            </a:r>
            <a:r>
              <a:rPr lang="en-GB" sz="1200" b="1" kern="1200" dirty="0">
                <a:solidFill>
                  <a:schemeClr val="tx1"/>
                </a:solidFill>
                <a:effectLst/>
                <a:latin typeface="+mn-lt"/>
                <a:ea typeface="+mn-ea"/>
                <a:cs typeface="+mn-cs"/>
              </a:rPr>
              <a:t>: [Wolfgang] </a:t>
            </a:r>
            <a:r>
              <a:rPr lang="en-GB" sz="1200" b="1" kern="1200" dirty="0" err="1">
                <a:solidFill>
                  <a:schemeClr val="tx1"/>
                </a:solidFill>
                <a:effectLst/>
                <a:latin typeface="+mn-lt"/>
                <a:ea typeface="+mn-ea"/>
                <a:cs typeface="+mn-cs"/>
              </a:rPr>
              <a:t>findet</a:t>
            </a:r>
            <a:r>
              <a:rPr lang="en-GB" sz="1200" b="1" kern="1200" dirty="0">
                <a:solidFill>
                  <a:schemeClr val="tx1"/>
                </a:solidFill>
                <a:effectLst/>
                <a:latin typeface="+mn-lt"/>
                <a:ea typeface="+mn-ea"/>
                <a:cs typeface="+mn-cs"/>
              </a:rPr>
              <a:t> die Schule </a:t>
            </a:r>
            <a:r>
              <a:rPr lang="en-GB" sz="1200" b="1" kern="1200" dirty="0" err="1">
                <a:solidFill>
                  <a:schemeClr val="tx1"/>
                </a:solidFill>
                <a:effectLst/>
                <a:latin typeface="+mn-lt"/>
                <a:ea typeface="+mn-ea"/>
                <a:cs typeface="+mn-cs"/>
              </a:rPr>
              <a:t>schlecht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aber</a:t>
            </a:r>
            <a:r>
              <a:rPr lang="en-GB" sz="1200" b="1" kern="1200" dirty="0">
                <a:solidFill>
                  <a:schemeClr val="tx1"/>
                </a:solidFill>
                <a:effectLst/>
                <a:latin typeface="+mn-lt"/>
                <a:ea typeface="+mn-ea"/>
                <a:cs typeface="+mn-cs"/>
              </a:rPr>
              <a:t> Mehmet, </a:t>
            </a:r>
            <a:r>
              <a:rPr lang="en-GB" sz="1200" kern="1200" dirty="0">
                <a:solidFill>
                  <a:schemeClr val="tx1"/>
                </a:solidFill>
                <a:effectLst/>
                <a:latin typeface="+mn-lt"/>
                <a:ea typeface="+mn-ea"/>
                <a:cs typeface="+mn-cs"/>
              </a:rPr>
              <a:t>[du]</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findest</a:t>
            </a:r>
            <a:r>
              <a:rPr lang="en-GB" sz="1200" b="1" kern="1200" dirty="0">
                <a:solidFill>
                  <a:schemeClr val="tx1"/>
                </a:solidFill>
                <a:effectLst/>
                <a:latin typeface="+mn-lt"/>
                <a:ea typeface="+mn-ea"/>
                <a:cs typeface="+mn-cs"/>
              </a:rPr>
              <a:t> die Schule </a:t>
            </a:r>
            <a:r>
              <a:rPr lang="en-GB" sz="1200" b="1" kern="1200" dirty="0" err="1">
                <a:solidFill>
                  <a:schemeClr val="tx1"/>
                </a:solidFill>
                <a:effectLst/>
                <a:latin typeface="+mn-lt"/>
                <a:ea typeface="+mn-ea"/>
                <a:cs typeface="+mn-cs"/>
              </a:rPr>
              <a:t>wichtig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nicht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wahr</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Mehmet: </a:t>
            </a:r>
            <a:r>
              <a:rPr lang="en-GB" sz="1200" b="1" kern="1200" dirty="0" err="1">
                <a:solidFill>
                  <a:schemeClr val="tx1"/>
                </a:solidFill>
                <a:effectLst/>
                <a:latin typeface="+mn-lt"/>
                <a:ea typeface="+mn-ea"/>
                <a:cs typeface="+mn-cs"/>
              </a:rPr>
              <a:t>Ja</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aber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[ich]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die </a:t>
            </a:r>
            <a:r>
              <a:rPr lang="en-GB" sz="1200" b="1" kern="1200" dirty="0" err="1">
                <a:solidFill>
                  <a:schemeClr val="tx1"/>
                </a:solidFill>
                <a:effectLst/>
                <a:latin typeface="+mn-lt"/>
                <a:ea typeface="+mn-ea"/>
                <a:cs typeface="+mn-cs"/>
              </a:rPr>
              <a:t>Hausaufgaben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schwierig</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dirty="0" smtClean="0"/>
          </a:p>
          <a:p>
            <a:r>
              <a:rPr lang="en-GB" b="1" dirty="0" smtClean="0"/>
              <a:t>Answers:</a:t>
            </a:r>
          </a:p>
          <a:p>
            <a:r>
              <a:rPr lang="en-GB" b="1" dirty="0" smtClean="0"/>
              <a:t>6. Wolfgang, du, </a:t>
            </a:r>
            <a:r>
              <a:rPr lang="en-GB" b="1" dirty="0" err="1" smtClean="0"/>
              <a:t>ich</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791076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Focus on object pronouns.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In this activity,</a:t>
            </a:r>
            <a:r>
              <a:rPr lang="en-GB" sz="1200" kern="1200" baseline="0" dirty="0" smtClean="0">
                <a:solidFill>
                  <a:schemeClr val="tx1"/>
                </a:solidFill>
                <a:effectLst/>
                <a:latin typeface="+mn-lt"/>
                <a:ea typeface="+mn-ea"/>
                <a:cs typeface="+mn-cs"/>
              </a:rPr>
              <a:t> the dialogue is revisited, and students are prompted to replace identified nouns with the appropriate pronoun.</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This is a </a:t>
            </a:r>
            <a:r>
              <a:rPr lang="en-GB" sz="1200" kern="1200" baseline="0" dirty="0" err="1" smtClean="0">
                <a:solidFill>
                  <a:schemeClr val="tx1"/>
                </a:solidFill>
                <a:effectLst/>
                <a:latin typeface="+mn-lt"/>
                <a:ea typeface="+mn-ea"/>
                <a:cs typeface="+mn-cs"/>
              </a:rPr>
              <a:t>scaffolded</a:t>
            </a:r>
            <a:r>
              <a:rPr lang="en-GB" sz="1200" kern="1200" baseline="0" dirty="0" smtClean="0">
                <a:solidFill>
                  <a:schemeClr val="tx1"/>
                </a:solidFill>
                <a:effectLst/>
                <a:latin typeface="+mn-lt"/>
                <a:ea typeface="+mn-ea"/>
                <a:cs typeface="+mn-cs"/>
              </a:rPr>
              <a:t> task, as the gender of each noun is given by the article in the dialogue, but given the number of different German pronouns, structured practice like this is needed.</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Teachers may want to use this opportunity to elicit English translations of the dialogue from students orally, as this will prompt additional noticing of the target grammar features.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2890307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Mehmet (male voice):</a:t>
            </a:r>
            <a:r>
              <a:rPr lang="en-GB" sz="1200" b="1" kern="1200" dirty="0">
                <a:solidFill>
                  <a:schemeClr val="tx1"/>
                </a:solidFill>
                <a:effectLst/>
                <a:latin typeface="+mn-lt"/>
                <a:ea typeface="+mn-ea"/>
                <a:cs typeface="+mn-cs"/>
              </a:rPr>
              <a:t>  Wie </a:t>
            </a:r>
            <a:r>
              <a:rPr lang="en-GB" sz="1200" b="1" kern="1200" dirty="0" err="1">
                <a:solidFill>
                  <a:schemeClr val="tx1"/>
                </a:solidFill>
                <a:effectLst/>
                <a:latin typeface="+mn-lt"/>
                <a:ea typeface="+mn-ea"/>
                <a:cs typeface="+mn-cs"/>
              </a:rPr>
              <a:t>findest</a:t>
            </a:r>
            <a:r>
              <a:rPr lang="en-GB" sz="1200" b="1" kern="1200" dirty="0">
                <a:solidFill>
                  <a:schemeClr val="tx1"/>
                </a:solidFill>
                <a:effectLst/>
                <a:latin typeface="+mn-lt"/>
                <a:ea typeface="+mn-ea"/>
                <a:cs typeface="+mn-cs"/>
              </a:rPr>
              <a:t> du das Essen?</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Mia (Female):</a:t>
            </a:r>
            <a:r>
              <a:rPr lang="en-GB" sz="1200" b="1" kern="1200" dirty="0">
                <a:solidFill>
                  <a:schemeClr val="tx1"/>
                </a:solidFill>
                <a:effectLst/>
                <a:latin typeface="+mn-lt"/>
                <a:ea typeface="+mn-ea"/>
                <a:cs typeface="+mn-cs"/>
              </a:rPr>
              <a:t> Ich mag das Essen! </a:t>
            </a:r>
            <a:r>
              <a:rPr lang="en-GB" sz="1200" kern="1200" dirty="0">
                <a:solidFill>
                  <a:schemeClr val="tx1"/>
                </a:solidFill>
                <a:effectLst/>
                <a:latin typeface="+mn-lt"/>
                <a:ea typeface="+mn-ea"/>
                <a:cs typeface="+mn-cs"/>
              </a:rPr>
              <a:t>[Wolfgang]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findet</a:t>
            </a:r>
            <a:r>
              <a:rPr lang="en-GB" sz="1200" b="1" kern="1200" dirty="0">
                <a:solidFill>
                  <a:schemeClr val="tx1"/>
                </a:solidFill>
                <a:effectLst/>
                <a:latin typeface="+mn-lt"/>
                <a:ea typeface="+mn-ea"/>
                <a:cs typeface="+mn-cs"/>
              </a:rPr>
              <a:t> das Essen </a:t>
            </a:r>
            <a:r>
              <a:rPr lang="en-GB" sz="1200" b="1" kern="1200" dirty="0" err="1">
                <a:solidFill>
                  <a:schemeClr val="tx1"/>
                </a:solidFill>
                <a:effectLst/>
                <a:latin typeface="+mn-lt"/>
                <a:ea typeface="+mn-ea"/>
                <a:cs typeface="+mn-cs"/>
              </a:rPr>
              <a:t>nicht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lecker</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aber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[ich]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es </a:t>
            </a:r>
            <a:r>
              <a:rPr lang="en-GB" sz="1200" b="1" kern="1200" dirty="0" err="1">
                <a:solidFill>
                  <a:schemeClr val="tx1"/>
                </a:solidFill>
                <a:effectLst/>
                <a:latin typeface="+mn-lt"/>
                <a:ea typeface="+mn-ea"/>
                <a:cs typeface="+mn-cs"/>
              </a:rPr>
              <a:t>gesund</a:t>
            </a:r>
            <a:r>
              <a:rPr lang="en-GB" sz="1200" b="1" kern="1200" dirty="0">
                <a:solidFill>
                  <a:schemeClr val="tx1"/>
                </a:solidFill>
                <a:effectLst/>
                <a:latin typeface="+mn-lt"/>
                <a:ea typeface="+mn-ea"/>
                <a:cs typeface="+mn-cs"/>
              </a:rPr>
              <a:t>.</a:t>
            </a:r>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4160481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634067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16824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1946311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smtClean="0"/>
              <a:t>Introduction to the verb FINDEN.</a:t>
            </a:r>
            <a:br>
              <a:rPr lang="en-GB" dirty="0" smtClean="0"/>
            </a:br>
            <a:r>
              <a:rPr lang="en-GB" dirty="0" smtClean="0"/>
              <a:t>Teachers to read the slide with students,</a:t>
            </a:r>
            <a:r>
              <a:rPr lang="en-GB" baseline="0" dirty="0" smtClean="0"/>
              <a:t> drawing attention to the spelling change and explaining it.</a:t>
            </a:r>
            <a:br>
              <a:rPr lang="en-GB" baseline="0" dirty="0" smtClean="0"/>
            </a:br>
            <a:r>
              <a:rPr lang="en-GB" baseline="0" dirty="0" smtClean="0"/>
              <a:t>Elicit the English meaning of each speech bubble from students, both the literal (less frequent) English translation, ‘How do you find…?’ and the more idiomatic ‘What do you think of…?’</a:t>
            </a:r>
            <a:br>
              <a:rPr lang="en-GB" baseline="0" dirty="0" smtClean="0"/>
            </a:br>
            <a:r>
              <a:rPr lang="en-GB" baseline="0" dirty="0" smtClean="0"/>
              <a:t>Explain to students that FINDEN is often used when they want to say ‘What do you think of?’</a:t>
            </a:r>
            <a:br>
              <a:rPr lang="en-GB" baseline="0" dirty="0" smtClean="0"/>
            </a:br>
            <a:r>
              <a:rPr lang="en-GB" baseline="0" dirty="0" smtClean="0"/>
              <a:t/>
            </a:r>
            <a:br>
              <a:rPr lang="en-GB" baseline="0" dirty="0" smtClean="0"/>
            </a:br>
            <a:r>
              <a:rPr lang="en-GB" baseline="0" dirty="0" smtClean="0"/>
              <a:t>The following slides recap singular object pronouns that students were taught last week, alongside MÖGEN, before introducing the plural object pronoun.</a:t>
            </a:r>
            <a:br>
              <a:rPr lang="en-GB" baseline="0" dirty="0" smtClean="0"/>
            </a:br>
            <a:r>
              <a:rPr lang="en-GB" baseline="0" dirty="0" smtClean="0"/>
              <a:t>Pronouns are tricky because they are more numerous in German than English, and rely on students’ secure knowledge of each noun’s gender.</a:t>
            </a:r>
            <a:br>
              <a:rPr lang="en-GB" baseline="0" dirty="0" smtClean="0"/>
            </a:br>
            <a:r>
              <a:rPr lang="en-GB" baseline="0" dirty="0" smtClean="0"/>
              <a:t>There will therefore be sustained practice of these throughout KS3.</a:t>
            </a:r>
          </a:p>
          <a:p>
            <a:pPr marL="0" lvl="0" indent="0" algn="l" rtl="0">
              <a:spcBef>
                <a:spcPts val="0"/>
              </a:spcBef>
              <a:spcAft>
                <a:spcPts val="0"/>
              </a:spcAft>
              <a:buNone/>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fld id="{00000000-1234-1234-1234-123412341234}" type="slidenum">
              <a:rPr lang="en-GB">
                <a:solidFill>
                  <a:prstClr val="black"/>
                </a:solidFill>
              </a:rPr>
              <a:pPr/>
              <a:t>2</a:t>
            </a:fld>
            <a:endParaRPr>
              <a:solidFill>
                <a:prstClr val="black"/>
              </a:solidFill>
            </a:endParaRPr>
          </a:p>
        </p:txBody>
      </p:sp>
    </p:spTree>
    <p:extLst>
      <p:ext uri="{BB962C8B-B14F-4D97-AF65-F5344CB8AC3E}">
        <p14:creationId xmlns:p14="http://schemas.microsoft.com/office/powerpoint/2010/main" val="8292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815557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1124233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1327506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3611318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4156664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74341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4045691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smtClean="0"/>
              <a:t>Speaking pair</a:t>
            </a:r>
            <a:r>
              <a:rPr lang="en-GB" b="1" i="0" baseline="0" dirty="0" smtClean="0"/>
              <a:t> work - Slide to model the task</a:t>
            </a:r>
            <a:r>
              <a:rPr lang="en-GB" i="0" baseline="0" dirty="0" smtClean="0"/>
              <a:t/>
            </a:r>
            <a:br>
              <a:rPr lang="en-GB" i="0" baseline="0" dirty="0" smtClean="0"/>
            </a:br>
            <a:endParaRPr lang="en-GB" i="0" dirty="0" smtClean="0"/>
          </a:p>
          <a:p>
            <a:r>
              <a:rPr lang="en-GB" i="0" dirty="0" smtClean="0"/>
              <a:t>There are two sample</a:t>
            </a:r>
            <a:r>
              <a:rPr lang="en-GB" i="0" baseline="0" dirty="0" smtClean="0"/>
              <a:t> items for the teacher to model.</a:t>
            </a:r>
            <a:br>
              <a:rPr lang="en-GB" i="0" baseline="0" dirty="0" smtClean="0"/>
            </a:br>
            <a:r>
              <a:rPr lang="en-GB" i="0" baseline="0" dirty="0" smtClean="0"/>
              <a:t>This slide demonstrates number 1.</a:t>
            </a:r>
            <a:br>
              <a:rPr lang="en-GB" i="0" baseline="0" dirty="0" smtClean="0"/>
            </a:br>
            <a:r>
              <a:rPr lang="en-GB" i="0" baseline="0" dirty="0" smtClean="0"/>
              <a:t>Person A speaks. S/he has two decisions to make: whether to use a </a:t>
            </a:r>
            <a:r>
              <a:rPr lang="en-GB" b="1" i="0" baseline="0" dirty="0" smtClean="0"/>
              <a:t>singular OR plural object pronoun</a:t>
            </a:r>
            <a:r>
              <a:rPr lang="en-GB" i="0" baseline="0" dirty="0" smtClean="0"/>
              <a:t>, and </a:t>
            </a:r>
            <a:r>
              <a:rPr lang="en-GB" b="1" i="0" u="sng" baseline="0" dirty="0" smtClean="0"/>
              <a:t>which</a:t>
            </a:r>
            <a:r>
              <a:rPr lang="en-GB" b="1" i="0" baseline="0" dirty="0" smtClean="0"/>
              <a:t> positive adjective </a:t>
            </a:r>
            <a:r>
              <a:rPr lang="en-GB" i="0" baseline="0" dirty="0" smtClean="0"/>
              <a:t>to say.</a:t>
            </a:r>
            <a:br>
              <a:rPr lang="en-GB" i="0" baseline="0" dirty="0" smtClean="0"/>
            </a:br>
            <a:r>
              <a:rPr lang="en-GB" i="0" baseline="0" dirty="0" smtClean="0"/>
              <a:t>Person B writes in English. S/he has two things to understand: whether it is </a:t>
            </a:r>
            <a:r>
              <a:rPr lang="en-GB" b="1" i="0" baseline="0" dirty="0" smtClean="0"/>
              <a:t>school</a:t>
            </a:r>
            <a:r>
              <a:rPr lang="en-GB" i="0" baseline="0" dirty="0" smtClean="0"/>
              <a:t> </a:t>
            </a:r>
            <a:r>
              <a:rPr lang="en-GB" b="1" i="0" baseline="0" dirty="0" smtClean="0"/>
              <a:t>subject (singular) </a:t>
            </a:r>
            <a:r>
              <a:rPr lang="en-GB" i="0" baseline="0" dirty="0" smtClean="0"/>
              <a:t>OR </a:t>
            </a:r>
            <a:r>
              <a:rPr lang="en-GB" b="1" i="0" baseline="0" dirty="0" smtClean="0"/>
              <a:t>school subjects (plural) </a:t>
            </a:r>
            <a:r>
              <a:rPr lang="en-GB" i="0" baseline="0" dirty="0" smtClean="0"/>
              <a:t>and the </a:t>
            </a:r>
            <a:r>
              <a:rPr lang="en-GB" b="1" i="0" baseline="0" dirty="0" smtClean="0"/>
              <a:t>meaning of the positive adjective</a:t>
            </a:r>
            <a:r>
              <a:rPr lang="en-GB" i="0" baseline="0" dirty="0" smtClean="0"/>
              <a:t>, in this case subjects (plural) and important.</a:t>
            </a:r>
            <a:endParaRPr lang="en-GB" i="0" dirty="0" smtClean="0"/>
          </a:p>
          <a:p>
            <a:endParaRPr lang="en-GB" i="0" dirty="0" smtClean="0"/>
          </a:p>
          <a:p>
            <a:endParaRPr lang="en-GB" i="0" dirty="0" smtClean="0"/>
          </a:p>
          <a:p>
            <a:r>
              <a:rPr lang="en-GB" i="0" dirty="0" smtClean="0"/>
              <a:t>books </a:t>
            </a:r>
            <a:r>
              <a:rPr lang="en-GB" i="0" dirty="0"/>
              <a:t>pic - publicdomainvectors.org</a:t>
            </a:r>
          </a:p>
          <a:p>
            <a:r>
              <a:rPr lang="en-GB" i="0" dirty="0"/>
              <a:t>book pic – freestockphotos.biz</a:t>
            </a:r>
          </a:p>
          <a:p>
            <a:r>
              <a:rPr lang="en-GB" i="0" dirty="0"/>
              <a:t>game pic - publicdomainvectors.org</a:t>
            </a:r>
          </a:p>
          <a:p>
            <a:r>
              <a:rPr lang="en-GB" i="0" dirty="0"/>
              <a:t>school pic – freesvg.org</a:t>
            </a:r>
          </a:p>
          <a:p>
            <a:r>
              <a:rPr lang="en-GB" i="0" dirty="0" err="1"/>
              <a:t>ipda</a:t>
            </a:r>
            <a:r>
              <a:rPr lang="en-GB" i="0" dirty="0"/>
              <a:t> pic = pngimp.com</a:t>
            </a:r>
          </a:p>
          <a:p>
            <a:r>
              <a:rPr lang="en-GB" i="0" dirty="0"/>
              <a:t>tablet hand technology – pixabay.com</a:t>
            </a:r>
          </a:p>
          <a:p>
            <a:r>
              <a:rPr lang="en-GB" i="0" dirty="0"/>
              <a:t>present pic – pixabay.com</a:t>
            </a:r>
          </a:p>
          <a:p>
            <a:r>
              <a:rPr lang="en-GB" i="0" dirty="0"/>
              <a:t>scribbling student – pixabay.com</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397244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smtClean="0"/>
              <a:t>Speaking pair</a:t>
            </a:r>
            <a:r>
              <a:rPr lang="en-GB" b="1" i="0" baseline="0" dirty="0" smtClean="0"/>
              <a:t> work - Slide to model the task</a:t>
            </a:r>
            <a:r>
              <a:rPr lang="en-GB" i="0" baseline="0" dirty="0" smtClean="0"/>
              <a:t/>
            </a:r>
            <a:br>
              <a:rPr lang="en-GB" i="0" baseline="0" dirty="0" smtClean="0"/>
            </a:br>
            <a:endParaRPr lang="en-GB" i="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smtClean="0"/>
              <a:t>This slide demonstrates number 2.</a:t>
            </a:r>
            <a:br>
              <a:rPr lang="en-GB" i="0" baseline="0" dirty="0" smtClean="0"/>
            </a:br>
            <a:r>
              <a:rPr lang="en-GB" i="0" baseline="0" dirty="0" smtClean="0"/>
              <a:t>Person A speaks. S/he has two decisions to make: whether to use a </a:t>
            </a:r>
            <a:r>
              <a:rPr lang="en-GB" b="1" i="0" baseline="0" dirty="0" smtClean="0"/>
              <a:t>singular OR plural object pronoun</a:t>
            </a:r>
            <a:r>
              <a:rPr lang="en-GB" i="0" baseline="0" dirty="0" smtClean="0"/>
              <a:t>, and </a:t>
            </a:r>
            <a:r>
              <a:rPr lang="en-GB" b="1" i="0" u="sng" baseline="0" dirty="0" smtClean="0"/>
              <a:t>which</a:t>
            </a:r>
            <a:r>
              <a:rPr lang="en-GB" b="1" i="0" baseline="0" dirty="0" smtClean="0"/>
              <a:t> negative adjective </a:t>
            </a:r>
            <a:r>
              <a:rPr lang="en-GB" i="0" baseline="0" dirty="0" smtClean="0"/>
              <a:t>to say.</a:t>
            </a:r>
            <a:br>
              <a:rPr lang="en-GB" i="0" baseline="0" dirty="0" smtClean="0"/>
            </a:br>
            <a:r>
              <a:rPr lang="en-GB" i="0" baseline="0" dirty="0" smtClean="0"/>
              <a:t>Person B writes in English. S/he has two things to understand: whether it is </a:t>
            </a:r>
            <a:r>
              <a:rPr lang="en-GB" b="1" i="0" baseline="0" dirty="0" smtClean="0"/>
              <a:t>present (singular) </a:t>
            </a:r>
            <a:r>
              <a:rPr lang="en-GB" i="0" baseline="0" dirty="0" smtClean="0"/>
              <a:t>OR </a:t>
            </a:r>
            <a:r>
              <a:rPr lang="en-GB" b="1" i="0" baseline="0" dirty="0" smtClean="0"/>
              <a:t>presents (plural) </a:t>
            </a:r>
            <a:r>
              <a:rPr lang="en-GB" i="0" baseline="0" dirty="0" smtClean="0"/>
              <a:t>and the </a:t>
            </a:r>
            <a:r>
              <a:rPr lang="en-GB" b="1" i="0" baseline="0" dirty="0" smtClean="0"/>
              <a:t>meaning of the negative adjective</a:t>
            </a:r>
            <a:r>
              <a:rPr lang="en-GB" i="0" baseline="0" dirty="0" smtClean="0"/>
              <a:t>, in this case present (singular) and bad.</a:t>
            </a:r>
            <a:endParaRPr lang="en-GB" i="0" dirty="0" smtClean="0"/>
          </a:p>
          <a:p>
            <a:endParaRPr lang="en-GB" i="0" dirty="0" smtClean="0"/>
          </a:p>
          <a:p>
            <a:endParaRPr lang="en-GB" i="0" dirty="0" smtClean="0"/>
          </a:p>
          <a:p>
            <a:endParaRPr lang="en-GB" i="0" dirty="0" smtClean="0"/>
          </a:p>
          <a:p>
            <a:endParaRPr lang="en-GB" i="0" dirty="0" smtClean="0"/>
          </a:p>
          <a:p>
            <a:endParaRPr lang="en-GB" i="0"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530775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smtClean="0"/>
              <a:t>Speaking</a:t>
            </a:r>
            <a:r>
              <a:rPr lang="en-GB" b="1" i="0" baseline="0" dirty="0" smtClean="0"/>
              <a:t> task part one</a:t>
            </a:r>
            <a:endParaRPr lang="en-GB" b="1" i="0" dirty="0" smtClean="0"/>
          </a:p>
          <a:p>
            <a:r>
              <a:rPr lang="en-GB" i="0" dirty="0" smtClean="0"/>
              <a:t>Display</a:t>
            </a:r>
            <a:r>
              <a:rPr lang="en-GB" i="0" baseline="0" dirty="0" smtClean="0"/>
              <a:t> this slide.  There are </a:t>
            </a:r>
            <a:r>
              <a:rPr lang="en-GB" b="1" i="0" baseline="0" dirty="0" smtClean="0"/>
              <a:t>no handouts </a:t>
            </a:r>
            <a:r>
              <a:rPr lang="en-GB" i="0" baseline="0" dirty="0" smtClean="0"/>
              <a:t>needed for this speaking task.</a:t>
            </a:r>
            <a:br>
              <a:rPr lang="en-GB" i="0" baseline="0" dirty="0" smtClean="0"/>
            </a:br>
            <a:r>
              <a:rPr lang="en-GB" i="0" baseline="0" dirty="0" smtClean="0"/>
              <a:t>Student A speaks, Student B writes for all six items.</a:t>
            </a:r>
            <a:br>
              <a:rPr lang="en-GB" i="0" baseline="0" dirty="0" smtClean="0"/>
            </a:br>
            <a:r>
              <a:rPr lang="en-GB" i="0" baseline="0" dirty="0" smtClean="0"/>
              <a:t/>
            </a:r>
            <a:br>
              <a:rPr lang="en-GB" i="0" baseline="0" dirty="0" smtClean="0"/>
            </a:br>
            <a:r>
              <a:rPr lang="en-GB" i="0" baseline="0" dirty="0" smtClean="0"/>
              <a:t>Teachers may want to reinforce the need to be sure about the genders of all the nouns, first.</a:t>
            </a:r>
            <a:br>
              <a:rPr lang="en-GB" i="0" baseline="0" dirty="0" smtClean="0"/>
            </a:br>
            <a:r>
              <a:rPr lang="en-GB" i="0" baseline="0" dirty="0" smtClean="0"/>
              <a:t>S/he could elicit these first, if needed, with the whole class:</a:t>
            </a:r>
            <a:br>
              <a:rPr lang="en-GB" i="0" baseline="0" dirty="0" smtClean="0"/>
            </a:br>
            <a:r>
              <a:rPr lang="en-GB" b="1" i="0" baseline="0" dirty="0" smtClean="0"/>
              <a:t>Note: Students do not produced the nouns themselves in this task, only the correct pronouns that go with them.</a:t>
            </a:r>
            <a:br>
              <a:rPr lang="en-GB" b="1" i="0" baseline="0" dirty="0" smtClean="0"/>
            </a:br>
            <a:r>
              <a:rPr lang="en-GB" b="1" i="0" baseline="0" dirty="0" smtClean="0"/>
              <a:t/>
            </a:r>
            <a:br>
              <a:rPr lang="en-GB" b="1" i="0" baseline="0" dirty="0" smtClean="0"/>
            </a:br>
            <a:r>
              <a:rPr lang="en-GB" i="0" baseline="0" dirty="0" smtClean="0"/>
              <a:t>das </a:t>
            </a:r>
            <a:r>
              <a:rPr lang="en-GB" i="0" baseline="0" dirty="0" err="1" smtClean="0"/>
              <a:t>Buch</a:t>
            </a:r>
            <a:r>
              <a:rPr lang="en-GB" i="0" baseline="0" dirty="0" smtClean="0"/>
              <a:t/>
            </a:r>
            <a:br>
              <a:rPr lang="en-GB" i="0" baseline="0" dirty="0" smtClean="0"/>
            </a:br>
            <a:r>
              <a:rPr lang="en-GB" i="0" baseline="0" dirty="0" smtClean="0"/>
              <a:t>die </a:t>
            </a:r>
            <a:r>
              <a:rPr lang="en-GB" i="0" baseline="0" dirty="0" err="1" smtClean="0"/>
              <a:t>Schule</a:t>
            </a:r>
            <a:r>
              <a:rPr lang="en-GB" i="0" baseline="0" dirty="0" smtClean="0"/>
              <a:t/>
            </a:r>
            <a:br>
              <a:rPr lang="en-GB" i="0" baseline="0" dirty="0" smtClean="0"/>
            </a:br>
            <a:r>
              <a:rPr lang="en-GB" i="0" baseline="0" dirty="0" smtClean="0"/>
              <a:t>das iPad</a:t>
            </a:r>
            <a:br>
              <a:rPr lang="en-GB" i="0" baseline="0" dirty="0" smtClean="0"/>
            </a:br>
            <a:r>
              <a:rPr lang="en-GB" i="0" baseline="0" dirty="0" smtClean="0"/>
              <a:t>der Lehrer</a:t>
            </a:r>
            <a:br>
              <a:rPr lang="en-GB" i="0" baseline="0" dirty="0" smtClean="0"/>
            </a:br>
            <a:r>
              <a:rPr lang="en-GB" i="0" baseline="0" dirty="0" smtClean="0"/>
              <a:t>das Spiel</a:t>
            </a:r>
            <a:br>
              <a:rPr lang="en-GB" i="0" baseline="0" dirty="0" smtClean="0"/>
            </a:br>
            <a:r>
              <a:rPr lang="en-GB" i="0" baseline="0" dirty="0" smtClean="0"/>
              <a:t>das Tier / das </a:t>
            </a:r>
            <a:r>
              <a:rPr lang="en-GB" i="0" baseline="0" dirty="0" err="1" smtClean="0"/>
              <a:t>Haustier</a:t>
            </a:r>
            <a:r>
              <a:rPr lang="en-GB" i="0" baseline="0" dirty="0" smtClean="0"/>
              <a:t/>
            </a:r>
            <a:br>
              <a:rPr lang="en-GB" i="0" baseline="0" dirty="0" smtClean="0"/>
            </a:b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3716720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Cupcakes pic – publicdomainpictures.net</a:t>
            </a:r>
          </a:p>
          <a:p>
            <a:r>
              <a:rPr lang="en-GB" dirty="0"/>
              <a:t>Pizza pic – freestockphotos.biz</a:t>
            </a:r>
          </a:p>
          <a:p>
            <a:r>
              <a:rPr lang="en-GB" dirty="0"/>
              <a:t>Hotdog pic - publicdomainfiles.com</a:t>
            </a:r>
          </a:p>
          <a:p>
            <a:r>
              <a:rPr lang="en-GB" dirty="0"/>
              <a:t>Fries pic – en.m.wikipedia.org</a:t>
            </a:r>
          </a:p>
          <a:p>
            <a:r>
              <a:rPr lang="en-GB" dirty="0"/>
              <a:t>Thumbs up smiley face emoji – pixabay.com</a:t>
            </a:r>
          </a:p>
          <a:p>
            <a:endParaRPr lang="en-GB" dirty="0" smtClean="0"/>
          </a:p>
          <a:p>
            <a:r>
              <a:rPr lang="en-GB" dirty="0" smtClean="0"/>
              <a:t>These</a:t>
            </a:r>
            <a:r>
              <a:rPr lang="en-GB" baseline="0" dirty="0" smtClean="0"/>
              <a:t> slides continue to model all three forms of FINDEN, together with singular object pronouns.</a:t>
            </a:r>
            <a:br>
              <a:rPr lang="en-GB" baseline="0" dirty="0" smtClean="0"/>
            </a:br>
            <a:r>
              <a:rPr lang="en-GB" baseline="0" dirty="0" smtClean="0"/>
              <a:t>Students are further involved as they are prompted to respond to complete the utterances using a choice of suitable words from this week’s vocabulary sets (both new and revisited), adverbs and adjectives.</a:t>
            </a:r>
            <a:br>
              <a:rPr lang="en-GB" baseline="0" dirty="0" smtClean="0"/>
            </a:br>
            <a:r>
              <a:rPr lang="en-GB" baseline="0" dirty="0" smtClean="0"/>
              <a:t>Teachers can elicit two or three responses and their translations from other students, to keep all involved, and provide additional practice of the new vocabulary in the oral modality.</a:t>
            </a:r>
            <a:endParaRPr lang="en-GB" dirty="0"/>
          </a:p>
          <a:p>
            <a:endParaRPr lang="en-GB" dirty="0"/>
          </a:p>
          <a:p>
            <a:r>
              <a:rPr lang="en-GB" dirty="0" smtClean="0"/>
              <a:t>Note: These</a:t>
            </a:r>
            <a:r>
              <a:rPr lang="en-GB" baseline="0" dirty="0" smtClean="0"/>
              <a:t> sentences also recycle subject pronouns, that students have now revisited several times.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3509712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smtClean="0"/>
              <a:t>Speaking</a:t>
            </a:r>
            <a:r>
              <a:rPr lang="en-GB" b="1" i="0" baseline="0" dirty="0" smtClean="0"/>
              <a:t> task part two</a:t>
            </a:r>
            <a:endParaRPr lang="en-GB" b="1" i="0" dirty="0" smtClean="0"/>
          </a:p>
          <a:p>
            <a:r>
              <a:rPr lang="en-GB" i="0" dirty="0" smtClean="0"/>
              <a:t>Display</a:t>
            </a:r>
            <a:r>
              <a:rPr lang="en-GB" i="0" baseline="0" dirty="0" smtClean="0"/>
              <a:t> this slide.  There are </a:t>
            </a:r>
            <a:r>
              <a:rPr lang="en-GB" b="1" i="0" baseline="0" dirty="0" smtClean="0"/>
              <a:t>no handouts </a:t>
            </a:r>
            <a:r>
              <a:rPr lang="en-GB" i="0" baseline="0" dirty="0" smtClean="0"/>
              <a:t>needed for this speaking task.</a:t>
            </a:r>
            <a:br>
              <a:rPr lang="en-GB" i="0" baseline="0" dirty="0" smtClean="0"/>
            </a:br>
            <a:r>
              <a:rPr lang="en-GB" i="0" baseline="0" dirty="0" smtClean="0"/>
              <a:t>Student B speaks, Student A writes for all six items.</a:t>
            </a:r>
            <a:br>
              <a:rPr lang="en-GB" i="0" baseline="0" dirty="0" smtClean="0"/>
            </a:br>
            <a:r>
              <a:rPr lang="en-GB" i="0" baseline="0" dirty="0" smtClean="0"/>
              <a:t/>
            </a:r>
            <a:br>
              <a:rPr lang="en-GB" i="0" baseline="0" dirty="0" smtClean="0"/>
            </a:br>
            <a:r>
              <a:rPr lang="en-GB" b="1" i="0" baseline="0" dirty="0" smtClean="0"/>
              <a:t>Note: </a:t>
            </a:r>
            <a:r>
              <a:rPr lang="en-GB" i="0" baseline="0" dirty="0" smtClean="0"/>
              <a:t>There are no answers provided as these will vary.</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432585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smtClean="0"/>
              <a:t>Writing task</a:t>
            </a:r>
            <a:br>
              <a:rPr lang="en-GB" b="1" i="0" dirty="0" smtClean="0"/>
            </a:br>
            <a:r>
              <a:rPr lang="en-GB" b="0" i="0" dirty="0" smtClean="0"/>
              <a:t>Students need to write the question to ask ‘What do you think of [noun]?’ and an</a:t>
            </a:r>
            <a:r>
              <a:rPr lang="en-GB" b="0" i="0" baseline="0" dirty="0" smtClean="0"/>
              <a:t> answer, using the correct object pronoun and their opinion, using an adjective of their choice.</a:t>
            </a:r>
            <a:endParaRPr lang="en-GB" b="0" i="0" dirty="0" smtClean="0"/>
          </a:p>
          <a:p>
            <a:r>
              <a:rPr lang="en-GB" i="0" dirty="0" smtClean="0"/>
              <a:t>Model</a:t>
            </a:r>
            <a:r>
              <a:rPr lang="en-GB" i="0" baseline="0" dirty="0" smtClean="0"/>
              <a:t> the task using the example.</a:t>
            </a:r>
            <a:br>
              <a:rPr lang="en-GB" i="0" baseline="0" dirty="0" smtClean="0"/>
            </a:br>
            <a:r>
              <a:rPr lang="en-GB" b="1" i="0" baseline="0" dirty="0" smtClean="0"/>
              <a:t>Note: </a:t>
            </a:r>
            <a:r>
              <a:rPr lang="en-GB" i="0" baseline="0" dirty="0" smtClean="0"/>
              <a:t>this task provides the verb structure and keeps it constant to reduce cognitive load and allow students to focus on their independent knowledge of the nouns (including their gender), the object pronouns and the adjectives.</a:t>
            </a:r>
            <a:br>
              <a:rPr lang="en-GB" i="0" baseline="0" dirty="0" smtClean="0"/>
            </a:br>
            <a:r>
              <a:rPr lang="en-GB" i="0" baseline="0" dirty="0" smtClean="0"/>
              <a:t>Answers are provided on individual mouse clicks.</a:t>
            </a:r>
            <a:endParaRPr lang="en-GB" i="0" dirty="0" smtClean="0"/>
          </a:p>
          <a:p>
            <a:endParaRPr lang="en-GB" i="0" dirty="0" smtClean="0"/>
          </a:p>
          <a:p>
            <a:endParaRPr lang="en-GB" i="0" dirty="0" smtClean="0"/>
          </a:p>
          <a:p>
            <a:r>
              <a:rPr lang="en-GB" i="0" dirty="0" smtClean="0"/>
              <a:t>uniform </a:t>
            </a:r>
            <a:r>
              <a:rPr lang="en-GB" i="0" dirty="0"/>
              <a:t>pic – publicdomainvectors.org</a:t>
            </a:r>
          </a:p>
          <a:p>
            <a:r>
              <a:rPr lang="en-GB" i="0" dirty="0"/>
              <a:t>lesson pic = needpix.com</a:t>
            </a:r>
          </a:p>
          <a:p>
            <a:r>
              <a:rPr lang="en-GB" i="0" dirty="0"/>
              <a:t>homework pic – publicdomainvectors.org</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3759718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smtClean="0"/>
              <a:t>Speaking line</a:t>
            </a:r>
          </a:p>
          <a:p>
            <a:r>
              <a:rPr lang="en-GB" b="0" i="0" dirty="0" smtClean="0"/>
              <a:t>Following the more supported writing of questions and answers, this task offers</a:t>
            </a:r>
            <a:r>
              <a:rPr lang="en-GB" b="0" i="0" baseline="0" dirty="0" smtClean="0"/>
              <a:t> students the opportunity to ask and provide opinions on different aspects of school life, using 1</a:t>
            </a:r>
            <a:r>
              <a:rPr lang="en-GB" b="0" i="0" baseline="30000" dirty="0" smtClean="0"/>
              <a:t>st</a:t>
            </a:r>
            <a:r>
              <a:rPr lang="en-GB" b="0" i="0" baseline="0" dirty="0" smtClean="0"/>
              <a:t> and 2</a:t>
            </a:r>
            <a:r>
              <a:rPr lang="en-GB" b="0" i="0" baseline="30000" dirty="0" smtClean="0"/>
              <a:t>nd</a:t>
            </a:r>
            <a:r>
              <a:rPr lang="en-GB" b="0" i="0" baseline="0" dirty="0" smtClean="0"/>
              <a:t> persons singular or FINDEN, object pronouns and adjectives they have learnt.</a:t>
            </a:r>
          </a:p>
          <a:p>
            <a:endParaRPr lang="en-GB" b="0" i="0" baseline="0" dirty="0" smtClean="0"/>
          </a:p>
          <a:p>
            <a:r>
              <a:rPr lang="en-GB" b="0" i="0" baseline="0" dirty="0" smtClean="0"/>
              <a:t>Encourage students not to ask about each aspect of school life in order.</a:t>
            </a:r>
            <a:br>
              <a:rPr lang="en-GB" b="0" i="0" baseline="0" dirty="0" smtClean="0"/>
            </a:br>
            <a:r>
              <a:rPr lang="en-GB" b="0" i="0" baseline="0" dirty="0" smtClean="0"/>
              <a:t>Remind them that they need to use the correct R2 article after FINDEN, depending on the gender of all these nouns.</a:t>
            </a:r>
            <a:br>
              <a:rPr lang="en-GB" b="0" i="0" baseline="0" dirty="0" smtClean="0"/>
            </a:br>
            <a:r>
              <a:rPr lang="en-GB" b="0" i="0" baseline="0" dirty="0" smtClean="0"/>
              <a:t>If necessary, elicit the definite article of each, as follows:</a:t>
            </a:r>
            <a:br>
              <a:rPr lang="en-GB" b="0" i="0" baseline="0" dirty="0" smtClean="0"/>
            </a:br>
            <a:r>
              <a:rPr lang="en-GB" b="0" i="0" baseline="0" dirty="0" smtClean="0"/>
              <a:t/>
            </a:r>
            <a:br>
              <a:rPr lang="en-GB" b="0" i="0" baseline="0" dirty="0" smtClean="0"/>
            </a:br>
            <a:r>
              <a:rPr lang="en-GB" b="0" i="0" baseline="0" dirty="0" smtClean="0"/>
              <a:t>das Essen</a:t>
            </a:r>
            <a:br>
              <a:rPr lang="en-GB" b="0" i="0" baseline="0" dirty="0" smtClean="0"/>
            </a:br>
            <a:r>
              <a:rPr lang="en-GB" b="0" i="0" baseline="0" dirty="0" smtClean="0"/>
              <a:t>die Uniform</a:t>
            </a:r>
            <a:br>
              <a:rPr lang="en-GB" b="0" i="0" baseline="0" dirty="0" smtClean="0"/>
            </a:br>
            <a:r>
              <a:rPr lang="en-GB" b="0" i="0" baseline="0" dirty="0" smtClean="0"/>
              <a:t>die </a:t>
            </a:r>
            <a:r>
              <a:rPr lang="en-GB" b="0" i="0" baseline="0" dirty="0" err="1" smtClean="0"/>
              <a:t>Hausaufgaben</a:t>
            </a:r>
            <a:r>
              <a:rPr lang="en-GB" b="0" i="0" baseline="0" dirty="0" smtClean="0"/>
              <a:t> (ask if singular or plural)</a:t>
            </a:r>
            <a:br>
              <a:rPr lang="en-GB" b="0" i="0" baseline="0" dirty="0" smtClean="0"/>
            </a:br>
            <a:r>
              <a:rPr lang="en-GB" b="0" i="0" baseline="0" dirty="0" smtClean="0"/>
              <a:t>der </a:t>
            </a:r>
            <a:r>
              <a:rPr lang="en-GB" b="0" i="0" baseline="0" dirty="0" err="1" smtClean="0"/>
              <a:t>Unterricht</a:t>
            </a:r>
            <a:r>
              <a:rPr lang="en-GB" b="0" i="0" baseline="0" dirty="0" smtClean="0"/>
              <a:t> (prompt them for the R2 </a:t>
            </a:r>
            <a:r>
              <a:rPr lang="en-GB" b="0" i="0" baseline="0" dirty="0" smtClean="0">
                <a:sym typeface="Wingdings" panose="05000000000000000000" pitchFamily="2" charset="2"/>
              </a:rPr>
              <a:t> den)</a:t>
            </a:r>
            <a:br>
              <a:rPr lang="en-GB" b="0" i="0" baseline="0" dirty="0" smtClean="0">
                <a:sym typeface="Wingdings" panose="05000000000000000000" pitchFamily="2" charset="2"/>
              </a:rPr>
            </a:br>
            <a:r>
              <a:rPr lang="en-GB" b="0" i="0" baseline="0" dirty="0" smtClean="0">
                <a:sym typeface="Wingdings" panose="05000000000000000000" pitchFamily="2" charset="2"/>
              </a:rPr>
              <a:t>der / die Lehrer (prompt them to tell you what it would mean if you asked ‘</a:t>
            </a:r>
            <a:r>
              <a:rPr lang="en-GB" b="0" i="0" baseline="0" dirty="0" err="1" smtClean="0">
                <a:sym typeface="Wingdings" panose="05000000000000000000" pitchFamily="2" charset="2"/>
              </a:rPr>
              <a:t>Wie</a:t>
            </a:r>
            <a:r>
              <a:rPr lang="en-GB" b="0" i="0" baseline="0" dirty="0" smtClean="0">
                <a:sym typeface="Wingdings" panose="05000000000000000000" pitchFamily="2" charset="2"/>
              </a:rPr>
              <a:t> </a:t>
            </a:r>
            <a:r>
              <a:rPr lang="en-GB" b="0" i="0" baseline="0" dirty="0" err="1" smtClean="0">
                <a:sym typeface="Wingdings" panose="05000000000000000000" pitchFamily="2" charset="2"/>
              </a:rPr>
              <a:t>findest</a:t>
            </a:r>
            <a:r>
              <a:rPr lang="en-GB" b="0" i="0" baseline="0" dirty="0" smtClean="0">
                <a:sym typeface="Wingdings" panose="05000000000000000000" pitchFamily="2" charset="2"/>
              </a:rPr>
              <a:t> du den Lehrer?’ (What do you think of the male teacher (singular) and if you asked ‘</a:t>
            </a:r>
            <a:r>
              <a:rPr lang="en-GB" b="0" i="0" baseline="0" dirty="0" err="1" smtClean="0">
                <a:sym typeface="Wingdings" panose="05000000000000000000" pitchFamily="2" charset="2"/>
              </a:rPr>
              <a:t>Wie</a:t>
            </a:r>
            <a:r>
              <a:rPr lang="en-GB" b="0" i="0" baseline="0" dirty="0" smtClean="0">
                <a:sym typeface="Wingdings" panose="05000000000000000000" pitchFamily="2" charset="2"/>
              </a:rPr>
              <a:t> </a:t>
            </a:r>
            <a:r>
              <a:rPr lang="en-GB" b="0" i="0" baseline="0" dirty="0" err="1" smtClean="0">
                <a:sym typeface="Wingdings" panose="05000000000000000000" pitchFamily="2" charset="2"/>
              </a:rPr>
              <a:t>findest</a:t>
            </a:r>
            <a:r>
              <a:rPr lang="en-GB" b="0" i="0" baseline="0" dirty="0" smtClean="0">
                <a:sym typeface="Wingdings" panose="05000000000000000000" pitchFamily="2" charset="2"/>
              </a:rPr>
              <a:t> du die Lehrer?’ (What do you think of the teachers (plural)?  Use this as an opportunity to stress the importance of getting the articles correct.</a:t>
            </a:r>
          </a:p>
          <a:p>
            <a:endParaRPr lang="en-GB" b="0" i="0" baseline="0" dirty="0" smtClean="0">
              <a:sym typeface="Wingdings" panose="05000000000000000000" pitchFamily="2" charset="2"/>
            </a:endParaRPr>
          </a:p>
          <a:p>
            <a:r>
              <a:rPr lang="en-GB" b="0" i="0" baseline="0" dirty="0" smtClean="0">
                <a:sym typeface="Wingdings" panose="05000000000000000000" pitchFamily="2" charset="2"/>
              </a:rPr>
              <a:t>Teacher might also want to elicit the words for ‘it’ and ‘them’ that students will need to reply with, if not to need to repeat the noun, e.g.:</a:t>
            </a:r>
            <a:br>
              <a:rPr lang="en-GB" b="0" i="0" baseline="0" dirty="0" smtClean="0">
                <a:sym typeface="Wingdings" panose="05000000000000000000" pitchFamily="2" charset="2"/>
              </a:rPr>
            </a:br>
            <a:r>
              <a:rPr lang="en-GB" b="0" i="0" baseline="0" dirty="0" smtClean="0">
                <a:sym typeface="Wingdings" panose="05000000000000000000" pitchFamily="2" charset="2"/>
              </a:rPr>
              <a:t/>
            </a:r>
            <a:br>
              <a:rPr lang="en-GB" b="0" i="0" baseline="0" dirty="0" smtClean="0">
                <a:sym typeface="Wingdings" panose="05000000000000000000" pitchFamily="2" charset="2"/>
              </a:rPr>
            </a:br>
            <a:r>
              <a:rPr lang="en-GB" b="0" i="0" baseline="0" dirty="0" err="1" smtClean="0">
                <a:sym typeface="Wingdings" panose="05000000000000000000" pitchFamily="2" charset="2"/>
              </a:rPr>
              <a:t>Wie</a:t>
            </a:r>
            <a:r>
              <a:rPr lang="en-GB" b="0" i="0" baseline="0" dirty="0" smtClean="0">
                <a:sym typeface="Wingdings" panose="05000000000000000000" pitchFamily="2" charset="2"/>
              </a:rPr>
              <a:t> </a:t>
            </a:r>
            <a:r>
              <a:rPr lang="en-GB" b="0" i="0" baseline="0" dirty="0" err="1" smtClean="0">
                <a:sym typeface="Wingdings" panose="05000000000000000000" pitchFamily="2" charset="2"/>
              </a:rPr>
              <a:t>findest</a:t>
            </a:r>
            <a:r>
              <a:rPr lang="en-GB" b="0" i="0" baseline="0" dirty="0" smtClean="0">
                <a:sym typeface="Wingdings" panose="05000000000000000000" pitchFamily="2" charset="2"/>
              </a:rPr>
              <a:t> du das Essen?  </a:t>
            </a:r>
            <a:r>
              <a:rPr lang="en-GB" b="0" i="0" baseline="0" dirty="0" err="1" smtClean="0">
                <a:sym typeface="Wingdings" panose="05000000000000000000" pitchFamily="2" charset="2"/>
              </a:rPr>
              <a:t>Ich</a:t>
            </a:r>
            <a:r>
              <a:rPr lang="en-GB" b="0" i="0" baseline="0" dirty="0" smtClean="0">
                <a:sym typeface="Wingdings" panose="05000000000000000000" pitchFamily="2" charset="2"/>
              </a:rPr>
              <a:t> </a:t>
            </a:r>
            <a:r>
              <a:rPr lang="en-GB" b="0" i="0" baseline="0" dirty="0" err="1" smtClean="0">
                <a:sym typeface="Wingdings" panose="05000000000000000000" pitchFamily="2" charset="2"/>
              </a:rPr>
              <a:t>finde</a:t>
            </a:r>
            <a:r>
              <a:rPr lang="en-GB" b="0" i="0" baseline="0" dirty="0" smtClean="0">
                <a:sym typeface="Wingdings" panose="05000000000000000000" pitchFamily="2" charset="2"/>
              </a:rPr>
              <a:t> das Essen toll.  But in order not to repeat ‘das Essen?’  </a:t>
            </a:r>
            <a:r>
              <a:rPr lang="en-GB" b="0" i="0" baseline="0" dirty="0" err="1" smtClean="0">
                <a:sym typeface="Wingdings" panose="05000000000000000000" pitchFamily="2" charset="2"/>
              </a:rPr>
              <a:t>Ich</a:t>
            </a:r>
            <a:r>
              <a:rPr lang="en-GB" b="0" i="0" baseline="0" dirty="0" smtClean="0">
                <a:sym typeface="Wingdings" panose="05000000000000000000" pitchFamily="2" charset="2"/>
              </a:rPr>
              <a:t> </a:t>
            </a:r>
            <a:r>
              <a:rPr lang="en-GB" b="0" i="0" baseline="0" dirty="0" err="1" smtClean="0">
                <a:sym typeface="Wingdings" panose="05000000000000000000" pitchFamily="2" charset="2"/>
              </a:rPr>
              <a:t>finde</a:t>
            </a:r>
            <a:r>
              <a:rPr lang="en-GB" b="0" i="0" baseline="0" dirty="0" smtClean="0">
                <a:sym typeface="Wingdings" panose="05000000000000000000" pitchFamily="2" charset="2"/>
              </a:rPr>
              <a:t> [beep] toll.  </a:t>
            </a:r>
            <a:r>
              <a:rPr lang="en-GB" b="0" i="0" baseline="0" dirty="0" err="1" smtClean="0">
                <a:sym typeface="Wingdings" panose="05000000000000000000" pitchFamily="2" charset="2"/>
              </a:rPr>
              <a:t>Ich</a:t>
            </a:r>
            <a:r>
              <a:rPr lang="en-GB" b="0" i="0" baseline="0" dirty="0" smtClean="0">
                <a:sym typeface="Wingdings" panose="05000000000000000000" pitchFamily="2" charset="2"/>
              </a:rPr>
              <a:t> </a:t>
            </a:r>
            <a:r>
              <a:rPr lang="en-GB" b="0" i="0" baseline="0" dirty="0" err="1" smtClean="0">
                <a:sym typeface="Wingdings" panose="05000000000000000000" pitchFamily="2" charset="2"/>
              </a:rPr>
              <a:t>finde</a:t>
            </a:r>
            <a:r>
              <a:rPr lang="en-GB" b="0" i="0" baseline="0" dirty="0" smtClean="0">
                <a:sym typeface="Wingdings" panose="05000000000000000000" pitchFamily="2" charset="2"/>
              </a:rPr>
              <a:t> </a:t>
            </a:r>
            <a:r>
              <a:rPr lang="en-GB" b="1" i="0" baseline="0" dirty="0" err="1" smtClean="0">
                <a:sym typeface="Wingdings" panose="05000000000000000000" pitchFamily="2" charset="2"/>
              </a:rPr>
              <a:t>es</a:t>
            </a:r>
            <a:r>
              <a:rPr lang="en-GB" b="1" i="0" baseline="0" dirty="0" smtClean="0">
                <a:sym typeface="Wingdings" panose="05000000000000000000" pitchFamily="2" charset="2"/>
              </a:rPr>
              <a:t> </a:t>
            </a:r>
            <a:r>
              <a:rPr lang="en-GB" b="0" i="0" baseline="0" dirty="0" smtClean="0">
                <a:sym typeface="Wingdings" panose="05000000000000000000" pitchFamily="2" charset="2"/>
              </a:rPr>
              <a:t>toll.</a:t>
            </a:r>
            <a:r>
              <a:rPr lang="en-GB" b="0" i="0" baseline="0" dirty="0" smtClean="0"/>
              <a:t/>
            </a:r>
            <a:br>
              <a:rPr lang="en-GB" b="0" i="0" baseline="0" dirty="0" smtClean="0"/>
            </a:br>
            <a:r>
              <a:rPr lang="en-GB" b="0" i="0" baseline="0" dirty="0" smtClean="0"/>
              <a:t/>
            </a:r>
            <a:br>
              <a:rPr lang="en-GB" b="0" i="0" baseline="0" dirty="0" smtClean="0"/>
            </a:br>
            <a:endParaRPr lang="en-GB" b="0" i="0" dirty="0" smtClean="0"/>
          </a:p>
          <a:p>
            <a:r>
              <a:rPr lang="en-GB" b="1" i="0" dirty="0" smtClean="0"/>
              <a:t>Note:</a:t>
            </a:r>
            <a:r>
              <a:rPr lang="en-GB" b="1" i="0" baseline="0" dirty="0" smtClean="0"/>
              <a:t> this task is open-ended and can last two minutes or 20, depending on how long you have. If you have more than two minutes it makes sense to move students on so that they repeat the task with new partners.</a:t>
            </a:r>
            <a:endParaRPr lang="en-GB" b="1"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2141761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Cupcakes pic – publicdomainpictures.net</a:t>
            </a:r>
          </a:p>
          <a:p>
            <a:r>
              <a:rPr lang="en-GB" dirty="0"/>
              <a:t>Pizza pic – freestockphotos.biz</a:t>
            </a:r>
          </a:p>
          <a:p>
            <a:r>
              <a:rPr lang="en-GB" dirty="0"/>
              <a:t>Hotdog pic - publicdomainfiles.com</a:t>
            </a:r>
          </a:p>
          <a:p>
            <a:r>
              <a:rPr lang="en-GB" dirty="0"/>
              <a:t>Fries pic – en.m.wikipedia.org</a:t>
            </a:r>
          </a:p>
          <a:p>
            <a:r>
              <a:rPr lang="en-GB" dirty="0"/>
              <a:t>Thumbs up smiley face emoji – pixabay.com</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2909657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Cupcakes pic – publicdomainpictures.net</a:t>
            </a:r>
          </a:p>
          <a:p>
            <a:r>
              <a:rPr lang="en-GB" dirty="0"/>
              <a:t>Pizza pic – freestockphotos.biz</a:t>
            </a:r>
          </a:p>
          <a:p>
            <a:r>
              <a:rPr lang="en-GB" dirty="0"/>
              <a:t>Hotdog pic - publicdomainfiles.com</a:t>
            </a:r>
          </a:p>
          <a:p>
            <a:r>
              <a:rPr lang="en-GB" dirty="0"/>
              <a:t>Fries pic – en.m.wikipedia.org</a:t>
            </a:r>
          </a:p>
          <a:p>
            <a:r>
              <a:rPr lang="en-GB" dirty="0"/>
              <a:t>Thumbs up smiley face emoji – pixabay.com</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89589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 of school desk – freesvg.org</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457860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This listening task compels</a:t>
            </a:r>
            <a:r>
              <a:rPr lang="en-GB" sz="1200" kern="1200" baseline="0" dirty="0" smtClean="0">
                <a:solidFill>
                  <a:schemeClr val="tx1"/>
                </a:solidFill>
                <a:effectLst/>
                <a:latin typeface="+mn-lt"/>
                <a:ea typeface="+mn-ea"/>
                <a:cs typeface="+mn-cs"/>
              </a:rPr>
              <a:t> students to focus on the three singular object pronouns.</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It revises nouns taken from the revisited vocabulary sets, and importantly requires them to know their genders to select the correct answers.</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Before the answer for each is revealed, the sentence appears, so that students have additional opportunity to connect speech and writing (if they or the teacher reads the sentence aloud).</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b="1" kern="1200" baseline="0" dirty="0" smtClean="0">
                <a:solidFill>
                  <a:schemeClr val="tx1"/>
                </a:solidFill>
                <a:effectLst/>
                <a:latin typeface="+mn-lt"/>
                <a:ea typeface="+mn-ea"/>
                <a:cs typeface="+mn-cs"/>
              </a:rPr>
              <a:t>Differentiation: </a:t>
            </a:r>
            <a:r>
              <a:rPr lang="en-GB" sz="1200" kern="1200" baseline="0" dirty="0" smtClean="0">
                <a:solidFill>
                  <a:schemeClr val="tx1"/>
                </a:solidFill>
                <a:effectLst/>
                <a:latin typeface="+mn-lt"/>
                <a:ea typeface="+mn-ea"/>
                <a:cs typeface="+mn-cs"/>
              </a:rPr>
              <a:t>For lower attaining groups, this task could first be completed as a reading task, by removing the animations on the sentences.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An additional listening practice task could be created easily, if desired, by re-ordering the nouns and/or adding in additional nouns from this week’s revisiting sets: </a:t>
            </a:r>
            <a:r>
              <a:rPr lang="en-GB" sz="1200" b="1" kern="1200" baseline="0" dirty="0" smtClean="0">
                <a:solidFill>
                  <a:schemeClr val="tx1"/>
                </a:solidFill>
                <a:effectLst/>
                <a:latin typeface="+mn-lt"/>
                <a:ea typeface="+mn-ea"/>
                <a:cs typeface="+mn-cs"/>
              </a:rPr>
              <a:t>das Zimmer, das Spiel, das </a:t>
            </a:r>
            <a:r>
              <a:rPr lang="en-GB" sz="1200" b="1" kern="1200" baseline="0" dirty="0" err="1" smtClean="0">
                <a:solidFill>
                  <a:schemeClr val="tx1"/>
                </a:solidFill>
                <a:effectLst/>
                <a:latin typeface="+mn-lt"/>
                <a:ea typeface="+mn-ea"/>
                <a:cs typeface="+mn-cs"/>
              </a:rPr>
              <a:t>Fahrrad</a:t>
            </a:r>
            <a:r>
              <a:rPr lang="en-GB" sz="1200" b="1" kern="1200" baseline="0" dirty="0" smtClean="0">
                <a:solidFill>
                  <a:schemeClr val="tx1"/>
                </a:solidFill>
                <a:effectLst/>
                <a:latin typeface="+mn-lt"/>
                <a:ea typeface="+mn-ea"/>
                <a:cs typeface="+mn-cs"/>
              </a:rPr>
              <a:t>, das Essen, die </a:t>
            </a:r>
            <a:r>
              <a:rPr lang="en-GB" sz="1200" b="1" kern="1200" baseline="0" dirty="0" err="1" smtClean="0">
                <a:solidFill>
                  <a:schemeClr val="tx1"/>
                </a:solidFill>
                <a:effectLst/>
                <a:latin typeface="+mn-lt"/>
                <a:ea typeface="+mn-ea"/>
                <a:cs typeface="+mn-cs"/>
              </a:rPr>
              <a:t>Liste</a:t>
            </a:r>
            <a:r>
              <a:rPr lang="en-GB" sz="1200" b="1" kern="1200" baseline="0" dirty="0" smtClean="0">
                <a:solidFill>
                  <a:schemeClr val="tx1"/>
                </a:solidFill>
                <a:effectLst/>
                <a:latin typeface="+mn-lt"/>
                <a:ea typeface="+mn-ea"/>
                <a:cs typeface="+mn-cs"/>
              </a:rPr>
              <a:t> could all be included. As the audio is fairly general, different combinations of nouns will work.</a:t>
            </a: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7</a:t>
            </a:fld>
            <a:endParaRPr lang="en-GB">
              <a:solidFill>
                <a:prstClr val="black"/>
              </a:solidFill>
            </a:endParaRPr>
          </a:p>
        </p:txBody>
      </p:sp>
    </p:spTree>
    <p:extLst>
      <p:ext uri="{BB962C8B-B14F-4D97-AF65-F5344CB8AC3E}">
        <p14:creationId xmlns:p14="http://schemas.microsoft.com/office/powerpoint/2010/main" val="1966996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smtClean="0"/>
              <a:t>Recap</a:t>
            </a:r>
            <a:r>
              <a:rPr lang="en-GB" baseline="0" dirty="0" smtClean="0"/>
              <a:t> of singular subject and object pronouns and presentation of plural object pronoun ‘</a:t>
            </a:r>
            <a:r>
              <a:rPr lang="en-GB" baseline="0" dirty="0" err="1" smtClean="0"/>
              <a:t>sie</a:t>
            </a:r>
            <a:r>
              <a:rPr lang="en-GB" baseline="0" dirty="0" smtClean="0"/>
              <a:t>’.</a:t>
            </a:r>
            <a:br>
              <a:rPr lang="en-GB" baseline="0" dirty="0" smtClean="0"/>
            </a:br>
            <a:r>
              <a:rPr lang="en-GB" baseline="0" dirty="0" smtClean="0"/>
              <a:t/>
            </a:r>
            <a:br>
              <a:rPr lang="en-GB" baseline="0" dirty="0" smtClean="0"/>
            </a:br>
            <a:r>
              <a:rPr lang="en-GB" baseline="0" dirty="0" smtClean="0"/>
              <a:t>Lines are animated individually to allow students time to process the information.</a:t>
            </a:r>
            <a:br>
              <a:rPr lang="en-GB" baseline="0" dirty="0" smtClean="0"/>
            </a:br>
            <a:r>
              <a:rPr lang="en-GB" baseline="0" dirty="0" smtClean="0"/>
              <a:t>Examples recycle FINDEN and nouns from this week’s sets.</a:t>
            </a:r>
            <a:br>
              <a:rPr lang="en-GB" baseline="0" dirty="0" smtClean="0"/>
            </a:br>
            <a:r>
              <a:rPr lang="en-GB" baseline="0" dirty="0" smtClean="0"/>
              <a:t>Teachers can prompt students to provide the English before revealing it, compelling them to process vocabulary and grammar from this week.</a:t>
            </a: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fld id="{00000000-1234-1234-1234-123412341234}" type="slidenum">
              <a:rPr lang="en-GB">
                <a:solidFill>
                  <a:prstClr val="black"/>
                </a:solidFill>
              </a:rPr>
              <a:pPr/>
              <a:t>8</a:t>
            </a:fld>
            <a:endParaRPr>
              <a:solidFill>
                <a:prstClr val="black"/>
              </a:solidFill>
            </a:endParaRPr>
          </a:p>
        </p:txBody>
      </p:sp>
    </p:spTree>
    <p:extLst>
      <p:ext uri="{BB962C8B-B14F-4D97-AF65-F5344CB8AC3E}">
        <p14:creationId xmlns:p14="http://schemas.microsoft.com/office/powerpoint/2010/main" val="3079403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listening task compels</a:t>
            </a:r>
            <a:r>
              <a:rPr lang="en-GB" sz="1200" kern="1200" baseline="0" dirty="0" smtClean="0">
                <a:solidFill>
                  <a:schemeClr val="tx1"/>
                </a:solidFill>
                <a:effectLst/>
                <a:latin typeface="+mn-lt"/>
                <a:ea typeface="+mn-ea"/>
                <a:cs typeface="+mn-cs"/>
              </a:rPr>
              <a:t> students to process the different forms of FINDEN.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Click number 1 to hear a gapped version of the dialogue.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Students focus on the form of FINDEN to decide whether the subject is ‘</a:t>
            </a:r>
            <a:r>
              <a:rPr lang="en-GB" sz="1200" kern="1200" baseline="0" dirty="0" err="1" smtClean="0">
                <a:solidFill>
                  <a:schemeClr val="tx1"/>
                </a:solidFill>
                <a:effectLst/>
                <a:latin typeface="+mn-lt"/>
                <a:ea typeface="+mn-ea"/>
                <a:cs typeface="+mn-cs"/>
              </a:rPr>
              <a:t>ich</a:t>
            </a:r>
            <a:r>
              <a:rPr lang="en-GB" sz="1200" kern="1200" baseline="0" dirty="0" smtClean="0">
                <a:solidFill>
                  <a:schemeClr val="tx1"/>
                </a:solidFill>
                <a:effectLst/>
                <a:latin typeface="+mn-lt"/>
                <a:ea typeface="+mn-ea"/>
                <a:cs typeface="+mn-cs"/>
              </a:rPr>
              <a:t>, du </a:t>
            </a:r>
            <a:r>
              <a:rPr lang="en-GB" sz="1200" kern="1200" baseline="0" dirty="0" err="1" smtClean="0">
                <a:solidFill>
                  <a:schemeClr val="tx1"/>
                </a:solidFill>
                <a:effectLst/>
                <a:latin typeface="+mn-lt"/>
                <a:ea typeface="+mn-ea"/>
                <a:cs typeface="+mn-cs"/>
              </a:rPr>
              <a:t>oder</a:t>
            </a:r>
            <a:r>
              <a:rPr lang="en-GB" sz="1200" kern="1200" baseline="0" dirty="0" smtClean="0">
                <a:solidFill>
                  <a:schemeClr val="tx1"/>
                </a:solidFill>
                <a:effectLst/>
                <a:latin typeface="+mn-lt"/>
                <a:ea typeface="+mn-ea"/>
                <a:cs typeface="+mn-cs"/>
              </a:rPr>
              <a:t> Wolfgang’.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This needs to be very clear to students before they start this set of six short listening passages.</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To record their answers, they write, for example: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1.  Wolfgang, </a:t>
            </a:r>
            <a:r>
              <a:rPr lang="en-GB" sz="1200" kern="1200" baseline="0" dirty="0" err="1" smtClean="0">
                <a:solidFill>
                  <a:schemeClr val="tx1"/>
                </a:solidFill>
                <a:effectLst/>
                <a:latin typeface="+mn-lt"/>
                <a:ea typeface="+mn-ea"/>
                <a:cs typeface="+mn-cs"/>
              </a:rPr>
              <a:t>ich</a:t>
            </a: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The context is continued from last week.  Mehmet is a new arrival at Mia and Wolfgang’s school.</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Mia and Mehmet are getting to know each other and talking about their views of school, and referring also to Wolfgang’s views.</a:t>
            </a:r>
            <a:br>
              <a:rPr lang="en-GB" sz="1200" kern="1200" baseline="0" dirty="0" smtClean="0">
                <a:solidFill>
                  <a:schemeClr val="tx1"/>
                </a:solidFill>
                <a:effectLst/>
                <a:latin typeface="+mn-lt"/>
                <a:ea typeface="+mn-ea"/>
                <a:cs typeface="+mn-cs"/>
              </a:rPr>
            </a:br>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Each dialogue is corrected immediately, to provide instant feedback, and monitor understanding.</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Teachers click the ‘</a:t>
            </a:r>
            <a:r>
              <a:rPr lang="en-GB" sz="1200" kern="1200" baseline="0" dirty="0" err="1" smtClean="0">
                <a:solidFill>
                  <a:schemeClr val="tx1"/>
                </a:solidFill>
                <a:effectLst/>
                <a:latin typeface="+mn-lt"/>
                <a:ea typeface="+mn-ea"/>
                <a:cs typeface="+mn-cs"/>
              </a:rPr>
              <a:t>Antwort</a:t>
            </a:r>
            <a:r>
              <a:rPr lang="en-GB" sz="1200" kern="1200" baseline="0" dirty="0" smtClean="0">
                <a:solidFill>
                  <a:schemeClr val="tx1"/>
                </a:solidFill>
                <a:effectLst/>
                <a:latin typeface="+mn-lt"/>
                <a:ea typeface="+mn-ea"/>
                <a:cs typeface="+mn-cs"/>
              </a:rPr>
              <a:t>’ button to hear the full dialogue, with the name / pronouns added in.</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Then the answers appear in written form.</a:t>
            </a:r>
            <a:br>
              <a:rPr lang="en-GB" sz="1200" kern="1200" baseline="0" dirty="0" smtClean="0">
                <a:solidFill>
                  <a:schemeClr val="tx1"/>
                </a:solidFill>
                <a:effectLst/>
                <a:latin typeface="+mn-lt"/>
                <a:ea typeface="+mn-ea"/>
                <a:cs typeface="+mn-cs"/>
              </a:rPr>
            </a:b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TRANSCRIPT</a:t>
            </a:r>
          </a:p>
          <a:p>
            <a:r>
              <a:rPr lang="en-GB" sz="1200" kern="1200" dirty="0" smtClean="0">
                <a:solidFill>
                  <a:schemeClr val="tx1"/>
                </a:solidFill>
                <a:effectLst/>
                <a:latin typeface="+mn-lt"/>
                <a:ea typeface="+mn-ea"/>
                <a:cs typeface="+mn-cs"/>
              </a:rPr>
              <a:t>Mehmet </a:t>
            </a:r>
            <a:r>
              <a:rPr lang="en-GB" sz="1200" kern="1200" dirty="0">
                <a:solidFill>
                  <a:schemeClr val="tx1"/>
                </a:solidFill>
                <a:effectLst/>
                <a:latin typeface="+mn-lt"/>
                <a:ea typeface="+mn-ea"/>
                <a:cs typeface="+mn-cs"/>
              </a:rPr>
              <a:t>(male voice):</a:t>
            </a:r>
            <a:r>
              <a:rPr lang="en-GB" sz="1200" b="1" kern="1200" dirty="0">
                <a:solidFill>
                  <a:schemeClr val="tx1"/>
                </a:solidFill>
                <a:effectLst/>
                <a:latin typeface="+mn-lt"/>
                <a:ea typeface="+mn-ea"/>
                <a:cs typeface="+mn-cs"/>
              </a:rPr>
              <a:t>  Wie </a:t>
            </a:r>
            <a:r>
              <a:rPr lang="en-GB" sz="1200" b="1" kern="1200" dirty="0" err="1">
                <a:solidFill>
                  <a:schemeClr val="tx1"/>
                </a:solidFill>
                <a:effectLst/>
                <a:latin typeface="+mn-lt"/>
                <a:ea typeface="+mn-ea"/>
                <a:cs typeface="+mn-cs"/>
              </a:rPr>
              <a:t>findest</a:t>
            </a:r>
            <a:r>
              <a:rPr lang="en-GB" sz="1200" b="1" kern="1200" dirty="0">
                <a:solidFill>
                  <a:schemeClr val="tx1"/>
                </a:solidFill>
                <a:effectLst/>
                <a:latin typeface="+mn-lt"/>
                <a:ea typeface="+mn-ea"/>
                <a:cs typeface="+mn-cs"/>
              </a:rPr>
              <a:t> du das Essen?</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Mia (Female):</a:t>
            </a:r>
            <a:r>
              <a:rPr lang="en-GB" sz="1200" b="1" kern="1200" dirty="0">
                <a:solidFill>
                  <a:schemeClr val="tx1"/>
                </a:solidFill>
                <a:effectLst/>
                <a:latin typeface="+mn-lt"/>
                <a:ea typeface="+mn-ea"/>
                <a:cs typeface="+mn-cs"/>
              </a:rPr>
              <a:t> Ich mag das Essen! </a:t>
            </a:r>
            <a:r>
              <a:rPr lang="en-GB" sz="1200" kern="1200" dirty="0">
                <a:solidFill>
                  <a:schemeClr val="tx1"/>
                </a:solidFill>
                <a:effectLst/>
                <a:latin typeface="+mn-lt"/>
                <a:ea typeface="+mn-ea"/>
                <a:cs typeface="+mn-cs"/>
              </a:rPr>
              <a:t>[Wolfgang]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findet</a:t>
            </a:r>
            <a:r>
              <a:rPr lang="en-GB" sz="1200" b="1" kern="1200" dirty="0">
                <a:solidFill>
                  <a:schemeClr val="tx1"/>
                </a:solidFill>
                <a:effectLst/>
                <a:latin typeface="+mn-lt"/>
                <a:ea typeface="+mn-ea"/>
                <a:cs typeface="+mn-cs"/>
              </a:rPr>
              <a:t> das Essen </a:t>
            </a:r>
            <a:r>
              <a:rPr lang="en-GB" sz="1200" b="1" kern="1200" dirty="0" err="1">
                <a:solidFill>
                  <a:schemeClr val="tx1"/>
                </a:solidFill>
                <a:effectLst/>
                <a:latin typeface="+mn-lt"/>
                <a:ea typeface="+mn-ea"/>
                <a:cs typeface="+mn-cs"/>
              </a:rPr>
              <a:t>nicht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lecker</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aber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[ich]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a:t>
            </a:r>
            <a:r>
              <a:rPr lang="en-GB" sz="1200" b="1" kern="1200" dirty="0">
                <a:solidFill>
                  <a:schemeClr val="tx1"/>
                </a:solidFill>
                <a:effectLst/>
                <a:latin typeface="+mn-lt"/>
                <a:ea typeface="+mn-ea"/>
                <a:cs typeface="+mn-cs"/>
              </a:rPr>
              <a:t> es </a:t>
            </a:r>
            <a:r>
              <a:rPr lang="en-GB" sz="1200" b="1" kern="1200" dirty="0" err="1">
                <a:solidFill>
                  <a:schemeClr val="tx1"/>
                </a:solidFill>
                <a:effectLst/>
                <a:latin typeface="+mn-lt"/>
                <a:ea typeface="+mn-ea"/>
                <a:cs typeface="+mn-cs"/>
              </a:rPr>
              <a:t>gesund</a:t>
            </a:r>
            <a:r>
              <a:rPr lang="en-GB" sz="1200" b="1" kern="1200" dirty="0" smtClean="0">
                <a:solidFill>
                  <a:schemeClr val="tx1"/>
                </a:solidFill>
                <a:effectLst/>
                <a:latin typeface="+mn-lt"/>
                <a:ea typeface="+mn-ea"/>
                <a:cs typeface="+mn-cs"/>
              </a:rPr>
              <a:t>.</a:t>
            </a:r>
          </a:p>
          <a:p>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Note: After the listening, the same</a:t>
            </a:r>
            <a:r>
              <a:rPr lang="en-GB" sz="1200" b="1" kern="1200" baseline="0" dirty="0" smtClean="0">
                <a:solidFill>
                  <a:schemeClr val="tx1"/>
                </a:solidFill>
                <a:effectLst/>
                <a:latin typeface="+mn-lt"/>
                <a:ea typeface="+mn-ea"/>
                <a:cs typeface="+mn-cs"/>
              </a:rPr>
              <a:t> dialogue is revisited to focus on object pronouns.  That might be the best opportunity to elicit English translations, rather than when correcting this listening task.</a:t>
            </a:r>
            <a:r>
              <a:rPr lang="en-GB" sz="1200" b="1" kern="1200" dirty="0">
                <a:solidFill>
                  <a:schemeClr val="tx1"/>
                </a:solidFill>
                <a:effectLst/>
                <a:latin typeface="+mn-lt"/>
                <a:ea typeface="+mn-ea"/>
                <a:cs typeface="+mn-cs"/>
              </a:rPr>
              <a:t/>
            </a:r>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638045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03708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317724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074954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763101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7451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56259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2619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5242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52330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750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8961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723739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426503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165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0049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057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66935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1884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50973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6656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495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64174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30/04/2020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5678570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30/04/2020</a:t>
            </a:fld>
            <a:endParaRPr lang="en-GB" dirty="0">
              <a:solidFill>
                <a:prstClr val="black"/>
              </a:solidFill>
            </a:endParaRPr>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86206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30/04/2020</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02082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30/04/2020</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75822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30/04/2020</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36496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30/04/2020</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95474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048277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8100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58073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119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378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30/04/2020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9070140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164375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30/04/2020</a:t>
            </a:fld>
            <a:endParaRPr lang="en-GB" dirty="0">
              <a:solidFill>
                <a:prstClr val="black"/>
              </a:solidFill>
            </a:endParaRPr>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04172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30/04/2020</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63540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30/04/2020</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89843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30/04/2020</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288050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30/04/2020</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10900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30/04/2020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767904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30/04/2020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747510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30/04/2020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27844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30/04/2020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83090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30/04/2020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822792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30/04/2020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329070297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114638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3"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86184422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3"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77991045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image" Target="../media/image21.gi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image" Target="../media/image22.gif"/></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audio" Target="../media/audio13.wav"/><Relationship Id="rId5" Type="http://schemas.openxmlformats.org/officeDocument/2006/relationships/audio" Target="../media/audio12.wav"/><Relationship Id="rId4" Type="http://schemas.openxmlformats.org/officeDocument/2006/relationships/image" Target="../media/image23.gi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audio" Target="../media/audio15.wav"/><Relationship Id="rId5" Type="http://schemas.openxmlformats.org/officeDocument/2006/relationships/audio" Target="../media/audio14.wav"/><Relationship Id="rId4" Type="http://schemas.openxmlformats.org/officeDocument/2006/relationships/image" Target="../media/image24.gif"/></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20.gif"/></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21.gif"/></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21.gif"/></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22.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7.gif"/><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22.gif"/></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23.gif"/></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23.gif"/></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24.gif"/></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24.gif"/></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6.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6.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34.jpeg"/><Relationship Id="rId12"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6.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34.jpeg"/><Relationship Id="rId12"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36.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s>
</file>

<file path=ppt/slides/_rels/slide3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6.xml"/><Relationship Id="rId6" Type="http://schemas.openxmlformats.org/officeDocument/2006/relationships/image" Target="../media/image40.png"/><Relationship Id="rId5" Type="http://schemas.openxmlformats.org/officeDocument/2006/relationships/image" Target="../media/image34.jpeg"/><Relationship Id="rId4" Type="http://schemas.openxmlformats.org/officeDocument/2006/relationships/image" Target="../media/image9.png"/><Relationship Id="rId9"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36.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5.png"/><Relationship Id="rId7"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xmlns="" id="{16523271-2662-084F-9684-6AEBCCC2B9E3}"/>
              </a:ext>
            </a:extLst>
          </p:cNvPr>
          <p:cNvSpPr>
            <a:spLocks noGrp="1"/>
          </p:cNvSpPr>
          <p:nvPr>
            <p:ph type="ctrTitle"/>
          </p:nvPr>
        </p:nvSpPr>
        <p:spPr>
          <a:xfrm>
            <a:off x="172596" y="1953953"/>
            <a:ext cx="9144000" cy="894779"/>
          </a:xfrm>
        </p:spPr>
        <p:txBody>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endParaRPr lang="en-US" dirty="0"/>
          </a:p>
        </p:txBody>
      </p:sp>
      <p:sp>
        <p:nvSpPr>
          <p:cNvPr id="6" name="Subtitle 5">
            <a:extLst>
              <a:ext uri="{FF2B5EF4-FFF2-40B4-BE49-F238E27FC236}">
                <a16:creationId xmlns:a16="http://schemas.microsoft.com/office/drawing/2014/main" xmlns="" id="{E9EA1430-5959-D841-A022-9618BF178F2D}"/>
              </a:ext>
            </a:extLst>
          </p:cNvPr>
          <p:cNvSpPr>
            <a:spLocks noGrp="1"/>
          </p:cNvSpPr>
          <p:nvPr>
            <p:ph type="subTitle" idx="1"/>
          </p:nvPr>
        </p:nvSpPr>
        <p:spPr>
          <a:xfrm>
            <a:off x="172596" y="2848732"/>
            <a:ext cx="7860660" cy="1655762"/>
          </a:xfrm>
        </p:spPr>
        <p:txBody>
          <a:bodyPr>
            <a:normAutofit/>
          </a:bodyPr>
          <a:lstStyle/>
          <a:p>
            <a:pPr algn="l"/>
            <a:r>
              <a:rPr lang="de-DE" dirty="0">
                <a:solidFill>
                  <a:schemeClr val="bg1"/>
                </a:solidFill>
                <a:latin typeface="Century Gothic" panose="020B0502020202020204" pitchFamily="34" charset="0"/>
              </a:rPr>
              <a:t>Object pronouns (singular) ihn, sie, es, sie (plural)</a:t>
            </a:r>
          </a:p>
          <a:p>
            <a:pPr algn="l"/>
            <a:r>
              <a:rPr lang="de-DE" dirty="0">
                <a:solidFill>
                  <a:schemeClr val="bg1"/>
                </a:solidFill>
                <a:latin typeface="Century Gothic" panose="020B0502020202020204" pitchFamily="34" charset="0"/>
              </a:rPr>
              <a:t>FINDEN - ich finde / du findest / er &amp; sie findet</a:t>
            </a:r>
            <a:endParaRPr lang="en-US" dirty="0">
              <a:solidFill>
                <a:schemeClr val="bg1"/>
              </a:solidFill>
              <a:latin typeface="Century Gothic" panose="020B0502020202020204" pitchFamily="34" charset="0"/>
            </a:endParaRPr>
          </a:p>
        </p:txBody>
      </p:sp>
      <p:sp>
        <p:nvSpPr>
          <p:cNvPr id="12" name="Title 3">
            <a:extLst>
              <a:ext uri="{FF2B5EF4-FFF2-40B4-BE49-F238E27FC236}">
                <a16:creationId xmlns:a16="http://schemas.microsoft.com/office/drawing/2014/main" xmlns="" id="{7B424077-B2D5-46AA-BDA8-6FF15DA500E8}"/>
              </a:ext>
            </a:extLst>
          </p:cNvPr>
          <p:cNvSpPr txBox="1">
            <a:spLocks/>
          </p:cNvSpPr>
          <p:nvPr/>
        </p:nvSpPr>
        <p:spPr>
          <a:xfrm>
            <a:off x="168926" y="500773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a:t>
            </a:r>
            <a:r>
              <a:rPr kumimoji="0" lang="en-GB" sz="18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4</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xmlns="" id="{CECD60A5-F0F3-684D-A486-E09017C8A782}"/>
              </a:ext>
            </a:extLst>
          </p:cNvPr>
          <p:cNvSpPr txBox="1">
            <a:spLocks/>
          </p:cNvSpPr>
          <p:nvPr/>
        </p:nvSpPr>
        <p:spPr>
          <a:xfrm>
            <a:off x="168926" y="5864255"/>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Leigh McClelland /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Rachel 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18/01/20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48588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13762"/>
            <a:ext cx="5764619" cy="707849"/>
          </a:xfrm>
        </p:spPr>
        <p:txBody>
          <a:bodyPr>
            <a:normAutofit/>
          </a:bodyPr>
          <a:lstStyle/>
          <a:p>
            <a:r>
              <a:rPr lang="en-GB" sz="3600" b="1" dirty="0">
                <a:solidFill>
                  <a:schemeClr val="bg1"/>
                </a:solidFill>
              </a:rPr>
              <a:t>Ich, du </a:t>
            </a:r>
            <a:r>
              <a:rPr lang="en-GB" sz="3600" b="1" dirty="0" err="1">
                <a:solidFill>
                  <a:schemeClr val="bg1"/>
                </a:solidFill>
              </a:rPr>
              <a:t>oder</a:t>
            </a:r>
            <a:r>
              <a:rPr lang="en-GB" sz="3600" b="1" dirty="0">
                <a:solidFill>
                  <a:schemeClr val="bg1"/>
                </a:solidFill>
              </a:rPr>
              <a:t> Wolfgang?</a:t>
            </a:r>
          </a:p>
        </p:txBody>
      </p:sp>
      <p:pic>
        <p:nvPicPr>
          <p:cNvPr id="6" name="Picture 5" descr="A picture containing text&#10;&#10;Description automatically generated">
            <a:extLst>
              <a:ext uri="{FF2B5EF4-FFF2-40B4-BE49-F238E27FC236}">
                <a16:creationId xmlns:a16="http://schemas.microsoft.com/office/drawing/2014/main" xmlns="" id="{8B0474BD-6D53-4DF5-9480-C8D742BBCD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9125" y="1419368"/>
            <a:ext cx="5560397" cy="4683203"/>
          </a:xfrm>
          <a:prstGeom prst="rect">
            <a:avLst/>
          </a:prstGeom>
        </p:spPr>
      </p:pic>
      <p:sp>
        <p:nvSpPr>
          <p:cNvPr id="9" name="Rounded Rectangular Callout 6">
            <a:extLst>
              <a:ext uri="{FF2B5EF4-FFF2-40B4-BE49-F238E27FC236}">
                <a16:creationId xmlns:a16="http://schemas.microsoft.com/office/drawing/2014/main" xmlns="" id="{A7A75750-C925-42AE-BD46-A76DDE157CD2}"/>
              </a:ext>
            </a:extLst>
          </p:cNvPr>
          <p:cNvSpPr/>
          <p:nvPr/>
        </p:nvSpPr>
        <p:spPr>
          <a:xfrm flipH="1">
            <a:off x="40942" y="1230512"/>
            <a:ext cx="3424426" cy="1191784"/>
          </a:xfrm>
          <a:prstGeom prst="wedgeRoundRectCallout">
            <a:avLst>
              <a:gd name="adj1" fmla="val -40722"/>
              <a:gd name="adj2" fmla="val 10818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prstClr val="white"/>
                </a:solidFill>
                <a:latin typeface="Century Gothic" panose="020B0502020202020204" pitchFamily="34" charset="0"/>
              </a:rPr>
              <a:t>Ich mag die Uniform. Und du?</a:t>
            </a:r>
            <a:endParaRPr lang="en-GB" sz="2800" dirty="0">
              <a:solidFill>
                <a:prstClr val="white"/>
              </a:solidFill>
              <a:latin typeface="Century Gothic" panose="020B0502020202020204" pitchFamily="34" charset="0"/>
            </a:endParaRPr>
          </a:p>
        </p:txBody>
      </p:sp>
      <p:sp>
        <p:nvSpPr>
          <p:cNvPr id="10" name="Rounded Rectangular Callout 6">
            <a:extLst>
              <a:ext uri="{FF2B5EF4-FFF2-40B4-BE49-F238E27FC236}">
                <a16:creationId xmlns:a16="http://schemas.microsoft.com/office/drawing/2014/main" xmlns="" id="{3C2CFC1E-451C-4980-A348-A564188B20CD}"/>
              </a:ext>
            </a:extLst>
          </p:cNvPr>
          <p:cNvSpPr/>
          <p:nvPr/>
        </p:nvSpPr>
        <p:spPr>
          <a:xfrm flipH="1">
            <a:off x="8415501" y="1310185"/>
            <a:ext cx="3465369" cy="2333768"/>
          </a:xfrm>
          <a:prstGeom prst="wedgeRoundRectCallout">
            <a:avLst>
              <a:gd name="adj1" fmla="val 85474"/>
              <a:gd name="adj2" fmla="val 27219"/>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600" b="1" dirty="0">
                <a:solidFill>
                  <a:prstClr val="white"/>
                </a:solidFill>
                <a:latin typeface="Century Gothic" panose="020B0502020202020204" pitchFamily="34" charset="0"/>
              </a:rPr>
              <a:t>______ findest die Uniform gut? ______ finde die Uniform hässlich.</a:t>
            </a:r>
          </a:p>
        </p:txBody>
      </p:sp>
      <p:sp>
        <p:nvSpPr>
          <p:cNvPr id="13" name="Google Shape;613;p26">
            <a:hlinkClick r:id="" action="ppaction://noaction" highlightClick="1">
              <a:snd r:embed="rId5" name="ex 2 - q - ich mag die uniform.wav"/>
            </a:hlinkClick>
            <a:extLst>
              <a:ext uri="{FF2B5EF4-FFF2-40B4-BE49-F238E27FC236}">
                <a16:creationId xmlns:a16="http://schemas.microsoft.com/office/drawing/2014/main" xmlns="" id="{7AD9E4BA-B802-40EF-B673-69B572B40E71}"/>
              </a:ext>
            </a:extLst>
          </p:cNvPr>
          <p:cNvSpPr/>
          <p:nvPr/>
        </p:nvSpPr>
        <p:spPr>
          <a:xfrm>
            <a:off x="1651946" y="5031596"/>
            <a:ext cx="673603"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200" b="1" dirty="0">
                <a:solidFill>
                  <a:prstClr val="white"/>
                </a:solidFill>
                <a:latin typeface="Century Gothic" panose="020B0502020202020204" pitchFamily="34" charset="0"/>
              </a:rPr>
              <a:t>2</a:t>
            </a:r>
            <a:endParaRPr sz="2200" b="1" dirty="0">
              <a:solidFill>
                <a:prstClr val="white"/>
              </a:solidFill>
              <a:latin typeface="Century Gothic" panose="020B0502020202020204" pitchFamily="34" charset="0"/>
            </a:endParaRPr>
          </a:p>
        </p:txBody>
      </p:sp>
      <p:sp>
        <p:nvSpPr>
          <p:cNvPr id="15" name="Google Shape;613;p26">
            <a:hlinkClick r:id="" action="ppaction://noaction" highlightClick="1">
              <a:snd r:embed="rId6" name="ex 2 - answ - ich mag die uniform.wav"/>
            </a:hlinkClick>
            <a:extLst>
              <a:ext uri="{FF2B5EF4-FFF2-40B4-BE49-F238E27FC236}">
                <a16:creationId xmlns:a16="http://schemas.microsoft.com/office/drawing/2014/main" xmlns="" id="{854E05BF-8010-472B-AB41-FE5D5FCA5A20}"/>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200" b="1" dirty="0" err="1" smtClean="0">
                <a:solidFill>
                  <a:prstClr val="white"/>
                </a:solidFill>
                <a:latin typeface="Century Gothic" panose="020B0502020202020204" pitchFamily="34" charset="0"/>
              </a:rPr>
              <a:t>Antworten</a:t>
            </a:r>
            <a:endParaRPr sz="2200" b="1" dirty="0">
              <a:solidFill>
                <a:prstClr val="white"/>
              </a:solidFill>
              <a:latin typeface="Century Gothic" panose="020B0502020202020204" pitchFamily="34" charset="0"/>
            </a:endParaRPr>
          </a:p>
        </p:txBody>
      </p:sp>
      <p:sp>
        <p:nvSpPr>
          <p:cNvPr id="16" name="TextBox 15">
            <a:extLst>
              <a:ext uri="{FF2B5EF4-FFF2-40B4-BE49-F238E27FC236}">
                <a16:creationId xmlns:a16="http://schemas.microsoft.com/office/drawing/2014/main" xmlns="" id="{2A4EFCB5-B181-47EA-A10A-8D270FBF2226}"/>
              </a:ext>
            </a:extLst>
          </p:cNvPr>
          <p:cNvSpPr txBox="1"/>
          <p:nvPr/>
        </p:nvSpPr>
        <p:spPr>
          <a:xfrm>
            <a:off x="8647228" y="1563264"/>
            <a:ext cx="1278798" cy="523220"/>
          </a:xfrm>
          <a:prstGeom prst="rect">
            <a:avLst/>
          </a:prstGeom>
          <a:noFill/>
        </p:spPr>
        <p:txBody>
          <a:bodyPr wrap="square" rtlCol="0">
            <a:spAutoFit/>
          </a:bodyPr>
          <a:lstStyle/>
          <a:p>
            <a:pPr algn="ctr"/>
            <a:r>
              <a:rPr lang="en-GB" sz="2800" b="1" dirty="0">
                <a:solidFill>
                  <a:prstClr val="white"/>
                </a:solidFill>
                <a:latin typeface="Century Gothic" panose="020B0502020202020204" pitchFamily="34" charset="0"/>
              </a:rPr>
              <a:t>Du</a:t>
            </a:r>
            <a:endParaRPr lang="en-GB" sz="2000"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xmlns="" id="{FE9B343E-34F0-49E2-AF01-88C905995E07}"/>
              </a:ext>
            </a:extLst>
          </p:cNvPr>
          <p:cNvSpPr txBox="1"/>
          <p:nvPr/>
        </p:nvSpPr>
        <p:spPr>
          <a:xfrm>
            <a:off x="9039229" y="2358152"/>
            <a:ext cx="741259" cy="523220"/>
          </a:xfrm>
          <a:prstGeom prst="rect">
            <a:avLst/>
          </a:prstGeom>
          <a:noFill/>
        </p:spPr>
        <p:txBody>
          <a:bodyPr wrap="square" rtlCol="0">
            <a:spAutoFit/>
          </a:bodyPr>
          <a:lstStyle/>
          <a:p>
            <a:pPr algn="ctr"/>
            <a:r>
              <a:rPr lang="en-GB" sz="2800" b="1" dirty="0">
                <a:solidFill>
                  <a:prstClr val="white"/>
                </a:solidFill>
                <a:latin typeface="Century Gothic" panose="020B0502020202020204" pitchFamily="34" charset="0"/>
              </a:rPr>
              <a:t>Ich</a:t>
            </a:r>
            <a:endParaRPr lang="en-GB" sz="2000" b="1" dirty="0">
              <a:solidFill>
                <a:prstClr val="white"/>
              </a:solidFill>
              <a:latin typeface="Century Gothic" panose="020B0502020202020204" pitchFamily="34" charset="0"/>
            </a:endParaRPr>
          </a:p>
        </p:txBody>
      </p:sp>
      <p:sp>
        <p:nvSpPr>
          <p:cNvPr id="19" name="Rounded Rectangle 11">
            <a:extLst>
              <a:ext uri="{FF2B5EF4-FFF2-40B4-BE49-F238E27FC236}">
                <a16:creationId xmlns:a16="http://schemas.microsoft.com/office/drawing/2014/main" xmlns="" id="{B5C5ED05-9C15-4D99-8F6D-8D44BC897834}"/>
              </a:ext>
            </a:extLst>
          </p:cNvPr>
          <p:cNvSpPr/>
          <p:nvPr/>
        </p:nvSpPr>
        <p:spPr>
          <a:xfrm>
            <a:off x="10508776" y="258220"/>
            <a:ext cx="134479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p>
        </p:txBody>
      </p:sp>
    </p:spTree>
    <p:extLst>
      <p:ext uri="{BB962C8B-B14F-4D97-AF65-F5344CB8AC3E}">
        <p14:creationId xmlns:p14="http://schemas.microsoft.com/office/powerpoint/2010/main" val="239978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13762"/>
            <a:ext cx="5750971" cy="707849"/>
          </a:xfrm>
        </p:spPr>
        <p:txBody>
          <a:bodyPr>
            <a:normAutofit/>
          </a:bodyPr>
          <a:lstStyle/>
          <a:p>
            <a:r>
              <a:rPr lang="en-GB" sz="3600" b="1" dirty="0">
                <a:solidFill>
                  <a:schemeClr val="bg1"/>
                </a:solidFill>
              </a:rPr>
              <a:t>Ich, du </a:t>
            </a:r>
            <a:r>
              <a:rPr lang="en-GB" sz="3600" b="1" dirty="0" err="1">
                <a:solidFill>
                  <a:schemeClr val="bg1"/>
                </a:solidFill>
              </a:rPr>
              <a:t>oder</a:t>
            </a:r>
            <a:r>
              <a:rPr lang="en-GB" sz="3600" b="1" dirty="0">
                <a:solidFill>
                  <a:schemeClr val="bg1"/>
                </a:solidFill>
              </a:rPr>
              <a:t> Wolfgang?</a:t>
            </a:r>
          </a:p>
        </p:txBody>
      </p:sp>
      <p:pic>
        <p:nvPicPr>
          <p:cNvPr id="7" name="Picture 6" descr="A close up of a logo&#10;&#10;Description automatically generated">
            <a:extLst>
              <a:ext uri="{FF2B5EF4-FFF2-40B4-BE49-F238E27FC236}">
                <a16:creationId xmlns:a16="http://schemas.microsoft.com/office/drawing/2014/main" xmlns="" id="{C2A2C2B4-7B38-419E-97DD-3962FB969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9049" y="987179"/>
            <a:ext cx="6246712" cy="4883641"/>
          </a:xfrm>
          <a:prstGeom prst="rect">
            <a:avLst/>
          </a:prstGeom>
        </p:spPr>
      </p:pic>
      <p:sp>
        <p:nvSpPr>
          <p:cNvPr id="8" name="Google Shape;613;p26">
            <a:hlinkClick r:id="" action="ppaction://noaction" highlightClick="1">
              <a:snd r:embed="rId5" name="ex 2 - q - der Unterricht ist zu schwierig.wav"/>
            </a:hlinkClick>
            <a:extLst>
              <a:ext uri="{FF2B5EF4-FFF2-40B4-BE49-F238E27FC236}">
                <a16:creationId xmlns:a16="http://schemas.microsoft.com/office/drawing/2014/main" xmlns="" id="{6FD5F972-9BC0-4DF9-B36C-3D40F452AC15}"/>
              </a:ext>
            </a:extLst>
          </p:cNvPr>
          <p:cNvSpPr/>
          <p:nvPr/>
        </p:nvSpPr>
        <p:spPr>
          <a:xfrm>
            <a:off x="1651946" y="5031596"/>
            <a:ext cx="673603"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200" b="1" dirty="0">
                <a:solidFill>
                  <a:prstClr val="white"/>
                </a:solidFill>
                <a:latin typeface="Century Gothic" panose="020B0502020202020204" pitchFamily="34" charset="0"/>
              </a:rPr>
              <a:t>3</a:t>
            </a:r>
            <a:endParaRPr sz="2200" b="1" dirty="0">
              <a:solidFill>
                <a:prstClr val="white"/>
              </a:solidFill>
              <a:latin typeface="Century Gothic" panose="020B0502020202020204" pitchFamily="34" charset="0"/>
            </a:endParaRPr>
          </a:p>
        </p:txBody>
      </p:sp>
      <p:sp>
        <p:nvSpPr>
          <p:cNvPr id="9" name="Google Shape;613;p26">
            <a:hlinkClick r:id="" action="ppaction://noaction" highlightClick="1">
              <a:snd r:embed="rId6" name="ex 2 - answ - der Unterricht ist zu schwierig.wav"/>
            </a:hlinkClick>
            <a:extLst>
              <a:ext uri="{FF2B5EF4-FFF2-40B4-BE49-F238E27FC236}">
                <a16:creationId xmlns:a16="http://schemas.microsoft.com/office/drawing/2014/main" xmlns="" id="{E9E98897-4B39-4841-9934-A8BAFF6BF68B}"/>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200" b="1" dirty="0" err="1" smtClean="0">
                <a:solidFill>
                  <a:prstClr val="white"/>
                </a:solidFill>
                <a:latin typeface="Century Gothic" panose="020B0502020202020204" pitchFamily="34" charset="0"/>
              </a:rPr>
              <a:t>Antworten</a:t>
            </a:r>
            <a:endParaRPr sz="2200" b="1" dirty="0">
              <a:solidFill>
                <a:prstClr val="white"/>
              </a:solidFill>
              <a:latin typeface="Century Gothic" panose="020B0502020202020204" pitchFamily="34" charset="0"/>
            </a:endParaRPr>
          </a:p>
        </p:txBody>
      </p:sp>
      <p:sp>
        <p:nvSpPr>
          <p:cNvPr id="10" name="Rounded Rectangular Callout 6">
            <a:extLst>
              <a:ext uri="{FF2B5EF4-FFF2-40B4-BE49-F238E27FC236}">
                <a16:creationId xmlns:a16="http://schemas.microsoft.com/office/drawing/2014/main" xmlns="" id="{F47273C9-BA72-422B-9708-6BC26A4A2613}"/>
              </a:ext>
            </a:extLst>
          </p:cNvPr>
          <p:cNvSpPr/>
          <p:nvPr/>
        </p:nvSpPr>
        <p:spPr>
          <a:xfrm flipH="1">
            <a:off x="40942" y="1230512"/>
            <a:ext cx="3424426" cy="2072246"/>
          </a:xfrm>
          <a:prstGeom prst="wedgeRoundRectCallout">
            <a:avLst>
              <a:gd name="adj1" fmla="val -79779"/>
              <a:gd name="adj2" fmla="val 2881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600" b="1" dirty="0">
                <a:solidFill>
                  <a:prstClr val="white"/>
                </a:solidFill>
                <a:latin typeface="Century Gothic" panose="020B0502020202020204" pitchFamily="34" charset="0"/>
              </a:rPr>
              <a:t>Der Unterricht ist zu schwierig. Mia, wie findest ______ </a:t>
            </a:r>
            <a:br>
              <a:rPr lang="de-DE" sz="2600" b="1" dirty="0">
                <a:solidFill>
                  <a:prstClr val="white"/>
                </a:solidFill>
                <a:latin typeface="Century Gothic" panose="020B0502020202020204" pitchFamily="34" charset="0"/>
              </a:rPr>
            </a:br>
            <a:r>
              <a:rPr lang="de-DE" sz="2600" b="1" dirty="0">
                <a:solidFill>
                  <a:prstClr val="white"/>
                </a:solidFill>
                <a:latin typeface="Century Gothic" panose="020B0502020202020204" pitchFamily="34" charset="0"/>
              </a:rPr>
              <a:t>den Unterricht?</a:t>
            </a:r>
            <a:endParaRPr lang="en-GB" sz="2600" dirty="0">
              <a:solidFill>
                <a:prstClr val="white"/>
              </a:solidFill>
              <a:latin typeface="Century Gothic" panose="020B0502020202020204" pitchFamily="34" charset="0"/>
            </a:endParaRPr>
          </a:p>
        </p:txBody>
      </p:sp>
      <p:sp>
        <p:nvSpPr>
          <p:cNvPr id="11" name="Rounded Rectangular Callout 6">
            <a:extLst>
              <a:ext uri="{FF2B5EF4-FFF2-40B4-BE49-F238E27FC236}">
                <a16:creationId xmlns:a16="http://schemas.microsoft.com/office/drawing/2014/main" xmlns="" id="{D9CE71C8-2DF8-4DF4-9F77-C74C8AAB798D}"/>
              </a:ext>
            </a:extLst>
          </p:cNvPr>
          <p:cNvSpPr/>
          <p:nvPr/>
        </p:nvSpPr>
        <p:spPr>
          <a:xfrm flipH="1">
            <a:off x="8580019" y="987179"/>
            <a:ext cx="3571037" cy="2806899"/>
          </a:xfrm>
          <a:prstGeom prst="wedgeRoundRectCallout">
            <a:avLst>
              <a:gd name="adj1" fmla="val 68146"/>
              <a:gd name="adj2" fmla="val 2088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600" b="1" dirty="0">
                <a:solidFill>
                  <a:prstClr val="white"/>
                </a:solidFill>
                <a:latin typeface="Century Gothic" panose="020B0502020202020204" pitchFamily="34" charset="0"/>
              </a:rPr>
              <a:t>______ finde Fremdsprachen ziemlich leicht, aber ________ findet Fremdsprachen nicht interessant.</a:t>
            </a:r>
          </a:p>
        </p:txBody>
      </p:sp>
      <p:sp>
        <p:nvSpPr>
          <p:cNvPr id="13" name="TextBox 12">
            <a:extLst>
              <a:ext uri="{FF2B5EF4-FFF2-40B4-BE49-F238E27FC236}">
                <a16:creationId xmlns:a16="http://schemas.microsoft.com/office/drawing/2014/main" xmlns="" id="{C0E01F15-7F6C-4844-815E-4B8E026DE5B3}"/>
              </a:ext>
            </a:extLst>
          </p:cNvPr>
          <p:cNvSpPr txBox="1"/>
          <p:nvPr/>
        </p:nvSpPr>
        <p:spPr>
          <a:xfrm>
            <a:off x="1954919" y="2217189"/>
            <a:ext cx="741259" cy="492443"/>
          </a:xfrm>
          <a:prstGeom prst="rect">
            <a:avLst/>
          </a:prstGeom>
          <a:noFill/>
        </p:spPr>
        <p:txBody>
          <a:bodyPr wrap="square" rtlCol="0">
            <a:spAutoFit/>
          </a:bodyPr>
          <a:lstStyle/>
          <a:p>
            <a:pPr algn="ctr"/>
            <a:r>
              <a:rPr lang="en-GB" sz="2600" b="1" dirty="0">
                <a:solidFill>
                  <a:prstClr val="white"/>
                </a:solidFill>
                <a:latin typeface="Century Gothic" panose="020B0502020202020204" pitchFamily="34" charset="0"/>
              </a:rPr>
              <a:t>du</a:t>
            </a:r>
          </a:p>
        </p:txBody>
      </p:sp>
      <p:sp>
        <p:nvSpPr>
          <p:cNvPr id="15" name="TextBox 14">
            <a:extLst>
              <a:ext uri="{FF2B5EF4-FFF2-40B4-BE49-F238E27FC236}">
                <a16:creationId xmlns:a16="http://schemas.microsoft.com/office/drawing/2014/main" xmlns="" id="{A2E0B44B-43A8-4130-BA25-6605AD29BE2F}"/>
              </a:ext>
            </a:extLst>
          </p:cNvPr>
          <p:cNvSpPr txBox="1"/>
          <p:nvPr/>
        </p:nvSpPr>
        <p:spPr>
          <a:xfrm>
            <a:off x="9184454" y="968518"/>
            <a:ext cx="1278798" cy="492443"/>
          </a:xfrm>
          <a:prstGeom prst="rect">
            <a:avLst/>
          </a:prstGeom>
          <a:noFill/>
        </p:spPr>
        <p:txBody>
          <a:bodyPr wrap="square" rtlCol="0">
            <a:spAutoFit/>
          </a:bodyPr>
          <a:lstStyle/>
          <a:p>
            <a:pPr algn="ctr"/>
            <a:r>
              <a:rPr lang="en-GB" sz="2600" b="1" dirty="0">
                <a:solidFill>
                  <a:prstClr val="white"/>
                </a:solidFill>
                <a:latin typeface="Century Gothic" panose="020B0502020202020204" pitchFamily="34" charset="0"/>
              </a:rPr>
              <a:t>Ich</a:t>
            </a:r>
          </a:p>
        </p:txBody>
      </p:sp>
      <p:sp>
        <p:nvSpPr>
          <p:cNvPr id="16" name="TextBox 15">
            <a:extLst>
              <a:ext uri="{FF2B5EF4-FFF2-40B4-BE49-F238E27FC236}">
                <a16:creationId xmlns:a16="http://schemas.microsoft.com/office/drawing/2014/main" xmlns="" id="{BE529D85-03C8-444B-BDCD-20AABE791F33}"/>
              </a:ext>
            </a:extLst>
          </p:cNvPr>
          <p:cNvSpPr txBox="1"/>
          <p:nvPr/>
        </p:nvSpPr>
        <p:spPr>
          <a:xfrm>
            <a:off x="9962071" y="2159795"/>
            <a:ext cx="1773017" cy="492443"/>
          </a:xfrm>
          <a:prstGeom prst="rect">
            <a:avLst/>
          </a:prstGeom>
          <a:noFill/>
        </p:spPr>
        <p:txBody>
          <a:bodyPr wrap="square" rtlCol="0">
            <a:spAutoFit/>
          </a:bodyPr>
          <a:lstStyle/>
          <a:p>
            <a:pPr algn="ctr"/>
            <a:r>
              <a:rPr lang="en-GB" sz="2600" b="1" dirty="0">
                <a:solidFill>
                  <a:prstClr val="white"/>
                </a:solidFill>
                <a:latin typeface="Century Gothic" panose="020B0502020202020204" pitchFamily="34" charset="0"/>
              </a:rPr>
              <a:t>Wolfgang</a:t>
            </a:r>
          </a:p>
        </p:txBody>
      </p:sp>
      <p:sp>
        <p:nvSpPr>
          <p:cNvPr id="19" name="Rounded Rectangle 11">
            <a:extLst>
              <a:ext uri="{FF2B5EF4-FFF2-40B4-BE49-F238E27FC236}">
                <a16:creationId xmlns:a16="http://schemas.microsoft.com/office/drawing/2014/main" xmlns="" id="{DBDBBF0D-374B-43BD-B072-BDB5122E1A79}"/>
              </a:ext>
            </a:extLst>
          </p:cNvPr>
          <p:cNvSpPr/>
          <p:nvPr/>
        </p:nvSpPr>
        <p:spPr>
          <a:xfrm>
            <a:off x="10508776" y="258220"/>
            <a:ext cx="134479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p>
        </p:txBody>
      </p:sp>
    </p:spTree>
    <p:extLst>
      <p:ext uri="{BB962C8B-B14F-4D97-AF65-F5344CB8AC3E}">
        <p14:creationId xmlns:p14="http://schemas.microsoft.com/office/powerpoint/2010/main" val="389519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5600846" cy="707849"/>
          </a:xfrm>
        </p:spPr>
        <p:txBody>
          <a:bodyPr>
            <a:normAutofit/>
          </a:bodyPr>
          <a:lstStyle/>
          <a:p>
            <a:r>
              <a:rPr lang="en-GB" sz="3600" b="1" dirty="0">
                <a:solidFill>
                  <a:schemeClr val="bg1"/>
                </a:solidFill>
              </a:rPr>
              <a:t>Ich, du </a:t>
            </a:r>
            <a:r>
              <a:rPr lang="en-GB" sz="3600" b="1" dirty="0" err="1">
                <a:solidFill>
                  <a:schemeClr val="bg1"/>
                </a:solidFill>
              </a:rPr>
              <a:t>oder</a:t>
            </a:r>
            <a:r>
              <a:rPr lang="en-GB" sz="3600" b="1" dirty="0">
                <a:solidFill>
                  <a:schemeClr val="bg1"/>
                </a:solidFill>
              </a:rPr>
              <a:t> Wolfgang?</a:t>
            </a:r>
          </a:p>
        </p:txBody>
      </p:sp>
      <p:pic>
        <p:nvPicPr>
          <p:cNvPr id="6" name="Picture 5" descr="A picture containing room&#10;&#10;Description automatically generated">
            <a:extLst>
              <a:ext uri="{FF2B5EF4-FFF2-40B4-BE49-F238E27FC236}">
                <a16:creationId xmlns:a16="http://schemas.microsoft.com/office/drawing/2014/main" xmlns="" id="{9DC42F91-FF91-41CD-BACA-B33EEB778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4284" y="997663"/>
            <a:ext cx="5523932" cy="4862673"/>
          </a:xfrm>
          <a:prstGeom prst="rect">
            <a:avLst/>
          </a:prstGeom>
        </p:spPr>
      </p:pic>
      <p:sp>
        <p:nvSpPr>
          <p:cNvPr id="8" name="Rounded Rectangular Callout 6">
            <a:extLst>
              <a:ext uri="{FF2B5EF4-FFF2-40B4-BE49-F238E27FC236}">
                <a16:creationId xmlns:a16="http://schemas.microsoft.com/office/drawing/2014/main" xmlns="" id="{F08252B4-C22F-4CD7-B88A-03AC3031775B}"/>
              </a:ext>
            </a:extLst>
          </p:cNvPr>
          <p:cNvSpPr/>
          <p:nvPr/>
        </p:nvSpPr>
        <p:spPr>
          <a:xfrm flipH="1">
            <a:off x="671804" y="1230512"/>
            <a:ext cx="2793564" cy="1550010"/>
          </a:xfrm>
          <a:prstGeom prst="wedgeRoundRectCallout">
            <a:avLst>
              <a:gd name="adj1" fmla="val -93631"/>
              <a:gd name="adj2" fmla="val 6907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600" b="1" dirty="0">
                <a:solidFill>
                  <a:prstClr val="white"/>
                </a:solidFill>
                <a:latin typeface="Century Gothic" panose="020B0502020202020204" pitchFamily="34" charset="0"/>
              </a:rPr>
              <a:t>______ finde </a:t>
            </a:r>
            <a:br>
              <a:rPr lang="de-DE" sz="2600" b="1" dirty="0">
                <a:solidFill>
                  <a:prstClr val="white"/>
                </a:solidFill>
                <a:latin typeface="Century Gothic" panose="020B0502020202020204" pitchFamily="34" charset="0"/>
              </a:rPr>
            </a:br>
            <a:r>
              <a:rPr lang="de-DE" sz="2600" b="1" dirty="0">
                <a:solidFill>
                  <a:prstClr val="white"/>
                </a:solidFill>
                <a:latin typeface="Century Gothic" panose="020B0502020202020204" pitchFamily="34" charset="0"/>
              </a:rPr>
              <a:t>die iPads </a:t>
            </a:r>
            <a:br>
              <a:rPr lang="de-DE" sz="2600" b="1" dirty="0">
                <a:solidFill>
                  <a:prstClr val="white"/>
                </a:solidFill>
                <a:latin typeface="Century Gothic" panose="020B0502020202020204" pitchFamily="34" charset="0"/>
              </a:rPr>
            </a:br>
            <a:r>
              <a:rPr lang="de-DE" sz="2600" b="1" dirty="0">
                <a:solidFill>
                  <a:prstClr val="white"/>
                </a:solidFill>
                <a:latin typeface="Century Gothic" panose="020B0502020202020204" pitchFamily="34" charset="0"/>
              </a:rPr>
              <a:t>ganz praktisch.</a:t>
            </a:r>
            <a:endParaRPr lang="en-GB" sz="2600" dirty="0">
              <a:solidFill>
                <a:prstClr val="white"/>
              </a:solidFill>
              <a:latin typeface="Century Gothic" panose="020B0502020202020204" pitchFamily="34" charset="0"/>
            </a:endParaRPr>
          </a:p>
        </p:txBody>
      </p:sp>
      <p:sp>
        <p:nvSpPr>
          <p:cNvPr id="9" name="Rounded Rectangular Callout 6">
            <a:extLst>
              <a:ext uri="{FF2B5EF4-FFF2-40B4-BE49-F238E27FC236}">
                <a16:creationId xmlns:a16="http://schemas.microsoft.com/office/drawing/2014/main" xmlns="" id="{006EE20B-52EB-408D-A0B2-CFDE11E51C3B}"/>
              </a:ext>
            </a:extLst>
          </p:cNvPr>
          <p:cNvSpPr/>
          <p:nvPr/>
        </p:nvSpPr>
        <p:spPr>
          <a:xfrm flipH="1">
            <a:off x="8685685" y="1230512"/>
            <a:ext cx="3465369" cy="2442078"/>
          </a:xfrm>
          <a:prstGeom prst="wedgeRoundRectCallout">
            <a:avLst>
              <a:gd name="adj1" fmla="val 68146"/>
              <a:gd name="adj2" fmla="val 4398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600" b="1" dirty="0">
                <a:solidFill>
                  <a:prstClr val="white"/>
                </a:solidFill>
                <a:latin typeface="Century Gothic" panose="020B0502020202020204" pitchFamily="34" charset="0"/>
              </a:rPr>
              <a:t>Ich mag die iPads nicht.  ______ finde die iPads ein bisschen zu langsam.</a:t>
            </a:r>
          </a:p>
        </p:txBody>
      </p:sp>
      <p:sp>
        <p:nvSpPr>
          <p:cNvPr id="10" name="Google Shape;613;p26">
            <a:hlinkClick r:id="" action="ppaction://noaction" highlightClick="1">
              <a:snd r:embed="rId5" name="ex 2 - q - ich finde die ipads praktisch.wav"/>
            </a:hlinkClick>
            <a:extLst>
              <a:ext uri="{FF2B5EF4-FFF2-40B4-BE49-F238E27FC236}">
                <a16:creationId xmlns:a16="http://schemas.microsoft.com/office/drawing/2014/main" xmlns="" id="{1277ABBA-2778-46A4-9589-5EBAD21EF07F}"/>
              </a:ext>
            </a:extLst>
          </p:cNvPr>
          <p:cNvSpPr/>
          <p:nvPr/>
        </p:nvSpPr>
        <p:spPr>
          <a:xfrm>
            <a:off x="1651946" y="5031596"/>
            <a:ext cx="673603"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200" b="1" dirty="0">
                <a:solidFill>
                  <a:prstClr val="white"/>
                </a:solidFill>
                <a:latin typeface="Century Gothic" panose="020B0502020202020204" pitchFamily="34" charset="0"/>
              </a:rPr>
              <a:t>4</a:t>
            </a:r>
            <a:endParaRPr sz="2200" b="1" dirty="0">
              <a:solidFill>
                <a:prstClr val="white"/>
              </a:solidFill>
              <a:latin typeface="Century Gothic" panose="020B0502020202020204" pitchFamily="34" charset="0"/>
            </a:endParaRPr>
          </a:p>
        </p:txBody>
      </p:sp>
      <p:sp>
        <p:nvSpPr>
          <p:cNvPr id="11" name="Google Shape;613;p26">
            <a:hlinkClick r:id="" action="ppaction://noaction" highlightClick="1">
              <a:snd r:embed="rId6" name="ex 2 - answ - ich finde die ipads praktisch.wav"/>
            </a:hlinkClick>
            <a:extLst>
              <a:ext uri="{FF2B5EF4-FFF2-40B4-BE49-F238E27FC236}">
                <a16:creationId xmlns:a16="http://schemas.microsoft.com/office/drawing/2014/main" xmlns="" id="{5922A59B-AD2C-49CC-A5E6-5E9091D7832A}"/>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200" b="1" dirty="0" err="1" smtClean="0">
                <a:solidFill>
                  <a:prstClr val="white"/>
                </a:solidFill>
                <a:latin typeface="Century Gothic" panose="020B0502020202020204" pitchFamily="34" charset="0"/>
              </a:rPr>
              <a:t>Antworten</a:t>
            </a:r>
            <a:endParaRPr sz="2200" b="1" dirty="0">
              <a:solidFill>
                <a:prstClr val="white"/>
              </a:solidFill>
              <a:latin typeface="Century Gothic" panose="020B0502020202020204" pitchFamily="34" charset="0"/>
            </a:endParaRPr>
          </a:p>
        </p:txBody>
      </p:sp>
      <p:sp>
        <p:nvSpPr>
          <p:cNvPr id="12" name="TextBox 11">
            <a:extLst>
              <a:ext uri="{FF2B5EF4-FFF2-40B4-BE49-F238E27FC236}">
                <a16:creationId xmlns:a16="http://schemas.microsoft.com/office/drawing/2014/main" xmlns="" id="{931E5F5B-8391-4209-A1FC-FA6BD6AEAB86}"/>
              </a:ext>
            </a:extLst>
          </p:cNvPr>
          <p:cNvSpPr txBox="1"/>
          <p:nvPr/>
        </p:nvSpPr>
        <p:spPr>
          <a:xfrm>
            <a:off x="1281316" y="1339751"/>
            <a:ext cx="741259" cy="492443"/>
          </a:xfrm>
          <a:prstGeom prst="rect">
            <a:avLst/>
          </a:prstGeom>
          <a:noFill/>
        </p:spPr>
        <p:txBody>
          <a:bodyPr wrap="square" rtlCol="0">
            <a:spAutoFit/>
          </a:bodyPr>
          <a:lstStyle/>
          <a:p>
            <a:pPr algn="ctr"/>
            <a:r>
              <a:rPr lang="en-GB" sz="2600" b="1" dirty="0">
                <a:solidFill>
                  <a:prstClr val="white"/>
                </a:solidFill>
                <a:latin typeface="Century Gothic" panose="020B0502020202020204" pitchFamily="34" charset="0"/>
              </a:rPr>
              <a:t>Ich</a:t>
            </a:r>
          </a:p>
        </p:txBody>
      </p:sp>
      <p:sp>
        <p:nvSpPr>
          <p:cNvPr id="13" name="TextBox 12">
            <a:extLst>
              <a:ext uri="{FF2B5EF4-FFF2-40B4-BE49-F238E27FC236}">
                <a16:creationId xmlns:a16="http://schemas.microsoft.com/office/drawing/2014/main" xmlns="" id="{725EDA3C-ACFF-4583-99A3-20BE3D805380}"/>
              </a:ext>
            </a:extLst>
          </p:cNvPr>
          <p:cNvSpPr txBox="1"/>
          <p:nvPr/>
        </p:nvSpPr>
        <p:spPr>
          <a:xfrm>
            <a:off x="10139134" y="1801416"/>
            <a:ext cx="741259" cy="492443"/>
          </a:xfrm>
          <a:prstGeom prst="rect">
            <a:avLst/>
          </a:prstGeom>
          <a:noFill/>
        </p:spPr>
        <p:txBody>
          <a:bodyPr wrap="square" rtlCol="0">
            <a:spAutoFit/>
          </a:bodyPr>
          <a:lstStyle/>
          <a:p>
            <a:pPr algn="ctr"/>
            <a:r>
              <a:rPr lang="en-GB" sz="2600" b="1" dirty="0">
                <a:solidFill>
                  <a:prstClr val="white"/>
                </a:solidFill>
                <a:latin typeface="Century Gothic" panose="020B0502020202020204" pitchFamily="34" charset="0"/>
              </a:rPr>
              <a:t>Ich</a:t>
            </a:r>
          </a:p>
        </p:txBody>
      </p:sp>
      <p:sp>
        <p:nvSpPr>
          <p:cNvPr id="15" name="Rounded Rectangle 11">
            <a:extLst>
              <a:ext uri="{FF2B5EF4-FFF2-40B4-BE49-F238E27FC236}">
                <a16:creationId xmlns:a16="http://schemas.microsoft.com/office/drawing/2014/main" xmlns="" id="{27BABC8E-DEB3-4F5E-9553-640B37F841E5}"/>
              </a:ext>
            </a:extLst>
          </p:cNvPr>
          <p:cNvSpPr/>
          <p:nvPr/>
        </p:nvSpPr>
        <p:spPr>
          <a:xfrm>
            <a:off x="10508776" y="258220"/>
            <a:ext cx="134479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p>
        </p:txBody>
      </p:sp>
    </p:spTree>
    <p:extLst>
      <p:ext uri="{BB962C8B-B14F-4D97-AF65-F5344CB8AC3E}">
        <p14:creationId xmlns:p14="http://schemas.microsoft.com/office/powerpoint/2010/main" val="109108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13762"/>
            <a:ext cx="5559903" cy="707849"/>
          </a:xfrm>
        </p:spPr>
        <p:txBody>
          <a:bodyPr>
            <a:normAutofit/>
          </a:bodyPr>
          <a:lstStyle/>
          <a:p>
            <a:r>
              <a:rPr lang="en-GB" sz="3600" b="1" dirty="0">
                <a:solidFill>
                  <a:schemeClr val="bg1"/>
                </a:solidFill>
              </a:rPr>
              <a:t>Ich, du </a:t>
            </a:r>
            <a:r>
              <a:rPr lang="en-GB" sz="3600" b="1" dirty="0" err="1">
                <a:solidFill>
                  <a:schemeClr val="bg1"/>
                </a:solidFill>
              </a:rPr>
              <a:t>oder</a:t>
            </a:r>
            <a:r>
              <a:rPr lang="en-GB" sz="3600" b="1" dirty="0">
                <a:solidFill>
                  <a:schemeClr val="bg1"/>
                </a:solidFill>
              </a:rPr>
              <a:t> Wolfgang?</a:t>
            </a:r>
          </a:p>
        </p:txBody>
      </p:sp>
      <p:pic>
        <p:nvPicPr>
          <p:cNvPr id="7" name="Picture 6" descr="A close up of a logo&#10;&#10;Description automatically generated">
            <a:extLst>
              <a:ext uri="{FF2B5EF4-FFF2-40B4-BE49-F238E27FC236}">
                <a16:creationId xmlns:a16="http://schemas.microsoft.com/office/drawing/2014/main" xmlns="" id="{03889086-C4A8-48AB-A899-4E54183856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4383" y="1364776"/>
            <a:ext cx="4222430" cy="4722126"/>
          </a:xfrm>
          <a:prstGeom prst="rect">
            <a:avLst/>
          </a:prstGeom>
        </p:spPr>
      </p:pic>
      <p:sp>
        <p:nvSpPr>
          <p:cNvPr id="8" name="Rounded Rectangular Callout 6">
            <a:extLst>
              <a:ext uri="{FF2B5EF4-FFF2-40B4-BE49-F238E27FC236}">
                <a16:creationId xmlns:a16="http://schemas.microsoft.com/office/drawing/2014/main" xmlns="" id="{EBA0F217-4CFC-493A-80CB-33EB558533D4}"/>
              </a:ext>
            </a:extLst>
          </p:cNvPr>
          <p:cNvSpPr/>
          <p:nvPr/>
        </p:nvSpPr>
        <p:spPr>
          <a:xfrm flipH="1">
            <a:off x="578498" y="1548882"/>
            <a:ext cx="3147011" cy="1631046"/>
          </a:xfrm>
          <a:prstGeom prst="wedgeRoundRectCallout">
            <a:avLst>
              <a:gd name="adj1" fmla="val -95683"/>
              <a:gd name="adj2" fmla="val 6907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prstClr val="white"/>
                </a:solidFill>
                <a:latin typeface="Century Gothic" panose="020B0502020202020204" pitchFamily="34" charset="0"/>
              </a:rPr>
              <a:t>Und wie findest ______ die Lehrer hier?</a:t>
            </a:r>
            <a:endParaRPr lang="en-GB" sz="2800" dirty="0">
              <a:solidFill>
                <a:prstClr val="white"/>
              </a:solidFill>
              <a:latin typeface="Century Gothic" panose="020B0502020202020204" pitchFamily="34" charset="0"/>
            </a:endParaRPr>
          </a:p>
        </p:txBody>
      </p:sp>
      <p:sp>
        <p:nvSpPr>
          <p:cNvPr id="9" name="Rounded Rectangular Callout 6">
            <a:extLst>
              <a:ext uri="{FF2B5EF4-FFF2-40B4-BE49-F238E27FC236}">
                <a16:creationId xmlns:a16="http://schemas.microsoft.com/office/drawing/2014/main" xmlns="" id="{7F3B7CB3-D89F-4DE6-9AB0-03F043CF4B85}"/>
              </a:ext>
            </a:extLst>
          </p:cNvPr>
          <p:cNvSpPr/>
          <p:nvPr/>
        </p:nvSpPr>
        <p:spPr>
          <a:xfrm flipH="1">
            <a:off x="8316813" y="1163991"/>
            <a:ext cx="3834242" cy="2265009"/>
          </a:xfrm>
          <a:prstGeom prst="wedgeRoundRectCallout">
            <a:avLst>
              <a:gd name="adj1" fmla="val 68146"/>
              <a:gd name="adj2" fmla="val 4398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prstClr val="white"/>
                </a:solidFill>
                <a:latin typeface="Century Gothic" panose="020B0502020202020204" pitchFamily="34" charset="0"/>
              </a:rPr>
              <a:t>Ach, ________ findet die Lehrer zu streng, aber </a:t>
            </a:r>
            <a:r>
              <a:rPr lang="de-DE" sz="2800" b="1" dirty="0" smtClean="0">
                <a:solidFill>
                  <a:prstClr val="white"/>
                </a:solidFill>
                <a:latin typeface="Century Gothic" panose="020B0502020202020204" pitchFamily="34" charset="0"/>
              </a:rPr>
              <a:t>________ </a:t>
            </a:r>
            <a:r>
              <a:rPr lang="de-DE" sz="2800" b="1" dirty="0">
                <a:solidFill>
                  <a:prstClr val="white"/>
                </a:solidFill>
                <a:latin typeface="Century Gothic" panose="020B0502020202020204" pitchFamily="34" charset="0"/>
              </a:rPr>
              <a:t>finde die Lehrer</a:t>
            </a:r>
            <a:br>
              <a:rPr lang="de-DE" sz="2800" b="1" dirty="0">
                <a:solidFill>
                  <a:prstClr val="white"/>
                </a:solidFill>
                <a:latin typeface="Century Gothic" panose="020B0502020202020204" pitchFamily="34" charset="0"/>
              </a:rPr>
            </a:br>
            <a:r>
              <a:rPr lang="de-DE" sz="2800" b="1" dirty="0">
                <a:solidFill>
                  <a:prstClr val="white"/>
                </a:solidFill>
                <a:latin typeface="Century Gothic" panose="020B0502020202020204" pitchFamily="34" charset="0"/>
              </a:rPr>
              <a:t>in Ordnung.</a:t>
            </a:r>
          </a:p>
        </p:txBody>
      </p:sp>
      <p:sp>
        <p:nvSpPr>
          <p:cNvPr id="10" name="TextBox 9">
            <a:extLst>
              <a:ext uri="{FF2B5EF4-FFF2-40B4-BE49-F238E27FC236}">
                <a16:creationId xmlns:a16="http://schemas.microsoft.com/office/drawing/2014/main" xmlns="" id="{3C2BF22B-728E-4810-B096-1FECEE02EB51}"/>
              </a:ext>
            </a:extLst>
          </p:cNvPr>
          <p:cNvSpPr txBox="1"/>
          <p:nvPr/>
        </p:nvSpPr>
        <p:spPr>
          <a:xfrm>
            <a:off x="1418952" y="2098923"/>
            <a:ext cx="741259" cy="492443"/>
          </a:xfrm>
          <a:prstGeom prst="rect">
            <a:avLst/>
          </a:prstGeom>
          <a:noFill/>
        </p:spPr>
        <p:txBody>
          <a:bodyPr wrap="square" rtlCol="0">
            <a:spAutoFit/>
          </a:bodyPr>
          <a:lstStyle/>
          <a:p>
            <a:pPr algn="ctr"/>
            <a:r>
              <a:rPr lang="en-GB" sz="2600" b="1" dirty="0">
                <a:solidFill>
                  <a:prstClr val="white"/>
                </a:solidFill>
                <a:latin typeface="Century Gothic" panose="020B0502020202020204" pitchFamily="34" charset="0"/>
              </a:rPr>
              <a:t>du</a:t>
            </a:r>
          </a:p>
        </p:txBody>
      </p:sp>
      <p:sp>
        <p:nvSpPr>
          <p:cNvPr id="11" name="TextBox 10">
            <a:extLst>
              <a:ext uri="{FF2B5EF4-FFF2-40B4-BE49-F238E27FC236}">
                <a16:creationId xmlns:a16="http://schemas.microsoft.com/office/drawing/2014/main" xmlns="" id="{5BE28323-9458-49CC-BBF8-2A6DC200DD15}"/>
              </a:ext>
            </a:extLst>
          </p:cNvPr>
          <p:cNvSpPr txBox="1"/>
          <p:nvPr/>
        </p:nvSpPr>
        <p:spPr>
          <a:xfrm>
            <a:off x="9251583" y="1197183"/>
            <a:ext cx="1732685" cy="492443"/>
          </a:xfrm>
          <a:prstGeom prst="rect">
            <a:avLst/>
          </a:prstGeom>
          <a:noFill/>
        </p:spPr>
        <p:txBody>
          <a:bodyPr wrap="square" rtlCol="0">
            <a:spAutoFit/>
          </a:bodyPr>
          <a:lstStyle/>
          <a:p>
            <a:pPr algn="ctr"/>
            <a:r>
              <a:rPr lang="en-GB" sz="2600" b="1" dirty="0">
                <a:solidFill>
                  <a:prstClr val="white"/>
                </a:solidFill>
                <a:latin typeface="Century Gothic" panose="020B0502020202020204" pitchFamily="34" charset="0"/>
              </a:rPr>
              <a:t>Wolfgang</a:t>
            </a:r>
          </a:p>
        </p:txBody>
      </p:sp>
      <p:sp>
        <p:nvSpPr>
          <p:cNvPr id="12" name="TextBox 11">
            <a:extLst>
              <a:ext uri="{FF2B5EF4-FFF2-40B4-BE49-F238E27FC236}">
                <a16:creationId xmlns:a16="http://schemas.microsoft.com/office/drawing/2014/main" xmlns="" id="{B3D121B7-FF62-42DB-B29E-378501BB1BC1}"/>
              </a:ext>
            </a:extLst>
          </p:cNvPr>
          <p:cNvSpPr txBox="1"/>
          <p:nvPr/>
        </p:nvSpPr>
        <p:spPr>
          <a:xfrm>
            <a:off x="9768894" y="2050273"/>
            <a:ext cx="930080" cy="492443"/>
          </a:xfrm>
          <a:prstGeom prst="rect">
            <a:avLst/>
          </a:prstGeom>
          <a:noFill/>
        </p:spPr>
        <p:txBody>
          <a:bodyPr wrap="square" rtlCol="0">
            <a:spAutoFit/>
          </a:bodyPr>
          <a:lstStyle/>
          <a:p>
            <a:pPr algn="ctr"/>
            <a:r>
              <a:rPr lang="en-GB" sz="2600" b="1" dirty="0">
                <a:solidFill>
                  <a:prstClr val="white"/>
                </a:solidFill>
                <a:latin typeface="Century Gothic" panose="020B0502020202020204" pitchFamily="34" charset="0"/>
              </a:rPr>
              <a:t>ich</a:t>
            </a:r>
          </a:p>
        </p:txBody>
      </p:sp>
      <p:sp>
        <p:nvSpPr>
          <p:cNvPr id="14" name="Google Shape;613;p26">
            <a:hlinkClick r:id="" action="ppaction://noaction" highlightClick="1">
              <a:snd r:embed="rId5" name="ex 2 - q - wie findest du die lehrer.wav"/>
            </a:hlinkClick>
            <a:extLst>
              <a:ext uri="{FF2B5EF4-FFF2-40B4-BE49-F238E27FC236}">
                <a16:creationId xmlns:a16="http://schemas.microsoft.com/office/drawing/2014/main" xmlns="" id="{2E47E58E-1213-4AFC-A1D9-314710A37224}"/>
              </a:ext>
            </a:extLst>
          </p:cNvPr>
          <p:cNvSpPr/>
          <p:nvPr/>
        </p:nvSpPr>
        <p:spPr>
          <a:xfrm>
            <a:off x="1651946" y="5031596"/>
            <a:ext cx="673603"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200" b="1" dirty="0">
                <a:solidFill>
                  <a:prstClr val="white"/>
                </a:solidFill>
                <a:latin typeface="Century Gothic" panose="020B0502020202020204" pitchFamily="34" charset="0"/>
              </a:rPr>
              <a:t>5</a:t>
            </a:r>
            <a:endParaRPr sz="2200" b="1" dirty="0">
              <a:solidFill>
                <a:prstClr val="white"/>
              </a:solidFill>
              <a:latin typeface="Century Gothic" panose="020B0502020202020204" pitchFamily="34" charset="0"/>
            </a:endParaRPr>
          </a:p>
        </p:txBody>
      </p:sp>
      <p:sp>
        <p:nvSpPr>
          <p:cNvPr id="15" name="Google Shape;613;p26">
            <a:hlinkClick r:id="" action="ppaction://noaction" highlightClick="1">
              <a:snd r:embed="rId6" name="ex 2 - answ - wie findest du die lehrer.wav"/>
            </a:hlinkClick>
            <a:extLst>
              <a:ext uri="{FF2B5EF4-FFF2-40B4-BE49-F238E27FC236}">
                <a16:creationId xmlns:a16="http://schemas.microsoft.com/office/drawing/2014/main" xmlns="" id="{2342424A-F334-410B-A9B7-B7012D4B065F}"/>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200" b="1" dirty="0" err="1" smtClean="0">
                <a:solidFill>
                  <a:prstClr val="white"/>
                </a:solidFill>
                <a:latin typeface="Century Gothic" panose="020B0502020202020204" pitchFamily="34" charset="0"/>
              </a:rPr>
              <a:t>Antworten</a:t>
            </a:r>
            <a:endParaRPr sz="2200" b="1" dirty="0">
              <a:solidFill>
                <a:prstClr val="white"/>
              </a:solidFill>
              <a:latin typeface="Century Gothic" panose="020B0502020202020204" pitchFamily="34" charset="0"/>
            </a:endParaRPr>
          </a:p>
        </p:txBody>
      </p:sp>
      <p:sp>
        <p:nvSpPr>
          <p:cNvPr id="16" name="Rounded Rectangle 11">
            <a:extLst>
              <a:ext uri="{FF2B5EF4-FFF2-40B4-BE49-F238E27FC236}">
                <a16:creationId xmlns:a16="http://schemas.microsoft.com/office/drawing/2014/main" xmlns="" id="{F8361E7D-6A12-405C-A2E9-EFB4984C22C3}"/>
              </a:ext>
            </a:extLst>
          </p:cNvPr>
          <p:cNvSpPr/>
          <p:nvPr/>
        </p:nvSpPr>
        <p:spPr>
          <a:xfrm>
            <a:off x="10508776" y="258220"/>
            <a:ext cx="134479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p>
        </p:txBody>
      </p:sp>
    </p:spTree>
    <p:extLst>
      <p:ext uri="{BB962C8B-B14F-4D97-AF65-F5344CB8AC3E}">
        <p14:creationId xmlns:p14="http://schemas.microsoft.com/office/powerpoint/2010/main" val="93807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13762"/>
            <a:ext cx="5628141" cy="707849"/>
          </a:xfrm>
        </p:spPr>
        <p:txBody>
          <a:bodyPr>
            <a:normAutofit/>
          </a:bodyPr>
          <a:lstStyle/>
          <a:p>
            <a:r>
              <a:rPr lang="en-GB" sz="3600" b="1" dirty="0">
                <a:solidFill>
                  <a:schemeClr val="bg1"/>
                </a:solidFill>
              </a:rPr>
              <a:t>Ich, du </a:t>
            </a:r>
            <a:r>
              <a:rPr lang="en-GB" sz="3600" b="1" dirty="0" err="1">
                <a:solidFill>
                  <a:schemeClr val="bg1"/>
                </a:solidFill>
              </a:rPr>
              <a:t>oder</a:t>
            </a:r>
            <a:r>
              <a:rPr lang="en-GB" sz="3600" b="1" dirty="0">
                <a:solidFill>
                  <a:schemeClr val="bg1"/>
                </a:solidFill>
              </a:rPr>
              <a:t> Wolfgang?</a:t>
            </a:r>
          </a:p>
        </p:txBody>
      </p:sp>
      <p:pic>
        <p:nvPicPr>
          <p:cNvPr id="6" name="Picture 5" descr="A picture containing text, sign&#10;&#10;Description automatically generated">
            <a:extLst>
              <a:ext uri="{FF2B5EF4-FFF2-40B4-BE49-F238E27FC236}">
                <a16:creationId xmlns:a16="http://schemas.microsoft.com/office/drawing/2014/main" xmlns="" id="{DBF64767-C0D1-4CA6-9E28-12D7E68182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0669" y="1183712"/>
            <a:ext cx="5203782" cy="4589291"/>
          </a:xfrm>
          <a:prstGeom prst="rect">
            <a:avLst/>
          </a:prstGeom>
        </p:spPr>
      </p:pic>
      <p:sp>
        <p:nvSpPr>
          <p:cNvPr id="8" name="Google Shape;613;p26">
            <a:hlinkClick r:id="" action="ppaction://noaction" highlightClick="1">
              <a:snd r:embed="rId5" name="extra - beep und mehmet.wav"/>
            </a:hlinkClick>
            <a:extLst>
              <a:ext uri="{FF2B5EF4-FFF2-40B4-BE49-F238E27FC236}">
                <a16:creationId xmlns:a16="http://schemas.microsoft.com/office/drawing/2014/main" xmlns="" id="{14883514-9B6A-4B75-B96F-BA6C0C8B0FD7}"/>
              </a:ext>
            </a:extLst>
          </p:cNvPr>
          <p:cNvSpPr/>
          <p:nvPr/>
        </p:nvSpPr>
        <p:spPr>
          <a:xfrm>
            <a:off x="1651946" y="5031596"/>
            <a:ext cx="673603"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200" b="1" dirty="0" smtClean="0">
                <a:solidFill>
                  <a:prstClr val="white"/>
                </a:solidFill>
                <a:latin typeface="Century Gothic" panose="020B0502020202020204" pitchFamily="34" charset="0"/>
              </a:rPr>
              <a:t>6</a:t>
            </a:r>
            <a:endParaRPr sz="2200" b="1" dirty="0">
              <a:solidFill>
                <a:prstClr val="white"/>
              </a:solidFill>
              <a:latin typeface="Century Gothic" panose="020B0502020202020204" pitchFamily="34" charset="0"/>
            </a:endParaRPr>
          </a:p>
        </p:txBody>
      </p:sp>
      <p:sp>
        <p:nvSpPr>
          <p:cNvPr id="9" name="Google Shape;613;p26">
            <a:hlinkClick r:id="" action="ppaction://noaction" highlightClick="1">
              <a:snd r:embed="rId6" name="extra - wolfgang und mehmet.wav"/>
            </a:hlinkClick>
            <a:extLst>
              <a:ext uri="{FF2B5EF4-FFF2-40B4-BE49-F238E27FC236}">
                <a16:creationId xmlns:a16="http://schemas.microsoft.com/office/drawing/2014/main" xmlns="" id="{5E904FC5-9946-4902-AE58-AB34D6684997}"/>
              </a:ext>
            </a:extLst>
          </p:cNvPr>
          <p:cNvSpPr/>
          <p:nvPr/>
        </p:nvSpPr>
        <p:spPr>
          <a:xfrm>
            <a:off x="8758384"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200" b="1" dirty="0" err="1" smtClean="0">
                <a:solidFill>
                  <a:prstClr val="white"/>
                </a:solidFill>
                <a:latin typeface="Century Gothic" panose="020B0502020202020204" pitchFamily="34" charset="0"/>
              </a:rPr>
              <a:t>Antworten</a:t>
            </a:r>
            <a:endParaRPr sz="2200" b="1" dirty="0">
              <a:solidFill>
                <a:prstClr val="white"/>
              </a:solidFill>
              <a:latin typeface="Century Gothic" panose="020B0502020202020204" pitchFamily="34" charset="0"/>
            </a:endParaRPr>
          </a:p>
        </p:txBody>
      </p:sp>
      <p:sp>
        <p:nvSpPr>
          <p:cNvPr id="10" name="Rounded Rectangular Callout 6">
            <a:extLst>
              <a:ext uri="{FF2B5EF4-FFF2-40B4-BE49-F238E27FC236}">
                <a16:creationId xmlns:a16="http://schemas.microsoft.com/office/drawing/2014/main" xmlns="" id="{5AF13A2C-4F0E-4567-AA1B-1E65B050C942}"/>
              </a:ext>
            </a:extLst>
          </p:cNvPr>
          <p:cNvSpPr/>
          <p:nvPr/>
        </p:nvSpPr>
        <p:spPr>
          <a:xfrm flipH="1">
            <a:off x="40944" y="1276120"/>
            <a:ext cx="3199724" cy="3090607"/>
          </a:xfrm>
          <a:prstGeom prst="wedgeRoundRectCallout">
            <a:avLst>
              <a:gd name="adj1" fmla="val -79279"/>
              <a:gd name="adj2" fmla="val 340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600" b="1" dirty="0">
                <a:solidFill>
                  <a:prstClr val="white"/>
                </a:solidFill>
                <a:latin typeface="Century Gothic" panose="020B0502020202020204" pitchFamily="34" charset="0"/>
              </a:rPr>
              <a:t>________ findet </a:t>
            </a:r>
            <a:r>
              <a:rPr lang="de-DE" sz="2600" b="1" dirty="0" smtClean="0">
                <a:solidFill>
                  <a:prstClr val="white"/>
                </a:solidFill>
                <a:latin typeface="Century Gothic" panose="020B0502020202020204" pitchFamily="34" charset="0"/>
              </a:rPr>
              <a:t>Schule in Ordnung, und </a:t>
            </a:r>
            <a:r>
              <a:rPr lang="de-DE" sz="2600" b="1" dirty="0">
                <a:solidFill>
                  <a:prstClr val="white"/>
                </a:solidFill>
                <a:latin typeface="Century Gothic" panose="020B0502020202020204" pitchFamily="34" charset="0"/>
              </a:rPr>
              <a:t>Mehmet, </a:t>
            </a:r>
            <a:r>
              <a:rPr lang="de-DE" sz="2600" b="1" dirty="0" smtClean="0">
                <a:solidFill>
                  <a:prstClr val="white"/>
                </a:solidFill>
                <a:latin typeface="Century Gothic" panose="020B0502020202020204" pitchFamily="34" charset="0"/>
              </a:rPr>
              <a:t>_______ </a:t>
            </a:r>
            <a:r>
              <a:rPr lang="de-DE" sz="2600" b="1" dirty="0">
                <a:solidFill>
                  <a:prstClr val="white"/>
                </a:solidFill>
                <a:latin typeface="Century Gothic" panose="020B0502020202020204" pitchFamily="34" charset="0"/>
              </a:rPr>
              <a:t>findest </a:t>
            </a:r>
            <a:r>
              <a:rPr lang="de-DE" sz="2600" b="1" dirty="0" smtClean="0">
                <a:solidFill>
                  <a:prstClr val="white"/>
                </a:solidFill>
                <a:latin typeface="Century Gothic" panose="020B0502020202020204" pitchFamily="34" charset="0"/>
              </a:rPr>
              <a:t>Schule </a:t>
            </a:r>
            <a:r>
              <a:rPr lang="de-DE" sz="2600" b="1" dirty="0">
                <a:solidFill>
                  <a:prstClr val="white"/>
                </a:solidFill>
                <a:latin typeface="Century Gothic" panose="020B0502020202020204" pitchFamily="34" charset="0"/>
              </a:rPr>
              <a:t>wichtig, nicht wahr?</a:t>
            </a:r>
          </a:p>
        </p:txBody>
      </p:sp>
      <p:sp>
        <p:nvSpPr>
          <p:cNvPr id="11" name="Rounded Rectangular Callout 6">
            <a:extLst>
              <a:ext uri="{FF2B5EF4-FFF2-40B4-BE49-F238E27FC236}">
                <a16:creationId xmlns:a16="http://schemas.microsoft.com/office/drawing/2014/main" xmlns="" id="{D0B5ADF3-3E1F-4AC3-989E-575724A68B30}"/>
              </a:ext>
            </a:extLst>
          </p:cNvPr>
          <p:cNvSpPr/>
          <p:nvPr/>
        </p:nvSpPr>
        <p:spPr>
          <a:xfrm flipH="1">
            <a:off x="8685686" y="1230512"/>
            <a:ext cx="3465369" cy="2198488"/>
          </a:xfrm>
          <a:prstGeom prst="wedgeRoundRectCallout">
            <a:avLst>
              <a:gd name="adj1" fmla="val 68146"/>
              <a:gd name="adj2" fmla="val 4398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prstClr val="white"/>
                </a:solidFill>
                <a:latin typeface="Century Gothic" panose="020B0502020202020204" pitchFamily="34" charset="0"/>
              </a:rPr>
              <a:t>Ja, aber </a:t>
            </a:r>
            <a:r>
              <a:rPr lang="de-DE" sz="2800" b="1" dirty="0" smtClean="0">
                <a:solidFill>
                  <a:prstClr val="white"/>
                </a:solidFill>
                <a:latin typeface="Century Gothic" panose="020B0502020202020204" pitchFamily="34" charset="0"/>
              </a:rPr>
              <a:t>________ </a:t>
            </a:r>
            <a:r>
              <a:rPr lang="de-DE" sz="2800" b="1" dirty="0">
                <a:solidFill>
                  <a:prstClr val="white"/>
                </a:solidFill>
                <a:latin typeface="Century Gothic" panose="020B0502020202020204" pitchFamily="34" charset="0"/>
              </a:rPr>
              <a:t>finde die Hausaufgaben schwierig.</a:t>
            </a:r>
          </a:p>
        </p:txBody>
      </p:sp>
      <p:sp>
        <p:nvSpPr>
          <p:cNvPr id="12" name="TextBox 11">
            <a:extLst>
              <a:ext uri="{FF2B5EF4-FFF2-40B4-BE49-F238E27FC236}">
                <a16:creationId xmlns:a16="http://schemas.microsoft.com/office/drawing/2014/main" xmlns="" id="{9815C9AF-4B96-459C-826B-AEE41D25C2CD}"/>
              </a:ext>
            </a:extLst>
          </p:cNvPr>
          <p:cNvSpPr txBox="1"/>
          <p:nvPr/>
        </p:nvSpPr>
        <p:spPr>
          <a:xfrm>
            <a:off x="196862" y="1317064"/>
            <a:ext cx="1705688" cy="461665"/>
          </a:xfrm>
          <a:prstGeom prst="rect">
            <a:avLst/>
          </a:prstGeom>
          <a:noFill/>
        </p:spPr>
        <p:txBody>
          <a:bodyPr wrap="square" rtlCol="0">
            <a:spAutoFit/>
          </a:bodyPr>
          <a:lstStyle/>
          <a:p>
            <a:pPr algn="ctr"/>
            <a:r>
              <a:rPr lang="en-GB" sz="2400" b="1" dirty="0">
                <a:solidFill>
                  <a:prstClr val="white"/>
                </a:solidFill>
                <a:latin typeface="Century Gothic" panose="020B0502020202020204" pitchFamily="34" charset="0"/>
              </a:rPr>
              <a:t>Wolfgang</a:t>
            </a:r>
            <a:endParaRPr lang="en-GB" b="1" dirty="0">
              <a:solidFill>
                <a:prstClr val="white"/>
              </a:solidFill>
              <a:latin typeface="Century Gothic" panose="020B0502020202020204" pitchFamily="34" charset="0"/>
            </a:endParaRPr>
          </a:p>
        </p:txBody>
      </p:sp>
      <p:sp>
        <p:nvSpPr>
          <p:cNvPr id="13" name="TextBox 12">
            <a:extLst>
              <a:ext uri="{FF2B5EF4-FFF2-40B4-BE49-F238E27FC236}">
                <a16:creationId xmlns:a16="http://schemas.microsoft.com/office/drawing/2014/main" xmlns="" id="{2D580C31-15B9-4B9C-8C00-80B2079D3488}"/>
              </a:ext>
            </a:extLst>
          </p:cNvPr>
          <p:cNvSpPr txBox="1"/>
          <p:nvPr/>
        </p:nvSpPr>
        <p:spPr>
          <a:xfrm>
            <a:off x="1789552" y="2536903"/>
            <a:ext cx="1137184" cy="492443"/>
          </a:xfrm>
          <a:prstGeom prst="rect">
            <a:avLst/>
          </a:prstGeom>
          <a:noFill/>
        </p:spPr>
        <p:txBody>
          <a:bodyPr wrap="square" rtlCol="0">
            <a:spAutoFit/>
          </a:bodyPr>
          <a:lstStyle/>
          <a:p>
            <a:pPr algn="ctr"/>
            <a:r>
              <a:rPr lang="en-GB" sz="2600" b="1" dirty="0">
                <a:solidFill>
                  <a:prstClr val="white"/>
                </a:solidFill>
                <a:latin typeface="Century Gothic" panose="020B0502020202020204" pitchFamily="34" charset="0"/>
              </a:rPr>
              <a:t>du</a:t>
            </a:r>
          </a:p>
        </p:txBody>
      </p:sp>
      <p:sp>
        <p:nvSpPr>
          <p:cNvPr id="15" name="TextBox 14">
            <a:extLst>
              <a:ext uri="{FF2B5EF4-FFF2-40B4-BE49-F238E27FC236}">
                <a16:creationId xmlns:a16="http://schemas.microsoft.com/office/drawing/2014/main" xmlns="" id="{245F945A-131C-4878-B86C-8665B3713680}"/>
              </a:ext>
            </a:extLst>
          </p:cNvPr>
          <p:cNvSpPr txBox="1"/>
          <p:nvPr/>
        </p:nvSpPr>
        <p:spPr>
          <a:xfrm>
            <a:off x="10590366" y="1387102"/>
            <a:ext cx="1137184" cy="523220"/>
          </a:xfrm>
          <a:prstGeom prst="rect">
            <a:avLst/>
          </a:prstGeom>
          <a:noFill/>
        </p:spPr>
        <p:txBody>
          <a:bodyPr wrap="square" rtlCol="0">
            <a:spAutoFit/>
          </a:bodyPr>
          <a:lstStyle/>
          <a:p>
            <a:pPr algn="ctr"/>
            <a:r>
              <a:rPr lang="en-GB" sz="2800" b="1" dirty="0">
                <a:solidFill>
                  <a:prstClr val="white"/>
                </a:solidFill>
                <a:latin typeface="Century Gothic" panose="020B0502020202020204" pitchFamily="34" charset="0"/>
              </a:rPr>
              <a:t>ich</a:t>
            </a:r>
            <a:endParaRPr lang="en-GB" sz="2000" b="1" dirty="0">
              <a:solidFill>
                <a:prstClr val="white"/>
              </a:solidFill>
              <a:latin typeface="Century Gothic" panose="020B0502020202020204" pitchFamily="34" charset="0"/>
            </a:endParaRPr>
          </a:p>
        </p:txBody>
      </p:sp>
      <p:sp>
        <p:nvSpPr>
          <p:cNvPr id="16" name="Rounded Rectangle 11">
            <a:extLst>
              <a:ext uri="{FF2B5EF4-FFF2-40B4-BE49-F238E27FC236}">
                <a16:creationId xmlns:a16="http://schemas.microsoft.com/office/drawing/2014/main" xmlns="" id="{5F7F8DBB-37E9-4683-B42F-537B13003D6C}"/>
              </a:ext>
            </a:extLst>
          </p:cNvPr>
          <p:cNvSpPr/>
          <p:nvPr/>
        </p:nvSpPr>
        <p:spPr>
          <a:xfrm>
            <a:off x="10508776" y="258220"/>
            <a:ext cx="134479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p>
        </p:txBody>
      </p:sp>
    </p:spTree>
    <p:extLst>
      <p:ext uri="{BB962C8B-B14F-4D97-AF65-F5344CB8AC3E}">
        <p14:creationId xmlns:p14="http://schemas.microsoft.com/office/powerpoint/2010/main" val="68772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5978434" cy="707849"/>
          </a:xfrm>
        </p:spPr>
        <p:txBody>
          <a:bodyPr>
            <a:normAutofit/>
          </a:bodyPr>
          <a:lstStyle/>
          <a:p>
            <a:r>
              <a:rPr lang="en-GB" sz="3600" b="1" dirty="0" err="1">
                <a:solidFill>
                  <a:schemeClr val="bg1"/>
                </a:solidFill>
              </a:rPr>
              <a:t>ihn</a:t>
            </a:r>
            <a:r>
              <a:rPr lang="en-GB" sz="3600" b="1" dirty="0">
                <a:solidFill>
                  <a:schemeClr val="bg1"/>
                </a:solidFill>
              </a:rPr>
              <a:t>, es, </a:t>
            </a:r>
            <a:r>
              <a:rPr lang="en-GB" sz="3600" b="1" dirty="0" err="1">
                <a:solidFill>
                  <a:schemeClr val="bg1"/>
                </a:solidFill>
              </a:rPr>
              <a:t>sie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sie</a:t>
            </a:r>
            <a:r>
              <a:rPr lang="en-GB" sz="3600" b="1" dirty="0">
                <a:solidFill>
                  <a:schemeClr val="bg1"/>
                </a:solidFill>
              </a:rPr>
              <a:t> (Pl.)?</a:t>
            </a:r>
          </a:p>
        </p:txBody>
      </p:sp>
      <p:pic>
        <p:nvPicPr>
          <p:cNvPr id="8" name="Picture 7" descr="A close up of a logo&#10;&#10;Description automatically generated">
            <a:extLst>
              <a:ext uri="{FF2B5EF4-FFF2-40B4-BE49-F238E27FC236}">
                <a16:creationId xmlns:a16="http://schemas.microsoft.com/office/drawing/2014/main" xmlns="" id="{3BCE6CF1-5DA8-4827-A7A2-49CDFAD94D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35240" y="1310185"/>
            <a:ext cx="5232124" cy="4292221"/>
          </a:xfrm>
          <a:prstGeom prst="rect">
            <a:avLst/>
          </a:prstGeom>
        </p:spPr>
      </p:pic>
      <p:sp>
        <p:nvSpPr>
          <p:cNvPr id="17" name="Rounded Rectangular Callout 6">
            <a:extLst>
              <a:ext uri="{FF2B5EF4-FFF2-40B4-BE49-F238E27FC236}">
                <a16:creationId xmlns:a16="http://schemas.microsoft.com/office/drawing/2014/main" xmlns="" id="{EFC1F08E-B581-4BFC-917F-35DCBA2C03F5}"/>
              </a:ext>
            </a:extLst>
          </p:cNvPr>
          <p:cNvSpPr/>
          <p:nvPr/>
        </p:nvSpPr>
        <p:spPr>
          <a:xfrm flipH="1">
            <a:off x="192203" y="1255594"/>
            <a:ext cx="2919487" cy="1191784"/>
          </a:xfrm>
          <a:prstGeom prst="wedgeRoundRectCallout">
            <a:avLst>
              <a:gd name="adj1" fmla="val -80975"/>
              <a:gd name="adj2" fmla="val 81847"/>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latin typeface="Century Gothic" panose="020B0502020202020204" pitchFamily="34" charset="0"/>
              </a:rPr>
              <a:t>Wie </a:t>
            </a:r>
            <a:r>
              <a:rPr lang="en-GB" sz="2800" dirty="0" err="1">
                <a:solidFill>
                  <a:prstClr val="white"/>
                </a:solidFill>
                <a:latin typeface="Century Gothic" panose="020B0502020202020204" pitchFamily="34" charset="0"/>
              </a:rPr>
              <a:t>findest</a:t>
            </a:r>
            <a:r>
              <a:rPr lang="en-GB" sz="2800" dirty="0">
                <a:solidFill>
                  <a:prstClr val="white"/>
                </a:solidFill>
                <a:latin typeface="Century Gothic" panose="020B0502020202020204" pitchFamily="34" charset="0"/>
              </a:rPr>
              <a:t> du das Essen?</a:t>
            </a:r>
          </a:p>
        </p:txBody>
      </p:sp>
      <p:sp>
        <p:nvSpPr>
          <p:cNvPr id="20" name="Rounded Rectangular Callout 6">
            <a:extLst>
              <a:ext uri="{FF2B5EF4-FFF2-40B4-BE49-F238E27FC236}">
                <a16:creationId xmlns:a16="http://schemas.microsoft.com/office/drawing/2014/main" xmlns="" id="{3DF9AA7C-9288-4657-B128-C2580A12E554}"/>
              </a:ext>
            </a:extLst>
          </p:cNvPr>
          <p:cNvSpPr/>
          <p:nvPr/>
        </p:nvSpPr>
        <p:spPr>
          <a:xfrm flipH="1">
            <a:off x="8090452" y="1163991"/>
            <a:ext cx="3790418" cy="2479962"/>
          </a:xfrm>
          <a:prstGeom prst="wedgeRoundRectCallout">
            <a:avLst>
              <a:gd name="adj1" fmla="val 85474"/>
              <a:gd name="adj2" fmla="val 27219"/>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latin typeface="Century Gothic" panose="020B0502020202020204" pitchFamily="34" charset="0"/>
              </a:rPr>
              <a:t>Ich mag das Essen! Wolfgang </a:t>
            </a:r>
            <a:r>
              <a:rPr lang="en-GB" sz="2800" dirty="0" err="1">
                <a:solidFill>
                  <a:prstClr val="white"/>
                </a:solidFill>
                <a:latin typeface="Century Gothic" panose="020B0502020202020204" pitchFamily="34" charset="0"/>
              </a:rPr>
              <a:t>findet</a:t>
            </a:r>
            <a:r>
              <a:rPr lang="en-GB" sz="2800" dirty="0">
                <a:solidFill>
                  <a:prstClr val="white"/>
                </a:solidFill>
                <a:latin typeface="Century Gothic" panose="020B0502020202020204" pitchFamily="34" charset="0"/>
              </a:rPr>
              <a:t> </a:t>
            </a:r>
            <a:r>
              <a:rPr lang="en-GB" sz="2800" b="1" u="sng" dirty="0">
                <a:solidFill>
                  <a:prstClr val="white"/>
                </a:solidFill>
                <a:latin typeface="Century Gothic" panose="020B0502020202020204" pitchFamily="34" charset="0"/>
              </a:rPr>
              <a:t>das Essen</a:t>
            </a:r>
            <a:r>
              <a:rPr lang="en-GB" sz="2800" dirty="0">
                <a:solidFill>
                  <a:prstClr val="white"/>
                </a:solidFill>
                <a:latin typeface="Century Gothic" panose="020B0502020202020204" pitchFamily="34" charset="0"/>
              </a:rPr>
              <a:t> </a:t>
            </a:r>
            <a:r>
              <a:rPr lang="en-GB" sz="2800" dirty="0" err="1">
                <a:solidFill>
                  <a:prstClr val="white"/>
                </a:solidFill>
                <a:latin typeface="Century Gothic" panose="020B0502020202020204" pitchFamily="34" charset="0"/>
              </a:rPr>
              <a:t>nicht</a:t>
            </a:r>
            <a:r>
              <a:rPr lang="en-GB" sz="2800" dirty="0">
                <a:solidFill>
                  <a:prstClr val="white"/>
                </a:solidFill>
                <a:latin typeface="Century Gothic" panose="020B0502020202020204" pitchFamily="34" charset="0"/>
              </a:rPr>
              <a:t> </a:t>
            </a:r>
            <a:r>
              <a:rPr lang="en-GB" sz="2800" dirty="0" err="1">
                <a:solidFill>
                  <a:prstClr val="white"/>
                </a:solidFill>
                <a:latin typeface="Century Gothic" panose="020B0502020202020204" pitchFamily="34" charset="0"/>
              </a:rPr>
              <a:t>lecker</a:t>
            </a:r>
            <a:r>
              <a:rPr lang="en-GB" sz="2800" dirty="0">
                <a:solidFill>
                  <a:prstClr val="white"/>
                </a:solidFill>
                <a:latin typeface="Century Gothic" panose="020B0502020202020204" pitchFamily="34" charset="0"/>
              </a:rPr>
              <a:t>, </a:t>
            </a:r>
            <a:r>
              <a:rPr lang="en-GB" sz="2800" dirty="0" err="1">
                <a:solidFill>
                  <a:prstClr val="white"/>
                </a:solidFill>
                <a:latin typeface="Century Gothic" panose="020B0502020202020204" pitchFamily="34" charset="0"/>
              </a:rPr>
              <a:t>aber</a:t>
            </a:r>
            <a:r>
              <a:rPr lang="en-GB" sz="2800" dirty="0">
                <a:solidFill>
                  <a:prstClr val="white"/>
                </a:solidFill>
                <a:latin typeface="Century Gothic" panose="020B0502020202020204" pitchFamily="34" charset="0"/>
              </a:rPr>
              <a:t> ich </a:t>
            </a:r>
            <a:r>
              <a:rPr lang="en-GB" sz="2800" dirty="0" err="1">
                <a:solidFill>
                  <a:prstClr val="white"/>
                </a:solidFill>
                <a:latin typeface="Century Gothic" panose="020B0502020202020204" pitchFamily="34" charset="0"/>
              </a:rPr>
              <a:t>finde</a:t>
            </a:r>
            <a:r>
              <a:rPr lang="en-GB" sz="2800" dirty="0">
                <a:solidFill>
                  <a:prstClr val="white"/>
                </a:solidFill>
                <a:latin typeface="Century Gothic" panose="020B0502020202020204" pitchFamily="34" charset="0"/>
              </a:rPr>
              <a:t> es </a:t>
            </a:r>
            <a:r>
              <a:rPr lang="en-GB" sz="2800" dirty="0" err="1">
                <a:solidFill>
                  <a:prstClr val="white"/>
                </a:solidFill>
                <a:latin typeface="Century Gothic" panose="020B0502020202020204" pitchFamily="34" charset="0"/>
              </a:rPr>
              <a:t>gesund</a:t>
            </a:r>
            <a:r>
              <a:rPr lang="en-GB" sz="2800" dirty="0">
                <a:solidFill>
                  <a:prstClr val="white"/>
                </a:solidFill>
                <a:latin typeface="Century Gothic" panose="020B0502020202020204" pitchFamily="34" charset="0"/>
              </a:rPr>
              <a:t>.</a:t>
            </a:r>
          </a:p>
        </p:txBody>
      </p:sp>
      <p:sp>
        <p:nvSpPr>
          <p:cNvPr id="12" name="Rounded Rectangle 11">
            <a:extLst>
              <a:ext uri="{FF2B5EF4-FFF2-40B4-BE49-F238E27FC236}">
                <a16:creationId xmlns:a16="http://schemas.microsoft.com/office/drawing/2014/main" xmlns="" id="{10B80661-8749-468E-8CD5-D86D7D59E7AE}"/>
              </a:ext>
            </a:extLst>
          </p:cNvPr>
          <p:cNvSpPr/>
          <p:nvPr/>
        </p:nvSpPr>
        <p:spPr>
          <a:xfrm>
            <a:off x="10178322" y="258220"/>
            <a:ext cx="16752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 </a:t>
            </a:r>
          </a:p>
        </p:txBody>
      </p:sp>
    </p:spTree>
    <p:extLst>
      <p:ext uri="{BB962C8B-B14F-4D97-AF65-F5344CB8AC3E}">
        <p14:creationId xmlns:p14="http://schemas.microsoft.com/office/powerpoint/2010/main" val="1940981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5978434" cy="707849"/>
          </a:xfrm>
        </p:spPr>
        <p:txBody>
          <a:bodyPr>
            <a:normAutofit/>
          </a:bodyPr>
          <a:lstStyle/>
          <a:p>
            <a:r>
              <a:rPr lang="en-GB" sz="3600" b="1" dirty="0" err="1">
                <a:solidFill>
                  <a:schemeClr val="bg1"/>
                </a:solidFill>
              </a:rPr>
              <a:t>ihn</a:t>
            </a:r>
            <a:r>
              <a:rPr lang="en-GB" sz="3600" b="1" dirty="0">
                <a:solidFill>
                  <a:schemeClr val="bg1"/>
                </a:solidFill>
              </a:rPr>
              <a:t>, es, </a:t>
            </a:r>
            <a:r>
              <a:rPr lang="en-GB" sz="3600" b="1" dirty="0" err="1">
                <a:solidFill>
                  <a:schemeClr val="bg1"/>
                </a:solidFill>
              </a:rPr>
              <a:t>sie</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sie</a:t>
            </a:r>
            <a:r>
              <a:rPr lang="en-GB" sz="3600" b="1" dirty="0">
                <a:solidFill>
                  <a:schemeClr val="bg1"/>
                </a:solidFill>
              </a:rPr>
              <a:t> (Pl.)?</a:t>
            </a:r>
          </a:p>
        </p:txBody>
      </p:sp>
      <p:pic>
        <p:nvPicPr>
          <p:cNvPr id="8" name="Picture 7" descr="A close up of a logo&#10;&#10;Description automatically generated">
            <a:extLst>
              <a:ext uri="{FF2B5EF4-FFF2-40B4-BE49-F238E27FC236}">
                <a16:creationId xmlns:a16="http://schemas.microsoft.com/office/drawing/2014/main" xmlns="" id="{3BCE6CF1-5DA8-4827-A7A2-49CDFAD94D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35240" y="1310185"/>
            <a:ext cx="5232124" cy="4292221"/>
          </a:xfrm>
          <a:prstGeom prst="rect">
            <a:avLst/>
          </a:prstGeom>
        </p:spPr>
      </p:pic>
      <p:sp>
        <p:nvSpPr>
          <p:cNvPr id="17" name="Rounded Rectangular Callout 6">
            <a:extLst>
              <a:ext uri="{FF2B5EF4-FFF2-40B4-BE49-F238E27FC236}">
                <a16:creationId xmlns:a16="http://schemas.microsoft.com/office/drawing/2014/main" xmlns="" id="{EFC1F08E-B581-4BFC-917F-35DCBA2C03F5}"/>
              </a:ext>
            </a:extLst>
          </p:cNvPr>
          <p:cNvSpPr/>
          <p:nvPr/>
        </p:nvSpPr>
        <p:spPr>
          <a:xfrm flipH="1">
            <a:off x="192203" y="1255594"/>
            <a:ext cx="2919487" cy="1191784"/>
          </a:xfrm>
          <a:prstGeom prst="wedgeRoundRectCallout">
            <a:avLst>
              <a:gd name="adj1" fmla="val -80975"/>
              <a:gd name="adj2" fmla="val 81847"/>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latin typeface="Century Gothic" panose="020B0502020202020204" pitchFamily="34" charset="0"/>
              </a:rPr>
              <a:t>Wie </a:t>
            </a:r>
            <a:r>
              <a:rPr lang="en-GB" sz="2800" dirty="0" err="1">
                <a:solidFill>
                  <a:prstClr val="white"/>
                </a:solidFill>
                <a:latin typeface="Century Gothic" panose="020B0502020202020204" pitchFamily="34" charset="0"/>
              </a:rPr>
              <a:t>findest</a:t>
            </a:r>
            <a:r>
              <a:rPr lang="en-GB" sz="2800" dirty="0">
                <a:solidFill>
                  <a:prstClr val="white"/>
                </a:solidFill>
                <a:latin typeface="Century Gothic" panose="020B0502020202020204" pitchFamily="34" charset="0"/>
              </a:rPr>
              <a:t> du das Essen?</a:t>
            </a:r>
          </a:p>
        </p:txBody>
      </p:sp>
      <p:sp>
        <p:nvSpPr>
          <p:cNvPr id="20" name="Rounded Rectangular Callout 6">
            <a:extLst>
              <a:ext uri="{FF2B5EF4-FFF2-40B4-BE49-F238E27FC236}">
                <a16:creationId xmlns:a16="http://schemas.microsoft.com/office/drawing/2014/main" xmlns="" id="{3DF9AA7C-9288-4657-B128-C2580A12E554}"/>
              </a:ext>
            </a:extLst>
          </p:cNvPr>
          <p:cNvSpPr/>
          <p:nvPr/>
        </p:nvSpPr>
        <p:spPr>
          <a:xfrm flipH="1">
            <a:off x="8445637" y="1310185"/>
            <a:ext cx="3465369" cy="2333768"/>
          </a:xfrm>
          <a:prstGeom prst="wedgeRoundRectCallout">
            <a:avLst>
              <a:gd name="adj1" fmla="val 85474"/>
              <a:gd name="adj2" fmla="val 27219"/>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latin typeface="Century Gothic" panose="020B0502020202020204" pitchFamily="34" charset="0"/>
              </a:rPr>
              <a:t>Ich mag das Essen! Wolfgang </a:t>
            </a:r>
            <a:r>
              <a:rPr lang="en-GB" sz="2800" dirty="0" err="1">
                <a:solidFill>
                  <a:prstClr val="white"/>
                </a:solidFill>
                <a:latin typeface="Century Gothic" panose="020B0502020202020204" pitchFamily="34" charset="0"/>
              </a:rPr>
              <a:t>findet</a:t>
            </a:r>
            <a:r>
              <a:rPr lang="en-GB" sz="2800" dirty="0">
                <a:solidFill>
                  <a:prstClr val="white"/>
                </a:solidFill>
                <a:latin typeface="Century Gothic" panose="020B0502020202020204" pitchFamily="34" charset="0"/>
              </a:rPr>
              <a:t> </a:t>
            </a:r>
            <a:r>
              <a:rPr lang="en-GB" sz="2800" b="1" u="sng" dirty="0">
                <a:solidFill>
                  <a:prstClr val="white"/>
                </a:solidFill>
                <a:latin typeface="Century Gothic" panose="020B0502020202020204" pitchFamily="34" charset="0"/>
              </a:rPr>
              <a:t>es </a:t>
            </a:r>
            <a:r>
              <a:rPr lang="en-GB" sz="2800" dirty="0" err="1">
                <a:solidFill>
                  <a:prstClr val="white"/>
                </a:solidFill>
                <a:latin typeface="Century Gothic" panose="020B0502020202020204" pitchFamily="34" charset="0"/>
              </a:rPr>
              <a:t>nicht</a:t>
            </a:r>
            <a:r>
              <a:rPr lang="en-GB" sz="2800" dirty="0">
                <a:solidFill>
                  <a:prstClr val="white"/>
                </a:solidFill>
                <a:latin typeface="Century Gothic" panose="020B0502020202020204" pitchFamily="34" charset="0"/>
              </a:rPr>
              <a:t> </a:t>
            </a:r>
            <a:r>
              <a:rPr lang="en-GB" sz="2800" dirty="0" err="1">
                <a:solidFill>
                  <a:prstClr val="white"/>
                </a:solidFill>
                <a:latin typeface="Century Gothic" panose="020B0502020202020204" pitchFamily="34" charset="0"/>
              </a:rPr>
              <a:t>lecker</a:t>
            </a:r>
            <a:r>
              <a:rPr lang="en-GB" sz="2800" dirty="0">
                <a:solidFill>
                  <a:prstClr val="white"/>
                </a:solidFill>
                <a:latin typeface="Century Gothic" panose="020B0502020202020204" pitchFamily="34" charset="0"/>
              </a:rPr>
              <a:t>, </a:t>
            </a:r>
            <a:r>
              <a:rPr lang="en-GB" sz="2800" dirty="0" err="1">
                <a:solidFill>
                  <a:prstClr val="white"/>
                </a:solidFill>
                <a:latin typeface="Century Gothic" panose="020B0502020202020204" pitchFamily="34" charset="0"/>
              </a:rPr>
              <a:t>aber</a:t>
            </a:r>
            <a:r>
              <a:rPr lang="en-GB" sz="2800" dirty="0">
                <a:solidFill>
                  <a:prstClr val="white"/>
                </a:solidFill>
                <a:latin typeface="Century Gothic" panose="020B0502020202020204" pitchFamily="34" charset="0"/>
              </a:rPr>
              <a:t> ich </a:t>
            </a:r>
            <a:r>
              <a:rPr lang="en-GB" sz="2800" dirty="0" err="1">
                <a:solidFill>
                  <a:prstClr val="white"/>
                </a:solidFill>
                <a:latin typeface="Century Gothic" panose="020B0502020202020204" pitchFamily="34" charset="0"/>
              </a:rPr>
              <a:t>finde</a:t>
            </a:r>
            <a:r>
              <a:rPr lang="en-GB" sz="2800" dirty="0">
                <a:solidFill>
                  <a:prstClr val="white"/>
                </a:solidFill>
                <a:latin typeface="Century Gothic" panose="020B0502020202020204" pitchFamily="34" charset="0"/>
              </a:rPr>
              <a:t> es </a:t>
            </a:r>
            <a:r>
              <a:rPr lang="en-GB" sz="2800" dirty="0" err="1">
                <a:solidFill>
                  <a:prstClr val="white"/>
                </a:solidFill>
                <a:latin typeface="Century Gothic" panose="020B0502020202020204" pitchFamily="34" charset="0"/>
              </a:rPr>
              <a:t>gesund</a:t>
            </a:r>
            <a:r>
              <a:rPr lang="en-GB" sz="2800" dirty="0">
                <a:solidFill>
                  <a:prstClr val="white"/>
                </a:solidFill>
                <a:latin typeface="Century Gothic" panose="020B0502020202020204" pitchFamily="34" charset="0"/>
              </a:rPr>
              <a:t>.</a:t>
            </a:r>
          </a:p>
        </p:txBody>
      </p:sp>
      <p:sp>
        <p:nvSpPr>
          <p:cNvPr id="12" name="Rounded Rectangle 11">
            <a:extLst>
              <a:ext uri="{FF2B5EF4-FFF2-40B4-BE49-F238E27FC236}">
                <a16:creationId xmlns:a16="http://schemas.microsoft.com/office/drawing/2014/main" xmlns="" id="{10B80661-8749-468E-8CD5-D86D7D59E7AE}"/>
              </a:ext>
            </a:extLst>
          </p:cNvPr>
          <p:cNvSpPr/>
          <p:nvPr/>
        </p:nvSpPr>
        <p:spPr>
          <a:xfrm>
            <a:off x="10178322" y="258220"/>
            <a:ext cx="16752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 </a:t>
            </a:r>
          </a:p>
        </p:txBody>
      </p:sp>
    </p:spTree>
    <p:extLst>
      <p:ext uri="{BB962C8B-B14F-4D97-AF65-F5344CB8AC3E}">
        <p14:creationId xmlns:p14="http://schemas.microsoft.com/office/powerpoint/2010/main" val="651980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xmlns="" id="{8B0474BD-6D53-4DF5-9480-C8D742BBCD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9125" y="1419368"/>
            <a:ext cx="5560397" cy="4683203"/>
          </a:xfrm>
          <a:prstGeom prst="rect">
            <a:avLst/>
          </a:prstGeom>
        </p:spPr>
      </p:pic>
      <p:sp>
        <p:nvSpPr>
          <p:cNvPr id="9" name="Rounded Rectangular Callout 6">
            <a:extLst>
              <a:ext uri="{FF2B5EF4-FFF2-40B4-BE49-F238E27FC236}">
                <a16:creationId xmlns:a16="http://schemas.microsoft.com/office/drawing/2014/main" xmlns="" id="{A7A75750-C925-42AE-BD46-A76DDE157CD2}"/>
              </a:ext>
            </a:extLst>
          </p:cNvPr>
          <p:cNvSpPr/>
          <p:nvPr/>
        </p:nvSpPr>
        <p:spPr>
          <a:xfrm flipH="1">
            <a:off x="40942" y="1230512"/>
            <a:ext cx="3424426" cy="1191784"/>
          </a:xfrm>
          <a:prstGeom prst="wedgeRoundRectCallout">
            <a:avLst>
              <a:gd name="adj1" fmla="val -40722"/>
              <a:gd name="adj2" fmla="val 10818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Ich mag die Uniform. Und du?</a:t>
            </a:r>
            <a:endParaRPr lang="en-GB" sz="2800" dirty="0">
              <a:solidFill>
                <a:prstClr val="white"/>
              </a:solidFill>
              <a:latin typeface="Century Gothic" panose="020B0502020202020204" pitchFamily="34" charset="0"/>
            </a:endParaRPr>
          </a:p>
        </p:txBody>
      </p:sp>
      <p:sp>
        <p:nvSpPr>
          <p:cNvPr id="10" name="Rounded Rectangular Callout 6">
            <a:extLst>
              <a:ext uri="{FF2B5EF4-FFF2-40B4-BE49-F238E27FC236}">
                <a16:creationId xmlns:a16="http://schemas.microsoft.com/office/drawing/2014/main" xmlns="" id="{3C2CFC1E-451C-4980-A348-A564188B20CD}"/>
              </a:ext>
            </a:extLst>
          </p:cNvPr>
          <p:cNvSpPr/>
          <p:nvPr/>
        </p:nvSpPr>
        <p:spPr>
          <a:xfrm flipH="1">
            <a:off x="8415501" y="1310185"/>
            <a:ext cx="3465369" cy="2333768"/>
          </a:xfrm>
          <a:prstGeom prst="wedgeRoundRectCallout">
            <a:avLst>
              <a:gd name="adj1" fmla="val 85474"/>
              <a:gd name="adj2" fmla="val 27219"/>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Du findest die Uniform gut? Ich finde </a:t>
            </a:r>
            <a:r>
              <a:rPr lang="de-DE" sz="2800" b="1" u="sng" dirty="0">
                <a:solidFill>
                  <a:prstClr val="white"/>
                </a:solidFill>
                <a:latin typeface="Century Gothic" panose="020B0502020202020204" pitchFamily="34" charset="0"/>
              </a:rPr>
              <a:t>die Uniform </a:t>
            </a:r>
            <a:r>
              <a:rPr lang="de-DE" sz="2800" dirty="0">
                <a:solidFill>
                  <a:prstClr val="white"/>
                </a:solidFill>
                <a:latin typeface="Century Gothic" panose="020B0502020202020204" pitchFamily="34" charset="0"/>
              </a:rPr>
              <a:t>hässlich.</a:t>
            </a:r>
          </a:p>
        </p:txBody>
      </p:sp>
      <p:sp>
        <p:nvSpPr>
          <p:cNvPr id="14" name="Rounded Rectangle 11">
            <a:extLst>
              <a:ext uri="{FF2B5EF4-FFF2-40B4-BE49-F238E27FC236}">
                <a16:creationId xmlns:a16="http://schemas.microsoft.com/office/drawing/2014/main" xmlns="" id="{FD09DD85-DEDB-45F1-8179-48F922E1E16C}"/>
              </a:ext>
            </a:extLst>
          </p:cNvPr>
          <p:cNvSpPr/>
          <p:nvPr/>
        </p:nvSpPr>
        <p:spPr>
          <a:xfrm>
            <a:off x="10178322" y="258220"/>
            <a:ext cx="16752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 </a:t>
            </a:r>
          </a:p>
        </p:txBody>
      </p:sp>
      <p:sp>
        <p:nvSpPr>
          <p:cNvPr id="20" name="Title 3">
            <a:extLst>
              <a:ext uri="{FF2B5EF4-FFF2-40B4-BE49-F238E27FC236}">
                <a16:creationId xmlns:a16="http://schemas.microsoft.com/office/drawing/2014/main" xmlns="" id="{3CA05004-A96B-4288-ADC5-9F2A51663843}"/>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prstClr val="white"/>
                </a:solidFill>
              </a:rPr>
              <a:t>ihn</a:t>
            </a:r>
            <a:r>
              <a:rPr lang="en-GB" sz="3600" b="1" dirty="0">
                <a:solidFill>
                  <a:prstClr val="white"/>
                </a:solidFill>
              </a:rPr>
              <a:t>, es, </a:t>
            </a:r>
            <a:r>
              <a:rPr lang="en-GB" sz="3600" b="1" dirty="0" err="1">
                <a:solidFill>
                  <a:prstClr val="white"/>
                </a:solidFill>
              </a:rPr>
              <a:t>sie</a:t>
            </a:r>
            <a:r>
              <a:rPr lang="en-GB" sz="3600" b="1" dirty="0">
                <a:solidFill>
                  <a:prstClr val="white"/>
                </a:solidFill>
              </a:rPr>
              <a:t> </a:t>
            </a:r>
            <a:r>
              <a:rPr lang="en-GB" sz="3600" b="1" dirty="0" err="1">
                <a:solidFill>
                  <a:prstClr val="white"/>
                </a:solidFill>
              </a:rPr>
              <a:t>oder</a:t>
            </a:r>
            <a:r>
              <a:rPr lang="en-GB" sz="3600" b="1" dirty="0">
                <a:solidFill>
                  <a:prstClr val="white"/>
                </a:solidFill>
              </a:rPr>
              <a:t> </a:t>
            </a:r>
            <a:r>
              <a:rPr lang="en-GB" sz="3600" b="1" dirty="0" err="1">
                <a:solidFill>
                  <a:prstClr val="white"/>
                </a:solidFill>
              </a:rPr>
              <a:t>sie</a:t>
            </a:r>
            <a:r>
              <a:rPr lang="en-GB" sz="3600" b="1" dirty="0">
                <a:solidFill>
                  <a:prstClr val="white"/>
                </a:solidFill>
              </a:rPr>
              <a:t> (Pl.)?</a:t>
            </a:r>
          </a:p>
        </p:txBody>
      </p:sp>
    </p:spTree>
    <p:extLst>
      <p:ext uri="{BB962C8B-B14F-4D97-AF65-F5344CB8AC3E}">
        <p14:creationId xmlns:p14="http://schemas.microsoft.com/office/powerpoint/2010/main" val="17686353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xmlns="" id="{8B0474BD-6D53-4DF5-9480-C8D742BBCD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9125" y="1419368"/>
            <a:ext cx="5560397" cy="4683203"/>
          </a:xfrm>
          <a:prstGeom prst="rect">
            <a:avLst/>
          </a:prstGeom>
        </p:spPr>
      </p:pic>
      <p:sp>
        <p:nvSpPr>
          <p:cNvPr id="9" name="Rounded Rectangular Callout 6">
            <a:extLst>
              <a:ext uri="{FF2B5EF4-FFF2-40B4-BE49-F238E27FC236}">
                <a16:creationId xmlns:a16="http://schemas.microsoft.com/office/drawing/2014/main" xmlns="" id="{A7A75750-C925-42AE-BD46-A76DDE157CD2}"/>
              </a:ext>
            </a:extLst>
          </p:cNvPr>
          <p:cNvSpPr/>
          <p:nvPr/>
        </p:nvSpPr>
        <p:spPr>
          <a:xfrm flipH="1">
            <a:off x="40942" y="1230512"/>
            <a:ext cx="3424426" cy="1191784"/>
          </a:xfrm>
          <a:prstGeom prst="wedgeRoundRectCallout">
            <a:avLst>
              <a:gd name="adj1" fmla="val -40722"/>
              <a:gd name="adj2" fmla="val 10818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Ich mag die Uniform. Und du?</a:t>
            </a:r>
            <a:endParaRPr lang="en-GB" sz="2800" dirty="0">
              <a:solidFill>
                <a:prstClr val="white"/>
              </a:solidFill>
              <a:latin typeface="Century Gothic" panose="020B0502020202020204" pitchFamily="34" charset="0"/>
            </a:endParaRPr>
          </a:p>
        </p:txBody>
      </p:sp>
      <p:sp>
        <p:nvSpPr>
          <p:cNvPr id="10" name="Rounded Rectangular Callout 6">
            <a:extLst>
              <a:ext uri="{FF2B5EF4-FFF2-40B4-BE49-F238E27FC236}">
                <a16:creationId xmlns:a16="http://schemas.microsoft.com/office/drawing/2014/main" xmlns="" id="{3C2CFC1E-451C-4980-A348-A564188B20CD}"/>
              </a:ext>
            </a:extLst>
          </p:cNvPr>
          <p:cNvSpPr/>
          <p:nvPr/>
        </p:nvSpPr>
        <p:spPr>
          <a:xfrm flipH="1">
            <a:off x="8415501" y="1310185"/>
            <a:ext cx="3465369" cy="2333768"/>
          </a:xfrm>
          <a:prstGeom prst="wedgeRoundRectCallout">
            <a:avLst>
              <a:gd name="adj1" fmla="val 85474"/>
              <a:gd name="adj2" fmla="val 27219"/>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Du findest die Uniform gut? Ich finde </a:t>
            </a:r>
            <a:r>
              <a:rPr lang="de-DE" sz="2800" b="1" u="sng" dirty="0">
                <a:solidFill>
                  <a:prstClr val="white"/>
                </a:solidFill>
                <a:latin typeface="Century Gothic" panose="020B0502020202020204" pitchFamily="34" charset="0"/>
              </a:rPr>
              <a:t>sie </a:t>
            </a:r>
            <a:r>
              <a:rPr lang="de-DE" sz="2800" dirty="0">
                <a:solidFill>
                  <a:prstClr val="white"/>
                </a:solidFill>
                <a:latin typeface="Century Gothic" panose="020B0502020202020204" pitchFamily="34" charset="0"/>
              </a:rPr>
              <a:t>hässlich.</a:t>
            </a:r>
          </a:p>
        </p:txBody>
      </p:sp>
      <p:sp>
        <p:nvSpPr>
          <p:cNvPr id="14" name="Rounded Rectangle 11">
            <a:extLst>
              <a:ext uri="{FF2B5EF4-FFF2-40B4-BE49-F238E27FC236}">
                <a16:creationId xmlns:a16="http://schemas.microsoft.com/office/drawing/2014/main" xmlns="" id="{FD09DD85-DEDB-45F1-8179-48F922E1E16C}"/>
              </a:ext>
            </a:extLst>
          </p:cNvPr>
          <p:cNvSpPr/>
          <p:nvPr/>
        </p:nvSpPr>
        <p:spPr>
          <a:xfrm>
            <a:off x="10178322" y="258220"/>
            <a:ext cx="16752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 </a:t>
            </a:r>
          </a:p>
        </p:txBody>
      </p:sp>
      <p:sp>
        <p:nvSpPr>
          <p:cNvPr id="20" name="Title 3">
            <a:extLst>
              <a:ext uri="{FF2B5EF4-FFF2-40B4-BE49-F238E27FC236}">
                <a16:creationId xmlns:a16="http://schemas.microsoft.com/office/drawing/2014/main" xmlns="" id="{3CA05004-A96B-4288-ADC5-9F2A51663843}"/>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prstClr val="white"/>
                </a:solidFill>
              </a:rPr>
              <a:t>ihn</a:t>
            </a:r>
            <a:r>
              <a:rPr lang="en-GB" sz="3600" b="1" dirty="0">
                <a:solidFill>
                  <a:prstClr val="white"/>
                </a:solidFill>
              </a:rPr>
              <a:t>, es, </a:t>
            </a:r>
            <a:r>
              <a:rPr lang="en-GB" sz="3600" b="1" dirty="0" err="1">
                <a:solidFill>
                  <a:prstClr val="white"/>
                </a:solidFill>
              </a:rPr>
              <a:t>sie</a:t>
            </a:r>
            <a:r>
              <a:rPr lang="en-GB" sz="3600" b="1" dirty="0">
                <a:solidFill>
                  <a:prstClr val="white"/>
                </a:solidFill>
              </a:rPr>
              <a:t> </a:t>
            </a:r>
            <a:r>
              <a:rPr lang="en-GB" sz="3600" b="1" dirty="0" err="1">
                <a:solidFill>
                  <a:prstClr val="white"/>
                </a:solidFill>
              </a:rPr>
              <a:t>oder</a:t>
            </a:r>
            <a:r>
              <a:rPr lang="en-GB" sz="3600" b="1" dirty="0">
                <a:solidFill>
                  <a:prstClr val="white"/>
                </a:solidFill>
              </a:rPr>
              <a:t> </a:t>
            </a:r>
            <a:r>
              <a:rPr lang="en-GB" sz="3600" b="1" dirty="0" err="1">
                <a:solidFill>
                  <a:prstClr val="white"/>
                </a:solidFill>
              </a:rPr>
              <a:t>sie</a:t>
            </a:r>
            <a:r>
              <a:rPr lang="en-GB" sz="3600" b="1" dirty="0">
                <a:solidFill>
                  <a:prstClr val="white"/>
                </a:solidFill>
              </a:rPr>
              <a:t> (Pl.)?</a:t>
            </a:r>
          </a:p>
        </p:txBody>
      </p:sp>
    </p:spTree>
    <p:extLst>
      <p:ext uri="{BB962C8B-B14F-4D97-AF65-F5344CB8AC3E}">
        <p14:creationId xmlns:p14="http://schemas.microsoft.com/office/powerpoint/2010/main" val="21404101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4081"/>
            <a:ext cx="6807200" cy="869950"/>
          </a:xfrm>
          <a:prstGeom prst="rect">
            <a:avLst/>
          </a:prstGeom>
        </p:spPr>
      </p:pic>
      <p:pic>
        <p:nvPicPr>
          <p:cNvPr id="7" name="Picture 6" descr="A close up of a logo&#10;&#10;Description automatically generated">
            <a:extLst>
              <a:ext uri="{FF2B5EF4-FFF2-40B4-BE49-F238E27FC236}">
                <a16:creationId xmlns:a16="http://schemas.microsoft.com/office/drawing/2014/main" xmlns="" id="{C2A2C2B4-7B38-419E-97DD-3962FB969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9049" y="1017159"/>
            <a:ext cx="6246712" cy="4883641"/>
          </a:xfrm>
          <a:prstGeom prst="rect">
            <a:avLst/>
          </a:prstGeom>
        </p:spPr>
      </p:pic>
      <p:sp>
        <p:nvSpPr>
          <p:cNvPr id="10" name="Rounded Rectangular Callout 6">
            <a:extLst>
              <a:ext uri="{FF2B5EF4-FFF2-40B4-BE49-F238E27FC236}">
                <a16:creationId xmlns:a16="http://schemas.microsoft.com/office/drawing/2014/main" xmlns="" id="{F47273C9-BA72-422B-9708-6BC26A4A2613}"/>
              </a:ext>
            </a:extLst>
          </p:cNvPr>
          <p:cNvSpPr/>
          <p:nvPr/>
        </p:nvSpPr>
        <p:spPr>
          <a:xfrm flipH="1">
            <a:off x="40942" y="1230512"/>
            <a:ext cx="3424426" cy="2072246"/>
          </a:xfrm>
          <a:prstGeom prst="wedgeRoundRectCallout">
            <a:avLst>
              <a:gd name="adj1" fmla="val -79779"/>
              <a:gd name="adj2" fmla="val 2881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Der Unterricht ist zu schwierig. Mia, wie findest du </a:t>
            </a:r>
            <a:br>
              <a:rPr lang="de-DE" sz="2800" dirty="0">
                <a:solidFill>
                  <a:prstClr val="white"/>
                </a:solidFill>
                <a:latin typeface="Century Gothic" panose="020B0502020202020204" pitchFamily="34" charset="0"/>
              </a:rPr>
            </a:br>
            <a:r>
              <a:rPr lang="de-DE" sz="2800" b="1" u="sng" dirty="0">
                <a:solidFill>
                  <a:prstClr val="white"/>
                </a:solidFill>
                <a:latin typeface="Century Gothic" panose="020B0502020202020204" pitchFamily="34" charset="0"/>
              </a:rPr>
              <a:t>den Unterricht</a:t>
            </a:r>
            <a:r>
              <a:rPr lang="de-DE" sz="2800" dirty="0">
                <a:solidFill>
                  <a:prstClr val="white"/>
                </a:solidFill>
                <a:latin typeface="Century Gothic" panose="020B0502020202020204" pitchFamily="34" charset="0"/>
              </a:rPr>
              <a:t>?</a:t>
            </a:r>
            <a:endParaRPr lang="en-GB" sz="2800" dirty="0">
              <a:solidFill>
                <a:prstClr val="white"/>
              </a:solidFill>
              <a:latin typeface="Century Gothic" panose="020B0502020202020204" pitchFamily="34" charset="0"/>
            </a:endParaRPr>
          </a:p>
        </p:txBody>
      </p:sp>
      <p:sp>
        <p:nvSpPr>
          <p:cNvPr id="11" name="Rounded Rectangular Callout 6">
            <a:extLst>
              <a:ext uri="{FF2B5EF4-FFF2-40B4-BE49-F238E27FC236}">
                <a16:creationId xmlns:a16="http://schemas.microsoft.com/office/drawing/2014/main" xmlns="" id="{D9CE71C8-2DF8-4DF4-9F77-C74C8AAB798D}"/>
              </a:ext>
            </a:extLst>
          </p:cNvPr>
          <p:cNvSpPr/>
          <p:nvPr/>
        </p:nvSpPr>
        <p:spPr>
          <a:xfrm flipH="1">
            <a:off x="8250666" y="1104031"/>
            <a:ext cx="3881700" cy="2979069"/>
          </a:xfrm>
          <a:prstGeom prst="wedgeRoundRectCallout">
            <a:avLst>
              <a:gd name="adj1" fmla="val 68146"/>
              <a:gd name="adj2" fmla="val 2088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Ich finde Fremdsprachen ziemlich leicht, aber Wolfgang findet </a:t>
            </a:r>
            <a:r>
              <a:rPr lang="de-DE" sz="2800" b="1" u="sng" dirty="0">
                <a:solidFill>
                  <a:prstClr val="white"/>
                </a:solidFill>
                <a:latin typeface="Century Gothic" panose="020B0502020202020204" pitchFamily="34" charset="0"/>
              </a:rPr>
              <a:t>Fremdsprachen</a:t>
            </a:r>
            <a:r>
              <a:rPr lang="de-DE" sz="2800" dirty="0">
                <a:solidFill>
                  <a:prstClr val="white"/>
                </a:solidFill>
                <a:latin typeface="Century Gothic" panose="020B0502020202020204" pitchFamily="34" charset="0"/>
              </a:rPr>
              <a:t> nicht interessant.</a:t>
            </a:r>
          </a:p>
        </p:txBody>
      </p:sp>
      <p:sp>
        <p:nvSpPr>
          <p:cNvPr id="18" name="Rounded Rectangle 11">
            <a:extLst>
              <a:ext uri="{FF2B5EF4-FFF2-40B4-BE49-F238E27FC236}">
                <a16:creationId xmlns:a16="http://schemas.microsoft.com/office/drawing/2014/main" xmlns="" id="{232CC65C-0C8A-4B2C-BC12-0900007F4E85}"/>
              </a:ext>
            </a:extLst>
          </p:cNvPr>
          <p:cNvSpPr/>
          <p:nvPr/>
        </p:nvSpPr>
        <p:spPr>
          <a:xfrm>
            <a:off x="10178322" y="258220"/>
            <a:ext cx="16752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 </a:t>
            </a:r>
          </a:p>
        </p:txBody>
      </p:sp>
      <p:sp>
        <p:nvSpPr>
          <p:cNvPr id="23" name="Title 3">
            <a:extLst>
              <a:ext uri="{FF2B5EF4-FFF2-40B4-BE49-F238E27FC236}">
                <a16:creationId xmlns:a16="http://schemas.microsoft.com/office/drawing/2014/main" xmlns="" id="{38970C8F-1120-498F-8B3E-5761741A2A63}"/>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prstClr val="white"/>
                </a:solidFill>
              </a:rPr>
              <a:t>ihn</a:t>
            </a:r>
            <a:r>
              <a:rPr lang="en-GB" sz="3600" b="1" dirty="0">
                <a:solidFill>
                  <a:prstClr val="white"/>
                </a:solidFill>
              </a:rPr>
              <a:t>, es, </a:t>
            </a:r>
            <a:r>
              <a:rPr lang="en-GB" sz="3600" b="1" dirty="0" err="1">
                <a:solidFill>
                  <a:prstClr val="white"/>
                </a:solidFill>
              </a:rPr>
              <a:t>sie</a:t>
            </a:r>
            <a:r>
              <a:rPr lang="en-GB" sz="3600" b="1" dirty="0">
                <a:solidFill>
                  <a:prstClr val="white"/>
                </a:solidFill>
              </a:rPr>
              <a:t> </a:t>
            </a:r>
            <a:r>
              <a:rPr lang="en-GB" sz="3600" b="1" dirty="0" err="1">
                <a:solidFill>
                  <a:prstClr val="white"/>
                </a:solidFill>
              </a:rPr>
              <a:t>oder</a:t>
            </a:r>
            <a:r>
              <a:rPr lang="en-GB" sz="3600" b="1" dirty="0">
                <a:solidFill>
                  <a:prstClr val="white"/>
                </a:solidFill>
              </a:rPr>
              <a:t> </a:t>
            </a:r>
            <a:r>
              <a:rPr lang="en-GB" sz="3600" b="1" dirty="0" err="1">
                <a:solidFill>
                  <a:prstClr val="white"/>
                </a:solidFill>
              </a:rPr>
              <a:t>sie</a:t>
            </a:r>
            <a:r>
              <a:rPr lang="en-GB" sz="3600" b="1" dirty="0">
                <a:solidFill>
                  <a:prstClr val="white"/>
                </a:solidFill>
              </a:rPr>
              <a:t> (Pl.)?</a:t>
            </a:r>
          </a:p>
        </p:txBody>
      </p:sp>
    </p:spTree>
    <p:extLst>
      <p:ext uri="{BB962C8B-B14F-4D97-AF65-F5344CB8AC3E}">
        <p14:creationId xmlns:p14="http://schemas.microsoft.com/office/powerpoint/2010/main" val="22227487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67916"/>
            <a:ext cx="6603692" cy="869950"/>
          </a:xfrm>
          <a:prstGeom prst="rect">
            <a:avLst/>
          </a:prstGeom>
          <a:noFill/>
          <a:ln>
            <a:noFill/>
          </a:ln>
        </p:spPr>
      </p:pic>
      <p:sp>
        <p:nvSpPr>
          <p:cNvPr id="149" name="Google Shape;149;p2"/>
          <p:cNvSpPr txBox="1">
            <a:spLocks noGrp="1"/>
          </p:cNvSpPr>
          <p:nvPr>
            <p:ph type="title"/>
          </p:nvPr>
        </p:nvSpPr>
        <p:spPr>
          <a:xfrm>
            <a:off x="9572" y="267916"/>
            <a:ext cx="470691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000" b="1" dirty="0" err="1">
                <a:solidFill>
                  <a:schemeClr val="lt1"/>
                </a:solidFill>
              </a:rPr>
              <a:t>finden</a:t>
            </a:r>
            <a:r>
              <a:rPr lang="en-GB" sz="3000" b="1" dirty="0">
                <a:solidFill>
                  <a:schemeClr val="lt1"/>
                </a:solidFill>
              </a:rPr>
              <a:t> – to find </a:t>
            </a:r>
            <a:endParaRPr sz="3000" b="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b="1" dirty="0">
                <a:solidFill>
                  <a:srgbClr val="FFFFFF"/>
                </a:solidFill>
                <a:ea typeface="Century Gothic"/>
                <a:cs typeface="Century Gothic"/>
                <a:sym typeface="Century Gothic"/>
              </a:rPr>
              <a:t>Grammatik</a:t>
            </a:r>
            <a:endParaRPr b="1" dirty="0">
              <a:solidFill>
                <a:srgbClr val="FFFFFF"/>
              </a:solidFill>
              <a:ea typeface="Century Gothic"/>
              <a:cs typeface="Century Gothic"/>
              <a:sym typeface="Century Gothic"/>
            </a:endParaRPr>
          </a:p>
        </p:txBody>
      </p:sp>
      <p:sp>
        <p:nvSpPr>
          <p:cNvPr id="3" name="Rounded Rectangular Callout 2"/>
          <p:cNvSpPr/>
          <p:nvPr/>
        </p:nvSpPr>
        <p:spPr>
          <a:xfrm>
            <a:off x="5483128" y="2153836"/>
            <a:ext cx="2086905" cy="1023145"/>
          </a:xfrm>
          <a:prstGeom prst="wedgeRoundRectCallout">
            <a:avLst>
              <a:gd name="adj1" fmla="val -59180"/>
              <a:gd name="adj2" fmla="val 97829"/>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rPr>
              <a:t>…</a:t>
            </a:r>
            <a:r>
              <a:rPr lang="en-GB" sz="2000" b="1" dirty="0" err="1">
                <a:solidFill>
                  <a:prstClr val="white"/>
                </a:solidFill>
              </a:rPr>
              <a:t>er</a:t>
            </a:r>
            <a:r>
              <a:rPr lang="en-GB" sz="2000" b="1" dirty="0">
                <a:solidFill>
                  <a:prstClr val="white"/>
                </a:solidFill>
              </a:rPr>
              <a:t> </a:t>
            </a:r>
            <a:r>
              <a:rPr lang="en-GB" sz="2000" b="1" dirty="0" err="1">
                <a:solidFill>
                  <a:prstClr val="white"/>
                </a:solidFill>
              </a:rPr>
              <a:t>findet</a:t>
            </a:r>
            <a:r>
              <a:rPr lang="en-GB" sz="2000" b="1" dirty="0">
                <a:solidFill>
                  <a:prstClr val="white"/>
                </a:solidFill>
              </a:rPr>
              <a:t> </a:t>
            </a:r>
            <a:r>
              <a:rPr lang="en-GB" sz="2000" dirty="0" err="1">
                <a:solidFill>
                  <a:prstClr val="white"/>
                </a:solidFill>
              </a:rPr>
              <a:t>sie</a:t>
            </a:r>
            <a:r>
              <a:rPr lang="en-GB" sz="2000" dirty="0">
                <a:solidFill>
                  <a:prstClr val="white"/>
                </a:solidFill>
              </a:rPr>
              <a:t> total super! </a:t>
            </a:r>
          </a:p>
        </p:txBody>
      </p:sp>
      <p:sp>
        <p:nvSpPr>
          <p:cNvPr id="7" name="Rounded Rectangular Callout 6"/>
          <p:cNvSpPr/>
          <p:nvPr/>
        </p:nvSpPr>
        <p:spPr>
          <a:xfrm flipH="1">
            <a:off x="344773" y="1823388"/>
            <a:ext cx="2419235" cy="1023145"/>
          </a:xfrm>
          <a:prstGeom prst="wedgeRoundRectCallout">
            <a:avLst>
              <a:gd name="adj1" fmla="val 54124"/>
              <a:gd name="adj2" fmla="val 8757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rPr>
              <a:t>Wie </a:t>
            </a:r>
            <a:r>
              <a:rPr lang="en-GB" sz="2000" b="1" dirty="0" err="1">
                <a:solidFill>
                  <a:prstClr val="white"/>
                </a:solidFill>
              </a:rPr>
              <a:t>findest</a:t>
            </a:r>
            <a:r>
              <a:rPr lang="en-GB" sz="2000" b="1" dirty="0">
                <a:solidFill>
                  <a:prstClr val="white"/>
                </a:solidFill>
              </a:rPr>
              <a:t> du </a:t>
            </a:r>
            <a:r>
              <a:rPr lang="en-GB" sz="2000" dirty="0">
                <a:solidFill>
                  <a:prstClr val="white"/>
                </a:solidFill>
              </a:rPr>
              <a:t>die Schule, Mia?</a:t>
            </a:r>
          </a:p>
        </p:txBody>
      </p:sp>
      <p:sp>
        <p:nvSpPr>
          <p:cNvPr id="31" name="Rounded Rectangular Callout 6">
            <a:extLst>
              <a:ext uri="{FF2B5EF4-FFF2-40B4-BE49-F238E27FC236}">
                <a16:creationId xmlns:a16="http://schemas.microsoft.com/office/drawing/2014/main" xmlns="" id="{75742550-15D2-49A1-B225-02A60DBE76CE}"/>
              </a:ext>
            </a:extLst>
          </p:cNvPr>
          <p:cNvSpPr/>
          <p:nvPr/>
        </p:nvSpPr>
        <p:spPr>
          <a:xfrm flipH="1">
            <a:off x="2937406" y="1823388"/>
            <a:ext cx="2371954" cy="1023145"/>
          </a:xfrm>
          <a:prstGeom prst="wedgeRoundRectCallout">
            <a:avLst>
              <a:gd name="adj1" fmla="val 2051"/>
              <a:gd name="adj2" fmla="val 83805"/>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Ich </a:t>
            </a:r>
            <a:r>
              <a:rPr lang="en-GB" sz="2000" b="1" dirty="0" err="1">
                <a:solidFill>
                  <a:prstClr val="white"/>
                </a:solidFill>
              </a:rPr>
              <a:t>finde</a:t>
            </a:r>
            <a:r>
              <a:rPr lang="en-GB" sz="2000" b="1" dirty="0">
                <a:solidFill>
                  <a:prstClr val="white"/>
                </a:solidFill>
              </a:rPr>
              <a:t> </a:t>
            </a:r>
            <a:r>
              <a:rPr lang="en-GB" sz="2000" dirty="0" err="1">
                <a:solidFill>
                  <a:prstClr val="white"/>
                </a:solidFill>
              </a:rPr>
              <a:t>sie</a:t>
            </a:r>
            <a:r>
              <a:rPr lang="en-GB" sz="2000" dirty="0">
                <a:solidFill>
                  <a:prstClr val="white"/>
                </a:solidFill>
              </a:rPr>
              <a:t> gut, </a:t>
            </a:r>
            <a:r>
              <a:rPr lang="en-GB" sz="2000" dirty="0" err="1">
                <a:solidFill>
                  <a:prstClr val="white"/>
                </a:solidFill>
              </a:rPr>
              <a:t>aber</a:t>
            </a:r>
            <a:r>
              <a:rPr lang="en-GB" sz="2000" dirty="0">
                <a:solidFill>
                  <a:prstClr val="white"/>
                </a:solidFill>
              </a:rPr>
              <a:t> …</a:t>
            </a:r>
          </a:p>
        </p:txBody>
      </p:sp>
      <p:sp>
        <p:nvSpPr>
          <p:cNvPr id="4" name="TextBox 3">
            <a:extLst>
              <a:ext uri="{FF2B5EF4-FFF2-40B4-BE49-F238E27FC236}">
                <a16:creationId xmlns:a16="http://schemas.microsoft.com/office/drawing/2014/main" xmlns="" id="{53E77231-E806-47C3-B3A2-339FD5B80A20}"/>
              </a:ext>
            </a:extLst>
          </p:cNvPr>
          <p:cNvSpPr txBox="1"/>
          <p:nvPr/>
        </p:nvSpPr>
        <p:spPr>
          <a:xfrm>
            <a:off x="239844" y="1306049"/>
            <a:ext cx="8611556" cy="400110"/>
          </a:xfrm>
          <a:prstGeom prst="rect">
            <a:avLst/>
          </a:prstGeom>
          <a:noFill/>
        </p:spPr>
        <p:txBody>
          <a:bodyPr wrap="square" rtlCol="0">
            <a:spAutoFit/>
          </a:bodyPr>
          <a:lstStyle/>
          <a:p>
            <a:r>
              <a:rPr lang="en-GB" sz="2000" dirty="0">
                <a:solidFill>
                  <a:srgbClr val="5B9BD5">
                    <a:lumMod val="50000"/>
                  </a:srgbClr>
                </a:solidFill>
              </a:rPr>
              <a:t>The verb </a:t>
            </a:r>
            <a:r>
              <a:rPr lang="en-GB" sz="2000" b="1" i="1" dirty="0" err="1">
                <a:solidFill>
                  <a:srgbClr val="5B9BD5">
                    <a:lumMod val="50000"/>
                  </a:srgbClr>
                </a:solidFill>
              </a:rPr>
              <a:t>finden</a:t>
            </a:r>
            <a:r>
              <a:rPr lang="en-GB" sz="2000" dirty="0">
                <a:solidFill>
                  <a:srgbClr val="5B9BD5">
                    <a:lumMod val="50000"/>
                  </a:srgbClr>
                </a:solidFill>
              </a:rPr>
              <a:t> is frequently used to seek and express an opinion.</a:t>
            </a:r>
            <a:endParaRPr lang="en-GB" sz="2000" b="1" dirty="0">
              <a:solidFill>
                <a:srgbClr val="5B9BD5">
                  <a:lumMod val="50000"/>
                </a:srgbClr>
              </a:solidFill>
            </a:endParaRPr>
          </a:p>
        </p:txBody>
      </p:sp>
      <p:pic>
        <p:nvPicPr>
          <p:cNvPr id="8" name="Picture 7" descr="A close up of a logo&#10;&#10;Description automatically generated">
            <a:extLst>
              <a:ext uri="{FF2B5EF4-FFF2-40B4-BE49-F238E27FC236}">
                <a16:creationId xmlns:a16="http://schemas.microsoft.com/office/drawing/2014/main" xmlns="" id="{82E9AFA3-6376-4E19-9FF6-FE56D23DD2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2376" y="2846533"/>
            <a:ext cx="1496635" cy="1515605"/>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xmlns="" id="{94A8320A-B519-4B2F-BC16-248FD2FC1D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2085" y="885632"/>
            <a:ext cx="2530793" cy="4850214"/>
          </a:xfrm>
          <a:prstGeom prst="rect">
            <a:avLst/>
          </a:prstGeom>
        </p:spPr>
      </p:pic>
      <p:sp>
        <p:nvSpPr>
          <p:cNvPr id="33" name="TextBox 32">
            <a:extLst>
              <a:ext uri="{FF2B5EF4-FFF2-40B4-BE49-F238E27FC236}">
                <a16:creationId xmlns:a16="http://schemas.microsoft.com/office/drawing/2014/main" xmlns="" id="{B91C434C-72AA-4A91-8DF9-670E2EE3804A}"/>
              </a:ext>
            </a:extLst>
          </p:cNvPr>
          <p:cNvSpPr txBox="1"/>
          <p:nvPr/>
        </p:nvSpPr>
        <p:spPr>
          <a:xfrm>
            <a:off x="257330" y="4365598"/>
            <a:ext cx="8544393" cy="400110"/>
          </a:xfrm>
          <a:prstGeom prst="rect">
            <a:avLst/>
          </a:prstGeom>
          <a:noFill/>
        </p:spPr>
        <p:txBody>
          <a:bodyPr wrap="square" rtlCol="0">
            <a:spAutoFit/>
          </a:bodyPr>
          <a:lstStyle/>
          <a:p>
            <a:r>
              <a:rPr lang="en-GB" sz="2000" dirty="0">
                <a:solidFill>
                  <a:srgbClr val="5B9BD5">
                    <a:lumMod val="50000"/>
                  </a:srgbClr>
                </a:solidFill>
              </a:rPr>
              <a:t>Notice the extra </a:t>
            </a:r>
            <a:r>
              <a:rPr lang="en-GB" sz="2000" b="1" dirty="0">
                <a:solidFill>
                  <a:srgbClr val="5B9BD5">
                    <a:lumMod val="50000"/>
                  </a:srgbClr>
                </a:solidFill>
              </a:rPr>
              <a:t>e</a:t>
            </a:r>
            <a:r>
              <a:rPr lang="en-GB" sz="2000" dirty="0">
                <a:solidFill>
                  <a:srgbClr val="5B9BD5">
                    <a:lumMod val="50000"/>
                  </a:srgbClr>
                </a:solidFill>
              </a:rPr>
              <a:t> before the </a:t>
            </a:r>
            <a:r>
              <a:rPr lang="en-GB" sz="2000" b="1" dirty="0">
                <a:solidFill>
                  <a:srgbClr val="5B9BD5">
                    <a:lumMod val="50000"/>
                  </a:srgbClr>
                </a:solidFill>
              </a:rPr>
              <a:t>-</a:t>
            </a:r>
            <a:r>
              <a:rPr lang="en-GB" sz="2000" b="1" dirty="0" err="1">
                <a:solidFill>
                  <a:srgbClr val="5B9BD5">
                    <a:lumMod val="50000"/>
                  </a:srgbClr>
                </a:solidFill>
              </a:rPr>
              <a:t>st</a:t>
            </a:r>
            <a:r>
              <a:rPr lang="en-GB" sz="2000" b="1" dirty="0">
                <a:solidFill>
                  <a:srgbClr val="5B9BD5">
                    <a:lumMod val="50000"/>
                  </a:srgbClr>
                </a:solidFill>
              </a:rPr>
              <a:t> </a:t>
            </a:r>
            <a:r>
              <a:rPr lang="en-GB" sz="2000" dirty="0">
                <a:solidFill>
                  <a:srgbClr val="5B9BD5">
                    <a:lumMod val="50000"/>
                  </a:srgbClr>
                </a:solidFill>
              </a:rPr>
              <a:t>and </a:t>
            </a:r>
            <a:r>
              <a:rPr lang="en-GB" sz="2000" b="1" dirty="0">
                <a:solidFill>
                  <a:srgbClr val="5B9BD5">
                    <a:lumMod val="50000"/>
                  </a:srgbClr>
                </a:solidFill>
              </a:rPr>
              <a:t>-t </a:t>
            </a:r>
            <a:r>
              <a:rPr lang="en-GB" sz="2000" dirty="0">
                <a:solidFill>
                  <a:srgbClr val="5B9BD5">
                    <a:lumMod val="50000"/>
                  </a:srgbClr>
                </a:solidFill>
              </a:rPr>
              <a:t>endings.</a:t>
            </a:r>
            <a:endParaRPr lang="en-GB" sz="2000" b="1" dirty="0">
              <a:solidFill>
                <a:srgbClr val="5B9BD5">
                  <a:lumMod val="50000"/>
                </a:srgbClr>
              </a:solidFill>
            </a:endParaRPr>
          </a:p>
        </p:txBody>
      </p:sp>
      <p:sp>
        <p:nvSpPr>
          <p:cNvPr id="34" name="TextBox 33">
            <a:extLst>
              <a:ext uri="{FF2B5EF4-FFF2-40B4-BE49-F238E27FC236}">
                <a16:creationId xmlns:a16="http://schemas.microsoft.com/office/drawing/2014/main" xmlns="" id="{DB303159-388A-44BF-9F61-B489ADC88B64}"/>
              </a:ext>
            </a:extLst>
          </p:cNvPr>
          <p:cNvSpPr txBox="1"/>
          <p:nvPr/>
        </p:nvSpPr>
        <p:spPr>
          <a:xfrm>
            <a:off x="257329" y="4849891"/>
            <a:ext cx="4899287" cy="1015663"/>
          </a:xfrm>
          <a:prstGeom prst="rect">
            <a:avLst/>
          </a:prstGeom>
          <a:noFill/>
        </p:spPr>
        <p:txBody>
          <a:bodyPr wrap="square" rtlCol="0">
            <a:spAutoFit/>
          </a:bodyPr>
          <a:lstStyle/>
          <a:p>
            <a:r>
              <a:rPr lang="en-GB" sz="2000" b="1" dirty="0">
                <a:solidFill>
                  <a:srgbClr val="5B9BD5">
                    <a:lumMod val="50000"/>
                  </a:srgbClr>
                </a:solidFill>
              </a:rPr>
              <a:t>ich </a:t>
            </a:r>
            <a:r>
              <a:rPr lang="en-GB" sz="2000" b="1" dirty="0" err="1">
                <a:solidFill>
                  <a:srgbClr val="5B9BD5">
                    <a:lumMod val="50000"/>
                  </a:srgbClr>
                </a:solidFill>
              </a:rPr>
              <a:t>finde</a:t>
            </a:r>
            <a:r>
              <a:rPr lang="en-GB" sz="2000" b="1" dirty="0">
                <a:solidFill>
                  <a:srgbClr val="5B9BD5">
                    <a:lumMod val="50000"/>
                  </a:srgbClr>
                </a:solidFill>
              </a:rPr>
              <a:t>	</a:t>
            </a:r>
            <a:r>
              <a:rPr lang="en-GB" sz="2000" dirty="0">
                <a:solidFill>
                  <a:srgbClr val="5B9BD5">
                    <a:lumMod val="50000"/>
                  </a:srgbClr>
                </a:solidFill>
              </a:rPr>
              <a:t>I find</a:t>
            </a:r>
            <a:r>
              <a:rPr lang="en-GB" sz="2000" b="1" dirty="0">
                <a:solidFill>
                  <a:srgbClr val="5B9BD5">
                    <a:lumMod val="50000"/>
                  </a:srgbClr>
                </a:solidFill>
              </a:rPr>
              <a:t/>
            </a:r>
            <a:br>
              <a:rPr lang="en-GB" sz="2000" b="1" dirty="0">
                <a:solidFill>
                  <a:srgbClr val="5B9BD5">
                    <a:lumMod val="50000"/>
                  </a:srgbClr>
                </a:solidFill>
              </a:rPr>
            </a:br>
            <a:r>
              <a:rPr lang="en-GB" sz="2000" b="1" dirty="0">
                <a:solidFill>
                  <a:srgbClr val="5B9BD5">
                    <a:lumMod val="50000"/>
                  </a:srgbClr>
                </a:solidFill>
              </a:rPr>
              <a:t>du </a:t>
            </a:r>
            <a:r>
              <a:rPr lang="en-GB" sz="2000" b="1" dirty="0" err="1">
                <a:solidFill>
                  <a:srgbClr val="5B9BD5">
                    <a:lumMod val="50000"/>
                  </a:srgbClr>
                </a:solidFill>
              </a:rPr>
              <a:t>find</a:t>
            </a:r>
            <a:r>
              <a:rPr lang="en-GB" sz="2000" b="1" dirty="0" err="1">
                <a:solidFill>
                  <a:srgbClr val="FF0000"/>
                </a:solidFill>
              </a:rPr>
              <a:t>e</a:t>
            </a:r>
            <a:r>
              <a:rPr lang="en-GB" sz="2000" b="1" dirty="0" err="1">
                <a:solidFill>
                  <a:srgbClr val="5B9BD5">
                    <a:lumMod val="50000"/>
                  </a:srgbClr>
                </a:solidFill>
              </a:rPr>
              <a:t>st</a:t>
            </a:r>
            <a:r>
              <a:rPr lang="en-GB" sz="2000" b="1" dirty="0">
                <a:solidFill>
                  <a:srgbClr val="5B9BD5">
                    <a:lumMod val="50000"/>
                  </a:srgbClr>
                </a:solidFill>
              </a:rPr>
              <a:t>	</a:t>
            </a:r>
            <a:r>
              <a:rPr lang="en-GB" sz="2000" dirty="0">
                <a:solidFill>
                  <a:srgbClr val="5B9BD5">
                    <a:lumMod val="50000"/>
                  </a:srgbClr>
                </a:solidFill>
              </a:rPr>
              <a:t>you find</a:t>
            </a:r>
            <a:r>
              <a:rPr lang="en-GB" sz="2000" b="1" dirty="0">
                <a:solidFill>
                  <a:srgbClr val="5B9BD5">
                    <a:lumMod val="50000"/>
                  </a:srgbClr>
                </a:solidFill>
              </a:rPr>
              <a:t/>
            </a:r>
            <a:br>
              <a:rPr lang="en-GB" sz="2000" b="1" dirty="0">
                <a:solidFill>
                  <a:srgbClr val="5B9BD5">
                    <a:lumMod val="50000"/>
                  </a:srgbClr>
                </a:solidFill>
              </a:rPr>
            </a:br>
            <a:r>
              <a:rPr lang="en-GB" sz="2000" b="1" dirty="0" err="1">
                <a:solidFill>
                  <a:srgbClr val="5B9BD5">
                    <a:lumMod val="50000"/>
                  </a:srgbClr>
                </a:solidFill>
              </a:rPr>
              <a:t>er</a:t>
            </a:r>
            <a:r>
              <a:rPr lang="en-GB" sz="2000" b="1" dirty="0">
                <a:solidFill>
                  <a:srgbClr val="5B9BD5">
                    <a:lumMod val="50000"/>
                  </a:srgbClr>
                </a:solidFill>
              </a:rPr>
              <a:t>/</a:t>
            </a:r>
            <a:r>
              <a:rPr lang="en-GB" sz="2000" b="1" dirty="0" err="1">
                <a:solidFill>
                  <a:srgbClr val="5B9BD5">
                    <a:lumMod val="50000"/>
                  </a:srgbClr>
                </a:solidFill>
              </a:rPr>
              <a:t>sie</a:t>
            </a:r>
            <a:r>
              <a:rPr lang="en-GB" sz="2000" b="1" dirty="0">
                <a:solidFill>
                  <a:srgbClr val="5B9BD5">
                    <a:lumMod val="50000"/>
                  </a:srgbClr>
                </a:solidFill>
              </a:rPr>
              <a:t> </a:t>
            </a:r>
            <a:r>
              <a:rPr lang="en-GB" sz="2000" b="1" dirty="0" err="1">
                <a:solidFill>
                  <a:srgbClr val="5B9BD5">
                    <a:lumMod val="50000"/>
                  </a:srgbClr>
                </a:solidFill>
              </a:rPr>
              <a:t>find</a:t>
            </a:r>
            <a:r>
              <a:rPr lang="en-GB" sz="2000" b="1" dirty="0" err="1">
                <a:solidFill>
                  <a:srgbClr val="FF0000"/>
                </a:solidFill>
              </a:rPr>
              <a:t>e</a:t>
            </a:r>
            <a:r>
              <a:rPr lang="en-GB" sz="2000" b="1" dirty="0" err="1">
                <a:solidFill>
                  <a:srgbClr val="5B9BD5">
                    <a:lumMod val="50000"/>
                  </a:srgbClr>
                </a:solidFill>
              </a:rPr>
              <a:t>t</a:t>
            </a:r>
            <a:r>
              <a:rPr lang="en-GB" sz="2000" b="1" dirty="0">
                <a:solidFill>
                  <a:srgbClr val="5B9BD5">
                    <a:lumMod val="50000"/>
                  </a:srgbClr>
                </a:solidFill>
              </a:rPr>
              <a:t>	</a:t>
            </a:r>
            <a:r>
              <a:rPr lang="en-GB" sz="2000" dirty="0">
                <a:solidFill>
                  <a:srgbClr val="5B9BD5">
                    <a:lumMod val="50000"/>
                  </a:srgbClr>
                </a:solidFill>
              </a:rPr>
              <a:t>he/she finds</a:t>
            </a:r>
          </a:p>
        </p:txBody>
      </p:sp>
      <p:sp>
        <p:nvSpPr>
          <p:cNvPr id="35" name="TextBox 34">
            <a:extLst>
              <a:ext uri="{FF2B5EF4-FFF2-40B4-BE49-F238E27FC236}">
                <a16:creationId xmlns:a16="http://schemas.microsoft.com/office/drawing/2014/main" xmlns="" id="{E0144957-DAE9-4B4F-8CC7-C465B19D37FA}"/>
              </a:ext>
            </a:extLst>
          </p:cNvPr>
          <p:cNvSpPr txBox="1"/>
          <p:nvPr/>
        </p:nvSpPr>
        <p:spPr>
          <a:xfrm>
            <a:off x="239843" y="5872692"/>
            <a:ext cx="10081793" cy="400110"/>
          </a:xfrm>
          <a:prstGeom prst="rect">
            <a:avLst/>
          </a:prstGeom>
          <a:noFill/>
        </p:spPr>
        <p:txBody>
          <a:bodyPr wrap="square" rtlCol="0">
            <a:spAutoFit/>
          </a:bodyPr>
          <a:lstStyle/>
          <a:p>
            <a:r>
              <a:rPr lang="en-GB" sz="2000" dirty="0">
                <a:solidFill>
                  <a:srgbClr val="5B9BD5">
                    <a:lumMod val="50000"/>
                  </a:srgbClr>
                </a:solidFill>
              </a:rPr>
              <a:t>This forms a new syllable, making the endings easier to pronounce and to hear.</a:t>
            </a:r>
            <a:endParaRPr lang="en-GB" sz="2000" b="1" dirty="0">
              <a:solidFill>
                <a:srgbClr val="5B9BD5">
                  <a:lumMod val="50000"/>
                </a:srgbClr>
              </a:solidFill>
            </a:endParaRPr>
          </a:p>
        </p:txBody>
      </p:sp>
    </p:spTree>
    <p:extLst>
      <p:ext uri="{BB962C8B-B14F-4D97-AF65-F5344CB8AC3E}">
        <p14:creationId xmlns:p14="http://schemas.microsoft.com/office/powerpoint/2010/main" val="372729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31" grpId="0" animBg="1"/>
      <p:bldP spid="4" grpId="0"/>
      <p:bldP spid="33" grpId="0"/>
      <p:bldP spid="34" grpId="0"/>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4081"/>
            <a:ext cx="6807200" cy="869950"/>
          </a:xfrm>
          <a:prstGeom prst="rect">
            <a:avLst/>
          </a:prstGeom>
        </p:spPr>
      </p:pic>
      <p:pic>
        <p:nvPicPr>
          <p:cNvPr id="7" name="Picture 6" descr="A close up of a logo&#10;&#10;Description automatically generated">
            <a:extLst>
              <a:ext uri="{FF2B5EF4-FFF2-40B4-BE49-F238E27FC236}">
                <a16:creationId xmlns:a16="http://schemas.microsoft.com/office/drawing/2014/main" xmlns="" id="{C2A2C2B4-7B38-419E-97DD-3962FB969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9049" y="1017159"/>
            <a:ext cx="6246712" cy="4883641"/>
          </a:xfrm>
          <a:prstGeom prst="rect">
            <a:avLst/>
          </a:prstGeom>
        </p:spPr>
      </p:pic>
      <p:sp>
        <p:nvSpPr>
          <p:cNvPr id="10" name="Rounded Rectangular Callout 6">
            <a:extLst>
              <a:ext uri="{FF2B5EF4-FFF2-40B4-BE49-F238E27FC236}">
                <a16:creationId xmlns:a16="http://schemas.microsoft.com/office/drawing/2014/main" xmlns="" id="{F47273C9-BA72-422B-9708-6BC26A4A2613}"/>
              </a:ext>
            </a:extLst>
          </p:cNvPr>
          <p:cNvSpPr/>
          <p:nvPr/>
        </p:nvSpPr>
        <p:spPr>
          <a:xfrm flipH="1">
            <a:off x="40942" y="1230512"/>
            <a:ext cx="3424426" cy="2072246"/>
          </a:xfrm>
          <a:prstGeom prst="wedgeRoundRectCallout">
            <a:avLst>
              <a:gd name="adj1" fmla="val -79779"/>
              <a:gd name="adj2" fmla="val 2881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Der Unterricht ist zu schwierig. Mia, wie findest du </a:t>
            </a:r>
            <a:br>
              <a:rPr lang="de-DE" sz="2800" dirty="0">
                <a:solidFill>
                  <a:prstClr val="white"/>
                </a:solidFill>
                <a:latin typeface="Century Gothic" panose="020B0502020202020204" pitchFamily="34" charset="0"/>
              </a:rPr>
            </a:br>
            <a:r>
              <a:rPr lang="de-DE" sz="2800" b="1" u="sng" dirty="0">
                <a:solidFill>
                  <a:prstClr val="white"/>
                </a:solidFill>
                <a:latin typeface="Century Gothic" panose="020B0502020202020204" pitchFamily="34" charset="0"/>
              </a:rPr>
              <a:t>ihn</a:t>
            </a:r>
            <a:r>
              <a:rPr lang="de-DE" sz="2800" dirty="0">
                <a:solidFill>
                  <a:prstClr val="white"/>
                </a:solidFill>
                <a:latin typeface="Century Gothic" panose="020B0502020202020204" pitchFamily="34" charset="0"/>
              </a:rPr>
              <a:t>?</a:t>
            </a:r>
            <a:endParaRPr lang="en-GB" sz="2800" dirty="0">
              <a:solidFill>
                <a:prstClr val="white"/>
              </a:solidFill>
              <a:latin typeface="Century Gothic" panose="020B0502020202020204" pitchFamily="34" charset="0"/>
            </a:endParaRPr>
          </a:p>
        </p:txBody>
      </p:sp>
      <p:sp>
        <p:nvSpPr>
          <p:cNvPr id="11" name="Rounded Rectangular Callout 6">
            <a:extLst>
              <a:ext uri="{FF2B5EF4-FFF2-40B4-BE49-F238E27FC236}">
                <a16:creationId xmlns:a16="http://schemas.microsoft.com/office/drawing/2014/main" xmlns="" id="{D9CE71C8-2DF8-4DF4-9F77-C74C8AAB798D}"/>
              </a:ext>
            </a:extLst>
          </p:cNvPr>
          <p:cNvSpPr/>
          <p:nvPr/>
        </p:nvSpPr>
        <p:spPr>
          <a:xfrm flipH="1">
            <a:off x="8685688" y="1230512"/>
            <a:ext cx="3465369" cy="2563566"/>
          </a:xfrm>
          <a:prstGeom prst="wedgeRoundRectCallout">
            <a:avLst>
              <a:gd name="adj1" fmla="val 68146"/>
              <a:gd name="adj2" fmla="val 2088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Ich finde Fremdsprachen ziemlich leicht, aber Wolfgang findet </a:t>
            </a:r>
            <a:r>
              <a:rPr lang="de-DE" sz="2800" b="1" u="sng" dirty="0">
                <a:solidFill>
                  <a:prstClr val="white"/>
                </a:solidFill>
                <a:latin typeface="Century Gothic" panose="020B0502020202020204" pitchFamily="34" charset="0"/>
              </a:rPr>
              <a:t>sie</a:t>
            </a:r>
            <a:r>
              <a:rPr lang="de-DE" sz="2800" dirty="0">
                <a:solidFill>
                  <a:prstClr val="white"/>
                </a:solidFill>
                <a:latin typeface="Century Gothic" panose="020B0502020202020204" pitchFamily="34" charset="0"/>
              </a:rPr>
              <a:t> nicht interessant.</a:t>
            </a:r>
          </a:p>
        </p:txBody>
      </p:sp>
      <p:sp>
        <p:nvSpPr>
          <p:cNvPr id="18" name="Rounded Rectangle 11">
            <a:extLst>
              <a:ext uri="{FF2B5EF4-FFF2-40B4-BE49-F238E27FC236}">
                <a16:creationId xmlns:a16="http://schemas.microsoft.com/office/drawing/2014/main" xmlns="" id="{232CC65C-0C8A-4B2C-BC12-0900007F4E85}"/>
              </a:ext>
            </a:extLst>
          </p:cNvPr>
          <p:cNvSpPr/>
          <p:nvPr/>
        </p:nvSpPr>
        <p:spPr>
          <a:xfrm>
            <a:off x="10178322" y="258220"/>
            <a:ext cx="16752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 </a:t>
            </a:r>
          </a:p>
        </p:txBody>
      </p:sp>
      <p:sp>
        <p:nvSpPr>
          <p:cNvPr id="23" name="Title 3">
            <a:extLst>
              <a:ext uri="{FF2B5EF4-FFF2-40B4-BE49-F238E27FC236}">
                <a16:creationId xmlns:a16="http://schemas.microsoft.com/office/drawing/2014/main" xmlns="" id="{38970C8F-1120-498F-8B3E-5761741A2A63}"/>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prstClr val="white"/>
                </a:solidFill>
              </a:rPr>
              <a:t>ihn</a:t>
            </a:r>
            <a:r>
              <a:rPr lang="en-GB" sz="3600" b="1" dirty="0">
                <a:solidFill>
                  <a:prstClr val="white"/>
                </a:solidFill>
              </a:rPr>
              <a:t>, es, </a:t>
            </a:r>
            <a:r>
              <a:rPr lang="en-GB" sz="3600" b="1" dirty="0" err="1">
                <a:solidFill>
                  <a:prstClr val="white"/>
                </a:solidFill>
              </a:rPr>
              <a:t>sie</a:t>
            </a:r>
            <a:r>
              <a:rPr lang="en-GB" sz="3600" b="1" dirty="0">
                <a:solidFill>
                  <a:prstClr val="white"/>
                </a:solidFill>
              </a:rPr>
              <a:t> </a:t>
            </a:r>
            <a:r>
              <a:rPr lang="en-GB" sz="3600" b="1" dirty="0" err="1">
                <a:solidFill>
                  <a:prstClr val="white"/>
                </a:solidFill>
              </a:rPr>
              <a:t>oder</a:t>
            </a:r>
            <a:r>
              <a:rPr lang="en-GB" sz="3600" b="1" dirty="0">
                <a:solidFill>
                  <a:prstClr val="white"/>
                </a:solidFill>
              </a:rPr>
              <a:t> </a:t>
            </a:r>
            <a:r>
              <a:rPr lang="en-GB" sz="3600" b="1" dirty="0" err="1">
                <a:solidFill>
                  <a:prstClr val="white"/>
                </a:solidFill>
              </a:rPr>
              <a:t>sie</a:t>
            </a:r>
            <a:r>
              <a:rPr lang="en-GB" sz="3600" b="1" dirty="0">
                <a:solidFill>
                  <a:prstClr val="white"/>
                </a:solidFill>
              </a:rPr>
              <a:t> (Pl.)?</a:t>
            </a:r>
          </a:p>
        </p:txBody>
      </p:sp>
    </p:spTree>
    <p:extLst>
      <p:ext uri="{BB962C8B-B14F-4D97-AF65-F5344CB8AC3E}">
        <p14:creationId xmlns:p14="http://schemas.microsoft.com/office/powerpoint/2010/main" val="40933337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6" name="Picture 5" descr="A picture containing room&#10;&#10;Description automatically generated">
            <a:extLst>
              <a:ext uri="{FF2B5EF4-FFF2-40B4-BE49-F238E27FC236}">
                <a16:creationId xmlns:a16="http://schemas.microsoft.com/office/drawing/2014/main" xmlns="" id="{9DC42F91-FF91-41CD-BACA-B33EEB778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4284" y="997663"/>
            <a:ext cx="5523932" cy="4862673"/>
          </a:xfrm>
          <a:prstGeom prst="rect">
            <a:avLst/>
          </a:prstGeom>
        </p:spPr>
      </p:pic>
      <p:sp>
        <p:nvSpPr>
          <p:cNvPr id="8" name="Rounded Rectangular Callout 6">
            <a:extLst>
              <a:ext uri="{FF2B5EF4-FFF2-40B4-BE49-F238E27FC236}">
                <a16:creationId xmlns:a16="http://schemas.microsoft.com/office/drawing/2014/main" xmlns="" id="{F08252B4-C22F-4CD7-B88A-03AC3031775B}"/>
              </a:ext>
            </a:extLst>
          </p:cNvPr>
          <p:cNvSpPr/>
          <p:nvPr/>
        </p:nvSpPr>
        <p:spPr>
          <a:xfrm flipH="1">
            <a:off x="397565" y="1230512"/>
            <a:ext cx="3067803" cy="1691592"/>
          </a:xfrm>
          <a:prstGeom prst="wedgeRoundRectCallout">
            <a:avLst>
              <a:gd name="adj1" fmla="val -89743"/>
              <a:gd name="adj2" fmla="val 50274"/>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Ich finde </a:t>
            </a:r>
            <a:br>
              <a:rPr lang="de-DE" sz="2800" dirty="0">
                <a:solidFill>
                  <a:prstClr val="white"/>
                </a:solidFill>
                <a:latin typeface="Century Gothic" panose="020B0502020202020204" pitchFamily="34" charset="0"/>
              </a:rPr>
            </a:br>
            <a:r>
              <a:rPr lang="de-DE" sz="2800" dirty="0">
                <a:solidFill>
                  <a:prstClr val="white"/>
                </a:solidFill>
                <a:latin typeface="Century Gothic" panose="020B0502020202020204" pitchFamily="34" charset="0"/>
              </a:rPr>
              <a:t>die iPads </a:t>
            </a:r>
            <a:br>
              <a:rPr lang="de-DE" sz="2800" dirty="0">
                <a:solidFill>
                  <a:prstClr val="white"/>
                </a:solidFill>
                <a:latin typeface="Century Gothic" panose="020B0502020202020204" pitchFamily="34" charset="0"/>
              </a:rPr>
            </a:br>
            <a:r>
              <a:rPr lang="de-DE" sz="2800" dirty="0">
                <a:solidFill>
                  <a:prstClr val="white"/>
                </a:solidFill>
                <a:latin typeface="Century Gothic" panose="020B0502020202020204" pitchFamily="34" charset="0"/>
              </a:rPr>
              <a:t>ganz praktisch</a:t>
            </a:r>
            <a:r>
              <a:rPr lang="de-DE" sz="2800" b="1" dirty="0">
                <a:solidFill>
                  <a:prstClr val="white"/>
                </a:solidFill>
                <a:latin typeface="Century Gothic" panose="020B0502020202020204" pitchFamily="34" charset="0"/>
              </a:rPr>
              <a:t>.</a:t>
            </a:r>
            <a:endParaRPr lang="en-GB" sz="2800" dirty="0">
              <a:solidFill>
                <a:prstClr val="white"/>
              </a:solidFill>
              <a:latin typeface="Century Gothic" panose="020B0502020202020204" pitchFamily="34" charset="0"/>
            </a:endParaRPr>
          </a:p>
        </p:txBody>
      </p:sp>
      <p:sp>
        <p:nvSpPr>
          <p:cNvPr id="9" name="Rounded Rectangular Callout 6">
            <a:extLst>
              <a:ext uri="{FF2B5EF4-FFF2-40B4-BE49-F238E27FC236}">
                <a16:creationId xmlns:a16="http://schemas.microsoft.com/office/drawing/2014/main" xmlns="" id="{006EE20B-52EB-408D-A0B2-CFDE11E51C3B}"/>
              </a:ext>
            </a:extLst>
          </p:cNvPr>
          <p:cNvSpPr/>
          <p:nvPr/>
        </p:nvSpPr>
        <p:spPr>
          <a:xfrm flipH="1">
            <a:off x="8156568" y="997149"/>
            <a:ext cx="3881699" cy="2158317"/>
          </a:xfrm>
          <a:prstGeom prst="wedgeRoundRectCallout">
            <a:avLst>
              <a:gd name="adj1" fmla="val 42541"/>
              <a:gd name="adj2" fmla="val 67011"/>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Ich mag die iPads nicht.  Ich finde </a:t>
            </a:r>
            <a:br>
              <a:rPr lang="de-DE" sz="2800" dirty="0">
                <a:solidFill>
                  <a:prstClr val="white"/>
                </a:solidFill>
                <a:latin typeface="Century Gothic" panose="020B0502020202020204" pitchFamily="34" charset="0"/>
              </a:rPr>
            </a:br>
            <a:r>
              <a:rPr lang="de-DE" sz="2800" b="1" u="sng" dirty="0">
                <a:solidFill>
                  <a:prstClr val="white"/>
                </a:solidFill>
                <a:latin typeface="Century Gothic" panose="020B0502020202020204" pitchFamily="34" charset="0"/>
              </a:rPr>
              <a:t>die iPads</a:t>
            </a:r>
            <a:r>
              <a:rPr lang="de-DE" sz="2800" b="1" dirty="0">
                <a:solidFill>
                  <a:prstClr val="white"/>
                </a:solidFill>
                <a:latin typeface="Century Gothic" panose="020B0502020202020204" pitchFamily="34" charset="0"/>
              </a:rPr>
              <a:t> </a:t>
            </a:r>
            <a:r>
              <a:rPr lang="de-DE" sz="2800" dirty="0">
                <a:solidFill>
                  <a:prstClr val="white"/>
                </a:solidFill>
                <a:latin typeface="Century Gothic" panose="020B0502020202020204" pitchFamily="34" charset="0"/>
              </a:rPr>
              <a:t>ein bisschen zu langsam.</a:t>
            </a:r>
          </a:p>
        </p:txBody>
      </p:sp>
      <p:sp>
        <p:nvSpPr>
          <p:cNvPr id="16" name="Rounded Rectangle 11">
            <a:extLst>
              <a:ext uri="{FF2B5EF4-FFF2-40B4-BE49-F238E27FC236}">
                <a16:creationId xmlns:a16="http://schemas.microsoft.com/office/drawing/2014/main" xmlns="" id="{7B400E8A-55D7-444B-B816-F7C07878C6F5}"/>
              </a:ext>
            </a:extLst>
          </p:cNvPr>
          <p:cNvSpPr/>
          <p:nvPr/>
        </p:nvSpPr>
        <p:spPr>
          <a:xfrm>
            <a:off x="10178322" y="258220"/>
            <a:ext cx="16752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 </a:t>
            </a:r>
          </a:p>
        </p:txBody>
      </p:sp>
      <p:sp>
        <p:nvSpPr>
          <p:cNvPr id="17" name="Title 3">
            <a:extLst>
              <a:ext uri="{FF2B5EF4-FFF2-40B4-BE49-F238E27FC236}">
                <a16:creationId xmlns:a16="http://schemas.microsoft.com/office/drawing/2014/main" xmlns="" id="{0F8ABCFB-1739-4161-8D1D-76F6AB7AA67A}"/>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prstClr val="white"/>
                </a:solidFill>
              </a:rPr>
              <a:t>ihn</a:t>
            </a:r>
            <a:r>
              <a:rPr lang="en-GB" sz="3600" b="1" dirty="0">
                <a:solidFill>
                  <a:prstClr val="white"/>
                </a:solidFill>
              </a:rPr>
              <a:t>, es, </a:t>
            </a:r>
            <a:r>
              <a:rPr lang="en-GB" sz="3600" b="1" dirty="0" err="1">
                <a:solidFill>
                  <a:prstClr val="white"/>
                </a:solidFill>
              </a:rPr>
              <a:t>sie</a:t>
            </a:r>
            <a:r>
              <a:rPr lang="en-GB" sz="3600" b="1" dirty="0">
                <a:solidFill>
                  <a:prstClr val="white"/>
                </a:solidFill>
              </a:rPr>
              <a:t> </a:t>
            </a:r>
            <a:r>
              <a:rPr lang="en-GB" sz="3600" b="1" dirty="0" err="1">
                <a:solidFill>
                  <a:prstClr val="white"/>
                </a:solidFill>
              </a:rPr>
              <a:t>oder</a:t>
            </a:r>
            <a:r>
              <a:rPr lang="en-GB" sz="3600" b="1" dirty="0">
                <a:solidFill>
                  <a:prstClr val="white"/>
                </a:solidFill>
              </a:rPr>
              <a:t> </a:t>
            </a:r>
            <a:r>
              <a:rPr lang="en-GB" sz="3600" b="1" dirty="0" err="1">
                <a:solidFill>
                  <a:prstClr val="white"/>
                </a:solidFill>
              </a:rPr>
              <a:t>sie</a:t>
            </a:r>
            <a:r>
              <a:rPr lang="en-GB" sz="3600" b="1" dirty="0">
                <a:solidFill>
                  <a:prstClr val="white"/>
                </a:solidFill>
              </a:rPr>
              <a:t> (Pl.)?</a:t>
            </a:r>
          </a:p>
        </p:txBody>
      </p:sp>
    </p:spTree>
    <p:extLst>
      <p:ext uri="{BB962C8B-B14F-4D97-AF65-F5344CB8AC3E}">
        <p14:creationId xmlns:p14="http://schemas.microsoft.com/office/powerpoint/2010/main" val="39532467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6" name="Picture 5" descr="A picture containing room&#10;&#10;Description automatically generated">
            <a:extLst>
              <a:ext uri="{FF2B5EF4-FFF2-40B4-BE49-F238E27FC236}">
                <a16:creationId xmlns:a16="http://schemas.microsoft.com/office/drawing/2014/main" xmlns="" id="{9DC42F91-FF91-41CD-BACA-B33EEB778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4284" y="997663"/>
            <a:ext cx="5523932" cy="4862673"/>
          </a:xfrm>
          <a:prstGeom prst="rect">
            <a:avLst/>
          </a:prstGeom>
        </p:spPr>
      </p:pic>
      <p:sp>
        <p:nvSpPr>
          <p:cNvPr id="8" name="Rounded Rectangular Callout 6">
            <a:extLst>
              <a:ext uri="{FF2B5EF4-FFF2-40B4-BE49-F238E27FC236}">
                <a16:creationId xmlns:a16="http://schemas.microsoft.com/office/drawing/2014/main" xmlns="" id="{F08252B4-C22F-4CD7-B88A-03AC3031775B}"/>
              </a:ext>
            </a:extLst>
          </p:cNvPr>
          <p:cNvSpPr/>
          <p:nvPr/>
        </p:nvSpPr>
        <p:spPr>
          <a:xfrm flipH="1">
            <a:off x="457200" y="1230511"/>
            <a:ext cx="3008168" cy="1731349"/>
          </a:xfrm>
          <a:prstGeom prst="wedgeRoundRectCallout">
            <a:avLst>
              <a:gd name="adj1" fmla="val -87684"/>
              <a:gd name="adj2" fmla="val 43817"/>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Ich finde </a:t>
            </a:r>
            <a:br>
              <a:rPr lang="de-DE" sz="2800" dirty="0">
                <a:solidFill>
                  <a:prstClr val="white"/>
                </a:solidFill>
                <a:latin typeface="Century Gothic" panose="020B0502020202020204" pitchFamily="34" charset="0"/>
              </a:rPr>
            </a:br>
            <a:r>
              <a:rPr lang="de-DE" sz="2800" dirty="0">
                <a:solidFill>
                  <a:prstClr val="white"/>
                </a:solidFill>
                <a:latin typeface="Century Gothic" panose="020B0502020202020204" pitchFamily="34" charset="0"/>
              </a:rPr>
              <a:t>die iPads </a:t>
            </a:r>
            <a:br>
              <a:rPr lang="de-DE" sz="2800" dirty="0">
                <a:solidFill>
                  <a:prstClr val="white"/>
                </a:solidFill>
                <a:latin typeface="Century Gothic" panose="020B0502020202020204" pitchFamily="34" charset="0"/>
              </a:rPr>
            </a:br>
            <a:r>
              <a:rPr lang="de-DE" sz="2800" dirty="0">
                <a:solidFill>
                  <a:prstClr val="white"/>
                </a:solidFill>
                <a:latin typeface="Century Gothic" panose="020B0502020202020204" pitchFamily="34" charset="0"/>
              </a:rPr>
              <a:t>ganz praktisch</a:t>
            </a:r>
            <a:r>
              <a:rPr lang="de-DE" sz="2800" b="1" dirty="0">
                <a:solidFill>
                  <a:prstClr val="white"/>
                </a:solidFill>
                <a:latin typeface="Century Gothic" panose="020B0502020202020204" pitchFamily="34" charset="0"/>
              </a:rPr>
              <a:t>.</a:t>
            </a:r>
            <a:endParaRPr lang="en-GB" sz="2800" dirty="0">
              <a:solidFill>
                <a:prstClr val="white"/>
              </a:solidFill>
              <a:latin typeface="Century Gothic" panose="020B0502020202020204" pitchFamily="34" charset="0"/>
            </a:endParaRPr>
          </a:p>
        </p:txBody>
      </p:sp>
      <p:sp>
        <p:nvSpPr>
          <p:cNvPr id="9" name="Rounded Rectangular Callout 6">
            <a:extLst>
              <a:ext uri="{FF2B5EF4-FFF2-40B4-BE49-F238E27FC236}">
                <a16:creationId xmlns:a16="http://schemas.microsoft.com/office/drawing/2014/main" xmlns="" id="{006EE20B-52EB-408D-A0B2-CFDE11E51C3B}"/>
              </a:ext>
            </a:extLst>
          </p:cNvPr>
          <p:cNvSpPr/>
          <p:nvPr/>
        </p:nvSpPr>
        <p:spPr>
          <a:xfrm flipH="1">
            <a:off x="8309461" y="1021611"/>
            <a:ext cx="3663039" cy="2158317"/>
          </a:xfrm>
          <a:prstGeom prst="wedgeRoundRectCallout">
            <a:avLst>
              <a:gd name="adj1" fmla="val 52951"/>
              <a:gd name="adj2" fmla="val 67011"/>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Ich mag die iPads nicht.  Ich finde </a:t>
            </a:r>
            <a:br>
              <a:rPr lang="de-DE" sz="2800" dirty="0">
                <a:solidFill>
                  <a:prstClr val="white"/>
                </a:solidFill>
                <a:latin typeface="Century Gothic" panose="020B0502020202020204" pitchFamily="34" charset="0"/>
              </a:rPr>
            </a:br>
            <a:r>
              <a:rPr lang="de-DE" sz="2800" b="1" u="sng" dirty="0">
                <a:solidFill>
                  <a:prstClr val="white"/>
                </a:solidFill>
                <a:latin typeface="Century Gothic" panose="020B0502020202020204" pitchFamily="34" charset="0"/>
              </a:rPr>
              <a:t>sie</a:t>
            </a:r>
            <a:r>
              <a:rPr lang="de-DE" sz="2800" b="1" dirty="0">
                <a:solidFill>
                  <a:prstClr val="white"/>
                </a:solidFill>
                <a:latin typeface="Century Gothic" panose="020B0502020202020204" pitchFamily="34" charset="0"/>
              </a:rPr>
              <a:t> </a:t>
            </a:r>
            <a:r>
              <a:rPr lang="de-DE" sz="2800" dirty="0">
                <a:solidFill>
                  <a:prstClr val="white"/>
                </a:solidFill>
                <a:latin typeface="Century Gothic" panose="020B0502020202020204" pitchFamily="34" charset="0"/>
              </a:rPr>
              <a:t>ein bisschen zu langsam.</a:t>
            </a:r>
          </a:p>
        </p:txBody>
      </p:sp>
      <p:sp>
        <p:nvSpPr>
          <p:cNvPr id="16" name="Rounded Rectangle 11">
            <a:extLst>
              <a:ext uri="{FF2B5EF4-FFF2-40B4-BE49-F238E27FC236}">
                <a16:creationId xmlns:a16="http://schemas.microsoft.com/office/drawing/2014/main" xmlns="" id="{7B400E8A-55D7-444B-B816-F7C07878C6F5}"/>
              </a:ext>
            </a:extLst>
          </p:cNvPr>
          <p:cNvSpPr/>
          <p:nvPr/>
        </p:nvSpPr>
        <p:spPr>
          <a:xfrm>
            <a:off x="10178322" y="258220"/>
            <a:ext cx="16752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 </a:t>
            </a:r>
          </a:p>
        </p:txBody>
      </p:sp>
      <p:sp>
        <p:nvSpPr>
          <p:cNvPr id="17" name="Title 3">
            <a:extLst>
              <a:ext uri="{FF2B5EF4-FFF2-40B4-BE49-F238E27FC236}">
                <a16:creationId xmlns:a16="http://schemas.microsoft.com/office/drawing/2014/main" xmlns="" id="{0F8ABCFB-1739-4161-8D1D-76F6AB7AA67A}"/>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prstClr val="white"/>
                </a:solidFill>
              </a:rPr>
              <a:t>ihn</a:t>
            </a:r>
            <a:r>
              <a:rPr lang="en-GB" sz="3600" b="1" dirty="0">
                <a:solidFill>
                  <a:prstClr val="white"/>
                </a:solidFill>
              </a:rPr>
              <a:t>, es, </a:t>
            </a:r>
            <a:r>
              <a:rPr lang="en-GB" sz="3600" b="1" dirty="0" err="1">
                <a:solidFill>
                  <a:prstClr val="white"/>
                </a:solidFill>
              </a:rPr>
              <a:t>sie</a:t>
            </a:r>
            <a:r>
              <a:rPr lang="en-GB" sz="3600" b="1" dirty="0">
                <a:solidFill>
                  <a:prstClr val="white"/>
                </a:solidFill>
              </a:rPr>
              <a:t> </a:t>
            </a:r>
            <a:r>
              <a:rPr lang="en-GB" sz="3600" b="1" dirty="0" err="1">
                <a:solidFill>
                  <a:prstClr val="white"/>
                </a:solidFill>
              </a:rPr>
              <a:t>oder</a:t>
            </a:r>
            <a:r>
              <a:rPr lang="en-GB" sz="3600" b="1" dirty="0">
                <a:solidFill>
                  <a:prstClr val="white"/>
                </a:solidFill>
              </a:rPr>
              <a:t> </a:t>
            </a:r>
            <a:r>
              <a:rPr lang="en-GB" sz="3600" b="1" dirty="0" err="1">
                <a:solidFill>
                  <a:prstClr val="white"/>
                </a:solidFill>
              </a:rPr>
              <a:t>sie</a:t>
            </a:r>
            <a:r>
              <a:rPr lang="en-GB" sz="3600" b="1" dirty="0">
                <a:solidFill>
                  <a:prstClr val="white"/>
                </a:solidFill>
              </a:rPr>
              <a:t> (Pl.)?</a:t>
            </a:r>
          </a:p>
        </p:txBody>
      </p:sp>
    </p:spTree>
    <p:extLst>
      <p:ext uri="{BB962C8B-B14F-4D97-AF65-F5344CB8AC3E}">
        <p14:creationId xmlns:p14="http://schemas.microsoft.com/office/powerpoint/2010/main" val="32946028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7" name="Picture 6" descr="A close up of a logo&#10;&#10;Description automatically generated">
            <a:extLst>
              <a:ext uri="{FF2B5EF4-FFF2-40B4-BE49-F238E27FC236}">
                <a16:creationId xmlns:a16="http://schemas.microsoft.com/office/drawing/2014/main" xmlns="" id="{03889086-C4A8-48AB-A899-4E54183856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4383" y="1364776"/>
            <a:ext cx="4222430" cy="4722126"/>
          </a:xfrm>
          <a:prstGeom prst="rect">
            <a:avLst/>
          </a:prstGeom>
        </p:spPr>
      </p:pic>
      <p:sp>
        <p:nvSpPr>
          <p:cNvPr id="8" name="Rounded Rectangular Callout 6">
            <a:extLst>
              <a:ext uri="{FF2B5EF4-FFF2-40B4-BE49-F238E27FC236}">
                <a16:creationId xmlns:a16="http://schemas.microsoft.com/office/drawing/2014/main" xmlns="" id="{EBA0F217-4CFC-493A-80CB-33EB558533D4}"/>
              </a:ext>
            </a:extLst>
          </p:cNvPr>
          <p:cNvSpPr/>
          <p:nvPr/>
        </p:nvSpPr>
        <p:spPr>
          <a:xfrm flipH="1">
            <a:off x="1065359" y="1790070"/>
            <a:ext cx="2660150" cy="1389858"/>
          </a:xfrm>
          <a:prstGeom prst="wedgeRoundRectCallout">
            <a:avLst>
              <a:gd name="adj1" fmla="val -95683"/>
              <a:gd name="adj2" fmla="val 6907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Und wie findest du die Lehrer hier?</a:t>
            </a:r>
            <a:endParaRPr lang="en-GB" sz="2800" dirty="0">
              <a:solidFill>
                <a:prstClr val="white"/>
              </a:solidFill>
              <a:latin typeface="Century Gothic" panose="020B0502020202020204" pitchFamily="34" charset="0"/>
            </a:endParaRPr>
          </a:p>
        </p:txBody>
      </p:sp>
      <p:sp>
        <p:nvSpPr>
          <p:cNvPr id="9" name="Rounded Rectangular Callout 6">
            <a:extLst>
              <a:ext uri="{FF2B5EF4-FFF2-40B4-BE49-F238E27FC236}">
                <a16:creationId xmlns:a16="http://schemas.microsoft.com/office/drawing/2014/main" xmlns="" id="{7F3B7CB3-D89F-4DE6-9AB0-03F043CF4B85}"/>
              </a:ext>
            </a:extLst>
          </p:cNvPr>
          <p:cNvSpPr/>
          <p:nvPr/>
        </p:nvSpPr>
        <p:spPr>
          <a:xfrm flipH="1">
            <a:off x="8316813" y="859924"/>
            <a:ext cx="3834242" cy="2569076"/>
          </a:xfrm>
          <a:prstGeom prst="wedgeRoundRectCallout">
            <a:avLst>
              <a:gd name="adj1" fmla="val 73330"/>
              <a:gd name="adj2" fmla="val 41665"/>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Ach, Wolfgang findet die Lehrer zu streng, aber ich finde </a:t>
            </a:r>
            <a:br>
              <a:rPr lang="de-DE" sz="2800" dirty="0">
                <a:solidFill>
                  <a:prstClr val="white"/>
                </a:solidFill>
                <a:latin typeface="Century Gothic" panose="020B0502020202020204" pitchFamily="34" charset="0"/>
              </a:rPr>
            </a:br>
            <a:r>
              <a:rPr lang="de-DE" sz="2800" b="1" u="sng" dirty="0">
                <a:solidFill>
                  <a:prstClr val="white"/>
                </a:solidFill>
                <a:latin typeface="Century Gothic" panose="020B0502020202020204" pitchFamily="34" charset="0"/>
              </a:rPr>
              <a:t>die Lehrer</a:t>
            </a:r>
            <a:r>
              <a:rPr lang="de-DE" sz="2800" dirty="0">
                <a:solidFill>
                  <a:prstClr val="white"/>
                </a:solidFill>
                <a:latin typeface="Century Gothic" panose="020B0502020202020204" pitchFamily="34" charset="0"/>
              </a:rPr>
              <a:t/>
            </a:r>
            <a:br>
              <a:rPr lang="de-DE" sz="2800" dirty="0">
                <a:solidFill>
                  <a:prstClr val="white"/>
                </a:solidFill>
                <a:latin typeface="Century Gothic" panose="020B0502020202020204" pitchFamily="34" charset="0"/>
              </a:rPr>
            </a:br>
            <a:r>
              <a:rPr lang="de-DE" sz="2800" dirty="0">
                <a:solidFill>
                  <a:prstClr val="white"/>
                </a:solidFill>
                <a:latin typeface="Century Gothic" panose="020B0502020202020204" pitchFamily="34" charset="0"/>
              </a:rPr>
              <a:t>in Ordnung.</a:t>
            </a:r>
          </a:p>
        </p:txBody>
      </p:sp>
      <p:sp>
        <p:nvSpPr>
          <p:cNvPr id="17" name="Rounded Rectangle 11">
            <a:extLst>
              <a:ext uri="{FF2B5EF4-FFF2-40B4-BE49-F238E27FC236}">
                <a16:creationId xmlns:a16="http://schemas.microsoft.com/office/drawing/2014/main" xmlns="" id="{8554C199-1CBC-4BDF-977F-37385E627BE5}"/>
              </a:ext>
            </a:extLst>
          </p:cNvPr>
          <p:cNvSpPr/>
          <p:nvPr/>
        </p:nvSpPr>
        <p:spPr>
          <a:xfrm>
            <a:off x="10178322" y="258220"/>
            <a:ext cx="16752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 </a:t>
            </a:r>
          </a:p>
        </p:txBody>
      </p:sp>
      <p:sp>
        <p:nvSpPr>
          <p:cNvPr id="18" name="Title 3">
            <a:extLst>
              <a:ext uri="{FF2B5EF4-FFF2-40B4-BE49-F238E27FC236}">
                <a16:creationId xmlns:a16="http://schemas.microsoft.com/office/drawing/2014/main" xmlns="" id="{7A048A66-9855-4F08-8039-567B7339F6E2}"/>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prstClr val="white"/>
                </a:solidFill>
              </a:rPr>
              <a:t>ihn</a:t>
            </a:r>
            <a:r>
              <a:rPr lang="en-GB" sz="3600" b="1" dirty="0">
                <a:solidFill>
                  <a:prstClr val="white"/>
                </a:solidFill>
              </a:rPr>
              <a:t>, es, </a:t>
            </a:r>
            <a:r>
              <a:rPr lang="en-GB" sz="3600" b="1" dirty="0" err="1">
                <a:solidFill>
                  <a:prstClr val="white"/>
                </a:solidFill>
              </a:rPr>
              <a:t>sie</a:t>
            </a:r>
            <a:r>
              <a:rPr lang="en-GB" sz="3600" b="1" dirty="0">
                <a:solidFill>
                  <a:prstClr val="white"/>
                </a:solidFill>
              </a:rPr>
              <a:t> </a:t>
            </a:r>
            <a:r>
              <a:rPr lang="en-GB" sz="3600" b="1" dirty="0" err="1">
                <a:solidFill>
                  <a:prstClr val="white"/>
                </a:solidFill>
              </a:rPr>
              <a:t>oder</a:t>
            </a:r>
            <a:r>
              <a:rPr lang="en-GB" sz="3600" b="1" dirty="0">
                <a:solidFill>
                  <a:prstClr val="white"/>
                </a:solidFill>
              </a:rPr>
              <a:t> </a:t>
            </a:r>
            <a:r>
              <a:rPr lang="en-GB" sz="3600" b="1" dirty="0" err="1">
                <a:solidFill>
                  <a:prstClr val="white"/>
                </a:solidFill>
              </a:rPr>
              <a:t>sie</a:t>
            </a:r>
            <a:r>
              <a:rPr lang="en-GB" sz="3600" b="1" dirty="0">
                <a:solidFill>
                  <a:prstClr val="white"/>
                </a:solidFill>
              </a:rPr>
              <a:t> (Pl.)?</a:t>
            </a:r>
          </a:p>
        </p:txBody>
      </p:sp>
    </p:spTree>
    <p:extLst>
      <p:ext uri="{BB962C8B-B14F-4D97-AF65-F5344CB8AC3E}">
        <p14:creationId xmlns:p14="http://schemas.microsoft.com/office/powerpoint/2010/main" val="35756514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7" name="Picture 6" descr="A close up of a logo&#10;&#10;Description automatically generated">
            <a:extLst>
              <a:ext uri="{FF2B5EF4-FFF2-40B4-BE49-F238E27FC236}">
                <a16:creationId xmlns:a16="http://schemas.microsoft.com/office/drawing/2014/main" xmlns="" id="{03889086-C4A8-48AB-A899-4E54183856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4383" y="1364776"/>
            <a:ext cx="4222430" cy="4722126"/>
          </a:xfrm>
          <a:prstGeom prst="rect">
            <a:avLst/>
          </a:prstGeom>
        </p:spPr>
      </p:pic>
      <p:sp>
        <p:nvSpPr>
          <p:cNvPr id="8" name="Rounded Rectangular Callout 6">
            <a:extLst>
              <a:ext uri="{FF2B5EF4-FFF2-40B4-BE49-F238E27FC236}">
                <a16:creationId xmlns:a16="http://schemas.microsoft.com/office/drawing/2014/main" xmlns="" id="{EBA0F217-4CFC-493A-80CB-33EB558533D4}"/>
              </a:ext>
            </a:extLst>
          </p:cNvPr>
          <p:cNvSpPr/>
          <p:nvPr/>
        </p:nvSpPr>
        <p:spPr>
          <a:xfrm flipH="1">
            <a:off x="1065359" y="1790070"/>
            <a:ext cx="2660150" cy="1389858"/>
          </a:xfrm>
          <a:prstGeom prst="wedgeRoundRectCallout">
            <a:avLst>
              <a:gd name="adj1" fmla="val -95683"/>
              <a:gd name="adj2" fmla="val 6907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Und wie findest du die Lehrer hier?</a:t>
            </a:r>
            <a:endParaRPr lang="en-GB" sz="2800" dirty="0">
              <a:solidFill>
                <a:prstClr val="white"/>
              </a:solidFill>
              <a:latin typeface="Century Gothic" panose="020B0502020202020204" pitchFamily="34" charset="0"/>
            </a:endParaRPr>
          </a:p>
        </p:txBody>
      </p:sp>
      <p:sp>
        <p:nvSpPr>
          <p:cNvPr id="9" name="Rounded Rectangular Callout 6">
            <a:extLst>
              <a:ext uri="{FF2B5EF4-FFF2-40B4-BE49-F238E27FC236}">
                <a16:creationId xmlns:a16="http://schemas.microsoft.com/office/drawing/2014/main" xmlns="" id="{7F3B7CB3-D89F-4DE6-9AB0-03F043CF4B85}"/>
              </a:ext>
            </a:extLst>
          </p:cNvPr>
          <p:cNvSpPr/>
          <p:nvPr/>
        </p:nvSpPr>
        <p:spPr>
          <a:xfrm flipH="1">
            <a:off x="7991061" y="1156763"/>
            <a:ext cx="4020846" cy="2569076"/>
          </a:xfrm>
          <a:prstGeom prst="wedgeRoundRectCallout">
            <a:avLst>
              <a:gd name="adj1" fmla="val 64685"/>
              <a:gd name="adj2" fmla="val 3315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Ach, Wolfgang findet die Lehrer zu streng, aber ich finde </a:t>
            </a:r>
            <a:r>
              <a:rPr lang="de-DE" sz="2800" b="1" u="sng" dirty="0" smtClean="0">
                <a:solidFill>
                  <a:prstClr val="white"/>
                </a:solidFill>
                <a:latin typeface="Century Gothic" panose="020B0502020202020204" pitchFamily="34" charset="0"/>
              </a:rPr>
              <a:t>sie</a:t>
            </a:r>
            <a:r>
              <a:rPr lang="de-DE" sz="2800" dirty="0">
                <a:solidFill>
                  <a:prstClr val="white"/>
                </a:solidFill>
                <a:latin typeface="Century Gothic" panose="020B0502020202020204" pitchFamily="34" charset="0"/>
              </a:rPr>
              <a:t/>
            </a:r>
            <a:br>
              <a:rPr lang="de-DE" sz="2800" dirty="0">
                <a:solidFill>
                  <a:prstClr val="white"/>
                </a:solidFill>
                <a:latin typeface="Century Gothic" panose="020B0502020202020204" pitchFamily="34" charset="0"/>
              </a:rPr>
            </a:br>
            <a:r>
              <a:rPr lang="de-DE" sz="2800" dirty="0">
                <a:solidFill>
                  <a:prstClr val="white"/>
                </a:solidFill>
                <a:latin typeface="Century Gothic" panose="020B0502020202020204" pitchFamily="34" charset="0"/>
              </a:rPr>
              <a:t>in Ordnung.</a:t>
            </a:r>
          </a:p>
        </p:txBody>
      </p:sp>
      <p:sp>
        <p:nvSpPr>
          <p:cNvPr id="17" name="Rounded Rectangle 11">
            <a:extLst>
              <a:ext uri="{FF2B5EF4-FFF2-40B4-BE49-F238E27FC236}">
                <a16:creationId xmlns:a16="http://schemas.microsoft.com/office/drawing/2014/main" xmlns="" id="{8554C199-1CBC-4BDF-977F-37385E627BE5}"/>
              </a:ext>
            </a:extLst>
          </p:cNvPr>
          <p:cNvSpPr/>
          <p:nvPr/>
        </p:nvSpPr>
        <p:spPr>
          <a:xfrm>
            <a:off x="10178322" y="258220"/>
            <a:ext cx="16752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 </a:t>
            </a:r>
          </a:p>
        </p:txBody>
      </p:sp>
      <p:sp>
        <p:nvSpPr>
          <p:cNvPr id="18" name="Title 3">
            <a:extLst>
              <a:ext uri="{FF2B5EF4-FFF2-40B4-BE49-F238E27FC236}">
                <a16:creationId xmlns:a16="http://schemas.microsoft.com/office/drawing/2014/main" xmlns="" id="{7A048A66-9855-4F08-8039-567B7339F6E2}"/>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prstClr val="white"/>
                </a:solidFill>
              </a:rPr>
              <a:t>ihn</a:t>
            </a:r>
            <a:r>
              <a:rPr lang="en-GB" sz="3600" b="1" dirty="0">
                <a:solidFill>
                  <a:prstClr val="white"/>
                </a:solidFill>
              </a:rPr>
              <a:t>, es, </a:t>
            </a:r>
            <a:r>
              <a:rPr lang="en-GB" sz="3600" b="1" dirty="0" err="1">
                <a:solidFill>
                  <a:prstClr val="white"/>
                </a:solidFill>
              </a:rPr>
              <a:t>sie</a:t>
            </a:r>
            <a:r>
              <a:rPr lang="en-GB" sz="3600" b="1" dirty="0">
                <a:solidFill>
                  <a:prstClr val="white"/>
                </a:solidFill>
              </a:rPr>
              <a:t> </a:t>
            </a:r>
            <a:r>
              <a:rPr lang="en-GB" sz="3600" b="1" dirty="0" err="1">
                <a:solidFill>
                  <a:prstClr val="white"/>
                </a:solidFill>
              </a:rPr>
              <a:t>oder</a:t>
            </a:r>
            <a:r>
              <a:rPr lang="en-GB" sz="3600" b="1" dirty="0">
                <a:solidFill>
                  <a:prstClr val="white"/>
                </a:solidFill>
              </a:rPr>
              <a:t> </a:t>
            </a:r>
            <a:r>
              <a:rPr lang="en-GB" sz="3600" b="1" dirty="0" err="1">
                <a:solidFill>
                  <a:prstClr val="white"/>
                </a:solidFill>
              </a:rPr>
              <a:t>sie</a:t>
            </a:r>
            <a:r>
              <a:rPr lang="en-GB" sz="3600" b="1" dirty="0">
                <a:solidFill>
                  <a:prstClr val="white"/>
                </a:solidFill>
              </a:rPr>
              <a:t> (Pl.)?</a:t>
            </a:r>
          </a:p>
        </p:txBody>
      </p:sp>
    </p:spTree>
    <p:extLst>
      <p:ext uri="{BB962C8B-B14F-4D97-AF65-F5344CB8AC3E}">
        <p14:creationId xmlns:p14="http://schemas.microsoft.com/office/powerpoint/2010/main" val="25430323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4060"/>
            <a:ext cx="6807200" cy="869950"/>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xmlns="" id="{DBF64767-C0D1-4CA6-9E28-12D7E68182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6054" y="1183712"/>
            <a:ext cx="5203782" cy="4589291"/>
          </a:xfrm>
          <a:prstGeom prst="rect">
            <a:avLst/>
          </a:prstGeom>
        </p:spPr>
      </p:pic>
      <p:sp>
        <p:nvSpPr>
          <p:cNvPr id="10" name="Rounded Rectangular Callout 6">
            <a:extLst>
              <a:ext uri="{FF2B5EF4-FFF2-40B4-BE49-F238E27FC236}">
                <a16:creationId xmlns:a16="http://schemas.microsoft.com/office/drawing/2014/main" xmlns="" id="{5AF13A2C-4F0E-4567-AA1B-1E65B050C942}"/>
              </a:ext>
            </a:extLst>
          </p:cNvPr>
          <p:cNvSpPr/>
          <p:nvPr/>
        </p:nvSpPr>
        <p:spPr>
          <a:xfrm flipH="1">
            <a:off x="40944" y="1276120"/>
            <a:ext cx="2958489" cy="3912106"/>
          </a:xfrm>
          <a:prstGeom prst="wedgeRoundRectCallout">
            <a:avLst>
              <a:gd name="adj1" fmla="val -79279"/>
              <a:gd name="adj2" fmla="val 340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Wolfgang findet </a:t>
            </a:r>
            <a:r>
              <a:rPr lang="de-DE" sz="2800" dirty="0" smtClean="0">
                <a:solidFill>
                  <a:prstClr val="white"/>
                </a:solidFill>
                <a:latin typeface="Century Gothic" panose="020B0502020202020204" pitchFamily="34" charset="0"/>
              </a:rPr>
              <a:t>Schule in Ordnung, und Mehmet</a:t>
            </a:r>
            <a:r>
              <a:rPr lang="de-DE" sz="2800" dirty="0">
                <a:solidFill>
                  <a:prstClr val="white"/>
                </a:solidFill>
                <a:latin typeface="Century Gothic" panose="020B0502020202020204" pitchFamily="34" charset="0"/>
              </a:rPr>
              <a:t>, du findest </a:t>
            </a:r>
            <a:r>
              <a:rPr lang="de-DE" sz="2800" b="1" u="sng" dirty="0" smtClean="0">
                <a:solidFill>
                  <a:prstClr val="white"/>
                </a:solidFill>
                <a:latin typeface="Century Gothic" panose="020B0502020202020204" pitchFamily="34" charset="0"/>
              </a:rPr>
              <a:t>Schule</a:t>
            </a:r>
            <a:r>
              <a:rPr lang="de-DE" sz="2800" dirty="0" smtClean="0">
                <a:solidFill>
                  <a:prstClr val="white"/>
                </a:solidFill>
                <a:latin typeface="Century Gothic" panose="020B0502020202020204" pitchFamily="34" charset="0"/>
              </a:rPr>
              <a:t> </a:t>
            </a:r>
            <a:r>
              <a:rPr lang="de-DE" sz="2800" dirty="0">
                <a:solidFill>
                  <a:prstClr val="white"/>
                </a:solidFill>
                <a:latin typeface="Century Gothic" panose="020B0502020202020204" pitchFamily="34" charset="0"/>
              </a:rPr>
              <a:t>wichtig, nicht wahr?</a:t>
            </a:r>
          </a:p>
        </p:txBody>
      </p:sp>
      <p:sp>
        <p:nvSpPr>
          <p:cNvPr id="11" name="Rounded Rectangular Callout 6">
            <a:extLst>
              <a:ext uri="{FF2B5EF4-FFF2-40B4-BE49-F238E27FC236}">
                <a16:creationId xmlns:a16="http://schemas.microsoft.com/office/drawing/2014/main" xmlns="" id="{D0B5ADF3-3E1F-4AC3-989E-575724A68B30}"/>
              </a:ext>
            </a:extLst>
          </p:cNvPr>
          <p:cNvSpPr/>
          <p:nvPr/>
        </p:nvSpPr>
        <p:spPr>
          <a:xfrm flipH="1">
            <a:off x="8130209" y="1230512"/>
            <a:ext cx="4020846" cy="1930131"/>
          </a:xfrm>
          <a:prstGeom prst="wedgeRoundRectCallout">
            <a:avLst>
              <a:gd name="adj1" fmla="val 109277"/>
              <a:gd name="adj2" fmla="val 41627"/>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Ja, aber ich finde die Hausaufgaben schwierig.</a:t>
            </a:r>
          </a:p>
        </p:txBody>
      </p:sp>
      <p:sp>
        <p:nvSpPr>
          <p:cNvPr id="17" name="Rounded Rectangle 11">
            <a:extLst>
              <a:ext uri="{FF2B5EF4-FFF2-40B4-BE49-F238E27FC236}">
                <a16:creationId xmlns:a16="http://schemas.microsoft.com/office/drawing/2014/main" xmlns="" id="{5DA7AA86-FF85-449C-A4C3-5185AE003DAB}"/>
              </a:ext>
            </a:extLst>
          </p:cNvPr>
          <p:cNvSpPr/>
          <p:nvPr/>
        </p:nvSpPr>
        <p:spPr>
          <a:xfrm>
            <a:off x="10178322" y="258220"/>
            <a:ext cx="16752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 </a:t>
            </a:r>
          </a:p>
        </p:txBody>
      </p:sp>
      <p:sp>
        <p:nvSpPr>
          <p:cNvPr id="19" name="Title 3">
            <a:extLst>
              <a:ext uri="{FF2B5EF4-FFF2-40B4-BE49-F238E27FC236}">
                <a16:creationId xmlns:a16="http://schemas.microsoft.com/office/drawing/2014/main" xmlns="" id="{8F73406E-AA9E-4E53-B6CF-DEEB23969D82}"/>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prstClr val="white"/>
                </a:solidFill>
              </a:rPr>
              <a:t>ihn</a:t>
            </a:r>
            <a:r>
              <a:rPr lang="en-GB" sz="3600" b="1" dirty="0">
                <a:solidFill>
                  <a:prstClr val="white"/>
                </a:solidFill>
              </a:rPr>
              <a:t>, es, </a:t>
            </a:r>
            <a:r>
              <a:rPr lang="en-GB" sz="3600" b="1" dirty="0" err="1">
                <a:solidFill>
                  <a:prstClr val="white"/>
                </a:solidFill>
              </a:rPr>
              <a:t>sie</a:t>
            </a:r>
            <a:r>
              <a:rPr lang="en-GB" sz="3600" b="1" dirty="0">
                <a:solidFill>
                  <a:prstClr val="white"/>
                </a:solidFill>
              </a:rPr>
              <a:t> </a:t>
            </a:r>
            <a:r>
              <a:rPr lang="en-GB" sz="3600" b="1" dirty="0" err="1">
                <a:solidFill>
                  <a:prstClr val="white"/>
                </a:solidFill>
              </a:rPr>
              <a:t>oder</a:t>
            </a:r>
            <a:r>
              <a:rPr lang="en-GB" sz="3600" b="1" dirty="0">
                <a:solidFill>
                  <a:prstClr val="white"/>
                </a:solidFill>
              </a:rPr>
              <a:t> </a:t>
            </a:r>
            <a:r>
              <a:rPr lang="en-GB" sz="3600" b="1" dirty="0" err="1">
                <a:solidFill>
                  <a:prstClr val="white"/>
                </a:solidFill>
              </a:rPr>
              <a:t>sie</a:t>
            </a:r>
            <a:r>
              <a:rPr lang="en-GB" sz="3600" b="1" dirty="0">
                <a:solidFill>
                  <a:prstClr val="white"/>
                </a:solidFill>
              </a:rPr>
              <a:t> (Pl.)?</a:t>
            </a:r>
          </a:p>
        </p:txBody>
      </p:sp>
    </p:spTree>
    <p:extLst>
      <p:ext uri="{BB962C8B-B14F-4D97-AF65-F5344CB8AC3E}">
        <p14:creationId xmlns:p14="http://schemas.microsoft.com/office/powerpoint/2010/main" val="5223653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4060"/>
            <a:ext cx="6807200" cy="869950"/>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xmlns="" id="{DBF64767-C0D1-4CA6-9E28-12D7E68182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6054" y="1183712"/>
            <a:ext cx="5203782" cy="4589291"/>
          </a:xfrm>
          <a:prstGeom prst="rect">
            <a:avLst/>
          </a:prstGeom>
        </p:spPr>
      </p:pic>
      <p:sp>
        <p:nvSpPr>
          <p:cNvPr id="10" name="Rounded Rectangular Callout 6">
            <a:extLst>
              <a:ext uri="{FF2B5EF4-FFF2-40B4-BE49-F238E27FC236}">
                <a16:creationId xmlns:a16="http://schemas.microsoft.com/office/drawing/2014/main" xmlns="" id="{5AF13A2C-4F0E-4567-AA1B-1E65B050C942}"/>
              </a:ext>
            </a:extLst>
          </p:cNvPr>
          <p:cNvSpPr/>
          <p:nvPr/>
        </p:nvSpPr>
        <p:spPr>
          <a:xfrm flipH="1">
            <a:off x="40944" y="1276120"/>
            <a:ext cx="2958489" cy="3912106"/>
          </a:xfrm>
          <a:prstGeom prst="wedgeRoundRectCallout">
            <a:avLst>
              <a:gd name="adj1" fmla="val -79279"/>
              <a:gd name="adj2" fmla="val 340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Wolfgang findet </a:t>
            </a:r>
            <a:r>
              <a:rPr lang="de-DE" sz="2800" dirty="0" smtClean="0">
                <a:solidFill>
                  <a:prstClr val="white"/>
                </a:solidFill>
                <a:latin typeface="Century Gothic" panose="020B0502020202020204" pitchFamily="34" charset="0"/>
              </a:rPr>
              <a:t>Schule in Ordnung, und </a:t>
            </a:r>
            <a:r>
              <a:rPr lang="de-DE" sz="2800" dirty="0">
                <a:solidFill>
                  <a:prstClr val="white"/>
                </a:solidFill>
                <a:latin typeface="Century Gothic" panose="020B0502020202020204" pitchFamily="34" charset="0"/>
              </a:rPr>
              <a:t>Mehmet, du findest </a:t>
            </a:r>
            <a:r>
              <a:rPr lang="de-DE" sz="2800" b="1" u="sng" dirty="0">
                <a:solidFill>
                  <a:prstClr val="white"/>
                </a:solidFill>
                <a:latin typeface="Century Gothic" panose="020B0502020202020204" pitchFamily="34" charset="0"/>
              </a:rPr>
              <a:t>sie </a:t>
            </a:r>
            <a:r>
              <a:rPr lang="de-DE" sz="2800" dirty="0">
                <a:solidFill>
                  <a:prstClr val="white"/>
                </a:solidFill>
                <a:latin typeface="Century Gothic" panose="020B0502020202020204" pitchFamily="34" charset="0"/>
              </a:rPr>
              <a:t>wichtig, nicht wahr?</a:t>
            </a:r>
          </a:p>
        </p:txBody>
      </p:sp>
      <p:sp>
        <p:nvSpPr>
          <p:cNvPr id="11" name="Rounded Rectangular Callout 6">
            <a:extLst>
              <a:ext uri="{FF2B5EF4-FFF2-40B4-BE49-F238E27FC236}">
                <a16:creationId xmlns:a16="http://schemas.microsoft.com/office/drawing/2014/main" xmlns="" id="{D0B5ADF3-3E1F-4AC3-989E-575724A68B30}"/>
              </a:ext>
            </a:extLst>
          </p:cNvPr>
          <p:cNvSpPr/>
          <p:nvPr/>
        </p:nvSpPr>
        <p:spPr>
          <a:xfrm flipH="1">
            <a:off x="8279835" y="1230512"/>
            <a:ext cx="3871219" cy="2198488"/>
          </a:xfrm>
          <a:prstGeom prst="wedgeRoundRectCallout">
            <a:avLst>
              <a:gd name="adj1" fmla="val 112486"/>
              <a:gd name="adj2" fmla="val 26807"/>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prstClr val="white"/>
                </a:solidFill>
                <a:latin typeface="Century Gothic" panose="020B0502020202020204" pitchFamily="34" charset="0"/>
              </a:rPr>
              <a:t>Ja, aber ich finde die Hausaufgaben schwierig.</a:t>
            </a:r>
          </a:p>
        </p:txBody>
      </p:sp>
      <p:sp>
        <p:nvSpPr>
          <p:cNvPr id="17" name="Rounded Rectangle 11">
            <a:extLst>
              <a:ext uri="{FF2B5EF4-FFF2-40B4-BE49-F238E27FC236}">
                <a16:creationId xmlns:a16="http://schemas.microsoft.com/office/drawing/2014/main" xmlns="" id="{5DA7AA86-FF85-449C-A4C3-5185AE003DAB}"/>
              </a:ext>
            </a:extLst>
          </p:cNvPr>
          <p:cNvSpPr/>
          <p:nvPr/>
        </p:nvSpPr>
        <p:spPr>
          <a:xfrm>
            <a:off x="10178322" y="258220"/>
            <a:ext cx="16752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 </a:t>
            </a:r>
          </a:p>
        </p:txBody>
      </p:sp>
      <p:sp>
        <p:nvSpPr>
          <p:cNvPr id="19" name="Title 3">
            <a:extLst>
              <a:ext uri="{FF2B5EF4-FFF2-40B4-BE49-F238E27FC236}">
                <a16:creationId xmlns:a16="http://schemas.microsoft.com/office/drawing/2014/main" xmlns="" id="{8F73406E-AA9E-4E53-B6CF-DEEB23969D82}"/>
              </a:ext>
            </a:extLst>
          </p:cNvPr>
          <p:cNvSpPr txBox="1">
            <a:spLocks/>
          </p:cNvSpPr>
          <p:nvPr/>
        </p:nvSpPr>
        <p:spPr>
          <a:xfrm>
            <a:off x="117566" y="313762"/>
            <a:ext cx="597843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prstClr val="white"/>
                </a:solidFill>
              </a:rPr>
              <a:t>ihn</a:t>
            </a:r>
            <a:r>
              <a:rPr lang="en-GB" sz="3600" b="1" dirty="0">
                <a:solidFill>
                  <a:prstClr val="white"/>
                </a:solidFill>
              </a:rPr>
              <a:t>, es, </a:t>
            </a:r>
            <a:r>
              <a:rPr lang="en-GB" sz="3600" b="1" dirty="0" err="1">
                <a:solidFill>
                  <a:prstClr val="white"/>
                </a:solidFill>
              </a:rPr>
              <a:t>sie</a:t>
            </a:r>
            <a:r>
              <a:rPr lang="en-GB" sz="3600" b="1" dirty="0">
                <a:solidFill>
                  <a:prstClr val="white"/>
                </a:solidFill>
              </a:rPr>
              <a:t> </a:t>
            </a:r>
            <a:r>
              <a:rPr lang="en-GB" sz="3600" b="1" dirty="0" err="1">
                <a:solidFill>
                  <a:prstClr val="white"/>
                </a:solidFill>
              </a:rPr>
              <a:t>oder</a:t>
            </a:r>
            <a:r>
              <a:rPr lang="en-GB" sz="3600" b="1" dirty="0">
                <a:solidFill>
                  <a:prstClr val="white"/>
                </a:solidFill>
              </a:rPr>
              <a:t> </a:t>
            </a:r>
            <a:r>
              <a:rPr lang="en-GB" sz="3600" b="1" dirty="0" err="1">
                <a:solidFill>
                  <a:prstClr val="white"/>
                </a:solidFill>
              </a:rPr>
              <a:t>sie</a:t>
            </a:r>
            <a:r>
              <a:rPr lang="en-GB" sz="3600" b="1" dirty="0">
                <a:solidFill>
                  <a:prstClr val="white"/>
                </a:solidFill>
              </a:rPr>
              <a:t> (Pl.)?</a:t>
            </a:r>
          </a:p>
        </p:txBody>
      </p:sp>
    </p:spTree>
    <p:extLst>
      <p:ext uri="{BB962C8B-B14F-4D97-AF65-F5344CB8AC3E}">
        <p14:creationId xmlns:p14="http://schemas.microsoft.com/office/powerpoint/2010/main" val="29825174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xmlns="" id="{2C1AEE5A-9AB6-4D3B-BEBB-66A0C2A46B14}"/>
              </a:ext>
            </a:extLst>
          </p:cNvPr>
          <p:cNvGraphicFramePr>
            <a:graphicFrameLocks noGrp="1"/>
          </p:cNvGraphicFramePr>
          <p:nvPr>
            <p:extLst/>
          </p:nvPr>
        </p:nvGraphicFramePr>
        <p:xfrm>
          <a:off x="192144" y="993384"/>
          <a:ext cx="7459940" cy="2311292"/>
        </p:xfrm>
        <a:graphic>
          <a:graphicData uri="http://schemas.openxmlformats.org/drawingml/2006/table">
            <a:tbl>
              <a:tblPr firstRow="1" bandRow="1">
                <a:tableStyleId>{5940675A-B579-460E-94D1-54222C63F5DA}</a:tableStyleId>
              </a:tblPr>
              <a:tblGrid>
                <a:gridCol w="2892486">
                  <a:extLst>
                    <a:ext uri="{9D8B030D-6E8A-4147-A177-3AD203B41FA5}">
                      <a16:colId xmlns:a16="http://schemas.microsoft.com/office/drawing/2014/main" xmlns="" val="1382863087"/>
                    </a:ext>
                  </a:extLst>
                </a:gridCol>
                <a:gridCol w="3600047">
                  <a:extLst>
                    <a:ext uri="{9D8B030D-6E8A-4147-A177-3AD203B41FA5}">
                      <a16:colId xmlns:a16="http://schemas.microsoft.com/office/drawing/2014/main" xmlns="" val="3160858911"/>
                    </a:ext>
                  </a:extLst>
                </a:gridCol>
                <a:gridCol w="967407">
                  <a:extLst>
                    <a:ext uri="{9D8B030D-6E8A-4147-A177-3AD203B41FA5}">
                      <a16:colId xmlns:a16="http://schemas.microsoft.com/office/drawing/2014/main" xmlns="" val="1750440250"/>
                    </a:ext>
                  </a:extLst>
                </a:gridCol>
              </a:tblGrid>
              <a:tr h="1155646">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484460981"/>
                  </a:ext>
                </a:extLst>
              </a:tr>
              <a:tr h="1155646">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xmlns="" val="1401794971"/>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327"/>
            <a:ext cx="8032972" cy="869950"/>
          </a:xfrm>
          <a:prstGeom prst="rect">
            <a:avLst/>
          </a:prstGeom>
        </p:spPr>
      </p:pic>
      <p:sp>
        <p:nvSpPr>
          <p:cNvPr id="4" name="Title 3"/>
          <p:cNvSpPr>
            <a:spLocks noGrp="1"/>
          </p:cNvSpPr>
          <p:nvPr>
            <p:ph type="title"/>
          </p:nvPr>
        </p:nvSpPr>
        <p:spPr>
          <a:xfrm>
            <a:off x="117565" y="137300"/>
            <a:ext cx="5631481"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das?</a:t>
            </a:r>
          </a:p>
        </p:txBody>
      </p:sp>
      <p:sp>
        <p:nvSpPr>
          <p:cNvPr id="5" name="Rounded Rectangle 11">
            <a:extLst>
              <a:ext uri="{FF2B5EF4-FFF2-40B4-BE49-F238E27FC236}">
                <a16:creationId xmlns:a16="http://schemas.microsoft.com/office/drawing/2014/main" xmlns="" id="{483D7EB9-C2AA-4190-98DE-925F861600E9}"/>
              </a:ext>
            </a:extLst>
          </p:cNvPr>
          <p:cNvSpPr/>
          <p:nvPr/>
        </p:nvSpPr>
        <p:spPr>
          <a:xfrm>
            <a:off x="10301591" y="258220"/>
            <a:ext cx="157928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0" name="Rectangle 9">
            <a:extLst>
              <a:ext uri="{FF2B5EF4-FFF2-40B4-BE49-F238E27FC236}">
                <a16:creationId xmlns:a16="http://schemas.microsoft.com/office/drawing/2014/main" xmlns="" id="{ABDCFA8B-E35E-4A38-872E-8DC44B2EC8E2}"/>
              </a:ext>
            </a:extLst>
          </p:cNvPr>
          <p:cNvSpPr/>
          <p:nvPr/>
        </p:nvSpPr>
        <p:spPr>
          <a:xfrm>
            <a:off x="6676246" y="994694"/>
            <a:ext cx="551754" cy="923330"/>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rPr>
              <a:t>P</a:t>
            </a:r>
          </a:p>
        </p:txBody>
      </p:sp>
      <p:sp>
        <p:nvSpPr>
          <p:cNvPr id="41" name="Rectangle 40">
            <a:extLst>
              <a:ext uri="{FF2B5EF4-FFF2-40B4-BE49-F238E27FC236}">
                <a16:creationId xmlns:a16="http://schemas.microsoft.com/office/drawing/2014/main" xmlns="" id="{A0305418-CA04-4DC5-BAC6-B8D0DED1BC33}"/>
              </a:ext>
            </a:extLst>
          </p:cNvPr>
          <p:cNvSpPr/>
          <p:nvPr/>
        </p:nvSpPr>
        <p:spPr>
          <a:xfrm>
            <a:off x="6878806" y="2256734"/>
            <a:ext cx="330379" cy="923330"/>
          </a:xfrm>
          <a:prstGeom prst="rect">
            <a:avLst/>
          </a:prstGeom>
          <a:noFill/>
        </p:spPr>
        <p:txBody>
          <a:bodyPr wrap="square" lIns="91440" tIns="45720" rIns="91440" bIns="45720">
            <a:spAutoFit/>
          </a:bodyPr>
          <a:lstStyle/>
          <a:p>
            <a:pPr algn="ct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rPr>
              <a:t>N</a:t>
            </a:r>
          </a:p>
        </p:txBody>
      </p:sp>
      <p:pic>
        <p:nvPicPr>
          <p:cNvPr id="37" name="Picture 4" descr="Image result for German flag">
            <a:extLst>
              <a:ext uri="{FF2B5EF4-FFF2-40B4-BE49-F238E27FC236}">
                <a16:creationId xmlns:a16="http://schemas.microsoft.com/office/drawing/2014/main" xmlns="" id="{140C984F-C974-4A2F-A265-09060124FB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5891" y="1140740"/>
            <a:ext cx="1115076" cy="66904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e result for present clipart">
            <a:extLst>
              <a:ext uri="{FF2B5EF4-FFF2-40B4-BE49-F238E27FC236}">
                <a16:creationId xmlns:a16="http://schemas.microsoft.com/office/drawing/2014/main" xmlns="" id="{B5B40453-453D-4410-8BFA-DD6F1C40A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949" y="2176524"/>
            <a:ext cx="1095375" cy="10429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Image result for present clipart">
            <a:extLst>
              <a:ext uri="{FF2B5EF4-FFF2-40B4-BE49-F238E27FC236}">
                <a16:creationId xmlns:a16="http://schemas.microsoft.com/office/drawing/2014/main" xmlns="" id="{B3661CF1-8F4B-48A6-A7B9-529A76BA3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132" y="2198801"/>
            <a:ext cx="1095375" cy="104298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mage result for present clipart">
            <a:extLst>
              <a:ext uri="{FF2B5EF4-FFF2-40B4-BE49-F238E27FC236}">
                <a16:creationId xmlns:a16="http://schemas.microsoft.com/office/drawing/2014/main" xmlns="" id="{83B65296-84CE-4462-AFF8-CBC30DFB8D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1509" y="2176524"/>
            <a:ext cx="1095375" cy="104298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Image result for present clipart">
            <a:extLst>
              <a:ext uri="{FF2B5EF4-FFF2-40B4-BE49-F238E27FC236}">
                <a16:creationId xmlns:a16="http://schemas.microsoft.com/office/drawing/2014/main" xmlns="" id="{36C5E9AB-0363-4689-9FFC-A2C4D4B5F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228" y="2176524"/>
            <a:ext cx="1095375" cy="1042988"/>
          </a:xfrm>
          <a:prstGeom prst="rect">
            <a:avLst/>
          </a:prstGeom>
          <a:noFill/>
          <a:extLst>
            <a:ext uri="{909E8E84-426E-40DD-AFC4-6F175D3DCCD1}">
              <a14:hiddenFill xmlns:a14="http://schemas.microsoft.com/office/drawing/2010/main">
                <a:solidFill>
                  <a:srgbClr val="FFFFFF"/>
                </a:solidFill>
              </a14:hiddenFill>
            </a:ext>
          </a:extLst>
        </p:spPr>
      </p:pic>
      <p:sp>
        <p:nvSpPr>
          <p:cNvPr id="48" name="Rounded Rectangular Callout 23">
            <a:extLst>
              <a:ext uri="{FF2B5EF4-FFF2-40B4-BE49-F238E27FC236}">
                <a16:creationId xmlns:a16="http://schemas.microsoft.com/office/drawing/2014/main" xmlns="" id="{EE7E46DC-9944-40E8-A22F-2C560841D128}"/>
              </a:ext>
            </a:extLst>
          </p:cNvPr>
          <p:cNvSpPr/>
          <p:nvPr/>
        </p:nvSpPr>
        <p:spPr>
          <a:xfrm>
            <a:off x="8284793" y="1464290"/>
            <a:ext cx="2574756" cy="1380849"/>
          </a:xfrm>
          <a:prstGeom prst="wedgeRoundRectCallout">
            <a:avLst>
              <a:gd name="adj1" fmla="val 94985"/>
              <a:gd name="adj2" fmla="val 11291"/>
              <a:gd name="adj3" fmla="val 16667"/>
            </a:avLst>
          </a:prstGeom>
          <a:solidFill>
            <a:schemeClr val="accent1">
              <a:lumMod val="5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prstClr val="white"/>
                </a:solidFill>
                <a:latin typeface="Century Gothic" panose="020B0502020202020204" pitchFamily="34" charset="0"/>
              </a:rPr>
              <a:t>P = </a:t>
            </a:r>
            <a:r>
              <a:rPr lang="en-GB" sz="2200" b="1" dirty="0" err="1">
                <a:solidFill>
                  <a:prstClr val="white"/>
                </a:solidFill>
                <a:latin typeface="Century Gothic" panose="020B0502020202020204" pitchFamily="34" charset="0"/>
              </a:rPr>
              <a:t>positiv</a:t>
            </a:r>
            <a:endParaRPr lang="en-GB" sz="2200" b="1" dirty="0">
              <a:solidFill>
                <a:prstClr val="white"/>
              </a:solidFill>
              <a:latin typeface="Century Gothic" panose="020B0502020202020204" pitchFamily="34" charset="0"/>
            </a:endParaRPr>
          </a:p>
          <a:p>
            <a:pPr algn="ctr"/>
            <a:r>
              <a:rPr lang="en-GB" sz="2200" b="1" dirty="0">
                <a:solidFill>
                  <a:prstClr val="white"/>
                </a:solidFill>
                <a:latin typeface="Century Gothic" panose="020B0502020202020204" pitchFamily="34" charset="0"/>
              </a:rPr>
              <a:t>N = </a:t>
            </a:r>
            <a:r>
              <a:rPr lang="en-GB" sz="2200" b="1" dirty="0" err="1">
                <a:solidFill>
                  <a:prstClr val="white"/>
                </a:solidFill>
                <a:latin typeface="Century Gothic" panose="020B0502020202020204" pitchFamily="34" charset="0"/>
              </a:rPr>
              <a:t>negativ</a:t>
            </a:r>
            <a:endParaRPr lang="en-GB" sz="2200" dirty="0">
              <a:solidFill>
                <a:prstClr val="white"/>
              </a:solidFill>
              <a:latin typeface="Century Gothic" panose="020B0502020202020204" pitchFamily="34" charset="0"/>
            </a:endParaRPr>
          </a:p>
        </p:txBody>
      </p:sp>
      <p:pic>
        <p:nvPicPr>
          <p:cNvPr id="21510" name="Picture 6" descr="Image result for person writing clipart">
            <a:extLst>
              <a:ext uri="{FF2B5EF4-FFF2-40B4-BE49-F238E27FC236}">
                <a16:creationId xmlns:a16="http://schemas.microsoft.com/office/drawing/2014/main" xmlns="" id="{E11F03E1-EDA4-420B-8174-03359C2387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9092" y="3555148"/>
            <a:ext cx="1698546" cy="97551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09D92F35-1CA7-4BAE-B97B-B8D6E8EDD6ED}"/>
              </a:ext>
            </a:extLst>
          </p:cNvPr>
          <p:cNvSpPr txBox="1"/>
          <p:nvPr/>
        </p:nvSpPr>
        <p:spPr>
          <a:xfrm>
            <a:off x="192144" y="3449971"/>
            <a:ext cx="2275691"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Person A </a:t>
            </a:r>
          </a:p>
        </p:txBody>
      </p:sp>
      <p:sp>
        <p:nvSpPr>
          <p:cNvPr id="6" name="Speech Bubble: Oval 5">
            <a:extLst>
              <a:ext uri="{FF2B5EF4-FFF2-40B4-BE49-F238E27FC236}">
                <a16:creationId xmlns:a16="http://schemas.microsoft.com/office/drawing/2014/main" xmlns="" id="{DAA2559F-EAE8-4E70-9FD9-5F5337FAB257}"/>
              </a:ext>
            </a:extLst>
          </p:cNvPr>
          <p:cNvSpPr/>
          <p:nvPr/>
        </p:nvSpPr>
        <p:spPr>
          <a:xfrm>
            <a:off x="1870865" y="3642231"/>
            <a:ext cx="914400" cy="612648"/>
          </a:xfrm>
          <a:prstGeom prst="wedgeEllipseCallout">
            <a:avLst>
              <a:gd name="adj1" fmla="val -55920"/>
              <a:gd name="adj2" fmla="val -42239"/>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0" name="TextBox 49">
            <a:extLst>
              <a:ext uri="{FF2B5EF4-FFF2-40B4-BE49-F238E27FC236}">
                <a16:creationId xmlns:a16="http://schemas.microsoft.com/office/drawing/2014/main" xmlns="" id="{7A309768-77D0-4D67-A77D-FBB895CC54C9}"/>
              </a:ext>
            </a:extLst>
          </p:cNvPr>
          <p:cNvSpPr txBox="1"/>
          <p:nvPr/>
        </p:nvSpPr>
        <p:spPr>
          <a:xfrm>
            <a:off x="3254132" y="3451161"/>
            <a:ext cx="2275691"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Person B </a:t>
            </a:r>
          </a:p>
        </p:txBody>
      </p:sp>
      <p:sp>
        <p:nvSpPr>
          <p:cNvPr id="52" name="TextBox 51">
            <a:extLst>
              <a:ext uri="{FF2B5EF4-FFF2-40B4-BE49-F238E27FC236}">
                <a16:creationId xmlns:a16="http://schemas.microsoft.com/office/drawing/2014/main" xmlns="" id="{7A10876C-61AA-4B9E-B315-3DF0D534D4B5}"/>
              </a:ext>
            </a:extLst>
          </p:cNvPr>
          <p:cNvSpPr txBox="1"/>
          <p:nvPr/>
        </p:nvSpPr>
        <p:spPr>
          <a:xfrm>
            <a:off x="132529" y="3977544"/>
            <a:ext cx="2275691" cy="954107"/>
          </a:xfrm>
          <a:prstGeom prst="rect">
            <a:avLst/>
          </a:prstGeom>
          <a:noFill/>
        </p:spPr>
        <p:txBody>
          <a:bodyPr wrap="square" rtlCol="0">
            <a:spAutoFit/>
          </a:bodyPr>
          <a:lstStyle/>
          <a:p>
            <a:r>
              <a:rPr lang="en-GB" sz="2800" dirty="0" err="1">
                <a:solidFill>
                  <a:srgbClr val="5B9BD5">
                    <a:lumMod val="50000"/>
                  </a:srgbClr>
                </a:solidFill>
                <a:latin typeface="Century Gothic" panose="020B0502020202020204" pitchFamily="34" charset="0"/>
              </a:rPr>
              <a:t>zum</a:t>
            </a:r>
            <a:r>
              <a:rPr lang="en-GB" sz="2800" dirty="0">
                <a:solidFill>
                  <a:srgbClr val="5B9BD5">
                    <a:lumMod val="50000"/>
                  </a:srgbClr>
                </a:solidFill>
                <a:latin typeface="Century Gothic" panose="020B0502020202020204" pitchFamily="34" charset="0"/>
              </a:rPr>
              <a:t/>
            </a:r>
            <a:br>
              <a:rPr lang="en-GB" sz="2800" dirty="0">
                <a:solidFill>
                  <a:srgbClr val="5B9BD5">
                    <a:lumMod val="50000"/>
                  </a:srgbClr>
                </a:solidFill>
                <a:latin typeface="Century Gothic" panose="020B0502020202020204" pitchFamily="34" charset="0"/>
              </a:rPr>
            </a:br>
            <a:r>
              <a:rPr lang="en-GB" sz="2800" dirty="0" err="1">
                <a:solidFill>
                  <a:srgbClr val="5B9BD5">
                    <a:lumMod val="50000"/>
                  </a:srgbClr>
                </a:solidFill>
                <a:latin typeface="Century Gothic" panose="020B0502020202020204" pitchFamily="34" charset="0"/>
              </a:rPr>
              <a:t>Beispiel</a:t>
            </a:r>
            <a:endParaRPr lang="en-GB" sz="2800" dirty="0">
              <a:solidFill>
                <a:srgbClr val="5B9BD5">
                  <a:lumMod val="50000"/>
                </a:srgbClr>
              </a:solidFill>
              <a:latin typeface="Century Gothic" panose="020B0502020202020204" pitchFamily="34" charset="0"/>
            </a:endParaRPr>
          </a:p>
        </p:txBody>
      </p:sp>
      <p:grpSp>
        <p:nvGrpSpPr>
          <p:cNvPr id="11" name="Group 10">
            <a:extLst>
              <a:ext uri="{FF2B5EF4-FFF2-40B4-BE49-F238E27FC236}">
                <a16:creationId xmlns:a16="http://schemas.microsoft.com/office/drawing/2014/main" xmlns="" id="{75A808F7-5D78-46A5-ACF7-02F99EBDCE71}"/>
              </a:ext>
            </a:extLst>
          </p:cNvPr>
          <p:cNvGrpSpPr/>
          <p:nvPr/>
        </p:nvGrpSpPr>
        <p:grpSpPr>
          <a:xfrm>
            <a:off x="1160877" y="4637105"/>
            <a:ext cx="2275690" cy="1442854"/>
            <a:chOff x="1160877" y="4637104"/>
            <a:chExt cx="2275690" cy="1610417"/>
          </a:xfrm>
        </p:grpSpPr>
        <p:sp>
          <p:nvSpPr>
            <p:cNvPr id="53" name="Speech Bubble: Oval 52">
              <a:extLst>
                <a:ext uri="{FF2B5EF4-FFF2-40B4-BE49-F238E27FC236}">
                  <a16:creationId xmlns:a16="http://schemas.microsoft.com/office/drawing/2014/main" xmlns="" id="{FBA05461-6527-40D9-83DA-17FFD0FBB8E4}"/>
                </a:ext>
              </a:extLst>
            </p:cNvPr>
            <p:cNvSpPr/>
            <p:nvPr/>
          </p:nvSpPr>
          <p:spPr>
            <a:xfrm>
              <a:off x="1160877" y="4637104"/>
              <a:ext cx="2275690" cy="1610417"/>
            </a:xfrm>
            <a:prstGeom prst="wedgeEllipseCallout">
              <a:avLst>
                <a:gd name="adj1" fmla="val -54166"/>
                <a:gd name="adj2" fmla="val 49408"/>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extBox 6">
              <a:extLst>
                <a:ext uri="{FF2B5EF4-FFF2-40B4-BE49-F238E27FC236}">
                  <a16:creationId xmlns:a16="http://schemas.microsoft.com/office/drawing/2014/main" xmlns="" id="{11B298FD-6661-43F7-94A1-43B34DE72896}"/>
                </a:ext>
              </a:extLst>
            </p:cNvPr>
            <p:cNvSpPr txBox="1"/>
            <p:nvPr/>
          </p:nvSpPr>
          <p:spPr>
            <a:xfrm>
              <a:off x="1285364" y="4918792"/>
              <a:ext cx="1924143"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finde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sie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wichtig</a:t>
              </a:r>
              <a:r>
                <a:rPr lang="en-GB" sz="2400" dirty="0">
                  <a:solidFill>
                    <a:srgbClr val="002060"/>
                  </a:solidFill>
                  <a:latin typeface="Century Gothic" panose="020B0502020202020204" pitchFamily="34" charset="0"/>
                </a:rPr>
                <a:t>!</a:t>
              </a:r>
            </a:p>
          </p:txBody>
        </p:sp>
      </p:grpSp>
      <p:grpSp>
        <p:nvGrpSpPr>
          <p:cNvPr id="12" name="Group 11">
            <a:extLst>
              <a:ext uri="{FF2B5EF4-FFF2-40B4-BE49-F238E27FC236}">
                <a16:creationId xmlns:a16="http://schemas.microsoft.com/office/drawing/2014/main" xmlns="" id="{E823047F-AB50-405F-B605-A033612CF82B}"/>
              </a:ext>
            </a:extLst>
          </p:cNvPr>
          <p:cNvGrpSpPr/>
          <p:nvPr/>
        </p:nvGrpSpPr>
        <p:grpSpPr>
          <a:xfrm>
            <a:off x="6096000" y="4184714"/>
            <a:ext cx="2334345" cy="2143125"/>
            <a:chOff x="6096000" y="4184714"/>
            <a:chExt cx="2334345" cy="2143125"/>
          </a:xfrm>
        </p:grpSpPr>
        <p:pic>
          <p:nvPicPr>
            <p:cNvPr id="8" name="Picture 7">
              <a:extLst>
                <a:ext uri="{FF2B5EF4-FFF2-40B4-BE49-F238E27FC236}">
                  <a16:creationId xmlns:a16="http://schemas.microsoft.com/office/drawing/2014/main" xmlns="" id="{A6F96F1E-1273-46BF-955E-F2AAE6429D0D}"/>
                </a:ext>
              </a:extLst>
            </p:cNvPr>
            <p:cNvPicPr>
              <a:picLocks noChangeAspect="1"/>
            </p:cNvPicPr>
            <p:nvPr/>
          </p:nvPicPr>
          <p:blipFill>
            <a:blip r:embed="rId7"/>
            <a:stretch>
              <a:fillRect/>
            </a:stretch>
          </p:blipFill>
          <p:spPr>
            <a:xfrm>
              <a:off x="6096000" y="4184714"/>
              <a:ext cx="2334345" cy="2143125"/>
            </a:xfrm>
            <a:prstGeom prst="rect">
              <a:avLst/>
            </a:prstGeom>
          </p:spPr>
        </p:pic>
        <p:sp>
          <p:nvSpPr>
            <p:cNvPr id="9" name="TextBox 8">
              <a:extLst>
                <a:ext uri="{FF2B5EF4-FFF2-40B4-BE49-F238E27FC236}">
                  <a16:creationId xmlns:a16="http://schemas.microsoft.com/office/drawing/2014/main" xmlns="" id="{529F9CAB-FB01-4C06-9728-20043F70108F}"/>
                </a:ext>
              </a:extLst>
            </p:cNvPr>
            <p:cNvSpPr txBox="1"/>
            <p:nvPr/>
          </p:nvSpPr>
          <p:spPr>
            <a:xfrm>
              <a:off x="6464968" y="4487816"/>
              <a:ext cx="1443790" cy="584775"/>
            </a:xfrm>
            <a:prstGeom prst="rect">
              <a:avLst/>
            </a:prstGeom>
            <a:noFill/>
          </p:spPr>
          <p:txBody>
            <a:bodyPr wrap="square" rtlCol="0">
              <a:spAutoFit/>
            </a:bodyPr>
            <a:lstStyle/>
            <a:p>
              <a:r>
                <a:rPr lang="en-GB" sz="1600" dirty="0" smtClean="0">
                  <a:solidFill>
                    <a:prstClr val="black"/>
                  </a:solidFill>
                  <a:latin typeface="Century Gothic" panose="020B0502020202020204" pitchFamily="34" charset="0"/>
                </a:rPr>
                <a:t>subjects, </a:t>
              </a:r>
              <a:r>
                <a:rPr lang="en-GB" sz="1600" dirty="0">
                  <a:solidFill>
                    <a:prstClr val="black"/>
                  </a:solidFill>
                  <a:latin typeface="Century Gothic" panose="020B0502020202020204" pitchFamily="34" charset="0"/>
                </a:rPr>
                <a:t>important</a:t>
              </a:r>
            </a:p>
          </p:txBody>
        </p:sp>
      </p:grpSp>
      <p:sp>
        <p:nvSpPr>
          <p:cNvPr id="54" name="TextBox 53">
            <a:extLst>
              <a:ext uri="{FF2B5EF4-FFF2-40B4-BE49-F238E27FC236}">
                <a16:creationId xmlns:a16="http://schemas.microsoft.com/office/drawing/2014/main" xmlns="" id="{06CD29D0-03D9-448B-8EAF-95FA8106D06F}"/>
              </a:ext>
            </a:extLst>
          </p:cNvPr>
          <p:cNvSpPr txBox="1"/>
          <p:nvPr/>
        </p:nvSpPr>
        <p:spPr>
          <a:xfrm>
            <a:off x="5701983" y="3457419"/>
            <a:ext cx="2275691"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auf </a:t>
            </a:r>
            <a:r>
              <a:rPr lang="en-GB" sz="2800" dirty="0" err="1">
                <a:solidFill>
                  <a:srgbClr val="5B9BD5">
                    <a:lumMod val="50000"/>
                  </a:srgbClr>
                </a:solidFill>
                <a:latin typeface="Century Gothic" panose="020B0502020202020204" pitchFamily="34" charset="0"/>
              </a:rPr>
              <a:t>Englisch</a:t>
            </a:r>
            <a:endParaRPr lang="en-GB" sz="2800" dirty="0">
              <a:solidFill>
                <a:srgbClr val="5B9BD5">
                  <a:lumMod val="50000"/>
                </a:srgbClr>
              </a:solidFill>
              <a:latin typeface="Century Gothic" panose="020B0502020202020204" pitchFamily="34" charset="0"/>
            </a:endParaRPr>
          </a:p>
        </p:txBody>
      </p:sp>
      <p:pic>
        <p:nvPicPr>
          <p:cNvPr id="28" name="Picture 2" descr="Slate-apple Clip Art">
            <a:extLst>
              <a:ext uri="{FF2B5EF4-FFF2-40B4-BE49-F238E27FC236}">
                <a16:creationId xmlns:a16="http://schemas.microsoft.com/office/drawing/2014/main" xmlns="" id="{1ED145C9-CD5E-4567-885E-999BC2B3852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1080" y="1067040"/>
            <a:ext cx="781111" cy="961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late-apple Clip Art">
            <a:extLst>
              <a:ext uri="{FF2B5EF4-FFF2-40B4-BE49-F238E27FC236}">
                <a16:creationId xmlns:a16="http://schemas.microsoft.com/office/drawing/2014/main" xmlns="" id="{B84B269A-4CDC-4F21-AFE1-67D8362506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5933" y="1039202"/>
            <a:ext cx="781111" cy="9611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51815" y="1002208"/>
            <a:ext cx="656019" cy="1015663"/>
          </a:xfrm>
          <a:prstGeom prst="rect">
            <a:avLst/>
          </a:prstGeom>
          <a:noFill/>
        </p:spPr>
        <p:txBody>
          <a:bodyPr wrap="square" rtlCol="0">
            <a:spAutoFit/>
          </a:bodyPr>
          <a:lstStyle/>
          <a:p>
            <a:r>
              <a:rPr lang="en-GB" sz="6000" b="1" dirty="0" smtClean="0">
                <a:solidFill>
                  <a:srgbClr val="115076"/>
                </a:solidFill>
                <a:latin typeface="Century Gothic" panose="020B0502020202020204" pitchFamily="34" charset="0"/>
              </a:rPr>
              <a:t>1</a:t>
            </a:r>
            <a:endParaRPr lang="en-GB" sz="6000" b="1" dirty="0">
              <a:solidFill>
                <a:srgbClr val="115076"/>
              </a:solidFill>
              <a:latin typeface="Century Gothic" panose="020B0502020202020204" pitchFamily="34" charset="0"/>
            </a:endParaRPr>
          </a:p>
        </p:txBody>
      </p:sp>
      <p:sp>
        <p:nvSpPr>
          <p:cNvPr id="31" name="TextBox 30"/>
          <p:cNvSpPr txBox="1"/>
          <p:nvPr/>
        </p:nvSpPr>
        <p:spPr>
          <a:xfrm>
            <a:off x="265037" y="2209415"/>
            <a:ext cx="656019" cy="1015663"/>
          </a:xfrm>
          <a:prstGeom prst="rect">
            <a:avLst/>
          </a:prstGeom>
          <a:noFill/>
        </p:spPr>
        <p:txBody>
          <a:bodyPr wrap="square" rtlCol="0">
            <a:spAutoFit/>
          </a:bodyPr>
          <a:lstStyle/>
          <a:p>
            <a:r>
              <a:rPr lang="en-GB" sz="6000" b="1" dirty="0" smtClean="0">
                <a:solidFill>
                  <a:srgbClr val="115076"/>
                </a:solidFill>
                <a:latin typeface="Century Gothic" panose="020B0502020202020204" pitchFamily="34" charset="0"/>
              </a:rPr>
              <a:t>2</a:t>
            </a:r>
            <a:endParaRPr lang="en-GB" sz="60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219029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10"/>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animBg="1"/>
      <p:bldP spid="50" grpId="0"/>
      <p:bldP spid="52" grpId="0"/>
      <p:bldP spid="54" grpId="0"/>
      <p:bldP spid="5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xmlns="" id="{2C1AEE5A-9AB6-4D3B-BEBB-66A0C2A46B14}"/>
              </a:ext>
            </a:extLst>
          </p:cNvPr>
          <p:cNvGraphicFramePr>
            <a:graphicFrameLocks noGrp="1"/>
          </p:cNvGraphicFramePr>
          <p:nvPr/>
        </p:nvGraphicFramePr>
        <p:xfrm>
          <a:off x="192144" y="993384"/>
          <a:ext cx="7459940" cy="2311292"/>
        </p:xfrm>
        <a:graphic>
          <a:graphicData uri="http://schemas.openxmlformats.org/drawingml/2006/table">
            <a:tbl>
              <a:tblPr firstRow="1" bandRow="1">
                <a:tableStyleId>{5940675A-B579-460E-94D1-54222C63F5DA}</a:tableStyleId>
              </a:tblPr>
              <a:tblGrid>
                <a:gridCol w="2892486">
                  <a:extLst>
                    <a:ext uri="{9D8B030D-6E8A-4147-A177-3AD203B41FA5}">
                      <a16:colId xmlns:a16="http://schemas.microsoft.com/office/drawing/2014/main" xmlns="" val="1382863087"/>
                    </a:ext>
                  </a:extLst>
                </a:gridCol>
                <a:gridCol w="3600047">
                  <a:extLst>
                    <a:ext uri="{9D8B030D-6E8A-4147-A177-3AD203B41FA5}">
                      <a16:colId xmlns:a16="http://schemas.microsoft.com/office/drawing/2014/main" xmlns="" val="3160858911"/>
                    </a:ext>
                  </a:extLst>
                </a:gridCol>
                <a:gridCol w="967407">
                  <a:extLst>
                    <a:ext uri="{9D8B030D-6E8A-4147-A177-3AD203B41FA5}">
                      <a16:colId xmlns:a16="http://schemas.microsoft.com/office/drawing/2014/main" xmlns="" val="1750440250"/>
                    </a:ext>
                  </a:extLst>
                </a:gridCol>
              </a:tblGrid>
              <a:tr h="1155646">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484460981"/>
                  </a:ext>
                </a:extLst>
              </a:tr>
              <a:tr h="1155646">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xmlns="" val="1401794971"/>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327"/>
            <a:ext cx="8032972" cy="869950"/>
          </a:xfrm>
          <a:prstGeom prst="rect">
            <a:avLst/>
          </a:prstGeom>
        </p:spPr>
      </p:pic>
      <p:sp>
        <p:nvSpPr>
          <p:cNvPr id="4" name="Title 3"/>
          <p:cNvSpPr>
            <a:spLocks noGrp="1"/>
          </p:cNvSpPr>
          <p:nvPr>
            <p:ph type="title"/>
          </p:nvPr>
        </p:nvSpPr>
        <p:spPr>
          <a:xfrm>
            <a:off x="117565" y="137300"/>
            <a:ext cx="5631481"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das?</a:t>
            </a:r>
          </a:p>
        </p:txBody>
      </p:sp>
      <p:sp>
        <p:nvSpPr>
          <p:cNvPr id="5" name="Rounded Rectangle 11">
            <a:extLst>
              <a:ext uri="{FF2B5EF4-FFF2-40B4-BE49-F238E27FC236}">
                <a16:creationId xmlns:a16="http://schemas.microsoft.com/office/drawing/2014/main" xmlns="" id="{483D7EB9-C2AA-4190-98DE-925F861600E9}"/>
              </a:ext>
            </a:extLst>
          </p:cNvPr>
          <p:cNvSpPr/>
          <p:nvPr/>
        </p:nvSpPr>
        <p:spPr>
          <a:xfrm>
            <a:off x="10301591" y="258220"/>
            <a:ext cx="157928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0" name="Rectangle 9">
            <a:extLst>
              <a:ext uri="{FF2B5EF4-FFF2-40B4-BE49-F238E27FC236}">
                <a16:creationId xmlns:a16="http://schemas.microsoft.com/office/drawing/2014/main" xmlns="" id="{ABDCFA8B-E35E-4A38-872E-8DC44B2EC8E2}"/>
              </a:ext>
            </a:extLst>
          </p:cNvPr>
          <p:cNvSpPr/>
          <p:nvPr/>
        </p:nvSpPr>
        <p:spPr>
          <a:xfrm>
            <a:off x="6676246" y="994694"/>
            <a:ext cx="551754" cy="923330"/>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rPr>
              <a:t>P</a:t>
            </a:r>
          </a:p>
        </p:txBody>
      </p:sp>
      <p:sp>
        <p:nvSpPr>
          <p:cNvPr id="41" name="Rectangle 40">
            <a:extLst>
              <a:ext uri="{FF2B5EF4-FFF2-40B4-BE49-F238E27FC236}">
                <a16:creationId xmlns:a16="http://schemas.microsoft.com/office/drawing/2014/main" xmlns="" id="{A0305418-CA04-4DC5-BAC6-B8D0DED1BC33}"/>
              </a:ext>
            </a:extLst>
          </p:cNvPr>
          <p:cNvSpPr/>
          <p:nvPr/>
        </p:nvSpPr>
        <p:spPr>
          <a:xfrm>
            <a:off x="6878806" y="2256734"/>
            <a:ext cx="330379" cy="923330"/>
          </a:xfrm>
          <a:prstGeom prst="rect">
            <a:avLst/>
          </a:prstGeom>
          <a:noFill/>
        </p:spPr>
        <p:txBody>
          <a:bodyPr wrap="square" lIns="91440" tIns="45720" rIns="91440" bIns="45720">
            <a:spAutoFit/>
          </a:bodyPr>
          <a:lstStyle/>
          <a:p>
            <a:pPr algn="ct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rPr>
              <a:t>N</a:t>
            </a:r>
          </a:p>
        </p:txBody>
      </p:sp>
      <p:pic>
        <p:nvPicPr>
          <p:cNvPr id="37" name="Picture 4" descr="Image result for German flag">
            <a:extLst>
              <a:ext uri="{FF2B5EF4-FFF2-40B4-BE49-F238E27FC236}">
                <a16:creationId xmlns:a16="http://schemas.microsoft.com/office/drawing/2014/main" xmlns="" id="{140C984F-C974-4A2F-A265-09060124FB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9346" y="1183920"/>
            <a:ext cx="1115076" cy="66904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e result for present clipart">
            <a:extLst>
              <a:ext uri="{FF2B5EF4-FFF2-40B4-BE49-F238E27FC236}">
                <a16:creationId xmlns:a16="http://schemas.microsoft.com/office/drawing/2014/main" xmlns="" id="{B5B40453-453D-4410-8BFA-DD6F1C40A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949" y="2176524"/>
            <a:ext cx="1095375" cy="10429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Image result for present clipart">
            <a:extLst>
              <a:ext uri="{FF2B5EF4-FFF2-40B4-BE49-F238E27FC236}">
                <a16:creationId xmlns:a16="http://schemas.microsoft.com/office/drawing/2014/main" xmlns="" id="{B3661CF1-8F4B-48A6-A7B9-529A76BA3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132" y="2198801"/>
            <a:ext cx="1095375" cy="104298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mage result for present clipart">
            <a:extLst>
              <a:ext uri="{FF2B5EF4-FFF2-40B4-BE49-F238E27FC236}">
                <a16:creationId xmlns:a16="http://schemas.microsoft.com/office/drawing/2014/main" xmlns="" id="{83B65296-84CE-4462-AFF8-CBC30DFB8D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1509" y="2176524"/>
            <a:ext cx="1095375" cy="104298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Image result for present clipart">
            <a:extLst>
              <a:ext uri="{FF2B5EF4-FFF2-40B4-BE49-F238E27FC236}">
                <a16:creationId xmlns:a16="http://schemas.microsoft.com/office/drawing/2014/main" xmlns="" id="{36C5E9AB-0363-4689-9FFC-A2C4D4B5F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228" y="2176524"/>
            <a:ext cx="1095375" cy="1042988"/>
          </a:xfrm>
          <a:prstGeom prst="rect">
            <a:avLst/>
          </a:prstGeom>
          <a:noFill/>
          <a:extLst>
            <a:ext uri="{909E8E84-426E-40DD-AFC4-6F175D3DCCD1}">
              <a14:hiddenFill xmlns:a14="http://schemas.microsoft.com/office/drawing/2010/main">
                <a:solidFill>
                  <a:srgbClr val="FFFFFF"/>
                </a:solidFill>
              </a14:hiddenFill>
            </a:ext>
          </a:extLst>
        </p:spPr>
      </p:pic>
      <p:sp>
        <p:nvSpPr>
          <p:cNvPr id="48" name="Rounded Rectangular Callout 23">
            <a:extLst>
              <a:ext uri="{FF2B5EF4-FFF2-40B4-BE49-F238E27FC236}">
                <a16:creationId xmlns:a16="http://schemas.microsoft.com/office/drawing/2014/main" xmlns="" id="{EE7E46DC-9944-40E8-A22F-2C560841D128}"/>
              </a:ext>
            </a:extLst>
          </p:cNvPr>
          <p:cNvSpPr/>
          <p:nvPr/>
        </p:nvSpPr>
        <p:spPr>
          <a:xfrm>
            <a:off x="8284793" y="1464290"/>
            <a:ext cx="2574756" cy="1380849"/>
          </a:xfrm>
          <a:prstGeom prst="wedgeRoundRectCallout">
            <a:avLst>
              <a:gd name="adj1" fmla="val 94985"/>
              <a:gd name="adj2" fmla="val 11291"/>
              <a:gd name="adj3" fmla="val 16667"/>
            </a:avLst>
          </a:prstGeom>
          <a:solidFill>
            <a:schemeClr val="accent1">
              <a:lumMod val="5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prstClr val="white"/>
                </a:solidFill>
                <a:latin typeface="Century Gothic" panose="020B0502020202020204" pitchFamily="34" charset="0"/>
              </a:rPr>
              <a:t>P = </a:t>
            </a:r>
            <a:r>
              <a:rPr lang="en-GB" sz="2200" b="1" dirty="0" err="1">
                <a:solidFill>
                  <a:prstClr val="white"/>
                </a:solidFill>
                <a:latin typeface="Century Gothic" panose="020B0502020202020204" pitchFamily="34" charset="0"/>
              </a:rPr>
              <a:t>positiv</a:t>
            </a:r>
            <a:endParaRPr lang="en-GB" sz="2200" b="1" dirty="0">
              <a:solidFill>
                <a:prstClr val="white"/>
              </a:solidFill>
              <a:latin typeface="Century Gothic" panose="020B0502020202020204" pitchFamily="34" charset="0"/>
            </a:endParaRPr>
          </a:p>
          <a:p>
            <a:pPr algn="ctr"/>
            <a:r>
              <a:rPr lang="en-GB" sz="2200" b="1" dirty="0">
                <a:solidFill>
                  <a:prstClr val="white"/>
                </a:solidFill>
                <a:latin typeface="Century Gothic" panose="020B0502020202020204" pitchFamily="34" charset="0"/>
              </a:rPr>
              <a:t>N = </a:t>
            </a:r>
            <a:r>
              <a:rPr lang="en-GB" sz="2200" b="1" dirty="0" err="1">
                <a:solidFill>
                  <a:prstClr val="white"/>
                </a:solidFill>
                <a:latin typeface="Century Gothic" panose="020B0502020202020204" pitchFamily="34" charset="0"/>
              </a:rPr>
              <a:t>negativ</a:t>
            </a:r>
            <a:endParaRPr lang="en-GB" sz="2200" dirty="0">
              <a:solidFill>
                <a:prstClr val="white"/>
              </a:solidFill>
              <a:latin typeface="Century Gothic" panose="020B0502020202020204" pitchFamily="34" charset="0"/>
            </a:endParaRPr>
          </a:p>
        </p:txBody>
      </p:sp>
      <p:pic>
        <p:nvPicPr>
          <p:cNvPr id="21510" name="Picture 6" descr="Image result for person writing clipart">
            <a:extLst>
              <a:ext uri="{FF2B5EF4-FFF2-40B4-BE49-F238E27FC236}">
                <a16:creationId xmlns:a16="http://schemas.microsoft.com/office/drawing/2014/main" xmlns="" id="{E11F03E1-EDA4-420B-8174-03359C2387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9092" y="3555148"/>
            <a:ext cx="1698546" cy="97551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09D92F35-1CA7-4BAE-B97B-B8D6E8EDD6ED}"/>
              </a:ext>
            </a:extLst>
          </p:cNvPr>
          <p:cNvSpPr txBox="1"/>
          <p:nvPr/>
        </p:nvSpPr>
        <p:spPr>
          <a:xfrm>
            <a:off x="192144" y="3449971"/>
            <a:ext cx="2275691"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Person A </a:t>
            </a:r>
          </a:p>
        </p:txBody>
      </p:sp>
      <p:sp>
        <p:nvSpPr>
          <p:cNvPr id="6" name="Speech Bubble: Oval 5">
            <a:extLst>
              <a:ext uri="{FF2B5EF4-FFF2-40B4-BE49-F238E27FC236}">
                <a16:creationId xmlns:a16="http://schemas.microsoft.com/office/drawing/2014/main" xmlns="" id="{DAA2559F-EAE8-4E70-9FD9-5F5337FAB257}"/>
              </a:ext>
            </a:extLst>
          </p:cNvPr>
          <p:cNvSpPr/>
          <p:nvPr/>
        </p:nvSpPr>
        <p:spPr>
          <a:xfrm>
            <a:off x="1870865" y="3642231"/>
            <a:ext cx="914400" cy="612648"/>
          </a:xfrm>
          <a:prstGeom prst="wedgeEllipseCallout">
            <a:avLst>
              <a:gd name="adj1" fmla="val -55920"/>
              <a:gd name="adj2" fmla="val -42239"/>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0" name="TextBox 49">
            <a:extLst>
              <a:ext uri="{FF2B5EF4-FFF2-40B4-BE49-F238E27FC236}">
                <a16:creationId xmlns:a16="http://schemas.microsoft.com/office/drawing/2014/main" xmlns="" id="{7A309768-77D0-4D67-A77D-FBB895CC54C9}"/>
              </a:ext>
            </a:extLst>
          </p:cNvPr>
          <p:cNvSpPr txBox="1"/>
          <p:nvPr/>
        </p:nvSpPr>
        <p:spPr>
          <a:xfrm>
            <a:off x="3254132" y="3451161"/>
            <a:ext cx="2275691"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Person B </a:t>
            </a:r>
          </a:p>
        </p:txBody>
      </p:sp>
      <p:sp>
        <p:nvSpPr>
          <p:cNvPr id="52" name="TextBox 51">
            <a:extLst>
              <a:ext uri="{FF2B5EF4-FFF2-40B4-BE49-F238E27FC236}">
                <a16:creationId xmlns:a16="http://schemas.microsoft.com/office/drawing/2014/main" xmlns="" id="{7A10876C-61AA-4B9E-B315-3DF0D534D4B5}"/>
              </a:ext>
            </a:extLst>
          </p:cNvPr>
          <p:cNvSpPr txBox="1"/>
          <p:nvPr/>
        </p:nvSpPr>
        <p:spPr>
          <a:xfrm>
            <a:off x="132529" y="3917578"/>
            <a:ext cx="2275691" cy="1384995"/>
          </a:xfrm>
          <a:prstGeom prst="rect">
            <a:avLst/>
          </a:prstGeom>
          <a:noFill/>
        </p:spPr>
        <p:txBody>
          <a:bodyPr wrap="square" rtlCol="0">
            <a:spAutoFit/>
          </a:bodyPr>
          <a:lstStyle/>
          <a:p>
            <a:r>
              <a:rPr lang="en-GB" sz="2800" dirty="0" err="1">
                <a:solidFill>
                  <a:srgbClr val="5B9BD5">
                    <a:lumMod val="50000"/>
                  </a:srgbClr>
                </a:solidFill>
                <a:latin typeface="Century Gothic" panose="020B0502020202020204" pitchFamily="34" charset="0"/>
              </a:rPr>
              <a:t>zum</a:t>
            </a:r>
            <a:r>
              <a:rPr lang="en-GB" sz="2800" dirty="0">
                <a:solidFill>
                  <a:srgbClr val="5B9BD5">
                    <a:lumMod val="50000"/>
                  </a:srgbClr>
                </a:solidFill>
                <a:latin typeface="Century Gothic" panose="020B0502020202020204" pitchFamily="34" charset="0"/>
              </a:rPr>
              <a:t/>
            </a:r>
            <a:br>
              <a:rPr lang="en-GB" sz="2800" dirty="0">
                <a:solidFill>
                  <a:srgbClr val="5B9BD5">
                    <a:lumMod val="50000"/>
                  </a:srgbClr>
                </a:solidFill>
                <a:latin typeface="Century Gothic" panose="020B0502020202020204" pitchFamily="34" charset="0"/>
              </a:rPr>
            </a:br>
            <a:r>
              <a:rPr lang="en-GB" sz="2800" dirty="0" err="1">
                <a:solidFill>
                  <a:srgbClr val="5B9BD5">
                    <a:lumMod val="50000"/>
                  </a:srgbClr>
                </a:solidFill>
                <a:latin typeface="Century Gothic" panose="020B0502020202020204" pitchFamily="34" charset="0"/>
              </a:rPr>
              <a:t>Beispiel</a:t>
            </a:r>
            <a:endParaRPr lang="en-GB" sz="2800" dirty="0">
              <a:solidFill>
                <a:srgbClr val="5B9BD5">
                  <a:lumMod val="50000"/>
                </a:srgbClr>
              </a:solidFill>
              <a:latin typeface="Century Gothic" panose="020B0502020202020204" pitchFamily="34" charset="0"/>
            </a:endParaRPr>
          </a:p>
          <a:p>
            <a:endParaRPr lang="en-GB" sz="2800" dirty="0">
              <a:solidFill>
                <a:srgbClr val="5B9BD5">
                  <a:lumMod val="50000"/>
                </a:srgbClr>
              </a:solidFill>
              <a:latin typeface="Century Gothic" panose="020B0502020202020204" pitchFamily="34" charset="0"/>
            </a:endParaRPr>
          </a:p>
        </p:txBody>
      </p:sp>
      <p:grpSp>
        <p:nvGrpSpPr>
          <p:cNvPr id="11" name="Group 10">
            <a:extLst>
              <a:ext uri="{FF2B5EF4-FFF2-40B4-BE49-F238E27FC236}">
                <a16:creationId xmlns:a16="http://schemas.microsoft.com/office/drawing/2014/main" xmlns="" id="{EB84251A-2849-4FEB-BB1E-4DD2CE1E46E3}"/>
              </a:ext>
            </a:extLst>
          </p:cNvPr>
          <p:cNvGrpSpPr/>
          <p:nvPr/>
        </p:nvGrpSpPr>
        <p:grpSpPr>
          <a:xfrm>
            <a:off x="1160877" y="4637105"/>
            <a:ext cx="2275690" cy="1227512"/>
            <a:chOff x="1160877" y="4637104"/>
            <a:chExt cx="2275690" cy="1610417"/>
          </a:xfrm>
        </p:grpSpPr>
        <p:sp>
          <p:nvSpPr>
            <p:cNvPr id="53" name="Speech Bubble: Oval 52">
              <a:extLst>
                <a:ext uri="{FF2B5EF4-FFF2-40B4-BE49-F238E27FC236}">
                  <a16:creationId xmlns:a16="http://schemas.microsoft.com/office/drawing/2014/main" xmlns="" id="{FBA05461-6527-40D9-83DA-17FFD0FBB8E4}"/>
                </a:ext>
              </a:extLst>
            </p:cNvPr>
            <p:cNvSpPr/>
            <p:nvPr/>
          </p:nvSpPr>
          <p:spPr>
            <a:xfrm>
              <a:off x="1160877" y="4637104"/>
              <a:ext cx="2275690" cy="1610417"/>
            </a:xfrm>
            <a:prstGeom prst="wedgeEllipseCallout">
              <a:avLst>
                <a:gd name="adj1" fmla="val -54166"/>
                <a:gd name="adj2" fmla="val 49408"/>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extBox 6">
              <a:extLst>
                <a:ext uri="{FF2B5EF4-FFF2-40B4-BE49-F238E27FC236}">
                  <a16:creationId xmlns:a16="http://schemas.microsoft.com/office/drawing/2014/main" xmlns="" id="{11B298FD-6661-43F7-94A1-43B34DE72896}"/>
                </a:ext>
              </a:extLst>
            </p:cNvPr>
            <p:cNvSpPr txBox="1"/>
            <p:nvPr/>
          </p:nvSpPr>
          <p:spPr>
            <a:xfrm>
              <a:off x="1285364" y="4918792"/>
              <a:ext cx="1924143" cy="109021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finde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a:t>
              </a:r>
              <a:r>
                <a:rPr lang="en-GB" sz="2400" dirty="0">
                  <a:solidFill>
                    <a:srgbClr val="002060"/>
                  </a:solidFill>
                  <a:latin typeface="Century Gothic" panose="020B0502020202020204" pitchFamily="34" charset="0"/>
                </a:rPr>
                <a:t> </a:t>
              </a:r>
              <a:r>
                <a:rPr lang="en-GB" sz="2400" dirty="0" err="1" smtClean="0">
                  <a:solidFill>
                    <a:srgbClr val="002060"/>
                  </a:solidFill>
                  <a:latin typeface="Century Gothic" panose="020B0502020202020204" pitchFamily="34" charset="0"/>
                </a:rPr>
                <a:t>schlecht</a:t>
              </a:r>
              <a:r>
                <a:rPr lang="en-GB" sz="2400" dirty="0" smtClean="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grpSp>
      <p:grpSp>
        <p:nvGrpSpPr>
          <p:cNvPr id="12" name="Group 11">
            <a:extLst>
              <a:ext uri="{FF2B5EF4-FFF2-40B4-BE49-F238E27FC236}">
                <a16:creationId xmlns:a16="http://schemas.microsoft.com/office/drawing/2014/main" xmlns="" id="{49BDD676-FD05-43F4-9102-8DD166527983}"/>
              </a:ext>
            </a:extLst>
          </p:cNvPr>
          <p:cNvGrpSpPr/>
          <p:nvPr/>
        </p:nvGrpSpPr>
        <p:grpSpPr>
          <a:xfrm>
            <a:off x="6096000" y="4184714"/>
            <a:ext cx="2334345" cy="2143125"/>
            <a:chOff x="6096000" y="4184714"/>
            <a:chExt cx="2334345" cy="2143125"/>
          </a:xfrm>
        </p:grpSpPr>
        <p:pic>
          <p:nvPicPr>
            <p:cNvPr id="8" name="Picture 7">
              <a:extLst>
                <a:ext uri="{FF2B5EF4-FFF2-40B4-BE49-F238E27FC236}">
                  <a16:creationId xmlns:a16="http://schemas.microsoft.com/office/drawing/2014/main" xmlns="" id="{A6F96F1E-1273-46BF-955E-F2AAE6429D0D}"/>
                </a:ext>
              </a:extLst>
            </p:cNvPr>
            <p:cNvPicPr>
              <a:picLocks noChangeAspect="1"/>
            </p:cNvPicPr>
            <p:nvPr/>
          </p:nvPicPr>
          <p:blipFill>
            <a:blip r:embed="rId7"/>
            <a:stretch>
              <a:fillRect/>
            </a:stretch>
          </p:blipFill>
          <p:spPr>
            <a:xfrm>
              <a:off x="6096000" y="4184714"/>
              <a:ext cx="2334345" cy="2143125"/>
            </a:xfrm>
            <a:prstGeom prst="rect">
              <a:avLst/>
            </a:prstGeom>
          </p:spPr>
        </p:pic>
        <p:sp>
          <p:nvSpPr>
            <p:cNvPr id="9" name="TextBox 8">
              <a:extLst>
                <a:ext uri="{FF2B5EF4-FFF2-40B4-BE49-F238E27FC236}">
                  <a16:creationId xmlns:a16="http://schemas.microsoft.com/office/drawing/2014/main" xmlns="" id="{529F9CAB-FB01-4C06-9728-20043F70108F}"/>
                </a:ext>
              </a:extLst>
            </p:cNvPr>
            <p:cNvSpPr txBox="1"/>
            <p:nvPr/>
          </p:nvSpPr>
          <p:spPr>
            <a:xfrm>
              <a:off x="6464968" y="4487816"/>
              <a:ext cx="1443790" cy="584775"/>
            </a:xfrm>
            <a:prstGeom prst="rect">
              <a:avLst/>
            </a:prstGeom>
            <a:noFill/>
          </p:spPr>
          <p:txBody>
            <a:bodyPr wrap="square" rtlCol="0">
              <a:spAutoFit/>
            </a:bodyPr>
            <a:lstStyle/>
            <a:p>
              <a:r>
                <a:rPr lang="en-GB" sz="1600" dirty="0">
                  <a:solidFill>
                    <a:prstClr val="black"/>
                  </a:solidFill>
                  <a:latin typeface="Century Gothic" panose="020B0502020202020204" pitchFamily="34" charset="0"/>
                </a:rPr>
                <a:t>present,</a:t>
              </a:r>
            </a:p>
            <a:p>
              <a:r>
                <a:rPr lang="en-GB" sz="1600" dirty="0" smtClean="0">
                  <a:solidFill>
                    <a:prstClr val="black"/>
                  </a:solidFill>
                  <a:latin typeface="Century Gothic" panose="020B0502020202020204" pitchFamily="34" charset="0"/>
                </a:rPr>
                <a:t>bad</a:t>
              </a:r>
              <a:endParaRPr lang="en-GB" sz="1600" dirty="0">
                <a:solidFill>
                  <a:prstClr val="black"/>
                </a:solidFill>
                <a:latin typeface="Century Gothic" panose="020B0502020202020204" pitchFamily="34" charset="0"/>
              </a:endParaRPr>
            </a:p>
          </p:txBody>
        </p:sp>
      </p:grpSp>
      <p:sp>
        <p:nvSpPr>
          <p:cNvPr id="25" name="TextBox 24">
            <a:extLst>
              <a:ext uri="{FF2B5EF4-FFF2-40B4-BE49-F238E27FC236}">
                <a16:creationId xmlns:a16="http://schemas.microsoft.com/office/drawing/2014/main" xmlns="" id="{CE6CC592-AD45-4158-BAAA-8C95F529D53E}"/>
              </a:ext>
            </a:extLst>
          </p:cNvPr>
          <p:cNvSpPr txBox="1"/>
          <p:nvPr/>
        </p:nvSpPr>
        <p:spPr>
          <a:xfrm>
            <a:off x="5701983" y="3457419"/>
            <a:ext cx="2275691"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auf </a:t>
            </a:r>
            <a:r>
              <a:rPr lang="en-GB" sz="2800" dirty="0" err="1">
                <a:solidFill>
                  <a:srgbClr val="5B9BD5">
                    <a:lumMod val="50000"/>
                  </a:srgbClr>
                </a:solidFill>
                <a:latin typeface="Century Gothic" panose="020B0502020202020204" pitchFamily="34" charset="0"/>
              </a:rPr>
              <a:t>Englisch</a:t>
            </a:r>
            <a:endParaRPr lang="en-GB" sz="2800" dirty="0">
              <a:solidFill>
                <a:srgbClr val="5B9BD5">
                  <a:lumMod val="50000"/>
                </a:srgbClr>
              </a:solidFill>
              <a:latin typeface="Century Gothic" panose="020B0502020202020204" pitchFamily="34" charset="0"/>
            </a:endParaRPr>
          </a:p>
        </p:txBody>
      </p:sp>
      <p:pic>
        <p:nvPicPr>
          <p:cNvPr id="28" name="Picture 2" descr="Slate-apple Clip Art">
            <a:extLst>
              <a:ext uri="{FF2B5EF4-FFF2-40B4-BE49-F238E27FC236}">
                <a16:creationId xmlns:a16="http://schemas.microsoft.com/office/drawing/2014/main" xmlns="" id="{1ED145C9-CD5E-4567-885E-999BC2B3852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1080" y="1067040"/>
            <a:ext cx="781111" cy="961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late-apple Clip Art">
            <a:extLst>
              <a:ext uri="{FF2B5EF4-FFF2-40B4-BE49-F238E27FC236}">
                <a16:creationId xmlns:a16="http://schemas.microsoft.com/office/drawing/2014/main" xmlns="" id="{B84B269A-4CDC-4F21-AFE1-67D8362506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5933" y="1039202"/>
            <a:ext cx="781111" cy="96112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51815" y="1002208"/>
            <a:ext cx="656019" cy="1015663"/>
          </a:xfrm>
          <a:prstGeom prst="rect">
            <a:avLst/>
          </a:prstGeom>
          <a:noFill/>
        </p:spPr>
        <p:txBody>
          <a:bodyPr wrap="square" rtlCol="0">
            <a:spAutoFit/>
          </a:bodyPr>
          <a:lstStyle/>
          <a:p>
            <a:r>
              <a:rPr lang="en-GB" sz="6000" b="1" dirty="0" smtClean="0">
                <a:solidFill>
                  <a:srgbClr val="115076"/>
                </a:solidFill>
                <a:latin typeface="Century Gothic" panose="020B0502020202020204" pitchFamily="34" charset="0"/>
              </a:rPr>
              <a:t>1</a:t>
            </a:r>
            <a:endParaRPr lang="en-GB" sz="6000" b="1" dirty="0">
              <a:solidFill>
                <a:srgbClr val="115076"/>
              </a:solidFill>
              <a:latin typeface="Century Gothic" panose="020B0502020202020204" pitchFamily="34" charset="0"/>
            </a:endParaRPr>
          </a:p>
        </p:txBody>
      </p:sp>
      <p:sp>
        <p:nvSpPr>
          <p:cNvPr id="31" name="TextBox 30"/>
          <p:cNvSpPr txBox="1"/>
          <p:nvPr/>
        </p:nvSpPr>
        <p:spPr>
          <a:xfrm>
            <a:off x="265037" y="2209415"/>
            <a:ext cx="656019" cy="1015663"/>
          </a:xfrm>
          <a:prstGeom prst="rect">
            <a:avLst/>
          </a:prstGeom>
          <a:noFill/>
        </p:spPr>
        <p:txBody>
          <a:bodyPr wrap="square" rtlCol="0">
            <a:spAutoFit/>
          </a:bodyPr>
          <a:lstStyle/>
          <a:p>
            <a:r>
              <a:rPr lang="en-GB" sz="6000" b="1" dirty="0" smtClean="0">
                <a:solidFill>
                  <a:srgbClr val="115076"/>
                </a:solidFill>
                <a:latin typeface="Century Gothic" panose="020B0502020202020204" pitchFamily="34" charset="0"/>
              </a:rPr>
              <a:t>2</a:t>
            </a:r>
            <a:endParaRPr lang="en-GB" sz="60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185394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10"/>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6" grpId="0" animBg="1"/>
      <p:bldP spid="50" grpId="0"/>
      <p:bldP spid="52" grpId="0"/>
      <p:bldP spid="25" grpId="0"/>
      <p:bldP spid="2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xmlns="" id="{2C1AEE5A-9AB6-4D3B-BEBB-66A0C2A46B14}"/>
              </a:ext>
            </a:extLst>
          </p:cNvPr>
          <p:cNvGraphicFramePr>
            <a:graphicFrameLocks noGrp="1"/>
          </p:cNvGraphicFramePr>
          <p:nvPr>
            <p:extLst/>
          </p:nvPr>
        </p:nvGraphicFramePr>
        <p:xfrm>
          <a:off x="192144" y="929217"/>
          <a:ext cx="7299519" cy="5411400"/>
        </p:xfrm>
        <a:graphic>
          <a:graphicData uri="http://schemas.openxmlformats.org/drawingml/2006/table">
            <a:tbl>
              <a:tblPr firstRow="1" bandRow="1">
                <a:tableStyleId>{5940675A-B579-460E-94D1-54222C63F5DA}</a:tableStyleId>
              </a:tblPr>
              <a:tblGrid>
                <a:gridCol w="2830285">
                  <a:extLst>
                    <a:ext uri="{9D8B030D-6E8A-4147-A177-3AD203B41FA5}">
                      <a16:colId xmlns:a16="http://schemas.microsoft.com/office/drawing/2014/main" xmlns="" val="1382863087"/>
                    </a:ext>
                  </a:extLst>
                </a:gridCol>
                <a:gridCol w="3522630">
                  <a:extLst>
                    <a:ext uri="{9D8B030D-6E8A-4147-A177-3AD203B41FA5}">
                      <a16:colId xmlns:a16="http://schemas.microsoft.com/office/drawing/2014/main" xmlns="" val="3160858911"/>
                    </a:ext>
                  </a:extLst>
                </a:gridCol>
                <a:gridCol w="946604">
                  <a:extLst>
                    <a:ext uri="{9D8B030D-6E8A-4147-A177-3AD203B41FA5}">
                      <a16:colId xmlns:a16="http://schemas.microsoft.com/office/drawing/2014/main" xmlns="" val="1750440250"/>
                    </a:ext>
                  </a:extLst>
                </a:gridCol>
              </a:tblGrid>
              <a:tr h="90190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xmlns="" val="484460981"/>
                  </a:ext>
                </a:extLst>
              </a:tr>
              <a:tr h="90190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1401794971"/>
                  </a:ext>
                </a:extLst>
              </a:tr>
              <a:tr h="90190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1489912328"/>
                  </a:ext>
                </a:extLst>
              </a:tr>
              <a:tr h="901900">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1775383039"/>
                  </a:ext>
                </a:extLst>
              </a:tr>
              <a:tr h="90190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3648177944"/>
                  </a:ext>
                </a:extLst>
              </a:tr>
              <a:tr h="90190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2340546047"/>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327"/>
            <a:ext cx="8032972" cy="869950"/>
          </a:xfrm>
          <a:prstGeom prst="rect">
            <a:avLst/>
          </a:prstGeom>
        </p:spPr>
      </p:pic>
      <p:sp>
        <p:nvSpPr>
          <p:cNvPr id="4" name="Title 3"/>
          <p:cNvSpPr>
            <a:spLocks noGrp="1"/>
          </p:cNvSpPr>
          <p:nvPr>
            <p:ph type="title"/>
          </p:nvPr>
        </p:nvSpPr>
        <p:spPr>
          <a:xfrm>
            <a:off x="117565" y="137300"/>
            <a:ext cx="5631481"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das?</a:t>
            </a:r>
          </a:p>
        </p:txBody>
      </p:sp>
      <p:sp>
        <p:nvSpPr>
          <p:cNvPr id="5" name="Rounded Rectangle 11">
            <a:extLst>
              <a:ext uri="{FF2B5EF4-FFF2-40B4-BE49-F238E27FC236}">
                <a16:creationId xmlns:a16="http://schemas.microsoft.com/office/drawing/2014/main" xmlns="" id="{483D7EB9-C2AA-4190-98DE-925F861600E9}"/>
              </a:ext>
            </a:extLst>
          </p:cNvPr>
          <p:cNvSpPr/>
          <p:nvPr/>
        </p:nvSpPr>
        <p:spPr>
          <a:xfrm>
            <a:off x="10301591" y="258220"/>
            <a:ext cx="157928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pic>
        <p:nvPicPr>
          <p:cNvPr id="17412" name="Picture 4" descr="Image result for book clipart">
            <a:extLst>
              <a:ext uri="{FF2B5EF4-FFF2-40B4-BE49-F238E27FC236}">
                <a16:creationId xmlns:a16="http://schemas.microsoft.com/office/drawing/2014/main" xmlns="" id="{4722C8A9-1488-4AA9-B5BF-1804324802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3071" y="1065126"/>
            <a:ext cx="927004" cy="63624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Image result for game clipart">
            <a:extLst>
              <a:ext uri="{FF2B5EF4-FFF2-40B4-BE49-F238E27FC236}">
                <a16:creationId xmlns:a16="http://schemas.microsoft.com/office/drawing/2014/main" xmlns="" id="{19C06685-7AF5-4B10-B6E1-B2ADE9576F0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2323" y="4575478"/>
            <a:ext cx="1230535" cy="811440"/>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Image result for two books clipart">
            <a:extLst>
              <a:ext uri="{FF2B5EF4-FFF2-40B4-BE49-F238E27FC236}">
                <a16:creationId xmlns:a16="http://schemas.microsoft.com/office/drawing/2014/main" xmlns="" id="{3E2EAB08-6357-44BB-A383-6F8EEFF041C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0783" y="933662"/>
            <a:ext cx="1356072" cy="959916"/>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Image result for school building clipart">
            <a:extLst>
              <a:ext uri="{FF2B5EF4-FFF2-40B4-BE49-F238E27FC236}">
                <a16:creationId xmlns:a16="http://schemas.microsoft.com/office/drawing/2014/main" xmlns="" id="{813CD93E-DC97-4D84-8A8F-93A52CABE9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111" b="27749"/>
          <a:stretch/>
        </p:blipFill>
        <p:spPr bwMode="auto">
          <a:xfrm>
            <a:off x="877208" y="1860886"/>
            <a:ext cx="1433491" cy="761749"/>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Image result for ipad clipart">
            <a:extLst>
              <a:ext uri="{FF2B5EF4-FFF2-40B4-BE49-F238E27FC236}">
                <a16:creationId xmlns:a16="http://schemas.microsoft.com/office/drawing/2014/main" xmlns="" id="{67C69FA6-6207-4E8B-AF18-C0CCD0651B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3471390" y="2800386"/>
            <a:ext cx="621654" cy="807834"/>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Image result for ipad clipart">
            <a:extLst>
              <a:ext uri="{FF2B5EF4-FFF2-40B4-BE49-F238E27FC236}">
                <a16:creationId xmlns:a16="http://schemas.microsoft.com/office/drawing/2014/main" xmlns="" id="{ADD3785D-53EA-4C16-8297-E504B87426D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6952" y="2797223"/>
            <a:ext cx="948334" cy="80064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Image result for ipad clipart">
            <a:extLst>
              <a:ext uri="{FF2B5EF4-FFF2-40B4-BE49-F238E27FC236}">
                <a16:creationId xmlns:a16="http://schemas.microsoft.com/office/drawing/2014/main" xmlns="" id="{53E1CA00-1279-4F65-8FD4-24846A6DB15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4482900" y="2800386"/>
            <a:ext cx="621654" cy="8078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game clipart">
            <a:extLst>
              <a:ext uri="{FF2B5EF4-FFF2-40B4-BE49-F238E27FC236}">
                <a16:creationId xmlns:a16="http://schemas.microsoft.com/office/drawing/2014/main" xmlns="" id="{E3D6A244-C5B1-499B-971B-C9B663C72C7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4665" y="4589174"/>
            <a:ext cx="1230535" cy="811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game clipart">
            <a:extLst>
              <a:ext uri="{FF2B5EF4-FFF2-40B4-BE49-F238E27FC236}">
                <a16:creationId xmlns:a16="http://schemas.microsoft.com/office/drawing/2014/main" xmlns="" id="{A4DDECD2-01AA-406D-9888-D2CE7E7F92C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058" y="4597509"/>
            <a:ext cx="1205257" cy="794771"/>
          </a:xfrm>
          <a:prstGeom prst="rect">
            <a:avLst/>
          </a:prstGeom>
          <a:noFill/>
          <a:extLst>
            <a:ext uri="{909E8E84-426E-40DD-AFC4-6F175D3DCCD1}">
              <a14:hiddenFill xmlns:a14="http://schemas.microsoft.com/office/drawing/2010/main">
                <a:solidFill>
                  <a:srgbClr val="FFFFFF"/>
                </a:solidFill>
              </a14:hiddenFill>
            </a:ext>
          </a:extLst>
        </p:spPr>
      </p:pic>
      <p:pic>
        <p:nvPicPr>
          <p:cNvPr id="17426" name="Picture 18" descr="Image result for male teacher clipart">
            <a:extLst>
              <a:ext uri="{FF2B5EF4-FFF2-40B4-BE49-F238E27FC236}">
                <a16:creationId xmlns:a16="http://schemas.microsoft.com/office/drawing/2014/main" xmlns="" id="{C627C0E7-6990-4CF0-965B-754E7484F0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781" y="3673983"/>
            <a:ext cx="1060865" cy="85717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Image result for school building clipart">
            <a:extLst>
              <a:ext uri="{FF2B5EF4-FFF2-40B4-BE49-F238E27FC236}">
                <a16:creationId xmlns:a16="http://schemas.microsoft.com/office/drawing/2014/main" xmlns="" id="{5E9E5DA8-8981-43CB-8F39-DFAC968CF7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111" b="27749"/>
          <a:stretch/>
        </p:blipFill>
        <p:spPr bwMode="auto">
          <a:xfrm>
            <a:off x="3394342" y="1893824"/>
            <a:ext cx="1433491" cy="7617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Image result for school building clipart">
            <a:extLst>
              <a:ext uri="{FF2B5EF4-FFF2-40B4-BE49-F238E27FC236}">
                <a16:creationId xmlns:a16="http://schemas.microsoft.com/office/drawing/2014/main" xmlns="" id="{597632EF-F1E2-4113-940D-D7E8DA3E55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111" b="27749"/>
          <a:stretch/>
        </p:blipFill>
        <p:spPr bwMode="auto">
          <a:xfrm>
            <a:off x="4827833" y="1880923"/>
            <a:ext cx="1433491" cy="76174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Image result for male teacher clipart">
            <a:extLst>
              <a:ext uri="{FF2B5EF4-FFF2-40B4-BE49-F238E27FC236}">
                <a16:creationId xmlns:a16="http://schemas.microsoft.com/office/drawing/2014/main" xmlns="" id="{A7ED6E77-BFD8-4DDD-BA20-275E37DDCE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3953" y="3673983"/>
            <a:ext cx="1060865" cy="8571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Image result for male teacher clipart">
            <a:extLst>
              <a:ext uri="{FF2B5EF4-FFF2-40B4-BE49-F238E27FC236}">
                <a16:creationId xmlns:a16="http://schemas.microsoft.com/office/drawing/2014/main" xmlns="" id="{DE1E5494-8CC5-4EEF-BEA4-D7D35495A9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35934" y="3673982"/>
            <a:ext cx="1060865" cy="85717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0" descr="Image result for cat clipart">
            <a:extLst>
              <a:ext uri="{FF2B5EF4-FFF2-40B4-BE49-F238E27FC236}">
                <a16:creationId xmlns:a16="http://schemas.microsoft.com/office/drawing/2014/main" xmlns="" id="{74C367B9-8799-4E32-8208-83EE23B063AC}"/>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6156" y="5411378"/>
            <a:ext cx="948335" cy="94833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Image result for cat clipart">
            <a:extLst>
              <a:ext uri="{FF2B5EF4-FFF2-40B4-BE49-F238E27FC236}">
                <a16:creationId xmlns:a16="http://schemas.microsoft.com/office/drawing/2014/main" xmlns="" id="{ADBAD8E2-4FD6-4B27-8EC1-A58738942EF7}"/>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2261" y="5392282"/>
            <a:ext cx="948335" cy="9483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Image result for ipad clipart">
            <a:extLst>
              <a:ext uri="{FF2B5EF4-FFF2-40B4-BE49-F238E27FC236}">
                <a16:creationId xmlns:a16="http://schemas.microsoft.com/office/drawing/2014/main" xmlns="" id="{2EAFBC12-54FE-4FC8-A199-4386AF27701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5481322" y="2794861"/>
            <a:ext cx="621654" cy="80783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Image result for cat clipart">
            <a:extLst>
              <a:ext uri="{FF2B5EF4-FFF2-40B4-BE49-F238E27FC236}">
                <a16:creationId xmlns:a16="http://schemas.microsoft.com/office/drawing/2014/main" xmlns="" id="{90E92FD6-1F02-44BA-85C8-040E57C373E8}"/>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73341" y="5378949"/>
            <a:ext cx="948335" cy="94833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ABDCFA8B-E35E-4A38-872E-8DC44B2EC8E2}"/>
              </a:ext>
            </a:extLst>
          </p:cNvPr>
          <p:cNvSpPr/>
          <p:nvPr/>
        </p:nvSpPr>
        <p:spPr>
          <a:xfrm>
            <a:off x="6676246" y="930526"/>
            <a:ext cx="551754" cy="923330"/>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rPr>
              <a:t>P</a:t>
            </a:r>
          </a:p>
        </p:txBody>
      </p:sp>
      <p:sp>
        <p:nvSpPr>
          <p:cNvPr id="41" name="Rectangle 40">
            <a:extLst>
              <a:ext uri="{FF2B5EF4-FFF2-40B4-BE49-F238E27FC236}">
                <a16:creationId xmlns:a16="http://schemas.microsoft.com/office/drawing/2014/main" xmlns="" id="{A0305418-CA04-4DC5-BAC6-B8D0DED1BC33}"/>
              </a:ext>
            </a:extLst>
          </p:cNvPr>
          <p:cNvSpPr/>
          <p:nvPr/>
        </p:nvSpPr>
        <p:spPr>
          <a:xfrm>
            <a:off x="6621744" y="1844263"/>
            <a:ext cx="660758" cy="923330"/>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rPr>
              <a:t>N</a:t>
            </a:r>
          </a:p>
        </p:txBody>
      </p:sp>
      <p:sp>
        <p:nvSpPr>
          <p:cNvPr id="42" name="Rectangle 41">
            <a:extLst>
              <a:ext uri="{FF2B5EF4-FFF2-40B4-BE49-F238E27FC236}">
                <a16:creationId xmlns:a16="http://schemas.microsoft.com/office/drawing/2014/main" xmlns="" id="{8234464F-073B-46B3-9AFC-BE006881CF7A}"/>
              </a:ext>
            </a:extLst>
          </p:cNvPr>
          <p:cNvSpPr/>
          <p:nvPr/>
        </p:nvSpPr>
        <p:spPr>
          <a:xfrm>
            <a:off x="6629766" y="2702513"/>
            <a:ext cx="660758" cy="923330"/>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rPr>
              <a:t>N</a:t>
            </a:r>
          </a:p>
        </p:txBody>
      </p:sp>
      <p:sp>
        <p:nvSpPr>
          <p:cNvPr id="43" name="Rectangle 42">
            <a:extLst>
              <a:ext uri="{FF2B5EF4-FFF2-40B4-BE49-F238E27FC236}">
                <a16:creationId xmlns:a16="http://schemas.microsoft.com/office/drawing/2014/main" xmlns="" id="{15F6FDBA-5CFD-490E-AC37-D5CB3633572A}"/>
              </a:ext>
            </a:extLst>
          </p:cNvPr>
          <p:cNvSpPr/>
          <p:nvPr/>
        </p:nvSpPr>
        <p:spPr>
          <a:xfrm>
            <a:off x="6676248" y="3608891"/>
            <a:ext cx="551754" cy="923330"/>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rPr>
              <a:t>P</a:t>
            </a:r>
          </a:p>
        </p:txBody>
      </p:sp>
      <p:sp>
        <p:nvSpPr>
          <p:cNvPr id="44" name="Rectangle 43">
            <a:extLst>
              <a:ext uri="{FF2B5EF4-FFF2-40B4-BE49-F238E27FC236}">
                <a16:creationId xmlns:a16="http://schemas.microsoft.com/office/drawing/2014/main" xmlns="" id="{D04A733A-815D-4DAC-833F-54CBB1EDF86C}"/>
              </a:ext>
            </a:extLst>
          </p:cNvPr>
          <p:cNvSpPr/>
          <p:nvPr/>
        </p:nvSpPr>
        <p:spPr>
          <a:xfrm>
            <a:off x="6613726" y="4547353"/>
            <a:ext cx="660758" cy="923330"/>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rPr>
              <a:t>N</a:t>
            </a:r>
          </a:p>
        </p:txBody>
      </p:sp>
      <p:sp>
        <p:nvSpPr>
          <p:cNvPr id="45" name="Rectangle 44">
            <a:extLst>
              <a:ext uri="{FF2B5EF4-FFF2-40B4-BE49-F238E27FC236}">
                <a16:creationId xmlns:a16="http://schemas.microsoft.com/office/drawing/2014/main" xmlns="" id="{A9112759-6B01-4505-9CDF-21D73A4F0F60}"/>
              </a:ext>
            </a:extLst>
          </p:cNvPr>
          <p:cNvSpPr/>
          <p:nvPr/>
        </p:nvSpPr>
        <p:spPr>
          <a:xfrm>
            <a:off x="6676250" y="5453730"/>
            <a:ext cx="551754" cy="923330"/>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rPr>
              <a:t>P</a:t>
            </a:r>
          </a:p>
        </p:txBody>
      </p:sp>
      <p:pic>
        <p:nvPicPr>
          <p:cNvPr id="46" name="Picture 6" descr="Image result for person writing clipart">
            <a:extLst>
              <a:ext uri="{FF2B5EF4-FFF2-40B4-BE49-F238E27FC236}">
                <a16:creationId xmlns:a16="http://schemas.microsoft.com/office/drawing/2014/main" xmlns="" id="{37AE8F23-AF1C-42FD-85F8-A4BCCE5AE12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86167" y="2049405"/>
            <a:ext cx="1698546" cy="97551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xmlns="" id="{60A20724-3A79-4BF4-BEC7-D4AD36EBE25C}"/>
              </a:ext>
            </a:extLst>
          </p:cNvPr>
          <p:cNvSpPr txBox="1"/>
          <p:nvPr/>
        </p:nvSpPr>
        <p:spPr>
          <a:xfrm>
            <a:off x="7511266" y="1072405"/>
            <a:ext cx="2275691"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Person A </a:t>
            </a:r>
          </a:p>
        </p:txBody>
      </p:sp>
      <p:sp>
        <p:nvSpPr>
          <p:cNvPr id="48" name="Speech Bubble: Oval 47">
            <a:extLst>
              <a:ext uri="{FF2B5EF4-FFF2-40B4-BE49-F238E27FC236}">
                <a16:creationId xmlns:a16="http://schemas.microsoft.com/office/drawing/2014/main" xmlns="" id="{F351202E-C610-4DE6-A9B6-14870D80416E}"/>
              </a:ext>
            </a:extLst>
          </p:cNvPr>
          <p:cNvSpPr/>
          <p:nvPr/>
        </p:nvSpPr>
        <p:spPr>
          <a:xfrm>
            <a:off x="9189987" y="1264665"/>
            <a:ext cx="914400" cy="612648"/>
          </a:xfrm>
          <a:prstGeom prst="wedgeEllipseCallout">
            <a:avLst>
              <a:gd name="adj1" fmla="val -55920"/>
              <a:gd name="adj2" fmla="val -42239"/>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9" name="TextBox 48">
            <a:extLst>
              <a:ext uri="{FF2B5EF4-FFF2-40B4-BE49-F238E27FC236}">
                <a16:creationId xmlns:a16="http://schemas.microsoft.com/office/drawing/2014/main" xmlns="" id="{29B91BE0-77FB-4D02-A65F-A1D3BBEDBF85}"/>
              </a:ext>
            </a:extLst>
          </p:cNvPr>
          <p:cNvSpPr txBox="1"/>
          <p:nvPr/>
        </p:nvSpPr>
        <p:spPr>
          <a:xfrm>
            <a:off x="7491663" y="1939370"/>
            <a:ext cx="2275691"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Person B </a:t>
            </a:r>
          </a:p>
        </p:txBody>
      </p:sp>
      <p:sp>
        <p:nvSpPr>
          <p:cNvPr id="50" name="TextBox 49">
            <a:extLst>
              <a:ext uri="{FF2B5EF4-FFF2-40B4-BE49-F238E27FC236}">
                <a16:creationId xmlns:a16="http://schemas.microsoft.com/office/drawing/2014/main" xmlns="" id="{BE22CD1D-34E6-4E25-8E4C-6CE7C68C01A9}"/>
              </a:ext>
            </a:extLst>
          </p:cNvPr>
          <p:cNvSpPr txBox="1"/>
          <p:nvPr/>
        </p:nvSpPr>
        <p:spPr>
          <a:xfrm>
            <a:off x="9939514" y="1945628"/>
            <a:ext cx="2275691"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auf </a:t>
            </a:r>
            <a:r>
              <a:rPr lang="en-GB" sz="2800" dirty="0" err="1">
                <a:solidFill>
                  <a:srgbClr val="5B9BD5">
                    <a:lumMod val="50000"/>
                  </a:srgbClr>
                </a:solidFill>
                <a:latin typeface="Century Gothic" panose="020B0502020202020204" pitchFamily="34" charset="0"/>
              </a:rPr>
              <a:t>Englisch</a:t>
            </a:r>
            <a:endParaRPr lang="en-GB" sz="2800" dirty="0">
              <a:solidFill>
                <a:srgbClr val="5B9BD5">
                  <a:lumMod val="50000"/>
                </a:srgbClr>
              </a:solidFill>
              <a:latin typeface="Century Gothic" panose="020B0502020202020204" pitchFamily="34" charset="0"/>
            </a:endParaRPr>
          </a:p>
        </p:txBody>
      </p:sp>
      <p:pic>
        <p:nvPicPr>
          <p:cNvPr id="3074" name="Picture 2" descr="Image result for dog clipart">
            <a:extLst>
              <a:ext uri="{FF2B5EF4-FFF2-40B4-BE49-F238E27FC236}">
                <a16:creationId xmlns:a16="http://schemas.microsoft.com/office/drawing/2014/main" xmlns="" id="{A35EC835-7B0E-4AC6-81B7-BC84C55DDB6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6022" b="20444"/>
          <a:stretch/>
        </p:blipFill>
        <p:spPr bwMode="auto">
          <a:xfrm>
            <a:off x="950770" y="5484589"/>
            <a:ext cx="1256163" cy="79807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mage result for dog clipart">
            <a:extLst>
              <a:ext uri="{FF2B5EF4-FFF2-40B4-BE49-F238E27FC236}">
                <a16:creationId xmlns:a16="http://schemas.microsoft.com/office/drawing/2014/main" xmlns="" id="{1BEE203A-FC3B-4E78-8EEE-56C61E5F0663}"/>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6022" b="20444"/>
          <a:stretch/>
        </p:blipFill>
        <p:spPr bwMode="auto">
          <a:xfrm>
            <a:off x="3669294" y="5529027"/>
            <a:ext cx="1186218" cy="753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16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P spid="49" grpId="0"/>
      <p:bldP spid="50" grpId="0"/>
      <p:bldP spid="5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a:t>
            </a:r>
          </a:p>
        </p:txBody>
      </p:sp>
      <p:sp>
        <p:nvSpPr>
          <p:cNvPr id="14" name="TextBox 13">
            <a:extLst>
              <a:ext uri="{FF2B5EF4-FFF2-40B4-BE49-F238E27FC236}">
                <a16:creationId xmlns:a16="http://schemas.microsoft.com/office/drawing/2014/main" xmlns="" id="{29E93CB0-FA71-41D6-883F-B8ECCB8A605C}"/>
              </a:ext>
            </a:extLst>
          </p:cNvPr>
          <p:cNvSpPr txBox="1"/>
          <p:nvPr/>
        </p:nvSpPr>
        <p:spPr>
          <a:xfrm>
            <a:off x="3928776" y="5251531"/>
            <a:ext cx="8046459" cy="954107"/>
          </a:xfrm>
          <a:prstGeom prst="rect">
            <a:avLst/>
          </a:prstGeom>
          <a:noFill/>
        </p:spPr>
        <p:txBody>
          <a:bodyPr wrap="square" rtlCol="0">
            <a:spAutoFit/>
          </a:bodyPr>
          <a:lstStyle/>
          <a:p>
            <a:r>
              <a:rPr lang="en-GB" sz="2400" i="1" dirty="0">
                <a:solidFill>
                  <a:srgbClr val="5B9BD5">
                    <a:lumMod val="50000"/>
                  </a:srgbClr>
                </a:solidFill>
                <a:latin typeface="Century Gothic" panose="020B0502020202020204" pitchFamily="34" charset="0"/>
              </a:rPr>
              <a:t>(</a:t>
            </a:r>
            <a:r>
              <a:rPr lang="en-GB" sz="2400" i="1" dirty="0" err="1" smtClean="0">
                <a:solidFill>
                  <a:srgbClr val="5B9BD5">
                    <a:lumMod val="50000"/>
                  </a:srgbClr>
                </a:solidFill>
                <a:latin typeface="Century Gothic" panose="020B0502020202020204" pitchFamily="34" charset="0"/>
              </a:rPr>
              <a:t>ziemlich</a:t>
            </a:r>
            <a:r>
              <a:rPr lang="en-GB" sz="2400" i="1" dirty="0" smtClean="0">
                <a:solidFill>
                  <a:srgbClr val="5B9BD5">
                    <a:lumMod val="50000"/>
                  </a:srgbClr>
                </a:solidFill>
                <a:latin typeface="Century Gothic" panose="020B0502020202020204" pitchFamily="34" charset="0"/>
              </a:rPr>
              <a:t> / </a:t>
            </a:r>
            <a:r>
              <a:rPr lang="en-GB" sz="2400" i="1" dirty="0" err="1" smtClean="0">
                <a:solidFill>
                  <a:srgbClr val="5B9BD5">
                    <a:lumMod val="50000"/>
                  </a:srgbClr>
                </a:solidFill>
                <a:latin typeface="Century Gothic" panose="020B0502020202020204" pitchFamily="34" charset="0"/>
              </a:rPr>
              <a:t>ganz</a:t>
            </a:r>
            <a:r>
              <a:rPr lang="en-GB" sz="2400" i="1" dirty="0" smtClean="0">
                <a:solidFill>
                  <a:srgbClr val="5B9BD5">
                    <a:lumMod val="50000"/>
                  </a:srgbClr>
                </a:solidFill>
                <a:latin typeface="Century Gothic" panose="020B0502020202020204" pitchFamily="34" charset="0"/>
              </a:rPr>
              <a:t> / total / </a:t>
            </a:r>
            <a:r>
              <a:rPr lang="en-GB" sz="2400" i="1" dirty="0" err="1" smtClean="0">
                <a:solidFill>
                  <a:srgbClr val="5B9BD5">
                    <a:lumMod val="50000"/>
                  </a:srgbClr>
                </a:solidFill>
                <a:latin typeface="Century Gothic" panose="020B0502020202020204" pitchFamily="34" charset="0"/>
              </a:rPr>
              <a:t>ein</a:t>
            </a:r>
            <a:r>
              <a:rPr lang="en-GB" sz="2400" i="1" dirty="0" smtClean="0">
                <a:solidFill>
                  <a:srgbClr val="5B9BD5">
                    <a:lumMod val="50000"/>
                  </a:srgbClr>
                </a:solidFill>
                <a:latin typeface="Century Gothic" panose="020B0502020202020204" pitchFamily="34" charset="0"/>
              </a:rPr>
              <a:t> </a:t>
            </a:r>
            <a:r>
              <a:rPr lang="en-GB" sz="2400" i="1" dirty="0" err="1">
                <a:solidFill>
                  <a:srgbClr val="5B9BD5">
                    <a:lumMod val="50000"/>
                  </a:srgbClr>
                </a:solidFill>
                <a:latin typeface="Century Gothic" panose="020B0502020202020204" pitchFamily="34" charset="0"/>
              </a:rPr>
              <a:t>bisschen</a:t>
            </a:r>
            <a:r>
              <a:rPr lang="en-GB" sz="2400" i="1" dirty="0" smtClean="0">
                <a:solidFill>
                  <a:srgbClr val="5B9BD5">
                    <a:lumMod val="50000"/>
                  </a:srgbClr>
                </a:solidFill>
                <a:latin typeface="Century Gothic" panose="020B0502020202020204" pitchFamily="34" charset="0"/>
              </a:rPr>
              <a:t>/ </a:t>
            </a:r>
            <a:r>
              <a:rPr lang="en-GB" sz="2400" i="1" dirty="0" err="1" smtClean="0">
                <a:solidFill>
                  <a:srgbClr val="5B9BD5">
                    <a:lumMod val="50000"/>
                  </a:srgbClr>
                </a:solidFill>
                <a:latin typeface="Century Gothic" panose="020B0502020202020204" pitchFamily="34" charset="0"/>
              </a:rPr>
              <a:t>zu</a:t>
            </a:r>
            <a:r>
              <a:rPr lang="en-GB" sz="2400" i="1" dirty="0" smtClean="0">
                <a:solidFill>
                  <a:srgbClr val="5B9BD5">
                    <a:lumMod val="50000"/>
                  </a:srgbClr>
                </a:solidFill>
                <a:latin typeface="Century Gothic" panose="020B0502020202020204" pitchFamily="34" charset="0"/>
              </a:rPr>
              <a:t> / </a:t>
            </a:r>
            <a:r>
              <a:rPr lang="en-GB" sz="2400" i="1" dirty="0" err="1" smtClean="0">
                <a:solidFill>
                  <a:srgbClr val="5B9BD5">
                    <a:lumMod val="50000"/>
                  </a:srgbClr>
                </a:solidFill>
                <a:latin typeface="Century Gothic" panose="020B0502020202020204" pitchFamily="34" charset="0"/>
              </a:rPr>
              <a:t>nicht</a:t>
            </a:r>
            <a:r>
              <a:rPr lang="en-GB" sz="2400" i="1" dirty="0">
                <a:solidFill>
                  <a:srgbClr val="5B9BD5">
                    <a:lumMod val="50000"/>
                  </a:srgbClr>
                </a:solidFill>
                <a:latin typeface="Century Gothic" panose="020B0502020202020204" pitchFamily="34" charset="0"/>
              </a:rPr>
              <a:t>) </a:t>
            </a:r>
            <a:r>
              <a:rPr lang="en-GB" sz="3200" dirty="0" err="1" smtClean="0">
                <a:solidFill>
                  <a:srgbClr val="5B9BD5">
                    <a:lumMod val="50000"/>
                  </a:srgbClr>
                </a:solidFill>
                <a:latin typeface="Century Gothic" panose="020B0502020202020204" pitchFamily="34" charset="0"/>
              </a:rPr>
              <a:t>lecker</a:t>
            </a:r>
            <a:r>
              <a:rPr lang="en-GB" sz="3200" dirty="0" smtClean="0">
                <a:solidFill>
                  <a:srgbClr val="5B9BD5">
                    <a:lumMod val="50000"/>
                  </a:srgbClr>
                </a:solidFill>
                <a:latin typeface="Century Gothic" panose="020B0502020202020204" pitchFamily="34" charset="0"/>
              </a:rPr>
              <a:t> / </a:t>
            </a:r>
            <a:r>
              <a:rPr lang="en-GB" sz="3200" dirty="0" err="1" smtClean="0">
                <a:solidFill>
                  <a:srgbClr val="5B9BD5">
                    <a:lumMod val="50000"/>
                  </a:srgbClr>
                </a:solidFill>
                <a:latin typeface="Century Gothic" panose="020B0502020202020204" pitchFamily="34" charset="0"/>
              </a:rPr>
              <a:t>schlecht</a:t>
            </a:r>
            <a:r>
              <a:rPr lang="en-GB" sz="3200" dirty="0" smtClean="0">
                <a:solidFill>
                  <a:srgbClr val="5B9BD5">
                    <a:lumMod val="50000"/>
                  </a:srgbClr>
                </a:solidFill>
                <a:latin typeface="Century Gothic" panose="020B0502020202020204" pitchFamily="34" charset="0"/>
              </a:rPr>
              <a:t> / </a:t>
            </a:r>
            <a:r>
              <a:rPr lang="en-GB" sz="3200" dirty="0" err="1" smtClean="0">
                <a:solidFill>
                  <a:srgbClr val="5B9BD5">
                    <a:lumMod val="50000"/>
                  </a:srgbClr>
                </a:solidFill>
                <a:latin typeface="Century Gothic" panose="020B0502020202020204" pitchFamily="34" charset="0"/>
              </a:rPr>
              <a:t>gesund</a:t>
            </a:r>
            <a:endParaRPr lang="en-GB" sz="3200" dirty="0">
              <a:solidFill>
                <a:srgbClr val="5B9BD5">
                  <a:lumMod val="50000"/>
                </a:srgbClr>
              </a:solidFill>
              <a:latin typeface="Century Gothic" panose="020B0502020202020204" pitchFamily="34" charset="0"/>
            </a:endParaRPr>
          </a:p>
        </p:txBody>
      </p:sp>
      <p:sp>
        <p:nvSpPr>
          <p:cNvPr id="18" name="Rounded Rectangular Callout 6">
            <a:extLst>
              <a:ext uri="{FF2B5EF4-FFF2-40B4-BE49-F238E27FC236}">
                <a16:creationId xmlns:a16="http://schemas.microsoft.com/office/drawing/2014/main" xmlns="" id="{4D286D93-18B8-492A-92DC-8B1FF0D88399}"/>
              </a:ext>
            </a:extLst>
          </p:cNvPr>
          <p:cNvSpPr/>
          <p:nvPr/>
        </p:nvSpPr>
        <p:spPr>
          <a:xfrm flipH="1">
            <a:off x="239841" y="1416504"/>
            <a:ext cx="2653259" cy="1191784"/>
          </a:xfrm>
          <a:prstGeom prst="wedgeRoundRectCallout">
            <a:avLst>
              <a:gd name="adj1" fmla="val 54124"/>
              <a:gd name="adj2" fmla="val 8757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Wie </a:t>
            </a:r>
            <a:r>
              <a:rPr lang="en-GB" sz="2800" b="1" dirty="0" err="1">
                <a:solidFill>
                  <a:prstClr val="white"/>
                </a:solidFill>
              </a:rPr>
              <a:t>findest</a:t>
            </a:r>
            <a:r>
              <a:rPr lang="en-GB" sz="2800" b="1" dirty="0">
                <a:solidFill>
                  <a:prstClr val="white"/>
                </a:solidFill>
              </a:rPr>
              <a:t> du </a:t>
            </a:r>
            <a:r>
              <a:rPr lang="en-GB" sz="2800" dirty="0">
                <a:solidFill>
                  <a:prstClr val="white"/>
                </a:solidFill>
              </a:rPr>
              <a:t>das Essen?</a:t>
            </a:r>
          </a:p>
        </p:txBody>
      </p:sp>
      <p:pic>
        <p:nvPicPr>
          <p:cNvPr id="4098" name="Picture 2" descr="Image result for food clipart">
            <a:extLst>
              <a:ext uri="{FF2B5EF4-FFF2-40B4-BE49-F238E27FC236}">
                <a16:creationId xmlns:a16="http://schemas.microsoft.com/office/drawing/2014/main" xmlns="" id="{31119921-3D24-4E16-9981-201C465065A1}"/>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90105" y="3022519"/>
            <a:ext cx="24860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food clipart">
            <a:extLst>
              <a:ext uri="{FF2B5EF4-FFF2-40B4-BE49-F238E27FC236}">
                <a16:creationId xmlns:a16="http://schemas.microsoft.com/office/drawing/2014/main" xmlns="" id="{63246CAB-D368-4DF7-9AD5-969D94CB8AE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2160" y="2755135"/>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F34959CA-591C-48A6-83EA-8144EB90892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59328" y="1578222"/>
            <a:ext cx="2724150" cy="1676400"/>
          </a:xfrm>
          <a:prstGeom prst="rect">
            <a:avLst/>
          </a:prstGeom>
        </p:spPr>
      </p:pic>
      <p:pic>
        <p:nvPicPr>
          <p:cNvPr id="4102" name="Picture 6" descr="Image result for food clipart">
            <a:extLst>
              <a:ext uri="{FF2B5EF4-FFF2-40B4-BE49-F238E27FC236}">
                <a16:creationId xmlns:a16="http://schemas.microsoft.com/office/drawing/2014/main" xmlns="" id="{67EA4782-17AC-4C8E-B610-E086D869C543}"/>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55163" y="1344859"/>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ular Callout 6">
            <a:extLst>
              <a:ext uri="{FF2B5EF4-FFF2-40B4-BE49-F238E27FC236}">
                <a16:creationId xmlns:a16="http://schemas.microsoft.com/office/drawing/2014/main" xmlns="" id="{401F8DD5-9326-4C96-85B3-89BF6376A39E}"/>
              </a:ext>
            </a:extLst>
          </p:cNvPr>
          <p:cNvSpPr/>
          <p:nvPr/>
        </p:nvSpPr>
        <p:spPr>
          <a:xfrm flipH="1">
            <a:off x="1198901" y="4939035"/>
            <a:ext cx="2653259" cy="1191784"/>
          </a:xfrm>
          <a:prstGeom prst="wedgeRoundRectCallout">
            <a:avLst>
              <a:gd name="adj1" fmla="val 88023"/>
              <a:gd name="adj2" fmla="val 37262"/>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Ich </a:t>
            </a:r>
            <a:r>
              <a:rPr lang="en-GB" sz="2800" b="1" dirty="0" err="1">
                <a:solidFill>
                  <a:prstClr val="white"/>
                </a:solidFill>
              </a:rPr>
              <a:t>finde</a:t>
            </a:r>
            <a:r>
              <a:rPr lang="en-GB" sz="2800" b="1" dirty="0">
                <a:solidFill>
                  <a:prstClr val="white"/>
                </a:solidFill>
              </a:rPr>
              <a:t> es …</a:t>
            </a:r>
            <a:endParaRPr lang="en-GB" sz="2800" dirty="0">
              <a:solidFill>
                <a:prstClr val="white"/>
              </a:solidFill>
            </a:endParaRPr>
          </a:p>
        </p:txBody>
      </p:sp>
      <p:pic>
        <p:nvPicPr>
          <p:cNvPr id="4104" name="Picture 8" descr="Image result for yummy face clipart">
            <a:extLst>
              <a:ext uri="{FF2B5EF4-FFF2-40B4-BE49-F238E27FC236}">
                <a16:creationId xmlns:a16="http://schemas.microsoft.com/office/drawing/2014/main" xmlns="" id="{5C16A6BD-5E2E-49E4-B1CA-3EB68E0411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3010" y="1683708"/>
            <a:ext cx="2562225" cy="1790700"/>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ular Callout 6">
            <a:extLst>
              <a:ext uri="{FF2B5EF4-FFF2-40B4-BE49-F238E27FC236}">
                <a16:creationId xmlns:a16="http://schemas.microsoft.com/office/drawing/2014/main" xmlns="" id="{EA1CED31-8526-4EA4-B056-188B345727D1}"/>
              </a:ext>
            </a:extLst>
          </p:cNvPr>
          <p:cNvSpPr/>
          <p:nvPr/>
        </p:nvSpPr>
        <p:spPr>
          <a:xfrm flipH="1">
            <a:off x="8809514" y="224720"/>
            <a:ext cx="2653259" cy="1191784"/>
          </a:xfrm>
          <a:prstGeom prst="wedgeRoundRectCallout">
            <a:avLst>
              <a:gd name="adj1" fmla="val -71300"/>
              <a:gd name="adj2" fmla="val 6870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Wie </a:t>
            </a:r>
            <a:r>
              <a:rPr lang="en-GB" sz="2800" b="1" dirty="0" err="1">
                <a:solidFill>
                  <a:prstClr val="white"/>
                </a:solidFill>
              </a:rPr>
              <a:t>findet</a:t>
            </a:r>
            <a:r>
              <a:rPr lang="en-GB" sz="2800" b="1" dirty="0">
                <a:solidFill>
                  <a:prstClr val="white"/>
                </a:solidFill>
              </a:rPr>
              <a:t> </a:t>
            </a:r>
            <a:r>
              <a:rPr lang="en-GB" sz="2800" b="1" dirty="0" err="1">
                <a:solidFill>
                  <a:prstClr val="white"/>
                </a:solidFill>
              </a:rPr>
              <a:t>er</a:t>
            </a:r>
            <a:r>
              <a:rPr lang="en-GB" sz="2800" b="1" dirty="0">
                <a:solidFill>
                  <a:prstClr val="white"/>
                </a:solidFill>
              </a:rPr>
              <a:t> </a:t>
            </a:r>
            <a:r>
              <a:rPr lang="en-GB" sz="2800" dirty="0">
                <a:solidFill>
                  <a:prstClr val="white"/>
                </a:solidFill>
              </a:rPr>
              <a:t>es?</a:t>
            </a:r>
          </a:p>
        </p:txBody>
      </p:sp>
      <p:sp>
        <p:nvSpPr>
          <p:cNvPr id="23" name="Rounded Rectangular Callout 6">
            <a:extLst>
              <a:ext uri="{FF2B5EF4-FFF2-40B4-BE49-F238E27FC236}">
                <a16:creationId xmlns:a16="http://schemas.microsoft.com/office/drawing/2014/main" xmlns="" id="{E08C8F5A-92B6-47A1-9604-A877634F3D81}"/>
              </a:ext>
            </a:extLst>
          </p:cNvPr>
          <p:cNvSpPr/>
          <p:nvPr/>
        </p:nvSpPr>
        <p:spPr>
          <a:xfrm flipH="1">
            <a:off x="8815871" y="3669060"/>
            <a:ext cx="2653259" cy="829150"/>
          </a:xfrm>
          <a:prstGeom prst="wedgeRoundRectCallout">
            <a:avLst>
              <a:gd name="adj1" fmla="val -72430"/>
              <a:gd name="adj2" fmla="val -44495"/>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prstClr val="white"/>
                </a:solidFill>
              </a:rPr>
              <a:t>Er</a:t>
            </a:r>
            <a:r>
              <a:rPr lang="en-GB" sz="2800" dirty="0">
                <a:solidFill>
                  <a:prstClr val="white"/>
                </a:solidFill>
              </a:rPr>
              <a:t> </a:t>
            </a:r>
            <a:r>
              <a:rPr lang="en-GB" sz="2800" b="1" dirty="0" err="1">
                <a:solidFill>
                  <a:prstClr val="white"/>
                </a:solidFill>
              </a:rPr>
              <a:t>findet</a:t>
            </a:r>
            <a:r>
              <a:rPr lang="en-GB" sz="2800" b="1" dirty="0">
                <a:solidFill>
                  <a:prstClr val="white"/>
                </a:solidFill>
              </a:rPr>
              <a:t> </a:t>
            </a:r>
            <a:r>
              <a:rPr lang="en-GB" sz="2800" dirty="0">
                <a:solidFill>
                  <a:prstClr val="white"/>
                </a:solidFill>
              </a:rPr>
              <a:t>es …</a:t>
            </a:r>
          </a:p>
        </p:txBody>
      </p:sp>
    </p:spTree>
    <p:extLst>
      <p:ext uri="{BB962C8B-B14F-4D97-AF65-F5344CB8AC3E}">
        <p14:creationId xmlns:p14="http://schemas.microsoft.com/office/powerpoint/2010/main" val="149994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20" grpId="0" animBg="1"/>
      <p:bldP spid="22"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xmlns="" id="{2C1AEE5A-9AB6-4D3B-BEBB-66A0C2A46B14}"/>
              </a:ext>
            </a:extLst>
          </p:cNvPr>
          <p:cNvGraphicFramePr>
            <a:graphicFrameLocks noGrp="1"/>
          </p:cNvGraphicFramePr>
          <p:nvPr/>
        </p:nvGraphicFramePr>
        <p:xfrm>
          <a:off x="192144" y="929217"/>
          <a:ext cx="7299519" cy="5411400"/>
        </p:xfrm>
        <a:graphic>
          <a:graphicData uri="http://schemas.openxmlformats.org/drawingml/2006/table">
            <a:tbl>
              <a:tblPr firstRow="1" bandRow="1">
                <a:tableStyleId>{5940675A-B579-460E-94D1-54222C63F5DA}</a:tableStyleId>
              </a:tblPr>
              <a:tblGrid>
                <a:gridCol w="2830285">
                  <a:extLst>
                    <a:ext uri="{9D8B030D-6E8A-4147-A177-3AD203B41FA5}">
                      <a16:colId xmlns:a16="http://schemas.microsoft.com/office/drawing/2014/main" xmlns="" val="1382863087"/>
                    </a:ext>
                  </a:extLst>
                </a:gridCol>
                <a:gridCol w="3522630">
                  <a:extLst>
                    <a:ext uri="{9D8B030D-6E8A-4147-A177-3AD203B41FA5}">
                      <a16:colId xmlns:a16="http://schemas.microsoft.com/office/drawing/2014/main" xmlns="" val="3160858911"/>
                    </a:ext>
                  </a:extLst>
                </a:gridCol>
                <a:gridCol w="946604">
                  <a:extLst>
                    <a:ext uri="{9D8B030D-6E8A-4147-A177-3AD203B41FA5}">
                      <a16:colId xmlns:a16="http://schemas.microsoft.com/office/drawing/2014/main" xmlns="" val="1750440250"/>
                    </a:ext>
                  </a:extLst>
                </a:gridCol>
              </a:tblGrid>
              <a:tr h="90190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xmlns="" val="484460981"/>
                  </a:ext>
                </a:extLst>
              </a:tr>
              <a:tr h="90190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1401794971"/>
                  </a:ext>
                </a:extLst>
              </a:tr>
              <a:tr h="90190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1489912328"/>
                  </a:ext>
                </a:extLst>
              </a:tr>
              <a:tr h="901900">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1775383039"/>
                  </a:ext>
                </a:extLst>
              </a:tr>
              <a:tr h="90190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xmlns="" val="3648177944"/>
                  </a:ext>
                </a:extLst>
              </a:tr>
              <a:tr h="90190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xmlns="" val="2340546047"/>
                  </a:ext>
                </a:extLst>
              </a:tr>
            </a:tbl>
          </a:graphicData>
        </a:graphic>
      </p:graphicFrame>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327"/>
            <a:ext cx="8032972" cy="869950"/>
          </a:xfrm>
          <a:prstGeom prst="rect">
            <a:avLst/>
          </a:prstGeom>
        </p:spPr>
      </p:pic>
      <p:sp>
        <p:nvSpPr>
          <p:cNvPr id="4" name="Title 3"/>
          <p:cNvSpPr>
            <a:spLocks noGrp="1"/>
          </p:cNvSpPr>
          <p:nvPr>
            <p:ph type="title"/>
          </p:nvPr>
        </p:nvSpPr>
        <p:spPr>
          <a:xfrm>
            <a:off x="117565" y="137300"/>
            <a:ext cx="5631481"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das?</a:t>
            </a:r>
          </a:p>
        </p:txBody>
      </p:sp>
      <p:sp>
        <p:nvSpPr>
          <p:cNvPr id="5" name="Rounded Rectangle 11">
            <a:extLst>
              <a:ext uri="{FF2B5EF4-FFF2-40B4-BE49-F238E27FC236}">
                <a16:creationId xmlns:a16="http://schemas.microsoft.com/office/drawing/2014/main" xmlns="" id="{483D7EB9-C2AA-4190-98DE-925F861600E9}"/>
              </a:ext>
            </a:extLst>
          </p:cNvPr>
          <p:cNvSpPr/>
          <p:nvPr/>
        </p:nvSpPr>
        <p:spPr>
          <a:xfrm>
            <a:off x="10301591" y="258220"/>
            <a:ext cx="157928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pic>
        <p:nvPicPr>
          <p:cNvPr id="17412" name="Picture 4" descr="Image result for book clipart">
            <a:extLst>
              <a:ext uri="{FF2B5EF4-FFF2-40B4-BE49-F238E27FC236}">
                <a16:creationId xmlns:a16="http://schemas.microsoft.com/office/drawing/2014/main" xmlns="" id="{4722C8A9-1488-4AA9-B5BF-1804324802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3071" y="1065126"/>
            <a:ext cx="927004" cy="63624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Image result for game clipart">
            <a:extLst>
              <a:ext uri="{FF2B5EF4-FFF2-40B4-BE49-F238E27FC236}">
                <a16:creationId xmlns:a16="http://schemas.microsoft.com/office/drawing/2014/main" xmlns="" id="{19C06685-7AF5-4B10-B6E1-B2ADE9576F0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2323" y="4575478"/>
            <a:ext cx="1230535" cy="811440"/>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Image result for two books clipart">
            <a:extLst>
              <a:ext uri="{FF2B5EF4-FFF2-40B4-BE49-F238E27FC236}">
                <a16:creationId xmlns:a16="http://schemas.microsoft.com/office/drawing/2014/main" xmlns="" id="{3E2EAB08-6357-44BB-A383-6F8EEFF041C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0783" y="933662"/>
            <a:ext cx="1356072" cy="959916"/>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Image result for school building clipart">
            <a:extLst>
              <a:ext uri="{FF2B5EF4-FFF2-40B4-BE49-F238E27FC236}">
                <a16:creationId xmlns:a16="http://schemas.microsoft.com/office/drawing/2014/main" xmlns="" id="{813CD93E-DC97-4D84-8A8F-93A52CABE9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111" b="27749"/>
          <a:stretch/>
        </p:blipFill>
        <p:spPr bwMode="auto">
          <a:xfrm>
            <a:off x="877208" y="1860886"/>
            <a:ext cx="1433491" cy="761749"/>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Image result for ipad clipart">
            <a:extLst>
              <a:ext uri="{FF2B5EF4-FFF2-40B4-BE49-F238E27FC236}">
                <a16:creationId xmlns:a16="http://schemas.microsoft.com/office/drawing/2014/main" xmlns="" id="{67C69FA6-6207-4E8B-AF18-C0CCD0651B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3471390" y="2800386"/>
            <a:ext cx="621654" cy="807834"/>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Image result for ipad clipart">
            <a:extLst>
              <a:ext uri="{FF2B5EF4-FFF2-40B4-BE49-F238E27FC236}">
                <a16:creationId xmlns:a16="http://schemas.microsoft.com/office/drawing/2014/main" xmlns="" id="{ADD3785D-53EA-4C16-8297-E504B87426D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6952" y="2797223"/>
            <a:ext cx="948334" cy="80064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Image result for ipad clipart">
            <a:extLst>
              <a:ext uri="{FF2B5EF4-FFF2-40B4-BE49-F238E27FC236}">
                <a16:creationId xmlns:a16="http://schemas.microsoft.com/office/drawing/2014/main" xmlns="" id="{53E1CA00-1279-4F65-8FD4-24846A6DB15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4482900" y="2800386"/>
            <a:ext cx="621654" cy="8078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game clipart">
            <a:extLst>
              <a:ext uri="{FF2B5EF4-FFF2-40B4-BE49-F238E27FC236}">
                <a16:creationId xmlns:a16="http://schemas.microsoft.com/office/drawing/2014/main" xmlns="" id="{E3D6A244-C5B1-499B-971B-C9B663C72C7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4665" y="4589174"/>
            <a:ext cx="1230535" cy="811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game clipart">
            <a:extLst>
              <a:ext uri="{FF2B5EF4-FFF2-40B4-BE49-F238E27FC236}">
                <a16:creationId xmlns:a16="http://schemas.microsoft.com/office/drawing/2014/main" xmlns="" id="{A4DDECD2-01AA-406D-9888-D2CE7E7F92C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058" y="4597509"/>
            <a:ext cx="1205257" cy="794771"/>
          </a:xfrm>
          <a:prstGeom prst="rect">
            <a:avLst/>
          </a:prstGeom>
          <a:noFill/>
          <a:extLst>
            <a:ext uri="{909E8E84-426E-40DD-AFC4-6F175D3DCCD1}">
              <a14:hiddenFill xmlns:a14="http://schemas.microsoft.com/office/drawing/2010/main">
                <a:solidFill>
                  <a:srgbClr val="FFFFFF"/>
                </a:solidFill>
              </a14:hiddenFill>
            </a:ext>
          </a:extLst>
        </p:spPr>
      </p:pic>
      <p:pic>
        <p:nvPicPr>
          <p:cNvPr id="17426" name="Picture 18" descr="Image result for male teacher clipart">
            <a:extLst>
              <a:ext uri="{FF2B5EF4-FFF2-40B4-BE49-F238E27FC236}">
                <a16:creationId xmlns:a16="http://schemas.microsoft.com/office/drawing/2014/main" xmlns="" id="{C627C0E7-6990-4CF0-965B-754E7484F0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781" y="3673983"/>
            <a:ext cx="1060865" cy="85717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Image result for school building clipart">
            <a:extLst>
              <a:ext uri="{FF2B5EF4-FFF2-40B4-BE49-F238E27FC236}">
                <a16:creationId xmlns:a16="http://schemas.microsoft.com/office/drawing/2014/main" xmlns="" id="{5E9E5DA8-8981-43CB-8F39-DFAC968CF7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111" b="27749"/>
          <a:stretch/>
        </p:blipFill>
        <p:spPr bwMode="auto">
          <a:xfrm>
            <a:off x="3394342" y="1893824"/>
            <a:ext cx="1433491" cy="7617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Image result for school building clipart">
            <a:extLst>
              <a:ext uri="{FF2B5EF4-FFF2-40B4-BE49-F238E27FC236}">
                <a16:creationId xmlns:a16="http://schemas.microsoft.com/office/drawing/2014/main" xmlns="" id="{597632EF-F1E2-4113-940D-D7E8DA3E55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111" b="27749"/>
          <a:stretch/>
        </p:blipFill>
        <p:spPr bwMode="auto">
          <a:xfrm>
            <a:off x="4827833" y="1880923"/>
            <a:ext cx="1433491" cy="76174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Image result for male teacher clipart">
            <a:extLst>
              <a:ext uri="{FF2B5EF4-FFF2-40B4-BE49-F238E27FC236}">
                <a16:creationId xmlns:a16="http://schemas.microsoft.com/office/drawing/2014/main" xmlns="" id="{A7ED6E77-BFD8-4DDD-BA20-275E37DDCE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3953" y="3673983"/>
            <a:ext cx="1060865" cy="8571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Image result for male teacher clipart">
            <a:extLst>
              <a:ext uri="{FF2B5EF4-FFF2-40B4-BE49-F238E27FC236}">
                <a16:creationId xmlns:a16="http://schemas.microsoft.com/office/drawing/2014/main" xmlns="" id="{DE1E5494-8CC5-4EEF-BEA4-D7D35495A9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35934" y="3673982"/>
            <a:ext cx="1060865" cy="857179"/>
          </a:xfrm>
          <a:prstGeom prst="rect">
            <a:avLst/>
          </a:prstGeom>
          <a:noFill/>
          <a:extLst>
            <a:ext uri="{909E8E84-426E-40DD-AFC4-6F175D3DCCD1}">
              <a14:hiddenFill xmlns:a14="http://schemas.microsoft.com/office/drawing/2010/main">
                <a:solidFill>
                  <a:srgbClr val="FFFFFF"/>
                </a:solidFill>
              </a14:hiddenFill>
            </a:ext>
          </a:extLst>
        </p:spPr>
      </p:pic>
      <p:pic>
        <p:nvPicPr>
          <p:cNvPr id="17428" name="Picture 20" descr="Image result for cat clipart">
            <a:extLst>
              <a:ext uri="{FF2B5EF4-FFF2-40B4-BE49-F238E27FC236}">
                <a16:creationId xmlns:a16="http://schemas.microsoft.com/office/drawing/2014/main" xmlns="" id="{A4566F49-8363-476A-A056-650130B363B3}"/>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1261" y="5412180"/>
            <a:ext cx="948335" cy="94833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0" descr="Image result for cat clipart">
            <a:extLst>
              <a:ext uri="{FF2B5EF4-FFF2-40B4-BE49-F238E27FC236}">
                <a16:creationId xmlns:a16="http://schemas.microsoft.com/office/drawing/2014/main" xmlns="" id="{74C367B9-8799-4E32-8208-83EE23B063AC}"/>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6136" y="5411378"/>
            <a:ext cx="948335" cy="94833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0" descr="Image result for cat clipart">
            <a:extLst>
              <a:ext uri="{FF2B5EF4-FFF2-40B4-BE49-F238E27FC236}">
                <a16:creationId xmlns:a16="http://schemas.microsoft.com/office/drawing/2014/main" xmlns="" id="{4AB1EDF9-4955-4273-8B17-E7FC6807D77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3098" y="5385745"/>
            <a:ext cx="948335" cy="94833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Image result for cat clipart">
            <a:extLst>
              <a:ext uri="{FF2B5EF4-FFF2-40B4-BE49-F238E27FC236}">
                <a16:creationId xmlns:a16="http://schemas.microsoft.com/office/drawing/2014/main" xmlns="" id="{ADBAD8E2-4FD6-4B27-8EC1-A58738942EF7}"/>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2301" y="5392282"/>
            <a:ext cx="948335" cy="9483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Image result for ipad clipart">
            <a:extLst>
              <a:ext uri="{FF2B5EF4-FFF2-40B4-BE49-F238E27FC236}">
                <a16:creationId xmlns:a16="http://schemas.microsoft.com/office/drawing/2014/main" xmlns="" id="{2EAFBC12-54FE-4FC8-A199-4386AF27701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5481322" y="2794861"/>
            <a:ext cx="621654" cy="80783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Image result for cat clipart">
            <a:extLst>
              <a:ext uri="{FF2B5EF4-FFF2-40B4-BE49-F238E27FC236}">
                <a16:creationId xmlns:a16="http://schemas.microsoft.com/office/drawing/2014/main" xmlns="" id="{90E92FD6-1F02-44BA-85C8-040E57C373E8}"/>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3361" y="5378949"/>
            <a:ext cx="948335" cy="94833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ABDCFA8B-E35E-4A38-872E-8DC44B2EC8E2}"/>
              </a:ext>
            </a:extLst>
          </p:cNvPr>
          <p:cNvSpPr/>
          <p:nvPr/>
        </p:nvSpPr>
        <p:spPr>
          <a:xfrm>
            <a:off x="6764931" y="1818607"/>
            <a:ext cx="551754" cy="923330"/>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rPr>
              <a:t>P</a:t>
            </a:r>
          </a:p>
        </p:txBody>
      </p:sp>
      <p:sp>
        <p:nvSpPr>
          <p:cNvPr id="41" name="Rectangle 40">
            <a:extLst>
              <a:ext uri="{FF2B5EF4-FFF2-40B4-BE49-F238E27FC236}">
                <a16:creationId xmlns:a16="http://schemas.microsoft.com/office/drawing/2014/main" xmlns="" id="{A0305418-CA04-4DC5-BAC6-B8D0DED1BC33}"/>
              </a:ext>
            </a:extLst>
          </p:cNvPr>
          <p:cNvSpPr/>
          <p:nvPr/>
        </p:nvSpPr>
        <p:spPr>
          <a:xfrm>
            <a:off x="6658702" y="932516"/>
            <a:ext cx="660758" cy="923330"/>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rPr>
              <a:t>N</a:t>
            </a:r>
          </a:p>
        </p:txBody>
      </p:sp>
      <p:sp>
        <p:nvSpPr>
          <p:cNvPr id="42" name="Rectangle 41">
            <a:extLst>
              <a:ext uri="{FF2B5EF4-FFF2-40B4-BE49-F238E27FC236}">
                <a16:creationId xmlns:a16="http://schemas.microsoft.com/office/drawing/2014/main" xmlns="" id="{8234464F-073B-46B3-9AFC-BE006881CF7A}"/>
              </a:ext>
            </a:extLst>
          </p:cNvPr>
          <p:cNvSpPr/>
          <p:nvPr/>
        </p:nvSpPr>
        <p:spPr>
          <a:xfrm>
            <a:off x="6684268" y="2702513"/>
            <a:ext cx="551754" cy="923330"/>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rPr>
              <a:t>P</a:t>
            </a:r>
          </a:p>
        </p:txBody>
      </p:sp>
      <p:sp>
        <p:nvSpPr>
          <p:cNvPr id="43" name="Rectangle 42">
            <a:extLst>
              <a:ext uri="{FF2B5EF4-FFF2-40B4-BE49-F238E27FC236}">
                <a16:creationId xmlns:a16="http://schemas.microsoft.com/office/drawing/2014/main" xmlns="" id="{15F6FDBA-5CFD-490E-AC37-D5CB3633572A}"/>
              </a:ext>
            </a:extLst>
          </p:cNvPr>
          <p:cNvSpPr/>
          <p:nvPr/>
        </p:nvSpPr>
        <p:spPr>
          <a:xfrm>
            <a:off x="6621746" y="3608891"/>
            <a:ext cx="660758" cy="923330"/>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rPr>
              <a:t>N</a:t>
            </a:r>
          </a:p>
        </p:txBody>
      </p:sp>
      <p:sp>
        <p:nvSpPr>
          <p:cNvPr id="44" name="Rectangle 43">
            <a:extLst>
              <a:ext uri="{FF2B5EF4-FFF2-40B4-BE49-F238E27FC236}">
                <a16:creationId xmlns:a16="http://schemas.microsoft.com/office/drawing/2014/main" xmlns="" id="{D04A733A-815D-4DAC-833F-54CBB1EDF86C}"/>
              </a:ext>
            </a:extLst>
          </p:cNvPr>
          <p:cNvSpPr/>
          <p:nvPr/>
        </p:nvSpPr>
        <p:spPr>
          <a:xfrm>
            <a:off x="6668228" y="4547353"/>
            <a:ext cx="551754" cy="923330"/>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rPr>
              <a:t>P</a:t>
            </a:r>
          </a:p>
        </p:txBody>
      </p:sp>
      <p:sp>
        <p:nvSpPr>
          <p:cNvPr id="45" name="Rectangle 44">
            <a:extLst>
              <a:ext uri="{FF2B5EF4-FFF2-40B4-BE49-F238E27FC236}">
                <a16:creationId xmlns:a16="http://schemas.microsoft.com/office/drawing/2014/main" xmlns="" id="{A9112759-6B01-4505-9CDF-21D73A4F0F60}"/>
              </a:ext>
            </a:extLst>
          </p:cNvPr>
          <p:cNvSpPr/>
          <p:nvPr/>
        </p:nvSpPr>
        <p:spPr>
          <a:xfrm>
            <a:off x="6621748" y="5453730"/>
            <a:ext cx="660758" cy="923330"/>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rPr>
              <a:t>N</a:t>
            </a:r>
          </a:p>
        </p:txBody>
      </p:sp>
      <p:pic>
        <p:nvPicPr>
          <p:cNvPr id="32" name="Picture 6" descr="Image result for person writing clipart">
            <a:extLst>
              <a:ext uri="{FF2B5EF4-FFF2-40B4-BE49-F238E27FC236}">
                <a16:creationId xmlns:a16="http://schemas.microsoft.com/office/drawing/2014/main" xmlns="" id="{204184FC-CEB3-42DE-BA08-B1083C15E3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86167" y="2049405"/>
            <a:ext cx="1698546" cy="97551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xmlns="" id="{16F989E0-B301-4459-AAAD-4A0AA0BD18F8}"/>
              </a:ext>
            </a:extLst>
          </p:cNvPr>
          <p:cNvSpPr txBox="1"/>
          <p:nvPr/>
        </p:nvSpPr>
        <p:spPr>
          <a:xfrm>
            <a:off x="7511266" y="1072405"/>
            <a:ext cx="2275691"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Person B</a:t>
            </a:r>
          </a:p>
        </p:txBody>
      </p:sp>
      <p:sp>
        <p:nvSpPr>
          <p:cNvPr id="38" name="Speech Bubble: Oval 37">
            <a:extLst>
              <a:ext uri="{FF2B5EF4-FFF2-40B4-BE49-F238E27FC236}">
                <a16:creationId xmlns:a16="http://schemas.microsoft.com/office/drawing/2014/main" xmlns="" id="{B8C32F19-122D-440D-A49F-4F87ABF39682}"/>
              </a:ext>
            </a:extLst>
          </p:cNvPr>
          <p:cNvSpPr/>
          <p:nvPr/>
        </p:nvSpPr>
        <p:spPr>
          <a:xfrm>
            <a:off x="9189987" y="1264665"/>
            <a:ext cx="914400" cy="612648"/>
          </a:xfrm>
          <a:prstGeom prst="wedgeEllipseCallout">
            <a:avLst>
              <a:gd name="adj1" fmla="val -55920"/>
              <a:gd name="adj2" fmla="val -42239"/>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0" name="TextBox 39">
            <a:extLst>
              <a:ext uri="{FF2B5EF4-FFF2-40B4-BE49-F238E27FC236}">
                <a16:creationId xmlns:a16="http://schemas.microsoft.com/office/drawing/2014/main" xmlns="" id="{709B7FB3-83FE-48D0-B26E-4DA3D7514B35}"/>
              </a:ext>
            </a:extLst>
          </p:cNvPr>
          <p:cNvSpPr txBox="1"/>
          <p:nvPr/>
        </p:nvSpPr>
        <p:spPr>
          <a:xfrm>
            <a:off x="7491663" y="1939370"/>
            <a:ext cx="2275691"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Person A </a:t>
            </a:r>
          </a:p>
        </p:txBody>
      </p:sp>
      <p:sp>
        <p:nvSpPr>
          <p:cNvPr id="46" name="TextBox 45">
            <a:extLst>
              <a:ext uri="{FF2B5EF4-FFF2-40B4-BE49-F238E27FC236}">
                <a16:creationId xmlns:a16="http://schemas.microsoft.com/office/drawing/2014/main" xmlns="" id="{C7080445-FDA4-4DC1-A59F-6363FE1D10A8}"/>
              </a:ext>
            </a:extLst>
          </p:cNvPr>
          <p:cNvSpPr txBox="1"/>
          <p:nvPr/>
        </p:nvSpPr>
        <p:spPr>
          <a:xfrm>
            <a:off x="9939514" y="1945628"/>
            <a:ext cx="2275691"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auf </a:t>
            </a:r>
            <a:r>
              <a:rPr lang="en-GB" sz="2800" dirty="0" err="1">
                <a:solidFill>
                  <a:srgbClr val="5B9BD5">
                    <a:lumMod val="50000"/>
                  </a:srgbClr>
                </a:solidFill>
                <a:latin typeface="Century Gothic" panose="020B0502020202020204" pitchFamily="34" charset="0"/>
              </a:rPr>
              <a:t>Englisch</a:t>
            </a:r>
            <a:endParaRPr lang="en-GB" sz="2800"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37761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40" grpId="0"/>
      <p:bldP spid="46" grpId="0"/>
      <p:bldP spid="46"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327"/>
            <a:ext cx="6437515" cy="869950"/>
          </a:xfrm>
          <a:prstGeom prst="rect">
            <a:avLst/>
          </a:prstGeom>
        </p:spPr>
      </p:pic>
      <p:sp>
        <p:nvSpPr>
          <p:cNvPr id="4" name="Title 3"/>
          <p:cNvSpPr>
            <a:spLocks noGrp="1"/>
          </p:cNvSpPr>
          <p:nvPr>
            <p:ph type="title"/>
          </p:nvPr>
        </p:nvSpPr>
        <p:spPr>
          <a:xfrm>
            <a:off x="117565" y="137300"/>
            <a:ext cx="5631481"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das?</a:t>
            </a:r>
          </a:p>
        </p:txBody>
      </p:sp>
      <p:sp>
        <p:nvSpPr>
          <p:cNvPr id="5" name="Rounded Rectangle 11">
            <a:extLst>
              <a:ext uri="{FF2B5EF4-FFF2-40B4-BE49-F238E27FC236}">
                <a16:creationId xmlns:a16="http://schemas.microsoft.com/office/drawing/2014/main" xmlns="" id="{483D7EB9-C2AA-4190-98DE-925F861600E9}"/>
              </a:ext>
            </a:extLst>
          </p:cNvPr>
          <p:cNvSpPr/>
          <p:nvPr/>
        </p:nvSpPr>
        <p:spPr>
          <a:xfrm>
            <a:off x="10301591" y="258220"/>
            <a:ext cx="157928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xmlns="" id="{F1E412CB-4C52-4B6B-8E44-906B5A4CF265}"/>
              </a:ext>
            </a:extLst>
          </p:cNvPr>
          <p:cNvSpPr txBox="1"/>
          <p:nvPr/>
        </p:nvSpPr>
        <p:spPr>
          <a:xfrm>
            <a:off x="329784" y="1738857"/>
            <a:ext cx="1128759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		      ?    __________________________________________________ </a:t>
            </a:r>
          </a:p>
        </p:txBody>
      </p:sp>
      <p:pic>
        <p:nvPicPr>
          <p:cNvPr id="47" name="Picture 4" descr="Image result for food clipart">
            <a:extLst>
              <a:ext uri="{FF2B5EF4-FFF2-40B4-BE49-F238E27FC236}">
                <a16:creationId xmlns:a16="http://schemas.microsoft.com/office/drawing/2014/main" xmlns="" id="{B602D6A6-B9F9-4E0B-9462-1824648A566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8190" y="4273868"/>
            <a:ext cx="1151476" cy="763479"/>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xmlns="" id="{FB583DD9-4A25-4405-86B9-747AF831DD2C}"/>
              </a:ext>
            </a:extLst>
          </p:cNvPr>
          <p:cNvSpPr txBox="1"/>
          <p:nvPr/>
        </p:nvSpPr>
        <p:spPr>
          <a:xfrm>
            <a:off x="329784" y="2553429"/>
            <a:ext cx="1128759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2.	                 ?    __________________________________________________ </a:t>
            </a:r>
          </a:p>
        </p:txBody>
      </p:sp>
      <p:pic>
        <p:nvPicPr>
          <p:cNvPr id="49" name="Picture 10" descr="Image result for school building clipart">
            <a:extLst>
              <a:ext uri="{FF2B5EF4-FFF2-40B4-BE49-F238E27FC236}">
                <a16:creationId xmlns:a16="http://schemas.microsoft.com/office/drawing/2014/main" xmlns="" id="{0DC5CA8B-7D2A-4053-94CA-36F1594B9B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111" b="27749"/>
          <a:stretch/>
        </p:blipFill>
        <p:spPr bwMode="auto">
          <a:xfrm>
            <a:off x="1115296" y="2527765"/>
            <a:ext cx="1433491" cy="76174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xmlns="" id="{F2B09494-7F7F-452B-9793-ABA887502199}"/>
              </a:ext>
            </a:extLst>
          </p:cNvPr>
          <p:cNvSpPr txBox="1"/>
          <p:nvPr/>
        </p:nvSpPr>
        <p:spPr>
          <a:xfrm>
            <a:off x="329783" y="3446098"/>
            <a:ext cx="1128759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3.	                 ?    __________________________________________________ </a:t>
            </a:r>
          </a:p>
        </p:txBody>
      </p:sp>
      <p:pic>
        <p:nvPicPr>
          <p:cNvPr id="1026" name="Picture 2" descr="Image result for tie uniform clipart">
            <a:extLst>
              <a:ext uri="{FF2B5EF4-FFF2-40B4-BE49-F238E27FC236}">
                <a16:creationId xmlns:a16="http://schemas.microsoft.com/office/drawing/2014/main" xmlns="" id="{8C69DAE1-B0B3-4DD2-8DC6-1AC98DB2B2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5834"/>
          <a:stretch/>
        </p:blipFill>
        <p:spPr bwMode="auto">
          <a:xfrm>
            <a:off x="1264418" y="3435991"/>
            <a:ext cx="1135248" cy="83566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xmlns="" id="{5D5B718C-B24C-4562-BCB2-D8A737DF5526}"/>
              </a:ext>
            </a:extLst>
          </p:cNvPr>
          <p:cNvSpPr txBox="1"/>
          <p:nvPr/>
        </p:nvSpPr>
        <p:spPr>
          <a:xfrm>
            <a:off x="329783" y="4314985"/>
            <a:ext cx="1128759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4.	                 ?    __________________________________________________ </a:t>
            </a:r>
          </a:p>
        </p:txBody>
      </p:sp>
      <p:pic>
        <p:nvPicPr>
          <p:cNvPr id="52" name="Picture 18" descr="Image result for male teacher clipart">
            <a:extLst>
              <a:ext uri="{FF2B5EF4-FFF2-40B4-BE49-F238E27FC236}">
                <a16:creationId xmlns:a16="http://schemas.microsoft.com/office/drawing/2014/main" xmlns="" id="{010E9C2C-8C60-4A2D-9AEE-E4591720A3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5381" y="1708263"/>
            <a:ext cx="1060865" cy="857179"/>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xmlns="" id="{88C18962-0BAA-4F9F-BD26-5489AC12B087}"/>
              </a:ext>
            </a:extLst>
          </p:cNvPr>
          <p:cNvSpPr txBox="1"/>
          <p:nvPr/>
        </p:nvSpPr>
        <p:spPr>
          <a:xfrm>
            <a:off x="329782" y="5331734"/>
            <a:ext cx="1128759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5.	                 ?    __________________________________________________ </a:t>
            </a:r>
          </a:p>
        </p:txBody>
      </p:sp>
      <p:pic>
        <p:nvPicPr>
          <p:cNvPr id="1028" name="Picture 4" descr="Image result for classroom clipart">
            <a:extLst>
              <a:ext uri="{FF2B5EF4-FFF2-40B4-BE49-F238E27FC236}">
                <a16:creationId xmlns:a16="http://schemas.microsoft.com/office/drawing/2014/main" xmlns="" id="{BCE726CB-4A7C-467E-84E4-12F94AC4E388}"/>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7284" y="5109907"/>
            <a:ext cx="1737060" cy="13247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omework clipart">
            <a:extLst>
              <a:ext uri="{FF2B5EF4-FFF2-40B4-BE49-F238E27FC236}">
                <a16:creationId xmlns:a16="http://schemas.microsoft.com/office/drawing/2014/main" xmlns="" id="{1490EBCF-38FA-492A-A0E4-38498F78E5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39715" y="855823"/>
            <a:ext cx="842545" cy="777734"/>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xmlns="" id="{25CAB796-DB82-44FD-9D30-DCFF677DC4C4}"/>
              </a:ext>
            </a:extLst>
          </p:cNvPr>
          <p:cNvSpPr txBox="1"/>
          <p:nvPr/>
        </p:nvSpPr>
        <p:spPr>
          <a:xfrm>
            <a:off x="329782" y="1096910"/>
            <a:ext cx="11862218"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Beispiel</a:t>
            </a:r>
            <a:r>
              <a:rPr lang="en-GB" sz="2400" dirty="0">
                <a:solidFill>
                  <a:srgbClr val="002060"/>
                </a:solidFill>
                <a:latin typeface="Century Gothic" panose="020B0502020202020204" pitchFamily="34" charset="0"/>
              </a:rPr>
              <a:t>	      ?    __________________________________________________</a:t>
            </a:r>
          </a:p>
        </p:txBody>
      </p:sp>
      <p:sp>
        <p:nvSpPr>
          <p:cNvPr id="7" name="TextBox 6">
            <a:extLst>
              <a:ext uri="{FF2B5EF4-FFF2-40B4-BE49-F238E27FC236}">
                <a16:creationId xmlns:a16="http://schemas.microsoft.com/office/drawing/2014/main" xmlns="" id="{829AAA88-6F9E-4F4E-97AA-1FD35096F340}"/>
              </a:ext>
            </a:extLst>
          </p:cNvPr>
          <p:cNvSpPr txBox="1"/>
          <p:nvPr/>
        </p:nvSpPr>
        <p:spPr>
          <a:xfrm>
            <a:off x="3162923" y="1131012"/>
            <a:ext cx="789981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Wie </a:t>
            </a:r>
            <a:r>
              <a:rPr lang="en-GB" sz="2000" dirty="0" err="1">
                <a:solidFill>
                  <a:srgbClr val="002060"/>
                </a:solidFill>
                <a:latin typeface="Century Gothic" panose="020B0502020202020204" pitchFamily="34" charset="0"/>
              </a:rPr>
              <a:t>findest</a:t>
            </a:r>
            <a:r>
              <a:rPr lang="en-GB" sz="2000" dirty="0">
                <a:solidFill>
                  <a:srgbClr val="002060"/>
                </a:solidFill>
                <a:latin typeface="Century Gothic" panose="020B0502020202020204" pitchFamily="34" charset="0"/>
              </a:rPr>
              <a:t> du die </a:t>
            </a:r>
            <a:r>
              <a:rPr lang="en-GB" sz="2000" b="1" dirty="0" err="1">
                <a:solidFill>
                  <a:srgbClr val="002060"/>
                </a:solidFill>
                <a:latin typeface="Century Gothic" panose="020B0502020202020204" pitchFamily="34" charset="0"/>
              </a:rPr>
              <a:t>Hausaufgaben</a:t>
            </a:r>
            <a:r>
              <a:rPr lang="en-GB" sz="2000" dirty="0">
                <a:solidFill>
                  <a:srgbClr val="002060"/>
                </a:solidFill>
                <a:latin typeface="Century Gothic" panose="020B0502020202020204" pitchFamily="34" charset="0"/>
              </a:rPr>
              <a:t>? Ich </a:t>
            </a:r>
            <a:r>
              <a:rPr lang="en-GB" sz="2000" dirty="0" err="1">
                <a:solidFill>
                  <a:srgbClr val="002060"/>
                </a:solidFill>
                <a:latin typeface="Century Gothic" panose="020B0502020202020204" pitchFamily="34" charset="0"/>
              </a:rPr>
              <a:t>finde</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sie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wichtig</a:t>
            </a:r>
            <a:r>
              <a:rPr lang="en-GB" sz="2000" dirty="0">
                <a:solidFill>
                  <a:srgbClr val="002060"/>
                </a:solidFill>
                <a:latin typeface="Century Gothic" panose="020B0502020202020204" pitchFamily="34" charset="0"/>
              </a:rPr>
              <a:t>. </a:t>
            </a:r>
          </a:p>
        </p:txBody>
      </p:sp>
      <p:sp>
        <p:nvSpPr>
          <p:cNvPr id="55" name="TextBox 54">
            <a:extLst>
              <a:ext uri="{FF2B5EF4-FFF2-40B4-BE49-F238E27FC236}">
                <a16:creationId xmlns:a16="http://schemas.microsoft.com/office/drawing/2014/main" xmlns="" id="{CE8858AA-B2B7-4E44-9909-7BD88BE6040C}"/>
              </a:ext>
            </a:extLst>
          </p:cNvPr>
          <p:cNvSpPr txBox="1"/>
          <p:nvPr/>
        </p:nvSpPr>
        <p:spPr>
          <a:xfrm>
            <a:off x="6754833" y="-21875"/>
            <a:ext cx="3320618" cy="954107"/>
          </a:xfrm>
          <a:prstGeom prst="rect">
            <a:avLst/>
          </a:prstGeom>
          <a:noFill/>
        </p:spPr>
        <p:txBody>
          <a:bodyPr wrap="square" rtlCol="0">
            <a:spAutoFit/>
          </a:bodyPr>
          <a:lstStyle/>
          <a:p>
            <a:r>
              <a:rPr lang="en-GB" sz="2400" b="1" dirty="0" err="1">
                <a:solidFill>
                  <a:srgbClr val="5B9BD5">
                    <a:lumMod val="50000"/>
                  </a:srgbClr>
                </a:solidFill>
                <a:latin typeface="Century Gothic" panose="020B0502020202020204" pitchFamily="34" charset="0"/>
              </a:rPr>
              <a:t>Schreib</a:t>
            </a:r>
            <a:r>
              <a:rPr lang="en-GB" sz="2400" b="1" dirty="0">
                <a:solidFill>
                  <a:srgbClr val="5B9BD5">
                    <a:lumMod val="50000"/>
                  </a:srgbClr>
                </a:solidFill>
                <a:latin typeface="Century Gothic" panose="020B0502020202020204" pitchFamily="34" charset="0"/>
              </a:rPr>
              <a:t> die </a:t>
            </a:r>
            <a:r>
              <a:rPr lang="en-GB" sz="2400" b="1" dirty="0" err="1">
                <a:solidFill>
                  <a:srgbClr val="5B9BD5">
                    <a:lumMod val="50000"/>
                  </a:srgbClr>
                </a:solidFill>
                <a:latin typeface="Century Gothic" panose="020B0502020202020204" pitchFamily="34" charset="0"/>
              </a:rPr>
              <a:t>Frage</a:t>
            </a:r>
            <a:r>
              <a:rPr lang="en-GB" sz="2400" b="1" dirty="0">
                <a:solidFill>
                  <a:srgbClr val="5B9BD5">
                    <a:lumMod val="50000"/>
                  </a:srgbClr>
                </a:solidFill>
                <a:latin typeface="Century Gothic" panose="020B0502020202020204" pitchFamily="34" charset="0"/>
              </a:rPr>
              <a:t> </a:t>
            </a:r>
            <a:br>
              <a:rPr lang="en-GB" sz="2400" b="1" dirty="0">
                <a:solidFill>
                  <a:srgbClr val="5B9BD5">
                    <a:lumMod val="50000"/>
                  </a:srgbClr>
                </a:solidFill>
                <a:latin typeface="Century Gothic" panose="020B0502020202020204" pitchFamily="34" charset="0"/>
              </a:rPr>
            </a:br>
            <a:r>
              <a:rPr lang="en-GB" sz="2400" b="1" dirty="0">
                <a:solidFill>
                  <a:srgbClr val="5B9BD5">
                    <a:lumMod val="50000"/>
                  </a:srgbClr>
                </a:solidFill>
                <a:latin typeface="Century Gothic" panose="020B0502020202020204" pitchFamily="34" charset="0"/>
              </a:rPr>
              <a:t>und </a:t>
            </a:r>
            <a:r>
              <a:rPr lang="en-GB" sz="2400" b="1" dirty="0" err="1">
                <a:solidFill>
                  <a:srgbClr val="5B9BD5">
                    <a:lumMod val="50000"/>
                  </a:srgbClr>
                </a:solidFill>
                <a:latin typeface="Century Gothic" panose="020B0502020202020204" pitchFamily="34" charset="0"/>
              </a:rPr>
              <a:t>eine</a:t>
            </a:r>
            <a:r>
              <a:rPr lang="en-GB" sz="2400" b="1" dirty="0">
                <a:solidFill>
                  <a:srgbClr val="5B9BD5">
                    <a:lumMod val="50000"/>
                  </a:srgbClr>
                </a:solidFill>
                <a:latin typeface="Century Gothic" panose="020B0502020202020204" pitchFamily="34" charset="0"/>
              </a:rPr>
              <a:t> </a:t>
            </a:r>
            <a:r>
              <a:rPr lang="en-GB" sz="2400" b="1" dirty="0" err="1">
                <a:solidFill>
                  <a:srgbClr val="5B9BD5">
                    <a:lumMod val="50000"/>
                  </a:srgbClr>
                </a:solidFill>
                <a:latin typeface="Century Gothic" panose="020B0502020202020204" pitchFamily="34" charset="0"/>
              </a:rPr>
              <a:t>Antwort</a:t>
            </a:r>
            <a:r>
              <a:rPr lang="en-GB" sz="3200" b="1" dirty="0">
                <a:solidFill>
                  <a:srgbClr val="5B9BD5">
                    <a:lumMod val="50000"/>
                  </a:srgbClr>
                </a:solidFill>
                <a:latin typeface="Century Gothic" panose="020B0502020202020204" pitchFamily="34" charset="0"/>
              </a:rPr>
              <a:t>.</a:t>
            </a:r>
          </a:p>
        </p:txBody>
      </p:sp>
      <p:sp>
        <p:nvSpPr>
          <p:cNvPr id="56" name="TextBox 55">
            <a:extLst>
              <a:ext uri="{FF2B5EF4-FFF2-40B4-BE49-F238E27FC236}">
                <a16:creationId xmlns:a16="http://schemas.microsoft.com/office/drawing/2014/main" xmlns="" id="{2088EEBE-4E15-4C0B-8330-9D8446018BC4}"/>
              </a:ext>
            </a:extLst>
          </p:cNvPr>
          <p:cNvSpPr txBox="1"/>
          <p:nvPr/>
        </p:nvSpPr>
        <p:spPr>
          <a:xfrm>
            <a:off x="3195404" y="1778085"/>
            <a:ext cx="674557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Wie </a:t>
            </a:r>
            <a:r>
              <a:rPr lang="en-GB" sz="2000" dirty="0" err="1">
                <a:solidFill>
                  <a:srgbClr val="002060"/>
                </a:solidFill>
                <a:latin typeface="Century Gothic" panose="020B0502020202020204" pitchFamily="34" charset="0"/>
              </a:rPr>
              <a:t>findest</a:t>
            </a:r>
            <a:r>
              <a:rPr lang="en-GB" sz="2000" dirty="0">
                <a:solidFill>
                  <a:srgbClr val="002060"/>
                </a:solidFill>
                <a:latin typeface="Century Gothic" panose="020B0502020202020204" pitchFamily="34" charset="0"/>
              </a:rPr>
              <a:t> du </a:t>
            </a:r>
            <a:r>
              <a:rPr lang="en-GB" sz="2000" b="1" dirty="0">
                <a:solidFill>
                  <a:srgbClr val="002060"/>
                </a:solidFill>
                <a:latin typeface="Century Gothic" panose="020B0502020202020204" pitchFamily="34" charset="0"/>
              </a:rPr>
              <a:t>den Lehrer</a:t>
            </a:r>
            <a:r>
              <a:rPr lang="en-GB" sz="2000" dirty="0">
                <a:solidFill>
                  <a:srgbClr val="002060"/>
                </a:solidFill>
                <a:latin typeface="Century Gothic" panose="020B0502020202020204" pitchFamily="34" charset="0"/>
              </a:rPr>
              <a:t>? Ich </a:t>
            </a:r>
            <a:r>
              <a:rPr lang="en-GB" sz="2000" dirty="0" err="1">
                <a:solidFill>
                  <a:srgbClr val="002060"/>
                </a:solidFill>
                <a:latin typeface="Century Gothic" panose="020B0502020202020204" pitchFamily="34" charset="0"/>
              </a:rPr>
              <a:t>finde</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ihn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interessant</a:t>
            </a:r>
            <a:r>
              <a:rPr lang="en-GB" sz="2000" dirty="0">
                <a:solidFill>
                  <a:srgbClr val="002060"/>
                </a:solidFill>
                <a:latin typeface="Century Gothic" panose="020B0502020202020204" pitchFamily="34" charset="0"/>
              </a:rPr>
              <a:t>. </a:t>
            </a:r>
          </a:p>
        </p:txBody>
      </p:sp>
      <p:sp>
        <p:nvSpPr>
          <p:cNvPr id="57" name="TextBox 56">
            <a:extLst>
              <a:ext uri="{FF2B5EF4-FFF2-40B4-BE49-F238E27FC236}">
                <a16:creationId xmlns:a16="http://schemas.microsoft.com/office/drawing/2014/main" xmlns="" id="{41059219-EB06-4502-B068-98D5F4291518}"/>
              </a:ext>
            </a:extLst>
          </p:cNvPr>
          <p:cNvSpPr txBox="1"/>
          <p:nvPr/>
        </p:nvSpPr>
        <p:spPr>
          <a:xfrm>
            <a:off x="3197904" y="2590050"/>
            <a:ext cx="674557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Wie </a:t>
            </a:r>
            <a:r>
              <a:rPr lang="en-GB" sz="2000" dirty="0" err="1">
                <a:solidFill>
                  <a:srgbClr val="002060"/>
                </a:solidFill>
                <a:latin typeface="Century Gothic" panose="020B0502020202020204" pitchFamily="34" charset="0"/>
              </a:rPr>
              <a:t>findest</a:t>
            </a:r>
            <a:r>
              <a:rPr lang="en-GB" sz="2000" dirty="0">
                <a:solidFill>
                  <a:srgbClr val="002060"/>
                </a:solidFill>
                <a:latin typeface="Century Gothic" panose="020B0502020202020204" pitchFamily="34" charset="0"/>
              </a:rPr>
              <a:t> du </a:t>
            </a:r>
            <a:r>
              <a:rPr lang="en-GB" sz="2000" b="1" dirty="0">
                <a:solidFill>
                  <a:srgbClr val="002060"/>
                </a:solidFill>
                <a:latin typeface="Century Gothic" panose="020B0502020202020204" pitchFamily="34" charset="0"/>
              </a:rPr>
              <a:t>die Schule</a:t>
            </a:r>
            <a:r>
              <a:rPr lang="en-GB" sz="2000" dirty="0">
                <a:solidFill>
                  <a:srgbClr val="002060"/>
                </a:solidFill>
                <a:latin typeface="Century Gothic" panose="020B0502020202020204" pitchFamily="34" charset="0"/>
              </a:rPr>
              <a:t>? Ich </a:t>
            </a:r>
            <a:r>
              <a:rPr lang="en-GB" sz="2000" dirty="0" err="1">
                <a:solidFill>
                  <a:srgbClr val="002060"/>
                </a:solidFill>
                <a:latin typeface="Century Gothic" panose="020B0502020202020204" pitchFamily="34" charset="0"/>
              </a:rPr>
              <a:t>finde</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sie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schwierig</a:t>
            </a:r>
            <a:r>
              <a:rPr lang="en-GB" sz="2000" dirty="0">
                <a:solidFill>
                  <a:srgbClr val="002060"/>
                </a:solidFill>
                <a:latin typeface="Century Gothic" panose="020B0502020202020204" pitchFamily="34" charset="0"/>
              </a:rPr>
              <a:t>. </a:t>
            </a:r>
          </a:p>
        </p:txBody>
      </p:sp>
      <p:sp>
        <p:nvSpPr>
          <p:cNvPr id="58" name="TextBox 57">
            <a:extLst>
              <a:ext uri="{FF2B5EF4-FFF2-40B4-BE49-F238E27FC236}">
                <a16:creationId xmlns:a16="http://schemas.microsoft.com/office/drawing/2014/main" xmlns="" id="{32794B17-EBF3-40B1-9A15-07D68DF968EA}"/>
              </a:ext>
            </a:extLst>
          </p:cNvPr>
          <p:cNvSpPr txBox="1"/>
          <p:nvPr/>
        </p:nvSpPr>
        <p:spPr>
          <a:xfrm>
            <a:off x="3200404" y="3491954"/>
            <a:ext cx="674557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Wie </a:t>
            </a:r>
            <a:r>
              <a:rPr lang="en-GB" sz="2000" dirty="0" err="1">
                <a:solidFill>
                  <a:srgbClr val="002060"/>
                </a:solidFill>
                <a:latin typeface="Century Gothic" panose="020B0502020202020204" pitchFamily="34" charset="0"/>
              </a:rPr>
              <a:t>findest</a:t>
            </a:r>
            <a:r>
              <a:rPr lang="en-GB" sz="2000" dirty="0">
                <a:solidFill>
                  <a:srgbClr val="002060"/>
                </a:solidFill>
                <a:latin typeface="Century Gothic" panose="020B0502020202020204" pitchFamily="34" charset="0"/>
              </a:rPr>
              <a:t> du </a:t>
            </a:r>
            <a:r>
              <a:rPr lang="en-GB" sz="2000" b="1" dirty="0">
                <a:solidFill>
                  <a:srgbClr val="002060"/>
                </a:solidFill>
                <a:latin typeface="Century Gothic" panose="020B0502020202020204" pitchFamily="34" charset="0"/>
              </a:rPr>
              <a:t>die Uniform</a:t>
            </a:r>
            <a:r>
              <a:rPr lang="en-GB" sz="2000" dirty="0">
                <a:solidFill>
                  <a:srgbClr val="002060"/>
                </a:solidFill>
                <a:latin typeface="Century Gothic" panose="020B0502020202020204" pitchFamily="34" charset="0"/>
              </a:rPr>
              <a:t>? Ich </a:t>
            </a:r>
            <a:r>
              <a:rPr lang="en-GB" sz="2000" dirty="0" err="1">
                <a:solidFill>
                  <a:srgbClr val="002060"/>
                </a:solidFill>
                <a:latin typeface="Century Gothic" panose="020B0502020202020204" pitchFamily="34" charset="0"/>
              </a:rPr>
              <a:t>finde</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sie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praktisch</a:t>
            </a:r>
            <a:r>
              <a:rPr lang="en-GB" sz="2000" dirty="0">
                <a:solidFill>
                  <a:srgbClr val="002060"/>
                </a:solidFill>
                <a:latin typeface="Century Gothic" panose="020B0502020202020204" pitchFamily="34" charset="0"/>
              </a:rPr>
              <a:t>. </a:t>
            </a:r>
          </a:p>
        </p:txBody>
      </p:sp>
      <p:sp>
        <p:nvSpPr>
          <p:cNvPr id="59" name="TextBox 58">
            <a:extLst>
              <a:ext uri="{FF2B5EF4-FFF2-40B4-BE49-F238E27FC236}">
                <a16:creationId xmlns:a16="http://schemas.microsoft.com/office/drawing/2014/main" xmlns="" id="{ED1843C7-E006-4664-AE49-A469ADD8F040}"/>
              </a:ext>
            </a:extLst>
          </p:cNvPr>
          <p:cNvSpPr txBox="1"/>
          <p:nvPr/>
        </p:nvSpPr>
        <p:spPr>
          <a:xfrm>
            <a:off x="3202904" y="4363879"/>
            <a:ext cx="674557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Wie </a:t>
            </a:r>
            <a:r>
              <a:rPr lang="en-GB" sz="2000" dirty="0" err="1">
                <a:solidFill>
                  <a:srgbClr val="002060"/>
                </a:solidFill>
                <a:latin typeface="Century Gothic" panose="020B0502020202020204" pitchFamily="34" charset="0"/>
              </a:rPr>
              <a:t>findest</a:t>
            </a:r>
            <a:r>
              <a:rPr lang="en-GB" sz="2000" dirty="0">
                <a:solidFill>
                  <a:srgbClr val="002060"/>
                </a:solidFill>
                <a:latin typeface="Century Gothic" panose="020B0502020202020204" pitchFamily="34" charset="0"/>
              </a:rPr>
              <a:t> du </a:t>
            </a:r>
            <a:r>
              <a:rPr lang="en-GB" sz="2000" b="1" dirty="0">
                <a:solidFill>
                  <a:srgbClr val="002060"/>
                </a:solidFill>
                <a:latin typeface="Century Gothic" panose="020B0502020202020204" pitchFamily="34" charset="0"/>
              </a:rPr>
              <a:t>das Essen</a:t>
            </a:r>
            <a:r>
              <a:rPr lang="en-GB" sz="2000" dirty="0">
                <a:solidFill>
                  <a:srgbClr val="002060"/>
                </a:solidFill>
                <a:latin typeface="Century Gothic" panose="020B0502020202020204" pitchFamily="34" charset="0"/>
              </a:rPr>
              <a:t>? Ich </a:t>
            </a:r>
            <a:r>
              <a:rPr lang="en-GB" sz="2000" dirty="0" err="1">
                <a:solidFill>
                  <a:srgbClr val="002060"/>
                </a:solidFill>
                <a:latin typeface="Century Gothic" panose="020B0502020202020204" pitchFamily="34" charset="0"/>
              </a:rPr>
              <a:t>finde</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es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lecker</a:t>
            </a:r>
            <a:r>
              <a:rPr lang="en-GB" sz="2000" dirty="0">
                <a:solidFill>
                  <a:srgbClr val="002060"/>
                </a:solidFill>
                <a:latin typeface="Century Gothic" panose="020B0502020202020204" pitchFamily="34" charset="0"/>
              </a:rPr>
              <a:t>. </a:t>
            </a:r>
          </a:p>
        </p:txBody>
      </p:sp>
      <p:sp>
        <p:nvSpPr>
          <p:cNvPr id="60" name="TextBox 59">
            <a:extLst>
              <a:ext uri="{FF2B5EF4-FFF2-40B4-BE49-F238E27FC236}">
                <a16:creationId xmlns:a16="http://schemas.microsoft.com/office/drawing/2014/main" xmlns="" id="{0BC0CEA9-D792-4117-82F9-DA5CF08B0659}"/>
              </a:ext>
            </a:extLst>
          </p:cNvPr>
          <p:cNvSpPr txBox="1"/>
          <p:nvPr/>
        </p:nvSpPr>
        <p:spPr>
          <a:xfrm>
            <a:off x="3162924" y="5376704"/>
            <a:ext cx="674557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Wie </a:t>
            </a:r>
            <a:r>
              <a:rPr lang="en-GB" sz="2000" dirty="0" err="1">
                <a:solidFill>
                  <a:srgbClr val="002060"/>
                </a:solidFill>
                <a:latin typeface="Century Gothic" panose="020B0502020202020204" pitchFamily="34" charset="0"/>
              </a:rPr>
              <a:t>findest</a:t>
            </a:r>
            <a:r>
              <a:rPr lang="en-GB" sz="2000" dirty="0">
                <a:solidFill>
                  <a:srgbClr val="002060"/>
                </a:solidFill>
                <a:latin typeface="Century Gothic" panose="020B0502020202020204" pitchFamily="34" charset="0"/>
              </a:rPr>
              <a:t> du </a:t>
            </a:r>
            <a:r>
              <a:rPr lang="en-GB" sz="2000" b="1" dirty="0">
                <a:solidFill>
                  <a:srgbClr val="002060"/>
                </a:solidFill>
                <a:latin typeface="Century Gothic" panose="020B0502020202020204" pitchFamily="34" charset="0"/>
              </a:rPr>
              <a:t>den </a:t>
            </a:r>
            <a:r>
              <a:rPr lang="en-GB" sz="2000" b="1" dirty="0" err="1">
                <a:solidFill>
                  <a:srgbClr val="002060"/>
                </a:solidFill>
                <a:latin typeface="Century Gothic" panose="020B0502020202020204" pitchFamily="34" charset="0"/>
              </a:rPr>
              <a:t>Unterricht</a:t>
            </a:r>
            <a:r>
              <a:rPr lang="en-GB" sz="2000" dirty="0">
                <a:solidFill>
                  <a:srgbClr val="002060"/>
                </a:solidFill>
                <a:latin typeface="Century Gothic" panose="020B0502020202020204" pitchFamily="34" charset="0"/>
              </a:rPr>
              <a:t>? Ich </a:t>
            </a:r>
            <a:r>
              <a:rPr lang="en-GB" sz="2000" dirty="0" err="1">
                <a:solidFill>
                  <a:srgbClr val="002060"/>
                </a:solidFill>
                <a:latin typeface="Century Gothic" panose="020B0502020202020204" pitchFamily="34" charset="0"/>
              </a:rPr>
              <a:t>finde</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ihn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leicht</a:t>
            </a:r>
            <a:r>
              <a:rPr lang="en-GB" sz="2000"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168320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5" grpId="0"/>
      <p:bldP spid="56" grpId="0"/>
      <p:bldP spid="57" grpId="0"/>
      <p:bldP spid="58" grpId="0"/>
      <p:bldP spid="59" grpId="0"/>
      <p:bldP spid="6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327"/>
            <a:ext cx="8032972" cy="869950"/>
          </a:xfrm>
          <a:prstGeom prst="rect">
            <a:avLst/>
          </a:prstGeom>
        </p:spPr>
      </p:pic>
      <p:sp>
        <p:nvSpPr>
          <p:cNvPr id="4" name="Title 3"/>
          <p:cNvSpPr>
            <a:spLocks noGrp="1"/>
          </p:cNvSpPr>
          <p:nvPr>
            <p:ph type="title"/>
          </p:nvPr>
        </p:nvSpPr>
        <p:spPr>
          <a:xfrm>
            <a:off x="117565" y="18087"/>
            <a:ext cx="5631481" cy="707849"/>
          </a:xfrm>
        </p:spPr>
        <p:txBody>
          <a:bodyPr>
            <a:normAutofit/>
          </a:bodyPr>
          <a:lstStyle/>
          <a:p>
            <a:r>
              <a:rPr lang="en-GB" sz="3600" b="1" dirty="0" err="1" smtClean="0">
                <a:solidFill>
                  <a:schemeClr val="bg1"/>
                </a:solidFill>
              </a:rPr>
              <a:t>Ein</a:t>
            </a:r>
            <a:r>
              <a:rPr lang="en-GB" sz="3600" b="1" dirty="0" smtClean="0">
                <a:solidFill>
                  <a:schemeClr val="bg1"/>
                </a:solidFill>
              </a:rPr>
              <a:t> Dialog</a:t>
            </a:r>
            <a:endParaRPr lang="en-GB" sz="3600" b="1" dirty="0">
              <a:solidFill>
                <a:schemeClr val="bg1"/>
              </a:solidFill>
            </a:endParaRPr>
          </a:p>
        </p:txBody>
      </p:sp>
      <p:sp>
        <p:nvSpPr>
          <p:cNvPr id="5" name="Rounded Rectangle 11">
            <a:extLst>
              <a:ext uri="{FF2B5EF4-FFF2-40B4-BE49-F238E27FC236}">
                <a16:creationId xmlns:a16="http://schemas.microsoft.com/office/drawing/2014/main" xmlns="" id="{483D7EB9-C2AA-4190-98DE-925F861600E9}"/>
              </a:ext>
            </a:extLst>
          </p:cNvPr>
          <p:cNvSpPr/>
          <p:nvPr/>
        </p:nvSpPr>
        <p:spPr>
          <a:xfrm>
            <a:off x="10301591" y="258220"/>
            <a:ext cx="157928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pic>
        <p:nvPicPr>
          <p:cNvPr id="2050" name="Picture 2" descr="Image result for lined up talking clipart">
            <a:extLst>
              <a:ext uri="{FF2B5EF4-FFF2-40B4-BE49-F238E27FC236}">
                <a16:creationId xmlns:a16="http://schemas.microsoft.com/office/drawing/2014/main" xmlns="" id="{B15ABC47-34B5-4721-A625-621D5AD87EB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646" y="961122"/>
            <a:ext cx="1804987" cy="91681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lined up talking clipart">
            <a:extLst>
              <a:ext uri="{FF2B5EF4-FFF2-40B4-BE49-F238E27FC236}">
                <a16:creationId xmlns:a16="http://schemas.microsoft.com/office/drawing/2014/main" xmlns="" id="{11B87876-D844-4512-A4C6-FDCF677DB22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645" y="1802991"/>
            <a:ext cx="1804987" cy="9168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lined up talking clipart">
            <a:extLst>
              <a:ext uri="{FF2B5EF4-FFF2-40B4-BE49-F238E27FC236}">
                <a16:creationId xmlns:a16="http://schemas.microsoft.com/office/drawing/2014/main" xmlns="" id="{F4B417F4-6D9E-4C4C-8C59-537430A6A21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645" y="2629870"/>
            <a:ext cx="1804987" cy="9168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lined up talking clipart">
            <a:extLst>
              <a:ext uri="{FF2B5EF4-FFF2-40B4-BE49-F238E27FC236}">
                <a16:creationId xmlns:a16="http://schemas.microsoft.com/office/drawing/2014/main" xmlns="" id="{C0D98D55-065E-42A7-9332-520B56117DF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800" y="3473970"/>
            <a:ext cx="1804987" cy="9168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lined up talking clipart">
            <a:extLst>
              <a:ext uri="{FF2B5EF4-FFF2-40B4-BE49-F238E27FC236}">
                <a16:creationId xmlns:a16="http://schemas.microsoft.com/office/drawing/2014/main" xmlns="" id="{437E9AD0-53A9-4EF9-BCC5-8FE3B28E636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300" y="4300924"/>
            <a:ext cx="1804987" cy="9168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lined up talking clipart">
            <a:extLst>
              <a:ext uri="{FF2B5EF4-FFF2-40B4-BE49-F238E27FC236}">
                <a16:creationId xmlns:a16="http://schemas.microsoft.com/office/drawing/2014/main" xmlns="" id="{3F7DF04C-1444-498C-BAB7-9A50D9D8164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800" y="5144949"/>
            <a:ext cx="1804987" cy="916819"/>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a:extLst>
              <a:ext uri="{FF2B5EF4-FFF2-40B4-BE49-F238E27FC236}">
                <a16:creationId xmlns:a16="http://schemas.microsoft.com/office/drawing/2014/main" xmlns="" id="{9131E583-BF1F-4EEC-AFE2-98AC39758EDD}"/>
              </a:ext>
            </a:extLst>
          </p:cNvPr>
          <p:cNvSpPr/>
          <p:nvPr/>
        </p:nvSpPr>
        <p:spPr>
          <a:xfrm>
            <a:off x="8032972" y="1464290"/>
            <a:ext cx="2826577" cy="1683644"/>
          </a:xfrm>
          <a:prstGeom prst="wedgeRoundRectCallout">
            <a:avLst>
              <a:gd name="adj1" fmla="val 94985"/>
              <a:gd name="adj2" fmla="val 11291"/>
              <a:gd name="adj3" fmla="val 16667"/>
            </a:avLst>
          </a:prstGeom>
          <a:solidFill>
            <a:srgbClr val="2F5597"/>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prstClr val="white"/>
                </a:solidFill>
                <a:latin typeface="Century Gothic" panose="020B0502020202020204" pitchFamily="34" charset="0"/>
              </a:rPr>
              <a:t>Aha, </a:t>
            </a:r>
            <a:r>
              <a:rPr lang="en-GB" sz="2400" dirty="0" err="1">
                <a:solidFill>
                  <a:prstClr val="white"/>
                </a:solidFill>
                <a:latin typeface="Century Gothic" panose="020B0502020202020204" pitchFamily="34" charset="0"/>
              </a:rPr>
              <a:t>interessant</a:t>
            </a:r>
            <a:r>
              <a:rPr lang="en-GB" sz="2400" dirty="0">
                <a:solidFill>
                  <a:prstClr val="white"/>
                </a:solidFill>
                <a:latin typeface="Century Gothic" panose="020B0502020202020204" pitchFamily="34" charset="0"/>
              </a:rPr>
              <a:t>! </a:t>
            </a:r>
          </a:p>
          <a:p>
            <a:pPr algn="ctr"/>
            <a:r>
              <a:rPr lang="en-GB" sz="2400" dirty="0">
                <a:solidFill>
                  <a:prstClr val="white"/>
                </a:solidFill>
                <a:latin typeface="Century Gothic" panose="020B0502020202020204" pitchFamily="34" charset="0"/>
              </a:rPr>
              <a:t>Toll! </a:t>
            </a:r>
          </a:p>
          <a:p>
            <a:pPr algn="ctr"/>
            <a:r>
              <a:rPr lang="en-GB" sz="2400" dirty="0" err="1">
                <a:solidFill>
                  <a:prstClr val="white"/>
                </a:solidFill>
                <a:latin typeface="Century Gothic" panose="020B0502020202020204" pitchFamily="34" charset="0"/>
              </a:rPr>
              <a:t>Echt</a:t>
            </a:r>
            <a:r>
              <a:rPr lang="en-GB" sz="2400" dirty="0">
                <a:solidFill>
                  <a:prstClr val="white"/>
                </a:solidFill>
                <a:latin typeface="Century Gothic" panose="020B0502020202020204" pitchFamily="34" charset="0"/>
              </a:rPr>
              <a:t>? </a:t>
            </a:r>
          </a:p>
          <a:p>
            <a:pPr algn="ctr"/>
            <a:r>
              <a:rPr lang="en-GB" sz="2400" dirty="0">
                <a:solidFill>
                  <a:prstClr val="white"/>
                </a:solidFill>
                <a:latin typeface="Century Gothic" panose="020B0502020202020204" pitchFamily="34" charset="0"/>
              </a:rPr>
              <a:t>Ach so!</a:t>
            </a:r>
            <a:endParaRPr lang="en-GB" sz="2800" dirty="0">
              <a:solidFill>
                <a:prstClr val="white"/>
              </a:solidFill>
              <a:latin typeface="Century Gothic" panose="020B0502020202020204" pitchFamily="34" charset="0"/>
            </a:endParaRPr>
          </a:p>
        </p:txBody>
      </p:sp>
      <p:pic>
        <p:nvPicPr>
          <p:cNvPr id="2054" name="Picture 6" descr="Image result for two thumbs up emoji clipart">
            <a:extLst>
              <a:ext uri="{FF2B5EF4-FFF2-40B4-BE49-F238E27FC236}">
                <a16:creationId xmlns:a16="http://schemas.microsoft.com/office/drawing/2014/main" xmlns="" id="{2C7F6BB7-179C-44DE-8C1D-9D6C27FDB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0484" y="1419531"/>
            <a:ext cx="1214438" cy="94297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xmlns="" id="{A3533180-1475-4E66-90BF-522A6E40D8DE}"/>
              </a:ext>
            </a:extLst>
          </p:cNvPr>
          <p:cNvSpPr/>
          <p:nvPr/>
        </p:nvSpPr>
        <p:spPr>
          <a:xfrm>
            <a:off x="3374113" y="1059771"/>
            <a:ext cx="2374933" cy="1154243"/>
          </a:xfrm>
          <a:prstGeom prst="wedgeEllipseCallout">
            <a:avLst>
              <a:gd name="adj1" fmla="val -53222"/>
              <a:gd name="adj2" fmla="val 4408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latin typeface="Century Gothic" panose="020B0502020202020204" pitchFamily="34" charset="0"/>
              </a:rPr>
              <a:t>Essen?</a:t>
            </a:r>
            <a:endParaRPr lang="en-GB" sz="3200" dirty="0">
              <a:solidFill>
                <a:prstClr val="white"/>
              </a:solidFill>
              <a:latin typeface="Century Gothic" panose="020B0502020202020204" pitchFamily="34" charset="0"/>
            </a:endParaRPr>
          </a:p>
        </p:txBody>
      </p:sp>
      <p:sp>
        <p:nvSpPr>
          <p:cNvPr id="28" name="Speech Bubble: Oval 27">
            <a:extLst>
              <a:ext uri="{FF2B5EF4-FFF2-40B4-BE49-F238E27FC236}">
                <a16:creationId xmlns:a16="http://schemas.microsoft.com/office/drawing/2014/main" xmlns="" id="{AF4852A6-1CF9-4FE4-ADB1-7875F79BD5C6}"/>
              </a:ext>
            </a:extLst>
          </p:cNvPr>
          <p:cNvSpPr/>
          <p:nvPr/>
        </p:nvSpPr>
        <p:spPr>
          <a:xfrm>
            <a:off x="4978165" y="1913371"/>
            <a:ext cx="2833992" cy="1154243"/>
          </a:xfrm>
          <a:prstGeom prst="wedgeEllipseCallout">
            <a:avLst>
              <a:gd name="adj1" fmla="val 51844"/>
              <a:gd name="adj2" fmla="val 4667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latin typeface="Century Gothic" panose="020B0502020202020204" pitchFamily="34" charset="0"/>
              </a:rPr>
              <a:t>Uniform?</a:t>
            </a:r>
            <a:endParaRPr lang="en-GB" sz="3200" dirty="0">
              <a:solidFill>
                <a:prstClr val="white"/>
              </a:solidFill>
              <a:latin typeface="Century Gothic" panose="020B0502020202020204" pitchFamily="34" charset="0"/>
            </a:endParaRPr>
          </a:p>
        </p:txBody>
      </p:sp>
      <p:sp>
        <p:nvSpPr>
          <p:cNvPr id="29" name="Speech Bubble: Oval 28">
            <a:extLst>
              <a:ext uri="{FF2B5EF4-FFF2-40B4-BE49-F238E27FC236}">
                <a16:creationId xmlns:a16="http://schemas.microsoft.com/office/drawing/2014/main" xmlns="" id="{BE53F87C-3132-4850-9451-F4BD0D39DA40}"/>
              </a:ext>
            </a:extLst>
          </p:cNvPr>
          <p:cNvSpPr/>
          <p:nvPr/>
        </p:nvSpPr>
        <p:spPr>
          <a:xfrm>
            <a:off x="3374112" y="3113742"/>
            <a:ext cx="4855488" cy="929871"/>
          </a:xfrm>
          <a:prstGeom prst="wedgeEllipseCallout">
            <a:avLst>
              <a:gd name="adj1" fmla="val -53222"/>
              <a:gd name="adj2" fmla="val 4408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prstClr val="white"/>
                </a:solidFill>
                <a:latin typeface="Century Gothic" panose="020B0502020202020204" pitchFamily="34" charset="0"/>
              </a:rPr>
              <a:t>Hausaufgaben</a:t>
            </a:r>
            <a:r>
              <a:rPr lang="en-GB" sz="3200" b="1" dirty="0">
                <a:solidFill>
                  <a:prstClr val="white"/>
                </a:solidFill>
                <a:latin typeface="Century Gothic" panose="020B0502020202020204" pitchFamily="34" charset="0"/>
              </a:rPr>
              <a:t>?</a:t>
            </a:r>
            <a:endParaRPr lang="en-GB" sz="3200" dirty="0">
              <a:solidFill>
                <a:prstClr val="white"/>
              </a:solidFill>
              <a:latin typeface="Century Gothic" panose="020B0502020202020204" pitchFamily="34" charset="0"/>
            </a:endParaRPr>
          </a:p>
        </p:txBody>
      </p:sp>
      <p:sp>
        <p:nvSpPr>
          <p:cNvPr id="30" name="Speech Bubble: Oval 29">
            <a:extLst>
              <a:ext uri="{FF2B5EF4-FFF2-40B4-BE49-F238E27FC236}">
                <a16:creationId xmlns:a16="http://schemas.microsoft.com/office/drawing/2014/main" xmlns="" id="{3B11FD0F-3D5D-4DD8-B454-7AD22A39BA92}"/>
              </a:ext>
            </a:extLst>
          </p:cNvPr>
          <p:cNvSpPr/>
          <p:nvPr/>
        </p:nvSpPr>
        <p:spPr>
          <a:xfrm>
            <a:off x="4676931" y="4072720"/>
            <a:ext cx="3356041" cy="1154243"/>
          </a:xfrm>
          <a:prstGeom prst="wedgeEllipseCallout">
            <a:avLst>
              <a:gd name="adj1" fmla="val 51844"/>
              <a:gd name="adj2" fmla="val 4667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prstClr val="white"/>
                </a:solidFill>
                <a:latin typeface="Century Gothic" panose="020B0502020202020204" pitchFamily="34" charset="0"/>
              </a:rPr>
              <a:t>Unterricht</a:t>
            </a:r>
            <a:r>
              <a:rPr lang="en-GB" sz="3200" b="1" dirty="0">
                <a:solidFill>
                  <a:prstClr val="white"/>
                </a:solidFill>
                <a:latin typeface="Century Gothic" panose="020B0502020202020204" pitchFamily="34" charset="0"/>
              </a:rPr>
              <a:t>?</a:t>
            </a:r>
            <a:endParaRPr lang="en-GB" sz="3200" dirty="0">
              <a:solidFill>
                <a:prstClr val="white"/>
              </a:solidFill>
              <a:latin typeface="Century Gothic" panose="020B0502020202020204" pitchFamily="34" charset="0"/>
            </a:endParaRPr>
          </a:p>
        </p:txBody>
      </p:sp>
      <p:sp>
        <p:nvSpPr>
          <p:cNvPr id="31" name="Speech Bubble: Oval 30">
            <a:extLst>
              <a:ext uri="{FF2B5EF4-FFF2-40B4-BE49-F238E27FC236}">
                <a16:creationId xmlns:a16="http://schemas.microsoft.com/office/drawing/2014/main" xmlns="" id="{AA049075-E582-401D-8D1E-CC33B79BA182}"/>
              </a:ext>
            </a:extLst>
          </p:cNvPr>
          <p:cNvSpPr/>
          <p:nvPr/>
        </p:nvSpPr>
        <p:spPr>
          <a:xfrm>
            <a:off x="2933305" y="4943341"/>
            <a:ext cx="2407934" cy="1154243"/>
          </a:xfrm>
          <a:prstGeom prst="wedgeEllipseCallout">
            <a:avLst>
              <a:gd name="adj1" fmla="val -53222"/>
              <a:gd name="adj2" fmla="val 4408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latin typeface="Century Gothic" panose="020B0502020202020204" pitchFamily="34" charset="0"/>
              </a:rPr>
              <a:t>Lehrer?</a:t>
            </a:r>
            <a:endParaRPr lang="en-GB" sz="3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51939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a:t>
            </a:r>
          </a:p>
        </p:txBody>
      </p:sp>
      <p:sp>
        <p:nvSpPr>
          <p:cNvPr id="14" name="TextBox 13">
            <a:extLst>
              <a:ext uri="{FF2B5EF4-FFF2-40B4-BE49-F238E27FC236}">
                <a16:creationId xmlns:a16="http://schemas.microsoft.com/office/drawing/2014/main" xmlns="" id="{29E93CB0-FA71-41D6-883F-B8ECCB8A605C}"/>
              </a:ext>
            </a:extLst>
          </p:cNvPr>
          <p:cNvSpPr txBox="1"/>
          <p:nvPr/>
        </p:nvSpPr>
        <p:spPr>
          <a:xfrm>
            <a:off x="3962088" y="5238267"/>
            <a:ext cx="8229912" cy="892552"/>
          </a:xfrm>
          <a:prstGeom prst="rect">
            <a:avLst/>
          </a:prstGeom>
          <a:noFill/>
        </p:spPr>
        <p:txBody>
          <a:bodyPr wrap="square" rtlCol="0">
            <a:spAutoFit/>
          </a:bodyPr>
          <a:lstStyle/>
          <a:p>
            <a:r>
              <a:rPr lang="en-GB" sz="2400" i="1" dirty="0">
                <a:solidFill>
                  <a:srgbClr val="5B9BD5">
                    <a:lumMod val="50000"/>
                  </a:srgbClr>
                </a:solidFill>
                <a:latin typeface="Century Gothic" panose="020B0502020202020204" pitchFamily="34" charset="0"/>
              </a:rPr>
              <a:t>(</a:t>
            </a:r>
            <a:r>
              <a:rPr lang="en-GB" sz="2400" i="1" dirty="0" err="1" smtClean="0">
                <a:solidFill>
                  <a:srgbClr val="5B9BD5">
                    <a:lumMod val="50000"/>
                  </a:srgbClr>
                </a:solidFill>
                <a:latin typeface="Century Gothic" panose="020B0502020202020204" pitchFamily="34" charset="0"/>
              </a:rPr>
              <a:t>ziemlich</a:t>
            </a:r>
            <a:r>
              <a:rPr lang="en-GB" sz="2400" i="1" dirty="0" smtClean="0">
                <a:solidFill>
                  <a:srgbClr val="5B9BD5">
                    <a:lumMod val="50000"/>
                  </a:srgbClr>
                </a:solidFill>
                <a:latin typeface="Century Gothic" panose="020B0502020202020204" pitchFamily="34" charset="0"/>
              </a:rPr>
              <a:t> / </a:t>
            </a:r>
            <a:r>
              <a:rPr lang="en-GB" sz="2400" i="1" dirty="0" err="1" smtClean="0">
                <a:solidFill>
                  <a:srgbClr val="5B9BD5">
                    <a:lumMod val="50000"/>
                  </a:srgbClr>
                </a:solidFill>
                <a:latin typeface="Century Gothic" panose="020B0502020202020204" pitchFamily="34" charset="0"/>
              </a:rPr>
              <a:t>ganz</a:t>
            </a:r>
            <a:r>
              <a:rPr lang="en-GB" sz="2400" i="1" dirty="0" smtClean="0">
                <a:solidFill>
                  <a:srgbClr val="5B9BD5">
                    <a:lumMod val="50000"/>
                  </a:srgbClr>
                </a:solidFill>
                <a:latin typeface="Century Gothic" panose="020B0502020202020204" pitchFamily="34" charset="0"/>
              </a:rPr>
              <a:t> / total / </a:t>
            </a:r>
            <a:r>
              <a:rPr lang="en-GB" sz="2400" i="1" dirty="0" err="1" smtClean="0">
                <a:solidFill>
                  <a:srgbClr val="5B9BD5">
                    <a:lumMod val="50000"/>
                  </a:srgbClr>
                </a:solidFill>
                <a:latin typeface="Century Gothic" panose="020B0502020202020204" pitchFamily="34" charset="0"/>
              </a:rPr>
              <a:t>ein</a:t>
            </a:r>
            <a:r>
              <a:rPr lang="en-GB" sz="2400" i="1" dirty="0" smtClean="0">
                <a:solidFill>
                  <a:srgbClr val="5B9BD5">
                    <a:lumMod val="50000"/>
                  </a:srgbClr>
                </a:solidFill>
                <a:latin typeface="Century Gothic" panose="020B0502020202020204" pitchFamily="34" charset="0"/>
              </a:rPr>
              <a:t> </a:t>
            </a:r>
            <a:r>
              <a:rPr lang="en-GB" sz="2400" i="1" dirty="0" err="1" smtClean="0">
                <a:solidFill>
                  <a:srgbClr val="5B9BD5">
                    <a:lumMod val="50000"/>
                  </a:srgbClr>
                </a:solidFill>
                <a:latin typeface="Century Gothic" panose="020B0502020202020204" pitchFamily="34" charset="0"/>
              </a:rPr>
              <a:t>bisschen</a:t>
            </a:r>
            <a:r>
              <a:rPr lang="en-GB" sz="2400" i="1" dirty="0" smtClean="0">
                <a:solidFill>
                  <a:srgbClr val="5B9BD5">
                    <a:lumMod val="50000"/>
                  </a:srgbClr>
                </a:solidFill>
                <a:latin typeface="Century Gothic" panose="020B0502020202020204" pitchFamily="34" charset="0"/>
              </a:rPr>
              <a:t> / </a:t>
            </a:r>
            <a:r>
              <a:rPr lang="en-GB" sz="2400" i="1" dirty="0" err="1" smtClean="0">
                <a:solidFill>
                  <a:srgbClr val="5B9BD5">
                    <a:lumMod val="50000"/>
                  </a:srgbClr>
                </a:solidFill>
                <a:latin typeface="Century Gothic" panose="020B0502020202020204" pitchFamily="34" charset="0"/>
              </a:rPr>
              <a:t>zu</a:t>
            </a:r>
            <a:r>
              <a:rPr lang="en-GB" sz="2400" i="1" dirty="0" smtClean="0">
                <a:solidFill>
                  <a:srgbClr val="5B9BD5">
                    <a:lumMod val="50000"/>
                  </a:srgbClr>
                </a:solidFill>
                <a:latin typeface="Century Gothic" panose="020B0502020202020204" pitchFamily="34" charset="0"/>
              </a:rPr>
              <a:t>/</a:t>
            </a:r>
            <a:r>
              <a:rPr lang="en-GB" sz="2400" i="1" dirty="0" err="1" smtClean="0">
                <a:solidFill>
                  <a:srgbClr val="5B9BD5">
                    <a:lumMod val="50000"/>
                  </a:srgbClr>
                </a:solidFill>
                <a:latin typeface="Century Gothic" panose="020B0502020202020204" pitchFamily="34" charset="0"/>
              </a:rPr>
              <a:t>nicht</a:t>
            </a:r>
            <a:r>
              <a:rPr lang="en-GB" sz="2400" i="1" dirty="0">
                <a:solidFill>
                  <a:srgbClr val="5B9BD5">
                    <a:lumMod val="50000"/>
                  </a:srgbClr>
                </a:solidFill>
                <a:latin typeface="Century Gothic" panose="020B0502020202020204" pitchFamily="34" charset="0"/>
              </a:rPr>
              <a:t>) </a:t>
            </a:r>
            <a:r>
              <a:rPr lang="en-GB" sz="2800" dirty="0" err="1" smtClean="0">
                <a:solidFill>
                  <a:srgbClr val="5B9BD5">
                    <a:lumMod val="50000"/>
                  </a:srgbClr>
                </a:solidFill>
                <a:latin typeface="Century Gothic" panose="020B0502020202020204" pitchFamily="34" charset="0"/>
              </a:rPr>
              <a:t>schön</a:t>
            </a:r>
            <a:r>
              <a:rPr lang="en-GB" sz="2800" dirty="0" smtClean="0">
                <a:solidFill>
                  <a:srgbClr val="5B9BD5">
                    <a:lumMod val="50000"/>
                  </a:srgbClr>
                </a:solidFill>
                <a:latin typeface="Century Gothic" panose="020B0502020202020204" pitchFamily="34" charset="0"/>
              </a:rPr>
              <a:t> / </a:t>
            </a:r>
            <a:r>
              <a:rPr lang="en-GB" sz="2800" dirty="0" err="1" smtClean="0">
                <a:solidFill>
                  <a:srgbClr val="5B9BD5">
                    <a:lumMod val="50000"/>
                  </a:srgbClr>
                </a:solidFill>
                <a:latin typeface="Century Gothic" panose="020B0502020202020204" pitchFamily="34" charset="0"/>
              </a:rPr>
              <a:t>hässlich</a:t>
            </a:r>
            <a:r>
              <a:rPr lang="en-GB" sz="2800" dirty="0" smtClean="0">
                <a:solidFill>
                  <a:srgbClr val="5B9BD5">
                    <a:lumMod val="50000"/>
                  </a:srgbClr>
                </a:solidFill>
                <a:latin typeface="Century Gothic" panose="020B0502020202020204" pitchFamily="34" charset="0"/>
              </a:rPr>
              <a:t> / </a:t>
            </a:r>
            <a:r>
              <a:rPr lang="en-GB" sz="2800" dirty="0" err="1" smtClean="0">
                <a:solidFill>
                  <a:srgbClr val="5B9BD5">
                    <a:lumMod val="50000"/>
                  </a:srgbClr>
                </a:solidFill>
                <a:latin typeface="Century Gothic" panose="020B0502020202020204" pitchFamily="34" charset="0"/>
              </a:rPr>
              <a:t>praktisch</a:t>
            </a:r>
            <a:r>
              <a:rPr lang="en-GB" sz="2800" dirty="0" smtClean="0">
                <a:solidFill>
                  <a:srgbClr val="5B9BD5">
                    <a:lumMod val="50000"/>
                  </a:srgbClr>
                </a:solidFill>
                <a:latin typeface="Century Gothic" panose="020B0502020202020204" pitchFamily="34" charset="0"/>
              </a:rPr>
              <a:t> / </a:t>
            </a:r>
            <a:r>
              <a:rPr lang="en-GB" sz="2800" dirty="0" err="1" smtClean="0">
                <a:solidFill>
                  <a:srgbClr val="5B9BD5">
                    <a:lumMod val="50000"/>
                  </a:srgbClr>
                </a:solidFill>
                <a:latin typeface="Century Gothic" panose="020B0502020202020204" pitchFamily="34" charset="0"/>
              </a:rPr>
              <a:t>schlecht</a:t>
            </a:r>
            <a:r>
              <a:rPr lang="en-GB" sz="2800" dirty="0" smtClean="0">
                <a:solidFill>
                  <a:srgbClr val="5B9BD5">
                    <a:lumMod val="50000"/>
                  </a:srgbClr>
                </a:solidFill>
                <a:latin typeface="Century Gothic" panose="020B0502020202020204" pitchFamily="34" charset="0"/>
              </a:rPr>
              <a:t> / </a:t>
            </a:r>
            <a:r>
              <a:rPr lang="en-GB" sz="2800" dirty="0" err="1" smtClean="0">
                <a:solidFill>
                  <a:srgbClr val="5B9BD5">
                    <a:lumMod val="50000"/>
                  </a:srgbClr>
                </a:solidFill>
                <a:latin typeface="Century Gothic" panose="020B0502020202020204" pitchFamily="34" charset="0"/>
              </a:rPr>
              <a:t>wichtig</a:t>
            </a:r>
            <a:endParaRPr lang="en-GB" sz="2800" dirty="0">
              <a:solidFill>
                <a:srgbClr val="5B9BD5">
                  <a:lumMod val="50000"/>
                </a:srgbClr>
              </a:solidFill>
              <a:latin typeface="Century Gothic" panose="020B0502020202020204" pitchFamily="34" charset="0"/>
            </a:endParaRPr>
          </a:p>
        </p:txBody>
      </p:sp>
      <p:sp>
        <p:nvSpPr>
          <p:cNvPr id="18" name="Rounded Rectangular Callout 6">
            <a:extLst>
              <a:ext uri="{FF2B5EF4-FFF2-40B4-BE49-F238E27FC236}">
                <a16:creationId xmlns:a16="http://schemas.microsoft.com/office/drawing/2014/main" xmlns="" id="{4D286D93-18B8-492A-92DC-8B1FF0D88399}"/>
              </a:ext>
            </a:extLst>
          </p:cNvPr>
          <p:cNvSpPr/>
          <p:nvPr/>
        </p:nvSpPr>
        <p:spPr>
          <a:xfrm flipH="1">
            <a:off x="239840" y="1416504"/>
            <a:ext cx="2919487" cy="1191784"/>
          </a:xfrm>
          <a:prstGeom prst="wedgeRoundRectCallout">
            <a:avLst>
              <a:gd name="adj1" fmla="val 54124"/>
              <a:gd name="adj2" fmla="val 8757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Wie </a:t>
            </a:r>
            <a:r>
              <a:rPr lang="en-GB" sz="2800" b="1" dirty="0" err="1">
                <a:solidFill>
                  <a:prstClr val="white"/>
                </a:solidFill>
              </a:rPr>
              <a:t>findest</a:t>
            </a:r>
            <a:r>
              <a:rPr lang="en-GB" sz="2800" b="1" dirty="0">
                <a:solidFill>
                  <a:prstClr val="white"/>
                </a:solidFill>
              </a:rPr>
              <a:t> du </a:t>
            </a:r>
            <a:r>
              <a:rPr lang="en-GB" sz="2800" dirty="0">
                <a:solidFill>
                  <a:prstClr val="white"/>
                </a:solidFill>
              </a:rPr>
              <a:t>die </a:t>
            </a:r>
            <a:r>
              <a:rPr lang="en-GB" sz="2800" dirty="0" err="1">
                <a:solidFill>
                  <a:prstClr val="white"/>
                </a:solidFill>
              </a:rPr>
              <a:t>Schuluniform</a:t>
            </a:r>
            <a:r>
              <a:rPr lang="en-GB" sz="2800" dirty="0">
                <a:solidFill>
                  <a:prstClr val="white"/>
                </a:solidFill>
              </a:rPr>
              <a:t>?</a:t>
            </a:r>
          </a:p>
        </p:txBody>
      </p:sp>
      <p:sp>
        <p:nvSpPr>
          <p:cNvPr id="20" name="Rounded Rectangular Callout 6">
            <a:extLst>
              <a:ext uri="{FF2B5EF4-FFF2-40B4-BE49-F238E27FC236}">
                <a16:creationId xmlns:a16="http://schemas.microsoft.com/office/drawing/2014/main" xmlns="" id="{401F8DD5-9326-4C96-85B3-89BF6376A39E}"/>
              </a:ext>
            </a:extLst>
          </p:cNvPr>
          <p:cNvSpPr/>
          <p:nvPr/>
        </p:nvSpPr>
        <p:spPr>
          <a:xfrm flipH="1">
            <a:off x="1063991" y="4939035"/>
            <a:ext cx="2653259" cy="1191784"/>
          </a:xfrm>
          <a:prstGeom prst="wedgeRoundRectCallout">
            <a:avLst>
              <a:gd name="adj1" fmla="val 88023"/>
              <a:gd name="adj2" fmla="val 37262"/>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Ich </a:t>
            </a:r>
            <a:r>
              <a:rPr lang="en-GB" sz="2800" b="1" dirty="0" err="1">
                <a:solidFill>
                  <a:prstClr val="white"/>
                </a:solidFill>
              </a:rPr>
              <a:t>finde</a:t>
            </a:r>
            <a:r>
              <a:rPr lang="en-GB" sz="2800" b="1" dirty="0">
                <a:solidFill>
                  <a:prstClr val="white"/>
                </a:solidFill>
              </a:rPr>
              <a:t> </a:t>
            </a:r>
            <a:r>
              <a:rPr lang="en-GB" sz="2800" b="1" dirty="0" err="1">
                <a:solidFill>
                  <a:prstClr val="white"/>
                </a:solidFill>
              </a:rPr>
              <a:t>sie</a:t>
            </a:r>
            <a:r>
              <a:rPr lang="en-GB" sz="2800" b="1" dirty="0">
                <a:solidFill>
                  <a:prstClr val="white"/>
                </a:solidFill>
              </a:rPr>
              <a:t> …</a:t>
            </a:r>
            <a:endParaRPr lang="en-GB" sz="2800" dirty="0">
              <a:solidFill>
                <a:prstClr val="white"/>
              </a:solidFill>
            </a:endParaRPr>
          </a:p>
        </p:txBody>
      </p:sp>
      <p:sp>
        <p:nvSpPr>
          <p:cNvPr id="22" name="Rounded Rectangular Callout 6">
            <a:extLst>
              <a:ext uri="{FF2B5EF4-FFF2-40B4-BE49-F238E27FC236}">
                <a16:creationId xmlns:a16="http://schemas.microsoft.com/office/drawing/2014/main" xmlns="" id="{EA1CED31-8526-4EA4-B056-188B345727D1}"/>
              </a:ext>
            </a:extLst>
          </p:cNvPr>
          <p:cNvSpPr/>
          <p:nvPr/>
        </p:nvSpPr>
        <p:spPr>
          <a:xfrm flipH="1">
            <a:off x="8809514" y="224720"/>
            <a:ext cx="2653259" cy="1191784"/>
          </a:xfrm>
          <a:prstGeom prst="wedgeRoundRectCallout">
            <a:avLst>
              <a:gd name="adj1" fmla="val -71300"/>
              <a:gd name="adj2" fmla="val 6870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Wie </a:t>
            </a:r>
            <a:r>
              <a:rPr lang="en-GB" sz="2800" b="1" dirty="0" err="1">
                <a:solidFill>
                  <a:prstClr val="white"/>
                </a:solidFill>
              </a:rPr>
              <a:t>findet</a:t>
            </a:r>
            <a:r>
              <a:rPr lang="en-GB" sz="2800" b="1" dirty="0">
                <a:solidFill>
                  <a:prstClr val="white"/>
                </a:solidFill>
              </a:rPr>
              <a:t> </a:t>
            </a:r>
            <a:r>
              <a:rPr lang="en-GB" sz="2800" b="1" dirty="0" err="1">
                <a:solidFill>
                  <a:prstClr val="white"/>
                </a:solidFill>
              </a:rPr>
              <a:t>er</a:t>
            </a:r>
            <a:r>
              <a:rPr lang="en-GB" sz="2800" b="1" dirty="0">
                <a:solidFill>
                  <a:prstClr val="white"/>
                </a:solidFill>
              </a:rPr>
              <a:t> </a:t>
            </a:r>
            <a:r>
              <a:rPr lang="en-GB" sz="2800" dirty="0" err="1">
                <a:solidFill>
                  <a:prstClr val="white"/>
                </a:solidFill>
              </a:rPr>
              <a:t>sie</a:t>
            </a:r>
            <a:r>
              <a:rPr lang="en-GB" sz="2800" dirty="0">
                <a:solidFill>
                  <a:prstClr val="white"/>
                </a:solidFill>
              </a:rPr>
              <a:t>?</a:t>
            </a:r>
          </a:p>
        </p:txBody>
      </p:sp>
      <p:sp>
        <p:nvSpPr>
          <p:cNvPr id="23" name="Rounded Rectangular Callout 6">
            <a:extLst>
              <a:ext uri="{FF2B5EF4-FFF2-40B4-BE49-F238E27FC236}">
                <a16:creationId xmlns:a16="http://schemas.microsoft.com/office/drawing/2014/main" xmlns="" id="{E08C8F5A-92B6-47A1-9604-A877634F3D81}"/>
              </a:ext>
            </a:extLst>
          </p:cNvPr>
          <p:cNvSpPr/>
          <p:nvPr/>
        </p:nvSpPr>
        <p:spPr>
          <a:xfrm flipH="1">
            <a:off x="8815871" y="3669060"/>
            <a:ext cx="2653259" cy="829150"/>
          </a:xfrm>
          <a:prstGeom prst="wedgeRoundRectCallout">
            <a:avLst>
              <a:gd name="adj1" fmla="val -72430"/>
              <a:gd name="adj2" fmla="val -44495"/>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prstClr val="white"/>
                </a:solidFill>
              </a:rPr>
              <a:t>Er</a:t>
            </a:r>
            <a:r>
              <a:rPr lang="en-GB" sz="2800" dirty="0">
                <a:solidFill>
                  <a:prstClr val="white"/>
                </a:solidFill>
              </a:rPr>
              <a:t> </a:t>
            </a:r>
            <a:r>
              <a:rPr lang="en-GB" sz="2800" b="1" dirty="0" err="1">
                <a:solidFill>
                  <a:prstClr val="white"/>
                </a:solidFill>
              </a:rPr>
              <a:t>findet</a:t>
            </a:r>
            <a:r>
              <a:rPr lang="en-GB" sz="2800" b="1" dirty="0">
                <a:solidFill>
                  <a:prstClr val="white"/>
                </a:solidFill>
              </a:rPr>
              <a:t> </a:t>
            </a:r>
            <a:r>
              <a:rPr lang="en-GB" sz="2800" dirty="0" err="1">
                <a:solidFill>
                  <a:prstClr val="white"/>
                </a:solidFill>
              </a:rPr>
              <a:t>sie</a:t>
            </a:r>
            <a:r>
              <a:rPr lang="en-GB" sz="2800" dirty="0">
                <a:solidFill>
                  <a:prstClr val="white"/>
                </a:solidFill>
              </a:rPr>
              <a:t> …</a:t>
            </a:r>
          </a:p>
        </p:txBody>
      </p:sp>
      <p:pic>
        <p:nvPicPr>
          <p:cNvPr id="5122" name="Picture 2" descr="Image result for yummy face clipart">
            <a:extLst>
              <a:ext uri="{FF2B5EF4-FFF2-40B4-BE49-F238E27FC236}">
                <a16:creationId xmlns:a16="http://schemas.microsoft.com/office/drawing/2014/main" xmlns="" id="{466DE2F1-CB2B-4C08-969B-8E42A2F45DF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36005" y="1578222"/>
            <a:ext cx="220027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school blazer uniform">
            <a:extLst>
              <a:ext uri="{FF2B5EF4-FFF2-40B4-BE49-F238E27FC236}">
                <a16:creationId xmlns:a16="http://schemas.microsoft.com/office/drawing/2014/main" xmlns="" id="{C733CFD1-3905-4387-8C27-6D765F7586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6130" y="1416504"/>
            <a:ext cx="3610147" cy="34069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33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20"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a:t>
            </a:r>
          </a:p>
        </p:txBody>
      </p:sp>
      <p:sp>
        <p:nvSpPr>
          <p:cNvPr id="14" name="TextBox 13">
            <a:extLst>
              <a:ext uri="{FF2B5EF4-FFF2-40B4-BE49-F238E27FC236}">
                <a16:creationId xmlns:a16="http://schemas.microsoft.com/office/drawing/2014/main" xmlns="" id="{29E93CB0-FA71-41D6-883F-B8ECCB8A605C}"/>
              </a:ext>
            </a:extLst>
          </p:cNvPr>
          <p:cNvSpPr txBox="1"/>
          <p:nvPr/>
        </p:nvSpPr>
        <p:spPr>
          <a:xfrm>
            <a:off x="3792200" y="5351080"/>
            <a:ext cx="8399800" cy="830997"/>
          </a:xfrm>
          <a:prstGeom prst="rect">
            <a:avLst/>
          </a:prstGeom>
          <a:noFill/>
        </p:spPr>
        <p:txBody>
          <a:bodyPr wrap="square" rtlCol="0">
            <a:spAutoFit/>
          </a:bodyPr>
          <a:lstStyle/>
          <a:p>
            <a:r>
              <a:rPr lang="en-GB" sz="2400" i="1" dirty="0">
                <a:solidFill>
                  <a:srgbClr val="5B9BD5">
                    <a:lumMod val="50000"/>
                  </a:srgbClr>
                </a:solidFill>
                <a:latin typeface="Century Gothic" panose="020B0502020202020204" pitchFamily="34" charset="0"/>
              </a:rPr>
              <a:t>(</a:t>
            </a:r>
            <a:r>
              <a:rPr lang="en-GB" sz="2400" i="1" dirty="0" err="1" smtClean="0">
                <a:solidFill>
                  <a:srgbClr val="5B9BD5">
                    <a:lumMod val="50000"/>
                  </a:srgbClr>
                </a:solidFill>
                <a:latin typeface="Century Gothic" panose="020B0502020202020204" pitchFamily="34" charset="0"/>
              </a:rPr>
              <a:t>ziemlich</a:t>
            </a:r>
            <a:r>
              <a:rPr lang="en-GB" sz="2400" i="1" dirty="0" smtClean="0">
                <a:solidFill>
                  <a:srgbClr val="5B9BD5">
                    <a:lumMod val="50000"/>
                  </a:srgbClr>
                </a:solidFill>
                <a:latin typeface="Century Gothic" panose="020B0502020202020204" pitchFamily="34" charset="0"/>
              </a:rPr>
              <a:t> / </a:t>
            </a:r>
            <a:r>
              <a:rPr lang="en-GB" sz="2400" i="1" dirty="0" err="1" smtClean="0">
                <a:solidFill>
                  <a:srgbClr val="5B9BD5">
                    <a:lumMod val="50000"/>
                  </a:srgbClr>
                </a:solidFill>
                <a:latin typeface="Century Gothic" panose="020B0502020202020204" pitchFamily="34" charset="0"/>
              </a:rPr>
              <a:t>ganz</a:t>
            </a:r>
            <a:r>
              <a:rPr lang="en-GB" sz="2400" i="1" dirty="0" smtClean="0">
                <a:solidFill>
                  <a:srgbClr val="5B9BD5">
                    <a:lumMod val="50000"/>
                  </a:srgbClr>
                </a:solidFill>
                <a:latin typeface="Century Gothic" panose="020B0502020202020204" pitchFamily="34" charset="0"/>
              </a:rPr>
              <a:t> / total / </a:t>
            </a:r>
            <a:r>
              <a:rPr lang="en-GB" sz="2400" i="1" dirty="0" err="1" smtClean="0">
                <a:solidFill>
                  <a:srgbClr val="5B9BD5">
                    <a:lumMod val="50000"/>
                  </a:srgbClr>
                </a:solidFill>
                <a:latin typeface="Century Gothic" panose="020B0502020202020204" pitchFamily="34" charset="0"/>
              </a:rPr>
              <a:t>ein</a:t>
            </a:r>
            <a:r>
              <a:rPr lang="en-GB" sz="2400" i="1" dirty="0" smtClean="0">
                <a:solidFill>
                  <a:srgbClr val="5B9BD5">
                    <a:lumMod val="50000"/>
                  </a:srgbClr>
                </a:solidFill>
                <a:latin typeface="Century Gothic" panose="020B0502020202020204" pitchFamily="34" charset="0"/>
              </a:rPr>
              <a:t> </a:t>
            </a:r>
            <a:r>
              <a:rPr lang="en-GB" sz="2400" i="1" dirty="0" err="1" smtClean="0">
                <a:solidFill>
                  <a:srgbClr val="5B9BD5">
                    <a:lumMod val="50000"/>
                  </a:srgbClr>
                </a:solidFill>
                <a:latin typeface="Century Gothic" panose="020B0502020202020204" pitchFamily="34" charset="0"/>
              </a:rPr>
              <a:t>bisschen</a:t>
            </a:r>
            <a:r>
              <a:rPr lang="en-GB" sz="2400" i="1" dirty="0" smtClean="0">
                <a:solidFill>
                  <a:srgbClr val="5B9BD5">
                    <a:lumMod val="50000"/>
                  </a:srgbClr>
                </a:solidFill>
                <a:latin typeface="Century Gothic" panose="020B0502020202020204" pitchFamily="34" charset="0"/>
              </a:rPr>
              <a:t> / </a:t>
            </a:r>
            <a:r>
              <a:rPr lang="en-GB" sz="2400" i="1" dirty="0" err="1" smtClean="0">
                <a:solidFill>
                  <a:srgbClr val="5B9BD5">
                    <a:lumMod val="50000"/>
                  </a:srgbClr>
                </a:solidFill>
                <a:latin typeface="Century Gothic" panose="020B0502020202020204" pitchFamily="34" charset="0"/>
              </a:rPr>
              <a:t>zu</a:t>
            </a:r>
            <a:r>
              <a:rPr lang="en-GB" sz="2400" i="1" dirty="0" smtClean="0">
                <a:solidFill>
                  <a:srgbClr val="5B9BD5">
                    <a:lumMod val="50000"/>
                  </a:srgbClr>
                </a:solidFill>
                <a:latin typeface="Century Gothic" panose="020B0502020202020204" pitchFamily="34" charset="0"/>
              </a:rPr>
              <a:t> / </a:t>
            </a:r>
            <a:r>
              <a:rPr lang="en-GB" sz="2400" i="1" dirty="0" err="1" smtClean="0">
                <a:solidFill>
                  <a:srgbClr val="5B9BD5">
                    <a:lumMod val="50000"/>
                  </a:srgbClr>
                </a:solidFill>
                <a:latin typeface="Century Gothic" panose="020B0502020202020204" pitchFamily="34" charset="0"/>
              </a:rPr>
              <a:t>nicht</a:t>
            </a:r>
            <a:r>
              <a:rPr lang="en-GB" sz="2400" i="1" dirty="0">
                <a:solidFill>
                  <a:srgbClr val="5B9BD5">
                    <a:lumMod val="50000"/>
                  </a:srgbClr>
                </a:solidFill>
                <a:latin typeface="Century Gothic" panose="020B0502020202020204" pitchFamily="34" charset="0"/>
              </a:rPr>
              <a:t>) </a:t>
            </a:r>
            <a:r>
              <a:rPr lang="en-GB" sz="2400" dirty="0" err="1" smtClean="0">
                <a:solidFill>
                  <a:srgbClr val="5B9BD5">
                    <a:lumMod val="50000"/>
                  </a:srgbClr>
                </a:solidFill>
                <a:latin typeface="Century Gothic" panose="020B0502020202020204" pitchFamily="34" charset="0"/>
              </a:rPr>
              <a:t>langweilig</a:t>
            </a:r>
            <a:r>
              <a:rPr lang="en-GB" sz="2400" dirty="0" smtClean="0">
                <a:solidFill>
                  <a:srgbClr val="5B9BD5">
                    <a:lumMod val="50000"/>
                  </a:srgbClr>
                </a:solidFill>
                <a:latin typeface="Century Gothic" panose="020B0502020202020204" pitchFamily="34" charset="0"/>
              </a:rPr>
              <a:t> / </a:t>
            </a:r>
            <a:r>
              <a:rPr lang="en-GB" sz="2400" dirty="0" err="1" smtClean="0">
                <a:solidFill>
                  <a:srgbClr val="5B9BD5">
                    <a:lumMod val="50000"/>
                  </a:srgbClr>
                </a:solidFill>
                <a:latin typeface="Century Gothic" panose="020B0502020202020204" pitchFamily="34" charset="0"/>
              </a:rPr>
              <a:t>schlecht</a:t>
            </a:r>
            <a:r>
              <a:rPr lang="en-GB" sz="2400" dirty="0" smtClean="0">
                <a:solidFill>
                  <a:srgbClr val="5B9BD5">
                    <a:lumMod val="50000"/>
                  </a:srgbClr>
                </a:solidFill>
                <a:latin typeface="Century Gothic" panose="020B0502020202020204" pitchFamily="34" charset="0"/>
              </a:rPr>
              <a:t> / nett / toll / </a:t>
            </a:r>
            <a:r>
              <a:rPr lang="en-GB" sz="2400" dirty="0" err="1" smtClean="0">
                <a:solidFill>
                  <a:srgbClr val="5B9BD5">
                    <a:lumMod val="50000"/>
                  </a:srgbClr>
                </a:solidFill>
                <a:latin typeface="Century Gothic" panose="020B0502020202020204" pitchFamily="34" charset="0"/>
              </a:rPr>
              <a:t>streng</a:t>
            </a:r>
            <a:r>
              <a:rPr lang="en-GB" sz="2400" dirty="0" smtClean="0">
                <a:solidFill>
                  <a:srgbClr val="5B9BD5">
                    <a:lumMod val="50000"/>
                  </a:srgbClr>
                </a:solidFill>
                <a:latin typeface="Century Gothic" panose="020B0502020202020204" pitchFamily="34" charset="0"/>
              </a:rPr>
              <a:t> / in </a:t>
            </a:r>
            <a:r>
              <a:rPr lang="en-GB" sz="2400" dirty="0" err="1">
                <a:solidFill>
                  <a:srgbClr val="5B9BD5">
                    <a:lumMod val="50000"/>
                  </a:srgbClr>
                </a:solidFill>
                <a:latin typeface="Century Gothic" panose="020B0502020202020204" pitchFamily="34" charset="0"/>
              </a:rPr>
              <a:t>Ordnung</a:t>
            </a:r>
            <a:endParaRPr lang="en-GB" sz="2400" dirty="0">
              <a:solidFill>
                <a:srgbClr val="5B9BD5">
                  <a:lumMod val="50000"/>
                </a:srgbClr>
              </a:solidFill>
              <a:latin typeface="Century Gothic" panose="020B0502020202020204" pitchFamily="34" charset="0"/>
            </a:endParaRPr>
          </a:p>
        </p:txBody>
      </p:sp>
      <p:sp>
        <p:nvSpPr>
          <p:cNvPr id="18" name="Rounded Rectangular Callout 6">
            <a:extLst>
              <a:ext uri="{FF2B5EF4-FFF2-40B4-BE49-F238E27FC236}">
                <a16:creationId xmlns:a16="http://schemas.microsoft.com/office/drawing/2014/main" xmlns="" id="{4D286D93-18B8-492A-92DC-8B1FF0D88399}"/>
              </a:ext>
            </a:extLst>
          </p:cNvPr>
          <p:cNvSpPr/>
          <p:nvPr/>
        </p:nvSpPr>
        <p:spPr>
          <a:xfrm flipH="1">
            <a:off x="239840" y="1416504"/>
            <a:ext cx="2919487" cy="1191784"/>
          </a:xfrm>
          <a:prstGeom prst="wedgeRoundRectCallout">
            <a:avLst>
              <a:gd name="adj1" fmla="val 54124"/>
              <a:gd name="adj2" fmla="val 8757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Wie </a:t>
            </a:r>
            <a:r>
              <a:rPr lang="en-GB" sz="2800" b="1" dirty="0" err="1">
                <a:solidFill>
                  <a:prstClr val="white"/>
                </a:solidFill>
              </a:rPr>
              <a:t>findest</a:t>
            </a:r>
            <a:r>
              <a:rPr lang="en-GB" sz="2800" b="1" dirty="0">
                <a:solidFill>
                  <a:prstClr val="white"/>
                </a:solidFill>
              </a:rPr>
              <a:t> du </a:t>
            </a:r>
            <a:r>
              <a:rPr lang="en-GB" sz="2800" dirty="0">
                <a:solidFill>
                  <a:prstClr val="white"/>
                </a:solidFill>
              </a:rPr>
              <a:t>den Lehrer?</a:t>
            </a:r>
          </a:p>
        </p:txBody>
      </p:sp>
      <p:sp>
        <p:nvSpPr>
          <p:cNvPr id="20" name="Rounded Rectangular Callout 6">
            <a:extLst>
              <a:ext uri="{FF2B5EF4-FFF2-40B4-BE49-F238E27FC236}">
                <a16:creationId xmlns:a16="http://schemas.microsoft.com/office/drawing/2014/main" xmlns="" id="{401F8DD5-9326-4C96-85B3-89BF6376A39E}"/>
              </a:ext>
            </a:extLst>
          </p:cNvPr>
          <p:cNvSpPr/>
          <p:nvPr/>
        </p:nvSpPr>
        <p:spPr>
          <a:xfrm flipH="1">
            <a:off x="1063991" y="4939035"/>
            <a:ext cx="2653259" cy="1191784"/>
          </a:xfrm>
          <a:prstGeom prst="wedgeRoundRectCallout">
            <a:avLst>
              <a:gd name="adj1" fmla="val 88023"/>
              <a:gd name="adj2" fmla="val 37262"/>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Ich </a:t>
            </a:r>
            <a:r>
              <a:rPr lang="en-GB" sz="2800" b="1" dirty="0" err="1">
                <a:solidFill>
                  <a:prstClr val="white"/>
                </a:solidFill>
              </a:rPr>
              <a:t>finde</a:t>
            </a:r>
            <a:r>
              <a:rPr lang="en-GB" sz="2800" b="1" dirty="0">
                <a:solidFill>
                  <a:prstClr val="white"/>
                </a:solidFill>
              </a:rPr>
              <a:t> </a:t>
            </a:r>
            <a:r>
              <a:rPr lang="en-GB" sz="2800" b="1" dirty="0" err="1">
                <a:solidFill>
                  <a:prstClr val="white"/>
                </a:solidFill>
              </a:rPr>
              <a:t>ihn</a:t>
            </a:r>
            <a:r>
              <a:rPr lang="en-GB" sz="2800" b="1" dirty="0">
                <a:solidFill>
                  <a:prstClr val="white"/>
                </a:solidFill>
              </a:rPr>
              <a:t> …</a:t>
            </a:r>
            <a:endParaRPr lang="en-GB" sz="2800" dirty="0">
              <a:solidFill>
                <a:prstClr val="white"/>
              </a:solidFill>
            </a:endParaRPr>
          </a:p>
        </p:txBody>
      </p:sp>
      <p:sp>
        <p:nvSpPr>
          <p:cNvPr id="22" name="Rounded Rectangular Callout 6">
            <a:extLst>
              <a:ext uri="{FF2B5EF4-FFF2-40B4-BE49-F238E27FC236}">
                <a16:creationId xmlns:a16="http://schemas.microsoft.com/office/drawing/2014/main" xmlns="" id="{EA1CED31-8526-4EA4-B056-188B345727D1}"/>
              </a:ext>
            </a:extLst>
          </p:cNvPr>
          <p:cNvSpPr/>
          <p:nvPr/>
        </p:nvSpPr>
        <p:spPr>
          <a:xfrm flipH="1">
            <a:off x="8809514" y="224720"/>
            <a:ext cx="2653259" cy="1191784"/>
          </a:xfrm>
          <a:prstGeom prst="wedgeRoundRectCallout">
            <a:avLst>
              <a:gd name="adj1" fmla="val -71300"/>
              <a:gd name="adj2" fmla="val 6870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Wie </a:t>
            </a:r>
            <a:r>
              <a:rPr lang="en-GB" sz="2800" b="1" dirty="0" err="1">
                <a:solidFill>
                  <a:prstClr val="white"/>
                </a:solidFill>
              </a:rPr>
              <a:t>findet</a:t>
            </a:r>
            <a:r>
              <a:rPr lang="en-GB" sz="2800" b="1" dirty="0">
                <a:solidFill>
                  <a:prstClr val="white"/>
                </a:solidFill>
              </a:rPr>
              <a:t> </a:t>
            </a:r>
            <a:r>
              <a:rPr lang="en-GB" sz="2800" b="1" dirty="0" err="1">
                <a:solidFill>
                  <a:prstClr val="white"/>
                </a:solidFill>
              </a:rPr>
              <a:t>sie</a:t>
            </a:r>
            <a:r>
              <a:rPr lang="en-GB" sz="2800" b="1" dirty="0">
                <a:solidFill>
                  <a:prstClr val="white"/>
                </a:solidFill>
              </a:rPr>
              <a:t> </a:t>
            </a:r>
            <a:r>
              <a:rPr lang="en-GB" sz="2800" dirty="0" err="1">
                <a:solidFill>
                  <a:prstClr val="white"/>
                </a:solidFill>
              </a:rPr>
              <a:t>ihn</a:t>
            </a:r>
            <a:r>
              <a:rPr lang="en-GB" sz="2800" dirty="0">
                <a:solidFill>
                  <a:prstClr val="white"/>
                </a:solidFill>
              </a:rPr>
              <a:t>?</a:t>
            </a:r>
          </a:p>
        </p:txBody>
      </p:sp>
      <p:sp>
        <p:nvSpPr>
          <p:cNvPr id="23" name="Rounded Rectangular Callout 6">
            <a:extLst>
              <a:ext uri="{FF2B5EF4-FFF2-40B4-BE49-F238E27FC236}">
                <a16:creationId xmlns:a16="http://schemas.microsoft.com/office/drawing/2014/main" xmlns="" id="{E08C8F5A-92B6-47A1-9604-A877634F3D81}"/>
              </a:ext>
            </a:extLst>
          </p:cNvPr>
          <p:cNvSpPr/>
          <p:nvPr/>
        </p:nvSpPr>
        <p:spPr>
          <a:xfrm flipH="1">
            <a:off x="8815871" y="3669060"/>
            <a:ext cx="2653259" cy="829150"/>
          </a:xfrm>
          <a:prstGeom prst="wedgeRoundRectCallout">
            <a:avLst>
              <a:gd name="adj1" fmla="val -72430"/>
              <a:gd name="adj2" fmla="val -44495"/>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Sie </a:t>
            </a:r>
            <a:r>
              <a:rPr lang="en-GB" sz="2800" b="1" dirty="0" err="1">
                <a:solidFill>
                  <a:prstClr val="white"/>
                </a:solidFill>
              </a:rPr>
              <a:t>findet</a:t>
            </a:r>
            <a:r>
              <a:rPr lang="en-GB" sz="2800" b="1" dirty="0">
                <a:solidFill>
                  <a:prstClr val="white"/>
                </a:solidFill>
              </a:rPr>
              <a:t> </a:t>
            </a:r>
            <a:r>
              <a:rPr lang="en-GB" sz="2800" dirty="0" err="1">
                <a:solidFill>
                  <a:prstClr val="white"/>
                </a:solidFill>
              </a:rPr>
              <a:t>ihn</a:t>
            </a:r>
            <a:r>
              <a:rPr lang="en-GB" sz="2800" dirty="0">
                <a:solidFill>
                  <a:prstClr val="white"/>
                </a:solidFill>
              </a:rPr>
              <a:t> …</a:t>
            </a:r>
          </a:p>
        </p:txBody>
      </p:sp>
      <p:pic>
        <p:nvPicPr>
          <p:cNvPr id="7170" name="Picture 2" descr="Image result for male teacher">
            <a:extLst>
              <a:ext uri="{FF2B5EF4-FFF2-40B4-BE49-F238E27FC236}">
                <a16:creationId xmlns:a16="http://schemas.microsoft.com/office/drawing/2014/main" xmlns="" id="{F5D14988-2958-4521-8C69-522547488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7250" y="1721153"/>
            <a:ext cx="3986695" cy="28476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ounded Rectangular Callout 54">
            <a:extLst>
              <a:ext uri="{FF2B5EF4-FFF2-40B4-BE49-F238E27FC236}">
                <a16:creationId xmlns:a16="http://schemas.microsoft.com/office/drawing/2014/main" xmlns="" id="{3F257167-792C-4848-98A9-9D34256010D1}"/>
              </a:ext>
            </a:extLst>
          </p:cNvPr>
          <p:cNvSpPr/>
          <p:nvPr/>
        </p:nvSpPr>
        <p:spPr>
          <a:xfrm>
            <a:off x="3985985" y="1650571"/>
            <a:ext cx="3449223" cy="3023724"/>
          </a:xfrm>
          <a:prstGeom prst="wedgeRoundRectCallout">
            <a:avLst>
              <a:gd name="adj1" fmla="val 7989"/>
              <a:gd name="adj2" fmla="val -76446"/>
              <a:gd name="adj3" fmla="val 16667"/>
            </a:avLst>
          </a:prstGeom>
          <a:solidFill>
            <a:schemeClr val="accent1">
              <a:lumMod val="5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prstClr val="white"/>
                </a:solidFill>
                <a:latin typeface="Century Gothic" panose="020B0502020202020204" pitchFamily="34" charset="0"/>
              </a:rPr>
              <a:t>Remember! </a:t>
            </a:r>
          </a:p>
          <a:p>
            <a:pPr algn="ctr"/>
            <a:endParaRPr lang="en-GB" sz="2200" b="1" dirty="0">
              <a:solidFill>
                <a:prstClr val="white"/>
              </a:solidFill>
              <a:latin typeface="Century Gothic" panose="020B0502020202020204" pitchFamily="34" charset="0"/>
            </a:endParaRPr>
          </a:p>
          <a:p>
            <a:pPr algn="ctr"/>
            <a:r>
              <a:rPr lang="en-GB" sz="2200" dirty="0">
                <a:solidFill>
                  <a:prstClr val="white"/>
                </a:solidFill>
                <a:latin typeface="Century Gothic" panose="020B0502020202020204" pitchFamily="34" charset="0"/>
              </a:rPr>
              <a:t>After a verb, the masculine definite article changes from </a:t>
            </a:r>
            <a:r>
              <a:rPr lang="en-GB" sz="2200" i="1" dirty="0">
                <a:solidFill>
                  <a:prstClr val="white"/>
                </a:solidFill>
                <a:latin typeface="Century Gothic" panose="020B0502020202020204" pitchFamily="34" charset="0"/>
              </a:rPr>
              <a:t>der</a:t>
            </a:r>
            <a:r>
              <a:rPr lang="en-GB" sz="2200" dirty="0">
                <a:solidFill>
                  <a:prstClr val="white"/>
                </a:solidFill>
                <a:latin typeface="Century Gothic" panose="020B0502020202020204" pitchFamily="34" charset="0"/>
              </a:rPr>
              <a:t> to </a:t>
            </a:r>
            <a:r>
              <a:rPr lang="en-GB" sz="2200" b="1" i="1" dirty="0">
                <a:solidFill>
                  <a:prstClr val="white"/>
                </a:solidFill>
                <a:latin typeface="Century Gothic" panose="020B0502020202020204" pitchFamily="34" charset="0"/>
              </a:rPr>
              <a:t>den </a:t>
            </a:r>
            <a:r>
              <a:rPr lang="en-GB" sz="2200" dirty="0">
                <a:solidFill>
                  <a:prstClr val="white"/>
                </a:solidFill>
                <a:latin typeface="Century Gothic" panose="020B0502020202020204" pitchFamily="34" charset="0"/>
              </a:rPr>
              <a:t>and the object pronoun changes from</a:t>
            </a:r>
            <a:r>
              <a:rPr lang="en-GB" sz="2200" b="1" i="1" dirty="0">
                <a:solidFill>
                  <a:prstClr val="white"/>
                </a:solidFill>
                <a:latin typeface="Century Gothic" panose="020B0502020202020204" pitchFamily="34" charset="0"/>
              </a:rPr>
              <a:t> </a:t>
            </a:r>
            <a:r>
              <a:rPr lang="en-GB" sz="2200" dirty="0" err="1">
                <a:solidFill>
                  <a:prstClr val="white"/>
                </a:solidFill>
                <a:latin typeface="Century Gothic" panose="020B0502020202020204" pitchFamily="34" charset="0"/>
              </a:rPr>
              <a:t>er</a:t>
            </a:r>
            <a:r>
              <a:rPr lang="en-GB" sz="2200" dirty="0">
                <a:solidFill>
                  <a:prstClr val="white"/>
                </a:solidFill>
                <a:latin typeface="Century Gothic" panose="020B0502020202020204" pitchFamily="34" charset="0"/>
              </a:rPr>
              <a:t> to </a:t>
            </a:r>
            <a:r>
              <a:rPr lang="en-GB" sz="2200" b="1" i="1" dirty="0" err="1">
                <a:solidFill>
                  <a:prstClr val="white"/>
                </a:solidFill>
                <a:latin typeface="Century Gothic" panose="020B0502020202020204" pitchFamily="34" charset="0"/>
              </a:rPr>
              <a:t>ihn</a:t>
            </a:r>
            <a:r>
              <a:rPr lang="en-GB" sz="2200" b="1" i="1" dirty="0">
                <a:solidFill>
                  <a:prstClr val="white"/>
                </a:solidFill>
                <a:latin typeface="Century Gothic" panose="020B0502020202020204" pitchFamily="34" charset="0"/>
              </a:rPr>
              <a:t>.</a:t>
            </a:r>
            <a:endParaRPr lang="en-GB" sz="2200" dirty="0">
              <a:solidFill>
                <a:prstClr val="white"/>
              </a:solidFill>
              <a:latin typeface="Century Gothic" panose="020B0502020202020204" pitchFamily="34" charset="0"/>
            </a:endParaRPr>
          </a:p>
        </p:txBody>
      </p:sp>
      <p:sp>
        <p:nvSpPr>
          <p:cNvPr id="2" name="Oval 1">
            <a:extLst>
              <a:ext uri="{FF2B5EF4-FFF2-40B4-BE49-F238E27FC236}">
                <a16:creationId xmlns:a16="http://schemas.microsoft.com/office/drawing/2014/main" xmlns="" id="{230B8FE3-162E-402A-AF4A-86D6FFB60678}"/>
              </a:ext>
            </a:extLst>
          </p:cNvPr>
          <p:cNvSpPr/>
          <p:nvPr/>
        </p:nvSpPr>
        <p:spPr>
          <a:xfrm>
            <a:off x="794479" y="1982416"/>
            <a:ext cx="719528" cy="5958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Oval 14">
            <a:extLst>
              <a:ext uri="{FF2B5EF4-FFF2-40B4-BE49-F238E27FC236}">
                <a16:creationId xmlns:a16="http://schemas.microsoft.com/office/drawing/2014/main" xmlns="" id="{E4F0F44C-397B-4730-BCF9-4619C374BAD7}"/>
              </a:ext>
            </a:extLst>
          </p:cNvPr>
          <p:cNvSpPr/>
          <p:nvPr/>
        </p:nvSpPr>
        <p:spPr>
          <a:xfrm>
            <a:off x="2503358" y="5238099"/>
            <a:ext cx="655970" cy="5958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 name="Oval 15">
            <a:extLst>
              <a:ext uri="{FF2B5EF4-FFF2-40B4-BE49-F238E27FC236}">
                <a16:creationId xmlns:a16="http://schemas.microsoft.com/office/drawing/2014/main" xmlns="" id="{2D3AB3D0-756D-475A-A6A0-4BB14BE752E6}"/>
              </a:ext>
            </a:extLst>
          </p:cNvPr>
          <p:cNvSpPr/>
          <p:nvPr/>
        </p:nvSpPr>
        <p:spPr>
          <a:xfrm>
            <a:off x="9771758" y="794188"/>
            <a:ext cx="655970" cy="5958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Oval 16">
            <a:extLst>
              <a:ext uri="{FF2B5EF4-FFF2-40B4-BE49-F238E27FC236}">
                <a16:creationId xmlns:a16="http://schemas.microsoft.com/office/drawing/2014/main" xmlns="" id="{90BCA8E7-9647-480E-A08C-0F85FCC52192}"/>
              </a:ext>
            </a:extLst>
          </p:cNvPr>
          <p:cNvSpPr/>
          <p:nvPr/>
        </p:nvSpPr>
        <p:spPr>
          <a:xfrm>
            <a:off x="10341600" y="3816390"/>
            <a:ext cx="655970" cy="5958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cxnSp>
        <p:nvCxnSpPr>
          <p:cNvPr id="6" name="Straight Arrow Connector 5">
            <a:extLst>
              <a:ext uri="{FF2B5EF4-FFF2-40B4-BE49-F238E27FC236}">
                <a16:creationId xmlns:a16="http://schemas.microsoft.com/office/drawing/2014/main" xmlns="" id="{407489A4-23C8-4416-BB6D-D17DAC1E0F42}"/>
              </a:ext>
            </a:extLst>
          </p:cNvPr>
          <p:cNvCxnSpPr/>
          <p:nvPr/>
        </p:nvCxnSpPr>
        <p:spPr>
          <a:xfrm flipH="1" flipV="1">
            <a:off x="1514007" y="2413416"/>
            <a:ext cx="3777521" cy="10155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29996F2A-6CCA-4292-9F29-40AE7A39BA1B}"/>
              </a:ext>
            </a:extLst>
          </p:cNvPr>
          <p:cNvCxnSpPr>
            <a:cxnSpLocks/>
          </p:cNvCxnSpPr>
          <p:nvPr/>
        </p:nvCxnSpPr>
        <p:spPr>
          <a:xfrm flipH="1">
            <a:off x="3155750" y="4630896"/>
            <a:ext cx="2247459" cy="7429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4D2E24CE-9963-4F2B-8019-93B7D53AEA7A}"/>
              </a:ext>
            </a:extLst>
          </p:cNvPr>
          <p:cNvCxnSpPr>
            <a:cxnSpLocks/>
          </p:cNvCxnSpPr>
          <p:nvPr/>
        </p:nvCxnSpPr>
        <p:spPr>
          <a:xfrm flipV="1">
            <a:off x="5849451" y="1286928"/>
            <a:ext cx="3892327" cy="31253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F73E5754-D206-4ACC-9A70-F96DD9FFCFD5}"/>
              </a:ext>
            </a:extLst>
          </p:cNvPr>
          <p:cNvCxnSpPr>
            <a:cxnSpLocks/>
          </p:cNvCxnSpPr>
          <p:nvPr/>
        </p:nvCxnSpPr>
        <p:spPr>
          <a:xfrm flipV="1">
            <a:off x="6001851" y="4297092"/>
            <a:ext cx="4297850" cy="267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172" name="Picture 4" descr="Image result for ok emoticon">
            <a:extLst>
              <a:ext uri="{FF2B5EF4-FFF2-40B4-BE49-F238E27FC236}">
                <a16:creationId xmlns:a16="http://schemas.microsoft.com/office/drawing/2014/main" xmlns="" id="{A35BF231-FF2D-4BE7-8D31-5B4E665BCB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0241" y="1606889"/>
            <a:ext cx="1942837" cy="194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77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717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20" grpId="0" animBg="1"/>
      <p:bldP spid="22" grpId="0" animBg="1"/>
      <p:bldP spid="23" grpId="0" animBg="1"/>
      <p:bldP spid="12" grpId="0" animBg="1"/>
      <p:bldP spid="2"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a:t>
            </a:r>
          </a:p>
        </p:txBody>
      </p:sp>
      <p:sp>
        <p:nvSpPr>
          <p:cNvPr id="14" name="TextBox 13">
            <a:extLst>
              <a:ext uri="{FF2B5EF4-FFF2-40B4-BE49-F238E27FC236}">
                <a16:creationId xmlns:a16="http://schemas.microsoft.com/office/drawing/2014/main" xmlns="" id="{29E93CB0-FA71-41D6-883F-B8ECCB8A605C}"/>
              </a:ext>
            </a:extLst>
          </p:cNvPr>
          <p:cNvSpPr txBox="1"/>
          <p:nvPr/>
        </p:nvSpPr>
        <p:spPr>
          <a:xfrm>
            <a:off x="3866540" y="5185121"/>
            <a:ext cx="8561532" cy="861774"/>
          </a:xfrm>
          <a:prstGeom prst="rect">
            <a:avLst/>
          </a:prstGeom>
          <a:noFill/>
        </p:spPr>
        <p:txBody>
          <a:bodyPr wrap="square" rtlCol="0">
            <a:spAutoFit/>
          </a:bodyPr>
          <a:lstStyle/>
          <a:p>
            <a:r>
              <a:rPr lang="en-GB" sz="2400" i="1" dirty="0">
                <a:solidFill>
                  <a:srgbClr val="5B9BD5">
                    <a:lumMod val="50000"/>
                  </a:srgbClr>
                </a:solidFill>
                <a:latin typeface="Century Gothic" panose="020B0502020202020204" pitchFamily="34" charset="0"/>
              </a:rPr>
              <a:t>(</a:t>
            </a:r>
            <a:r>
              <a:rPr lang="en-GB" sz="2400" i="1" dirty="0" err="1" smtClean="0">
                <a:solidFill>
                  <a:srgbClr val="5B9BD5">
                    <a:lumMod val="50000"/>
                  </a:srgbClr>
                </a:solidFill>
                <a:latin typeface="Century Gothic" panose="020B0502020202020204" pitchFamily="34" charset="0"/>
              </a:rPr>
              <a:t>ziemlich</a:t>
            </a:r>
            <a:r>
              <a:rPr lang="en-GB" sz="2400" i="1" dirty="0" smtClean="0">
                <a:solidFill>
                  <a:srgbClr val="5B9BD5">
                    <a:lumMod val="50000"/>
                  </a:srgbClr>
                </a:solidFill>
                <a:latin typeface="Century Gothic" panose="020B0502020202020204" pitchFamily="34" charset="0"/>
              </a:rPr>
              <a:t> / </a:t>
            </a:r>
            <a:r>
              <a:rPr lang="en-GB" sz="2400" i="1" dirty="0" err="1" smtClean="0">
                <a:solidFill>
                  <a:srgbClr val="5B9BD5">
                    <a:lumMod val="50000"/>
                  </a:srgbClr>
                </a:solidFill>
                <a:latin typeface="Century Gothic" panose="020B0502020202020204" pitchFamily="34" charset="0"/>
              </a:rPr>
              <a:t>ganz</a:t>
            </a:r>
            <a:r>
              <a:rPr lang="en-GB" sz="2400" i="1" dirty="0" smtClean="0">
                <a:solidFill>
                  <a:srgbClr val="5B9BD5">
                    <a:lumMod val="50000"/>
                  </a:srgbClr>
                </a:solidFill>
                <a:latin typeface="Century Gothic" panose="020B0502020202020204" pitchFamily="34" charset="0"/>
              </a:rPr>
              <a:t> / total / </a:t>
            </a:r>
            <a:r>
              <a:rPr lang="en-GB" sz="2400" i="1" dirty="0" err="1" smtClean="0">
                <a:solidFill>
                  <a:srgbClr val="5B9BD5">
                    <a:lumMod val="50000"/>
                  </a:srgbClr>
                </a:solidFill>
                <a:latin typeface="Century Gothic" panose="020B0502020202020204" pitchFamily="34" charset="0"/>
              </a:rPr>
              <a:t>ein</a:t>
            </a:r>
            <a:r>
              <a:rPr lang="en-GB" sz="2400" i="1" dirty="0" smtClean="0">
                <a:solidFill>
                  <a:srgbClr val="5B9BD5">
                    <a:lumMod val="50000"/>
                  </a:srgbClr>
                </a:solidFill>
                <a:latin typeface="Century Gothic" panose="020B0502020202020204" pitchFamily="34" charset="0"/>
              </a:rPr>
              <a:t> </a:t>
            </a:r>
            <a:r>
              <a:rPr lang="en-GB" sz="2400" i="1" dirty="0" err="1" smtClean="0">
                <a:solidFill>
                  <a:srgbClr val="5B9BD5">
                    <a:lumMod val="50000"/>
                  </a:srgbClr>
                </a:solidFill>
                <a:latin typeface="Century Gothic" panose="020B0502020202020204" pitchFamily="34" charset="0"/>
              </a:rPr>
              <a:t>bisschen</a:t>
            </a:r>
            <a:r>
              <a:rPr lang="en-GB" sz="2400" i="1" dirty="0" smtClean="0">
                <a:solidFill>
                  <a:srgbClr val="5B9BD5">
                    <a:lumMod val="50000"/>
                  </a:srgbClr>
                </a:solidFill>
                <a:latin typeface="Century Gothic" panose="020B0502020202020204" pitchFamily="34" charset="0"/>
              </a:rPr>
              <a:t> / </a:t>
            </a:r>
            <a:r>
              <a:rPr lang="en-GB" sz="2400" i="1" dirty="0" err="1" smtClean="0">
                <a:solidFill>
                  <a:srgbClr val="5B9BD5">
                    <a:lumMod val="50000"/>
                  </a:srgbClr>
                </a:solidFill>
                <a:latin typeface="Century Gothic" panose="020B0502020202020204" pitchFamily="34" charset="0"/>
              </a:rPr>
              <a:t>zu</a:t>
            </a:r>
            <a:r>
              <a:rPr lang="en-GB" sz="2400" i="1" dirty="0" smtClean="0">
                <a:solidFill>
                  <a:srgbClr val="5B9BD5">
                    <a:lumMod val="50000"/>
                  </a:srgbClr>
                </a:solidFill>
                <a:latin typeface="Century Gothic" panose="020B0502020202020204" pitchFamily="34" charset="0"/>
              </a:rPr>
              <a:t> / </a:t>
            </a:r>
            <a:r>
              <a:rPr lang="en-GB" sz="2400" i="1" dirty="0" err="1" smtClean="0">
                <a:solidFill>
                  <a:srgbClr val="5B9BD5">
                    <a:lumMod val="50000"/>
                  </a:srgbClr>
                </a:solidFill>
                <a:latin typeface="Century Gothic" panose="020B0502020202020204" pitchFamily="34" charset="0"/>
              </a:rPr>
              <a:t>nicht</a:t>
            </a:r>
            <a:r>
              <a:rPr lang="en-GB" sz="2400" i="1" dirty="0">
                <a:solidFill>
                  <a:srgbClr val="5B9BD5">
                    <a:lumMod val="50000"/>
                  </a:srgbClr>
                </a:solidFill>
                <a:latin typeface="Century Gothic" panose="020B0502020202020204" pitchFamily="34" charset="0"/>
              </a:rPr>
              <a:t>) </a:t>
            </a:r>
            <a:r>
              <a:rPr lang="en-GB" sz="2600" dirty="0" err="1" smtClean="0">
                <a:solidFill>
                  <a:srgbClr val="5B9BD5">
                    <a:lumMod val="50000"/>
                  </a:srgbClr>
                </a:solidFill>
                <a:latin typeface="Century Gothic" panose="020B0502020202020204" pitchFamily="34" charset="0"/>
              </a:rPr>
              <a:t>schwierig</a:t>
            </a:r>
            <a:r>
              <a:rPr lang="en-GB" sz="2600" dirty="0" smtClean="0">
                <a:solidFill>
                  <a:srgbClr val="5B9BD5">
                    <a:lumMod val="50000"/>
                  </a:srgbClr>
                </a:solidFill>
                <a:latin typeface="Century Gothic" panose="020B0502020202020204" pitchFamily="34" charset="0"/>
              </a:rPr>
              <a:t> / </a:t>
            </a:r>
            <a:r>
              <a:rPr lang="en-GB" sz="2600" dirty="0" err="1" smtClean="0">
                <a:solidFill>
                  <a:srgbClr val="5B9BD5">
                    <a:lumMod val="50000"/>
                  </a:srgbClr>
                </a:solidFill>
                <a:latin typeface="Century Gothic" panose="020B0502020202020204" pitchFamily="34" charset="0"/>
              </a:rPr>
              <a:t>langweilig</a:t>
            </a:r>
            <a:r>
              <a:rPr lang="en-GB" sz="2600" dirty="0" smtClean="0">
                <a:solidFill>
                  <a:srgbClr val="5B9BD5">
                    <a:lumMod val="50000"/>
                  </a:srgbClr>
                </a:solidFill>
                <a:latin typeface="Century Gothic" panose="020B0502020202020204" pitchFamily="34" charset="0"/>
              </a:rPr>
              <a:t> / </a:t>
            </a:r>
            <a:r>
              <a:rPr lang="en-GB" sz="2600" dirty="0" err="1" smtClean="0">
                <a:solidFill>
                  <a:srgbClr val="5B9BD5">
                    <a:lumMod val="50000"/>
                  </a:srgbClr>
                </a:solidFill>
                <a:latin typeface="Century Gothic" panose="020B0502020202020204" pitchFamily="34" charset="0"/>
              </a:rPr>
              <a:t>schlecht</a:t>
            </a:r>
            <a:r>
              <a:rPr lang="en-GB" sz="2600" dirty="0" smtClean="0">
                <a:solidFill>
                  <a:srgbClr val="5B9BD5">
                    <a:lumMod val="50000"/>
                  </a:srgbClr>
                </a:solidFill>
                <a:latin typeface="Century Gothic" panose="020B0502020202020204" pitchFamily="34" charset="0"/>
              </a:rPr>
              <a:t> / </a:t>
            </a:r>
            <a:r>
              <a:rPr lang="en-GB" sz="2600" dirty="0" err="1" smtClean="0">
                <a:solidFill>
                  <a:srgbClr val="5B9BD5">
                    <a:lumMod val="50000"/>
                  </a:srgbClr>
                </a:solidFill>
                <a:latin typeface="Century Gothic" panose="020B0502020202020204" pitchFamily="34" charset="0"/>
              </a:rPr>
              <a:t>wichtig</a:t>
            </a:r>
            <a:r>
              <a:rPr lang="en-GB" sz="2600" dirty="0" smtClean="0">
                <a:solidFill>
                  <a:srgbClr val="5B9BD5">
                    <a:lumMod val="50000"/>
                  </a:srgbClr>
                </a:solidFill>
                <a:latin typeface="Century Gothic" panose="020B0502020202020204" pitchFamily="34" charset="0"/>
              </a:rPr>
              <a:t> / </a:t>
            </a:r>
            <a:r>
              <a:rPr lang="en-GB" sz="2600" dirty="0" err="1" smtClean="0">
                <a:solidFill>
                  <a:srgbClr val="5B9BD5">
                    <a:lumMod val="50000"/>
                  </a:srgbClr>
                </a:solidFill>
                <a:latin typeface="Century Gothic" panose="020B0502020202020204" pitchFamily="34" charset="0"/>
              </a:rPr>
              <a:t>leicht</a:t>
            </a:r>
            <a:endParaRPr lang="en-GB" sz="2600" dirty="0">
              <a:solidFill>
                <a:srgbClr val="5B9BD5">
                  <a:lumMod val="50000"/>
                </a:srgbClr>
              </a:solidFill>
              <a:latin typeface="Century Gothic" panose="020B0502020202020204" pitchFamily="34" charset="0"/>
            </a:endParaRPr>
          </a:p>
        </p:txBody>
      </p:sp>
      <p:sp>
        <p:nvSpPr>
          <p:cNvPr id="18" name="Rounded Rectangular Callout 6">
            <a:extLst>
              <a:ext uri="{FF2B5EF4-FFF2-40B4-BE49-F238E27FC236}">
                <a16:creationId xmlns:a16="http://schemas.microsoft.com/office/drawing/2014/main" xmlns="" id="{4D286D93-18B8-492A-92DC-8B1FF0D88399}"/>
              </a:ext>
            </a:extLst>
          </p:cNvPr>
          <p:cNvSpPr/>
          <p:nvPr/>
        </p:nvSpPr>
        <p:spPr>
          <a:xfrm flipH="1">
            <a:off x="239840" y="1416504"/>
            <a:ext cx="2919487" cy="1191784"/>
          </a:xfrm>
          <a:prstGeom prst="wedgeRoundRectCallout">
            <a:avLst>
              <a:gd name="adj1" fmla="val 54124"/>
              <a:gd name="adj2" fmla="val 8757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Wie </a:t>
            </a:r>
            <a:r>
              <a:rPr lang="en-GB" sz="2800" b="1" dirty="0">
                <a:solidFill>
                  <a:prstClr val="white"/>
                </a:solidFill>
              </a:rPr>
              <a:t>_______ du </a:t>
            </a:r>
            <a:r>
              <a:rPr lang="en-GB" sz="2800" dirty="0">
                <a:solidFill>
                  <a:prstClr val="white"/>
                </a:solidFill>
              </a:rPr>
              <a:t>den </a:t>
            </a:r>
            <a:r>
              <a:rPr lang="en-GB" sz="2800" dirty="0" err="1">
                <a:solidFill>
                  <a:prstClr val="white"/>
                </a:solidFill>
              </a:rPr>
              <a:t>Unterricht</a:t>
            </a:r>
            <a:r>
              <a:rPr lang="en-GB" sz="2800" dirty="0">
                <a:solidFill>
                  <a:prstClr val="white"/>
                </a:solidFill>
              </a:rPr>
              <a:t>?</a:t>
            </a:r>
          </a:p>
        </p:txBody>
      </p:sp>
      <p:sp>
        <p:nvSpPr>
          <p:cNvPr id="20" name="Rounded Rectangular Callout 6">
            <a:extLst>
              <a:ext uri="{FF2B5EF4-FFF2-40B4-BE49-F238E27FC236}">
                <a16:creationId xmlns:a16="http://schemas.microsoft.com/office/drawing/2014/main" xmlns="" id="{401F8DD5-9326-4C96-85B3-89BF6376A39E}"/>
              </a:ext>
            </a:extLst>
          </p:cNvPr>
          <p:cNvSpPr/>
          <p:nvPr/>
        </p:nvSpPr>
        <p:spPr>
          <a:xfrm flipH="1">
            <a:off x="1063991" y="4939035"/>
            <a:ext cx="2653259" cy="1191784"/>
          </a:xfrm>
          <a:prstGeom prst="wedgeRoundRectCallout">
            <a:avLst>
              <a:gd name="adj1" fmla="val 88023"/>
              <a:gd name="adj2" fmla="val 37262"/>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Ich </a:t>
            </a:r>
            <a:r>
              <a:rPr lang="en-GB" sz="2800" b="1" dirty="0">
                <a:solidFill>
                  <a:prstClr val="white"/>
                </a:solidFill>
              </a:rPr>
              <a:t>________ </a:t>
            </a:r>
            <a:br>
              <a:rPr lang="en-GB" sz="2800" b="1" dirty="0">
                <a:solidFill>
                  <a:prstClr val="white"/>
                </a:solidFill>
              </a:rPr>
            </a:br>
            <a:r>
              <a:rPr lang="en-GB" sz="2800" b="1" dirty="0" err="1">
                <a:solidFill>
                  <a:prstClr val="white"/>
                </a:solidFill>
              </a:rPr>
              <a:t>ihn</a:t>
            </a:r>
            <a:r>
              <a:rPr lang="en-GB" sz="2800" b="1" dirty="0">
                <a:solidFill>
                  <a:prstClr val="white"/>
                </a:solidFill>
              </a:rPr>
              <a:t> …</a:t>
            </a:r>
            <a:endParaRPr lang="en-GB" sz="2800" dirty="0">
              <a:solidFill>
                <a:prstClr val="white"/>
              </a:solidFill>
            </a:endParaRPr>
          </a:p>
        </p:txBody>
      </p:sp>
      <p:sp>
        <p:nvSpPr>
          <p:cNvPr id="22" name="Rounded Rectangular Callout 6">
            <a:extLst>
              <a:ext uri="{FF2B5EF4-FFF2-40B4-BE49-F238E27FC236}">
                <a16:creationId xmlns:a16="http://schemas.microsoft.com/office/drawing/2014/main" xmlns="" id="{EA1CED31-8526-4EA4-B056-188B345727D1}"/>
              </a:ext>
            </a:extLst>
          </p:cNvPr>
          <p:cNvSpPr/>
          <p:nvPr/>
        </p:nvSpPr>
        <p:spPr>
          <a:xfrm flipH="1">
            <a:off x="8809514" y="224720"/>
            <a:ext cx="2653259" cy="1191784"/>
          </a:xfrm>
          <a:prstGeom prst="wedgeRoundRectCallout">
            <a:avLst>
              <a:gd name="adj1" fmla="val -71300"/>
              <a:gd name="adj2" fmla="val 68706"/>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Wie </a:t>
            </a:r>
            <a:r>
              <a:rPr lang="en-GB" sz="2800" b="1" dirty="0">
                <a:solidFill>
                  <a:prstClr val="white"/>
                </a:solidFill>
              </a:rPr>
              <a:t>________ </a:t>
            </a:r>
            <a:r>
              <a:rPr lang="en-GB" sz="2800" b="1" dirty="0" err="1">
                <a:solidFill>
                  <a:prstClr val="white"/>
                </a:solidFill>
              </a:rPr>
              <a:t>sie</a:t>
            </a:r>
            <a:r>
              <a:rPr lang="en-GB" sz="2800" b="1" dirty="0">
                <a:solidFill>
                  <a:prstClr val="white"/>
                </a:solidFill>
              </a:rPr>
              <a:t> </a:t>
            </a:r>
            <a:r>
              <a:rPr lang="en-GB" sz="2800" dirty="0" err="1">
                <a:solidFill>
                  <a:prstClr val="white"/>
                </a:solidFill>
              </a:rPr>
              <a:t>ihn</a:t>
            </a:r>
            <a:r>
              <a:rPr lang="en-GB" sz="2800" dirty="0">
                <a:solidFill>
                  <a:prstClr val="white"/>
                </a:solidFill>
              </a:rPr>
              <a:t>?</a:t>
            </a:r>
          </a:p>
        </p:txBody>
      </p:sp>
      <p:sp>
        <p:nvSpPr>
          <p:cNvPr id="23" name="Rounded Rectangular Callout 6">
            <a:extLst>
              <a:ext uri="{FF2B5EF4-FFF2-40B4-BE49-F238E27FC236}">
                <a16:creationId xmlns:a16="http://schemas.microsoft.com/office/drawing/2014/main" xmlns="" id="{E08C8F5A-92B6-47A1-9604-A877634F3D81}"/>
              </a:ext>
            </a:extLst>
          </p:cNvPr>
          <p:cNvSpPr/>
          <p:nvPr/>
        </p:nvSpPr>
        <p:spPr>
          <a:xfrm flipH="1">
            <a:off x="8815870" y="3669059"/>
            <a:ext cx="2653259" cy="1066127"/>
          </a:xfrm>
          <a:prstGeom prst="wedgeRoundRectCallout">
            <a:avLst>
              <a:gd name="adj1" fmla="val -72430"/>
              <a:gd name="adj2" fmla="val -44495"/>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Sie </a:t>
            </a:r>
            <a:r>
              <a:rPr lang="en-GB" sz="2800" b="1" dirty="0">
                <a:solidFill>
                  <a:prstClr val="white"/>
                </a:solidFill>
              </a:rPr>
              <a:t>________ </a:t>
            </a:r>
            <a:r>
              <a:rPr lang="en-GB" sz="2800" dirty="0" err="1">
                <a:solidFill>
                  <a:prstClr val="white"/>
                </a:solidFill>
              </a:rPr>
              <a:t>ihn</a:t>
            </a:r>
            <a:r>
              <a:rPr lang="en-GB" sz="2800" dirty="0">
                <a:solidFill>
                  <a:prstClr val="white"/>
                </a:solidFill>
              </a:rPr>
              <a:t> …</a:t>
            </a:r>
          </a:p>
        </p:txBody>
      </p:sp>
      <p:pic>
        <p:nvPicPr>
          <p:cNvPr id="8194" name="Picture 2" descr="Image result for school">
            <a:extLst>
              <a:ext uri="{FF2B5EF4-FFF2-40B4-BE49-F238E27FC236}">
                <a16:creationId xmlns:a16="http://schemas.microsoft.com/office/drawing/2014/main" xmlns="" id="{D4C7E109-C623-4429-8E12-40467A507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602" y="1863533"/>
            <a:ext cx="2802482" cy="274075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easy emoticon">
            <a:extLst>
              <a:ext uri="{FF2B5EF4-FFF2-40B4-BE49-F238E27FC236}">
                <a16:creationId xmlns:a16="http://schemas.microsoft.com/office/drawing/2014/main" xmlns="" id="{842FF55F-8EE2-46EF-AB93-9999FDD5DF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1079" y="1549361"/>
            <a:ext cx="1824448" cy="19160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A9800E20-EBF4-4044-B248-E92AD8806FC0}"/>
              </a:ext>
            </a:extLst>
          </p:cNvPr>
          <p:cNvSpPr txBox="1"/>
          <p:nvPr/>
        </p:nvSpPr>
        <p:spPr>
          <a:xfrm>
            <a:off x="1184223" y="1519381"/>
            <a:ext cx="1409076" cy="523220"/>
          </a:xfrm>
          <a:prstGeom prst="rect">
            <a:avLst/>
          </a:prstGeom>
          <a:noFill/>
        </p:spPr>
        <p:txBody>
          <a:bodyPr wrap="square" rtlCol="0">
            <a:spAutoFit/>
          </a:bodyPr>
          <a:lstStyle/>
          <a:p>
            <a:r>
              <a:rPr lang="en-GB" sz="2800" b="1" dirty="0" err="1">
                <a:solidFill>
                  <a:prstClr val="white"/>
                </a:solidFill>
                <a:latin typeface="Century Gothic" panose="020B0502020202020204" pitchFamily="34" charset="0"/>
              </a:rPr>
              <a:t>findest</a:t>
            </a:r>
            <a:endParaRPr lang="en-GB" b="1" dirty="0">
              <a:solidFill>
                <a:prstClr val="white"/>
              </a:solidFill>
              <a:latin typeface="Century Gothic" panose="020B0502020202020204" pitchFamily="34" charset="0"/>
            </a:endParaRPr>
          </a:p>
        </p:txBody>
      </p:sp>
      <p:sp>
        <p:nvSpPr>
          <p:cNvPr id="25" name="TextBox 24">
            <a:extLst>
              <a:ext uri="{FF2B5EF4-FFF2-40B4-BE49-F238E27FC236}">
                <a16:creationId xmlns:a16="http://schemas.microsoft.com/office/drawing/2014/main" xmlns="" id="{2790101D-4C4D-4D9B-A136-E1D99D27EACD}"/>
              </a:ext>
            </a:extLst>
          </p:cNvPr>
          <p:cNvSpPr txBox="1"/>
          <p:nvPr/>
        </p:nvSpPr>
        <p:spPr>
          <a:xfrm>
            <a:off x="2113611" y="5041687"/>
            <a:ext cx="1409076" cy="523220"/>
          </a:xfrm>
          <a:prstGeom prst="rect">
            <a:avLst/>
          </a:prstGeom>
          <a:noFill/>
        </p:spPr>
        <p:txBody>
          <a:bodyPr wrap="square" rtlCol="0">
            <a:spAutoFit/>
          </a:bodyPr>
          <a:lstStyle/>
          <a:p>
            <a:r>
              <a:rPr lang="en-GB" sz="2800" b="1" dirty="0" err="1">
                <a:solidFill>
                  <a:prstClr val="white"/>
                </a:solidFill>
                <a:latin typeface="Century Gothic" panose="020B0502020202020204" pitchFamily="34" charset="0"/>
              </a:rPr>
              <a:t>finde</a:t>
            </a:r>
            <a:endParaRPr lang="en-GB" b="1" dirty="0">
              <a:solidFill>
                <a:prstClr val="white"/>
              </a:solidFill>
              <a:latin typeface="Century Gothic" panose="020B0502020202020204" pitchFamily="34" charset="0"/>
            </a:endParaRPr>
          </a:p>
        </p:txBody>
      </p:sp>
      <p:sp>
        <p:nvSpPr>
          <p:cNvPr id="26" name="TextBox 25">
            <a:extLst>
              <a:ext uri="{FF2B5EF4-FFF2-40B4-BE49-F238E27FC236}">
                <a16:creationId xmlns:a16="http://schemas.microsoft.com/office/drawing/2014/main" xmlns="" id="{42A88499-AE85-4D77-8992-6B161958B2CA}"/>
              </a:ext>
            </a:extLst>
          </p:cNvPr>
          <p:cNvSpPr txBox="1"/>
          <p:nvPr/>
        </p:nvSpPr>
        <p:spPr>
          <a:xfrm>
            <a:off x="9899157" y="313762"/>
            <a:ext cx="1409076" cy="523220"/>
          </a:xfrm>
          <a:prstGeom prst="rect">
            <a:avLst/>
          </a:prstGeom>
          <a:noFill/>
        </p:spPr>
        <p:txBody>
          <a:bodyPr wrap="square" rtlCol="0">
            <a:spAutoFit/>
          </a:bodyPr>
          <a:lstStyle/>
          <a:p>
            <a:r>
              <a:rPr lang="en-GB" sz="2800" b="1" dirty="0" err="1">
                <a:solidFill>
                  <a:prstClr val="white"/>
                </a:solidFill>
                <a:latin typeface="Century Gothic" panose="020B0502020202020204" pitchFamily="34" charset="0"/>
              </a:rPr>
              <a:t>findet</a:t>
            </a:r>
            <a:endParaRPr lang="en-GB" b="1" dirty="0">
              <a:solidFill>
                <a:prstClr val="white"/>
              </a:solidFill>
              <a:latin typeface="Century Gothic" panose="020B0502020202020204" pitchFamily="34" charset="0"/>
            </a:endParaRPr>
          </a:p>
        </p:txBody>
      </p:sp>
      <p:sp>
        <p:nvSpPr>
          <p:cNvPr id="27" name="TextBox 26">
            <a:extLst>
              <a:ext uri="{FF2B5EF4-FFF2-40B4-BE49-F238E27FC236}">
                <a16:creationId xmlns:a16="http://schemas.microsoft.com/office/drawing/2014/main" xmlns="" id="{CADAC9EB-8734-4BC7-91F1-C1125522E58F}"/>
              </a:ext>
            </a:extLst>
          </p:cNvPr>
          <p:cNvSpPr txBox="1"/>
          <p:nvPr/>
        </p:nvSpPr>
        <p:spPr>
          <a:xfrm>
            <a:off x="9854187" y="3704361"/>
            <a:ext cx="1409076" cy="523220"/>
          </a:xfrm>
          <a:prstGeom prst="rect">
            <a:avLst/>
          </a:prstGeom>
          <a:noFill/>
        </p:spPr>
        <p:txBody>
          <a:bodyPr wrap="square" rtlCol="0">
            <a:spAutoFit/>
          </a:bodyPr>
          <a:lstStyle/>
          <a:p>
            <a:r>
              <a:rPr lang="en-GB" sz="2800" b="1" dirty="0" err="1">
                <a:solidFill>
                  <a:prstClr val="white"/>
                </a:solidFill>
                <a:latin typeface="Century Gothic" panose="020B0502020202020204" pitchFamily="34" charset="0"/>
              </a:rPr>
              <a:t>findet</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3911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19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20" grpId="0" animBg="1"/>
      <p:bldP spid="22" grpId="0" animBg="1"/>
      <p:bldP spid="23" grpId="0" animBg="1"/>
      <p:bldP spid="5" grpId="0"/>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45886" y="338225"/>
            <a:ext cx="5112790" cy="707849"/>
          </a:xfrm>
        </p:spPr>
        <p:txBody>
          <a:bodyPr>
            <a:normAutofit/>
          </a:bodyPr>
          <a:lstStyle/>
          <a:p>
            <a:r>
              <a:rPr lang="en-GB" sz="3600" b="1" dirty="0">
                <a:solidFill>
                  <a:schemeClr val="bg1"/>
                </a:solidFill>
              </a:rPr>
              <a:t>Wie </a:t>
            </a:r>
            <a:r>
              <a:rPr lang="en-GB" sz="3600" b="1" dirty="0" err="1">
                <a:solidFill>
                  <a:schemeClr val="bg1"/>
                </a:solidFill>
              </a:rPr>
              <a:t>findest</a:t>
            </a:r>
            <a:r>
              <a:rPr lang="en-GB" sz="3600" b="1" dirty="0">
                <a:solidFill>
                  <a:schemeClr val="bg1"/>
                </a:solidFill>
              </a:rPr>
              <a:t> du …?</a:t>
            </a:r>
          </a:p>
        </p:txBody>
      </p:sp>
      <p:sp>
        <p:nvSpPr>
          <p:cNvPr id="11" name="Rounded Rectangle 10">
            <a:extLst>
              <a:ext uri="{FF2B5EF4-FFF2-40B4-BE49-F238E27FC236}">
                <a16:creationId xmlns:a16="http://schemas.microsoft.com/office/drawing/2014/main" xmlns="" id="{BA37B2CF-F27A-454D-970F-E6B46CF980F8}"/>
              </a:ext>
            </a:extLst>
          </p:cNvPr>
          <p:cNvSpPr/>
          <p:nvPr/>
        </p:nvSpPr>
        <p:spPr>
          <a:xfrm>
            <a:off x="10497296" y="338225"/>
            <a:ext cx="1169814" cy="400919"/>
          </a:xfrm>
          <a:prstGeom prst="roundRect">
            <a:avLst/>
          </a:prstGeom>
          <a:solidFill>
            <a:srgbClr val="DAA5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47" name="TextBox 46">
            <a:extLst>
              <a:ext uri="{FF2B5EF4-FFF2-40B4-BE49-F238E27FC236}">
                <a16:creationId xmlns:a16="http://schemas.microsoft.com/office/drawing/2014/main" xmlns="" id="{6A500173-7AE1-4980-9C52-2DFAE38768EA}"/>
              </a:ext>
            </a:extLst>
          </p:cNvPr>
          <p:cNvSpPr txBox="1"/>
          <p:nvPr/>
        </p:nvSpPr>
        <p:spPr>
          <a:xfrm>
            <a:off x="6720826" y="2389007"/>
            <a:ext cx="5724126" cy="461665"/>
          </a:xfrm>
          <a:prstGeom prst="rect">
            <a:avLst/>
          </a:prstGeom>
          <a:noFill/>
        </p:spPr>
        <p:txBody>
          <a:bodyPr wrap="square" rtlCol="0">
            <a:spAutoFit/>
          </a:bodyPr>
          <a:lstStyle/>
          <a:p>
            <a:pPr hangingPunct="0">
              <a:defRPr/>
            </a:pPr>
            <a:r>
              <a:rPr lang="en-US" sz="2400" dirty="0">
                <a:solidFill>
                  <a:srgbClr val="115076"/>
                </a:solidFill>
                <a:latin typeface="Century Gothic" panose="020B0502020202020204" pitchFamily="34" charset="0"/>
              </a:rPr>
              <a:t>Ich </a:t>
            </a:r>
            <a:r>
              <a:rPr lang="en-US" sz="2400" dirty="0" err="1">
                <a:solidFill>
                  <a:srgbClr val="115076"/>
                </a:solidFill>
                <a:latin typeface="Century Gothic" panose="020B0502020202020204" pitchFamily="34" charset="0"/>
              </a:rPr>
              <a:t>finde</a:t>
            </a:r>
            <a:r>
              <a:rPr lang="en-US" sz="2400" dirty="0">
                <a:solidFill>
                  <a:srgbClr val="115076"/>
                </a:solidFill>
                <a:latin typeface="Century Gothic" panose="020B0502020202020204" pitchFamily="34" charset="0"/>
              </a:rPr>
              <a:t> </a:t>
            </a:r>
            <a:r>
              <a:rPr lang="en-US" sz="2400" b="1" dirty="0">
                <a:solidFill>
                  <a:srgbClr val="115076"/>
                </a:solidFill>
                <a:latin typeface="Century Gothic" panose="020B0502020202020204" pitchFamily="34" charset="0"/>
              </a:rPr>
              <a:t>es</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schlecht</a:t>
            </a:r>
            <a:r>
              <a:rPr lang="en-US" sz="2400" dirty="0">
                <a:solidFill>
                  <a:srgbClr val="115076"/>
                </a:solidFill>
                <a:latin typeface="Century Gothic" panose="020B0502020202020204" pitchFamily="34" charset="0"/>
              </a:rPr>
              <a:t>.</a:t>
            </a:r>
          </a:p>
        </p:txBody>
      </p:sp>
      <p:sp>
        <p:nvSpPr>
          <p:cNvPr id="25" name="TextBox 24">
            <a:extLst>
              <a:ext uri="{FF2B5EF4-FFF2-40B4-BE49-F238E27FC236}">
                <a16:creationId xmlns:a16="http://schemas.microsoft.com/office/drawing/2014/main" xmlns="" id="{85DDACDC-3EF4-4C09-91E6-7CE50E165BD0}"/>
              </a:ext>
            </a:extLst>
          </p:cNvPr>
          <p:cNvSpPr txBox="1"/>
          <p:nvPr/>
        </p:nvSpPr>
        <p:spPr>
          <a:xfrm>
            <a:off x="6720826" y="3111032"/>
            <a:ext cx="5724126" cy="461665"/>
          </a:xfrm>
          <a:prstGeom prst="rect">
            <a:avLst/>
          </a:prstGeom>
          <a:noFill/>
        </p:spPr>
        <p:txBody>
          <a:bodyPr wrap="square" rtlCol="0">
            <a:spAutoFit/>
          </a:bodyPr>
          <a:lstStyle/>
          <a:p>
            <a:pPr hangingPunct="0">
              <a:defRPr/>
            </a:pPr>
            <a:r>
              <a:rPr lang="en-US" sz="2400" dirty="0">
                <a:solidFill>
                  <a:srgbClr val="115076"/>
                </a:solidFill>
                <a:latin typeface="Century Gothic" panose="020B0502020202020204" pitchFamily="34" charset="0"/>
              </a:rPr>
              <a:t>Ich </a:t>
            </a:r>
            <a:r>
              <a:rPr lang="en-US" sz="2400" dirty="0" err="1">
                <a:solidFill>
                  <a:srgbClr val="115076"/>
                </a:solidFill>
                <a:latin typeface="Century Gothic" panose="020B0502020202020204" pitchFamily="34" charset="0"/>
              </a:rPr>
              <a:t>finde</a:t>
            </a:r>
            <a:r>
              <a:rPr lang="en-US" sz="2400" dirty="0">
                <a:solidFill>
                  <a:srgbClr val="115076"/>
                </a:solidFill>
                <a:latin typeface="Century Gothic" panose="020B0502020202020204" pitchFamily="34" charset="0"/>
              </a:rPr>
              <a:t> </a:t>
            </a:r>
            <a:r>
              <a:rPr lang="en-US" sz="2400" b="1" dirty="0" err="1">
                <a:solidFill>
                  <a:srgbClr val="115076"/>
                </a:solidFill>
                <a:latin typeface="Century Gothic" panose="020B0502020202020204" pitchFamily="34" charset="0"/>
              </a:rPr>
              <a:t>sie</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ziemlich</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schön</a:t>
            </a:r>
            <a:r>
              <a:rPr lang="en-US" sz="2400" dirty="0">
                <a:solidFill>
                  <a:srgbClr val="115076"/>
                </a:solidFill>
                <a:latin typeface="Century Gothic" panose="020B0502020202020204" pitchFamily="34" charset="0"/>
              </a:rPr>
              <a:t>.</a:t>
            </a:r>
          </a:p>
        </p:txBody>
      </p:sp>
      <p:sp>
        <p:nvSpPr>
          <p:cNvPr id="30" name="TextBox 29">
            <a:extLst>
              <a:ext uri="{FF2B5EF4-FFF2-40B4-BE49-F238E27FC236}">
                <a16:creationId xmlns:a16="http://schemas.microsoft.com/office/drawing/2014/main" xmlns="" id="{D7157B39-98CF-43EF-BBDE-B7D88B500F1D}"/>
              </a:ext>
            </a:extLst>
          </p:cNvPr>
          <p:cNvSpPr txBox="1"/>
          <p:nvPr/>
        </p:nvSpPr>
        <p:spPr>
          <a:xfrm>
            <a:off x="6720826" y="3826692"/>
            <a:ext cx="5724126" cy="461665"/>
          </a:xfrm>
          <a:prstGeom prst="rect">
            <a:avLst/>
          </a:prstGeom>
          <a:noFill/>
        </p:spPr>
        <p:txBody>
          <a:bodyPr wrap="square" rtlCol="0">
            <a:spAutoFit/>
          </a:bodyPr>
          <a:lstStyle/>
          <a:p>
            <a:pPr hangingPunct="0">
              <a:defRPr/>
            </a:pPr>
            <a:r>
              <a:rPr lang="en-US" sz="2400" dirty="0">
                <a:solidFill>
                  <a:srgbClr val="115076"/>
                </a:solidFill>
                <a:latin typeface="Century Gothic" panose="020B0502020202020204" pitchFamily="34" charset="0"/>
              </a:rPr>
              <a:t>Ich </a:t>
            </a:r>
            <a:r>
              <a:rPr lang="en-US" sz="2400" dirty="0" err="1">
                <a:solidFill>
                  <a:srgbClr val="115076"/>
                </a:solidFill>
                <a:latin typeface="Century Gothic" panose="020B0502020202020204" pitchFamily="34" charset="0"/>
              </a:rPr>
              <a:t>finde</a:t>
            </a:r>
            <a:r>
              <a:rPr lang="en-US" sz="2400" dirty="0">
                <a:solidFill>
                  <a:srgbClr val="115076"/>
                </a:solidFill>
                <a:latin typeface="Century Gothic" panose="020B0502020202020204" pitchFamily="34" charset="0"/>
              </a:rPr>
              <a:t> </a:t>
            </a:r>
            <a:r>
              <a:rPr lang="en-US" sz="2400" b="1" dirty="0" err="1">
                <a:solidFill>
                  <a:srgbClr val="115076"/>
                </a:solidFill>
                <a:latin typeface="Century Gothic" panose="020B0502020202020204" pitchFamily="34" charset="0"/>
              </a:rPr>
              <a:t>ihn</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hässlich</a:t>
            </a:r>
            <a:r>
              <a:rPr lang="en-US" sz="2400" dirty="0">
                <a:solidFill>
                  <a:srgbClr val="115076"/>
                </a:solidFill>
                <a:latin typeface="Century Gothic" panose="020B0502020202020204" pitchFamily="34" charset="0"/>
              </a:rPr>
              <a:t>.</a:t>
            </a:r>
          </a:p>
        </p:txBody>
      </p:sp>
      <p:sp>
        <p:nvSpPr>
          <p:cNvPr id="35" name="TextBox 34">
            <a:extLst>
              <a:ext uri="{FF2B5EF4-FFF2-40B4-BE49-F238E27FC236}">
                <a16:creationId xmlns:a16="http://schemas.microsoft.com/office/drawing/2014/main" xmlns="" id="{65038E1C-1238-4C81-B7B5-EB34409DE4F1}"/>
              </a:ext>
            </a:extLst>
          </p:cNvPr>
          <p:cNvSpPr txBox="1"/>
          <p:nvPr/>
        </p:nvSpPr>
        <p:spPr>
          <a:xfrm>
            <a:off x="6720826" y="4540322"/>
            <a:ext cx="5724126" cy="461665"/>
          </a:xfrm>
          <a:prstGeom prst="rect">
            <a:avLst/>
          </a:prstGeom>
          <a:noFill/>
        </p:spPr>
        <p:txBody>
          <a:bodyPr wrap="square" rtlCol="0">
            <a:spAutoFit/>
          </a:bodyPr>
          <a:lstStyle/>
          <a:p>
            <a:pPr hangingPunct="0">
              <a:defRPr/>
            </a:pPr>
            <a:r>
              <a:rPr lang="en-US" sz="2400" dirty="0">
                <a:solidFill>
                  <a:srgbClr val="115076"/>
                </a:solidFill>
                <a:latin typeface="Century Gothic" panose="020B0502020202020204" pitchFamily="34" charset="0"/>
              </a:rPr>
              <a:t>Ich </a:t>
            </a:r>
            <a:r>
              <a:rPr lang="en-US" sz="2400" dirty="0" err="1">
                <a:solidFill>
                  <a:srgbClr val="115076"/>
                </a:solidFill>
                <a:latin typeface="Century Gothic" panose="020B0502020202020204" pitchFamily="34" charset="0"/>
              </a:rPr>
              <a:t>finde</a:t>
            </a:r>
            <a:r>
              <a:rPr lang="en-US" sz="2400" dirty="0">
                <a:solidFill>
                  <a:srgbClr val="115076"/>
                </a:solidFill>
                <a:latin typeface="Century Gothic" panose="020B0502020202020204" pitchFamily="34" charset="0"/>
              </a:rPr>
              <a:t> </a:t>
            </a:r>
            <a:r>
              <a:rPr lang="en-US" sz="2400" b="1" dirty="0">
                <a:solidFill>
                  <a:srgbClr val="115076"/>
                </a:solidFill>
                <a:latin typeface="Century Gothic" panose="020B0502020202020204" pitchFamily="34" charset="0"/>
              </a:rPr>
              <a:t>es</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ganz</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praktisch</a:t>
            </a:r>
            <a:r>
              <a:rPr lang="en-US" sz="2400" dirty="0">
                <a:solidFill>
                  <a:srgbClr val="115076"/>
                </a:solidFill>
                <a:latin typeface="Century Gothic" panose="020B0502020202020204" pitchFamily="34" charset="0"/>
              </a:rPr>
              <a:t>.</a:t>
            </a:r>
          </a:p>
        </p:txBody>
      </p:sp>
      <p:sp>
        <p:nvSpPr>
          <p:cNvPr id="37" name="TextBox 36">
            <a:extLst>
              <a:ext uri="{FF2B5EF4-FFF2-40B4-BE49-F238E27FC236}">
                <a16:creationId xmlns:a16="http://schemas.microsoft.com/office/drawing/2014/main" xmlns="" id="{A09B0A82-7A98-4FFA-A93C-33058A356A20}"/>
              </a:ext>
            </a:extLst>
          </p:cNvPr>
          <p:cNvSpPr txBox="1"/>
          <p:nvPr/>
        </p:nvSpPr>
        <p:spPr>
          <a:xfrm>
            <a:off x="6720826" y="5268942"/>
            <a:ext cx="5898185" cy="461665"/>
          </a:xfrm>
          <a:prstGeom prst="rect">
            <a:avLst/>
          </a:prstGeom>
          <a:noFill/>
        </p:spPr>
        <p:txBody>
          <a:bodyPr wrap="square" rtlCol="0">
            <a:spAutoFit/>
          </a:bodyPr>
          <a:lstStyle/>
          <a:p>
            <a:pPr hangingPunct="0">
              <a:defRPr/>
            </a:pPr>
            <a:r>
              <a:rPr lang="en-US" sz="2400" dirty="0">
                <a:solidFill>
                  <a:srgbClr val="115076"/>
                </a:solidFill>
                <a:latin typeface="Century Gothic" panose="020B0502020202020204" pitchFamily="34" charset="0"/>
              </a:rPr>
              <a:t>Ich </a:t>
            </a:r>
            <a:r>
              <a:rPr lang="en-US" sz="2400" dirty="0" err="1">
                <a:solidFill>
                  <a:srgbClr val="115076"/>
                </a:solidFill>
                <a:latin typeface="Century Gothic" panose="020B0502020202020204" pitchFamily="34" charset="0"/>
              </a:rPr>
              <a:t>finde</a:t>
            </a:r>
            <a:r>
              <a:rPr lang="en-US" sz="2400" dirty="0">
                <a:solidFill>
                  <a:srgbClr val="115076"/>
                </a:solidFill>
                <a:latin typeface="Century Gothic" panose="020B0502020202020204" pitchFamily="34" charset="0"/>
              </a:rPr>
              <a:t> </a:t>
            </a:r>
            <a:r>
              <a:rPr lang="en-US" sz="2400" b="1" dirty="0" err="1">
                <a:solidFill>
                  <a:srgbClr val="115076"/>
                </a:solidFill>
                <a:latin typeface="Century Gothic" panose="020B0502020202020204" pitchFamily="34" charset="0"/>
              </a:rPr>
              <a:t>ihn</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ein</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bisschen</a:t>
            </a:r>
            <a:r>
              <a:rPr lang="en-US" sz="2400" dirty="0">
                <a:solidFill>
                  <a:srgbClr val="115076"/>
                </a:solidFill>
                <a:latin typeface="Century Gothic" panose="020B0502020202020204" pitchFamily="34" charset="0"/>
              </a:rPr>
              <a:t> </a:t>
            </a:r>
            <a:r>
              <a:rPr lang="en-US" sz="2400" dirty="0" err="1">
                <a:solidFill>
                  <a:srgbClr val="115076"/>
                </a:solidFill>
                <a:latin typeface="Century Gothic" panose="020B0502020202020204" pitchFamily="34" charset="0"/>
              </a:rPr>
              <a:t>langweilig</a:t>
            </a:r>
            <a:r>
              <a:rPr lang="en-US" sz="2400" dirty="0">
                <a:solidFill>
                  <a:srgbClr val="115076"/>
                </a:solidFill>
                <a:latin typeface="Century Gothic" panose="020B0502020202020204" pitchFamily="34" charset="0"/>
              </a:rPr>
              <a:t>.</a:t>
            </a:r>
          </a:p>
        </p:txBody>
      </p:sp>
      <p:sp>
        <p:nvSpPr>
          <p:cNvPr id="38" name="Google Shape;613;p26">
            <a:hlinkClick r:id="" action="ppaction://noaction" highlightClick="1">
              <a:snd r:embed="rId4" name="ex 1 -1 - schlecht.wav"/>
            </a:hlinkClick>
            <a:extLst>
              <a:ext uri="{FF2B5EF4-FFF2-40B4-BE49-F238E27FC236}">
                <a16:creationId xmlns:a16="http://schemas.microsoft.com/office/drawing/2014/main" xmlns="" id="{4E0E082D-BE1D-4C99-B403-A2E0A6F613FE}"/>
              </a:ext>
            </a:extLst>
          </p:cNvPr>
          <p:cNvSpPr/>
          <p:nvPr/>
        </p:nvSpPr>
        <p:spPr>
          <a:xfrm>
            <a:off x="370142" y="238739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200" b="1" dirty="0">
                <a:solidFill>
                  <a:prstClr val="white"/>
                </a:solidFill>
                <a:latin typeface="Century Gothic" panose="020B0502020202020204" pitchFamily="34" charset="0"/>
              </a:rPr>
              <a:t>1</a:t>
            </a:r>
            <a:endParaRPr sz="2200" b="1" dirty="0">
              <a:solidFill>
                <a:prstClr val="white"/>
              </a:solidFill>
              <a:latin typeface="Century Gothic" panose="020B0502020202020204" pitchFamily="34" charset="0"/>
            </a:endParaRPr>
          </a:p>
        </p:txBody>
      </p:sp>
      <p:sp>
        <p:nvSpPr>
          <p:cNvPr id="41" name="Google Shape;613;p26">
            <a:hlinkClick r:id="" action="ppaction://noaction" highlightClick="1">
              <a:snd r:embed="rId5" name="ex 1 - 2 - ziemlich schoen.wav"/>
            </a:hlinkClick>
            <a:extLst>
              <a:ext uri="{FF2B5EF4-FFF2-40B4-BE49-F238E27FC236}">
                <a16:creationId xmlns:a16="http://schemas.microsoft.com/office/drawing/2014/main" xmlns="" id="{EA7772D0-6CFE-46B8-9673-3E4E2DF7A799}"/>
              </a:ext>
            </a:extLst>
          </p:cNvPr>
          <p:cNvSpPr/>
          <p:nvPr/>
        </p:nvSpPr>
        <p:spPr>
          <a:xfrm>
            <a:off x="370142" y="310430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200" b="1" dirty="0">
                <a:solidFill>
                  <a:prstClr val="white"/>
                </a:solidFill>
                <a:latin typeface="Century Gothic" panose="020B0502020202020204" pitchFamily="34" charset="0"/>
              </a:rPr>
              <a:t>2</a:t>
            </a:r>
            <a:endParaRPr sz="2200" b="1" dirty="0">
              <a:solidFill>
                <a:prstClr val="white"/>
              </a:solidFill>
              <a:latin typeface="Century Gothic" panose="020B0502020202020204" pitchFamily="34" charset="0"/>
            </a:endParaRPr>
          </a:p>
        </p:txBody>
      </p:sp>
      <p:sp>
        <p:nvSpPr>
          <p:cNvPr id="42" name="Google Shape;613;p26">
            <a:hlinkClick r:id="" action="ppaction://noaction" highlightClick="1">
              <a:snd r:embed="rId6" name="ex 1 - 3 - haesslich.wav"/>
            </a:hlinkClick>
            <a:extLst>
              <a:ext uri="{FF2B5EF4-FFF2-40B4-BE49-F238E27FC236}">
                <a16:creationId xmlns:a16="http://schemas.microsoft.com/office/drawing/2014/main" xmlns="" id="{25275CE4-5273-4114-8D12-1E58E59A6FDC}"/>
              </a:ext>
            </a:extLst>
          </p:cNvPr>
          <p:cNvSpPr/>
          <p:nvPr/>
        </p:nvSpPr>
        <p:spPr>
          <a:xfrm>
            <a:off x="370142" y="382820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200" b="1" dirty="0">
                <a:solidFill>
                  <a:prstClr val="white"/>
                </a:solidFill>
                <a:latin typeface="Century Gothic" panose="020B0502020202020204" pitchFamily="34" charset="0"/>
              </a:rPr>
              <a:t>3</a:t>
            </a:r>
            <a:endParaRPr sz="2200" b="1" dirty="0">
              <a:solidFill>
                <a:prstClr val="white"/>
              </a:solidFill>
              <a:latin typeface="Century Gothic" panose="020B0502020202020204" pitchFamily="34" charset="0"/>
            </a:endParaRPr>
          </a:p>
        </p:txBody>
      </p:sp>
      <p:sp>
        <p:nvSpPr>
          <p:cNvPr id="43" name="Google Shape;613;p26">
            <a:hlinkClick r:id="" action="ppaction://noaction" highlightClick="1">
              <a:snd r:embed="rId7" name="ex 1 - 4 - ganz praktisch.wav"/>
            </a:hlinkClick>
            <a:extLst>
              <a:ext uri="{FF2B5EF4-FFF2-40B4-BE49-F238E27FC236}">
                <a16:creationId xmlns:a16="http://schemas.microsoft.com/office/drawing/2014/main" xmlns="" id="{8D15E135-3A0C-4D90-8F56-A452B53E4A04}"/>
              </a:ext>
            </a:extLst>
          </p:cNvPr>
          <p:cNvSpPr/>
          <p:nvPr/>
        </p:nvSpPr>
        <p:spPr>
          <a:xfrm>
            <a:off x="370142" y="4526208"/>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200" b="1" dirty="0">
                <a:solidFill>
                  <a:prstClr val="white"/>
                </a:solidFill>
                <a:latin typeface="Century Gothic" panose="020B0502020202020204" pitchFamily="34" charset="0"/>
              </a:rPr>
              <a:t>4</a:t>
            </a:r>
            <a:endParaRPr sz="2200" b="1" dirty="0">
              <a:solidFill>
                <a:prstClr val="white"/>
              </a:solidFill>
              <a:latin typeface="Century Gothic" panose="020B0502020202020204" pitchFamily="34" charset="0"/>
            </a:endParaRPr>
          </a:p>
        </p:txBody>
      </p:sp>
      <p:sp>
        <p:nvSpPr>
          <p:cNvPr id="45" name="Google Shape;613;p26">
            <a:hlinkClick r:id="" action="ppaction://noaction" highlightClick="1">
              <a:snd r:embed="rId8" name="ex 1 - 5 - ganz praktisch.wav"/>
            </a:hlinkClick>
            <a:extLst>
              <a:ext uri="{FF2B5EF4-FFF2-40B4-BE49-F238E27FC236}">
                <a16:creationId xmlns:a16="http://schemas.microsoft.com/office/drawing/2014/main" xmlns="" id="{CDC49EB3-ABC9-41B6-859D-121743FB31EE}"/>
              </a:ext>
            </a:extLst>
          </p:cNvPr>
          <p:cNvSpPr/>
          <p:nvPr/>
        </p:nvSpPr>
        <p:spPr>
          <a:xfrm>
            <a:off x="370142" y="5267330"/>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200" b="1" dirty="0">
                <a:solidFill>
                  <a:prstClr val="white"/>
                </a:solidFill>
                <a:latin typeface="Century Gothic" panose="020B0502020202020204" pitchFamily="34" charset="0"/>
              </a:rPr>
              <a:t>5</a:t>
            </a:r>
            <a:endParaRPr sz="22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xmlns="" id="{81437D67-ECAD-46E9-A9C5-4C3C5ED2859E}"/>
              </a:ext>
            </a:extLst>
          </p:cNvPr>
          <p:cNvSpPr/>
          <p:nvPr/>
        </p:nvSpPr>
        <p:spPr>
          <a:xfrm>
            <a:off x="2971411" y="239239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6" name="TextBox 45">
            <a:extLst>
              <a:ext uri="{FF2B5EF4-FFF2-40B4-BE49-F238E27FC236}">
                <a16:creationId xmlns:a16="http://schemas.microsoft.com/office/drawing/2014/main" xmlns="" id="{2C26EFA6-CF50-4713-8A28-33B270833103}"/>
              </a:ext>
            </a:extLst>
          </p:cNvPr>
          <p:cNvSpPr txBox="1"/>
          <p:nvPr/>
        </p:nvSpPr>
        <p:spPr>
          <a:xfrm>
            <a:off x="1251526" y="2376288"/>
            <a:ext cx="5724126" cy="461665"/>
          </a:xfrm>
          <a:prstGeom prst="rect">
            <a:avLst/>
          </a:prstGeom>
          <a:noFill/>
        </p:spPr>
        <p:txBody>
          <a:bodyPr wrap="square" rtlCol="0">
            <a:spAutoFit/>
          </a:bodyPr>
          <a:lstStyle/>
          <a:p>
            <a:pPr hangingPunct="0">
              <a:defRPr/>
            </a:pPr>
            <a:r>
              <a:rPr lang="en-US" sz="2400" b="1" dirty="0" err="1">
                <a:solidFill>
                  <a:srgbClr val="115076"/>
                </a:solidFill>
                <a:latin typeface="Century Gothic" panose="020B0502020202020204" pitchFamily="34" charset="0"/>
              </a:rPr>
              <a:t>Katze</a:t>
            </a:r>
            <a:r>
              <a:rPr lang="en-US" sz="2400" b="1" dirty="0">
                <a:solidFill>
                  <a:srgbClr val="115076"/>
                </a:solidFill>
                <a:latin typeface="Century Gothic" panose="020B0502020202020204" pitchFamily="34" charset="0"/>
              </a:rPr>
              <a:t>			Handy</a:t>
            </a:r>
            <a:endParaRPr lang="en-US" sz="2400" dirty="0">
              <a:solidFill>
                <a:srgbClr val="115076"/>
              </a:solidFill>
              <a:latin typeface="Century Gothic" panose="020B0502020202020204" pitchFamily="34" charset="0"/>
            </a:endParaRPr>
          </a:p>
        </p:txBody>
      </p:sp>
      <p:sp>
        <p:nvSpPr>
          <p:cNvPr id="49" name="Rectangle 48">
            <a:extLst>
              <a:ext uri="{FF2B5EF4-FFF2-40B4-BE49-F238E27FC236}">
                <a16:creationId xmlns:a16="http://schemas.microsoft.com/office/drawing/2014/main" xmlns="" id="{502A3C3F-1F56-476D-BA65-E121B95B163A}"/>
              </a:ext>
            </a:extLst>
          </p:cNvPr>
          <p:cNvSpPr/>
          <p:nvPr/>
        </p:nvSpPr>
        <p:spPr>
          <a:xfrm>
            <a:off x="5731103" y="239239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0" name="Rectangle 49">
            <a:extLst>
              <a:ext uri="{FF2B5EF4-FFF2-40B4-BE49-F238E27FC236}">
                <a16:creationId xmlns:a16="http://schemas.microsoft.com/office/drawing/2014/main" xmlns="" id="{ABDFD5E7-5578-4CE9-8167-FEABEDC598DB}"/>
              </a:ext>
            </a:extLst>
          </p:cNvPr>
          <p:cNvSpPr/>
          <p:nvPr/>
        </p:nvSpPr>
        <p:spPr>
          <a:xfrm>
            <a:off x="2971411" y="311629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1" name="TextBox 50">
            <a:extLst>
              <a:ext uri="{FF2B5EF4-FFF2-40B4-BE49-F238E27FC236}">
                <a16:creationId xmlns:a16="http://schemas.microsoft.com/office/drawing/2014/main" xmlns="" id="{4AA3A541-0CAA-4F9D-BC0E-843562A9A140}"/>
              </a:ext>
            </a:extLst>
          </p:cNvPr>
          <p:cNvSpPr txBox="1"/>
          <p:nvPr/>
        </p:nvSpPr>
        <p:spPr>
          <a:xfrm>
            <a:off x="1232543" y="3100187"/>
            <a:ext cx="5724126" cy="461665"/>
          </a:xfrm>
          <a:prstGeom prst="rect">
            <a:avLst/>
          </a:prstGeom>
          <a:noFill/>
        </p:spPr>
        <p:txBody>
          <a:bodyPr wrap="square" rtlCol="0">
            <a:spAutoFit/>
          </a:bodyPr>
          <a:lstStyle/>
          <a:p>
            <a:pPr hangingPunct="0">
              <a:defRPr/>
            </a:pPr>
            <a:r>
              <a:rPr lang="en-US" sz="2400" b="1" dirty="0">
                <a:solidFill>
                  <a:srgbClr val="115076"/>
                </a:solidFill>
                <a:latin typeface="Century Gothic" panose="020B0502020202020204" pitchFamily="34" charset="0"/>
              </a:rPr>
              <a:t>Auto			</a:t>
            </a:r>
            <a:r>
              <a:rPr lang="en-US" sz="2400" b="1" dirty="0" err="1">
                <a:solidFill>
                  <a:srgbClr val="115076"/>
                </a:solidFill>
                <a:latin typeface="Century Gothic" panose="020B0502020202020204" pitchFamily="34" charset="0"/>
              </a:rPr>
              <a:t>Jacke</a:t>
            </a:r>
            <a:endParaRPr lang="en-US" sz="2400" dirty="0">
              <a:solidFill>
                <a:srgbClr val="115076"/>
              </a:solidFill>
              <a:latin typeface="Century Gothic" panose="020B0502020202020204" pitchFamily="34" charset="0"/>
            </a:endParaRPr>
          </a:p>
        </p:txBody>
      </p:sp>
      <p:sp>
        <p:nvSpPr>
          <p:cNvPr id="52" name="Rectangle 51">
            <a:extLst>
              <a:ext uri="{FF2B5EF4-FFF2-40B4-BE49-F238E27FC236}">
                <a16:creationId xmlns:a16="http://schemas.microsoft.com/office/drawing/2014/main" xmlns="" id="{4838551A-A658-4151-8A3F-4A8C064AA0B4}"/>
              </a:ext>
            </a:extLst>
          </p:cNvPr>
          <p:cNvSpPr/>
          <p:nvPr/>
        </p:nvSpPr>
        <p:spPr>
          <a:xfrm>
            <a:off x="5731103" y="311629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3" name="Rectangle 52">
            <a:extLst>
              <a:ext uri="{FF2B5EF4-FFF2-40B4-BE49-F238E27FC236}">
                <a16:creationId xmlns:a16="http://schemas.microsoft.com/office/drawing/2014/main" xmlns="" id="{1C02C512-1F6B-444C-9B41-75C4916CC86A}"/>
              </a:ext>
            </a:extLst>
          </p:cNvPr>
          <p:cNvSpPr/>
          <p:nvPr/>
        </p:nvSpPr>
        <p:spPr>
          <a:xfrm>
            <a:off x="2952361" y="382114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4" name="TextBox 53">
            <a:extLst>
              <a:ext uri="{FF2B5EF4-FFF2-40B4-BE49-F238E27FC236}">
                <a16:creationId xmlns:a16="http://schemas.microsoft.com/office/drawing/2014/main" xmlns="" id="{6DA6963C-1EE2-4271-A2AC-B4FF5EF89F47}"/>
              </a:ext>
            </a:extLst>
          </p:cNvPr>
          <p:cNvSpPr txBox="1"/>
          <p:nvPr/>
        </p:nvSpPr>
        <p:spPr>
          <a:xfrm>
            <a:off x="1200203" y="3842310"/>
            <a:ext cx="5724126" cy="461665"/>
          </a:xfrm>
          <a:prstGeom prst="rect">
            <a:avLst/>
          </a:prstGeom>
          <a:noFill/>
        </p:spPr>
        <p:txBody>
          <a:bodyPr wrap="square" rtlCol="0">
            <a:spAutoFit/>
          </a:bodyPr>
          <a:lstStyle/>
          <a:p>
            <a:pPr hangingPunct="0">
              <a:defRPr/>
            </a:pPr>
            <a:r>
              <a:rPr lang="en-US" sz="2400" b="1" dirty="0" smtClean="0">
                <a:solidFill>
                  <a:srgbClr val="115076"/>
                </a:solidFill>
                <a:latin typeface="Century Gothic" panose="020B0502020202020204" pitchFamily="34" charset="0"/>
              </a:rPr>
              <a:t>Boden</a:t>
            </a:r>
            <a:r>
              <a:rPr lang="en-US" sz="2400" b="1" dirty="0">
                <a:solidFill>
                  <a:srgbClr val="115076"/>
                </a:solidFill>
                <a:latin typeface="Century Gothic" panose="020B0502020202020204" pitchFamily="34" charset="0"/>
              </a:rPr>
              <a:t>		</a:t>
            </a:r>
            <a:r>
              <a:rPr lang="en-US" sz="2400" b="1" dirty="0" smtClean="0">
                <a:solidFill>
                  <a:srgbClr val="115076"/>
                </a:solidFill>
                <a:latin typeface="Century Gothic" panose="020B0502020202020204" pitchFamily="34" charset="0"/>
              </a:rPr>
              <a:t> Hund</a:t>
            </a:r>
            <a:endParaRPr lang="en-US" sz="2400" dirty="0">
              <a:solidFill>
                <a:srgbClr val="115076"/>
              </a:solidFill>
              <a:latin typeface="Century Gothic" panose="020B0502020202020204" pitchFamily="34" charset="0"/>
            </a:endParaRPr>
          </a:p>
        </p:txBody>
      </p:sp>
      <p:sp>
        <p:nvSpPr>
          <p:cNvPr id="59" name="Rectangle 58">
            <a:extLst>
              <a:ext uri="{FF2B5EF4-FFF2-40B4-BE49-F238E27FC236}">
                <a16:creationId xmlns:a16="http://schemas.microsoft.com/office/drawing/2014/main" xmlns="" id="{E961E632-2FD7-4143-A7EC-3EF66A86AA78}"/>
              </a:ext>
            </a:extLst>
          </p:cNvPr>
          <p:cNvSpPr/>
          <p:nvPr/>
        </p:nvSpPr>
        <p:spPr>
          <a:xfrm>
            <a:off x="5712053" y="382114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0" name="Rectangle 59">
            <a:extLst>
              <a:ext uri="{FF2B5EF4-FFF2-40B4-BE49-F238E27FC236}">
                <a16:creationId xmlns:a16="http://schemas.microsoft.com/office/drawing/2014/main" xmlns="" id="{09DE8F9E-8C5B-47D0-8B03-5ED8CCEB058C}"/>
              </a:ext>
            </a:extLst>
          </p:cNvPr>
          <p:cNvSpPr/>
          <p:nvPr/>
        </p:nvSpPr>
        <p:spPr>
          <a:xfrm>
            <a:off x="2952361" y="452599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2" name="TextBox 61">
            <a:extLst>
              <a:ext uri="{FF2B5EF4-FFF2-40B4-BE49-F238E27FC236}">
                <a16:creationId xmlns:a16="http://schemas.microsoft.com/office/drawing/2014/main" xmlns="" id="{599F27FA-B447-4A0B-BF86-BD093513D8B1}"/>
              </a:ext>
            </a:extLst>
          </p:cNvPr>
          <p:cNvSpPr txBox="1"/>
          <p:nvPr/>
        </p:nvSpPr>
        <p:spPr>
          <a:xfrm>
            <a:off x="1232476" y="4509888"/>
            <a:ext cx="5724126" cy="461665"/>
          </a:xfrm>
          <a:prstGeom prst="rect">
            <a:avLst/>
          </a:prstGeom>
          <a:noFill/>
        </p:spPr>
        <p:txBody>
          <a:bodyPr wrap="square" rtlCol="0">
            <a:spAutoFit/>
          </a:bodyPr>
          <a:lstStyle/>
          <a:p>
            <a:pPr hangingPunct="0">
              <a:defRPr/>
            </a:pPr>
            <a:r>
              <a:rPr lang="en-US" sz="2400" b="1" dirty="0" err="1">
                <a:solidFill>
                  <a:srgbClr val="115076"/>
                </a:solidFill>
                <a:latin typeface="Century Gothic" panose="020B0502020202020204" pitchFamily="34" charset="0"/>
              </a:rPr>
              <a:t>Gutschein</a:t>
            </a:r>
            <a:r>
              <a:rPr lang="en-US" sz="2400" b="1" dirty="0">
                <a:solidFill>
                  <a:srgbClr val="115076"/>
                </a:solidFill>
                <a:latin typeface="Century Gothic" panose="020B0502020202020204" pitchFamily="34" charset="0"/>
              </a:rPr>
              <a:t>		iPad</a:t>
            </a:r>
            <a:endParaRPr lang="en-US" sz="2400" dirty="0">
              <a:solidFill>
                <a:srgbClr val="115076"/>
              </a:solidFill>
              <a:latin typeface="Century Gothic" panose="020B0502020202020204" pitchFamily="34" charset="0"/>
            </a:endParaRPr>
          </a:p>
        </p:txBody>
      </p:sp>
      <p:sp>
        <p:nvSpPr>
          <p:cNvPr id="63" name="Rectangle 62">
            <a:extLst>
              <a:ext uri="{FF2B5EF4-FFF2-40B4-BE49-F238E27FC236}">
                <a16:creationId xmlns:a16="http://schemas.microsoft.com/office/drawing/2014/main" xmlns="" id="{99B29242-1254-466F-9743-20AFBA266765}"/>
              </a:ext>
            </a:extLst>
          </p:cNvPr>
          <p:cNvSpPr/>
          <p:nvPr/>
        </p:nvSpPr>
        <p:spPr>
          <a:xfrm>
            <a:off x="5712053" y="452599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4" name="Rectangle 63">
            <a:extLst>
              <a:ext uri="{FF2B5EF4-FFF2-40B4-BE49-F238E27FC236}">
                <a16:creationId xmlns:a16="http://schemas.microsoft.com/office/drawing/2014/main" xmlns="" id="{6D62B8EC-D887-4E12-887D-E2DC814B6ABA}"/>
              </a:ext>
            </a:extLst>
          </p:cNvPr>
          <p:cNvSpPr/>
          <p:nvPr/>
        </p:nvSpPr>
        <p:spPr>
          <a:xfrm>
            <a:off x="2952361" y="526894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5" name="TextBox 64">
            <a:extLst>
              <a:ext uri="{FF2B5EF4-FFF2-40B4-BE49-F238E27FC236}">
                <a16:creationId xmlns:a16="http://schemas.microsoft.com/office/drawing/2014/main" xmlns="" id="{10C7DB40-362C-42B4-963B-D91B16A5E3EA}"/>
              </a:ext>
            </a:extLst>
          </p:cNvPr>
          <p:cNvSpPr txBox="1"/>
          <p:nvPr/>
        </p:nvSpPr>
        <p:spPr>
          <a:xfrm>
            <a:off x="1232476" y="5252838"/>
            <a:ext cx="5724126" cy="461665"/>
          </a:xfrm>
          <a:prstGeom prst="rect">
            <a:avLst/>
          </a:prstGeom>
          <a:noFill/>
        </p:spPr>
        <p:txBody>
          <a:bodyPr wrap="square" rtlCol="0">
            <a:spAutoFit/>
          </a:bodyPr>
          <a:lstStyle/>
          <a:p>
            <a:pPr hangingPunct="0">
              <a:defRPr/>
            </a:pPr>
            <a:r>
              <a:rPr lang="en-US" sz="2400" b="1" dirty="0">
                <a:solidFill>
                  <a:srgbClr val="115076"/>
                </a:solidFill>
                <a:latin typeface="Century Gothic" panose="020B0502020202020204" pitchFamily="34" charset="0"/>
              </a:rPr>
              <a:t>Garten		</a:t>
            </a:r>
            <a:r>
              <a:rPr lang="en-US" sz="2400" b="1" dirty="0" err="1">
                <a:solidFill>
                  <a:srgbClr val="115076"/>
                </a:solidFill>
                <a:latin typeface="Century Gothic" panose="020B0502020202020204" pitchFamily="34" charset="0"/>
              </a:rPr>
              <a:t>Geschenk</a:t>
            </a:r>
            <a:endParaRPr lang="en-US" sz="2400" dirty="0">
              <a:solidFill>
                <a:srgbClr val="115076"/>
              </a:solidFill>
              <a:latin typeface="Century Gothic" panose="020B0502020202020204" pitchFamily="34" charset="0"/>
            </a:endParaRPr>
          </a:p>
        </p:txBody>
      </p:sp>
      <p:sp>
        <p:nvSpPr>
          <p:cNvPr id="66" name="Rectangle 65">
            <a:extLst>
              <a:ext uri="{FF2B5EF4-FFF2-40B4-BE49-F238E27FC236}">
                <a16:creationId xmlns:a16="http://schemas.microsoft.com/office/drawing/2014/main" xmlns="" id="{D1610436-91CD-4845-BA15-1FEA82D84E8A}"/>
              </a:ext>
            </a:extLst>
          </p:cNvPr>
          <p:cNvSpPr/>
          <p:nvPr/>
        </p:nvSpPr>
        <p:spPr>
          <a:xfrm>
            <a:off x="5712053" y="5268942"/>
            <a:ext cx="533400" cy="46166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72" name="Picture 2" descr="Image result for tick clipart">
            <a:extLst>
              <a:ext uri="{FF2B5EF4-FFF2-40B4-BE49-F238E27FC236}">
                <a16:creationId xmlns:a16="http://schemas.microsoft.com/office/drawing/2014/main" xmlns="" id="{34AF84C0-B733-437A-8A61-8D7FE368158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6964"/>
          <a:stretch/>
        </p:blipFill>
        <p:spPr bwMode="auto">
          <a:xfrm>
            <a:off x="5884805" y="1150247"/>
            <a:ext cx="836021" cy="83498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Image result for tick clipart">
            <a:extLst>
              <a:ext uri="{FF2B5EF4-FFF2-40B4-BE49-F238E27FC236}">
                <a16:creationId xmlns:a16="http://schemas.microsoft.com/office/drawing/2014/main" xmlns="" id="{E92C61B0-B4DA-47BC-B4AC-28469A1585B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9699"/>
          <a:stretch/>
        </p:blipFill>
        <p:spPr bwMode="auto">
          <a:xfrm>
            <a:off x="4903558" y="1142995"/>
            <a:ext cx="786435" cy="83875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Image result for tick clipart">
            <a:extLst>
              <a:ext uri="{FF2B5EF4-FFF2-40B4-BE49-F238E27FC236}">
                <a16:creationId xmlns:a16="http://schemas.microsoft.com/office/drawing/2014/main" xmlns="" id="{93EFD491-E4EA-4856-809E-3E1EF3CD798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9699"/>
          <a:stretch/>
        </p:blipFill>
        <p:spPr bwMode="auto">
          <a:xfrm>
            <a:off x="3056703" y="1187818"/>
            <a:ext cx="786435" cy="83875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Image result for tick clipart">
            <a:extLst>
              <a:ext uri="{FF2B5EF4-FFF2-40B4-BE49-F238E27FC236}">
                <a16:creationId xmlns:a16="http://schemas.microsoft.com/office/drawing/2014/main" xmlns="" id="{6A30CCA6-C165-461E-8C18-DC16ECF0104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6964"/>
          <a:stretch/>
        </p:blipFill>
        <p:spPr bwMode="auto">
          <a:xfrm>
            <a:off x="2220682" y="1196367"/>
            <a:ext cx="836021" cy="834980"/>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xmlns="" id="{BB91399D-3454-45E6-8F58-27E3F608C66D}"/>
              </a:ext>
            </a:extLst>
          </p:cNvPr>
          <p:cNvSpPr txBox="1"/>
          <p:nvPr/>
        </p:nvSpPr>
        <p:spPr>
          <a:xfrm>
            <a:off x="3959037" y="1366249"/>
            <a:ext cx="974913" cy="461665"/>
          </a:xfrm>
          <a:prstGeom prst="rect">
            <a:avLst/>
          </a:prstGeom>
          <a:noFill/>
        </p:spPr>
        <p:txBody>
          <a:bodyPr wrap="square" rtlCol="0">
            <a:spAutoFit/>
          </a:bodyPr>
          <a:lstStyle/>
          <a:p>
            <a:pPr hangingPunct="0">
              <a:defRPr/>
            </a:pPr>
            <a:r>
              <a:rPr lang="en-US" sz="2400" b="1" dirty="0" err="1">
                <a:solidFill>
                  <a:srgbClr val="115076"/>
                </a:solidFill>
                <a:latin typeface="Century Gothic" panose="020B0502020202020204" pitchFamily="34" charset="0"/>
              </a:rPr>
              <a:t>oder</a:t>
            </a:r>
            <a:endParaRPr lang="en-US" sz="2400" dirty="0">
              <a:solidFill>
                <a:srgbClr val="115076"/>
              </a:solidFill>
              <a:latin typeface="Century Gothic" panose="020B0502020202020204" pitchFamily="34" charset="0"/>
            </a:endParaRPr>
          </a:p>
        </p:txBody>
      </p:sp>
      <p:sp>
        <p:nvSpPr>
          <p:cNvPr id="77" name="TextBox 76">
            <a:extLst>
              <a:ext uri="{FF2B5EF4-FFF2-40B4-BE49-F238E27FC236}">
                <a16:creationId xmlns:a16="http://schemas.microsoft.com/office/drawing/2014/main" xmlns="" id="{FC104A5B-7310-48C5-97BF-A6F9BADC490A}"/>
              </a:ext>
            </a:extLst>
          </p:cNvPr>
          <p:cNvSpPr txBox="1"/>
          <p:nvPr/>
        </p:nvSpPr>
        <p:spPr>
          <a:xfrm>
            <a:off x="6720826" y="1342036"/>
            <a:ext cx="974913" cy="461665"/>
          </a:xfrm>
          <a:prstGeom prst="rect">
            <a:avLst/>
          </a:prstGeom>
          <a:noFill/>
        </p:spPr>
        <p:txBody>
          <a:bodyPr wrap="square" rtlCol="0">
            <a:spAutoFit/>
          </a:bodyPr>
          <a:lstStyle/>
          <a:p>
            <a:pPr hangingPunct="0">
              <a:defRPr/>
            </a:pPr>
            <a:r>
              <a:rPr lang="en-US" sz="2400" b="1" dirty="0" err="1">
                <a:solidFill>
                  <a:srgbClr val="115076"/>
                </a:solidFill>
                <a:latin typeface="Century Gothic" panose="020B0502020202020204" pitchFamily="34" charset="0"/>
              </a:rPr>
              <a:t>oder</a:t>
            </a:r>
            <a:endParaRPr lang="en-US" sz="2400" dirty="0">
              <a:solidFill>
                <a:srgbClr val="115076"/>
              </a:solidFill>
              <a:latin typeface="Century Gothic" panose="020B0502020202020204" pitchFamily="34" charset="0"/>
            </a:endParaRPr>
          </a:p>
        </p:txBody>
      </p:sp>
      <p:pic>
        <p:nvPicPr>
          <p:cNvPr id="78" name="Picture 2" descr="Image result for tick clipart">
            <a:extLst>
              <a:ext uri="{FF2B5EF4-FFF2-40B4-BE49-F238E27FC236}">
                <a16:creationId xmlns:a16="http://schemas.microsoft.com/office/drawing/2014/main" xmlns="" id="{01464A61-97EE-4ED3-8050-C7E88E8FD4C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6964"/>
          <a:stretch/>
        </p:blipFill>
        <p:spPr bwMode="auto">
          <a:xfrm>
            <a:off x="7709865" y="1150247"/>
            <a:ext cx="836021" cy="83498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Image result for tick clipart">
            <a:extLst>
              <a:ext uri="{FF2B5EF4-FFF2-40B4-BE49-F238E27FC236}">
                <a16:creationId xmlns:a16="http://schemas.microsoft.com/office/drawing/2014/main" xmlns="" id="{2BFB831A-EA94-4FA0-9802-0DD7274F058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6964"/>
          <a:stretch/>
        </p:blipFill>
        <p:spPr bwMode="auto">
          <a:xfrm>
            <a:off x="8633821" y="1150247"/>
            <a:ext cx="836021" cy="83498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Image result for tick clipart">
            <a:extLst>
              <a:ext uri="{FF2B5EF4-FFF2-40B4-BE49-F238E27FC236}">
                <a16:creationId xmlns:a16="http://schemas.microsoft.com/office/drawing/2014/main" xmlns="" id="{D5C7DCFD-F074-4258-8433-D04E9BE3A5F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6964"/>
          <a:stretch/>
        </p:blipFill>
        <p:spPr bwMode="auto">
          <a:xfrm>
            <a:off x="5669056" y="2258795"/>
            <a:ext cx="739655" cy="73873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Image result for tick clipart">
            <a:extLst>
              <a:ext uri="{FF2B5EF4-FFF2-40B4-BE49-F238E27FC236}">
                <a16:creationId xmlns:a16="http://schemas.microsoft.com/office/drawing/2014/main" xmlns="" id="{2BD9020C-BDD3-4FB3-B99E-7CDABC5E8B6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9699"/>
          <a:stretch/>
        </p:blipFill>
        <p:spPr bwMode="auto">
          <a:xfrm>
            <a:off x="2838062" y="2223049"/>
            <a:ext cx="740068" cy="7893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Image result for tick clipart">
            <a:extLst>
              <a:ext uri="{FF2B5EF4-FFF2-40B4-BE49-F238E27FC236}">
                <a16:creationId xmlns:a16="http://schemas.microsoft.com/office/drawing/2014/main" xmlns="" id="{DAC396BD-8362-4224-987F-97BF783E3C5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6964"/>
          <a:stretch/>
        </p:blipFill>
        <p:spPr bwMode="auto">
          <a:xfrm>
            <a:off x="5669055" y="2968868"/>
            <a:ext cx="739655" cy="73873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Image result for tick clipart">
            <a:extLst>
              <a:ext uri="{FF2B5EF4-FFF2-40B4-BE49-F238E27FC236}">
                <a16:creationId xmlns:a16="http://schemas.microsoft.com/office/drawing/2014/main" xmlns="" id="{56DB3C69-D9BD-477E-8146-00857B4989F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6964"/>
          <a:stretch/>
        </p:blipFill>
        <p:spPr bwMode="auto">
          <a:xfrm>
            <a:off x="5669055" y="3693173"/>
            <a:ext cx="739655" cy="73873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Image result for tick clipart">
            <a:extLst>
              <a:ext uri="{FF2B5EF4-FFF2-40B4-BE49-F238E27FC236}">
                <a16:creationId xmlns:a16="http://schemas.microsoft.com/office/drawing/2014/main" xmlns="" id="{061558DB-0F94-4A78-AE58-EAD7186EF60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6964"/>
          <a:stretch/>
        </p:blipFill>
        <p:spPr bwMode="auto">
          <a:xfrm>
            <a:off x="5669054" y="4383833"/>
            <a:ext cx="739655" cy="738734"/>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Image result for tick clipart">
            <a:extLst>
              <a:ext uri="{FF2B5EF4-FFF2-40B4-BE49-F238E27FC236}">
                <a16:creationId xmlns:a16="http://schemas.microsoft.com/office/drawing/2014/main" xmlns="" id="{8732B324-EAF9-451F-A8FE-23DE107E260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093" r="56964"/>
          <a:stretch/>
        </p:blipFill>
        <p:spPr bwMode="auto">
          <a:xfrm>
            <a:off x="2908667" y="5133115"/>
            <a:ext cx="739655" cy="70110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Image result for tick clipart">
            <a:extLst>
              <a:ext uri="{FF2B5EF4-FFF2-40B4-BE49-F238E27FC236}">
                <a16:creationId xmlns:a16="http://schemas.microsoft.com/office/drawing/2014/main" xmlns="" id="{935FE103-A7C2-4A49-9A34-F9A7D816675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9699"/>
          <a:stretch/>
        </p:blipFill>
        <p:spPr bwMode="auto">
          <a:xfrm>
            <a:off x="5589995" y="5049534"/>
            <a:ext cx="740068" cy="7893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Image result for tick clipart">
            <a:extLst>
              <a:ext uri="{FF2B5EF4-FFF2-40B4-BE49-F238E27FC236}">
                <a16:creationId xmlns:a16="http://schemas.microsoft.com/office/drawing/2014/main" xmlns="" id="{2CCA6D22-E5A3-4F2C-ACF2-5D12122FD57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9699"/>
          <a:stretch/>
        </p:blipFill>
        <p:spPr bwMode="auto">
          <a:xfrm>
            <a:off x="2823773" y="4376025"/>
            <a:ext cx="740068" cy="7893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Image result for tick clipart">
            <a:extLst>
              <a:ext uri="{FF2B5EF4-FFF2-40B4-BE49-F238E27FC236}">
                <a16:creationId xmlns:a16="http://schemas.microsoft.com/office/drawing/2014/main" xmlns="" id="{2BD9020C-BDD3-4FB3-B99E-7CDABC5E8B6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9699"/>
          <a:stretch/>
        </p:blipFill>
        <p:spPr bwMode="auto">
          <a:xfrm>
            <a:off x="2838062" y="2936370"/>
            <a:ext cx="740068" cy="7893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mage result for tick clipart">
            <a:extLst>
              <a:ext uri="{FF2B5EF4-FFF2-40B4-BE49-F238E27FC236}">
                <a16:creationId xmlns:a16="http://schemas.microsoft.com/office/drawing/2014/main" xmlns="" id="{D5C7DCFD-F074-4258-8433-D04E9BE3A5F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6964"/>
          <a:stretch/>
        </p:blipFill>
        <p:spPr bwMode="auto">
          <a:xfrm>
            <a:off x="2908667" y="3714529"/>
            <a:ext cx="739655" cy="738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50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5" grpId="0"/>
      <p:bldP spid="30" grpId="0"/>
      <p:bldP spid="35"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67916"/>
            <a:ext cx="10072048" cy="869950"/>
          </a:xfrm>
          <a:prstGeom prst="rect">
            <a:avLst/>
          </a:prstGeom>
          <a:noFill/>
          <a:ln>
            <a:noFill/>
          </a:ln>
        </p:spPr>
      </p:pic>
      <p:sp>
        <p:nvSpPr>
          <p:cNvPr id="149" name="Google Shape;149;p2"/>
          <p:cNvSpPr txBox="1">
            <a:spLocks noGrp="1"/>
          </p:cNvSpPr>
          <p:nvPr>
            <p:ph type="title"/>
          </p:nvPr>
        </p:nvSpPr>
        <p:spPr>
          <a:xfrm>
            <a:off x="0" y="294040"/>
            <a:ext cx="9348716" cy="707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Century Gothic"/>
              <a:buNone/>
            </a:pPr>
            <a:r>
              <a:rPr lang="en-GB" sz="3000" b="1" dirty="0">
                <a:solidFill>
                  <a:schemeClr val="lt1"/>
                </a:solidFill>
              </a:rPr>
              <a:t>Singular &amp; plural object pronouns (him, her, it, them)</a:t>
            </a:r>
            <a:endParaRPr sz="3000" b="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b="1" dirty="0">
                <a:solidFill>
                  <a:srgbClr val="FFFFFF"/>
                </a:solidFill>
                <a:latin typeface="Century Gothic"/>
                <a:ea typeface="Century Gothic"/>
                <a:cs typeface="Century Gothic"/>
                <a:sym typeface="Century Gothic"/>
              </a:rPr>
              <a:t>Grammatik</a:t>
            </a:r>
            <a:endParaRPr b="1" dirty="0">
              <a:solidFill>
                <a:srgbClr val="FFFFFF"/>
              </a:solidFill>
              <a:latin typeface="Century Gothic"/>
              <a:ea typeface="Century Gothic"/>
              <a:cs typeface="Century Gothic"/>
              <a:sym typeface="Century Gothic"/>
            </a:endParaRPr>
          </a:p>
        </p:txBody>
      </p:sp>
      <p:sp>
        <p:nvSpPr>
          <p:cNvPr id="2" name="TextBox 1"/>
          <p:cNvSpPr txBox="1"/>
          <p:nvPr/>
        </p:nvSpPr>
        <p:spPr>
          <a:xfrm>
            <a:off x="130180" y="1387351"/>
            <a:ext cx="11952636" cy="415498"/>
          </a:xfrm>
          <a:prstGeom prst="rect">
            <a:avLst/>
          </a:prstGeom>
          <a:noFill/>
        </p:spPr>
        <p:txBody>
          <a:bodyPr wrap="square" rtlCol="0">
            <a:spAutoFit/>
          </a:bodyPr>
          <a:lstStyle/>
          <a:p>
            <a:r>
              <a:rPr lang="en-GB" sz="2100" dirty="0">
                <a:solidFill>
                  <a:srgbClr val="5B9BD5">
                    <a:lumMod val="50000"/>
                  </a:srgbClr>
                </a:solidFill>
                <a:latin typeface="Century Gothic" panose="020B0502020202020204" pitchFamily="34" charset="0"/>
              </a:rPr>
              <a:t>As you already know, singular </a:t>
            </a:r>
            <a:r>
              <a:rPr lang="en-GB" sz="2100" b="1" dirty="0">
                <a:solidFill>
                  <a:srgbClr val="5B9BD5">
                    <a:lumMod val="50000"/>
                  </a:srgbClr>
                </a:solidFill>
                <a:latin typeface="Century Gothic" panose="020B0502020202020204" pitchFamily="34" charset="0"/>
              </a:rPr>
              <a:t>subject pronouns</a:t>
            </a:r>
            <a:r>
              <a:rPr lang="en-GB" sz="2100" dirty="0">
                <a:solidFill>
                  <a:srgbClr val="5B9BD5">
                    <a:lumMod val="50000"/>
                  </a:srgbClr>
                </a:solidFill>
                <a:latin typeface="Century Gothic" panose="020B0502020202020204" pitchFamily="34" charset="0"/>
              </a:rPr>
              <a:t> (</a:t>
            </a:r>
            <a:r>
              <a:rPr lang="en-GB" sz="2100" dirty="0" err="1">
                <a:solidFill>
                  <a:srgbClr val="5B9BD5">
                    <a:lumMod val="50000"/>
                  </a:srgbClr>
                </a:solidFill>
                <a:latin typeface="Century Gothic" panose="020B0502020202020204" pitchFamily="34" charset="0"/>
              </a:rPr>
              <a:t>er</a:t>
            </a:r>
            <a:r>
              <a:rPr lang="en-GB" sz="2100" dirty="0">
                <a:solidFill>
                  <a:srgbClr val="5B9BD5">
                    <a:lumMod val="50000"/>
                  </a:srgbClr>
                </a:solidFill>
                <a:latin typeface="Century Gothic" panose="020B0502020202020204" pitchFamily="34" charset="0"/>
              </a:rPr>
              <a:t>, </a:t>
            </a:r>
            <a:r>
              <a:rPr lang="en-GB" sz="2100" dirty="0" err="1">
                <a:solidFill>
                  <a:srgbClr val="5B9BD5">
                    <a:lumMod val="50000"/>
                  </a:srgbClr>
                </a:solidFill>
                <a:latin typeface="Century Gothic" panose="020B0502020202020204" pitchFamily="34" charset="0"/>
              </a:rPr>
              <a:t>sie</a:t>
            </a:r>
            <a:r>
              <a:rPr lang="en-GB" sz="2100" dirty="0">
                <a:solidFill>
                  <a:srgbClr val="5B9BD5">
                    <a:lumMod val="50000"/>
                  </a:srgbClr>
                </a:solidFill>
                <a:latin typeface="Century Gothic" panose="020B0502020202020204" pitchFamily="34" charset="0"/>
              </a:rPr>
              <a:t>, es) show the gender of nouns. </a:t>
            </a:r>
          </a:p>
        </p:txBody>
      </p:sp>
      <p:sp>
        <p:nvSpPr>
          <p:cNvPr id="17" name="TextBox 16">
            <a:extLst>
              <a:ext uri="{FF2B5EF4-FFF2-40B4-BE49-F238E27FC236}">
                <a16:creationId xmlns:a16="http://schemas.microsoft.com/office/drawing/2014/main" xmlns="" id="{A2AD5135-800B-44C3-A75D-B2EBF6B98843}"/>
              </a:ext>
            </a:extLst>
          </p:cNvPr>
          <p:cNvSpPr txBox="1"/>
          <p:nvPr/>
        </p:nvSpPr>
        <p:spPr>
          <a:xfrm>
            <a:off x="130180" y="2415966"/>
            <a:ext cx="11952636" cy="415498"/>
          </a:xfrm>
          <a:prstGeom prst="rect">
            <a:avLst/>
          </a:prstGeom>
          <a:noFill/>
        </p:spPr>
        <p:txBody>
          <a:bodyPr wrap="square" rtlCol="0">
            <a:spAutoFit/>
          </a:bodyPr>
          <a:lstStyle/>
          <a:p>
            <a:r>
              <a:rPr lang="en-GB" sz="2100" dirty="0">
                <a:solidFill>
                  <a:srgbClr val="5B9BD5">
                    <a:lumMod val="50000"/>
                  </a:srgbClr>
                </a:solidFill>
                <a:latin typeface="Century Gothic" panose="020B0502020202020204" pitchFamily="34" charset="0"/>
              </a:rPr>
              <a:t>The</a:t>
            </a:r>
            <a:r>
              <a:rPr lang="en-GB" sz="2100" b="1" dirty="0">
                <a:solidFill>
                  <a:srgbClr val="5B9BD5">
                    <a:lumMod val="50000"/>
                  </a:srgbClr>
                </a:solidFill>
                <a:latin typeface="Century Gothic" panose="020B0502020202020204" pitchFamily="34" charset="0"/>
              </a:rPr>
              <a:t> plural object pronoun </a:t>
            </a:r>
            <a:r>
              <a:rPr lang="en-GB" sz="2100" dirty="0">
                <a:solidFill>
                  <a:srgbClr val="5B9BD5">
                    <a:lumMod val="50000"/>
                  </a:srgbClr>
                </a:solidFill>
                <a:latin typeface="Century Gothic" panose="020B0502020202020204" pitchFamily="34" charset="0"/>
              </a:rPr>
              <a:t>is always </a:t>
            </a:r>
            <a:r>
              <a:rPr lang="en-GB" sz="2100" b="1" i="1" dirty="0" err="1">
                <a:solidFill>
                  <a:srgbClr val="5B9BD5">
                    <a:lumMod val="50000"/>
                  </a:srgbClr>
                </a:solidFill>
                <a:latin typeface="Century Gothic" panose="020B0502020202020204" pitchFamily="34" charset="0"/>
              </a:rPr>
              <a:t>sie</a:t>
            </a:r>
            <a:r>
              <a:rPr lang="en-GB" sz="2100" b="1" dirty="0">
                <a:solidFill>
                  <a:srgbClr val="5B9BD5">
                    <a:lumMod val="50000"/>
                  </a:srgbClr>
                </a:solidFill>
                <a:latin typeface="Century Gothic" panose="020B0502020202020204" pitchFamily="34" charset="0"/>
              </a:rPr>
              <a:t> </a:t>
            </a:r>
            <a:r>
              <a:rPr lang="en-GB" sz="2100" dirty="0">
                <a:solidFill>
                  <a:srgbClr val="5B9BD5">
                    <a:lumMod val="50000"/>
                  </a:srgbClr>
                </a:solidFill>
                <a:latin typeface="Century Gothic" panose="020B0502020202020204" pitchFamily="34" charset="0"/>
              </a:rPr>
              <a:t>(them), regardless of the gender in the singular.</a:t>
            </a:r>
          </a:p>
        </p:txBody>
      </p:sp>
      <p:sp>
        <p:nvSpPr>
          <p:cNvPr id="4" name="TextBox 3">
            <a:extLst>
              <a:ext uri="{FF2B5EF4-FFF2-40B4-BE49-F238E27FC236}">
                <a16:creationId xmlns:a16="http://schemas.microsoft.com/office/drawing/2014/main" xmlns="" id="{FEA766C9-0BBD-4C5C-91D7-1F680EA98658}"/>
              </a:ext>
            </a:extLst>
          </p:cNvPr>
          <p:cNvSpPr txBox="1"/>
          <p:nvPr/>
        </p:nvSpPr>
        <p:spPr>
          <a:xfrm>
            <a:off x="130180" y="1883391"/>
            <a:ext cx="11952636" cy="415498"/>
          </a:xfrm>
          <a:prstGeom prst="rect">
            <a:avLst/>
          </a:prstGeom>
          <a:noFill/>
        </p:spPr>
        <p:txBody>
          <a:bodyPr wrap="square" rtlCol="0">
            <a:spAutoFit/>
          </a:bodyPr>
          <a:lstStyle/>
          <a:p>
            <a:r>
              <a:rPr lang="en-GB" sz="2100" b="1" dirty="0">
                <a:solidFill>
                  <a:srgbClr val="5B9BD5">
                    <a:lumMod val="50000"/>
                  </a:srgbClr>
                </a:solidFill>
                <a:latin typeface="Century Gothic" panose="020B0502020202020204" pitchFamily="34" charset="0"/>
              </a:rPr>
              <a:t>Object pronouns </a:t>
            </a:r>
            <a:r>
              <a:rPr lang="en-GB" sz="2100" dirty="0">
                <a:solidFill>
                  <a:srgbClr val="5B9BD5">
                    <a:lumMod val="50000"/>
                  </a:srgbClr>
                </a:solidFill>
                <a:latin typeface="Century Gothic" panose="020B0502020202020204" pitchFamily="34" charset="0"/>
              </a:rPr>
              <a:t>come after a verb, and the </a:t>
            </a:r>
            <a:r>
              <a:rPr lang="en-GB" sz="2100" b="1" dirty="0">
                <a:solidFill>
                  <a:srgbClr val="5B9BD5">
                    <a:lumMod val="50000"/>
                  </a:srgbClr>
                </a:solidFill>
                <a:latin typeface="Century Gothic" panose="020B0502020202020204" pitchFamily="34" charset="0"/>
              </a:rPr>
              <a:t>masculine</a:t>
            </a:r>
            <a:r>
              <a:rPr lang="en-GB" sz="2100" dirty="0">
                <a:solidFill>
                  <a:srgbClr val="5B9BD5">
                    <a:lumMod val="50000"/>
                  </a:srgbClr>
                </a:solidFill>
                <a:latin typeface="Century Gothic" panose="020B0502020202020204" pitchFamily="34" charset="0"/>
              </a:rPr>
              <a:t> subject pronoun changes to </a:t>
            </a:r>
            <a:r>
              <a:rPr lang="en-GB" sz="2100" b="1" i="1" dirty="0" err="1">
                <a:solidFill>
                  <a:srgbClr val="5B9BD5">
                    <a:lumMod val="50000"/>
                  </a:srgbClr>
                </a:solidFill>
                <a:latin typeface="Century Gothic" panose="020B0502020202020204" pitchFamily="34" charset="0"/>
              </a:rPr>
              <a:t>ihn</a:t>
            </a:r>
            <a:r>
              <a:rPr lang="en-GB" sz="2100" b="1" dirty="0">
                <a:solidFill>
                  <a:srgbClr val="5B9BD5">
                    <a:lumMod val="50000"/>
                  </a:srgbClr>
                </a:solidFill>
                <a:latin typeface="Century Gothic" panose="020B0502020202020204" pitchFamily="34" charset="0"/>
              </a:rPr>
              <a:t>. </a:t>
            </a:r>
          </a:p>
        </p:txBody>
      </p:sp>
      <p:sp>
        <p:nvSpPr>
          <p:cNvPr id="18" name="TextBox 17">
            <a:extLst>
              <a:ext uri="{FF2B5EF4-FFF2-40B4-BE49-F238E27FC236}">
                <a16:creationId xmlns:a16="http://schemas.microsoft.com/office/drawing/2014/main" xmlns="" id="{D42965C4-A583-4E59-A4CA-4B7A6430E649}"/>
              </a:ext>
            </a:extLst>
          </p:cNvPr>
          <p:cNvSpPr txBox="1"/>
          <p:nvPr/>
        </p:nvSpPr>
        <p:spPr>
          <a:xfrm>
            <a:off x="130180" y="5075042"/>
            <a:ext cx="11952636" cy="415498"/>
          </a:xfrm>
          <a:prstGeom prst="rect">
            <a:avLst/>
          </a:prstGeom>
          <a:noFill/>
        </p:spPr>
        <p:txBody>
          <a:bodyPr wrap="square" rtlCol="0">
            <a:spAutoFit/>
          </a:bodyPr>
          <a:lstStyle/>
          <a:p>
            <a:r>
              <a:rPr lang="en-GB" sz="2100" dirty="0">
                <a:solidFill>
                  <a:srgbClr val="5B9BD5">
                    <a:lumMod val="50000"/>
                  </a:srgbClr>
                </a:solidFill>
                <a:latin typeface="Century Gothic" panose="020B0502020202020204" pitchFamily="34" charset="0"/>
              </a:rPr>
              <a:t>(singular = </a:t>
            </a:r>
            <a:r>
              <a:rPr lang="en-GB" sz="2100" b="1" dirty="0">
                <a:solidFill>
                  <a:srgbClr val="5B9BD5">
                    <a:lumMod val="50000"/>
                  </a:srgbClr>
                </a:solidFill>
                <a:latin typeface="Century Gothic" panose="020B0502020202020204" pitchFamily="34" charset="0"/>
              </a:rPr>
              <a:t>das Spiel</a:t>
            </a:r>
            <a:r>
              <a:rPr lang="en-GB" sz="2100" dirty="0">
                <a:solidFill>
                  <a:srgbClr val="5B9BD5">
                    <a:lumMod val="50000"/>
                  </a:srgbClr>
                </a:solidFill>
                <a:latin typeface="Century Gothic" panose="020B0502020202020204" pitchFamily="34" charset="0"/>
              </a:rPr>
              <a:t>)		Wie </a:t>
            </a:r>
            <a:r>
              <a:rPr lang="en-GB" sz="2100" dirty="0" err="1">
                <a:solidFill>
                  <a:srgbClr val="5B9BD5">
                    <a:lumMod val="50000"/>
                  </a:srgbClr>
                </a:solidFill>
                <a:latin typeface="Century Gothic" panose="020B0502020202020204" pitchFamily="34" charset="0"/>
              </a:rPr>
              <a:t>findest</a:t>
            </a:r>
            <a:r>
              <a:rPr lang="en-GB" sz="2100" dirty="0">
                <a:solidFill>
                  <a:srgbClr val="5B9BD5">
                    <a:lumMod val="50000"/>
                  </a:srgbClr>
                </a:solidFill>
                <a:latin typeface="Century Gothic" panose="020B0502020202020204" pitchFamily="34" charset="0"/>
              </a:rPr>
              <a:t> du </a:t>
            </a:r>
            <a:r>
              <a:rPr lang="en-GB" sz="2100" b="1" dirty="0" err="1">
                <a:solidFill>
                  <a:srgbClr val="5B9BD5">
                    <a:lumMod val="50000"/>
                  </a:srgbClr>
                </a:solidFill>
                <a:latin typeface="Century Gothic" panose="020B0502020202020204" pitchFamily="34" charset="0"/>
              </a:rPr>
              <a:t>Spiele</a:t>
            </a:r>
            <a:r>
              <a:rPr lang="en-GB" sz="2100" dirty="0">
                <a:solidFill>
                  <a:srgbClr val="5B9BD5">
                    <a:lumMod val="50000"/>
                  </a:srgbClr>
                </a:solidFill>
                <a:latin typeface="Century Gothic" panose="020B0502020202020204" pitchFamily="34" charset="0"/>
              </a:rPr>
              <a:t>?	Ich </a:t>
            </a:r>
            <a:r>
              <a:rPr lang="en-GB" sz="2100" dirty="0" err="1">
                <a:solidFill>
                  <a:srgbClr val="5B9BD5">
                    <a:lumMod val="50000"/>
                  </a:srgbClr>
                </a:solidFill>
                <a:latin typeface="Century Gothic" panose="020B0502020202020204" pitchFamily="34" charset="0"/>
              </a:rPr>
              <a:t>finde</a:t>
            </a:r>
            <a:r>
              <a:rPr lang="en-GB" sz="2100" dirty="0">
                <a:solidFill>
                  <a:srgbClr val="5B9BD5">
                    <a:lumMod val="50000"/>
                  </a:srgbClr>
                </a:solidFill>
                <a:latin typeface="Century Gothic" panose="020B0502020202020204" pitchFamily="34" charset="0"/>
              </a:rPr>
              <a:t> </a:t>
            </a:r>
            <a:r>
              <a:rPr lang="en-GB" sz="2100" b="1" dirty="0" err="1">
                <a:solidFill>
                  <a:srgbClr val="5B9BD5">
                    <a:lumMod val="50000"/>
                  </a:srgbClr>
                </a:solidFill>
                <a:latin typeface="Century Gothic" panose="020B0502020202020204" pitchFamily="34" charset="0"/>
              </a:rPr>
              <a:t>sie</a:t>
            </a:r>
            <a:r>
              <a:rPr lang="en-GB" sz="2100" dirty="0">
                <a:solidFill>
                  <a:srgbClr val="5B9BD5">
                    <a:lumMod val="50000"/>
                  </a:srgbClr>
                </a:solidFill>
                <a:latin typeface="Century Gothic" panose="020B0502020202020204" pitchFamily="34" charset="0"/>
              </a:rPr>
              <a:t> </a:t>
            </a:r>
            <a:r>
              <a:rPr lang="en-GB" sz="2100" dirty="0" err="1">
                <a:solidFill>
                  <a:srgbClr val="5B9BD5">
                    <a:lumMod val="50000"/>
                  </a:srgbClr>
                </a:solidFill>
                <a:latin typeface="Century Gothic" panose="020B0502020202020204" pitchFamily="34" charset="0"/>
              </a:rPr>
              <a:t>leicht</a:t>
            </a:r>
            <a:r>
              <a:rPr lang="en-GB" sz="2100" dirty="0">
                <a:solidFill>
                  <a:srgbClr val="5B9BD5">
                    <a:lumMod val="50000"/>
                  </a:srgbClr>
                </a:solidFill>
                <a:latin typeface="Century Gothic" panose="020B0502020202020204" pitchFamily="34" charset="0"/>
              </a:rPr>
              <a:t>.</a:t>
            </a:r>
          </a:p>
        </p:txBody>
      </p:sp>
      <p:sp>
        <p:nvSpPr>
          <p:cNvPr id="19" name="TextBox 18">
            <a:extLst>
              <a:ext uri="{FF2B5EF4-FFF2-40B4-BE49-F238E27FC236}">
                <a16:creationId xmlns:a16="http://schemas.microsoft.com/office/drawing/2014/main" xmlns="" id="{63AA4F8B-3603-4773-A5AD-948A704A893D}"/>
              </a:ext>
            </a:extLst>
          </p:cNvPr>
          <p:cNvSpPr txBox="1"/>
          <p:nvPr/>
        </p:nvSpPr>
        <p:spPr>
          <a:xfrm>
            <a:off x="119682" y="3128970"/>
            <a:ext cx="11952636" cy="415498"/>
          </a:xfrm>
          <a:prstGeom prst="rect">
            <a:avLst/>
          </a:prstGeom>
          <a:noFill/>
        </p:spPr>
        <p:txBody>
          <a:bodyPr wrap="square" rtlCol="0">
            <a:spAutoFit/>
          </a:bodyPr>
          <a:lstStyle/>
          <a:p>
            <a:r>
              <a:rPr lang="en-GB" sz="2100" dirty="0">
                <a:solidFill>
                  <a:srgbClr val="5B9BD5">
                    <a:lumMod val="50000"/>
                  </a:srgbClr>
                </a:solidFill>
                <a:latin typeface="Century Gothic" panose="020B0502020202020204" pitchFamily="34" charset="0"/>
              </a:rPr>
              <a:t>(singular = </a:t>
            </a:r>
            <a:r>
              <a:rPr lang="en-GB" sz="2100" b="1" dirty="0">
                <a:solidFill>
                  <a:srgbClr val="5B9BD5">
                    <a:lumMod val="50000"/>
                  </a:srgbClr>
                </a:solidFill>
                <a:latin typeface="Century Gothic" panose="020B0502020202020204" pitchFamily="34" charset="0"/>
              </a:rPr>
              <a:t>der Hund</a:t>
            </a:r>
            <a:r>
              <a:rPr lang="en-GB" sz="2100" dirty="0">
                <a:solidFill>
                  <a:srgbClr val="5B9BD5">
                    <a:lumMod val="50000"/>
                  </a:srgbClr>
                </a:solidFill>
                <a:latin typeface="Century Gothic" panose="020B0502020202020204" pitchFamily="34" charset="0"/>
              </a:rPr>
              <a:t>)		Wie </a:t>
            </a:r>
            <a:r>
              <a:rPr lang="en-GB" sz="2100" dirty="0" err="1">
                <a:solidFill>
                  <a:srgbClr val="5B9BD5">
                    <a:lumMod val="50000"/>
                  </a:srgbClr>
                </a:solidFill>
                <a:latin typeface="Century Gothic" panose="020B0502020202020204" pitchFamily="34" charset="0"/>
              </a:rPr>
              <a:t>findest</a:t>
            </a:r>
            <a:r>
              <a:rPr lang="en-GB" sz="2100" dirty="0">
                <a:solidFill>
                  <a:srgbClr val="5B9BD5">
                    <a:lumMod val="50000"/>
                  </a:srgbClr>
                </a:solidFill>
                <a:latin typeface="Century Gothic" panose="020B0502020202020204" pitchFamily="34" charset="0"/>
              </a:rPr>
              <a:t> du </a:t>
            </a:r>
            <a:r>
              <a:rPr lang="en-GB" sz="2100" b="1" dirty="0" err="1">
                <a:solidFill>
                  <a:srgbClr val="5B9BD5">
                    <a:lumMod val="50000"/>
                  </a:srgbClr>
                </a:solidFill>
                <a:latin typeface="Century Gothic" panose="020B0502020202020204" pitchFamily="34" charset="0"/>
              </a:rPr>
              <a:t>Hunde</a:t>
            </a:r>
            <a:r>
              <a:rPr lang="en-GB" sz="2100" dirty="0">
                <a:solidFill>
                  <a:srgbClr val="5B9BD5">
                    <a:lumMod val="50000"/>
                  </a:srgbClr>
                </a:solidFill>
                <a:latin typeface="Century Gothic" panose="020B0502020202020204" pitchFamily="34" charset="0"/>
              </a:rPr>
              <a:t>?	Ich </a:t>
            </a:r>
            <a:r>
              <a:rPr lang="en-GB" sz="2100" dirty="0" err="1">
                <a:solidFill>
                  <a:srgbClr val="5B9BD5">
                    <a:lumMod val="50000"/>
                  </a:srgbClr>
                </a:solidFill>
                <a:latin typeface="Century Gothic" panose="020B0502020202020204" pitchFamily="34" charset="0"/>
              </a:rPr>
              <a:t>finde</a:t>
            </a:r>
            <a:r>
              <a:rPr lang="en-GB" sz="2100" dirty="0">
                <a:solidFill>
                  <a:srgbClr val="5B9BD5">
                    <a:lumMod val="50000"/>
                  </a:srgbClr>
                </a:solidFill>
                <a:latin typeface="Century Gothic" panose="020B0502020202020204" pitchFamily="34" charset="0"/>
              </a:rPr>
              <a:t> </a:t>
            </a:r>
            <a:r>
              <a:rPr lang="en-GB" sz="2100" b="1" dirty="0" err="1">
                <a:solidFill>
                  <a:srgbClr val="5B9BD5">
                    <a:lumMod val="50000"/>
                  </a:srgbClr>
                </a:solidFill>
                <a:latin typeface="Century Gothic" panose="020B0502020202020204" pitchFamily="34" charset="0"/>
              </a:rPr>
              <a:t>sie</a:t>
            </a:r>
            <a:r>
              <a:rPr lang="en-GB" sz="2100" dirty="0">
                <a:solidFill>
                  <a:srgbClr val="5B9BD5">
                    <a:lumMod val="50000"/>
                  </a:srgbClr>
                </a:solidFill>
                <a:latin typeface="Century Gothic" panose="020B0502020202020204" pitchFamily="34" charset="0"/>
              </a:rPr>
              <a:t> nett.</a:t>
            </a:r>
          </a:p>
        </p:txBody>
      </p:sp>
      <p:sp>
        <p:nvSpPr>
          <p:cNvPr id="20" name="TextBox 19">
            <a:extLst>
              <a:ext uri="{FF2B5EF4-FFF2-40B4-BE49-F238E27FC236}">
                <a16:creationId xmlns:a16="http://schemas.microsoft.com/office/drawing/2014/main" xmlns="" id="{9DE4C2CF-F034-4F43-901B-DA15C85E304D}"/>
              </a:ext>
            </a:extLst>
          </p:cNvPr>
          <p:cNvSpPr txBox="1"/>
          <p:nvPr/>
        </p:nvSpPr>
        <p:spPr>
          <a:xfrm>
            <a:off x="133330" y="4118471"/>
            <a:ext cx="11952636" cy="415498"/>
          </a:xfrm>
          <a:prstGeom prst="rect">
            <a:avLst/>
          </a:prstGeom>
          <a:noFill/>
        </p:spPr>
        <p:txBody>
          <a:bodyPr wrap="square" rtlCol="0">
            <a:spAutoFit/>
          </a:bodyPr>
          <a:lstStyle/>
          <a:p>
            <a:r>
              <a:rPr lang="en-GB" sz="2100" dirty="0">
                <a:solidFill>
                  <a:srgbClr val="5B9BD5">
                    <a:lumMod val="50000"/>
                  </a:srgbClr>
                </a:solidFill>
                <a:latin typeface="Century Gothic" panose="020B0502020202020204" pitchFamily="34" charset="0"/>
              </a:rPr>
              <a:t>(singular = </a:t>
            </a:r>
            <a:r>
              <a:rPr lang="en-GB" sz="2100" b="1" dirty="0">
                <a:solidFill>
                  <a:srgbClr val="5B9BD5">
                    <a:lumMod val="50000"/>
                  </a:srgbClr>
                </a:solidFill>
                <a:latin typeface="Century Gothic" panose="020B0502020202020204" pitchFamily="34" charset="0"/>
              </a:rPr>
              <a:t>die </a:t>
            </a:r>
            <a:r>
              <a:rPr lang="en-GB" sz="2100" b="1" dirty="0" err="1">
                <a:solidFill>
                  <a:srgbClr val="5B9BD5">
                    <a:lumMod val="50000"/>
                  </a:srgbClr>
                </a:solidFill>
                <a:latin typeface="Century Gothic" panose="020B0502020202020204" pitchFamily="34" charset="0"/>
              </a:rPr>
              <a:t>Liste</a:t>
            </a:r>
            <a:r>
              <a:rPr lang="en-GB" sz="2100" dirty="0">
                <a:solidFill>
                  <a:srgbClr val="5B9BD5">
                    <a:lumMod val="50000"/>
                  </a:srgbClr>
                </a:solidFill>
                <a:latin typeface="Century Gothic" panose="020B0502020202020204" pitchFamily="34" charset="0"/>
              </a:rPr>
              <a:t>)		Wie </a:t>
            </a:r>
            <a:r>
              <a:rPr lang="en-GB" sz="2100" dirty="0" err="1">
                <a:solidFill>
                  <a:srgbClr val="5B9BD5">
                    <a:lumMod val="50000"/>
                  </a:srgbClr>
                </a:solidFill>
                <a:latin typeface="Century Gothic" panose="020B0502020202020204" pitchFamily="34" charset="0"/>
              </a:rPr>
              <a:t>findest</a:t>
            </a:r>
            <a:r>
              <a:rPr lang="en-GB" sz="2100" dirty="0">
                <a:solidFill>
                  <a:srgbClr val="5B9BD5">
                    <a:lumMod val="50000"/>
                  </a:srgbClr>
                </a:solidFill>
                <a:latin typeface="Century Gothic" panose="020B0502020202020204" pitchFamily="34" charset="0"/>
              </a:rPr>
              <a:t> du </a:t>
            </a:r>
            <a:r>
              <a:rPr lang="en-GB" sz="2100" b="1" dirty="0">
                <a:solidFill>
                  <a:srgbClr val="5B9BD5">
                    <a:lumMod val="50000"/>
                  </a:srgbClr>
                </a:solidFill>
                <a:latin typeface="Century Gothic" panose="020B0502020202020204" pitchFamily="34" charset="0"/>
              </a:rPr>
              <a:t>Listen</a:t>
            </a:r>
            <a:r>
              <a:rPr lang="en-GB" sz="2100" dirty="0">
                <a:solidFill>
                  <a:srgbClr val="5B9BD5">
                    <a:lumMod val="50000"/>
                  </a:srgbClr>
                </a:solidFill>
                <a:latin typeface="Century Gothic" panose="020B0502020202020204" pitchFamily="34" charset="0"/>
              </a:rPr>
              <a:t>?	Ich </a:t>
            </a:r>
            <a:r>
              <a:rPr lang="en-GB" sz="2100" dirty="0" err="1">
                <a:solidFill>
                  <a:srgbClr val="5B9BD5">
                    <a:lumMod val="50000"/>
                  </a:srgbClr>
                </a:solidFill>
                <a:latin typeface="Century Gothic" panose="020B0502020202020204" pitchFamily="34" charset="0"/>
              </a:rPr>
              <a:t>finde</a:t>
            </a:r>
            <a:r>
              <a:rPr lang="en-GB" sz="2100" dirty="0">
                <a:solidFill>
                  <a:srgbClr val="5B9BD5">
                    <a:lumMod val="50000"/>
                  </a:srgbClr>
                </a:solidFill>
                <a:latin typeface="Century Gothic" panose="020B0502020202020204" pitchFamily="34" charset="0"/>
              </a:rPr>
              <a:t> </a:t>
            </a:r>
            <a:r>
              <a:rPr lang="en-GB" sz="2100" b="1" dirty="0" err="1">
                <a:solidFill>
                  <a:srgbClr val="5B9BD5">
                    <a:lumMod val="50000"/>
                  </a:srgbClr>
                </a:solidFill>
                <a:latin typeface="Century Gothic" panose="020B0502020202020204" pitchFamily="34" charset="0"/>
              </a:rPr>
              <a:t>sie</a:t>
            </a:r>
            <a:r>
              <a:rPr lang="en-GB" sz="2100" dirty="0">
                <a:solidFill>
                  <a:srgbClr val="5B9BD5">
                    <a:lumMod val="50000"/>
                  </a:srgbClr>
                </a:solidFill>
                <a:latin typeface="Century Gothic" panose="020B0502020202020204" pitchFamily="34" charset="0"/>
              </a:rPr>
              <a:t> </a:t>
            </a:r>
            <a:r>
              <a:rPr lang="en-GB" sz="2100" dirty="0" err="1">
                <a:solidFill>
                  <a:srgbClr val="5B9BD5">
                    <a:lumMod val="50000"/>
                  </a:srgbClr>
                </a:solidFill>
                <a:latin typeface="Century Gothic" panose="020B0502020202020204" pitchFamily="34" charset="0"/>
              </a:rPr>
              <a:t>wichtig</a:t>
            </a:r>
            <a:r>
              <a:rPr lang="en-GB" sz="2100" dirty="0">
                <a:solidFill>
                  <a:srgbClr val="5B9BD5">
                    <a:lumMod val="50000"/>
                  </a:srgbClr>
                </a:solidFill>
                <a:latin typeface="Century Gothic" panose="020B0502020202020204" pitchFamily="34" charset="0"/>
              </a:rPr>
              <a:t>.</a:t>
            </a:r>
          </a:p>
        </p:txBody>
      </p:sp>
      <p:sp>
        <p:nvSpPr>
          <p:cNvPr id="21" name="TextBox 20">
            <a:extLst>
              <a:ext uri="{FF2B5EF4-FFF2-40B4-BE49-F238E27FC236}">
                <a16:creationId xmlns:a16="http://schemas.microsoft.com/office/drawing/2014/main" xmlns="" id="{FB9185BA-0506-4008-BF84-0F59C4DF4834}"/>
              </a:ext>
            </a:extLst>
          </p:cNvPr>
          <p:cNvSpPr txBox="1"/>
          <p:nvPr/>
        </p:nvSpPr>
        <p:spPr>
          <a:xfrm>
            <a:off x="130180" y="3554157"/>
            <a:ext cx="11952636" cy="415498"/>
          </a:xfrm>
          <a:prstGeom prst="rect">
            <a:avLst/>
          </a:prstGeom>
          <a:noFill/>
        </p:spPr>
        <p:txBody>
          <a:bodyPr wrap="square" rtlCol="0">
            <a:spAutoFit/>
          </a:bodyPr>
          <a:lstStyle/>
          <a:p>
            <a:r>
              <a:rPr lang="en-GB" sz="2100" dirty="0">
                <a:solidFill>
                  <a:srgbClr val="5B9BD5">
                    <a:lumMod val="50000"/>
                  </a:srgbClr>
                </a:solidFill>
                <a:latin typeface="Century Gothic" panose="020B0502020202020204" pitchFamily="34" charset="0"/>
              </a:rPr>
              <a:t>				</a:t>
            </a:r>
            <a:r>
              <a:rPr lang="en-GB" sz="2100" i="1" dirty="0">
                <a:solidFill>
                  <a:srgbClr val="5B9BD5">
                    <a:lumMod val="50000"/>
                  </a:srgbClr>
                </a:solidFill>
                <a:latin typeface="Century Gothic" panose="020B0502020202020204" pitchFamily="34" charset="0"/>
              </a:rPr>
              <a:t>(How do you find dogs?	I find them nice.)</a:t>
            </a:r>
          </a:p>
        </p:txBody>
      </p:sp>
      <p:sp>
        <p:nvSpPr>
          <p:cNvPr id="22" name="TextBox 21">
            <a:extLst>
              <a:ext uri="{FF2B5EF4-FFF2-40B4-BE49-F238E27FC236}">
                <a16:creationId xmlns:a16="http://schemas.microsoft.com/office/drawing/2014/main" xmlns="" id="{D6C45043-F291-4C08-9E03-8A67C297446F}"/>
              </a:ext>
            </a:extLst>
          </p:cNvPr>
          <p:cNvSpPr txBox="1"/>
          <p:nvPr/>
        </p:nvSpPr>
        <p:spPr>
          <a:xfrm>
            <a:off x="130180" y="4540671"/>
            <a:ext cx="11952636" cy="415498"/>
          </a:xfrm>
          <a:prstGeom prst="rect">
            <a:avLst/>
          </a:prstGeom>
          <a:noFill/>
        </p:spPr>
        <p:txBody>
          <a:bodyPr wrap="square" rtlCol="0">
            <a:spAutoFit/>
          </a:bodyPr>
          <a:lstStyle/>
          <a:p>
            <a:r>
              <a:rPr lang="en-GB" sz="2100" dirty="0">
                <a:solidFill>
                  <a:srgbClr val="5B9BD5">
                    <a:lumMod val="50000"/>
                  </a:srgbClr>
                </a:solidFill>
                <a:latin typeface="Century Gothic" panose="020B0502020202020204" pitchFamily="34" charset="0"/>
              </a:rPr>
              <a:t>				</a:t>
            </a:r>
            <a:r>
              <a:rPr lang="en-GB" sz="2100" i="1" dirty="0">
                <a:solidFill>
                  <a:srgbClr val="5B9BD5">
                    <a:lumMod val="50000"/>
                  </a:srgbClr>
                </a:solidFill>
                <a:latin typeface="Century Gothic" panose="020B0502020202020204" pitchFamily="34" charset="0"/>
              </a:rPr>
              <a:t>(How do you find lists?	I find them important.)</a:t>
            </a:r>
          </a:p>
        </p:txBody>
      </p:sp>
      <p:sp>
        <p:nvSpPr>
          <p:cNvPr id="23" name="TextBox 22">
            <a:extLst>
              <a:ext uri="{FF2B5EF4-FFF2-40B4-BE49-F238E27FC236}">
                <a16:creationId xmlns:a16="http://schemas.microsoft.com/office/drawing/2014/main" xmlns="" id="{93976539-88D5-4572-A29F-CAF670639AFC}"/>
              </a:ext>
            </a:extLst>
          </p:cNvPr>
          <p:cNvSpPr txBox="1"/>
          <p:nvPr/>
        </p:nvSpPr>
        <p:spPr>
          <a:xfrm>
            <a:off x="132452" y="5527696"/>
            <a:ext cx="11952636" cy="415498"/>
          </a:xfrm>
          <a:prstGeom prst="rect">
            <a:avLst/>
          </a:prstGeom>
          <a:noFill/>
        </p:spPr>
        <p:txBody>
          <a:bodyPr wrap="square" rtlCol="0">
            <a:spAutoFit/>
          </a:bodyPr>
          <a:lstStyle/>
          <a:p>
            <a:r>
              <a:rPr lang="en-GB" sz="2100" dirty="0">
                <a:solidFill>
                  <a:srgbClr val="5B9BD5">
                    <a:lumMod val="50000"/>
                  </a:srgbClr>
                </a:solidFill>
                <a:latin typeface="Century Gothic" panose="020B0502020202020204" pitchFamily="34" charset="0"/>
              </a:rPr>
              <a:t>				</a:t>
            </a:r>
            <a:r>
              <a:rPr lang="en-GB" sz="2100" i="1" dirty="0">
                <a:solidFill>
                  <a:srgbClr val="5B9BD5">
                    <a:lumMod val="50000"/>
                  </a:srgbClr>
                </a:solidFill>
                <a:latin typeface="Century Gothic" panose="020B0502020202020204" pitchFamily="34" charset="0"/>
              </a:rPr>
              <a:t>(How do you find games?	I find them easy.)</a:t>
            </a:r>
          </a:p>
        </p:txBody>
      </p:sp>
    </p:spTree>
    <p:extLst>
      <p:ext uri="{BB962C8B-B14F-4D97-AF65-F5344CB8AC3E}">
        <p14:creationId xmlns:p14="http://schemas.microsoft.com/office/powerpoint/2010/main" val="119294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4" grpId="0"/>
      <p:bldP spid="18" grpId="0"/>
      <p:bldP spid="19" grpId="0"/>
      <p:bldP spid="20"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5978434" cy="707849"/>
          </a:xfrm>
        </p:spPr>
        <p:txBody>
          <a:bodyPr>
            <a:normAutofit/>
          </a:bodyPr>
          <a:lstStyle/>
          <a:p>
            <a:r>
              <a:rPr lang="en-GB" sz="3600" b="1" dirty="0">
                <a:solidFill>
                  <a:schemeClr val="bg1"/>
                </a:solidFill>
              </a:rPr>
              <a:t>Ich, du </a:t>
            </a:r>
            <a:r>
              <a:rPr lang="en-GB" sz="3600" b="1" dirty="0" err="1">
                <a:solidFill>
                  <a:schemeClr val="bg1"/>
                </a:solidFill>
              </a:rPr>
              <a:t>oder</a:t>
            </a:r>
            <a:r>
              <a:rPr lang="en-GB" sz="3600" b="1" dirty="0">
                <a:solidFill>
                  <a:schemeClr val="bg1"/>
                </a:solidFill>
              </a:rPr>
              <a:t> Wolfgang?</a:t>
            </a:r>
          </a:p>
        </p:txBody>
      </p:sp>
      <p:sp>
        <p:nvSpPr>
          <p:cNvPr id="5" name="Rounded Rectangle 11">
            <a:extLst>
              <a:ext uri="{FF2B5EF4-FFF2-40B4-BE49-F238E27FC236}">
                <a16:creationId xmlns:a16="http://schemas.microsoft.com/office/drawing/2014/main" xmlns="" id="{483D7EB9-C2AA-4190-98DE-925F861600E9}"/>
              </a:ext>
            </a:extLst>
          </p:cNvPr>
          <p:cNvSpPr/>
          <p:nvPr/>
        </p:nvSpPr>
        <p:spPr>
          <a:xfrm>
            <a:off x="10508776" y="258220"/>
            <a:ext cx="134479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p>
        </p:txBody>
      </p:sp>
      <p:pic>
        <p:nvPicPr>
          <p:cNvPr id="8" name="Picture 7" descr="A close up of a logo&#10;&#10;Description automatically generated">
            <a:extLst>
              <a:ext uri="{FF2B5EF4-FFF2-40B4-BE49-F238E27FC236}">
                <a16:creationId xmlns:a16="http://schemas.microsoft.com/office/drawing/2014/main" xmlns="" id="{3BCE6CF1-5DA8-4827-A7A2-49CDFAD94D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35240" y="1310185"/>
            <a:ext cx="5232124" cy="4292221"/>
          </a:xfrm>
          <a:prstGeom prst="rect">
            <a:avLst/>
          </a:prstGeom>
        </p:spPr>
      </p:pic>
      <p:sp>
        <p:nvSpPr>
          <p:cNvPr id="17" name="Rounded Rectangular Callout 6">
            <a:extLst>
              <a:ext uri="{FF2B5EF4-FFF2-40B4-BE49-F238E27FC236}">
                <a16:creationId xmlns:a16="http://schemas.microsoft.com/office/drawing/2014/main" xmlns="" id="{EFC1F08E-B581-4BFC-917F-35DCBA2C03F5}"/>
              </a:ext>
            </a:extLst>
          </p:cNvPr>
          <p:cNvSpPr/>
          <p:nvPr/>
        </p:nvSpPr>
        <p:spPr>
          <a:xfrm flipH="1">
            <a:off x="192203" y="1255594"/>
            <a:ext cx="2919487" cy="1191784"/>
          </a:xfrm>
          <a:prstGeom prst="wedgeRoundRectCallout">
            <a:avLst>
              <a:gd name="adj1" fmla="val -80975"/>
              <a:gd name="adj2" fmla="val 81847"/>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latin typeface="Century Gothic" panose="020B0502020202020204" pitchFamily="34" charset="0"/>
              </a:rPr>
              <a:t>Wie</a:t>
            </a:r>
            <a:r>
              <a:rPr lang="en-GB" sz="2800" dirty="0">
                <a:solidFill>
                  <a:prstClr val="white"/>
                </a:solidFill>
                <a:latin typeface="Century Gothic" panose="020B0502020202020204" pitchFamily="34" charset="0"/>
              </a:rPr>
              <a:t> </a:t>
            </a:r>
            <a:r>
              <a:rPr lang="en-GB" sz="2800" b="1" dirty="0" err="1">
                <a:solidFill>
                  <a:prstClr val="white"/>
                </a:solidFill>
                <a:latin typeface="Century Gothic" panose="020B0502020202020204" pitchFamily="34" charset="0"/>
              </a:rPr>
              <a:t>findest</a:t>
            </a:r>
            <a:r>
              <a:rPr lang="en-GB" sz="2800" b="1" dirty="0">
                <a:solidFill>
                  <a:prstClr val="white"/>
                </a:solidFill>
                <a:latin typeface="Century Gothic" panose="020B0502020202020204" pitchFamily="34" charset="0"/>
              </a:rPr>
              <a:t> du das Essen</a:t>
            </a:r>
            <a:r>
              <a:rPr lang="en-GB" sz="2800" dirty="0">
                <a:solidFill>
                  <a:prstClr val="white"/>
                </a:solidFill>
                <a:latin typeface="Century Gothic" panose="020B0502020202020204" pitchFamily="34" charset="0"/>
              </a:rPr>
              <a:t>?</a:t>
            </a:r>
          </a:p>
        </p:txBody>
      </p:sp>
      <p:sp>
        <p:nvSpPr>
          <p:cNvPr id="20" name="Rounded Rectangular Callout 6">
            <a:extLst>
              <a:ext uri="{FF2B5EF4-FFF2-40B4-BE49-F238E27FC236}">
                <a16:creationId xmlns:a16="http://schemas.microsoft.com/office/drawing/2014/main" xmlns="" id="{3DF9AA7C-9288-4657-B128-C2580A12E554}"/>
              </a:ext>
            </a:extLst>
          </p:cNvPr>
          <p:cNvSpPr/>
          <p:nvPr/>
        </p:nvSpPr>
        <p:spPr>
          <a:xfrm flipH="1">
            <a:off x="8267364" y="1255594"/>
            <a:ext cx="3613506" cy="2388359"/>
          </a:xfrm>
          <a:prstGeom prst="wedgeRoundRectCallout">
            <a:avLst>
              <a:gd name="adj1" fmla="val 85474"/>
              <a:gd name="adj2" fmla="val 27219"/>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solidFill>
                  <a:prstClr val="white"/>
                </a:solidFill>
                <a:latin typeface="Century Gothic" panose="020B0502020202020204" pitchFamily="34" charset="0"/>
              </a:rPr>
              <a:t>Ich mag das Essen! </a:t>
            </a:r>
            <a:r>
              <a:rPr lang="en-GB" sz="2600" dirty="0">
                <a:solidFill>
                  <a:prstClr val="white"/>
                </a:solidFill>
                <a:latin typeface="Century Gothic" panose="020B0502020202020204" pitchFamily="34" charset="0"/>
              </a:rPr>
              <a:t>________</a:t>
            </a:r>
            <a:r>
              <a:rPr lang="en-GB" sz="2600" b="1" dirty="0">
                <a:solidFill>
                  <a:prstClr val="white"/>
                </a:solidFill>
                <a:latin typeface="Century Gothic" panose="020B0502020202020204" pitchFamily="34" charset="0"/>
              </a:rPr>
              <a:t> </a:t>
            </a:r>
            <a:r>
              <a:rPr lang="en-GB" sz="2600" b="1" dirty="0" err="1">
                <a:solidFill>
                  <a:prstClr val="white"/>
                </a:solidFill>
                <a:latin typeface="Century Gothic" panose="020B0502020202020204" pitchFamily="34" charset="0"/>
              </a:rPr>
              <a:t>findet</a:t>
            </a:r>
            <a:r>
              <a:rPr lang="en-GB" sz="2600" b="1" dirty="0">
                <a:solidFill>
                  <a:prstClr val="white"/>
                </a:solidFill>
                <a:latin typeface="Century Gothic" panose="020B0502020202020204" pitchFamily="34" charset="0"/>
              </a:rPr>
              <a:t> das Essen </a:t>
            </a:r>
            <a:r>
              <a:rPr lang="en-GB" sz="2600" b="1" dirty="0" err="1">
                <a:solidFill>
                  <a:prstClr val="white"/>
                </a:solidFill>
                <a:latin typeface="Century Gothic" panose="020B0502020202020204" pitchFamily="34" charset="0"/>
              </a:rPr>
              <a:t>nicht</a:t>
            </a:r>
            <a:r>
              <a:rPr lang="en-GB" sz="2600" b="1" dirty="0">
                <a:solidFill>
                  <a:prstClr val="white"/>
                </a:solidFill>
                <a:latin typeface="Century Gothic" panose="020B0502020202020204" pitchFamily="34" charset="0"/>
              </a:rPr>
              <a:t> </a:t>
            </a:r>
            <a:r>
              <a:rPr lang="en-GB" sz="2600" b="1" dirty="0" err="1">
                <a:solidFill>
                  <a:prstClr val="white"/>
                </a:solidFill>
                <a:latin typeface="Century Gothic" panose="020B0502020202020204" pitchFamily="34" charset="0"/>
              </a:rPr>
              <a:t>lecker</a:t>
            </a:r>
            <a:r>
              <a:rPr lang="en-GB" sz="2600" b="1" dirty="0">
                <a:solidFill>
                  <a:prstClr val="white"/>
                </a:solidFill>
                <a:latin typeface="Century Gothic" panose="020B0502020202020204" pitchFamily="34" charset="0"/>
              </a:rPr>
              <a:t>, </a:t>
            </a:r>
            <a:r>
              <a:rPr lang="en-GB" sz="2600" b="1" dirty="0" err="1">
                <a:solidFill>
                  <a:prstClr val="white"/>
                </a:solidFill>
                <a:latin typeface="Century Gothic" panose="020B0502020202020204" pitchFamily="34" charset="0"/>
              </a:rPr>
              <a:t>aber</a:t>
            </a:r>
            <a:r>
              <a:rPr lang="en-GB" sz="2600" b="1" dirty="0">
                <a:solidFill>
                  <a:prstClr val="white"/>
                </a:solidFill>
                <a:latin typeface="Century Gothic" panose="020B0502020202020204" pitchFamily="34" charset="0"/>
              </a:rPr>
              <a:t> </a:t>
            </a:r>
            <a:r>
              <a:rPr lang="en-GB" sz="2600" dirty="0">
                <a:solidFill>
                  <a:prstClr val="white"/>
                </a:solidFill>
                <a:latin typeface="Century Gothic" panose="020B0502020202020204" pitchFamily="34" charset="0"/>
              </a:rPr>
              <a:t>________</a:t>
            </a:r>
            <a:r>
              <a:rPr lang="en-GB" sz="2600" b="1" dirty="0">
                <a:solidFill>
                  <a:prstClr val="white"/>
                </a:solidFill>
                <a:latin typeface="Century Gothic" panose="020B0502020202020204" pitchFamily="34" charset="0"/>
              </a:rPr>
              <a:t> </a:t>
            </a:r>
            <a:r>
              <a:rPr lang="en-GB" sz="2600" b="1" dirty="0" err="1">
                <a:solidFill>
                  <a:prstClr val="white"/>
                </a:solidFill>
                <a:latin typeface="Century Gothic" panose="020B0502020202020204" pitchFamily="34" charset="0"/>
              </a:rPr>
              <a:t>finde</a:t>
            </a:r>
            <a:r>
              <a:rPr lang="en-GB" sz="2600" b="1" dirty="0">
                <a:solidFill>
                  <a:prstClr val="white"/>
                </a:solidFill>
                <a:latin typeface="Century Gothic" panose="020B0502020202020204" pitchFamily="34" charset="0"/>
              </a:rPr>
              <a:t> es </a:t>
            </a:r>
            <a:r>
              <a:rPr lang="en-GB" sz="2600" b="1" dirty="0" err="1">
                <a:solidFill>
                  <a:prstClr val="white"/>
                </a:solidFill>
                <a:latin typeface="Century Gothic" panose="020B0502020202020204" pitchFamily="34" charset="0"/>
              </a:rPr>
              <a:t>gesund</a:t>
            </a:r>
            <a:r>
              <a:rPr lang="en-GB" sz="2600" b="1" dirty="0">
                <a:solidFill>
                  <a:prstClr val="white"/>
                </a:solidFill>
                <a:latin typeface="Century Gothic" panose="020B0502020202020204" pitchFamily="34" charset="0"/>
              </a:rPr>
              <a:t>.</a:t>
            </a:r>
            <a:endParaRPr lang="en-GB" sz="2600" dirty="0">
              <a:solidFill>
                <a:prstClr val="white"/>
              </a:solidFill>
              <a:latin typeface="Century Gothic" panose="020B0502020202020204" pitchFamily="34" charset="0"/>
            </a:endParaRPr>
          </a:p>
        </p:txBody>
      </p:sp>
      <p:sp>
        <p:nvSpPr>
          <p:cNvPr id="23" name="TextBox 22">
            <a:extLst>
              <a:ext uri="{FF2B5EF4-FFF2-40B4-BE49-F238E27FC236}">
                <a16:creationId xmlns:a16="http://schemas.microsoft.com/office/drawing/2014/main" xmlns="" id="{C17A12DD-AF94-4B97-AE20-C83F01ECCA45}"/>
              </a:ext>
            </a:extLst>
          </p:cNvPr>
          <p:cNvSpPr txBox="1"/>
          <p:nvPr/>
        </p:nvSpPr>
        <p:spPr>
          <a:xfrm>
            <a:off x="8422156" y="1782224"/>
            <a:ext cx="1811589" cy="461665"/>
          </a:xfrm>
          <a:prstGeom prst="rect">
            <a:avLst/>
          </a:prstGeom>
          <a:noFill/>
        </p:spPr>
        <p:txBody>
          <a:bodyPr wrap="square" rtlCol="0">
            <a:spAutoFit/>
          </a:bodyPr>
          <a:lstStyle/>
          <a:p>
            <a:r>
              <a:rPr lang="en-GB" sz="2400" b="1" dirty="0">
                <a:solidFill>
                  <a:prstClr val="white"/>
                </a:solidFill>
                <a:latin typeface="Century Gothic" panose="020B0502020202020204" pitchFamily="34" charset="0"/>
              </a:rPr>
              <a:t>Wolfgang</a:t>
            </a:r>
            <a:endParaRPr lang="en-GB" b="1" dirty="0">
              <a:solidFill>
                <a:prstClr val="white"/>
              </a:solidFill>
              <a:latin typeface="Century Gothic" panose="020B0502020202020204" pitchFamily="34" charset="0"/>
            </a:endParaRPr>
          </a:p>
        </p:txBody>
      </p:sp>
      <p:sp>
        <p:nvSpPr>
          <p:cNvPr id="25" name="TextBox 24">
            <a:extLst>
              <a:ext uri="{FF2B5EF4-FFF2-40B4-BE49-F238E27FC236}">
                <a16:creationId xmlns:a16="http://schemas.microsoft.com/office/drawing/2014/main" xmlns="" id="{CA6B22D2-7CF4-4CA5-8994-37027F2FB8D7}"/>
              </a:ext>
            </a:extLst>
          </p:cNvPr>
          <p:cNvSpPr txBox="1"/>
          <p:nvPr/>
        </p:nvSpPr>
        <p:spPr>
          <a:xfrm>
            <a:off x="9686159" y="2560073"/>
            <a:ext cx="822617" cy="523220"/>
          </a:xfrm>
          <a:prstGeom prst="rect">
            <a:avLst/>
          </a:prstGeom>
          <a:noFill/>
        </p:spPr>
        <p:txBody>
          <a:bodyPr wrap="square" rtlCol="0">
            <a:spAutoFit/>
          </a:bodyPr>
          <a:lstStyle/>
          <a:p>
            <a:pPr algn="ctr"/>
            <a:r>
              <a:rPr lang="en-GB" sz="2800" b="1" dirty="0">
                <a:solidFill>
                  <a:prstClr val="white"/>
                </a:solidFill>
                <a:latin typeface="Century Gothic" panose="020B0502020202020204" pitchFamily="34" charset="0"/>
              </a:rPr>
              <a:t>ich</a:t>
            </a:r>
            <a:endParaRPr lang="en-GB" sz="2000" b="1" dirty="0">
              <a:solidFill>
                <a:prstClr val="white"/>
              </a:solidFill>
              <a:latin typeface="Century Gothic" panose="020B0502020202020204" pitchFamily="34" charset="0"/>
            </a:endParaRPr>
          </a:p>
        </p:txBody>
      </p:sp>
      <p:sp>
        <p:nvSpPr>
          <p:cNvPr id="36" name="Google Shape;613;p26">
            <a:hlinkClick r:id="" action="ppaction://noaction" highlightClick="1">
              <a:snd r:embed="rId5" name="ex 2 - answ - wie findest du das essen.wav"/>
            </a:hlinkClick>
            <a:extLst>
              <a:ext uri="{FF2B5EF4-FFF2-40B4-BE49-F238E27FC236}">
                <a16:creationId xmlns:a16="http://schemas.microsoft.com/office/drawing/2014/main" xmlns="" id="{0EEB17F5-8F85-4303-9664-22033A769207}"/>
              </a:ext>
            </a:extLst>
          </p:cNvPr>
          <p:cNvSpPr/>
          <p:nvPr/>
        </p:nvSpPr>
        <p:spPr>
          <a:xfrm>
            <a:off x="8818195" y="4997531"/>
            <a:ext cx="1831982"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200" b="1" dirty="0" err="1" smtClean="0">
                <a:solidFill>
                  <a:prstClr val="white"/>
                </a:solidFill>
                <a:latin typeface="Century Gothic" panose="020B0502020202020204" pitchFamily="34" charset="0"/>
              </a:rPr>
              <a:t>Antworten</a:t>
            </a:r>
            <a:endParaRPr sz="2200" b="1" dirty="0">
              <a:solidFill>
                <a:prstClr val="white"/>
              </a:solidFill>
              <a:latin typeface="Century Gothic" panose="020B0502020202020204" pitchFamily="34" charset="0"/>
            </a:endParaRPr>
          </a:p>
        </p:txBody>
      </p:sp>
      <p:sp>
        <p:nvSpPr>
          <p:cNvPr id="37" name="Google Shape;613;p26">
            <a:hlinkClick r:id="" action="ppaction://noaction" highlightClick="1">
              <a:snd r:embed="rId6" name="ex 2 - q - wie findest du das essen.wav"/>
            </a:hlinkClick>
            <a:extLst>
              <a:ext uri="{FF2B5EF4-FFF2-40B4-BE49-F238E27FC236}">
                <a16:creationId xmlns:a16="http://schemas.microsoft.com/office/drawing/2014/main" xmlns="" id="{6C5FC663-B68A-4E6E-867E-4F121DF85B81}"/>
              </a:ext>
            </a:extLst>
          </p:cNvPr>
          <p:cNvSpPr/>
          <p:nvPr/>
        </p:nvSpPr>
        <p:spPr>
          <a:xfrm>
            <a:off x="1651946" y="5031596"/>
            <a:ext cx="673603" cy="550284"/>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defRPr/>
            </a:pPr>
            <a:r>
              <a:rPr lang="en-GB" sz="2200" b="1" dirty="0">
                <a:solidFill>
                  <a:prstClr val="white"/>
                </a:solidFill>
                <a:latin typeface="Century Gothic" panose="020B0502020202020204" pitchFamily="34" charset="0"/>
              </a:rPr>
              <a:t>1</a:t>
            </a:r>
            <a:endParaRPr sz="22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67736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template.pptx" id="{99FA4C50-84AC-4433-BF07-FE6B7343DAD0}" vid="{39147C7E-68DD-47C5-8118-3F179FB41A45}"/>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13128</TotalTime>
  <Words>1595</Words>
  <Application>Microsoft Office PowerPoint</Application>
  <PresentationFormat>Widescreen</PresentationFormat>
  <Paragraphs>387</Paragraphs>
  <Slides>32</Slides>
  <Notes>32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32</vt:i4>
      </vt:variant>
    </vt:vector>
  </HeadingPairs>
  <TitlesOfParts>
    <vt:vector size="42" baseType="lpstr">
      <vt:lpstr>Arial</vt:lpstr>
      <vt:lpstr>Calibri</vt:lpstr>
      <vt:lpstr>Calibri Light</vt:lpstr>
      <vt:lpstr>Century Gothic</vt:lpstr>
      <vt:lpstr>Tw Cen MT</vt:lpstr>
      <vt:lpstr>Wingdings</vt:lpstr>
      <vt:lpstr>5_Office Theme</vt:lpstr>
      <vt:lpstr>1_Office Theme</vt:lpstr>
      <vt:lpstr>2_Office Theme</vt:lpstr>
      <vt:lpstr>3_Office Theme</vt:lpstr>
      <vt:lpstr>Grammar</vt:lpstr>
      <vt:lpstr>finden – to find </vt:lpstr>
      <vt:lpstr>Wie findest du …?</vt:lpstr>
      <vt:lpstr>Wie findest du …?</vt:lpstr>
      <vt:lpstr>Wie findest du …?</vt:lpstr>
      <vt:lpstr>Wie findest du …?</vt:lpstr>
      <vt:lpstr>Wie findest du …?</vt:lpstr>
      <vt:lpstr>Singular &amp; plural object pronouns (him, her, it, them)</vt:lpstr>
      <vt:lpstr>Ich, du oder Wolfgang?</vt:lpstr>
      <vt:lpstr>Ich, du oder Wolfgang?</vt:lpstr>
      <vt:lpstr>Ich, du oder Wolfgang?</vt:lpstr>
      <vt:lpstr>Ich, du oder Wolfgang?</vt:lpstr>
      <vt:lpstr>Ich, du oder Wolfgang?</vt:lpstr>
      <vt:lpstr>Ich, du oder Wolfgang?</vt:lpstr>
      <vt:lpstr>ihn, es, sie oder sie (Pl.)?</vt:lpstr>
      <vt:lpstr>ihn, es, sie oder sie (Pl.)?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Wie findest du das?</vt:lpstr>
      <vt:lpstr>Wie findest du das?</vt:lpstr>
      <vt:lpstr>Wie findest du das?</vt:lpstr>
      <vt:lpstr>Wie findest du das?</vt:lpstr>
      <vt:lpstr>Wie findest du das?</vt:lpstr>
      <vt:lpstr>Ein Dialog</vt:lpstr>
    </vt:vector>
  </TitlesOfParts>
  <Company>University of York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Rachel Hawkes</cp:lastModifiedBy>
  <cp:revision>377</cp:revision>
  <dcterms:created xsi:type="dcterms:W3CDTF">2019-11-01T18:00:28Z</dcterms:created>
  <dcterms:modified xsi:type="dcterms:W3CDTF">2020-04-30T06:22:11Z</dcterms:modified>
</cp:coreProperties>
</file>