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2"/>
  </p:notesMasterIdLst>
  <p:sldIdLst>
    <p:sldId id="269"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6940" autoAdjust="0"/>
  </p:normalViewPr>
  <p:slideViewPr>
    <p:cSldViewPr snapToGrid="0">
      <p:cViewPr varScale="1">
        <p:scale>
          <a:sx n="76" d="100"/>
          <a:sy n="76" d="100"/>
        </p:scale>
        <p:origin x="12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D07EC-9F54-44FD-850C-6507E253A99B}" type="datetimeFigureOut">
              <a:rPr lang="en-GB" smtClean="0"/>
              <a:t>30/03/2020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A6B88-4EF8-4847-A841-23DB6A1E82B4}" type="slidenum">
              <a:rPr lang="en-GB" smtClean="0"/>
              <a:t>‹#›</a:t>
            </a:fld>
            <a:endParaRPr lang="en-GB"/>
          </a:p>
        </p:txBody>
      </p:sp>
    </p:spTree>
    <p:extLst>
      <p:ext uri="{BB962C8B-B14F-4D97-AF65-F5344CB8AC3E}">
        <p14:creationId xmlns:p14="http://schemas.microsoft.com/office/powerpoint/2010/main" val="914124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smtClean="0">
                <a:solidFill>
                  <a:schemeClr val="dk1"/>
                </a:solidFill>
                <a:latin typeface="+mn-lt"/>
                <a:ea typeface="Calibri"/>
                <a:cs typeface="Calibri"/>
                <a:sym typeface="Calibri"/>
              </a:rPr>
              <a:t>Introduction</a:t>
            </a:r>
            <a:r>
              <a:rPr lang="en-GB" sz="1200" b="0" i="0" baseline="0" dirty="0" smtClean="0">
                <a:solidFill>
                  <a:schemeClr val="dk1"/>
                </a:solidFill>
                <a:latin typeface="+mn-lt"/>
                <a:ea typeface="Calibri"/>
                <a:cs typeface="Calibri"/>
                <a:sym typeface="Calibri"/>
              </a:rPr>
              <a:t> </a:t>
            </a:r>
            <a:r>
              <a:rPr lang="en-GB" sz="1200" b="0" i="0" baseline="0" dirty="0">
                <a:solidFill>
                  <a:schemeClr val="dk1"/>
                </a:solidFill>
                <a:latin typeface="+mn-lt"/>
                <a:ea typeface="Calibri"/>
                <a:cs typeface="Calibri"/>
                <a:sym typeface="Calibri"/>
              </a:rPr>
              <a:t>of </a:t>
            </a:r>
            <a:r>
              <a:rPr lang="en-GB" sz="1200" b="0" i="0" baseline="0" dirty="0" err="1">
                <a:solidFill>
                  <a:schemeClr val="dk1"/>
                </a:solidFill>
                <a:latin typeface="+mn-lt"/>
                <a:ea typeface="Calibri"/>
                <a:cs typeface="Calibri"/>
                <a:sym typeface="Calibri"/>
              </a:rPr>
              <a:t>hacer</a:t>
            </a:r>
            <a:r>
              <a:rPr lang="en-GB" sz="1200" b="0" i="0" baseline="0" dirty="0">
                <a:solidFill>
                  <a:schemeClr val="dk1"/>
                </a:solidFill>
                <a:latin typeface="+mn-lt"/>
                <a:ea typeface="Calibri"/>
                <a:cs typeface="Calibri"/>
                <a:sym typeface="Calibri"/>
              </a:rPr>
              <a:t> (</a:t>
            </a:r>
            <a:r>
              <a:rPr lang="en-GB" sz="1200" b="0" i="0" baseline="0" dirty="0" err="1">
                <a:solidFill>
                  <a:schemeClr val="dk1"/>
                </a:solidFill>
                <a:latin typeface="+mn-lt"/>
                <a:ea typeface="Calibri"/>
                <a:cs typeface="Calibri"/>
                <a:sym typeface="Calibri"/>
              </a:rPr>
              <a:t>hago</a:t>
            </a: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haces</a:t>
            </a: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hace</a:t>
            </a:r>
            <a:r>
              <a:rPr lang="en-GB" sz="1200" b="0" i="0" baseline="0" dirty="0" smtClean="0">
                <a:solidFill>
                  <a:schemeClr val="dk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endParaRPr lang="en-GB"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vocab set:</a:t>
            </a:r>
            <a:r>
              <a:rPr lang="es-ES" baseline="0" dirty="0"/>
              <a:t>¿cuándo? [57]; ¿cuánto? [580]; ¿cuál? [445]; hacer [26]; hago; haces; hace;  deporte [1489]; deberes [2187]; actividad [344]; dibujo [1726]; noche [164]; tarde [392]; mañana [402]; de [2]; para [16]</a:t>
            </a:r>
            <a:endParaRPr lang="en-GB" baseline="0"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1.2, week 3: </a:t>
            </a:r>
            <a:r>
              <a:rPr lang="es-ES" sz="1200" b="0" i="0" dirty="0">
                <a:solidFill>
                  <a:schemeClr val="dk1"/>
                </a:solidFill>
                <a:latin typeface="+mn-lt"/>
                <a:ea typeface="Calibri"/>
                <a:cs typeface="Calibri"/>
                <a:sym typeface="Calibri"/>
              </a:rPr>
              <a:t>hay [13]; mirar [125]; mesa [525]; silla [1271]; ventana [752]; puerta [274]; chica [1129]; persona [108]; chico [727]; aquí [130]; allí [197]; clase [320]</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rtl="0" latinLnBrk="0"/>
            <a:r>
              <a:rPr lang="en-GB" sz="1200" b="0" i="0" dirty="0">
                <a:solidFill>
                  <a:schemeClr val="dk1"/>
                </a:solidFill>
                <a:latin typeface="+mn-lt"/>
                <a:ea typeface="Calibri"/>
                <a:cs typeface="Calibri"/>
                <a:sym typeface="Calibri"/>
              </a:rPr>
              <a:t>2.1 week 1: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a:t>
            </a:r>
            <a:r>
              <a:rPr lang="en-GB" sz="1200" b="0" i="0" kern="1200" dirty="0" err="1">
                <a:solidFill>
                  <a:schemeClr val="tx1"/>
                </a:solidFill>
                <a:effectLst/>
                <a:latin typeface="+mn-lt"/>
                <a:ea typeface="+mn-ea"/>
                <a:cs typeface="+mn-cs"/>
              </a:rPr>
              <a:t>pasar</a:t>
            </a:r>
            <a:r>
              <a:rPr lang="en-GB" sz="1200" b="0" i="0" kern="1200" dirty="0">
                <a:solidFill>
                  <a:schemeClr val="tx1"/>
                </a:solidFill>
                <a:effectLst/>
                <a:latin typeface="+mn-lt"/>
                <a:ea typeface="+mn-ea"/>
                <a:cs typeface="+mn-cs"/>
              </a:rPr>
              <a:t>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flor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508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227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198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the next</a:t>
            </a:r>
            <a:r>
              <a:rPr lang="en-GB" sz="1200" kern="1200" baseline="0" dirty="0">
                <a:solidFill>
                  <a:schemeClr val="tx1"/>
                </a:solidFill>
                <a:effectLst/>
                <a:latin typeface="+mn-lt"/>
                <a:ea typeface="+mn-ea"/>
                <a:cs typeface="+mn-cs"/>
              </a:rPr>
              <a:t> activity, briefly run through 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singular.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76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1</a:t>
            </a:r>
            <a:r>
              <a:rPr lang="en-GB" baseline="30000" dirty="0"/>
              <a:t>st</a:t>
            </a:r>
            <a:r>
              <a:rPr lang="en-GB" dirty="0"/>
              <a:t> person singular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3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can use this activity to not only focus on the 1</a:t>
            </a:r>
            <a:r>
              <a:rPr lang="en-US" baseline="30000" dirty="0"/>
              <a:t>st</a:t>
            </a:r>
            <a:r>
              <a:rPr lang="en-US" baseline="0" dirty="0"/>
              <a:t> and 3</a:t>
            </a:r>
            <a:r>
              <a:rPr lang="en-US" baseline="30000" dirty="0"/>
              <a:t>rd</a:t>
            </a:r>
            <a:r>
              <a:rPr lang="en-US" baseline="0" dirty="0"/>
              <a:t> person singular forms of </a:t>
            </a:r>
            <a:r>
              <a:rPr lang="en-US" i="1" baseline="0" dirty="0" err="1"/>
              <a:t>hacer</a:t>
            </a:r>
            <a:r>
              <a:rPr lang="en-US" baseline="0" dirty="0"/>
              <a:t>, but to exploit specific vocabulary as well from this week</a:t>
            </a:r>
            <a:r>
              <a:rPr lang="en-US" i="1" baseline="0" dirty="0"/>
              <a:t>: </a:t>
            </a:r>
            <a:r>
              <a:rPr lang="en-US" i="1" baseline="0" dirty="0" err="1"/>
              <a:t>por</a:t>
            </a:r>
            <a:r>
              <a:rPr lang="en-US" i="1" baseline="0" dirty="0"/>
              <a:t> </a:t>
            </a:r>
            <a:r>
              <a:rPr lang="en-GB" sz="1200" i="1" dirty="0">
                <a:solidFill>
                  <a:schemeClr val="accent5">
                    <a:lumMod val="50000"/>
                  </a:schemeClr>
                </a:solidFill>
              </a:rPr>
              <a:t>la</a:t>
            </a:r>
            <a:r>
              <a:rPr lang="en-GB" sz="1200" i="1" baseline="0" dirty="0">
                <a:solidFill>
                  <a:schemeClr val="accent5">
                    <a:lumMod val="50000"/>
                  </a:schemeClr>
                </a:solidFill>
              </a:rPr>
              <a:t> </a:t>
            </a:r>
            <a:r>
              <a:rPr lang="en-GB" sz="1200" i="1" baseline="0" dirty="0" err="1">
                <a:solidFill>
                  <a:schemeClr val="accent5">
                    <a:lumMod val="50000"/>
                  </a:schemeClr>
                </a:solidFill>
              </a:rPr>
              <a:t>mañana</a:t>
            </a:r>
            <a:r>
              <a:rPr lang="en-GB" sz="1200" i="1" baseline="0" dirty="0">
                <a:solidFill>
                  <a:schemeClr val="accent5">
                    <a:lumMod val="50000"/>
                  </a:schemeClr>
                </a:solidFill>
              </a:rPr>
              <a:t>/</a:t>
            </a:r>
            <a:r>
              <a:rPr lang="en-GB" sz="1200" i="1" baseline="0" dirty="0" err="1">
                <a:solidFill>
                  <a:schemeClr val="accent5">
                    <a:lumMod val="50000"/>
                  </a:schemeClr>
                </a:solidFill>
              </a:rPr>
              <a:t>tarde</a:t>
            </a:r>
            <a:r>
              <a:rPr lang="en-GB" sz="1200" i="1" baseline="0" dirty="0">
                <a:solidFill>
                  <a:schemeClr val="accent5">
                    <a:lumMod val="50000"/>
                  </a:schemeClr>
                </a:solidFill>
              </a:rPr>
              <a:t>/</a:t>
            </a:r>
            <a:r>
              <a:rPr lang="en-GB" sz="1200" i="1" baseline="0" dirty="0" err="1">
                <a:solidFill>
                  <a:schemeClr val="accent5">
                    <a:lumMod val="50000"/>
                  </a:schemeClr>
                </a:solidFill>
              </a:rPr>
              <a:t>noche</a:t>
            </a:r>
            <a:r>
              <a:rPr lang="en-GB" sz="1200" i="1" baseline="0" dirty="0">
                <a:solidFill>
                  <a:schemeClr val="accent5">
                    <a:lumMod val="50000"/>
                  </a:schemeClr>
                </a:solidFill>
              </a:rPr>
              <a:t> </a:t>
            </a:r>
            <a:r>
              <a:rPr lang="en-GB" sz="1200" baseline="0" dirty="0">
                <a:solidFill>
                  <a:schemeClr val="accent5">
                    <a:lumMod val="50000"/>
                  </a:schemeClr>
                </a:solidFill>
              </a:rPr>
              <a:t>and </a:t>
            </a:r>
            <a:r>
              <a:rPr lang="en-GB" sz="1200" i="1" baseline="0" dirty="0">
                <a:solidFill>
                  <a:schemeClr val="accent5">
                    <a:lumMod val="50000"/>
                  </a:schemeClr>
                </a:solidFill>
              </a:rPr>
              <a:t>para</a:t>
            </a:r>
            <a:r>
              <a:rPr lang="en-GB" sz="1200" baseline="0" dirty="0">
                <a:solidFill>
                  <a:schemeClr val="accent5">
                    <a:lumMod val="50000"/>
                  </a:schemeClr>
                </a:solidFill>
              </a:rPr>
              <a:t> (number 8).  </a:t>
            </a:r>
          </a:p>
          <a:p>
            <a:r>
              <a:rPr lang="en-GB" sz="1200" baseline="0" dirty="0">
                <a:solidFill>
                  <a:schemeClr val="accent5">
                    <a:lumMod val="50000"/>
                  </a:schemeClr>
                </a:solidFill>
              </a:rPr>
              <a:t>During the feedback spend time drawing students’ attention to the English equivalents of these time phrases, given that they are not simply like for like translations.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62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a:t>
            </a:r>
            <a:r>
              <a:rPr lang="en-GB" baseline="0" dirty="0"/>
              <a:t> ask</a:t>
            </a:r>
            <a:r>
              <a:rPr lang="en-GB" dirty="0"/>
              <a:t> students to say what do/make/does/makes</a:t>
            </a:r>
            <a:r>
              <a:rPr lang="en-GB" baseline="0" dirty="0"/>
              <a:t> refers to here to help them keep the meaning of new vocabulary in focus.</a:t>
            </a:r>
            <a:endParaRPr lang="en-GB" dirty="0"/>
          </a:p>
          <a:p>
            <a:endParaRPr lang="en-GB" dirty="0"/>
          </a:p>
          <a:p>
            <a:r>
              <a:rPr lang="en-GB" dirty="0"/>
              <a:t>TRANSCRIPT</a:t>
            </a:r>
          </a:p>
          <a:p>
            <a:pPr marL="228600" indent="-228600">
              <a:buAutoNum type="arabicParenR"/>
            </a:pPr>
            <a:r>
              <a:rPr lang="en-GB" baseline="0" dirty="0" err="1"/>
              <a:t>Hace</a:t>
            </a:r>
            <a:r>
              <a:rPr lang="en-GB" baseline="0" dirty="0"/>
              <a:t> la </a:t>
            </a:r>
            <a:r>
              <a:rPr lang="en-GB" baseline="0" dirty="0" err="1"/>
              <a:t>cama</a:t>
            </a:r>
            <a:endParaRPr lang="en-GB" baseline="0" dirty="0"/>
          </a:p>
          <a:p>
            <a:pPr marL="228600" indent="-228600">
              <a:buAutoNum type="arabicParenR"/>
            </a:pPr>
            <a:r>
              <a:rPr lang="en-GB" baseline="0" dirty="0" err="1"/>
              <a:t>Hago</a:t>
            </a:r>
            <a:r>
              <a:rPr lang="en-GB" baseline="0" dirty="0"/>
              <a:t> </a:t>
            </a:r>
            <a:r>
              <a:rPr lang="en-GB" baseline="0" dirty="0" err="1"/>
              <a:t>deporte</a:t>
            </a:r>
            <a:endParaRPr lang="en-GB" baseline="0" dirty="0"/>
          </a:p>
          <a:p>
            <a:pPr marL="228600" indent="-228600">
              <a:buAutoNum type="arabicParenR"/>
            </a:pPr>
            <a:r>
              <a:rPr lang="en-GB" baseline="0" dirty="0" err="1"/>
              <a:t>Hago</a:t>
            </a:r>
            <a:r>
              <a:rPr lang="en-GB" baseline="0" dirty="0"/>
              <a:t> </a:t>
            </a:r>
            <a:r>
              <a:rPr lang="en-GB" baseline="0" dirty="0" err="1"/>
              <a:t>una</a:t>
            </a:r>
            <a:r>
              <a:rPr lang="en-GB" baseline="0" dirty="0"/>
              <a:t> </a:t>
            </a:r>
            <a:r>
              <a:rPr lang="en-GB" baseline="0" dirty="0" err="1"/>
              <a:t>silla</a:t>
            </a:r>
            <a:endParaRPr lang="en-GB" baseline="0" dirty="0"/>
          </a:p>
          <a:p>
            <a:pPr marL="228600" indent="-228600">
              <a:buAutoNum type="arabicParenR"/>
            </a:pPr>
            <a:r>
              <a:rPr lang="en-GB" baseline="0" dirty="0" err="1"/>
              <a:t>Hace</a:t>
            </a:r>
            <a:r>
              <a:rPr lang="en-GB" baseline="0" dirty="0"/>
              <a:t> karate </a:t>
            </a:r>
          </a:p>
          <a:p>
            <a:pPr marL="228600" indent="-228600">
              <a:buAutoNum type="arabicParenR"/>
            </a:pPr>
            <a:r>
              <a:rPr lang="en-GB" baseline="0" dirty="0" err="1"/>
              <a:t>Hace</a:t>
            </a:r>
            <a:r>
              <a:rPr lang="en-GB" baseline="0" dirty="0"/>
              <a:t> los </a:t>
            </a:r>
            <a:r>
              <a:rPr lang="en-GB" baseline="0" dirty="0" err="1"/>
              <a:t>deberes</a:t>
            </a:r>
            <a:endParaRPr lang="en-GB" baseline="0" dirty="0"/>
          </a:p>
          <a:p>
            <a:pPr marL="228600" indent="-228600">
              <a:buAutoNum type="arabicParenR"/>
            </a:pPr>
            <a:r>
              <a:rPr lang="en-GB" baseline="0" dirty="0" err="1"/>
              <a:t>Hago</a:t>
            </a:r>
            <a:r>
              <a:rPr lang="en-GB" baseline="0" dirty="0"/>
              <a:t> un </a:t>
            </a:r>
            <a:r>
              <a:rPr lang="en-GB" baseline="0" dirty="0" err="1"/>
              <a:t>examen</a:t>
            </a:r>
            <a:endParaRPr lang="en-GB" baseline="0" dirty="0"/>
          </a:p>
          <a:p>
            <a:pPr marL="228600" indent="-228600">
              <a:buAutoNum type="arabicParenR"/>
            </a:pPr>
            <a:r>
              <a:rPr lang="en-GB" baseline="0" dirty="0" err="1"/>
              <a:t>Hago</a:t>
            </a:r>
            <a:r>
              <a:rPr lang="en-GB" baseline="0" dirty="0"/>
              <a:t> </a:t>
            </a:r>
            <a:r>
              <a:rPr lang="en-GB" baseline="0" dirty="0" err="1"/>
              <a:t>dibujo</a:t>
            </a:r>
            <a:endParaRPr lang="en-GB" baseline="0" dirty="0"/>
          </a:p>
          <a:p>
            <a:pPr marL="228600" indent="-228600">
              <a:buAutoNum type="arabicParenR"/>
            </a:pPr>
            <a:r>
              <a:rPr lang="en-GB" baseline="0" dirty="0" err="1"/>
              <a:t>Hace</a:t>
            </a:r>
            <a:r>
              <a:rPr lang="en-GB" baseline="0" dirty="0"/>
              <a:t> </a:t>
            </a:r>
            <a:r>
              <a:rPr lang="en-GB" baseline="0" dirty="0" err="1"/>
              <a:t>dinero</a:t>
            </a:r>
            <a:endParaRPr lang="en-GB" baseline="0" dirty="0"/>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947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Briefly present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2nd person</a:t>
            </a:r>
            <a:r>
              <a:rPr lang="en-GB" sz="1200" kern="1200" baseline="0" dirty="0">
                <a:solidFill>
                  <a:schemeClr val="tx1"/>
                </a:solidFill>
                <a:effectLst/>
                <a:latin typeface="+mn-lt"/>
                <a:ea typeface="+mn-ea"/>
                <a:cs typeface="+mn-cs"/>
              </a:rPr>
              <a:t> singular form of </a:t>
            </a:r>
            <a:r>
              <a:rPr lang="en-GB" sz="1200" kern="1200" baseline="0" dirty="0" err="1">
                <a:solidFill>
                  <a:schemeClr val="tx1"/>
                </a:solidFill>
                <a:effectLst/>
                <a:latin typeface="+mn-lt"/>
                <a:ea typeface="+mn-ea"/>
                <a:cs typeface="+mn-cs"/>
              </a:rPr>
              <a:t>hacer</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097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2</a:t>
            </a:r>
            <a:r>
              <a:rPr lang="en-GB" baseline="30000" dirty="0"/>
              <a:t>nd</a:t>
            </a:r>
            <a:r>
              <a:rPr lang="en-GB" dirty="0"/>
              <a:t> person singular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28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teachers wish</a:t>
            </a:r>
            <a:r>
              <a:rPr lang="en-GB" baseline="0" dirty="0"/>
              <a:t> to further increase the level of challenge within this activity, students could be asked to supply the question word if this was obscured., exemplified on the next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14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a:t>
            </a:r>
            <a:r>
              <a:rPr lang="en-GB" baseline="0" dirty="0"/>
              <a:t> students also have to recall the question word.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83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72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smtClean="0">
                <a:solidFill>
                  <a:schemeClr val="dk1"/>
                </a:solidFill>
                <a:latin typeface="+mn-lt"/>
                <a:ea typeface="Calibri"/>
                <a:cs typeface="Calibri"/>
                <a:sym typeface="Calibri"/>
              </a:rPr>
              <a:t>Introduction</a:t>
            </a:r>
            <a:r>
              <a:rPr lang="en-GB" sz="1200" b="0" i="0" baseline="0" dirty="0" smtClean="0">
                <a:solidFill>
                  <a:schemeClr val="dk1"/>
                </a:solidFill>
                <a:latin typeface="+mn-lt"/>
                <a:ea typeface="Calibri"/>
                <a:cs typeface="Calibri"/>
                <a:sym typeface="Calibri"/>
              </a:rPr>
              <a:t> </a:t>
            </a:r>
            <a:r>
              <a:rPr lang="en-GB" sz="1200" b="0" i="0" baseline="0" dirty="0">
                <a:solidFill>
                  <a:schemeClr val="dk1"/>
                </a:solidFill>
                <a:latin typeface="+mn-lt"/>
                <a:ea typeface="Calibri"/>
                <a:cs typeface="Calibri"/>
                <a:sym typeface="Calibri"/>
              </a:rPr>
              <a:t>of </a:t>
            </a:r>
            <a:r>
              <a:rPr lang="en-GB" sz="1200" b="0" i="0" baseline="0" dirty="0" err="1">
                <a:solidFill>
                  <a:schemeClr val="dk1"/>
                </a:solidFill>
                <a:latin typeface="+mn-lt"/>
                <a:ea typeface="Calibri"/>
                <a:cs typeface="Calibri"/>
                <a:sym typeface="Calibri"/>
              </a:rPr>
              <a:t>hacer</a:t>
            </a:r>
            <a:r>
              <a:rPr lang="en-GB" sz="1200" b="0" i="0" baseline="0" dirty="0">
                <a:solidFill>
                  <a:schemeClr val="dk1"/>
                </a:solidFill>
                <a:latin typeface="+mn-lt"/>
                <a:ea typeface="Calibri"/>
                <a:cs typeface="Calibri"/>
                <a:sym typeface="Calibri"/>
              </a:rPr>
              <a:t> (</a:t>
            </a:r>
            <a:r>
              <a:rPr lang="en-GB" sz="1200" b="0" i="0" baseline="0" dirty="0" err="1">
                <a:solidFill>
                  <a:schemeClr val="dk1"/>
                </a:solidFill>
                <a:latin typeface="+mn-lt"/>
                <a:ea typeface="Calibri"/>
                <a:cs typeface="Calibri"/>
                <a:sym typeface="Calibri"/>
              </a:rPr>
              <a:t>hago</a:t>
            </a: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haces</a:t>
            </a: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hace</a:t>
            </a:r>
            <a:r>
              <a:rPr lang="en-GB" sz="1200" b="0" i="0" baseline="0" dirty="0" smtClean="0">
                <a:solidFill>
                  <a:schemeClr val="dk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endParaRPr lang="en-GB"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vocab set:</a:t>
            </a:r>
            <a:r>
              <a:rPr lang="es-ES" baseline="0" dirty="0"/>
              <a:t>¿cuándo? [57]; ¿cuánto? [580]; ¿cuál? [445]; hacer [26]; hago; haces; hace;  deporte [1489]; deberes [2187]; actividad [344]; dibujo [1726]; noche [164]; tarde [392]; mañana [402]; de [2]; para [16]</a:t>
            </a:r>
            <a:endParaRPr lang="en-GB" baseline="0"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1.2, week 3: </a:t>
            </a:r>
            <a:r>
              <a:rPr lang="es-ES" sz="1200" b="0" i="0" dirty="0">
                <a:solidFill>
                  <a:schemeClr val="dk1"/>
                </a:solidFill>
                <a:latin typeface="+mn-lt"/>
                <a:ea typeface="Calibri"/>
                <a:cs typeface="Calibri"/>
                <a:sym typeface="Calibri"/>
              </a:rPr>
              <a:t>hay [13]; mirar [125]; mesa [525]; silla [1271]; ventana [752]; puerta [274]; chica [1129]; persona [108]; chico [727]; aquí [130]; allí [197]; clase [320]</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rtl="0" latinLnBrk="0"/>
            <a:r>
              <a:rPr lang="en-GB" sz="1200" b="0" i="0" dirty="0">
                <a:solidFill>
                  <a:schemeClr val="dk1"/>
                </a:solidFill>
                <a:latin typeface="+mn-lt"/>
                <a:ea typeface="Calibri"/>
                <a:cs typeface="Calibri"/>
                <a:sym typeface="Calibri"/>
              </a:rPr>
              <a:t>2.1 week 1: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a:t>
            </a:r>
            <a:r>
              <a:rPr lang="en-GB" sz="1200" b="0" i="0" kern="1200" dirty="0" err="1">
                <a:solidFill>
                  <a:schemeClr val="tx1"/>
                </a:solidFill>
                <a:effectLst/>
                <a:latin typeface="+mn-lt"/>
                <a:ea typeface="+mn-ea"/>
                <a:cs typeface="+mn-cs"/>
              </a:rPr>
              <a:t>pasar</a:t>
            </a:r>
            <a:r>
              <a:rPr lang="en-GB" sz="1200" b="0" i="0" kern="1200" dirty="0">
                <a:solidFill>
                  <a:schemeClr val="tx1"/>
                </a:solidFill>
                <a:effectLst/>
                <a:latin typeface="+mn-lt"/>
                <a:ea typeface="+mn-ea"/>
                <a:cs typeface="+mn-cs"/>
              </a:rPr>
              <a:t>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flor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437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this activity, in order to exemplify this grammatical feature within a sentence, it has been necessary to use some nouns that students do not yet know. However, students do not have to understand the noun; their focus is only on understanding the grammatical feature.   All the verbs used are known to students.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err="1">
                <a:solidFill>
                  <a:schemeClr val="tx1"/>
                </a:solidFill>
                <a:effectLst/>
                <a:latin typeface="+mn-lt"/>
                <a:ea typeface="+mn-ea"/>
                <a:cs typeface="+mn-cs"/>
              </a:rPr>
              <a:t>regalo</a:t>
            </a:r>
            <a:r>
              <a:rPr lang="en-GB" sz="1200" b="0" kern="1200" baseline="0" dirty="0">
                <a:solidFill>
                  <a:schemeClr val="tx1"/>
                </a:solidFill>
                <a:effectLst/>
                <a:latin typeface="+mn-lt"/>
                <a:ea typeface="+mn-ea"/>
                <a:cs typeface="+mn-cs"/>
              </a:rPr>
              <a:t> [1986]; </a:t>
            </a:r>
            <a:r>
              <a:rPr lang="en-GB" sz="1200" b="0" kern="1200" baseline="0" dirty="0" err="1">
                <a:solidFill>
                  <a:schemeClr val="tx1"/>
                </a:solidFill>
                <a:effectLst/>
                <a:latin typeface="+mn-lt"/>
                <a:ea typeface="+mn-ea"/>
                <a:cs typeface="+mn-cs"/>
              </a:rPr>
              <a:t>bolígrafo</a:t>
            </a:r>
            <a:r>
              <a:rPr lang="en-GB" sz="1200" b="0" kern="1200" baseline="0" dirty="0">
                <a:solidFill>
                  <a:schemeClr val="tx1"/>
                </a:solidFill>
                <a:effectLst/>
                <a:latin typeface="+mn-lt"/>
                <a:ea typeface="+mn-ea"/>
                <a:cs typeface="+mn-cs"/>
              </a:rPr>
              <a:t> [&gt;5000];  </a:t>
            </a:r>
            <a:r>
              <a:rPr lang="en-GB" sz="1200" b="0" kern="1200" baseline="0" dirty="0" err="1">
                <a:solidFill>
                  <a:schemeClr val="tx1"/>
                </a:solidFill>
                <a:effectLst/>
                <a:latin typeface="+mn-lt"/>
                <a:ea typeface="+mn-ea"/>
                <a:cs typeface="+mn-cs"/>
              </a:rPr>
              <a:t>papel</a:t>
            </a:r>
            <a:r>
              <a:rPr lang="en-GB" sz="1200" b="0" kern="1200" baseline="0" dirty="0">
                <a:solidFill>
                  <a:schemeClr val="tx1"/>
                </a:solidFill>
                <a:effectLst/>
                <a:latin typeface="+mn-lt"/>
                <a:ea typeface="+mn-ea"/>
                <a:cs typeface="+mn-cs"/>
              </a:rPr>
              <a:t> [393];  </a:t>
            </a:r>
            <a:r>
              <a:rPr lang="en-GB" sz="1200" b="0" kern="1200" baseline="0" dirty="0" err="1">
                <a:solidFill>
                  <a:schemeClr val="tx1"/>
                </a:solidFill>
                <a:effectLst/>
                <a:latin typeface="+mn-lt"/>
                <a:ea typeface="+mn-ea"/>
                <a:cs typeface="+mn-cs"/>
              </a:rPr>
              <a:t>deporte</a:t>
            </a:r>
            <a:r>
              <a:rPr lang="en-GB" sz="1200" b="0" kern="1200" baseline="0" dirty="0">
                <a:solidFill>
                  <a:schemeClr val="tx1"/>
                </a:solidFill>
                <a:effectLst/>
                <a:latin typeface="+mn-lt"/>
                <a:ea typeface="+mn-ea"/>
                <a:cs typeface="+mn-cs"/>
              </a:rPr>
              <a:t> [1489]; </a:t>
            </a:r>
            <a:r>
              <a:rPr lang="en-GB" sz="1200" b="0" kern="1200" baseline="0" dirty="0" err="1">
                <a:solidFill>
                  <a:schemeClr val="tx1"/>
                </a:solidFill>
                <a:effectLst/>
                <a:latin typeface="+mn-lt"/>
                <a:ea typeface="+mn-ea"/>
                <a:cs typeface="+mn-cs"/>
              </a:rPr>
              <a:t>libro</a:t>
            </a:r>
            <a:r>
              <a:rPr lang="en-GB" sz="1200" b="0" kern="1200" baseline="0" dirty="0">
                <a:solidFill>
                  <a:schemeClr val="tx1"/>
                </a:solidFill>
                <a:effectLst/>
                <a:latin typeface="+mn-lt"/>
                <a:ea typeface="+mn-ea"/>
                <a:cs typeface="+mn-cs"/>
              </a:rPr>
              <a:t> [230]; </a:t>
            </a:r>
            <a:r>
              <a:rPr lang="en-GB" sz="1200" b="0" kern="1200" baseline="0" dirty="0" err="1">
                <a:solidFill>
                  <a:schemeClr val="tx1"/>
                </a:solidFill>
                <a:effectLst/>
                <a:latin typeface="+mn-lt"/>
                <a:ea typeface="+mn-ea"/>
                <a:cs typeface="+mn-cs"/>
              </a:rPr>
              <a:t>plato</a:t>
            </a:r>
            <a:r>
              <a:rPr lang="en-GB" sz="1200" b="0" kern="1200" baseline="0" dirty="0">
                <a:solidFill>
                  <a:schemeClr val="tx1"/>
                </a:solidFill>
                <a:effectLst/>
                <a:latin typeface="+mn-lt"/>
                <a:ea typeface="+mn-ea"/>
                <a:cs typeface="+mn-cs"/>
              </a:rPr>
              <a:t> [1808]; </a:t>
            </a:r>
            <a:r>
              <a:rPr lang="en-GB" sz="1200" b="0" kern="1200" baseline="0" dirty="0" err="1">
                <a:solidFill>
                  <a:schemeClr val="tx1"/>
                </a:solidFill>
                <a:effectLst/>
                <a:latin typeface="+mn-lt"/>
                <a:ea typeface="+mn-ea"/>
                <a:cs typeface="+mn-cs"/>
              </a:rPr>
              <a:t>dinero</a:t>
            </a:r>
            <a:r>
              <a:rPr lang="en-GB" sz="1200" b="0" kern="1200" baseline="0" dirty="0">
                <a:solidFill>
                  <a:schemeClr val="tx1"/>
                </a:solidFill>
                <a:effectLst/>
                <a:latin typeface="+mn-lt"/>
                <a:ea typeface="+mn-ea"/>
                <a:cs typeface="+mn-cs"/>
              </a:rPr>
              <a:t> [364]; </a:t>
            </a:r>
            <a:r>
              <a:rPr lang="en-GB" sz="1200" b="0" kern="1200" baseline="0" dirty="0" err="1">
                <a:solidFill>
                  <a:schemeClr val="tx1"/>
                </a:solidFill>
                <a:effectLst/>
                <a:latin typeface="+mn-lt"/>
                <a:ea typeface="+mn-ea"/>
                <a:cs typeface="+mn-cs"/>
              </a:rPr>
              <a:t>inglés</a:t>
            </a:r>
            <a:r>
              <a:rPr lang="en-GB" sz="1200" b="0" kern="1200" baseline="0" dirty="0">
                <a:solidFill>
                  <a:schemeClr val="tx1"/>
                </a:solidFill>
                <a:effectLst/>
                <a:latin typeface="+mn-lt"/>
                <a:ea typeface="+mn-ea"/>
                <a:cs typeface="+mn-cs"/>
              </a:rPr>
              <a:t> [583]; </a:t>
            </a:r>
            <a:r>
              <a:rPr lang="en-GB" sz="1200" b="0" kern="1200" baseline="0" dirty="0" err="1">
                <a:solidFill>
                  <a:schemeClr val="tx1"/>
                </a:solidFill>
                <a:effectLst/>
                <a:latin typeface="+mn-lt"/>
                <a:ea typeface="+mn-ea"/>
                <a:cs typeface="+mn-cs"/>
              </a:rPr>
              <a:t>producto</a:t>
            </a:r>
            <a:r>
              <a:rPr lang="en-GB" sz="1200" b="0" kern="1200" baseline="0" dirty="0">
                <a:solidFill>
                  <a:schemeClr val="tx1"/>
                </a:solidFill>
                <a:effectLst/>
                <a:latin typeface="+mn-lt"/>
                <a:ea typeface="+mn-ea"/>
                <a:cs typeface="+mn-cs"/>
              </a:rPr>
              <a:t> [394]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Unknown Words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err="1">
                <a:solidFill>
                  <a:schemeClr val="tx1"/>
                </a:solidFill>
                <a:effectLst/>
                <a:latin typeface="+mn-lt"/>
                <a:ea typeface="+mn-ea"/>
                <a:cs typeface="+mn-cs"/>
              </a:rPr>
              <a:t>e</a:t>
            </a:r>
            <a:r>
              <a:rPr lang="en-GB" sz="1200" b="0" kern="1200" dirty="0" err="1">
                <a:solidFill>
                  <a:schemeClr val="tx1"/>
                </a:solidFill>
                <a:effectLst/>
                <a:latin typeface="+mn-lt"/>
                <a:ea typeface="+mn-ea"/>
                <a:cs typeface="+mn-cs"/>
              </a:rPr>
              <a:t>jercicio</a:t>
            </a:r>
            <a:r>
              <a:rPr lang="en-GB" sz="1200" b="0" kern="1200" dirty="0">
                <a:solidFill>
                  <a:schemeClr val="tx1"/>
                </a:solidFill>
                <a:effectLst/>
                <a:latin typeface="+mn-lt"/>
                <a:ea typeface="+mn-ea"/>
                <a:cs typeface="+mn-cs"/>
              </a:rPr>
              <a:t> [1162]; </a:t>
            </a:r>
            <a:r>
              <a:rPr lang="en-GB" sz="1200" b="0" kern="1200" dirty="0" err="1">
                <a:solidFill>
                  <a:schemeClr val="tx1"/>
                </a:solidFill>
                <a:effectLst/>
                <a:latin typeface="+mn-lt"/>
                <a:ea typeface="+mn-ea"/>
                <a:cs typeface="+mn-cs"/>
              </a:rPr>
              <a:t>correo</a:t>
            </a:r>
            <a:r>
              <a:rPr lang="en-GB" sz="1200" b="0" kern="1200" dirty="0">
                <a:solidFill>
                  <a:schemeClr val="tx1"/>
                </a:solidFill>
                <a:effectLst/>
                <a:latin typeface="+mn-lt"/>
                <a:ea typeface="+mn-ea"/>
                <a:cs typeface="+mn-cs"/>
              </a:rPr>
              <a:t> [1638]; </a:t>
            </a:r>
            <a:r>
              <a:rPr lang="en-GB" sz="1200" b="0" kern="1200" dirty="0" err="1">
                <a:solidFill>
                  <a:schemeClr val="tx1"/>
                </a:solidFill>
                <a:effectLst/>
                <a:latin typeface="+mn-lt"/>
                <a:ea typeface="+mn-ea"/>
                <a:cs typeface="+mn-cs"/>
              </a:rPr>
              <a:t>idioma</a:t>
            </a:r>
            <a:r>
              <a:rPr lang="en-GB" sz="1200" b="0" kern="1200" dirty="0">
                <a:solidFill>
                  <a:schemeClr val="tx1"/>
                </a:solidFill>
                <a:effectLst/>
                <a:latin typeface="+mn-lt"/>
                <a:ea typeface="+mn-ea"/>
                <a:cs typeface="+mn-cs"/>
              </a:rPr>
              <a:t> [1159]; </a:t>
            </a:r>
            <a:r>
              <a:rPr lang="en-GB" sz="1200" b="0" kern="1200" dirty="0" err="1">
                <a:solidFill>
                  <a:schemeClr val="tx1"/>
                </a:solidFill>
                <a:effectLst/>
                <a:latin typeface="+mn-lt"/>
                <a:ea typeface="+mn-ea"/>
                <a:cs typeface="+mn-cs"/>
              </a:rPr>
              <a:t>tiempo</a:t>
            </a:r>
            <a:r>
              <a:rPr lang="en-GB" sz="1200" b="0" kern="1200" dirty="0">
                <a:solidFill>
                  <a:schemeClr val="tx1"/>
                </a:solidFill>
                <a:effectLst/>
                <a:latin typeface="+mn-lt"/>
                <a:ea typeface="+mn-ea"/>
                <a:cs typeface="+mn-cs"/>
              </a:rPr>
              <a:t> [80] (all to be covered in Y7 </a:t>
            </a:r>
            <a:r>
              <a:rPr lang="en-GB" sz="1200" b="0" kern="1200" dirty="0" err="1">
                <a:solidFill>
                  <a:schemeClr val="tx1"/>
                </a:solidFill>
                <a:effectLst/>
                <a:latin typeface="+mn-lt"/>
                <a:ea typeface="+mn-ea"/>
                <a:cs typeface="+mn-cs"/>
              </a:rPr>
              <a:t>SoW</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chocolate</a:t>
            </a:r>
            <a:r>
              <a:rPr lang="en-GB" sz="1200" b="0" kern="1200" baseline="0" dirty="0">
                <a:solidFill>
                  <a:schemeClr val="tx1"/>
                </a:solidFill>
                <a:effectLst/>
                <a:latin typeface="+mn-lt"/>
                <a:ea typeface="+mn-ea"/>
                <a:cs typeface="+mn-cs"/>
              </a:rPr>
              <a:t> [3408] (cognate)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Teachers</a:t>
            </a:r>
            <a:r>
              <a:rPr lang="en-GB" sz="1200" b="0" kern="1200" baseline="0" dirty="0">
                <a:solidFill>
                  <a:schemeClr val="tx1"/>
                </a:solidFill>
                <a:effectLst/>
                <a:latin typeface="+mn-lt"/>
                <a:ea typeface="+mn-ea"/>
                <a:cs typeface="+mn-cs"/>
              </a:rPr>
              <a:t> should </a:t>
            </a:r>
            <a:r>
              <a:rPr lang="en-GB" sz="1200" b="0" kern="1200" dirty="0">
                <a:solidFill>
                  <a:schemeClr val="tx1"/>
                </a:solidFill>
                <a:effectLst/>
                <a:latin typeface="+mn-lt"/>
                <a:ea typeface="+mn-ea"/>
                <a:cs typeface="+mn-cs"/>
              </a:rPr>
              <a:t>seek to elicit meanings from students, as further opportunity to revisit those words they do know, and only after they’ve worked out which words are new, then provide the English meanings.</a:t>
            </a:r>
            <a:r>
              <a:rPr lang="en-GB" sz="1200" b="0" kern="1200" baseline="0" dirty="0">
                <a:solidFill>
                  <a:schemeClr val="tx1"/>
                </a:solidFill>
                <a:effectLst/>
                <a:latin typeface="+mn-lt"/>
                <a:ea typeface="+mn-ea"/>
                <a:cs typeface="+mn-cs"/>
              </a:rPr>
              <a:t>  (These words will be encountered later in the Y7 </a:t>
            </a:r>
            <a:r>
              <a:rPr lang="en-GB" sz="1200" b="0" kern="1200" baseline="0" dirty="0" err="1">
                <a:solidFill>
                  <a:schemeClr val="tx1"/>
                </a:solidFill>
                <a:effectLst/>
                <a:latin typeface="+mn-lt"/>
                <a:ea typeface="+mn-ea"/>
                <a:cs typeface="+mn-cs"/>
              </a:rPr>
              <a:t>SoW</a:t>
            </a:r>
            <a:r>
              <a:rPr lang="en-GB" sz="1200" b="0" kern="1200" baseline="0" dirty="0">
                <a:solidFill>
                  <a:schemeClr val="tx1"/>
                </a:solidFill>
                <a:effectLst/>
                <a:latin typeface="+mn-lt"/>
                <a:ea typeface="+mn-ea"/>
                <a:cs typeface="+mn-cs"/>
              </a:rPr>
              <a:t>, apart from ‘chocolate’, which is a cognate.) Students may be able to give the meaning for </a:t>
            </a:r>
            <a:r>
              <a:rPr lang="en-GB" sz="1200" b="0" i="1" kern="1200" baseline="0" dirty="0" err="1">
                <a:solidFill>
                  <a:schemeClr val="tx1"/>
                </a:solidFill>
                <a:effectLst/>
                <a:latin typeface="+mn-lt"/>
                <a:ea typeface="+mn-ea"/>
                <a:cs typeface="+mn-cs"/>
              </a:rPr>
              <a:t>correo</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as this is a cluster word from 2.1 Week 2</a:t>
            </a:r>
            <a:r>
              <a:rPr lang="en-GB" sz="1200" b="1" i="0" kern="1200" dirty="0">
                <a:solidFill>
                  <a:schemeClr val="tx1"/>
                </a:solidFill>
                <a:effectLst/>
                <a:latin typeface="+mn-lt"/>
                <a:ea typeface="+mn-ea"/>
                <a:cs typeface="+mn-cs"/>
              </a:rPr>
              <a:t/>
            </a:r>
            <a:br>
              <a:rPr lang="en-GB" sz="1200" b="1" i="0" kern="1200" dirty="0">
                <a:solidFill>
                  <a:schemeClr val="tx1"/>
                </a:solidFill>
                <a:effectLst/>
                <a:latin typeface="+mn-lt"/>
                <a:ea typeface="+mn-ea"/>
                <a:cs typeface="+mn-cs"/>
              </a:rPr>
            </a:br>
            <a:endParaRPr lang="en-GB" sz="1200" b="1" i="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411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Here, teachers could ask s</a:t>
            </a:r>
            <a:r>
              <a:rPr lang="en-GB" sz="1200" kern="1200" dirty="0">
                <a:solidFill>
                  <a:schemeClr val="tx1"/>
                </a:solidFill>
                <a:effectLst/>
                <a:latin typeface="+mn-lt"/>
                <a:ea typeface="+mn-ea"/>
                <a:cs typeface="+mn-cs"/>
              </a:rPr>
              <a:t>tudents here</a:t>
            </a:r>
            <a:r>
              <a:rPr lang="en-GB" sz="1200" kern="1200" baseline="0" dirty="0">
                <a:solidFill>
                  <a:schemeClr val="tx1"/>
                </a:solidFill>
                <a:effectLst/>
                <a:latin typeface="+mn-lt"/>
                <a:ea typeface="+mn-ea"/>
                <a:cs typeface="+mn-cs"/>
              </a:rPr>
              <a:t> to</a:t>
            </a:r>
            <a:r>
              <a:rPr lang="en-GB" sz="1200" kern="1200" dirty="0">
                <a:solidFill>
                  <a:schemeClr val="tx1"/>
                </a:solidFill>
                <a:effectLst/>
                <a:latin typeface="+mn-lt"/>
                <a:ea typeface="+mn-ea"/>
                <a:cs typeface="+mn-cs"/>
              </a:rPr>
              <a:t> write the whole question in Spanish each time, and fast finishers could write the English, too (which will be elicited in feedback). Alternatively, they could write additional Spanish questions of their own, using </a:t>
            </a:r>
            <a:r>
              <a:rPr lang="en-GB" sz="1200" kern="1200" dirty="0" err="1">
                <a:solidFill>
                  <a:schemeClr val="tx1"/>
                </a:solidFill>
                <a:effectLst/>
                <a:latin typeface="+mn-lt"/>
                <a:ea typeface="+mn-ea"/>
                <a:cs typeface="+mn-cs"/>
              </a:rPr>
              <a:t>Quién</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Quiénes</a:t>
            </a:r>
            <a:r>
              <a:rPr lang="en-GB"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009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a:t>
            </a:r>
          </a:p>
          <a:p>
            <a:r>
              <a:rPr lang="en-GB" dirty="0"/>
              <a:t>¿</a:t>
            </a:r>
            <a:r>
              <a:rPr lang="en-GB" dirty="0" err="1"/>
              <a:t>Cuál</a:t>
            </a:r>
            <a:r>
              <a:rPr lang="en-GB" dirty="0"/>
              <a:t> [</a:t>
            </a:r>
            <a:r>
              <a:rPr lang="en-GB" dirty="0" err="1"/>
              <a:t>es</a:t>
            </a:r>
            <a:r>
              <a:rPr lang="en-GB" dirty="0"/>
              <a:t>] la plaza antigua?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torres</a:t>
            </a:r>
            <a:r>
              <a:rPr lang="en-GB" baseline="0" dirty="0"/>
              <a:t> </a:t>
            </a:r>
            <a:r>
              <a:rPr lang="en-GB" baseline="0" dirty="0" err="1"/>
              <a:t>grandes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flores</a:t>
            </a:r>
            <a:r>
              <a:rPr lang="en-GB" baseline="0" dirty="0"/>
              <a:t> </a:t>
            </a:r>
            <a:r>
              <a:rPr lang="en-GB" baseline="0" dirty="0" err="1"/>
              <a:t>blancas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a:t>
            </a:r>
            <a:r>
              <a:rPr lang="en-GB" dirty="0"/>
              <a:t> [</a:t>
            </a:r>
            <a:r>
              <a:rPr lang="en-GB" dirty="0" err="1"/>
              <a:t>es</a:t>
            </a:r>
            <a:r>
              <a:rPr lang="en-GB" dirty="0"/>
              <a:t>] el</a:t>
            </a:r>
            <a:r>
              <a:rPr lang="en-GB" baseline="0" dirty="0"/>
              <a:t> </a:t>
            </a:r>
            <a:r>
              <a:rPr lang="en-GB" baseline="0" dirty="0" err="1"/>
              <a:t>balcón</a:t>
            </a:r>
            <a:r>
              <a:rPr lang="en-GB" baseline="0" dirty="0"/>
              <a:t> </a:t>
            </a:r>
            <a:r>
              <a:rPr lang="en-GB" baseline="0" dirty="0" err="1"/>
              <a:t>famoso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rtl="0" latinLnBrk="0">
              <a:buNone/>
            </a:pPr>
            <a:r>
              <a:rPr lang="en-GB" sz="1200" b="0" i="0" kern="1200" dirty="0">
                <a:solidFill>
                  <a:schemeClr val="tx1"/>
                </a:solidFill>
                <a:effectLst/>
                <a:latin typeface="+mn-lt"/>
                <a:ea typeface="+mn-ea"/>
                <a:cs typeface="+mn-cs"/>
              </a:rPr>
              <a:t>Vocabulary</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revisted</a:t>
            </a:r>
            <a:r>
              <a:rPr lang="en-GB" sz="1200" b="0" i="0" kern="1200" baseline="0" dirty="0">
                <a:solidFill>
                  <a:schemeClr val="tx1"/>
                </a:solidFill>
                <a:effectLst/>
                <a:latin typeface="+mn-lt"/>
                <a:ea typeface="+mn-ea"/>
                <a:cs typeface="+mn-cs"/>
              </a:rPr>
              <a:t> from 2.1 week 1, </a:t>
            </a:r>
          </a:p>
          <a:p>
            <a:pPr rtl="0" latinLnBrk="0"/>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flor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endParaRPr lang="en-GB" sz="1200" b="0" i="0" kern="1200" dirty="0">
              <a:solidFill>
                <a:schemeClr val="tx1"/>
              </a:solidFill>
              <a:effectLst/>
              <a:latin typeface="+mn-lt"/>
              <a:ea typeface="+mn-ea"/>
              <a:cs typeface="+mn-cs"/>
            </a:endParaRPr>
          </a:p>
          <a:p>
            <a:pPr rtl="0" latinLnBrk="0"/>
            <a:r>
              <a:rPr lang="en-GB" sz="1200" b="0" i="0" kern="1200" dirty="0">
                <a:solidFill>
                  <a:schemeClr val="tx1"/>
                </a:solidFill>
                <a:effectLst/>
                <a:latin typeface="+mn-lt"/>
                <a:ea typeface="+mn-ea"/>
                <a:cs typeface="+mn-cs"/>
              </a:rPr>
              <a:t>During</a:t>
            </a:r>
            <a:r>
              <a:rPr lang="en-GB" sz="1200" b="0" i="0" kern="1200" baseline="0" dirty="0">
                <a:solidFill>
                  <a:schemeClr val="tx1"/>
                </a:solidFill>
                <a:effectLst/>
                <a:latin typeface="+mn-lt"/>
                <a:ea typeface="+mn-ea"/>
                <a:cs typeface="+mn-cs"/>
              </a:rPr>
              <a:t> the feedback, ask students to give the English for each sentence to further consolidate the vocabulary.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70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Person A asks person B the questions,</a:t>
            </a:r>
            <a:r>
              <a:rPr lang="en-GB" baseline="0" dirty="0"/>
              <a:t> person B listens and selects the correct answer to give (see next slide) from their list.</a:t>
            </a:r>
          </a:p>
          <a:p>
            <a:r>
              <a:rPr lang="en-GB" baseline="0" dirty="0"/>
              <a:t>Person A then writes down the answer in Spanish.</a:t>
            </a:r>
          </a:p>
          <a:p>
            <a:r>
              <a:rPr lang="en-GB" baseline="0" dirty="0"/>
              <a:t>Teacher shows correct versions at the end for checking.</a:t>
            </a:r>
          </a:p>
          <a:p>
            <a:r>
              <a:rPr lang="en-GB" b="1" baseline="0" dirty="0"/>
              <a:t>Explain to students that the answers on their sheet are the ones that they will say to their partner – not the answer to their own questions.  </a:t>
            </a:r>
            <a:r>
              <a:rPr lang="en-GB" baseline="0" dirty="0"/>
              <a:t>This is a speaking and listening task, not a reading.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690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Teachers can use this slide to clarify students’ answers following the pairwork.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978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students why in 5), </a:t>
            </a:r>
            <a:r>
              <a:rPr lang="en-GB" baseline="0" dirty="0" err="1"/>
              <a:t>está</a:t>
            </a:r>
            <a:r>
              <a:rPr lang="en-GB" baseline="0" dirty="0"/>
              <a:t> is used, rather than </a:t>
            </a:r>
            <a:r>
              <a:rPr lang="en-GB" baseline="0" dirty="0" err="1"/>
              <a:t>es</a:t>
            </a:r>
            <a:r>
              <a:rPr lang="en-GB" baseline="0" dirty="0"/>
              <a:t>. (In the context of an event, we’re referring to a temporary state).</a:t>
            </a:r>
          </a:p>
          <a:p>
            <a:r>
              <a:rPr lang="en-GB" baseline="0" dirty="0"/>
              <a:t>The meaning of ‘</a:t>
            </a:r>
            <a:r>
              <a:rPr lang="en-GB" baseline="0" dirty="0" err="1"/>
              <a:t>su</a:t>
            </a:r>
            <a:r>
              <a:rPr lang="en-GB" baseline="0" dirty="0"/>
              <a:t>’ is provided as a gloss as this hasn’t yet been taught.</a:t>
            </a:r>
          </a:p>
          <a:p>
            <a:r>
              <a:rPr lang="en-GB" baseline="0" dirty="0"/>
              <a:t>Picture source: www.clker.com (free to 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12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099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500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09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5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35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05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71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50295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050C8FD-0D71-C546-B56E-66E77CAC298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542859F4-344E-984D-B7C7-7AE4E1CF6E32}" type="datetimeFigureOut">
              <a:rPr lang="en-GB"/>
              <a:pPr>
                <a:defRPr/>
              </a:pPr>
              <a:t>30/03/2020</a:t>
            </a:fld>
            <a:endParaRPr lang="en-GB" dirty="0"/>
          </a:p>
        </p:txBody>
      </p:sp>
      <p:sp>
        <p:nvSpPr>
          <p:cNvPr id="5" name="Footer Placeholder 4">
            <a:extLst>
              <a:ext uri="{FF2B5EF4-FFF2-40B4-BE49-F238E27FC236}">
                <a16:creationId xmlns:a16="http://schemas.microsoft.com/office/drawing/2014/main" id="{F1372CE1-1168-AC40-86FE-E072A1550CE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A4A5448C-0B03-BD41-9F69-B9409DA4E4E2}"/>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8E207505-A8CF-6246-87D1-8A2B03F770D8}" type="slidenum">
              <a:rPr lang="en-GB"/>
              <a:pPr>
                <a:defRPr/>
              </a:pPr>
              <a:t>‹#›</a:t>
            </a:fld>
            <a:endParaRPr lang="en-GB" dirty="0"/>
          </a:p>
        </p:txBody>
      </p:sp>
    </p:spTree>
    <p:extLst>
      <p:ext uri="{BB962C8B-B14F-4D97-AF65-F5344CB8AC3E}">
        <p14:creationId xmlns:p14="http://schemas.microsoft.com/office/powerpoint/2010/main" val="267205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20A6B19-732E-E24D-BE64-A704F6F1280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E6A70143-7769-CC49-AC6B-63C2325764B8}" type="datetimeFigureOut">
              <a:rPr lang="en-GB"/>
              <a:pPr>
                <a:defRPr/>
              </a:pPr>
              <a:t>30/03/2020</a:t>
            </a:fld>
            <a:endParaRPr lang="en-GB" dirty="0"/>
          </a:p>
        </p:txBody>
      </p:sp>
      <p:sp>
        <p:nvSpPr>
          <p:cNvPr id="5" name="Footer Placeholder 4">
            <a:extLst>
              <a:ext uri="{FF2B5EF4-FFF2-40B4-BE49-F238E27FC236}">
                <a16:creationId xmlns:a16="http://schemas.microsoft.com/office/drawing/2014/main" id="{C209AD34-D1AF-B144-968C-D6EFBFC8170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084BD692-1EC7-0242-BC1F-549323DC20FB}"/>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7EDBE492-02C1-0049-B795-AD104FD3D886}" type="slidenum">
              <a:rPr lang="en-GB"/>
              <a:pPr>
                <a:defRPr/>
              </a:pPr>
              <a:t>‹#›</a:t>
            </a:fld>
            <a:endParaRPr lang="en-GB" dirty="0"/>
          </a:p>
        </p:txBody>
      </p:sp>
    </p:spTree>
    <p:extLst>
      <p:ext uri="{BB962C8B-B14F-4D97-AF65-F5344CB8AC3E}">
        <p14:creationId xmlns:p14="http://schemas.microsoft.com/office/powerpoint/2010/main" val="68617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09204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7460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64070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0253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2876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0635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30/03/2020</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62872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30/03/2020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4565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9132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30/03/2020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34057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30/03/2020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07099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30/03/2020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9660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90069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2907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63378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3730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7253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8108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93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82145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7369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2539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4334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9764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95684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7906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70220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830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0639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25685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372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5159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4801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86424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17734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860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647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65682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9BD792-8143-0A46-9603-E568BAFAFA66}"/>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9542433A-8C07-634C-AD2B-6A8641A83850}" type="datetimeFigureOut">
              <a:rPr lang="en-GB"/>
              <a:pPr>
                <a:defRPr/>
              </a:pPr>
              <a:t>30/03/2020</a:t>
            </a:fld>
            <a:endParaRPr lang="en-GB" dirty="0"/>
          </a:p>
        </p:txBody>
      </p:sp>
      <p:sp>
        <p:nvSpPr>
          <p:cNvPr id="3" name="Footer Placeholder 2">
            <a:extLst>
              <a:ext uri="{FF2B5EF4-FFF2-40B4-BE49-F238E27FC236}">
                <a16:creationId xmlns:a16="http://schemas.microsoft.com/office/drawing/2014/main" id="{5253E1FE-6AD4-7E43-B7F1-43B23443AF4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FAE8D47A-9426-9244-8F54-E87F53EE17FC}"/>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D3D32910-C222-4642-916A-1731E4AACD13}" type="slidenum">
              <a:rPr lang="en-GB"/>
              <a:pPr>
                <a:defRPr/>
              </a:pPr>
              <a:t>‹#›</a:t>
            </a:fld>
            <a:endParaRPr lang="en-GB" dirty="0"/>
          </a:p>
        </p:txBody>
      </p:sp>
    </p:spTree>
    <p:extLst>
      <p:ext uri="{BB962C8B-B14F-4D97-AF65-F5344CB8AC3E}">
        <p14:creationId xmlns:p14="http://schemas.microsoft.com/office/powerpoint/2010/main" val="37861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9D773-D01C-D445-B107-F0EF89A80DB6}"/>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4B4654EC-66B0-C842-9A80-95DCC08892B7}" type="datetimeFigureOut">
              <a:rPr lang="en-GB"/>
              <a:pPr>
                <a:defRPr/>
              </a:pPr>
              <a:t>30/03/2020</a:t>
            </a:fld>
            <a:endParaRPr lang="en-GB" dirty="0"/>
          </a:p>
        </p:txBody>
      </p:sp>
      <p:sp>
        <p:nvSpPr>
          <p:cNvPr id="6" name="Footer Placeholder 5">
            <a:extLst>
              <a:ext uri="{FF2B5EF4-FFF2-40B4-BE49-F238E27FC236}">
                <a16:creationId xmlns:a16="http://schemas.microsoft.com/office/drawing/2014/main" id="{842A13D1-9EB0-C44A-83B7-9EC7B2C874C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890E3234-282B-484E-BCB7-D127AEFF957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F4C001DD-786B-5240-A61B-E5C80C649642}" type="slidenum">
              <a:rPr lang="en-GB"/>
              <a:pPr>
                <a:defRPr/>
              </a:pPr>
              <a:t>‹#›</a:t>
            </a:fld>
            <a:endParaRPr lang="en-GB" dirty="0"/>
          </a:p>
        </p:txBody>
      </p:sp>
    </p:spTree>
    <p:extLst>
      <p:ext uri="{BB962C8B-B14F-4D97-AF65-F5344CB8AC3E}">
        <p14:creationId xmlns:p14="http://schemas.microsoft.com/office/powerpoint/2010/main" val="359053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1AB11-2A45-C042-8DD5-A7EE038FE0C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7EA08A0A-5D55-A248-B5A3-3327F82FF665}" type="datetimeFigureOut">
              <a:rPr lang="en-GB"/>
              <a:pPr>
                <a:defRPr/>
              </a:pPr>
              <a:t>30/03/2020</a:t>
            </a:fld>
            <a:endParaRPr lang="en-GB" dirty="0"/>
          </a:p>
        </p:txBody>
      </p:sp>
      <p:sp>
        <p:nvSpPr>
          <p:cNvPr id="6" name="Footer Placeholder 5">
            <a:extLst>
              <a:ext uri="{FF2B5EF4-FFF2-40B4-BE49-F238E27FC236}">
                <a16:creationId xmlns:a16="http://schemas.microsoft.com/office/drawing/2014/main" id="{805F526A-E1C1-D74F-931F-A65AD8F2628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solidFill>
                  <a:prstClr val="black"/>
                </a:solidFill>
                <a:latin typeface="Century Gothic" panose="020B0502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5F994778-0527-C24C-B1E7-ABFD50EE3F7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mtClean="0">
                <a:solidFill>
                  <a:prstClr val="black"/>
                </a:solidFill>
                <a:latin typeface="Century Gothic" panose="020B0502020202020204" pitchFamily="34" charset="0"/>
              </a:defRPr>
            </a:lvl1pPr>
          </a:lstStyle>
          <a:p>
            <a:pPr>
              <a:defRPr/>
            </a:pPr>
            <a:fld id="{92C8EB3A-2414-CE45-ACFF-4DACCF38827E}" type="slidenum">
              <a:rPr lang="en-GB"/>
              <a:pPr>
                <a:defRPr/>
              </a:pPr>
              <a:t>‹#›</a:t>
            </a:fld>
            <a:endParaRPr lang="en-GB" dirty="0"/>
          </a:p>
        </p:txBody>
      </p:sp>
    </p:spTree>
    <p:extLst>
      <p:ext uri="{BB962C8B-B14F-4D97-AF65-F5344CB8AC3E}">
        <p14:creationId xmlns:p14="http://schemas.microsoft.com/office/powerpoint/2010/main" val="211214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2BD1B4-FD22-7A47-97EB-99A06503C467}"/>
              </a:ext>
            </a:extLst>
          </p:cNvPr>
          <p:cNvSpPr>
            <a:spLocks noGrp="1" noChangeArrowheads="1"/>
          </p:cNvSpPr>
          <p:nvPr>
            <p:ph type="title"/>
          </p:nvPr>
        </p:nvSpPr>
        <p:spPr bwMode="auto">
          <a:xfrm>
            <a:off x="838200" y="442913"/>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5D55D8-07FD-2243-B32D-C1B5A15D2C5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5">
            <a:extLst>
              <a:ext uri="{FF2B5EF4-FFF2-40B4-BE49-F238E27FC236}">
                <a16:creationId xmlns:a16="http://schemas.microsoft.com/office/drawing/2014/main" id="{AA87C2AE-692E-0942-B58D-EFC0A8CE0AE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485438" y="-61913"/>
            <a:ext cx="162718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a:extLst>
              <a:ext uri="{FF2B5EF4-FFF2-40B4-BE49-F238E27FC236}">
                <a16:creationId xmlns:a16="http://schemas.microsoft.com/office/drawing/2014/main" id="{69D67327-AE3E-C248-8A93-FEB76108C23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47752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
            <a:extLst>
              <a:ext uri="{FF2B5EF4-FFF2-40B4-BE49-F238E27FC236}">
                <a16:creationId xmlns:a16="http://schemas.microsoft.com/office/drawing/2014/main" id="{3A3E9937-5E2E-1444-82C1-4EF3451DCCE6}"/>
              </a:ext>
            </a:extLst>
          </p:cNvPr>
          <p:cNvSpPr>
            <a:spLocks noChangeArrowheads="1"/>
          </p:cNvSpPr>
          <p:nvPr userDrawn="1"/>
        </p:nvSpPr>
        <p:spPr bwMode="auto">
          <a:xfrm>
            <a:off x="9088438" y="6572250"/>
            <a:ext cx="84343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fontAlgn="base">
              <a:spcBef>
                <a:spcPct val="0"/>
              </a:spcBef>
              <a:spcAft>
                <a:spcPct val="0"/>
              </a:spcAft>
              <a:defRPr>
                <a:solidFill>
                  <a:schemeClr val="tx1"/>
                </a:solidFill>
                <a:latin typeface="Tw Cen MT" panose="020B0602020104020603" pitchFamily="34" charset="77"/>
              </a:defRPr>
            </a:lvl6pPr>
            <a:lvl7pPr marL="2971800" indent="-228600" fontAlgn="base">
              <a:spcBef>
                <a:spcPct val="0"/>
              </a:spcBef>
              <a:spcAft>
                <a:spcPct val="0"/>
              </a:spcAft>
              <a:defRPr>
                <a:solidFill>
                  <a:schemeClr val="tx1"/>
                </a:solidFill>
                <a:latin typeface="Tw Cen MT" panose="020B0602020104020603" pitchFamily="34" charset="77"/>
              </a:defRPr>
            </a:lvl7pPr>
            <a:lvl8pPr marL="3429000" indent="-228600" fontAlgn="base">
              <a:spcBef>
                <a:spcPct val="0"/>
              </a:spcBef>
              <a:spcAft>
                <a:spcPct val="0"/>
              </a:spcAft>
              <a:defRPr>
                <a:solidFill>
                  <a:schemeClr val="tx1"/>
                </a:solidFill>
                <a:latin typeface="Tw Cen MT" panose="020B0602020104020603" pitchFamily="34" charset="77"/>
              </a:defRPr>
            </a:lvl8pPr>
            <a:lvl9pPr marL="3886200" indent="-228600" fontAlgn="base">
              <a:spcBef>
                <a:spcPct val="0"/>
              </a:spcBef>
              <a:spcAft>
                <a:spcPct val="0"/>
              </a:spcAft>
              <a:defRPr>
                <a:solidFill>
                  <a:schemeClr val="tx1"/>
                </a:solidFill>
                <a:latin typeface="Tw Cen MT" panose="020B0602020104020603" pitchFamily="34" charset="77"/>
              </a:defRPr>
            </a:lvl9pPr>
          </a:lstStyle>
          <a:p>
            <a:pPr eaLnBrk="1" hangingPunct="1"/>
            <a:r>
              <a:rPr lang="en-GB" altLang="en-US" sz="1100">
                <a:solidFill>
                  <a:srgbClr val="002060"/>
                </a:solidFill>
                <a:latin typeface="Century Gothic" panose="020B0502020202020204" pitchFamily="34" charset="0"/>
              </a:rPr>
              <a:t>Material</a:t>
            </a:r>
            <a:r>
              <a:rPr lang="en-GB" altLang="en-US" sz="1100">
                <a:solidFill>
                  <a:srgbClr val="002060"/>
                </a:solidFill>
                <a:latin typeface="Arial" panose="020B0604020202020204" pitchFamily="34" charset="0"/>
              </a:rPr>
              <a:t> </a:t>
            </a:r>
            <a:r>
              <a:rPr lang="en-GB" altLang="en-US" sz="1100">
                <a:solidFill>
                  <a:srgbClr val="002060"/>
                </a:solidFill>
                <a:latin typeface="Century Gothic" panose="020B0502020202020204" pitchFamily="34" charset="0"/>
              </a:rPr>
              <a:t>licensed as </a:t>
            </a:r>
            <a:r>
              <a:rPr lang="en-GB" altLang="en-US" sz="1100" b="1" u="sng">
                <a:solidFill>
                  <a:srgbClr val="FFFFFF"/>
                </a:solidFill>
                <a:latin typeface="Century Gothic" panose="020B0502020202020204" pitchFamily="34" charset="0"/>
                <a:hlinkClick r:id="rId16"/>
              </a:rPr>
              <a:t>CC BY-NC-SA 4.0</a:t>
            </a:r>
            <a:r>
              <a:rPr lang="en-GB" altLang="en-US" sz="1100">
                <a:solidFill>
                  <a:srgbClr val="000000"/>
                </a:solidFill>
                <a:latin typeface="Century Gothic" panose="020B0502020202020204" pitchFamily="34" charset="0"/>
              </a:rPr>
              <a:t/>
            </a:r>
            <a:br>
              <a:rPr lang="en-GB" altLang="en-US" sz="1100">
                <a:solidFill>
                  <a:srgbClr val="000000"/>
                </a:solidFill>
                <a:latin typeface="Century Gothic" panose="020B0502020202020204" pitchFamily="34" charset="0"/>
              </a:rPr>
            </a:br>
            <a:endParaRPr lang="en-GB" altLang="en-US" sz="1100">
              <a:solidFill>
                <a:srgbClr val="000000"/>
              </a:solidFill>
              <a:latin typeface="Century Gothic" panose="020B0502020202020204" pitchFamily="34" charset="0"/>
            </a:endParaRPr>
          </a:p>
        </p:txBody>
      </p:sp>
      <p:sp>
        <p:nvSpPr>
          <p:cNvPr id="8" name="Rectangle 7">
            <a:extLst>
              <a:ext uri="{FF2B5EF4-FFF2-40B4-BE49-F238E27FC236}">
                <a16:creationId xmlns:a16="http://schemas.microsoft.com/office/drawing/2014/main" id="{56141747-70CA-DA4E-965F-A4F14A1D10B3}"/>
              </a:ext>
            </a:extLst>
          </p:cNvPr>
          <p:cNvSpPr/>
          <p:nvPr userDrawn="1"/>
        </p:nvSpPr>
        <p:spPr>
          <a:xfrm>
            <a:off x="0" y="6572250"/>
            <a:ext cx="8434388" cy="261938"/>
          </a:xfrm>
          <a:prstGeom prst="rect">
            <a:avLst/>
          </a:prstGeom>
        </p:spPr>
        <p:txBody>
          <a:bodyPr>
            <a:spAutoFit/>
          </a:bodyPr>
          <a:lstStyle/>
          <a:p>
            <a:pPr eaLnBrk="1" fontAlgn="auto" hangingPunct="1">
              <a:spcBef>
                <a:spcPts val="0"/>
              </a:spcBef>
              <a:spcAft>
                <a:spcPts val="0"/>
              </a:spcAft>
              <a:defRPr/>
            </a:pPr>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39747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rgbClr val="203864"/>
          </a:solidFill>
          <a:latin typeface="Century Gothic" panose="020B0502020202020204" pitchFamily="34" charset="0"/>
          <a:ea typeface="+mj-ea"/>
          <a:cs typeface="+mj-cs"/>
        </a:defRPr>
      </a:lvl1pPr>
      <a:lvl2pPr algn="l" rtl="0" fontAlgn="base">
        <a:lnSpc>
          <a:spcPct val="90000"/>
        </a:lnSpc>
        <a:spcBef>
          <a:spcPct val="0"/>
        </a:spcBef>
        <a:spcAft>
          <a:spcPct val="0"/>
        </a:spcAft>
        <a:defRPr sz="4400">
          <a:solidFill>
            <a:srgbClr val="203864"/>
          </a:solidFill>
          <a:latin typeface="Century Gothic" panose="020B0502020202020204" pitchFamily="34" charset="0"/>
        </a:defRPr>
      </a:lvl2pPr>
      <a:lvl3pPr algn="l" rtl="0" fontAlgn="base">
        <a:lnSpc>
          <a:spcPct val="90000"/>
        </a:lnSpc>
        <a:spcBef>
          <a:spcPct val="0"/>
        </a:spcBef>
        <a:spcAft>
          <a:spcPct val="0"/>
        </a:spcAft>
        <a:defRPr sz="4400">
          <a:solidFill>
            <a:srgbClr val="203864"/>
          </a:solidFill>
          <a:latin typeface="Century Gothic" panose="020B0502020202020204" pitchFamily="34" charset="0"/>
        </a:defRPr>
      </a:lvl3pPr>
      <a:lvl4pPr algn="l" rtl="0" fontAlgn="base">
        <a:lnSpc>
          <a:spcPct val="90000"/>
        </a:lnSpc>
        <a:spcBef>
          <a:spcPct val="0"/>
        </a:spcBef>
        <a:spcAft>
          <a:spcPct val="0"/>
        </a:spcAft>
        <a:defRPr sz="4400">
          <a:solidFill>
            <a:srgbClr val="203864"/>
          </a:solidFill>
          <a:latin typeface="Century Gothic" panose="020B0502020202020204" pitchFamily="34" charset="0"/>
        </a:defRPr>
      </a:lvl4pPr>
      <a:lvl5pPr algn="l" rtl="0" fontAlgn="base">
        <a:lnSpc>
          <a:spcPct val="90000"/>
        </a:lnSpc>
        <a:spcBef>
          <a:spcPct val="0"/>
        </a:spcBef>
        <a:spcAft>
          <a:spcPct val="0"/>
        </a:spcAft>
        <a:defRPr sz="4400">
          <a:solidFill>
            <a:srgbClr val="203864"/>
          </a:solidFill>
          <a:latin typeface="Century Gothic" panose="020B0502020202020204" pitchFamily="34" charset="0"/>
        </a:defRPr>
      </a:lvl5pPr>
      <a:lvl6pPr marL="457200" algn="l" rtl="0" fontAlgn="base">
        <a:lnSpc>
          <a:spcPct val="90000"/>
        </a:lnSpc>
        <a:spcBef>
          <a:spcPct val="0"/>
        </a:spcBef>
        <a:spcAft>
          <a:spcPct val="0"/>
        </a:spcAft>
        <a:defRPr sz="4400">
          <a:solidFill>
            <a:srgbClr val="203864"/>
          </a:solidFill>
          <a:latin typeface="Century Gothic" panose="020B0502020202020204" pitchFamily="34" charset="0"/>
        </a:defRPr>
      </a:lvl6pPr>
      <a:lvl7pPr marL="914400" algn="l" rtl="0" fontAlgn="base">
        <a:lnSpc>
          <a:spcPct val="90000"/>
        </a:lnSpc>
        <a:spcBef>
          <a:spcPct val="0"/>
        </a:spcBef>
        <a:spcAft>
          <a:spcPct val="0"/>
        </a:spcAft>
        <a:defRPr sz="4400">
          <a:solidFill>
            <a:srgbClr val="203864"/>
          </a:solidFill>
          <a:latin typeface="Century Gothic" panose="020B0502020202020204" pitchFamily="34" charset="0"/>
        </a:defRPr>
      </a:lvl7pPr>
      <a:lvl8pPr marL="1371600" algn="l" rtl="0" fontAlgn="base">
        <a:lnSpc>
          <a:spcPct val="90000"/>
        </a:lnSpc>
        <a:spcBef>
          <a:spcPct val="0"/>
        </a:spcBef>
        <a:spcAft>
          <a:spcPct val="0"/>
        </a:spcAft>
        <a:defRPr sz="4400">
          <a:solidFill>
            <a:srgbClr val="203864"/>
          </a:solidFill>
          <a:latin typeface="Century Gothic" panose="020B0502020202020204" pitchFamily="34" charset="0"/>
        </a:defRPr>
      </a:lvl8pPr>
      <a:lvl9pPr marL="1828800" algn="l" rtl="0" fontAlgn="base">
        <a:lnSpc>
          <a:spcPct val="90000"/>
        </a:lnSpc>
        <a:spcBef>
          <a:spcPct val="0"/>
        </a:spcBef>
        <a:spcAft>
          <a:spcPct val="0"/>
        </a:spcAft>
        <a:defRPr sz="4400">
          <a:solidFill>
            <a:srgbClr val="203864"/>
          </a:solidFill>
          <a:latin typeface="Century Gothic" panose="020B0502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203864"/>
          </a:solidFill>
          <a:latin typeface="Century Gothic" panose="020B050202020202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203864"/>
          </a:solidFill>
          <a:latin typeface="Century Gothic" panose="020B0502020202020204"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203864"/>
          </a:solidFill>
          <a:latin typeface="Century Gothic" panose="020B0502020202020204"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203864"/>
          </a:solidFill>
          <a:latin typeface="Century Gothic" panose="020B0502020202020204"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20386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8186661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88526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522015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audio" Target="../media/audio7.wav"/><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audio" Target="../media/audio8.wav"/><Relationship Id="rId4"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audio" Target="../media/audio13.wav"/><Relationship Id="rId4" Type="http://schemas.openxmlformats.org/officeDocument/2006/relationships/audio" Target="../media/audio12.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audio" Target="../media/audio17.wav"/><Relationship Id="rId11" Type="http://schemas.openxmlformats.org/officeDocument/2006/relationships/image" Target="../media/image6.png"/><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16.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audio" Target="../media/audio24.wav"/><Relationship Id="rId4" Type="http://schemas.openxmlformats.org/officeDocument/2006/relationships/audio" Target="../media/audio23.wav"/></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audio" Target="../media/audio28.wav"/><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audio" Target="../media/audio3.wav"/><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audio" Target="../media/audio4.wav"/><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audio" Target="../media/audio7.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510038" cy="879475"/>
          </a:xfrm>
        </p:spPr>
        <p:txBody>
          <a:bodyPr>
            <a:normAutofit/>
          </a:bodyPr>
          <a:lstStyle/>
          <a:p>
            <a:pPr algn="l"/>
            <a:r>
              <a:rPr lang="en-GB" sz="4000" b="1" dirty="0" smtClean="0">
                <a:solidFill>
                  <a:prstClr val="white"/>
                </a:solidFill>
              </a:rPr>
              <a:t>Grammar</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030231"/>
            <a:ext cx="6465652" cy="2081400"/>
          </a:xfrm>
        </p:spPr>
        <p:txBody>
          <a:bodyPr>
            <a:normAutofit/>
          </a:bodyPr>
          <a:lstStyle/>
          <a:p>
            <a:pPr algn="l"/>
            <a:r>
              <a:rPr lang="es-ES" sz="2800" dirty="0" smtClean="0">
                <a:solidFill>
                  <a:prstClr val="white"/>
                </a:solidFill>
              </a:rPr>
              <a:t>HACER </a:t>
            </a:r>
            <a:r>
              <a:rPr lang="es-ES" sz="2800" dirty="0">
                <a:solidFill>
                  <a:prstClr val="white"/>
                </a:solidFill>
              </a:rPr>
              <a:t>- </a:t>
            </a:r>
            <a:r>
              <a:rPr lang="es-ES" sz="2800" dirty="0" smtClean="0">
                <a:solidFill>
                  <a:prstClr val="white"/>
                </a:solidFill>
              </a:rPr>
              <a:t>hago/haces/hace</a:t>
            </a:r>
          </a:p>
          <a:p>
            <a:pPr algn="l"/>
            <a:r>
              <a:rPr lang="es-ES" sz="2800" dirty="0" smtClean="0">
                <a:solidFill>
                  <a:prstClr val="white"/>
                </a:solidFill>
              </a:rPr>
              <a:t>Adjectival agreement (revisited)</a:t>
            </a:r>
            <a:endParaRPr lang="es-ES" sz="2800" dirty="0">
              <a:solidFill>
                <a:prstClr val="white"/>
              </a:solidFill>
            </a:endParaRPr>
          </a:p>
          <a:p>
            <a:pPr algn="l"/>
            <a:endParaRPr lang="en-GB" sz="28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48324" y="53039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4 – Lesson </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35/36</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48940" y="6152332"/>
            <a:ext cx="8709064"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Nick Avery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28/01/20 </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263570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038170" y="3356040"/>
            <a:ext cx="9068486" cy="1938992"/>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_____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una</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carta.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 makes ]</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3419170" y="4395742"/>
            <a:ext cx="5414904" cy="52322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a:t>
            </a:r>
            <a:r>
              <a:rPr kumimoji="0" lang="en-HK"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 </a:t>
            </a:r>
            <a:r>
              <a:rPr kumimoji="0" lang="en-HK" sz="28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makes</a:t>
            </a:r>
            <a:r>
              <a:rPr kumimoji="0" lang="en-HK"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card.]</a:t>
            </a:r>
          </a:p>
        </p:txBody>
      </p:sp>
      <p:sp>
        <p:nvSpPr>
          <p:cNvPr id="4" name="Rectangle 3"/>
          <p:cNvSpPr/>
          <p:nvPr/>
        </p:nvSpPr>
        <p:spPr>
          <a:xfrm>
            <a:off x="4465243" y="3309873"/>
            <a:ext cx="2199641" cy="1015663"/>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Hace</a:t>
            </a:r>
            <a:endParaRPr kumimoji="0" lang="en-GB" sz="6000" b="0" i="0" u="none" strike="noStrike" kern="1200" cap="none" spc="0" normalizeH="0" baseline="0" noProof="0" dirty="0">
              <a:ln>
                <a:noFill/>
              </a:ln>
              <a:solidFill>
                <a:prstClr val="black"/>
              </a:solidFill>
              <a:effectLst/>
              <a:uLnTx/>
              <a:uFillTx/>
              <a:latin typeface="Tw Cen MT" panose="020B0602020104020603" pitchFamily="34" charset="77"/>
              <a:ea typeface="+mn-ea"/>
              <a:cs typeface="+mn-cs"/>
            </a:endParaRPr>
          </a:p>
        </p:txBody>
      </p:sp>
      <p:sp>
        <p:nvSpPr>
          <p:cNvPr id="2" name="Title 1">
            <a:extLst>
              <a:ext uri="{FF2B5EF4-FFF2-40B4-BE49-F238E27FC236}">
                <a16:creationId xmlns:a16="http://schemas.microsoft.com/office/drawing/2014/main" id="{201434DF-A1FA-EE42-A39A-CA3DEEE15D24}"/>
              </a:ext>
            </a:extLst>
          </p:cNvPr>
          <p:cNvSpPr>
            <a:spLocks noGrp="1"/>
          </p:cNvSpPr>
          <p:nvPr>
            <p:ph type="title"/>
          </p:nvPr>
        </p:nvSpPr>
        <p:spPr>
          <a:xfrm>
            <a:off x="3689536" y="828739"/>
            <a:ext cx="4112172" cy="1325562"/>
          </a:xfrm>
        </p:spPr>
        <p:txBody>
          <a:bodyPr/>
          <a:lstStyle/>
          <a:p>
            <a:pPr algn="ctr"/>
            <a:r>
              <a:rPr lang="en-GB" sz="11500" b="1" dirty="0" err="1">
                <a:solidFill>
                  <a:srgbClr val="5B9BD5">
                    <a:lumMod val="50000"/>
                  </a:srgbClr>
                </a:solidFill>
              </a:rPr>
              <a:t>hace</a:t>
            </a:r>
            <a:endParaRPr lang="en-US" sz="11500" dirty="0"/>
          </a:p>
        </p:txBody>
      </p:sp>
    </p:spTree>
    <p:extLst>
      <p:ext uri="{BB962C8B-B14F-4D97-AF65-F5344CB8AC3E}">
        <p14:creationId xmlns:p14="http://schemas.microsoft.com/office/powerpoint/2010/main" val="286348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ha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GAP_una_cart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5" name="hace_una_car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3" grpId="0" animBg="1"/>
      <p:bldP spid="11" grpId="0" animBg="1"/>
      <p:bldP spid="13" grpId="0" animBg="1"/>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37F2-ED02-074A-812B-C27854A3969F}"/>
              </a:ext>
            </a:extLst>
          </p:cNvPr>
          <p:cNvSpPr>
            <a:spLocks noGrp="1"/>
          </p:cNvSpPr>
          <p:nvPr>
            <p:ph type="title"/>
          </p:nvPr>
        </p:nvSpPr>
        <p:spPr>
          <a:xfrm>
            <a:off x="487822" y="851100"/>
            <a:ext cx="10515600" cy="1325562"/>
          </a:xfrm>
        </p:spPr>
        <p:txBody>
          <a:bodyPr/>
          <a:lstStyle/>
          <a:p>
            <a:pPr algn="ctr"/>
            <a:r>
              <a:rPr lang="en-GB" sz="11500" b="1" dirty="0" err="1">
                <a:solidFill>
                  <a:srgbClr val="5B9BD5">
                    <a:lumMod val="50000"/>
                  </a:srgbClr>
                </a:solidFill>
              </a:rPr>
              <a:t>hacer</a:t>
            </a:r>
            <a:endParaRPr lang="en-US" sz="11500" dirty="0"/>
          </a:p>
        </p:txBody>
      </p:sp>
      <p:sp>
        <p:nvSpPr>
          <p:cNvPr id="8" name="TextBox 7"/>
          <p:cNvSpPr txBox="1"/>
          <p:nvPr/>
        </p:nvSpPr>
        <p:spPr>
          <a:xfrm>
            <a:off x="3038170" y="2176662"/>
            <a:ext cx="7215302"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to make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doing, making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TextBox 8"/>
          <p:cNvSpPr txBox="1"/>
          <p:nvPr/>
        </p:nvSpPr>
        <p:spPr>
          <a:xfrm>
            <a:off x="3038169" y="4223882"/>
            <a:ext cx="9153831" cy="83099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Quiere  _____  una carta.</a:t>
            </a:r>
            <a:endPar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3038168" y="5053048"/>
            <a:ext cx="72153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wants </a:t>
            </a:r>
            <a:r>
              <a:rPr kumimoji="0" lang="fr-FR"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to </a:t>
            </a:r>
            <a:r>
              <a:rPr kumimoji="0" lang="fr-FR"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make</a:t>
            </a:r>
            <a:r>
              <a:rPr kumimoji="0" lang="fr-FR"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card.]</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3095B070-9F18-1047-AD42-62F8B79E04A2}"/>
              </a:ext>
            </a:extLst>
          </p:cNvPr>
          <p:cNvSpPr/>
          <p:nvPr/>
        </p:nvSpPr>
        <p:spPr>
          <a:xfrm>
            <a:off x="6093445" y="4198753"/>
            <a:ext cx="1946367" cy="83099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48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hacer</a:t>
            </a:r>
            <a:endParaRPr kumimoji="0" lang="en-GB" sz="4800" b="0" i="0" u="none" strike="noStrike" kern="1200" cap="none" spc="0" normalizeH="0" baseline="0" noProof="0" dirty="0">
              <a:ln>
                <a:noFill/>
              </a:ln>
              <a:solidFill>
                <a:prstClr val="black"/>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33114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HAC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quiere_GAP_una_cart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5" name="quiere_hacer_una_car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7" grpId="0" animBg="1"/>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3A23-6765-E144-AF40-9C644A829FE5}"/>
              </a:ext>
            </a:extLst>
          </p:cNvPr>
          <p:cNvSpPr>
            <a:spLocks noGrp="1"/>
          </p:cNvSpPr>
          <p:nvPr>
            <p:ph type="title"/>
          </p:nvPr>
        </p:nvSpPr>
        <p:spPr>
          <a:xfrm>
            <a:off x="3526625" y="2019625"/>
            <a:ext cx="5199993" cy="1325563"/>
          </a:xfrm>
        </p:spPr>
        <p:txBody>
          <a:bodyPr>
            <a:noAutofit/>
          </a:bodyPr>
          <a:lstStyle/>
          <a:p>
            <a:pPr algn="ctr"/>
            <a:r>
              <a:rPr lang="en-GB" sz="11500" b="1" dirty="0" err="1">
                <a:solidFill>
                  <a:srgbClr val="5B9BD5">
                    <a:lumMod val="50000"/>
                  </a:srgbClr>
                </a:solidFill>
                <a:latin typeface="Century Gothic" panose="020B0502020202020204" pitchFamily="34" charset="0"/>
              </a:rPr>
              <a:t>hago</a:t>
            </a:r>
            <a:endParaRPr lang="en-US" sz="11500" dirty="0"/>
          </a:p>
        </p:txBody>
      </p:sp>
      <p:sp>
        <p:nvSpPr>
          <p:cNvPr id="8" name="TextBox 7"/>
          <p:cNvSpPr txBox="1"/>
          <p:nvPr/>
        </p:nvSpPr>
        <p:spPr>
          <a:xfrm>
            <a:off x="1452720" y="3478425"/>
            <a:ext cx="93478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do | make]</a:t>
            </a:r>
          </a:p>
        </p:txBody>
      </p:sp>
    </p:spTree>
    <p:extLst>
      <p:ext uri="{BB962C8B-B14F-4D97-AF65-F5344CB8AC3E}">
        <p14:creationId xmlns:p14="http://schemas.microsoft.com/office/powerpoint/2010/main" val="82367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g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2E15-C0B1-A84F-8431-B6C0DB33FA47}"/>
              </a:ext>
            </a:extLst>
          </p:cNvPr>
          <p:cNvSpPr>
            <a:spLocks noGrp="1"/>
          </p:cNvSpPr>
          <p:nvPr>
            <p:ph type="title"/>
          </p:nvPr>
        </p:nvSpPr>
        <p:spPr>
          <a:xfrm>
            <a:off x="3358460" y="877792"/>
            <a:ext cx="4774324" cy="1325563"/>
          </a:xfrm>
        </p:spPr>
        <p:txBody>
          <a:bodyPr>
            <a:noAutofit/>
          </a:bodyPr>
          <a:lstStyle/>
          <a:p>
            <a:pPr algn="ctr"/>
            <a:r>
              <a:rPr lang="en-GB" sz="11500" b="1" dirty="0" err="1">
                <a:solidFill>
                  <a:srgbClr val="5B9BD5">
                    <a:lumMod val="50000"/>
                  </a:srgbClr>
                </a:solidFill>
                <a:latin typeface="Century Gothic" panose="020B0502020202020204" pitchFamily="34" charset="0"/>
              </a:rPr>
              <a:t>hago</a:t>
            </a:r>
            <a:endParaRPr lang="en-US" sz="11500" dirty="0"/>
          </a:p>
        </p:txBody>
      </p:sp>
      <p:sp>
        <p:nvSpPr>
          <p:cNvPr id="8" name="TextBox 7"/>
          <p:cNvSpPr txBox="1"/>
          <p:nvPr/>
        </p:nvSpPr>
        <p:spPr>
          <a:xfrm>
            <a:off x="3038170" y="2316616"/>
            <a:ext cx="54149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do | make]</a:t>
            </a:r>
          </a:p>
        </p:txBody>
      </p:sp>
      <p:sp>
        <p:nvSpPr>
          <p:cNvPr id="9" name="TextBox 8"/>
          <p:cNvSpPr txBox="1"/>
          <p:nvPr/>
        </p:nvSpPr>
        <p:spPr>
          <a:xfrm>
            <a:off x="615820" y="3087108"/>
            <a:ext cx="10848392"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Hago</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deporte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0" name="TextBox 9"/>
          <p:cNvSpPr txBox="1"/>
          <p:nvPr/>
        </p:nvSpPr>
        <p:spPr>
          <a:xfrm>
            <a:off x="-265034" y="4178664"/>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I</a:t>
            </a:r>
            <a:r>
              <a:rPr kumimoji="0" lang="en-HK" sz="3200" b="0"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do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sport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6" name="TextBox 5"/>
          <p:cNvSpPr txBox="1"/>
          <p:nvPr/>
        </p:nvSpPr>
        <p:spPr>
          <a:xfrm>
            <a:off x="761853" y="4796385"/>
            <a:ext cx="10848392"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Hago</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dinero</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TextBox 6"/>
          <p:cNvSpPr txBox="1"/>
          <p:nvPr/>
        </p:nvSpPr>
        <p:spPr>
          <a:xfrm>
            <a:off x="-265034" y="5799462"/>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I</a:t>
            </a:r>
            <a:r>
              <a:rPr kumimoji="0" lang="en-HK" sz="3200" b="0"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make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money</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8977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go.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Slides - hago depor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Slides - hago dine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1082025" y="0"/>
            <a:ext cx="110997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343215" y="-184061"/>
            <a:ext cx="750884" cy="769039"/>
          </a:xfrm>
        </p:spPr>
        <p:txBody>
          <a:bodyPr>
            <a:normAutofit/>
          </a:bodyPr>
          <a:lstStyle/>
          <a:p>
            <a:r>
              <a:rPr lang="en-GB" sz="1800" b="1" dirty="0">
                <a:solidFill>
                  <a:prstClr val="white"/>
                </a:solidFill>
              </a:rPr>
              <a:t>leer</a:t>
            </a:r>
            <a:endParaRPr lang="en-US" sz="1800" dirty="0"/>
          </a:p>
        </p:txBody>
      </p:sp>
      <p:graphicFrame>
        <p:nvGraphicFramePr>
          <p:cNvPr id="5" name="Table 4"/>
          <p:cNvGraphicFramePr>
            <a:graphicFrameLocks noGrp="1"/>
          </p:cNvGraphicFramePr>
          <p:nvPr>
            <p:extLst/>
          </p:nvPr>
        </p:nvGraphicFramePr>
        <p:xfrm>
          <a:off x="383309" y="885920"/>
          <a:ext cx="11600873" cy="4907280"/>
        </p:xfrm>
        <a:graphic>
          <a:graphicData uri="http://schemas.openxmlformats.org/drawingml/2006/table">
            <a:tbl>
              <a:tblPr firstRow="1" bandRow="1">
                <a:tableStyleId>{5DA37D80-6434-44D0-A028-1B22A696006F}</a:tableStyleId>
              </a:tblPr>
              <a:tblGrid>
                <a:gridCol w="572655">
                  <a:extLst>
                    <a:ext uri="{9D8B030D-6E8A-4147-A177-3AD203B41FA5}">
                      <a16:colId xmlns:a16="http://schemas.microsoft.com/office/drawing/2014/main" val="3869433973"/>
                    </a:ext>
                  </a:extLst>
                </a:gridCol>
                <a:gridCol w="4197927">
                  <a:extLst>
                    <a:ext uri="{9D8B030D-6E8A-4147-A177-3AD203B41FA5}">
                      <a16:colId xmlns:a16="http://schemas.microsoft.com/office/drawing/2014/main" val="2763568566"/>
                    </a:ext>
                  </a:extLst>
                </a:gridCol>
                <a:gridCol w="727364">
                  <a:extLst>
                    <a:ext uri="{9D8B030D-6E8A-4147-A177-3AD203B41FA5}">
                      <a16:colId xmlns:a16="http://schemas.microsoft.com/office/drawing/2014/main" val="2723908127"/>
                    </a:ext>
                  </a:extLst>
                </a:gridCol>
                <a:gridCol w="713509">
                  <a:extLst>
                    <a:ext uri="{9D8B030D-6E8A-4147-A177-3AD203B41FA5}">
                      <a16:colId xmlns:a16="http://schemas.microsoft.com/office/drawing/2014/main" val="2073279422"/>
                    </a:ext>
                  </a:extLst>
                </a:gridCol>
                <a:gridCol w="5389418">
                  <a:extLst>
                    <a:ext uri="{9D8B030D-6E8A-4147-A177-3AD203B41FA5}">
                      <a16:colId xmlns:a16="http://schemas.microsoft.com/office/drawing/2014/main" val="154633947"/>
                    </a:ext>
                  </a:extLst>
                </a:gridCol>
              </a:tblGrid>
              <a:tr h="370840">
                <a:tc>
                  <a:txBody>
                    <a:bodyPr/>
                    <a:lstStyle/>
                    <a:p>
                      <a:endParaRPr lang="en-GB" sz="2400" dirty="0"/>
                    </a:p>
                  </a:txBody>
                  <a:tcPr/>
                </a:tc>
                <a:tc>
                  <a:txBody>
                    <a:bodyPr/>
                    <a:lstStyle/>
                    <a:p>
                      <a:endParaRPr lang="en-GB" sz="2400" dirty="0"/>
                    </a:p>
                  </a:txBody>
                  <a:tcPr/>
                </a:tc>
                <a:tc>
                  <a:txBody>
                    <a:bodyPr/>
                    <a:lstStyle/>
                    <a:p>
                      <a:pPr algn="ctr"/>
                      <a:r>
                        <a:rPr lang="en-GB" sz="1800" dirty="0">
                          <a:solidFill>
                            <a:schemeClr val="accent5">
                              <a:lumMod val="50000"/>
                            </a:schemeClr>
                          </a:solidFill>
                        </a:rPr>
                        <a:t>I </a:t>
                      </a:r>
                    </a:p>
                  </a:txBody>
                  <a:tcPr anchor="ctr"/>
                </a:tc>
                <a:tc>
                  <a:txBody>
                    <a:bodyPr/>
                    <a:lstStyle/>
                    <a:p>
                      <a:pPr algn="ctr"/>
                      <a:r>
                        <a:rPr lang="en-GB" sz="1800" dirty="0">
                          <a:solidFill>
                            <a:schemeClr val="accent5">
                              <a:lumMod val="50000"/>
                            </a:schemeClr>
                          </a:solidFill>
                        </a:rPr>
                        <a:t>S/he</a:t>
                      </a:r>
                    </a:p>
                  </a:txBody>
                  <a:tcPr anchor="ctr"/>
                </a:tc>
                <a:tc>
                  <a:txBody>
                    <a:bodyPr/>
                    <a:lstStyle/>
                    <a:p>
                      <a:r>
                        <a:rPr lang="en-GB" sz="2200" dirty="0">
                          <a:solidFill>
                            <a:srgbClr val="115076"/>
                          </a:solidFill>
                        </a:rPr>
                        <a:t>In</a:t>
                      </a:r>
                      <a:r>
                        <a:rPr lang="en-GB" sz="2200" baseline="0" dirty="0">
                          <a:solidFill>
                            <a:srgbClr val="115076"/>
                          </a:solidFill>
                        </a:rPr>
                        <a:t> the</a:t>
                      </a:r>
                      <a:r>
                        <a:rPr lang="en-GB" sz="2200" dirty="0">
                          <a:solidFill>
                            <a:srgbClr val="115076"/>
                          </a:solidFill>
                        </a:rPr>
                        <a:t> morning? Afternoon/evening?</a:t>
                      </a:r>
                      <a:r>
                        <a:rPr lang="en-GB" sz="2200" baseline="0" dirty="0">
                          <a:solidFill>
                            <a:srgbClr val="115076"/>
                          </a:solidFill>
                        </a:rPr>
                        <a:t> At night? Not known?</a:t>
                      </a:r>
                      <a:endParaRPr lang="en-GB" sz="2200" dirty="0">
                        <a:solidFill>
                          <a:srgbClr val="115076"/>
                        </a:solidFill>
                      </a:endParaRPr>
                    </a:p>
                  </a:txBody>
                  <a:tcPr/>
                </a:tc>
                <a:extLst>
                  <a:ext uri="{0D108BD9-81ED-4DB2-BD59-A6C34878D82A}">
                    <a16:rowId xmlns:a16="http://schemas.microsoft.com/office/drawing/2014/main" val="2408741640"/>
                  </a:ext>
                </a:extLst>
              </a:tr>
              <a:tr h="370840">
                <a:tc>
                  <a:txBody>
                    <a:bodyPr/>
                    <a:lstStyle/>
                    <a:p>
                      <a:pPr algn="ctr"/>
                      <a:r>
                        <a:rPr lang="en-GB" sz="2400" b="1" dirty="0">
                          <a:solidFill>
                            <a:srgbClr val="115076"/>
                          </a:solidFill>
                        </a:rPr>
                        <a:t>1</a:t>
                      </a:r>
                    </a:p>
                  </a:txBody>
                  <a:tcPr/>
                </a:tc>
                <a:tc>
                  <a:txBody>
                    <a:bodyPr/>
                    <a:lstStyle/>
                    <a:p>
                      <a:r>
                        <a:rPr lang="en-GB" sz="2000" dirty="0" err="1">
                          <a:solidFill>
                            <a:schemeClr val="accent5">
                              <a:lumMod val="50000"/>
                            </a:schemeClr>
                          </a:solidFill>
                        </a:rPr>
                        <a:t>Hago</a:t>
                      </a:r>
                      <a:r>
                        <a:rPr lang="en-GB" sz="2000" dirty="0">
                          <a:solidFill>
                            <a:schemeClr val="accent5">
                              <a:lumMod val="50000"/>
                            </a:schemeClr>
                          </a:solidFill>
                        </a:rPr>
                        <a:t> </a:t>
                      </a:r>
                      <a:r>
                        <a:rPr lang="en-GB" sz="2000" dirty="0" err="1">
                          <a:solidFill>
                            <a:schemeClr val="accent5">
                              <a:lumMod val="50000"/>
                            </a:schemeClr>
                          </a:solidFill>
                        </a:rPr>
                        <a:t>deporte</a:t>
                      </a:r>
                      <a:r>
                        <a:rPr lang="en-GB" sz="2000" dirty="0">
                          <a:solidFill>
                            <a:schemeClr val="accent5">
                              <a:lumMod val="50000"/>
                            </a:schemeClr>
                          </a:solidFill>
                        </a:rPr>
                        <a:t> </a:t>
                      </a:r>
                      <a:r>
                        <a:rPr lang="en-GB" sz="2000" dirty="0" err="1">
                          <a:solidFill>
                            <a:schemeClr val="accent5">
                              <a:lumMod val="50000"/>
                            </a:schemeClr>
                          </a:solidFill>
                        </a:rPr>
                        <a:t>por</a:t>
                      </a:r>
                      <a:r>
                        <a:rPr lang="en-GB" sz="2000" dirty="0">
                          <a:solidFill>
                            <a:schemeClr val="accent5">
                              <a:lumMod val="50000"/>
                            </a:schemeClr>
                          </a:solidFill>
                        </a:rPr>
                        <a:t> la</a:t>
                      </a:r>
                      <a:r>
                        <a:rPr lang="en-GB" sz="2000" baseline="0" dirty="0">
                          <a:solidFill>
                            <a:schemeClr val="accent5">
                              <a:lumMod val="50000"/>
                            </a:schemeClr>
                          </a:solidFill>
                        </a:rPr>
                        <a:t> </a:t>
                      </a:r>
                      <a:r>
                        <a:rPr lang="en-GB" sz="2000" baseline="0" dirty="0" err="1">
                          <a:solidFill>
                            <a:schemeClr val="accent5">
                              <a:lumMod val="50000"/>
                            </a:schemeClr>
                          </a:solidFill>
                        </a:rPr>
                        <a:t>mañana</a:t>
                      </a:r>
                      <a:r>
                        <a:rPr lang="en-GB" sz="2000" baseline="0" dirty="0">
                          <a:solidFill>
                            <a:schemeClr val="accent5">
                              <a:lumMod val="50000"/>
                            </a:schemeClr>
                          </a:solidFill>
                        </a:rPr>
                        <a:t>.</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480526257"/>
                  </a:ext>
                </a:extLst>
              </a:tr>
              <a:tr h="370840">
                <a:tc>
                  <a:txBody>
                    <a:bodyPr/>
                    <a:lstStyle/>
                    <a:p>
                      <a:pPr algn="ctr"/>
                      <a:r>
                        <a:rPr lang="en-GB" sz="24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Hace</a:t>
                      </a:r>
                      <a:r>
                        <a:rPr lang="en-GB" sz="2000" baseline="0" dirty="0">
                          <a:solidFill>
                            <a:schemeClr val="accent5">
                              <a:lumMod val="50000"/>
                            </a:schemeClr>
                          </a:solidFill>
                        </a:rPr>
                        <a:t> </a:t>
                      </a:r>
                      <a:r>
                        <a:rPr lang="en-GB" sz="2000" dirty="0" err="1">
                          <a:solidFill>
                            <a:schemeClr val="accent5">
                              <a:lumMod val="50000"/>
                            </a:schemeClr>
                          </a:solidFill>
                        </a:rPr>
                        <a:t>dibujo</a:t>
                      </a:r>
                      <a:r>
                        <a:rPr lang="en-GB" sz="2000" dirty="0">
                          <a:solidFill>
                            <a:schemeClr val="accent5">
                              <a:lumMod val="50000"/>
                            </a:schemeClr>
                          </a:solidFill>
                        </a:rPr>
                        <a:t> </a:t>
                      </a:r>
                      <a:r>
                        <a:rPr lang="en-GB" sz="2000" dirty="0" err="1">
                          <a:solidFill>
                            <a:schemeClr val="accent5">
                              <a:lumMod val="50000"/>
                            </a:schemeClr>
                          </a:solidFill>
                        </a:rPr>
                        <a:t>en</a:t>
                      </a:r>
                      <a:r>
                        <a:rPr lang="en-GB" sz="2000" baseline="0" dirty="0">
                          <a:solidFill>
                            <a:schemeClr val="accent5">
                              <a:lumMod val="50000"/>
                            </a:schemeClr>
                          </a:solidFill>
                        </a:rPr>
                        <a:t> el </a:t>
                      </a:r>
                      <a:r>
                        <a:rPr lang="en-GB" sz="2000" baseline="0" dirty="0" err="1">
                          <a:solidFill>
                            <a:schemeClr val="accent5">
                              <a:lumMod val="50000"/>
                            </a:schemeClr>
                          </a:solidFill>
                        </a:rPr>
                        <a:t>colegio</a:t>
                      </a:r>
                      <a:r>
                        <a:rPr lang="en-GB" sz="2000" dirty="0">
                          <a:solidFill>
                            <a:schemeClr val="accent5">
                              <a:lumMod val="50000"/>
                            </a:schemeClr>
                          </a:solidFill>
                        </a:rPr>
                        <a:t>.</a:t>
                      </a: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a:solidFill>
                          <a:schemeClr val="accent5">
                            <a:lumMod val="50000"/>
                          </a:schemeClr>
                        </a:solidFill>
                      </a:endParaRPr>
                    </a:p>
                  </a:txBody>
                  <a:tcPr/>
                </a:tc>
                <a:extLst>
                  <a:ext uri="{0D108BD9-81ED-4DB2-BD59-A6C34878D82A}">
                    <a16:rowId xmlns:a16="http://schemas.microsoft.com/office/drawing/2014/main" val="690482500"/>
                  </a:ext>
                </a:extLst>
              </a:tr>
              <a:tr h="370840">
                <a:tc>
                  <a:txBody>
                    <a:bodyPr/>
                    <a:lstStyle/>
                    <a:p>
                      <a:pPr algn="ctr"/>
                      <a:r>
                        <a:rPr lang="en-GB" sz="2400" b="1" dirty="0">
                          <a:solidFill>
                            <a:srgbClr val="115076"/>
                          </a:solidFill>
                        </a:rPr>
                        <a:t>3</a:t>
                      </a:r>
                    </a:p>
                  </a:txBody>
                  <a:tcPr/>
                </a:tc>
                <a:tc>
                  <a:txBody>
                    <a:bodyPr/>
                    <a:lstStyle/>
                    <a:p>
                      <a:r>
                        <a:rPr lang="en-GB" sz="2000" dirty="0" err="1">
                          <a:solidFill>
                            <a:schemeClr val="accent5">
                              <a:lumMod val="50000"/>
                            </a:schemeClr>
                          </a:solidFill>
                        </a:rPr>
                        <a:t>Hace</a:t>
                      </a:r>
                      <a:r>
                        <a:rPr lang="en-GB" sz="2000" baseline="0" dirty="0">
                          <a:solidFill>
                            <a:schemeClr val="accent5">
                              <a:lumMod val="50000"/>
                            </a:schemeClr>
                          </a:solidFill>
                        </a:rPr>
                        <a:t> la </a:t>
                      </a:r>
                      <a:r>
                        <a:rPr lang="en-GB" sz="2000" baseline="0" dirty="0" err="1">
                          <a:solidFill>
                            <a:schemeClr val="accent5">
                              <a:lumMod val="50000"/>
                            </a:schemeClr>
                          </a:solidFill>
                        </a:rPr>
                        <a:t>cama</a:t>
                      </a:r>
                      <a:r>
                        <a:rPr lang="en-GB" sz="2000" baseline="0" dirty="0">
                          <a:solidFill>
                            <a:schemeClr val="accent5">
                              <a:lumMod val="50000"/>
                            </a:schemeClr>
                          </a:solidFill>
                        </a:rPr>
                        <a:t> </a:t>
                      </a:r>
                      <a:r>
                        <a:rPr lang="en-GB" sz="2000" baseline="0" dirty="0" err="1">
                          <a:solidFill>
                            <a:schemeClr val="accent5">
                              <a:lumMod val="50000"/>
                            </a:schemeClr>
                          </a:solidFill>
                        </a:rPr>
                        <a:t>por</a:t>
                      </a:r>
                      <a:r>
                        <a:rPr lang="en-GB" sz="2000" baseline="0" dirty="0">
                          <a:solidFill>
                            <a:schemeClr val="accent5">
                              <a:lumMod val="50000"/>
                            </a:schemeClr>
                          </a:solidFill>
                        </a:rPr>
                        <a:t> la </a:t>
                      </a:r>
                      <a:r>
                        <a:rPr lang="en-GB" sz="2000" baseline="0" dirty="0" err="1">
                          <a:solidFill>
                            <a:schemeClr val="accent5">
                              <a:lumMod val="50000"/>
                            </a:schemeClr>
                          </a:solidFill>
                        </a:rPr>
                        <a:t>tarde</a:t>
                      </a:r>
                      <a:r>
                        <a:rPr lang="en-GB" sz="2000" baseline="0" dirty="0">
                          <a:solidFill>
                            <a:schemeClr val="accent5">
                              <a:lumMod val="50000"/>
                            </a:schemeClr>
                          </a:solidFill>
                        </a:rPr>
                        <a:t>.</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a:solidFill>
                          <a:schemeClr val="accent5">
                            <a:lumMod val="50000"/>
                          </a:schemeClr>
                        </a:solidFill>
                      </a:endParaRPr>
                    </a:p>
                  </a:txBody>
                  <a:tcPr/>
                </a:tc>
                <a:extLst>
                  <a:ext uri="{0D108BD9-81ED-4DB2-BD59-A6C34878D82A}">
                    <a16:rowId xmlns:a16="http://schemas.microsoft.com/office/drawing/2014/main" val="1115256188"/>
                  </a:ext>
                </a:extLst>
              </a:tr>
              <a:tr h="370840">
                <a:tc>
                  <a:txBody>
                    <a:bodyPr/>
                    <a:lstStyle/>
                    <a:p>
                      <a:pPr algn="ctr"/>
                      <a:r>
                        <a:rPr lang="en-GB" sz="2400" b="1" dirty="0">
                          <a:solidFill>
                            <a:srgbClr val="115076"/>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Hago</a:t>
                      </a:r>
                      <a:r>
                        <a:rPr lang="en-GB" sz="2000" dirty="0">
                          <a:solidFill>
                            <a:schemeClr val="accent5">
                              <a:lumMod val="50000"/>
                            </a:schemeClr>
                          </a:solidFill>
                        </a:rPr>
                        <a:t> </a:t>
                      </a:r>
                      <a:r>
                        <a:rPr lang="en-GB" sz="2000" baseline="0" dirty="0" err="1">
                          <a:solidFill>
                            <a:schemeClr val="accent5">
                              <a:lumMod val="50000"/>
                            </a:schemeClr>
                          </a:solidFill>
                        </a:rPr>
                        <a:t>los</a:t>
                      </a:r>
                      <a:r>
                        <a:rPr lang="en-GB" sz="2000" baseline="0" dirty="0">
                          <a:solidFill>
                            <a:schemeClr val="accent5">
                              <a:lumMod val="50000"/>
                            </a:schemeClr>
                          </a:solidFill>
                        </a:rPr>
                        <a:t> </a:t>
                      </a:r>
                      <a:r>
                        <a:rPr lang="en-GB" sz="2000" baseline="0" dirty="0" err="1">
                          <a:solidFill>
                            <a:schemeClr val="accent5">
                              <a:lumMod val="50000"/>
                            </a:schemeClr>
                          </a:solidFill>
                        </a:rPr>
                        <a:t>deberes</a:t>
                      </a:r>
                      <a:r>
                        <a:rPr lang="en-GB" sz="2000" baseline="0" dirty="0">
                          <a:solidFill>
                            <a:schemeClr val="accent5">
                              <a:lumMod val="50000"/>
                            </a:schemeClr>
                          </a:solidFill>
                        </a:rPr>
                        <a:t> </a:t>
                      </a:r>
                      <a:r>
                        <a:rPr lang="en-GB" sz="2000" baseline="0" dirty="0" err="1">
                          <a:solidFill>
                            <a:schemeClr val="accent5">
                              <a:lumMod val="50000"/>
                            </a:schemeClr>
                          </a:solidFill>
                        </a:rPr>
                        <a:t>por</a:t>
                      </a:r>
                      <a:r>
                        <a:rPr lang="en-GB" sz="2000" baseline="0" dirty="0">
                          <a:solidFill>
                            <a:schemeClr val="accent5">
                              <a:lumMod val="50000"/>
                            </a:schemeClr>
                          </a:solidFill>
                        </a:rPr>
                        <a:t> la </a:t>
                      </a:r>
                      <a:r>
                        <a:rPr lang="en-GB" sz="2000" baseline="0" dirty="0" err="1">
                          <a:solidFill>
                            <a:schemeClr val="accent5">
                              <a:lumMod val="50000"/>
                            </a:schemeClr>
                          </a:solidFill>
                        </a:rPr>
                        <a:t>noche</a:t>
                      </a:r>
                      <a:r>
                        <a:rPr lang="en-GB" sz="2000" baseline="0" dirty="0">
                          <a:solidFill>
                            <a:schemeClr val="accent5">
                              <a:lumMod val="50000"/>
                            </a:schemeClr>
                          </a:solidFill>
                        </a:rPr>
                        <a:t>.</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a:solidFill>
                          <a:schemeClr val="accent5">
                            <a:lumMod val="50000"/>
                          </a:schemeClr>
                        </a:solidFill>
                      </a:endParaRPr>
                    </a:p>
                  </a:txBody>
                  <a:tcPr/>
                </a:tc>
                <a:extLst>
                  <a:ext uri="{0D108BD9-81ED-4DB2-BD59-A6C34878D82A}">
                    <a16:rowId xmlns:a16="http://schemas.microsoft.com/office/drawing/2014/main" val="883212549"/>
                  </a:ext>
                </a:extLst>
              </a:tr>
              <a:tr h="370840">
                <a:tc>
                  <a:txBody>
                    <a:bodyPr/>
                    <a:lstStyle/>
                    <a:p>
                      <a:pPr algn="ctr"/>
                      <a:r>
                        <a:rPr lang="en-GB" sz="24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Hace</a:t>
                      </a:r>
                      <a:r>
                        <a:rPr lang="en-GB" sz="2000" dirty="0">
                          <a:solidFill>
                            <a:schemeClr val="accent5">
                              <a:lumMod val="50000"/>
                            </a:schemeClr>
                          </a:solidFill>
                        </a:rPr>
                        <a:t> </a:t>
                      </a:r>
                      <a:r>
                        <a:rPr lang="en-GB" sz="2000" dirty="0" err="1">
                          <a:solidFill>
                            <a:schemeClr val="accent5">
                              <a:lumMod val="50000"/>
                            </a:schemeClr>
                          </a:solidFill>
                        </a:rPr>
                        <a:t>una</a:t>
                      </a:r>
                      <a:r>
                        <a:rPr lang="en-GB" sz="2000" baseline="0" dirty="0">
                          <a:solidFill>
                            <a:schemeClr val="accent5">
                              <a:lumMod val="50000"/>
                            </a:schemeClr>
                          </a:solidFill>
                        </a:rPr>
                        <a:t> </a:t>
                      </a:r>
                      <a:r>
                        <a:rPr lang="en-GB" sz="2000" baseline="0" dirty="0" err="1">
                          <a:solidFill>
                            <a:schemeClr val="accent5">
                              <a:lumMod val="50000"/>
                            </a:schemeClr>
                          </a:solidFill>
                        </a:rPr>
                        <a:t>actividad</a:t>
                      </a:r>
                      <a:r>
                        <a:rPr lang="en-GB" sz="2000" baseline="0" dirty="0">
                          <a:solidFill>
                            <a:schemeClr val="accent5">
                              <a:lumMod val="50000"/>
                            </a:schemeClr>
                          </a:solidFill>
                        </a:rPr>
                        <a:t> </a:t>
                      </a:r>
                      <a:r>
                        <a:rPr lang="en-GB" sz="2000" baseline="0" dirty="0" err="1">
                          <a:solidFill>
                            <a:schemeClr val="accent5">
                              <a:lumMod val="50000"/>
                            </a:schemeClr>
                          </a:solidFill>
                        </a:rPr>
                        <a:t>en</a:t>
                      </a:r>
                      <a:r>
                        <a:rPr lang="en-GB" sz="2000" baseline="0" dirty="0">
                          <a:solidFill>
                            <a:schemeClr val="accent5">
                              <a:lumMod val="50000"/>
                            </a:schemeClr>
                          </a:solidFill>
                        </a:rPr>
                        <a:t> el </a:t>
                      </a:r>
                      <a:r>
                        <a:rPr lang="en-GB" sz="2000" baseline="0" dirty="0" err="1">
                          <a:solidFill>
                            <a:schemeClr val="accent5">
                              <a:lumMod val="50000"/>
                            </a:schemeClr>
                          </a:solidFill>
                        </a:rPr>
                        <a:t>parque</a:t>
                      </a:r>
                      <a:r>
                        <a:rPr lang="en-GB" sz="2000" baseline="0" dirty="0">
                          <a:solidFill>
                            <a:schemeClr val="accent5">
                              <a:lumMod val="50000"/>
                            </a:schemeClr>
                          </a:solidFill>
                        </a:rPr>
                        <a:t>.</a:t>
                      </a:r>
                      <a:endParaRPr lang="en-GB" sz="2000" dirty="0">
                        <a:solidFill>
                          <a:schemeClr val="accent5">
                            <a:lumMod val="50000"/>
                          </a:schemeClr>
                        </a:solidFill>
                      </a:endParaRPr>
                    </a:p>
                  </a:txBody>
                  <a:tcPr/>
                </a:tc>
                <a:tc>
                  <a:txBody>
                    <a:bodyPr/>
                    <a:lstStyle/>
                    <a:p>
                      <a:endParaRPr lang="en-GB" sz="2400" dirty="0"/>
                    </a:p>
                  </a:txBody>
                  <a:tcPr/>
                </a:tc>
                <a:tc>
                  <a:txBody>
                    <a:bodyPr/>
                    <a:lstStyle/>
                    <a:p>
                      <a:endParaRPr lang="en-GB" sz="2400" dirty="0"/>
                    </a:p>
                  </a:txBody>
                  <a:tcPr/>
                </a:tc>
                <a:tc>
                  <a:txBody>
                    <a:bodyPr/>
                    <a:lstStyle/>
                    <a:p>
                      <a:endParaRPr lang="en-GB" sz="2000">
                        <a:solidFill>
                          <a:schemeClr val="accent5">
                            <a:lumMod val="50000"/>
                          </a:schemeClr>
                        </a:solidFill>
                      </a:endParaRPr>
                    </a:p>
                  </a:txBody>
                  <a:tcPr/>
                </a:tc>
                <a:extLst>
                  <a:ext uri="{0D108BD9-81ED-4DB2-BD59-A6C34878D82A}">
                    <a16:rowId xmlns:a16="http://schemas.microsoft.com/office/drawing/2014/main" val="612892560"/>
                  </a:ext>
                </a:extLst>
              </a:tr>
              <a:tr h="370840">
                <a:tc>
                  <a:txBody>
                    <a:bodyPr/>
                    <a:lstStyle/>
                    <a:p>
                      <a:pPr algn="ctr"/>
                      <a:r>
                        <a:rPr lang="en-GB" sz="24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Hago</a:t>
                      </a:r>
                      <a:r>
                        <a:rPr lang="en-GB" sz="2000" dirty="0">
                          <a:solidFill>
                            <a:schemeClr val="accent5">
                              <a:lumMod val="50000"/>
                            </a:schemeClr>
                          </a:solidFill>
                        </a:rPr>
                        <a:t> un </a:t>
                      </a:r>
                      <a:r>
                        <a:rPr lang="en-GB" sz="2000" dirty="0" err="1">
                          <a:solidFill>
                            <a:schemeClr val="accent5">
                              <a:lumMod val="50000"/>
                            </a:schemeClr>
                          </a:solidFill>
                        </a:rPr>
                        <a:t>examen</a:t>
                      </a:r>
                      <a:r>
                        <a:rPr lang="en-GB" sz="2000" dirty="0">
                          <a:solidFill>
                            <a:schemeClr val="accent5">
                              <a:lumMod val="50000"/>
                            </a:schemeClr>
                          </a:solidFill>
                        </a:rPr>
                        <a:t> </a:t>
                      </a:r>
                      <a:r>
                        <a:rPr lang="en-GB" sz="2000" dirty="0" err="1">
                          <a:solidFill>
                            <a:schemeClr val="accent5">
                              <a:lumMod val="50000"/>
                            </a:schemeClr>
                          </a:solidFill>
                        </a:rPr>
                        <a:t>por</a:t>
                      </a:r>
                      <a:r>
                        <a:rPr lang="en-GB" sz="2000" dirty="0">
                          <a:solidFill>
                            <a:schemeClr val="accent5">
                              <a:lumMod val="50000"/>
                            </a:schemeClr>
                          </a:solidFill>
                        </a:rPr>
                        <a:t> la </a:t>
                      </a:r>
                      <a:r>
                        <a:rPr lang="en-GB" sz="2000" baseline="0" dirty="0" err="1">
                          <a:solidFill>
                            <a:schemeClr val="accent5">
                              <a:lumMod val="50000"/>
                            </a:schemeClr>
                          </a:solidFill>
                        </a:rPr>
                        <a:t>mañana</a:t>
                      </a:r>
                      <a:r>
                        <a:rPr lang="en-GB" sz="2000" baseline="0" dirty="0">
                          <a:solidFill>
                            <a:schemeClr val="accent5">
                              <a:lumMod val="50000"/>
                            </a:schemeClr>
                          </a:solidFill>
                        </a:rPr>
                        <a:t>.</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a:solidFill>
                          <a:schemeClr val="accent5">
                            <a:lumMod val="50000"/>
                          </a:schemeClr>
                        </a:solidFill>
                      </a:endParaRPr>
                    </a:p>
                  </a:txBody>
                  <a:tcPr/>
                </a:tc>
                <a:extLst>
                  <a:ext uri="{0D108BD9-81ED-4DB2-BD59-A6C34878D82A}">
                    <a16:rowId xmlns:a16="http://schemas.microsoft.com/office/drawing/2014/main" val="629634788"/>
                  </a:ext>
                </a:extLst>
              </a:tr>
              <a:tr h="370840">
                <a:tc>
                  <a:txBody>
                    <a:bodyPr/>
                    <a:lstStyle/>
                    <a:p>
                      <a:pPr algn="ctr"/>
                      <a:r>
                        <a:rPr lang="en-GB" sz="2400" b="1" dirty="0">
                          <a:solidFill>
                            <a:srgbClr val="115076"/>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Hago</a:t>
                      </a:r>
                      <a:r>
                        <a:rPr lang="en-GB" sz="2000" dirty="0">
                          <a:solidFill>
                            <a:schemeClr val="accent5">
                              <a:lumMod val="50000"/>
                            </a:schemeClr>
                          </a:solidFill>
                        </a:rPr>
                        <a:t> karate</a:t>
                      </a:r>
                      <a:r>
                        <a:rPr lang="en-GB" sz="2000" baseline="0" dirty="0">
                          <a:solidFill>
                            <a:schemeClr val="accent5">
                              <a:lumMod val="50000"/>
                            </a:schemeClr>
                          </a:solidFill>
                        </a:rPr>
                        <a:t> </a:t>
                      </a:r>
                      <a:r>
                        <a:rPr lang="en-GB" sz="2000" baseline="0" dirty="0" err="1">
                          <a:solidFill>
                            <a:schemeClr val="accent5">
                              <a:lumMod val="50000"/>
                            </a:schemeClr>
                          </a:solidFill>
                        </a:rPr>
                        <a:t>por</a:t>
                      </a:r>
                      <a:r>
                        <a:rPr lang="en-GB" sz="2000" baseline="0" dirty="0">
                          <a:solidFill>
                            <a:schemeClr val="accent5">
                              <a:lumMod val="50000"/>
                            </a:schemeClr>
                          </a:solidFill>
                        </a:rPr>
                        <a:t> la </a:t>
                      </a:r>
                      <a:r>
                        <a:rPr lang="en-GB" sz="2000" baseline="0" dirty="0" err="1">
                          <a:solidFill>
                            <a:schemeClr val="accent5">
                              <a:lumMod val="50000"/>
                            </a:schemeClr>
                          </a:solidFill>
                        </a:rPr>
                        <a:t>noche</a:t>
                      </a:r>
                      <a:r>
                        <a:rPr lang="en-GB" sz="2000" baseline="0" dirty="0">
                          <a:solidFill>
                            <a:schemeClr val="accent5">
                              <a:lumMod val="50000"/>
                            </a:schemeClr>
                          </a:solidFill>
                        </a:rPr>
                        <a:t>.</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87608264"/>
                  </a:ext>
                </a:extLst>
              </a:tr>
              <a:tr h="370840">
                <a:tc>
                  <a:txBody>
                    <a:bodyPr/>
                    <a:lstStyle/>
                    <a:p>
                      <a:pPr algn="ctr"/>
                      <a:r>
                        <a:rPr lang="en-GB" sz="2400" b="1" dirty="0">
                          <a:solidFill>
                            <a:srgbClr val="115076"/>
                          </a:solidFill>
                        </a:rPr>
                        <a:t>8</a:t>
                      </a:r>
                    </a:p>
                  </a:txBody>
                  <a:tcPr/>
                </a:tc>
                <a:tc>
                  <a:txBody>
                    <a:bodyPr/>
                    <a:lstStyle/>
                    <a:p>
                      <a:r>
                        <a:rPr lang="en-GB" sz="2000" dirty="0" err="1">
                          <a:solidFill>
                            <a:schemeClr val="accent5">
                              <a:lumMod val="50000"/>
                            </a:schemeClr>
                          </a:solidFill>
                        </a:rPr>
                        <a:t>Hace</a:t>
                      </a:r>
                      <a:r>
                        <a:rPr lang="en-GB" sz="2000" baseline="0" dirty="0">
                          <a:solidFill>
                            <a:schemeClr val="accent5">
                              <a:lumMod val="50000"/>
                            </a:schemeClr>
                          </a:solidFill>
                        </a:rPr>
                        <a:t> </a:t>
                      </a:r>
                      <a:r>
                        <a:rPr lang="en-GB" sz="2000" baseline="0" dirty="0" err="1">
                          <a:solidFill>
                            <a:schemeClr val="accent5">
                              <a:lumMod val="50000"/>
                            </a:schemeClr>
                          </a:solidFill>
                        </a:rPr>
                        <a:t>una</a:t>
                      </a:r>
                      <a:r>
                        <a:rPr lang="en-GB" sz="2000" baseline="0" dirty="0">
                          <a:solidFill>
                            <a:schemeClr val="accent5">
                              <a:lumMod val="50000"/>
                            </a:schemeClr>
                          </a:solidFill>
                        </a:rPr>
                        <a:t> carta para Sofia.</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603120577"/>
                  </a:ext>
                </a:extLst>
              </a:tr>
            </a:tbl>
          </a:graphicData>
        </a:graphic>
      </p:graphicFrame>
      <p:pic>
        <p:nvPicPr>
          <p:cNvPr id="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492" y="1750855"/>
            <a:ext cx="258015" cy="2688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48048" y="1700628"/>
            <a:ext cx="3939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morning.</a:t>
            </a:r>
          </a:p>
        </p:txBody>
      </p:sp>
      <p:pic>
        <p:nvPicPr>
          <p:cNvPr id="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737" y="2192013"/>
            <a:ext cx="258015" cy="2688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48048" y="2108044"/>
            <a:ext cx="3939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known.</a:t>
            </a:r>
          </a:p>
        </p:txBody>
      </p:sp>
      <p:pic>
        <p:nvPicPr>
          <p:cNvPr id="1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737" y="2668252"/>
            <a:ext cx="258015" cy="2688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648048" y="2570356"/>
            <a:ext cx="3939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afternoon/evening.</a:t>
            </a:r>
          </a:p>
        </p:txBody>
      </p:sp>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492" y="3135089"/>
            <a:ext cx="258015" cy="2688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648048" y="3069473"/>
            <a:ext cx="3939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night.</a:t>
            </a:r>
          </a:p>
        </p:txBody>
      </p:sp>
      <p:sp>
        <p:nvSpPr>
          <p:cNvPr id="14" name="TextBox 13"/>
          <p:cNvSpPr txBox="1"/>
          <p:nvPr/>
        </p:nvSpPr>
        <p:spPr>
          <a:xfrm>
            <a:off x="6648048" y="3521498"/>
            <a:ext cx="3939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known.</a:t>
            </a:r>
          </a:p>
        </p:txBody>
      </p:sp>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737" y="3620048"/>
            <a:ext cx="258015" cy="2688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491" y="4384884"/>
            <a:ext cx="258015" cy="26887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27243" y="4313028"/>
            <a:ext cx="3939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morning.</a:t>
            </a:r>
          </a:p>
        </p:txBody>
      </p:sp>
      <p:pic>
        <p:nvPicPr>
          <p:cNvPr id="1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490" y="4954603"/>
            <a:ext cx="258015" cy="2688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48048" y="4860858"/>
            <a:ext cx="3939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night.</a:t>
            </a:r>
          </a:p>
        </p:txBody>
      </p:sp>
      <p:pic>
        <p:nvPicPr>
          <p:cNvPr id="2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737" y="5493564"/>
            <a:ext cx="258015" cy="26887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648048" y="5356528"/>
            <a:ext cx="3939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known.</a:t>
            </a:r>
          </a:p>
        </p:txBody>
      </p:sp>
      <p:sp>
        <p:nvSpPr>
          <p:cNvPr id="22" name="TextBox 21">
            <a:extLst>
              <a:ext uri="{FF2B5EF4-FFF2-40B4-BE49-F238E27FC236}">
                <a16:creationId xmlns:a16="http://schemas.microsoft.com/office/drawing/2014/main" id="{6A500173-7AE1-4980-9C52-2DFAE38768EA}"/>
              </a:ext>
            </a:extLst>
          </p:cNvPr>
          <p:cNvSpPr txBox="1"/>
          <p:nvPr/>
        </p:nvSpPr>
        <p:spPr>
          <a:xfrm>
            <a:off x="339214" y="78878"/>
            <a:ext cx="10410302"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Lee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Quién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hace</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actividades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cuándo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b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opción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escribe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inglés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384765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oogle Shape;92;p5" descr="Table for exercises"/>
          <p:cNvGraphicFramePr/>
          <p:nvPr>
            <p:extLst/>
          </p:nvPr>
        </p:nvGraphicFramePr>
        <p:xfrm>
          <a:off x="6159744" y="1646551"/>
          <a:ext cx="5756163" cy="3697563"/>
        </p:xfrm>
        <a:graphic>
          <a:graphicData uri="http://schemas.openxmlformats.org/drawingml/2006/table">
            <a:tbl>
              <a:tblPr firstRow="1" bandRow="1">
                <a:noFill/>
              </a:tblPr>
              <a:tblGrid>
                <a:gridCol w="531721">
                  <a:extLst>
                    <a:ext uri="{9D8B030D-6E8A-4147-A177-3AD203B41FA5}">
                      <a16:colId xmlns:a16="http://schemas.microsoft.com/office/drawing/2014/main" val="20000"/>
                    </a:ext>
                  </a:extLst>
                </a:gridCol>
                <a:gridCol w="1094309">
                  <a:extLst>
                    <a:ext uri="{9D8B030D-6E8A-4147-A177-3AD203B41FA5}">
                      <a16:colId xmlns:a16="http://schemas.microsoft.com/office/drawing/2014/main" val="20001"/>
                    </a:ext>
                  </a:extLst>
                </a:gridCol>
                <a:gridCol w="1193149">
                  <a:extLst>
                    <a:ext uri="{9D8B030D-6E8A-4147-A177-3AD203B41FA5}">
                      <a16:colId xmlns:a16="http://schemas.microsoft.com/office/drawing/2014/main" val="20002"/>
                    </a:ext>
                  </a:extLst>
                </a:gridCol>
                <a:gridCol w="2936984">
                  <a:extLst>
                    <a:ext uri="{9D8B030D-6E8A-4147-A177-3AD203B41FA5}">
                      <a16:colId xmlns:a16="http://schemas.microsoft.com/office/drawing/2014/main" val="1742323271"/>
                    </a:ext>
                  </a:extLst>
                </a:gridCol>
              </a:tblGrid>
              <a:tr h="52756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rgbClr val="1F3864"/>
                          </a:solidFill>
                        </a:rPr>
                        <a:t>‘I’ </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rgbClr val="1F3864"/>
                          </a:solidFill>
                        </a:rPr>
                        <a:t>‘S/he’</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err="1">
                          <a:solidFill>
                            <a:srgbClr val="1F3864"/>
                          </a:solidFill>
                        </a:rPr>
                        <a:t>Traducción</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5">
                              <a:lumMod val="50000"/>
                            </a:schemeClr>
                          </a:solidFill>
                        </a:rPr>
                        <a:t>make/makes</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5">
                              <a:lumMod val="50000"/>
                            </a:schemeClr>
                          </a:solidFill>
                        </a:rPr>
                        <a:t>do/does</a:t>
                      </a: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348246451"/>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5">
                              <a:lumMod val="50000"/>
                            </a:schemeClr>
                          </a:solidFill>
                        </a:rPr>
                        <a:t>make/makes</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5">
                              <a:lumMod val="50000"/>
                            </a:schemeClr>
                          </a:solidFill>
                        </a:rPr>
                        <a:t>do/does</a:t>
                      </a: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179330238"/>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5">
                              <a:lumMod val="50000"/>
                            </a:schemeClr>
                          </a:solidFill>
                        </a:rPr>
                        <a:t>make/makes</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5">
                              <a:lumMod val="50000"/>
                            </a:schemeClr>
                          </a:solidFill>
                        </a:rPr>
                        <a:t>do/does</a:t>
                      </a: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279484389"/>
                  </a:ext>
                </a:extLst>
              </a:tr>
              <a:tr h="263782">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5">
                              <a:lumMod val="50000"/>
                            </a:schemeClr>
                          </a:solidFill>
                        </a:rPr>
                        <a:t>make/makes</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5">
                              <a:lumMod val="50000"/>
                            </a:schemeClr>
                          </a:solidFill>
                        </a:rPr>
                        <a:t>do/does</a:t>
                      </a: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79971159"/>
                  </a:ext>
                </a:extLst>
              </a:tr>
            </a:tbl>
          </a:graphicData>
        </a:graphic>
      </p:graphicFrame>
      <p:sp>
        <p:nvSpPr>
          <p:cNvPr id="3" name="Rounded Rectangle 2">
            <a:extLst>
              <a:ext uri="{FF2B5EF4-FFF2-40B4-BE49-F238E27FC236}">
                <a16:creationId xmlns:a16="http://schemas.microsoft.com/office/drawing/2014/main" id="{D578714D-3580-C545-B5C1-E2A9449A0E26}"/>
              </a:ext>
            </a:extLst>
          </p:cNvPr>
          <p:cNvSpPr/>
          <p:nvPr/>
        </p:nvSpPr>
        <p:spPr>
          <a:xfrm>
            <a:off x="10817854" y="40787"/>
            <a:ext cx="1327724"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4" name="Google Shape;92;p5" descr="Table for exercises"/>
          <p:cNvGraphicFramePr/>
          <p:nvPr>
            <p:extLst/>
          </p:nvPr>
        </p:nvGraphicFramePr>
        <p:xfrm>
          <a:off x="187233" y="1646551"/>
          <a:ext cx="5835709" cy="3697563"/>
        </p:xfrm>
        <a:graphic>
          <a:graphicData uri="http://schemas.openxmlformats.org/drawingml/2006/table">
            <a:tbl>
              <a:tblPr firstRow="1" bandRow="1">
                <a:noFill/>
              </a:tblPr>
              <a:tblGrid>
                <a:gridCol w="539069">
                  <a:extLst>
                    <a:ext uri="{9D8B030D-6E8A-4147-A177-3AD203B41FA5}">
                      <a16:colId xmlns:a16="http://schemas.microsoft.com/office/drawing/2014/main" val="20000"/>
                    </a:ext>
                  </a:extLst>
                </a:gridCol>
                <a:gridCol w="1109431">
                  <a:extLst>
                    <a:ext uri="{9D8B030D-6E8A-4147-A177-3AD203B41FA5}">
                      <a16:colId xmlns:a16="http://schemas.microsoft.com/office/drawing/2014/main" val="20001"/>
                    </a:ext>
                  </a:extLst>
                </a:gridCol>
                <a:gridCol w="1209638">
                  <a:extLst>
                    <a:ext uri="{9D8B030D-6E8A-4147-A177-3AD203B41FA5}">
                      <a16:colId xmlns:a16="http://schemas.microsoft.com/office/drawing/2014/main" val="20002"/>
                    </a:ext>
                  </a:extLst>
                </a:gridCol>
                <a:gridCol w="2977571">
                  <a:extLst>
                    <a:ext uri="{9D8B030D-6E8A-4147-A177-3AD203B41FA5}">
                      <a16:colId xmlns:a16="http://schemas.microsoft.com/office/drawing/2014/main" val="1742323271"/>
                    </a:ext>
                  </a:extLst>
                </a:gridCol>
              </a:tblGrid>
              <a:tr h="52756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rgbClr val="1F3864"/>
                          </a:solidFill>
                        </a:rPr>
                        <a:t>‘I’ </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rgbClr val="1F3864"/>
                          </a:solidFill>
                        </a:rPr>
                        <a:t>‘S/he’</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err="1">
                          <a:solidFill>
                            <a:srgbClr val="1F3864"/>
                          </a:solidFill>
                        </a:rPr>
                        <a:t>Traducción</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5">
                              <a:lumMod val="50000"/>
                            </a:schemeClr>
                          </a:solidFill>
                        </a:rPr>
                        <a:t>make/makes</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5">
                              <a:lumMod val="50000"/>
                            </a:schemeClr>
                          </a:solidFill>
                        </a:rPr>
                        <a:t>do/does</a:t>
                      </a: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348246451"/>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5">
                              <a:lumMod val="50000"/>
                            </a:schemeClr>
                          </a:solidFill>
                        </a:rPr>
                        <a:t>make/makes</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5">
                              <a:lumMod val="50000"/>
                            </a:schemeClr>
                          </a:solidFill>
                        </a:rPr>
                        <a:t>do/does</a:t>
                      </a: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179330238"/>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5">
                              <a:lumMod val="50000"/>
                            </a:schemeClr>
                          </a:solidFill>
                        </a:rPr>
                        <a:t>make/makes</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5">
                              <a:lumMod val="50000"/>
                            </a:schemeClr>
                          </a:solidFill>
                        </a:rPr>
                        <a:t>do/does</a:t>
                      </a: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279484389"/>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5">
                              <a:lumMod val="50000"/>
                            </a:schemeClr>
                          </a:solidFill>
                        </a:rPr>
                        <a:t>make/makes</a:t>
                      </a:r>
                      <a:endParaRPr sz="2000" dirty="0">
                        <a:solidFill>
                          <a:schemeClr val="accent5">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5">
                              <a:lumMod val="50000"/>
                            </a:schemeClr>
                          </a:solidFill>
                        </a:rPr>
                        <a:t>do/does</a:t>
                      </a:r>
                      <a:endParaRPr sz="2000" dirty="0">
                        <a:solidFill>
                          <a:schemeClr val="accent5">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79971159"/>
                  </a:ext>
                </a:extLst>
              </a:tr>
            </a:tbl>
          </a:graphicData>
        </a:graphic>
      </p:graphicFrame>
      <p:sp>
        <p:nvSpPr>
          <p:cNvPr id="15" name="Google Shape;95;p5">
            <a:hlinkClick r:id="" action="ppaction://noaction">
              <a:snd r:embed="rId3" name="Hacer Sentences - 1. Hace la cama.wav"/>
            </a:hlinkClick>
          </p:cNvPr>
          <p:cNvSpPr/>
          <p:nvPr/>
        </p:nvSpPr>
        <p:spPr>
          <a:xfrm>
            <a:off x="187233" y="2322043"/>
            <a:ext cx="500708" cy="46009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Google Shape;98;p5">
            <a:hlinkClick r:id="" action="ppaction://noaction">
              <a:snd r:embed="rId4" name="Hacer Sentences - 2. Hago deporte.wav"/>
            </a:hlinkClick>
          </p:cNvPr>
          <p:cNvSpPr/>
          <p:nvPr/>
        </p:nvSpPr>
        <p:spPr>
          <a:xfrm>
            <a:off x="187233" y="3090902"/>
            <a:ext cx="500708" cy="48609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Google Shape;101;p5">
            <a:hlinkClick r:id="" action="ppaction://noaction">
              <a:snd r:embed="rId5" name="Hacer Sentences - 3. Hago una silla.wav"/>
            </a:hlinkClick>
          </p:cNvPr>
          <p:cNvSpPr/>
          <p:nvPr/>
        </p:nvSpPr>
        <p:spPr>
          <a:xfrm>
            <a:off x="187233" y="3844283"/>
            <a:ext cx="500708" cy="5076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Google Shape;104;p5">
            <a:hlinkClick r:id="" action="ppaction://noaction">
              <a:snd r:embed="rId6" name="Hacer Sentences - 4. Hace karate.wav"/>
            </a:hlinkClick>
          </p:cNvPr>
          <p:cNvSpPr/>
          <p:nvPr/>
        </p:nvSpPr>
        <p:spPr>
          <a:xfrm>
            <a:off x="187233" y="4726722"/>
            <a:ext cx="500708" cy="490324"/>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Google Shape;107;p5">
            <a:hlinkClick r:id="" action="ppaction://noaction">
              <a:snd r:embed="rId7" name="Hacer Sentences - 5. Hace los deberes.wav"/>
            </a:hlinkClick>
          </p:cNvPr>
          <p:cNvSpPr/>
          <p:nvPr/>
        </p:nvSpPr>
        <p:spPr>
          <a:xfrm>
            <a:off x="6159744" y="2254816"/>
            <a:ext cx="500708" cy="48241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Google Shape;110;p5">
            <a:hlinkClick r:id="" action="ppaction://noaction">
              <a:snd r:embed="rId8" name="Hacer Sentences - 6. Hago un examen.wav"/>
            </a:hlinkClick>
          </p:cNvPr>
          <p:cNvSpPr/>
          <p:nvPr/>
        </p:nvSpPr>
        <p:spPr>
          <a:xfrm>
            <a:off x="6176873" y="3112863"/>
            <a:ext cx="500708" cy="46413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Google Shape;113;p5">
            <a:hlinkClick r:id="" action="ppaction://noaction">
              <a:snd r:embed="rId9" name="Hacer Sentences - 7. Hago dibujo.wav"/>
            </a:hlinkClick>
          </p:cNvPr>
          <p:cNvSpPr/>
          <p:nvPr/>
        </p:nvSpPr>
        <p:spPr>
          <a:xfrm>
            <a:off x="6159744" y="3907266"/>
            <a:ext cx="500708" cy="481216"/>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Google Shape;116;p5">
            <a:hlinkClick r:id="" action="ppaction://noaction">
              <a:snd r:embed="rId10" name="Hacer Sentences - 8. Hace dinero.wav"/>
            </a:hlinkClick>
          </p:cNvPr>
          <p:cNvSpPr/>
          <p:nvPr/>
        </p:nvSpPr>
        <p:spPr>
          <a:xfrm>
            <a:off x="6159744" y="4747039"/>
            <a:ext cx="517837" cy="470008"/>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A500173-7AE1-4980-9C52-2DFAE38768EA}"/>
              </a:ext>
            </a:extLst>
          </p:cNvPr>
          <p:cNvSpPr txBox="1"/>
          <p:nvPr/>
        </p:nvSpPr>
        <p:spPr>
          <a:xfrm>
            <a:off x="187233" y="241247"/>
            <a:ext cx="10410302"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Escucha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Quién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hace</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actividad</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opción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b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Luego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traducción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del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inglés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pic>
        <p:nvPicPr>
          <p:cNvPr id="2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77775" y="2362309"/>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6242" y="3124038"/>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4001" y="3932086"/>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36289" y="4797222"/>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26764" y="2386602"/>
            <a:ext cx="341194" cy="4198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7304" y="3160395"/>
            <a:ext cx="341194" cy="41982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7304" y="3968658"/>
            <a:ext cx="341194" cy="4198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5153" y="4761972"/>
            <a:ext cx="341194" cy="419824"/>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p:cNvSpPr/>
          <p:nvPr/>
        </p:nvSpPr>
        <p:spPr>
          <a:xfrm>
            <a:off x="3847652" y="2127645"/>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Oval 41"/>
          <p:cNvSpPr/>
          <p:nvPr/>
        </p:nvSpPr>
        <p:spPr>
          <a:xfrm>
            <a:off x="2795028" y="3309198"/>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Oval 42"/>
          <p:cNvSpPr/>
          <p:nvPr/>
        </p:nvSpPr>
        <p:spPr>
          <a:xfrm>
            <a:off x="2936304" y="3733994"/>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Oval 43"/>
          <p:cNvSpPr/>
          <p:nvPr/>
        </p:nvSpPr>
        <p:spPr>
          <a:xfrm>
            <a:off x="3462616" y="4920206"/>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Oval 44"/>
          <p:cNvSpPr/>
          <p:nvPr/>
        </p:nvSpPr>
        <p:spPr>
          <a:xfrm>
            <a:off x="9382354" y="2547469"/>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Oval 45"/>
          <p:cNvSpPr/>
          <p:nvPr/>
        </p:nvSpPr>
        <p:spPr>
          <a:xfrm>
            <a:off x="8770432" y="3333950"/>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Oval 46"/>
          <p:cNvSpPr/>
          <p:nvPr/>
        </p:nvSpPr>
        <p:spPr>
          <a:xfrm>
            <a:off x="8724825" y="4149117"/>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Oval 47"/>
          <p:cNvSpPr/>
          <p:nvPr/>
        </p:nvSpPr>
        <p:spPr>
          <a:xfrm>
            <a:off x="9765230" y="4562558"/>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10817854" y="40787"/>
            <a:ext cx="1327724" cy="400919"/>
          </a:xfrm>
        </p:spPr>
        <p:txBody>
          <a:bodyPr>
            <a:normAutofit/>
          </a:bodyPr>
          <a:lstStyle/>
          <a:p>
            <a:pPr algn="ctr"/>
            <a:r>
              <a:rPr lang="en-GB" sz="1800" b="1" dirty="0" err="1">
                <a:solidFill>
                  <a:prstClr val="white"/>
                </a:solidFill>
              </a:rPr>
              <a:t>escuchar</a:t>
            </a:r>
            <a:endParaRPr lang="en-US" sz="1800" dirty="0"/>
          </a:p>
        </p:txBody>
      </p:sp>
    </p:spTree>
    <p:extLst>
      <p:ext uri="{BB962C8B-B14F-4D97-AF65-F5344CB8AC3E}">
        <p14:creationId xmlns:p14="http://schemas.microsoft.com/office/powerpoint/2010/main" val="264130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0145" y="3273424"/>
            <a:ext cx="93478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do | make]</a:t>
            </a:r>
          </a:p>
        </p:txBody>
      </p:sp>
      <p:sp>
        <p:nvSpPr>
          <p:cNvPr id="2" name="Title 1">
            <a:extLst>
              <a:ext uri="{FF2B5EF4-FFF2-40B4-BE49-F238E27FC236}">
                <a16:creationId xmlns:a16="http://schemas.microsoft.com/office/drawing/2014/main" id="{190FC055-37FC-6746-96D2-75D1C32B03B2}"/>
              </a:ext>
            </a:extLst>
          </p:cNvPr>
          <p:cNvSpPr>
            <a:spLocks noGrp="1"/>
          </p:cNvSpPr>
          <p:nvPr>
            <p:ph type="title"/>
          </p:nvPr>
        </p:nvSpPr>
        <p:spPr>
          <a:xfrm>
            <a:off x="3489839" y="1947861"/>
            <a:ext cx="5121166" cy="1325563"/>
          </a:xfrm>
        </p:spPr>
        <p:txBody>
          <a:bodyPr>
            <a:noAutofit/>
          </a:bodyPr>
          <a:lstStyle/>
          <a:p>
            <a:pPr algn="ctr"/>
            <a:r>
              <a:rPr lang="en-GB" sz="11500" b="1" dirty="0" err="1">
                <a:solidFill>
                  <a:srgbClr val="5B9BD5">
                    <a:lumMod val="50000"/>
                  </a:srgbClr>
                </a:solidFill>
                <a:latin typeface="Century Gothic" panose="020B0502020202020204" pitchFamily="34" charset="0"/>
              </a:rPr>
              <a:t>haces</a:t>
            </a:r>
            <a:endParaRPr lang="en-US" sz="11500" dirty="0"/>
          </a:p>
        </p:txBody>
      </p:sp>
    </p:spTree>
    <p:extLst>
      <p:ext uri="{BB962C8B-B14F-4D97-AF65-F5344CB8AC3E}">
        <p14:creationId xmlns:p14="http://schemas.microsoft.com/office/powerpoint/2010/main" val="3474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c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3752-1C04-DE40-9233-D043EFA111A2}"/>
              </a:ext>
            </a:extLst>
          </p:cNvPr>
          <p:cNvSpPr>
            <a:spLocks noGrp="1"/>
          </p:cNvSpPr>
          <p:nvPr>
            <p:ph type="title"/>
          </p:nvPr>
        </p:nvSpPr>
        <p:spPr>
          <a:xfrm>
            <a:off x="2578066" y="851539"/>
            <a:ext cx="6335110" cy="1325563"/>
          </a:xfrm>
        </p:spPr>
        <p:txBody>
          <a:bodyPr>
            <a:noAutofit/>
          </a:bodyPr>
          <a:lstStyle/>
          <a:p>
            <a:pPr algn="ctr"/>
            <a:r>
              <a:rPr lang="en-GB" sz="11500" b="1" dirty="0" err="1">
                <a:solidFill>
                  <a:srgbClr val="5B9BD5">
                    <a:lumMod val="50000"/>
                  </a:srgbClr>
                </a:solidFill>
                <a:latin typeface="Century Gothic" panose="020B0502020202020204" pitchFamily="34" charset="0"/>
              </a:rPr>
              <a:t>haces</a:t>
            </a:r>
            <a:endParaRPr lang="en-US" sz="11500" dirty="0"/>
          </a:p>
        </p:txBody>
      </p:sp>
      <p:sp>
        <p:nvSpPr>
          <p:cNvPr id="8" name="TextBox 7"/>
          <p:cNvSpPr txBox="1"/>
          <p:nvPr/>
        </p:nvSpPr>
        <p:spPr>
          <a:xfrm>
            <a:off x="0" y="2176662"/>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do |make]</a:t>
            </a:r>
          </a:p>
        </p:txBody>
      </p:sp>
      <p:sp>
        <p:nvSpPr>
          <p:cNvPr id="9" name="TextBox 8"/>
          <p:cNvSpPr txBox="1"/>
          <p:nvPr/>
        </p:nvSpPr>
        <p:spPr>
          <a:xfrm>
            <a:off x="1967552" y="3177576"/>
            <a:ext cx="825689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Hac</a:t>
            </a:r>
            <a:r>
              <a:rPr kumimoji="0" lang="es-ES"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es</a:t>
            </a: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una actividad.</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982553" y="4146968"/>
            <a:ext cx="952613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You </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Calibri" panose="020F0502020204030204" pitchFamily="34" charset="0"/>
              </a:rPr>
              <a:t>do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 activity.</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6" name="TextBox 5"/>
          <p:cNvSpPr txBox="1"/>
          <p:nvPr/>
        </p:nvSpPr>
        <p:spPr>
          <a:xfrm>
            <a:off x="1967552" y="4784453"/>
            <a:ext cx="825689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Hac</a:t>
            </a:r>
            <a:r>
              <a:rPr kumimoji="0" lang="es-ES"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es</a:t>
            </a: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la cama.</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1478508" y="5793677"/>
            <a:ext cx="874594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You </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Calibri" panose="020F0502020204030204" pitchFamily="34" charset="0"/>
              </a:rPr>
              <a:t>make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bed.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19614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c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Slides - haces una actividad.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Slides - haces la cam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descr="background rectangle&#10;">
            <a:extLst>
              <a:ext uri="{FF2B5EF4-FFF2-40B4-BE49-F238E27FC236}">
                <a16:creationId xmlns:a16="http://schemas.microsoft.com/office/drawing/2014/main" id="{9268BA27-9508-448E-9915-ACE234D74542}"/>
              </a:ext>
            </a:extLst>
          </p:cNvPr>
          <p:cNvSpPr/>
          <p:nvPr/>
        </p:nvSpPr>
        <p:spPr>
          <a:xfrm>
            <a:off x="10222467" y="3216"/>
            <a:ext cx="196953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p:cNvGraphicFramePr>
            <a:graphicFrameLocks noGrp="1"/>
          </p:cNvGraphicFramePr>
          <p:nvPr>
            <p:extLst/>
          </p:nvPr>
        </p:nvGraphicFramePr>
        <p:xfrm>
          <a:off x="307534" y="1642326"/>
          <a:ext cx="11465636" cy="4175760"/>
        </p:xfrm>
        <a:graphic>
          <a:graphicData uri="http://schemas.openxmlformats.org/drawingml/2006/table">
            <a:tbl>
              <a:tblPr firstRow="1" bandRow="1">
                <a:tableStyleId>{8A107856-5554-42FB-B03E-39F5DBC370BA}</a:tableStyleId>
              </a:tblPr>
              <a:tblGrid>
                <a:gridCol w="479188">
                  <a:extLst>
                    <a:ext uri="{9D8B030D-6E8A-4147-A177-3AD203B41FA5}">
                      <a16:colId xmlns:a16="http://schemas.microsoft.com/office/drawing/2014/main" val="4127365405"/>
                    </a:ext>
                  </a:extLst>
                </a:gridCol>
                <a:gridCol w="3985146">
                  <a:extLst>
                    <a:ext uri="{9D8B030D-6E8A-4147-A177-3AD203B41FA5}">
                      <a16:colId xmlns:a16="http://schemas.microsoft.com/office/drawing/2014/main" val="731156438"/>
                    </a:ext>
                  </a:extLst>
                </a:gridCol>
                <a:gridCol w="968991">
                  <a:extLst>
                    <a:ext uri="{9D8B030D-6E8A-4147-A177-3AD203B41FA5}">
                      <a16:colId xmlns:a16="http://schemas.microsoft.com/office/drawing/2014/main" val="335502693"/>
                    </a:ext>
                  </a:extLst>
                </a:gridCol>
                <a:gridCol w="955343">
                  <a:extLst>
                    <a:ext uri="{9D8B030D-6E8A-4147-A177-3AD203B41FA5}">
                      <a16:colId xmlns:a16="http://schemas.microsoft.com/office/drawing/2014/main" val="1376615691"/>
                    </a:ext>
                  </a:extLst>
                </a:gridCol>
                <a:gridCol w="5076968">
                  <a:extLst>
                    <a:ext uri="{9D8B030D-6E8A-4147-A177-3AD203B41FA5}">
                      <a16:colId xmlns:a16="http://schemas.microsoft.com/office/drawing/2014/main" val="1068748776"/>
                    </a:ext>
                  </a:extLst>
                </a:gridCol>
              </a:tblGrid>
              <a:tr h="370840">
                <a:tc>
                  <a:txBody>
                    <a:bodyPr/>
                    <a:lstStyle/>
                    <a:p>
                      <a:endParaRPr lang="en-GB" dirty="0"/>
                    </a:p>
                  </a:txBody>
                  <a:tcPr/>
                </a:tc>
                <a:tc>
                  <a:txBody>
                    <a:bodyPr/>
                    <a:lstStyle/>
                    <a:p>
                      <a:r>
                        <a:rPr lang="en-GB" sz="2000" dirty="0" err="1">
                          <a:solidFill>
                            <a:schemeClr val="accent5">
                              <a:lumMod val="50000"/>
                            </a:schemeClr>
                          </a:solidFill>
                          <a:latin typeface="Century Gothic" panose="020B0502020202020204" pitchFamily="34" charset="0"/>
                        </a:rPr>
                        <a:t>Pregunta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You</a:t>
                      </a:r>
                    </a:p>
                  </a:txBody>
                  <a:tcPr/>
                </a:tc>
                <a:tc>
                  <a:txBody>
                    <a:bodyPr/>
                    <a:lstStyle/>
                    <a:p>
                      <a:r>
                        <a:rPr lang="en-GB" sz="2000" dirty="0">
                          <a:solidFill>
                            <a:schemeClr val="accent5">
                              <a:lumMod val="50000"/>
                            </a:schemeClr>
                          </a:solidFill>
                          <a:latin typeface="Century Gothic" panose="020B0502020202020204" pitchFamily="34" charset="0"/>
                        </a:rPr>
                        <a:t>S/he</a:t>
                      </a:r>
                    </a:p>
                  </a:txBody>
                  <a:tcPr/>
                </a:tc>
                <a:tc>
                  <a:txBody>
                    <a:bodyPr/>
                    <a:lstStyle/>
                    <a:p>
                      <a:r>
                        <a:rPr lang="en-GB" sz="2000" dirty="0" err="1">
                          <a:solidFill>
                            <a:schemeClr val="accent5">
                              <a:lumMod val="50000"/>
                            </a:schemeClr>
                          </a:solidFill>
                          <a:latin typeface="Century Gothic" panose="020B0502020202020204" pitchFamily="34" charset="0"/>
                        </a:rPr>
                        <a:t>Respuesta</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774723669"/>
                  </a:ext>
                </a:extLst>
              </a:tr>
              <a:tr h="370840">
                <a:tc>
                  <a:txBody>
                    <a:bodyPr/>
                    <a:lstStyle/>
                    <a:p>
                      <a:pPr algn="ctr"/>
                      <a:r>
                        <a:rPr lang="en-GB" sz="2000" b="1" dirty="0">
                          <a:solidFill>
                            <a:schemeClr val="accent5">
                              <a:lumMod val="50000"/>
                            </a:schemeClr>
                          </a:solidFill>
                          <a:latin typeface="Century Gothic" panose="020B0502020202020204" pitchFamily="34" charset="0"/>
                        </a:rPr>
                        <a:t>1</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Quién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r>
                        <a:rPr lang="en-GB" sz="2000" dirty="0" err="1">
                          <a:solidFill>
                            <a:schemeClr val="accent5">
                              <a:lumMod val="50000"/>
                            </a:schemeClr>
                          </a:solidFill>
                          <a:latin typeface="Century Gothic" panose="020B0502020202020204" pitchFamily="34" charset="0"/>
                        </a:rPr>
                        <a:t>Mi</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madre</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_____________ la </a:t>
                      </a:r>
                      <a:r>
                        <a:rPr lang="en-GB" sz="2000" dirty="0" err="1">
                          <a:solidFill>
                            <a:schemeClr val="accent5">
                              <a:lumMod val="50000"/>
                            </a:schemeClr>
                          </a:solidFill>
                          <a:latin typeface="Century Gothic" panose="020B0502020202020204" pitchFamily="34" charset="0"/>
                        </a:rPr>
                        <a:t>cama</a:t>
                      </a:r>
                      <a:r>
                        <a:rPr lang="en-GB" sz="20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031818900"/>
                  </a:ext>
                </a:extLst>
              </a:tr>
              <a:tr h="370840">
                <a:tc>
                  <a:txBody>
                    <a:bodyPr/>
                    <a:lstStyle/>
                    <a:p>
                      <a:pPr algn="ctr"/>
                      <a:r>
                        <a:rPr lang="en-GB" sz="2000" b="1" dirty="0">
                          <a:solidFill>
                            <a:schemeClr val="accent5">
                              <a:lumMod val="50000"/>
                            </a:schemeClr>
                          </a:solidFill>
                          <a:latin typeface="Century Gothic" panose="020B0502020202020204" pitchFamily="34" charset="0"/>
                        </a:rPr>
                        <a:t>2</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Cuándo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haces</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deporte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_____________ </a:t>
                      </a:r>
                      <a:r>
                        <a:rPr lang="en-GB" sz="2000" dirty="0" err="1">
                          <a:solidFill>
                            <a:schemeClr val="accent5">
                              <a:lumMod val="50000"/>
                            </a:schemeClr>
                          </a:solidFill>
                          <a:latin typeface="Century Gothic" panose="020B0502020202020204" pitchFamily="34" charset="0"/>
                        </a:rPr>
                        <a:t>deporte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tarde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685925380"/>
                  </a:ext>
                </a:extLst>
              </a:tr>
              <a:tr h="370840">
                <a:tc>
                  <a:txBody>
                    <a:bodyPr/>
                    <a:lstStyle/>
                    <a:p>
                      <a:pPr algn="ctr"/>
                      <a:r>
                        <a:rPr lang="en-GB" sz="2000" b="1" dirty="0">
                          <a:solidFill>
                            <a:schemeClr val="accent5">
                              <a:lumMod val="50000"/>
                            </a:schemeClr>
                          </a:solidFill>
                          <a:latin typeface="Century Gothic" panose="020B0502020202020204" pitchFamily="34" charset="0"/>
                        </a:rPr>
                        <a:t>3</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Qué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actividad</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a:t>
                      </a:r>
                      <a:r>
                        <a:rPr lang="en-GB" sz="200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mañana</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_____________ </a:t>
                      </a:r>
                      <a:r>
                        <a:rPr lang="en-GB" sz="2000" baseline="0" dirty="0">
                          <a:solidFill>
                            <a:schemeClr val="accent5">
                              <a:lumMod val="50000"/>
                            </a:schemeClr>
                          </a:solidFill>
                          <a:latin typeface="Century Gothic" panose="020B0502020202020204" pitchFamily="34" charset="0"/>
                        </a:rPr>
                        <a:t>taekwondo </a:t>
                      </a:r>
                      <a:r>
                        <a:rPr lang="en-GB" sz="2000" dirty="0" err="1">
                          <a:solidFill>
                            <a:schemeClr val="accent5">
                              <a:lumMod val="50000"/>
                            </a:schemeClr>
                          </a:solidFill>
                          <a:latin typeface="Century Gothic" panose="020B0502020202020204" pitchFamily="34" charset="0"/>
                        </a:rPr>
                        <a:t>por</a:t>
                      </a:r>
                      <a:r>
                        <a:rPr lang="en-GB" sz="2000" baseline="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mañana</a:t>
                      </a:r>
                      <a:r>
                        <a:rPr lang="en-GB" sz="20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861124311"/>
                  </a:ext>
                </a:extLst>
              </a:tr>
              <a:tr h="370840">
                <a:tc>
                  <a:txBody>
                    <a:bodyPr/>
                    <a:lstStyle/>
                    <a:p>
                      <a:pPr algn="ctr"/>
                      <a:r>
                        <a:rPr lang="en-GB" sz="2000" b="1" dirty="0">
                          <a:solidFill>
                            <a:schemeClr val="accent5">
                              <a:lumMod val="50000"/>
                            </a:schemeClr>
                          </a:solidFill>
                          <a:latin typeface="Century Gothic" panose="020B0502020202020204" pitchFamily="34" charset="0"/>
                        </a:rPr>
                        <a:t>4</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Cómo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deberes</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_____________  los </a:t>
                      </a:r>
                      <a:r>
                        <a:rPr lang="en-GB" sz="2000" dirty="0" err="1">
                          <a:solidFill>
                            <a:schemeClr val="accent5">
                              <a:lumMod val="50000"/>
                            </a:schemeClr>
                          </a:solidFill>
                          <a:latin typeface="Century Gothic" panose="020B0502020202020204" pitchFamily="34" charset="0"/>
                        </a:rPr>
                        <a:t>deberes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el </a:t>
                      </a:r>
                      <a:r>
                        <a:rPr lang="en-GB" sz="2000" dirty="0" err="1">
                          <a:solidFill>
                            <a:schemeClr val="accent5">
                              <a:lumMod val="50000"/>
                            </a:schemeClr>
                          </a:solidFill>
                          <a:latin typeface="Century Gothic" panose="020B0502020202020204" pitchFamily="34" charset="0"/>
                        </a:rPr>
                        <a:t>ordenador</a:t>
                      </a:r>
                      <a:r>
                        <a:rPr lang="en-GB" sz="20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429120319"/>
                  </a:ext>
                </a:extLst>
              </a:tr>
              <a:tr h="370840">
                <a:tc>
                  <a:txBody>
                    <a:bodyPr/>
                    <a:lstStyle/>
                    <a:p>
                      <a:pPr algn="ctr"/>
                      <a:r>
                        <a:rPr lang="en-GB" sz="2000" b="1" dirty="0">
                          <a:solidFill>
                            <a:schemeClr val="accent5">
                              <a:lumMod val="50000"/>
                            </a:schemeClr>
                          </a:solidFill>
                          <a:latin typeface="Century Gothic" panose="020B0502020202020204" pitchFamily="34" charset="0"/>
                        </a:rPr>
                        <a:t>5</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Dónde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a:t>
                      </a:r>
                      <a:r>
                        <a:rPr lang="en-GB" sz="2000" dirty="0">
                          <a:solidFill>
                            <a:schemeClr val="accent5">
                              <a:lumMod val="50000"/>
                            </a:schemeClr>
                          </a:solidFill>
                          <a:latin typeface="Century Gothic" panose="020B0502020202020204" pitchFamily="34" charset="0"/>
                        </a:rPr>
                        <a:t> el </a:t>
                      </a:r>
                      <a:r>
                        <a:rPr lang="en-GB" sz="2000" dirty="0" err="1">
                          <a:solidFill>
                            <a:schemeClr val="accent5">
                              <a:lumMod val="50000"/>
                            </a:schemeClr>
                          </a:solidFill>
                          <a:latin typeface="Century Gothic" panose="020B0502020202020204" pitchFamily="34" charset="0"/>
                        </a:rPr>
                        <a:t>examen</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_____________</a:t>
                      </a:r>
                      <a:r>
                        <a:rPr lang="en-GB" sz="2000" baseline="0" dirty="0">
                          <a:solidFill>
                            <a:schemeClr val="accent5">
                              <a:lumMod val="50000"/>
                            </a:schemeClr>
                          </a:solidFill>
                          <a:latin typeface="Century Gothic" panose="020B0502020202020204" pitchFamily="34" charset="0"/>
                        </a:rPr>
                        <a:t> el </a:t>
                      </a:r>
                      <a:r>
                        <a:rPr lang="en-GB" sz="2000" baseline="0" dirty="0" err="1">
                          <a:solidFill>
                            <a:schemeClr val="accent5">
                              <a:lumMod val="50000"/>
                            </a:schemeClr>
                          </a:solidFill>
                          <a:latin typeface="Century Gothic" panose="020B0502020202020204" pitchFamily="34" charset="0"/>
                        </a:rPr>
                        <a:t>examen</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en</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escuela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283244066"/>
                  </a:ext>
                </a:extLst>
              </a:tr>
              <a:tr h="370840">
                <a:tc>
                  <a:txBody>
                    <a:bodyPr/>
                    <a:lstStyle/>
                    <a:p>
                      <a:pPr algn="ctr"/>
                      <a:r>
                        <a:rPr lang="en-GB" sz="2000" b="1" dirty="0">
                          <a:solidFill>
                            <a:schemeClr val="accent5">
                              <a:lumMod val="50000"/>
                            </a:schemeClr>
                          </a:solidFill>
                          <a:latin typeface="Century Gothic" panose="020B0502020202020204" pitchFamily="34" charset="0"/>
                        </a:rPr>
                        <a:t>6</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Cuándo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dibujo</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_____________</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dibujo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por</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noche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329802336"/>
                  </a:ext>
                </a:extLst>
              </a:tr>
              <a:tr h="370840">
                <a:tc>
                  <a:txBody>
                    <a:bodyPr/>
                    <a:lstStyle/>
                    <a:p>
                      <a:pPr algn="ctr"/>
                      <a:r>
                        <a:rPr lang="en-GB" sz="2000" b="1" dirty="0">
                          <a:solidFill>
                            <a:schemeClr val="accent5">
                              <a:lumMod val="50000"/>
                            </a:schemeClr>
                          </a:solidFill>
                          <a:latin typeface="Century Gothic" panose="020B0502020202020204" pitchFamily="34" charset="0"/>
                        </a:rPr>
                        <a:t>7</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Dónde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haces</a:t>
                      </a:r>
                      <a:r>
                        <a:rPr lang="en-GB" sz="2000" dirty="0">
                          <a:solidFill>
                            <a:schemeClr val="accent5">
                              <a:lumMod val="50000"/>
                            </a:schemeClr>
                          </a:solidFill>
                          <a:latin typeface="Century Gothic" panose="020B0502020202020204" pitchFamily="34" charset="0"/>
                        </a:rPr>
                        <a:t> karate?</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_____________ </a:t>
                      </a:r>
                      <a:r>
                        <a:rPr lang="en-GB" sz="2000" baseline="0" dirty="0">
                          <a:solidFill>
                            <a:schemeClr val="accent5">
                              <a:lumMod val="50000"/>
                            </a:schemeClr>
                          </a:solidFill>
                          <a:latin typeface="Century Gothic" panose="020B0502020202020204" pitchFamily="34" charset="0"/>
                        </a:rPr>
                        <a:t>karate </a:t>
                      </a:r>
                      <a:r>
                        <a:rPr lang="en-GB" sz="2000" baseline="0" dirty="0" err="1">
                          <a:solidFill>
                            <a:schemeClr val="accent5">
                              <a:lumMod val="50000"/>
                            </a:schemeClr>
                          </a:solidFill>
                          <a:latin typeface="Century Gothic" panose="020B0502020202020204" pitchFamily="34" charset="0"/>
                        </a:rPr>
                        <a:t>en</a:t>
                      </a:r>
                      <a:r>
                        <a:rPr lang="en-GB" sz="2000" baseline="0" dirty="0">
                          <a:solidFill>
                            <a:schemeClr val="accent5">
                              <a:lumMod val="50000"/>
                            </a:schemeClr>
                          </a:solidFill>
                          <a:latin typeface="Century Gothic" panose="020B0502020202020204" pitchFamily="34" charset="0"/>
                        </a:rPr>
                        <a:t> el </a:t>
                      </a:r>
                      <a:r>
                        <a:rPr lang="en-GB" sz="2000" baseline="0" dirty="0" err="1">
                          <a:solidFill>
                            <a:schemeClr val="accent5">
                              <a:lumMod val="50000"/>
                            </a:schemeClr>
                          </a:solidFill>
                          <a:latin typeface="Century Gothic" panose="020B0502020202020204" pitchFamily="34" charset="0"/>
                        </a:rPr>
                        <a:t>parque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298110744"/>
                  </a:ext>
                </a:extLst>
              </a:tr>
              <a:tr h="370840">
                <a:tc>
                  <a:txBody>
                    <a:bodyPr/>
                    <a:lstStyle/>
                    <a:p>
                      <a:pPr algn="ctr"/>
                      <a:r>
                        <a:rPr lang="en-GB" sz="2000" b="1" dirty="0">
                          <a:solidFill>
                            <a:schemeClr val="accent5">
                              <a:lumMod val="50000"/>
                            </a:schemeClr>
                          </a:solidFill>
                          <a:latin typeface="Century Gothic" panose="020B0502020202020204" pitchFamily="34" charset="0"/>
                        </a:rPr>
                        <a:t>8</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Cómo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dinero</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_____________ </a:t>
                      </a:r>
                      <a:r>
                        <a:rPr lang="en-GB" sz="2000" dirty="0" err="1">
                          <a:solidFill>
                            <a:schemeClr val="accent5">
                              <a:lumMod val="50000"/>
                            </a:schemeClr>
                          </a:solidFill>
                          <a:latin typeface="Century Gothic" panose="020B0502020202020204" pitchFamily="34" charset="0"/>
                        </a:rPr>
                        <a:t>dinero</a:t>
                      </a:r>
                      <a:r>
                        <a:rPr lang="en-GB" sz="2000" baseline="0" dirty="0">
                          <a:solidFill>
                            <a:schemeClr val="accent5">
                              <a:lumMod val="50000"/>
                            </a:schemeClr>
                          </a:solidFill>
                          <a:latin typeface="Century Gothic" panose="020B0502020202020204" pitchFamily="34" charset="0"/>
                        </a:rPr>
                        <a:t> de </a:t>
                      </a:r>
                      <a:r>
                        <a:rPr lang="en-GB" sz="2000" baseline="0" dirty="0" err="1">
                          <a:solidFill>
                            <a:schemeClr val="accent5">
                              <a:lumMod val="50000"/>
                            </a:schemeClr>
                          </a:solidFill>
                          <a:latin typeface="Century Gothic" panose="020B0502020202020204" pitchFamily="34" charset="0"/>
                        </a:rPr>
                        <a:t>los</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dibujos</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239895716"/>
                  </a:ext>
                </a:extLst>
              </a:tr>
            </a:tbl>
          </a:graphicData>
        </a:graphic>
      </p:graphicFrame>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828" y="2037380"/>
            <a:ext cx="340910" cy="355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8825" y="2375998"/>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591" y="2993025"/>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5926" y="3671464"/>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828" y="4156248"/>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3875" y="4593656"/>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256" y="4978438"/>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4851" y="5398262"/>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362949" y="1923763"/>
            <a:ext cx="13691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hace</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8" name="TextBox 17"/>
          <p:cNvSpPr txBox="1"/>
          <p:nvPr/>
        </p:nvSpPr>
        <p:spPr>
          <a:xfrm>
            <a:off x="6984529" y="2324300"/>
            <a:ext cx="1191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Hago</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A500173-7AE1-4980-9C52-2DFAE38768EA}"/>
              </a:ext>
            </a:extLst>
          </p:cNvPr>
          <p:cNvSpPr txBox="1"/>
          <p:nvPr/>
        </p:nvSpPr>
        <p:spPr>
          <a:xfrm>
            <a:off x="339214" y="203676"/>
            <a:ext cx="10062086" cy="110799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Lee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Quién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hace</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actividades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b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opción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Luego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escibe</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español</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para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completar</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respuesta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26" name="TextBox 25"/>
          <p:cNvSpPr txBox="1"/>
          <p:nvPr/>
        </p:nvSpPr>
        <p:spPr>
          <a:xfrm>
            <a:off x="6984529" y="2710829"/>
            <a:ext cx="1191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Hago</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7" name="TextBox 26"/>
          <p:cNvSpPr txBox="1"/>
          <p:nvPr/>
        </p:nvSpPr>
        <p:spPr>
          <a:xfrm>
            <a:off x="6987249" y="3409854"/>
            <a:ext cx="1191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Hago</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8" name="TextBox 27"/>
          <p:cNvSpPr txBox="1"/>
          <p:nvPr/>
        </p:nvSpPr>
        <p:spPr>
          <a:xfrm>
            <a:off x="7019024" y="4104550"/>
            <a:ext cx="13691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Hace</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9" name="TextBox 28"/>
          <p:cNvSpPr txBox="1"/>
          <p:nvPr/>
        </p:nvSpPr>
        <p:spPr>
          <a:xfrm>
            <a:off x="7023925" y="4513688"/>
            <a:ext cx="13691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Hace</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30" name="TextBox 29"/>
          <p:cNvSpPr txBox="1"/>
          <p:nvPr/>
        </p:nvSpPr>
        <p:spPr>
          <a:xfrm>
            <a:off x="6992949" y="4904277"/>
            <a:ext cx="1191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Hago</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31" name="TextBox 30"/>
          <p:cNvSpPr txBox="1"/>
          <p:nvPr/>
        </p:nvSpPr>
        <p:spPr>
          <a:xfrm>
            <a:off x="7019024" y="5279898"/>
            <a:ext cx="13691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Hace</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569BB12-C9F2-1A4D-981D-143F7E0825EE}"/>
              </a:ext>
            </a:extLst>
          </p:cNvPr>
          <p:cNvSpPr>
            <a:spLocks noGrp="1"/>
          </p:cNvSpPr>
          <p:nvPr>
            <p:ph type="title"/>
          </p:nvPr>
        </p:nvSpPr>
        <p:spPr>
          <a:xfrm>
            <a:off x="10208172" y="0"/>
            <a:ext cx="1983828" cy="459107"/>
          </a:xfrm>
        </p:spPr>
        <p:txBody>
          <a:bodyPr>
            <a:normAutofit/>
          </a:bodyPr>
          <a:lstStyle/>
          <a:p>
            <a:pPr algn="ctr"/>
            <a:r>
              <a:rPr lang="en-GB" sz="1800" b="1" dirty="0">
                <a:solidFill>
                  <a:prstClr val="white"/>
                </a:solidFill>
                <a:latin typeface="Century Gothic" panose="020B0502020202020204" pitchFamily="34" charset="0"/>
              </a:rPr>
              <a:t>leer y </a:t>
            </a:r>
            <a:r>
              <a:rPr lang="en-GB" sz="1800" b="1" dirty="0" err="1">
                <a:solidFill>
                  <a:prstClr val="white"/>
                </a:solidFill>
                <a:latin typeface="Century Gothic" panose="020B0502020202020204" pitchFamily="34" charset="0"/>
              </a:rPr>
              <a:t>escribir</a:t>
            </a:r>
            <a:endParaRPr lang="en-US" sz="1800" dirty="0"/>
          </a:p>
        </p:txBody>
      </p:sp>
    </p:spTree>
    <p:extLst>
      <p:ext uri="{BB962C8B-B14F-4D97-AF65-F5344CB8AC3E}">
        <p14:creationId xmlns:p14="http://schemas.microsoft.com/office/powerpoint/2010/main" val="195258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6" grpId="0"/>
      <p:bldP spid="27" grpId="0"/>
      <p:bldP spid="28"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descr="background rectangle&#10;">
            <a:extLst>
              <a:ext uri="{FF2B5EF4-FFF2-40B4-BE49-F238E27FC236}">
                <a16:creationId xmlns:a16="http://schemas.microsoft.com/office/drawing/2014/main" id="{9268BA27-9508-448E-9915-ACE234D74542}"/>
              </a:ext>
            </a:extLst>
          </p:cNvPr>
          <p:cNvSpPr/>
          <p:nvPr/>
        </p:nvSpPr>
        <p:spPr>
          <a:xfrm>
            <a:off x="10222467" y="3216"/>
            <a:ext cx="196953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p:cNvGraphicFramePr>
            <a:graphicFrameLocks noGrp="1"/>
          </p:cNvGraphicFramePr>
          <p:nvPr>
            <p:extLst/>
          </p:nvPr>
        </p:nvGraphicFramePr>
        <p:xfrm>
          <a:off x="307534" y="1642326"/>
          <a:ext cx="11687242" cy="4234854"/>
        </p:xfrm>
        <a:graphic>
          <a:graphicData uri="http://schemas.openxmlformats.org/drawingml/2006/table">
            <a:tbl>
              <a:tblPr firstRow="1" bandRow="1">
                <a:tableStyleId>{8A107856-5554-42FB-B03E-39F5DBC370BA}</a:tableStyleId>
              </a:tblPr>
              <a:tblGrid>
                <a:gridCol w="479188">
                  <a:extLst>
                    <a:ext uri="{9D8B030D-6E8A-4147-A177-3AD203B41FA5}">
                      <a16:colId xmlns:a16="http://schemas.microsoft.com/office/drawing/2014/main" val="4127365405"/>
                    </a:ext>
                  </a:extLst>
                </a:gridCol>
                <a:gridCol w="3754542">
                  <a:extLst>
                    <a:ext uri="{9D8B030D-6E8A-4147-A177-3AD203B41FA5}">
                      <a16:colId xmlns:a16="http://schemas.microsoft.com/office/drawing/2014/main" val="731156438"/>
                    </a:ext>
                  </a:extLst>
                </a:gridCol>
                <a:gridCol w="991240">
                  <a:extLst>
                    <a:ext uri="{9D8B030D-6E8A-4147-A177-3AD203B41FA5}">
                      <a16:colId xmlns:a16="http://schemas.microsoft.com/office/drawing/2014/main" val="335502693"/>
                    </a:ext>
                  </a:extLst>
                </a:gridCol>
                <a:gridCol w="860612">
                  <a:extLst>
                    <a:ext uri="{9D8B030D-6E8A-4147-A177-3AD203B41FA5}">
                      <a16:colId xmlns:a16="http://schemas.microsoft.com/office/drawing/2014/main" val="1376615691"/>
                    </a:ext>
                  </a:extLst>
                </a:gridCol>
                <a:gridCol w="5601660">
                  <a:extLst>
                    <a:ext uri="{9D8B030D-6E8A-4147-A177-3AD203B41FA5}">
                      <a16:colId xmlns:a16="http://schemas.microsoft.com/office/drawing/2014/main" val="1068748776"/>
                    </a:ext>
                  </a:extLst>
                </a:gridCol>
              </a:tblGrid>
              <a:tr h="433489">
                <a:tc>
                  <a:txBody>
                    <a:bodyPr/>
                    <a:lstStyle/>
                    <a:p>
                      <a:endParaRPr lang="en-GB" dirty="0"/>
                    </a:p>
                  </a:txBody>
                  <a:tcPr/>
                </a:tc>
                <a:tc>
                  <a:txBody>
                    <a:bodyPr/>
                    <a:lstStyle/>
                    <a:p>
                      <a:r>
                        <a:rPr lang="en-GB" sz="2000" dirty="0" err="1">
                          <a:solidFill>
                            <a:schemeClr val="accent5">
                              <a:lumMod val="50000"/>
                            </a:schemeClr>
                          </a:solidFill>
                          <a:latin typeface="Century Gothic" panose="020B0502020202020204" pitchFamily="34" charset="0"/>
                        </a:rPr>
                        <a:t>Pregunta</a:t>
                      </a:r>
                      <a:endParaRPr lang="en-GB" sz="2000" dirty="0">
                        <a:solidFill>
                          <a:schemeClr val="accent5">
                            <a:lumMod val="50000"/>
                          </a:schemeClr>
                        </a:solidFill>
                        <a:latin typeface="Century Gothic" panose="020B0502020202020204" pitchFamily="34" charset="0"/>
                      </a:endParaRPr>
                    </a:p>
                  </a:txBody>
                  <a:tcPr/>
                </a:tc>
                <a:tc>
                  <a:txBody>
                    <a:bodyPr/>
                    <a:lstStyle/>
                    <a:p>
                      <a:pPr algn="ctr"/>
                      <a:r>
                        <a:rPr lang="en-GB" sz="2000" dirty="0">
                          <a:solidFill>
                            <a:schemeClr val="accent5">
                              <a:lumMod val="50000"/>
                            </a:schemeClr>
                          </a:solidFill>
                          <a:latin typeface="Century Gothic" panose="020B0502020202020204" pitchFamily="34" charset="0"/>
                        </a:rPr>
                        <a:t>You</a:t>
                      </a:r>
                    </a:p>
                  </a:txBody>
                  <a:tcPr/>
                </a:tc>
                <a:tc>
                  <a:txBody>
                    <a:bodyPr/>
                    <a:lstStyle/>
                    <a:p>
                      <a:pPr algn="ctr"/>
                      <a:r>
                        <a:rPr lang="en-GB" sz="2000" dirty="0">
                          <a:solidFill>
                            <a:schemeClr val="accent5">
                              <a:lumMod val="50000"/>
                            </a:schemeClr>
                          </a:solidFill>
                          <a:latin typeface="Century Gothic" panose="020B0502020202020204" pitchFamily="34" charset="0"/>
                        </a:rPr>
                        <a:t>S/he</a:t>
                      </a:r>
                    </a:p>
                  </a:txBody>
                  <a:tcPr/>
                </a:tc>
                <a:tc>
                  <a:txBody>
                    <a:bodyPr/>
                    <a:lstStyle/>
                    <a:p>
                      <a:r>
                        <a:rPr lang="en-GB" sz="2000" dirty="0" err="1">
                          <a:solidFill>
                            <a:schemeClr val="accent5">
                              <a:lumMod val="50000"/>
                            </a:schemeClr>
                          </a:solidFill>
                          <a:latin typeface="Century Gothic" panose="020B0502020202020204" pitchFamily="34" charset="0"/>
                        </a:rPr>
                        <a:t>Respuesta</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774723669"/>
                  </a:ext>
                </a:extLst>
              </a:tr>
              <a:tr h="433489">
                <a:tc>
                  <a:txBody>
                    <a:bodyPr/>
                    <a:lstStyle/>
                    <a:p>
                      <a:pPr algn="ctr"/>
                      <a:r>
                        <a:rPr lang="en-GB" sz="2000" b="1" dirty="0">
                          <a:solidFill>
                            <a:schemeClr val="accent5">
                              <a:lumMod val="50000"/>
                            </a:schemeClr>
                          </a:solidFill>
                          <a:latin typeface="Century Gothic" panose="020B0502020202020204" pitchFamily="34" charset="0"/>
                        </a:rPr>
                        <a:t>1</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Quién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r>
                        <a:rPr lang="en-GB" sz="2000" dirty="0" err="1">
                          <a:solidFill>
                            <a:schemeClr val="accent5">
                              <a:lumMod val="50000"/>
                            </a:schemeClr>
                          </a:solidFill>
                          <a:latin typeface="Century Gothic" panose="020B0502020202020204" pitchFamily="34" charset="0"/>
                        </a:rPr>
                        <a:t>Mi</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madre</a:t>
                      </a:r>
                      <a:r>
                        <a:rPr lang="en-GB" sz="2000" baseline="0"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_____________ la </a:t>
                      </a:r>
                      <a:r>
                        <a:rPr lang="en-GB" sz="2000" dirty="0" err="1">
                          <a:solidFill>
                            <a:schemeClr val="accent5">
                              <a:lumMod val="50000"/>
                            </a:schemeClr>
                          </a:solidFill>
                          <a:latin typeface="Century Gothic" panose="020B0502020202020204" pitchFamily="34" charset="0"/>
                        </a:rPr>
                        <a:t>cama</a:t>
                      </a:r>
                      <a:r>
                        <a:rPr lang="en-GB" sz="20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031818900"/>
                  </a:ext>
                </a:extLst>
              </a:tr>
              <a:tr h="433489">
                <a:tc>
                  <a:txBody>
                    <a:bodyPr/>
                    <a:lstStyle/>
                    <a:p>
                      <a:pPr algn="ctr"/>
                      <a:r>
                        <a:rPr lang="en-GB" sz="2000" b="1" dirty="0">
                          <a:solidFill>
                            <a:schemeClr val="accent5">
                              <a:lumMod val="50000"/>
                            </a:schemeClr>
                          </a:solidFill>
                          <a:latin typeface="Century Gothic" panose="020B0502020202020204" pitchFamily="34" charset="0"/>
                        </a:rPr>
                        <a:t>2</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Cuándo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haces</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deporte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_____________ </a:t>
                      </a:r>
                      <a:r>
                        <a:rPr lang="en-GB" sz="2000" dirty="0" err="1">
                          <a:solidFill>
                            <a:schemeClr val="accent5">
                              <a:lumMod val="50000"/>
                            </a:schemeClr>
                          </a:solidFill>
                          <a:latin typeface="Century Gothic" panose="020B0502020202020204" pitchFamily="34" charset="0"/>
                        </a:rPr>
                        <a:t>deporte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tarde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685925380"/>
                  </a:ext>
                </a:extLst>
              </a:tr>
              <a:tr h="766942">
                <a:tc>
                  <a:txBody>
                    <a:bodyPr/>
                    <a:lstStyle/>
                    <a:p>
                      <a:pPr algn="ctr"/>
                      <a:r>
                        <a:rPr lang="en-GB" sz="2000" b="1" dirty="0">
                          <a:solidFill>
                            <a:schemeClr val="accent5">
                              <a:lumMod val="50000"/>
                            </a:schemeClr>
                          </a:solidFill>
                          <a:latin typeface="Century Gothic" panose="020B0502020202020204" pitchFamily="34" charset="0"/>
                        </a:rPr>
                        <a:t>3</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Qué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actividad</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a:t>
                      </a:r>
                      <a:r>
                        <a:rPr lang="en-GB" sz="200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mañana</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_____________ </a:t>
                      </a:r>
                      <a:r>
                        <a:rPr lang="en-GB" sz="2000" baseline="0" dirty="0">
                          <a:solidFill>
                            <a:schemeClr val="accent5">
                              <a:lumMod val="50000"/>
                            </a:schemeClr>
                          </a:solidFill>
                          <a:latin typeface="Century Gothic" panose="020B0502020202020204" pitchFamily="34" charset="0"/>
                        </a:rPr>
                        <a:t>taekwondo </a:t>
                      </a:r>
                      <a:r>
                        <a:rPr lang="en-GB" sz="2000" dirty="0" err="1">
                          <a:solidFill>
                            <a:schemeClr val="accent5">
                              <a:lumMod val="50000"/>
                            </a:schemeClr>
                          </a:solidFill>
                          <a:latin typeface="Century Gothic" panose="020B0502020202020204" pitchFamily="34" charset="0"/>
                        </a:rPr>
                        <a:t>por</a:t>
                      </a:r>
                      <a:r>
                        <a:rPr lang="en-GB" sz="2000" baseline="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mañana</a:t>
                      </a:r>
                      <a:r>
                        <a:rPr lang="en-GB" sz="20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861124311"/>
                  </a:ext>
                </a:extLst>
              </a:tr>
              <a:tr h="433489">
                <a:tc>
                  <a:txBody>
                    <a:bodyPr/>
                    <a:lstStyle/>
                    <a:p>
                      <a:pPr algn="ctr"/>
                      <a:r>
                        <a:rPr lang="en-GB" sz="2000" b="1" dirty="0">
                          <a:solidFill>
                            <a:schemeClr val="accent5">
                              <a:lumMod val="50000"/>
                            </a:schemeClr>
                          </a:solidFill>
                          <a:latin typeface="Century Gothic" panose="020B0502020202020204" pitchFamily="34" charset="0"/>
                        </a:rPr>
                        <a:t>4</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Cómo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deberes</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_____________  </a:t>
                      </a:r>
                      <a:r>
                        <a:rPr lang="en-GB" sz="2000" dirty="0" err="1">
                          <a:solidFill>
                            <a:schemeClr val="accent5">
                              <a:lumMod val="50000"/>
                            </a:schemeClr>
                          </a:solidFill>
                          <a:latin typeface="Century Gothic" panose="020B0502020202020204" pitchFamily="34" charset="0"/>
                        </a:rPr>
                        <a:t>los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deberes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el </a:t>
                      </a:r>
                      <a:r>
                        <a:rPr lang="en-GB" sz="2000" dirty="0" err="1">
                          <a:solidFill>
                            <a:schemeClr val="accent5">
                              <a:lumMod val="50000"/>
                            </a:schemeClr>
                          </a:solidFill>
                          <a:latin typeface="Century Gothic" panose="020B0502020202020204" pitchFamily="34" charset="0"/>
                        </a:rPr>
                        <a:t>ordenador</a:t>
                      </a:r>
                      <a:r>
                        <a:rPr lang="en-GB" sz="20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429120319"/>
                  </a:ext>
                </a:extLst>
              </a:tr>
              <a:tr h="433489">
                <a:tc>
                  <a:txBody>
                    <a:bodyPr/>
                    <a:lstStyle/>
                    <a:p>
                      <a:pPr algn="ctr"/>
                      <a:r>
                        <a:rPr lang="en-GB" sz="2000" b="1" dirty="0">
                          <a:solidFill>
                            <a:schemeClr val="accent5">
                              <a:lumMod val="50000"/>
                            </a:schemeClr>
                          </a:solidFill>
                          <a:latin typeface="Century Gothic" panose="020B0502020202020204" pitchFamily="34" charset="0"/>
                        </a:rPr>
                        <a:t>5</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Dónde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a:t>
                      </a:r>
                      <a:r>
                        <a:rPr lang="en-GB" sz="2000" dirty="0">
                          <a:solidFill>
                            <a:schemeClr val="accent5">
                              <a:lumMod val="50000"/>
                            </a:schemeClr>
                          </a:solidFill>
                          <a:latin typeface="Century Gothic" panose="020B0502020202020204" pitchFamily="34" charset="0"/>
                        </a:rPr>
                        <a:t> el </a:t>
                      </a:r>
                      <a:r>
                        <a:rPr lang="en-GB" sz="2000" dirty="0" err="1">
                          <a:solidFill>
                            <a:schemeClr val="accent5">
                              <a:lumMod val="50000"/>
                            </a:schemeClr>
                          </a:solidFill>
                          <a:latin typeface="Century Gothic" panose="020B0502020202020204" pitchFamily="34" charset="0"/>
                        </a:rPr>
                        <a:t>examen</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_____________</a:t>
                      </a:r>
                      <a:r>
                        <a:rPr lang="en-GB" sz="2000" baseline="0" dirty="0">
                          <a:solidFill>
                            <a:schemeClr val="accent5">
                              <a:lumMod val="50000"/>
                            </a:schemeClr>
                          </a:solidFill>
                          <a:latin typeface="Century Gothic" panose="020B0502020202020204" pitchFamily="34" charset="0"/>
                        </a:rPr>
                        <a:t> el </a:t>
                      </a:r>
                      <a:r>
                        <a:rPr lang="en-GB" sz="2000" baseline="0" dirty="0" err="1">
                          <a:solidFill>
                            <a:schemeClr val="accent5">
                              <a:lumMod val="50000"/>
                            </a:schemeClr>
                          </a:solidFill>
                          <a:latin typeface="Century Gothic" panose="020B0502020202020204" pitchFamily="34" charset="0"/>
                        </a:rPr>
                        <a:t>examen</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en</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escuela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283244066"/>
                  </a:ext>
                </a:extLst>
              </a:tr>
              <a:tr h="433489">
                <a:tc>
                  <a:txBody>
                    <a:bodyPr/>
                    <a:lstStyle/>
                    <a:p>
                      <a:pPr algn="ctr"/>
                      <a:r>
                        <a:rPr lang="en-GB" sz="2000" b="1" dirty="0">
                          <a:solidFill>
                            <a:schemeClr val="accent5">
                              <a:lumMod val="50000"/>
                            </a:schemeClr>
                          </a:solidFill>
                          <a:latin typeface="Century Gothic" panose="020B0502020202020204" pitchFamily="34" charset="0"/>
                        </a:rPr>
                        <a:t>6</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Cuándo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dibujo</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_____________</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dibujo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por</a:t>
                      </a:r>
                      <a:r>
                        <a:rPr lang="en-GB" sz="2000" baseline="0" dirty="0">
                          <a:solidFill>
                            <a:schemeClr val="accent5">
                              <a:lumMod val="50000"/>
                            </a:schemeClr>
                          </a:solidFill>
                          <a:latin typeface="Century Gothic" panose="020B0502020202020204" pitchFamily="34" charset="0"/>
                        </a:rPr>
                        <a:t> la </a:t>
                      </a:r>
                      <a:r>
                        <a:rPr lang="en-GB" sz="2000" baseline="0" dirty="0" err="1">
                          <a:solidFill>
                            <a:schemeClr val="accent5">
                              <a:lumMod val="50000"/>
                            </a:schemeClr>
                          </a:solidFill>
                          <a:latin typeface="Century Gothic" panose="020B0502020202020204" pitchFamily="34" charset="0"/>
                        </a:rPr>
                        <a:t>noche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329802336"/>
                  </a:ext>
                </a:extLst>
              </a:tr>
              <a:tr h="433489">
                <a:tc>
                  <a:txBody>
                    <a:bodyPr/>
                    <a:lstStyle/>
                    <a:p>
                      <a:pPr algn="ctr"/>
                      <a:r>
                        <a:rPr lang="en-GB" sz="2000" b="1" dirty="0">
                          <a:solidFill>
                            <a:schemeClr val="accent5">
                              <a:lumMod val="50000"/>
                            </a:schemeClr>
                          </a:solidFill>
                          <a:latin typeface="Century Gothic" panose="020B0502020202020204" pitchFamily="34" charset="0"/>
                        </a:rPr>
                        <a:t>7</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Dónde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haces</a:t>
                      </a:r>
                      <a:r>
                        <a:rPr lang="en-GB" sz="2000" dirty="0">
                          <a:solidFill>
                            <a:schemeClr val="accent5">
                              <a:lumMod val="50000"/>
                            </a:schemeClr>
                          </a:solidFill>
                          <a:latin typeface="Century Gothic" panose="020B0502020202020204" pitchFamily="34" charset="0"/>
                        </a:rPr>
                        <a:t> karate?</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_____________ </a:t>
                      </a:r>
                      <a:r>
                        <a:rPr lang="en-GB" sz="2000" baseline="0" dirty="0">
                          <a:solidFill>
                            <a:schemeClr val="accent5">
                              <a:lumMod val="50000"/>
                            </a:schemeClr>
                          </a:solidFill>
                          <a:latin typeface="Century Gothic" panose="020B0502020202020204" pitchFamily="34" charset="0"/>
                        </a:rPr>
                        <a:t>karate </a:t>
                      </a:r>
                      <a:r>
                        <a:rPr lang="en-GB" sz="2000" baseline="0" dirty="0" err="1">
                          <a:solidFill>
                            <a:schemeClr val="accent5">
                              <a:lumMod val="50000"/>
                            </a:schemeClr>
                          </a:solidFill>
                          <a:latin typeface="Century Gothic" panose="020B0502020202020204" pitchFamily="34" charset="0"/>
                        </a:rPr>
                        <a:t>en</a:t>
                      </a:r>
                      <a:r>
                        <a:rPr lang="en-GB" sz="2000" baseline="0" dirty="0">
                          <a:solidFill>
                            <a:schemeClr val="accent5">
                              <a:lumMod val="50000"/>
                            </a:schemeClr>
                          </a:solidFill>
                          <a:latin typeface="Century Gothic" panose="020B0502020202020204" pitchFamily="34" charset="0"/>
                        </a:rPr>
                        <a:t> el </a:t>
                      </a:r>
                      <a:r>
                        <a:rPr lang="en-GB" sz="2000" baseline="0" dirty="0" err="1">
                          <a:solidFill>
                            <a:schemeClr val="accent5">
                              <a:lumMod val="50000"/>
                            </a:schemeClr>
                          </a:solidFill>
                          <a:latin typeface="Century Gothic" panose="020B0502020202020204" pitchFamily="34" charset="0"/>
                        </a:rPr>
                        <a:t>parque</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298110744"/>
                  </a:ext>
                </a:extLst>
              </a:tr>
              <a:tr h="433489">
                <a:tc>
                  <a:txBody>
                    <a:bodyPr/>
                    <a:lstStyle/>
                    <a:p>
                      <a:pPr algn="ctr"/>
                      <a:r>
                        <a:rPr lang="en-GB" sz="2000" b="1" dirty="0">
                          <a:solidFill>
                            <a:schemeClr val="accent5">
                              <a:lumMod val="50000"/>
                            </a:schemeClr>
                          </a:solidFill>
                          <a:latin typeface="Century Gothic" panose="020B0502020202020204" pitchFamily="34" charset="0"/>
                        </a:rPr>
                        <a:t>8</a:t>
                      </a:r>
                    </a:p>
                  </a:txBody>
                  <a:tcPr/>
                </a:tc>
                <a:tc>
                  <a:txBody>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Cómo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hace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dinero</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_____________ </a:t>
                      </a:r>
                      <a:r>
                        <a:rPr lang="en-GB" sz="2000" dirty="0" err="1">
                          <a:solidFill>
                            <a:schemeClr val="accent5">
                              <a:lumMod val="50000"/>
                            </a:schemeClr>
                          </a:solidFill>
                          <a:latin typeface="Century Gothic" panose="020B0502020202020204" pitchFamily="34" charset="0"/>
                        </a:rPr>
                        <a:t>dinero</a:t>
                      </a:r>
                      <a:r>
                        <a:rPr lang="en-GB" sz="2000" baseline="0" dirty="0">
                          <a:solidFill>
                            <a:schemeClr val="accent5">
                              <a:lumMod val="50000"/>
                            </a:schemeClr>
                          </a:solidFill>
                          <a:latin typeface="Century Gothic" panose="020B0502020202020204" pitchFamily="34" charset="0"/>
                        </a:rPr>
                        <a:t> de </a:t>
                      </a:r>
                      <a:r>
                        <a:rPr lang="en-GB" sz="2000" baseline="0" dirty="0" err="1">
                          <a:solidFill>
                            <a:schemeClr val="accent5">
                              <a:lumMod val="50000"/>
                            </a:schemeClr>
                          </a:solidFill>
                          <a:latin typeface="Century Gothic" panose="020B0502020202020204" pitchFamily="34" charset="0"/>
                        </a:rPr>
                        <a:t>los</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dibujos</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239895716"/>
                  </a:ext>
                </a:extLst>
              </a:tr>
            </a:tbl>
          </a:graphicData>
        </a:graphic>
      </p:graphicFrame>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1698" y="2056626"/>
            <a:ext cx="340910" cy="355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5866" y="2376898"/>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5866" y="2974466"/>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5865" y="3601379"/>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2737" y="4094614"/>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745" y="4558614"/>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5864" y="4978438"/>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0721" y="5398262"/>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14508" y="2046873"/>
            <a:ext cx="991232" cy="400110"/>
          </a:xfrm>
          <a:prstGeom prst="rect">
            <a:avLst/>
          </a:prstGeom>
          <a:solidFill>
            <a:srgbClr val="F664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6" name="TextBox 25"/>
          <p:cNvSpPr txBox="1"/>
          <p:nvPr/>
        </p:nvSpPr>
        <p:spPr>
          <a:xfrm>
            <a:off x="817454" y="2523622"/>
            <a:ext cx="1255382" cy="369332"/>
          </a:xfrm>
          <a:prstGeom prst="rect">
            <a:avLst/>
          </a:prstGeom>
          <a:solidFill>
            <a:srgbClr val="F664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7" name="TextBox 26"/>
          <p:cNvSpPr txBox="1"/>
          <p:nvPr/>
        </p:nvSpPr>
        <p:spPr>
          <a:xfrm>
            <a:off x="809420" y="2947438"/>
            <a:ext cx="822191" cy="400110"/>
          </a:xfrm>
          <a:prstGeom prst="rect">
            <a:avLst/>
          </a:prstGeom>
          <a:solidFill>
            <a:srgbClr val="F664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8" name="TextBox 27"/>
          <p:cNvSpPr txBox="1"/>
          <p:nvPr/>
        </p:nvSpPr>
        <p:spPr>
          <a:xfrm>
            <a:off x="814508" y="3727069"/>
            <a:ext cx="1045929" cy="400110"/>
          </a:xfrm>
          <a:prstGeom prst="rect">
            <a:avLst/>
          </a:prstGeom>
          <a:solidFill>
            <a:srgbClr val="F664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9" name="TextBox 28"/>
          <p:cNvSpPr txBox="1"/>
          <p:nvPr/>
        </p:nvSpPr>
        <p:spPr>
          <a:xfrm>
            <a:off x="814508" y="4165847"/>
            <a:ext cx="1114184" cy="400110"/>
          </a:xfrm>
          <a:prstGeom prst="rect">
            <a:avLst/>
          </a:prstGeom>
          <a:solidFill>
            <a:srgbClr val="F664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0" name="TextBox 29"/>
          <p:cNvSpPr txBox="1"/>
          <p:nvPr/>
        </p:nvSpPr>
        <p:spPr>
          <a:xfrm>
            <a:off x="813361" y="4623761"/>
            <a:ext cx="1259475" cy="369332"/>
          </a:xfrm>
          <a:prstGeom prst="rect">
            <a:avLst/>
          </a:prstGeom>
          <a:solidFill>
            <a:srgbClr val="F664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TextBox 30"/>
          <p:cNvSpPr txBox="1"/>
          <p:nvPr/>
        </p:nvSpPr>
        <p:spPr>
          <a:xfrm>
            <a:off x="824457" y="4998152"/>
            <a:ext cx="1117377" cy="400110"/>
          </a:xfrm>
          <a:prstGeom prst="rect">
            <a:avLst/>
          </a:prstGeom>
          <a:solidFill>
            <a:srgbClr val="F664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2" name="TextBox 31"/>
          <p:cNvSpPr txBox="1"/>
          <p:nvPr/>
        </p:nvSpPr>
        <p:spPr>
          <a:xfrm>
            <a:off x="809420" y="5420602"/>
            <a:ext cx="1051017" cy="400110"/>
          </a:xfrm>
          <a:prstGeom prst="rect">
            <a:avLst/>
          </a:prstGeom>
          <a:solidFill>
            <a:srgbClr val="F664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3" name="TextBox 32">
            <a:extLst>
              <a:ext uri="{FF2B5EF4-FFF2-40B4-BE49-F238E27FC236}">
                <a16:creationId xmlns:a16="http://schemas.microsoft.com/office/drawing/2014/main" id="{6A500173-7AE1-4980-9C52-2DFAE38768EA}"/>
              </a:ext>
            </a:extLst>
          </p:cNvPr>
          <p:cNvSpPr txBox="1"/>
          <p:nvPr/>
        </p:nvSpPr>
        <p:spPr>
          <a:xfrm>
            <a:off x="339214" y="203676"/>
            <a:ext cx="9550744" cy="110799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Lee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Quién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hace</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actividades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opción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Luego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escibe</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español</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para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completar</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respuesta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escribe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pregunta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34" name="TextBox 33"/>
          <p:cNvSpPr txBox="1"/>
          <p:nvPr/>
        </p:nvSpPr>
        <p:spPr>
          <a:xfrm>
            <a:off x="7946570" y="1936278"/>
            <a:ext cx="13691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hace</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35" name="TextBox 34"/>
          <p:cNvSpPr txBox="1"/>
          <p:nvPr/>
        </p:nvSpPr>
        <p:spPr>
          <a:xfrm>
            <a:off x="6661733" y="2410140"/>
            <a:ext cx="1191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Hago</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36" name="TextBox 35"/>
          <p:cNvSpPr txBox="1"/>
          <p:nvPr/>
        </p:nvSpPr>
        <p:spPr>
          <a:xfrm>
            <a:off x="6661733" y="2796669"/>
            <a:ext cx="1191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Hago</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37" name="TextBox 36"/>
          <p:cNvSpPr txBox="1"/>
          <p:nvPr/>
        </p:nvSpPr>
        <p:spPr>
          <a:xfrm>
            <a:off x="6661733" y="3557966"/>
            <a:ext cx="1191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Hago</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38" name="TextBox 37"/>
          <p:cNvSpPr txBox="1"/>
          <p:nvPr/>
        </p:nvSpPr>
        <p:spPr>
          <a:xfrm>
            <a:off x="6699831" y="4050250"/>
            <a:ext cx="13691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Hace</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39" name="TextBox 38"/>
          <p:cNvSpPr txBox="1"/>
          <p:nvPr/>
        </p:nvSpPr>
        <p:spPr>
          <a:xfrm>
            <a:off x="6745623" y="4461205"/>
            <a:ext cx="12167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Hace</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40" name="TextBox 39"/>
          <p:cNvSpPr txBox="1"/>
          <p:nvPr/>
        </p:nvSpPr>
        <p:spPr>
          <a:xfrm>
            <a:off x="6710467" y="4872728"/>
            <a:ext cx="11911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Hago</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41" name="TextBox 40"/>
          <p:cNvSpPr txBox="1"/>
          <p:nvPr/>
        </p:nvSpPr>
        <p:spPr>
          <a:xfrm>
            <a:off x="6745623" y="5302712"/>
            <a:ext cx="12167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Hace</a:t>
            </a:r>
            <a:endParaRPr kumimoji="0" lang="en-GB" sz="28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52F6D126-EADF-2347-9D6E-53AE62A55F6C}"/>
              </a:ext>
            </a:extLst>
          </p:cNvPr>
          <p:cNvSpPr>
            <a:spLocks noGrp="1"/>
          </p:cNvSpPr>
          <p:nvPr>
            <p:ph type="title"/>
          </p:nvPr>
        </p:nvSpPr>
        <p:spPr>
          <a:xfrm>
            <a:off x="10246850" y="0"/>
            <a:ext cx="1920766" cy="404136"/>
          </a:xfrm>
        </p:spPr>
        <p:txBody>
          <a:bodyPr>
            <a:normAutofit/>
          </a:bodyPr>
          <a:lstStyle/>
          <a:p>
            <a:pPr algn="ctr"/>
            <a:r>
              <a:rPr lang="en-GB" sz="1800" b="1" dirty="0">
                <a:solidFill>
                  <a:prstClr val="white"/>
                </a:solidFill>
                <a:latin typeface="Century Gothic" panose="020B0502020202020204" pitchFamily="34" charset="0"/>
              </a:rPr>
              <a:t>leer y </a:t>
            </a:r>
            <a:r>
              <a:rPr lang="en-GB" sz="1800" b="1" dirty="0" err="1">
                <a:solidFill>
                  <a:prstClr val="white"/>
                </a:solidFill>
                <a:latin typeface="Century Gothic" panose="020B0502020202020204" pitchFamily="34" charset="0"/>
              </a:rPr>
              <a:t>escribir</a:t>
            </a:r>
            <a:endParaRPr lang="en-US" sz="1800" dirty="0"/>
          </a:p>
        </p:txBody>
      </p:sp>
    </p:spTree>
    <p:extLst>
      <p:ext uri="{BB962C8B-B14F-4D97-AF65-F5344CB8AC3E}">
        <p14:creationId xmlns:p14="http://schemas.microsoft.com/office/powerpoint/2010/main" val="378182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4" grpId="0"/>
      <p:bldP spid="35" grpId="0"/>
      <p:bldP spid="36" grpId="0"/>
      <p:bldP spid="37" grpId="0"/>
      <p:bldP spid="38" grpId="0"/>
      <p:bldP spid="39"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49636" y="2228997"/>
            <a:ext cx="8628897"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to make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doing, making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TextBox 8"/>
          <p:cNvSpPr txBox="1"/>
          <p:nvPr/>
        </p:nvSpPr>
        <p:spPr>
          <a:xfrm>
            <a:off x="3124411" y="3398250"/>
            <a:ext cx="5414904" cy="186204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hace</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2003260" y="5035923"/>
            <a:ext cx="7657207"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a:t>
            </a:r>
          </a:p>
        </p:txBody>
      </p:sp>
      <p:sp>
        <p:nvSpPr>
          <p:cNvPr id="2" name="Title 1">
            <a:extLst>
              <a:ext uri="{FF2B5EF4-FFF2-40B4-BE49-F238E27FC236}">
                <a16:creationId xmlns:a16="http://schemas.microsoft.com/office/drawing/2014/main" id="{6B786944-DDD0-C448-8DCA-FEDB765AD243}"/>
              </a:ext>
            </a:extLst>
          </p:cNvPr>
          <p:cNvSpPr>
            <a:spLocks noGrp="1"/>
          </p:cNvSpPr>
          <p:nvPr>
            <p:ph type="title"/>
          </p:nvPr>
        </p:nvSpPr>
        <p:spPr>
          <a:xfrm>
            <a:off x="487822" y="823554"/>
            <a:ext cx="10515600" cy="1325562"/>
          </a:xfrm>
        </p:spPr>
        <p:txBody>
          <a:bodyPr/>
          <a:lstStyle/>
          <a:p>
            <a:pPr algn="ctr"/>
            <a:r>
              <a:rPr lang="en-GB" sz="11500" b="1" dirty="0" err="1">
                <a:solidFill>
                  <a:srgbClr val="5B9BD5">
                    <a:lumMod val="50000"/>
                  </a:srgbClr>
                </a:solidFill>
              </a:rPr>
              <a:t>hacer</a:t>
            </a:r>
            <a:endParaRPr lang="en-US" sz="11500" dirty="0"/>
          </a:p>
        </p:txBody>
      </p:sp>
    </p:spTree>
    <p:extLst>
      <p:ext uri="{BB962C8B-B14F-4D97-AF65-F5344CB8AC3E}">
        <p14:creationId xmlns:p14="http://schemas.microsoft.com/office/powerpoint/2010/main" val="52595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C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hac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510038" cy="879475"/>
          </a:xfrm>
        </p:spPr>
        <p:txBody>
          <a:bodyPr>
            <a:normAutofit/>
          </a:bodyPr>
          <a:lstStyle/>
          <a:p>
            <a:pPr algn="l"/>
            <a:r>
              <a:rPr lang="en-GB" sz="4000" b="1" dirty="0" smtClean="0">
                <a:solidFill>
                  <a:prstClr val="white"/>
                </a:solidFill>
              </a:rPr>
              <a:t>Grammar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030231"/>
            <a:ext cx="6465652" cy="2081400"/>
          </a:xfrm>
        </p:spPr>
        <p:txBody>
          <a:bodyPr>
            <a:normAutofit/>
          </a:bodyPr>
          <a:lstStyle/>
          <a:p>
            <a:pPr algn="l"/>
            <a:r>
              <a:rPr lang="es-ES" sz="2800" dirty="0">
                <a:solidFill>
                  <a:prstClr val="white"/>
                </a:solidFill>
              </a:rPr>
              <a:t>HACER - hago/haces/hace</a:t>
            </a:r>
          </a:p>
          <a:p>
            <a:pPr algn="l"/>
            <a:r>
              <a:rPr lang="es-ES" sz="2800" dirty="0" smtClean="0">
                <a:solidFill>
                  <a:prstClr val="white"/>
                </a:solidFill>
              </a:rPr>
              <a:t>Adjectival agreement (revisited)</a:t>
            </a:r>
            <a:endParaRPr lang="es-ES" sz="2800" dirty="0">
              <a:solidFill>
                <a:prstClr val="white"/>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48324" y="53039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4 – Lesson </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35/36</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48940" y="6152332"/>
            <a:ext cx="8709064"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Nick Avery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28/01/20 </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33522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10;">
            <a:extLst>
              <a:ext uri="{FF2B5EF4-FFF2-40B4-BE49-F238E27FC236}">
                <a16:creationId xmlns:a16="http://schemas.microsoft.com/office/drawing/2014/main" id="{9268BA27-9508-448E-9915-ACE234D74542}"/>
              </a:ext>
            </a:extLst>
          </p:cNvPr>
          <p:cNvSpPr/>
          <p:nvPr/>
        </p:nvSpPr>
        <p:spPr>
          <a:xfrm>
            <a:off x="11497056" y="3216"/>
            <a:ext cx="6949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1516044" y="-154008"/>
            <a:ext cx="1351912" cy="769039"/>
          </a:xfrm>
        </p:spPr>
        <p:txBody>
          <a:bodyPr>
            <a:normAutofit/>
          </a:bodyPr>
          <a:lstStyle/>
          <a:p>
            <a:r>
              <a:rPr lang="en-GB" sz="1800" b="1" dirty="0">
                <a:solidFill>
                  <a:prstClr val="white"/>
                </a:solidFill>
              </a:rPr>
              <a:t>leer</a:t>
            </a:r>
            <a:endParaRPr lang="en-US" sz="1800" dirty="0"/>
          </a:p>
        </p:txBody>
      </p:sp>
      <p:sp>
        <p:nvSpPr>
          <p:cNvPr id="6" name="TextBox 5">
            <a:extLst>
              <a:ext uri="{FF2B5EF4-FFF2-40B4-BE49-F238E27FC236}">
                <a16:creationId xmlns:a16="http://schemas.microsoft.com/office/drawing/2014/main" id="{6A500173-7AE1-4980-9C52-2DFAE38768EA}"/>
              </a:ext>
            </a:extLst>
          </p:cNvPr>
          <p:cNvSpPr txBox="1"/>
          <p:nvPr/>
        </p:nvSpPr>
        <p:spPr>
          <a:xfrm>
            <a:off x="339214" y="203676"/>
            <a:ext cx="9141670"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Lee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singular (how much?) o plural (how many)?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palabra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graphicFrame>
        <p:nvGraphicFramePr>
          <p:cNvPr id="7" name="Table 6"/>
          <p:cNvGraphicFramePr>
            <a:graphicFrameLocks noGrp="1"/>
          </p:cNvGraphicFramePr>
          <p:nvPr>
            <p:extLst/>
          </p:nvPr>
        </p:nvGraphicFramePr>
        <p:xfrm>
          <a:off x="162752" y="1026619"/>
          <a:ext cx="5917206" cy="4480560"/>
        </p:xfrm>
        <a:graphic>
          <a:graphicData uri="http://schemas.openxmlformats.org/drawingml/2006/table">
            <a:tbl>
              <a:tblPr firstRow="1" bandRow="1">
                <a:tableStyleId>{8A107856-5554-42FB-B03E-39F5DBC370BA}</a:tableStyleId>
              </a:tblPr>
              <a:tblGrid>
                <a:gridCol w="379221">
                  <a:extLst>
                    <a:ext uri="{9D8B030D-6E8A-4147-A177-3AD203B41FA5}">
                      <a16:colId xmlns:a16="http://schemas.microsoft.com/office/drawing/2014/main" val="3329158156"/>
                    </a:ext>
                  </a:extLst>
                </a:gridCol>
                <a:gridCol w="1689164">
                  <a:extLst>
                    <a:ext uri="{9D8B030D-6E8A-4147-A177-3AD203B41FA5}">
                      <a16:colId xmlns:a16="http://schemas.microsoft.com/office/drawing/2014/main" val="4084368304"/>
                    </a:ext>
                  </a:extLst>
                </a:gridCol>
                <a:gridCol w="1938527">
                  <a:extLst>
                    <a:ext uri="{9D8B030D-6E8A-4147-A177-3AD203B41FA5}">
                      <a16:colId xmlns:a16="http://schemas.microsoft.com/office/drawing/2014/main" val="2220650417"/>
                    </a:ext>
                  </a:extLst>
                </a:gridCol>
                <a:gridCol w="1910294">
                  <a:extLst>
                    <a:ext uri="{9D8B030D-6E8A-4147-A177-3AD203B41FA5}">
                      <a16:colId xmlns:a16="http://schemas.microsoft.com/office/drawing/2014/main" val="645062322"/>
                    </a:ext>
                  </a:extLst>
                </a:gridCol>
              </a:tblGrid>
              <a:tr h="367786">
                <a:tc>
                  <a:txBody>
                    <a:bodyPr/>
                    <a:lstStyle/>
                    <a:p>
                      <a:endParaRPr lang="en-GB" sz="3200" dirty="0"/>
                    </a:p>
                  </a:txBody>
                  <a:tcPr/>
                </a:tc>
                <a:tc>
                  <a:txBody>
                    <a:bodyPr/>
                    <a:lstStyle/>
                    <a:p>
                      <a:endParaRPr lang="en-GB" sz="3200" b="0" dirty="0">
                        <a:solidFill>
                          <a:schemeClr val="accent5">
                            <a:lumMod val="50000"/>
                          </a:schemeClr>
                        </a:solidFill>
                        <a:latin typeface="Century Gothic" panose="020B0502020202020204" pitchFamily="34" charset="0"/>
                      </a:endParaRPr>
                    </a:p>
                  </a:txBody>
                  <a:tcPr/>
                </a:tc>
                <a:tc>
                  <a:txBody>
                    <a:bodyPr/>
                    <a:lstStyle/>
                    <a:p>
                      <a:r>
                        <a:rPr lang="en-GB" sz="2400" b="1" dirty="0">
                          <a:solidFill>
                            <a:schemeClr val="accent5">
                              <a:lumMod val="50000"/>
                            </a:schemeClr>
                          </a:solidFill>
                          <a:latin typeface="Century Gothic" panose="020B0502020202020204" pitchFamily="34" charset="0"/>
                        </a:rPr>
                        <a:t>¿Singular</a:t>
                      </a:r>
                      <a:r>
                        <a:rPr lang="en-GB" sz="2400" b="1" baseline="0" dirty="0">
                          <a:solidFill>
                            <a:schemeClr val="accent5">
                              <a:lumMod val="50000"/>
                            </a:schemeClr>
                          </a:solidFill>
                          <a:latin typeface="Century Gothic" panose="020B0502020202020204" pitchFamily="34" charset="0"/>
                        </a:rPr>
                        <a:t> o plural?</a:t>
                      </a:r>
                    </a:p>
                  </a:txBody>
                  <a:tcPr anchor="ctr"/>
                </a:tc>
                <a:tc>
                  <a:txBody>
                    <a:bodyPr/>
                    <a:lstStyle/>
                    <a:p>
                      <a:endParaRPr lang="en-GB" sz="2400" b="1" baseline="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56469685"/>
                  </a:ext>
                </a:extLst>
              </a:tr>
              <a:tr h="289560">
                <a:tc rowSpan="2">
                  <a:txBody>
                    <a:bodyPr/>
                    <a:lstStyle/>
                    <a:p>
                      <a:pPr algn="ctr"/>
                      <a:r>
                        <a:rPr lang="en-GB" sz="3200" b="1" dirty="0">
                          <a:solidFill>
                            <a:schemeClr val="accent5">
                              <a:lumMod val="50000"/>
                            </a:schemeClr>
                          </a:solidFill>
                          <a:latin typeface="Century Gothic" panose="020B0502020202020204" pitchFamily="34" charset="0"/>
                        </a:rPr>
                        <a:t>1</a:t>
                      </a:r>
                    </a:p>
                  </a:txBody>
                  <a:tcPr anchor="ctr"/>
                </a:tc>
                <a:tc rowSpan="2">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Cuántos</a:t>
                      </a:r>
                      <a:endParaRPr lang="en-GB" sz="2400" b="0" dirty="0">
                        <a:solidFill>
                          <a:schemeClr val="accent5">
                            <a:lumMod val="50000"/>
                          </a:schemeClr>
                        </a:solidFill>
                        <a:latin typeface="Century Gothic" panose="020B0502020202020204" pitchFamily="34" charset="0"/>
                      </a:endParaRPr>
                    </a:p>
                  </a:txBody>
                  <a:tcPr anchor="ctr"/>
                </a:tc>
                <a:tc>
                  <a:txBody>
                    <a:bodyPr/>
                    <a:lstStyle/>
                    <a:p>
                      <a:r>
                        <a:rPr lang="en-GB" sz="2400" b="0" dirty="0" err="1">
                          <a:solidFill>
                            <a:schemeClr val="accent5">
                              <a:lumMod val="50000"/>
                            </a:schemeClr>
                          </a:solidFill>
                          <a:latin typeface="Century Gothic" panose="020B0502020202020204" pitchFamily="34" charset="0"/>
                        </a:rPr>
                        <a:t>regalos</a:t>
                      </a:r>
                      <a:endParaRPr lang="en-GB" sz="2400" b="0" dirty="0">
                        <a:solidFill>
                          <a:schemeClr val="accent5">
                            <a:lumMod val="50000"/>
                          </a:schemeClr>
                        </a:solidFill>
                        <a:latin typeface="Century Gothic" panose="020B0502020202020204" pitchFamily="34" charset="0"/>
                      </a:endParaRPr>
                    </a:p>
                  </a:txBody>
                  <a:tcPr/>
                </a:tc>
                <a:tc rowSpan="2">
                  <a:txBody>
                    <a:bodyPr/>
                    <a:lstStyle/>
                    <a:p>
                      <a:r>
                        <a:rPr lang="en-GB" sz="2400" b="0" dirty="0" err="1">
                          <a:solidFill>
                            <a:schemeClr val="accent5">
                              <a:lumMod val="50000"/>
                            </a:schemeClr>
                          </a:solidFill>
                          <a:latin typeface="Century Gothic" panose="020B0502020202020204" pitchFamily="34" charset="0"/>
                        </a:rPr>
                        <a:t>compras</a:t>
                      </a:r>
                      <a:r>
                        <a:rPr lang="en-GB" sz="2400" b="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622362356"/>
                  </a:ext>
                </a:extLst>
              </a:tr>
              <a:tr h="289560">
                <a:tc vMerge="1">
                  <a:txBody>
                    <a:bodyPr/>
                    <a:lstStyle/>
                    <a:p>
                      <a:endParaRPr lang="en-GB"/>
                    </a:p>
                  </a:txBody>
                  <a:tcPr/>
                </a:tc>
                <a:tc vMerge="1">
                  <a:txBody>
                    <a:bodyPr/>
                    <a:lstStyle/>
                    <a:p>
                      <a:endParaRPr lang="en-GB"/>
                    </a:p>
                  </a:txBody>
                  <a:tcPr/>
                </a:tc>
                <a:tc>
                  <a:txBody>
                    <a:bodyPr/>
                    <a:lstStyle/>
                    <a:p>
                      <a:r>
                        <a:rPr lang="en-GB" sz="2400" b="0" dirty="0">
                          <a:solidFill>
                            <a:schemeClr val="accent5">
                              <a:lumMod val="50000"/>
                            </a:schemeClr>
                          </a:solidFill>
                          <a:latin typeface="Century Gothic" panose="020B0502020202020204" pitchFamily="34" charset="0"/>
                        </a:rPr>
                        <a:t>chocolate</a:t>
                      </a: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14119023"/>
                  </a:ext>
                </a:extLst>
              </a:tr>
              <a:tr h="289560">
                <a:tc rowSpan="2">
                  <a:txBody>
                    <a:bodyPr/>
                    <a:lstStyle/>
                    <a:p>
                      <a:pPr algn="ctr"/>
                      <a:r>
                        <a:rPr lang="en-GB" sz="3200" b="1" dirty="0">
                          <a:solidFill>
                            <a:schemeClr val="accent5">
                              <a:lumMod val="50000"/>
                            </a:schemeClr>
                          </a:solidFill>
                          <a:latin typeface="Century Gothic" panose="020B0502020202020204" pitchFamily="34" charset="0"/>
                        </a:rPr>
                        <a:t>2</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Cuánto</a:t>
                      </a:r>
                      <a:endParaRPr lang="en-GB" sz="2400" b="0" dirty="0">
                        <a:solidFill>
                          <a:schemeClr val="accent5">
                            <a:lumMod val="50000"/>
                          </a:schemeClr>
                        </a:solidFill>
                        <a:latin typeface="Century Gothic" panose="020B0502020202020204" pitchFamily="34" charset="0"/>
                      </a:endParaRPr>
                    </a:p>
                  </a:txBody>
                  <a:tcPr anchor="ctr"/>
                </a:tc>
                <a:tc>
                  <a:txBody>
                    <a:bodyPr/>
                    <a:lstStyle/>
                    <a:p>
                      <a:r>
                        <a:rPr lang="en-GB" sz="2400" b="0" dirty="0" err="1">
                          <a:solidFill>
                            <a:schemeClr val="accent5">
                              <a:lumMod val="50000"/>
                            </a:schemeClr>
                          </a:solidFill>
                          <a:latin typeface="Century Gothic" panose="020B0502020202020204" pitchFamily="34" charset="0"/>
                        </a:rPr>
                        <a:t>bolígrafos</a:t>
                      </a:r>
                      <a:endParaRPr lang="en-GB" sz="2400" b="0" dirty="0">
                        <a:solidFill>
                          <a:schemeClr val="accent5">
                            <a:lumMod val="50000"/>
                          </a:schemeClr>
                        </a:solidFill>
                        <a:latin typeface="Century Gothic" panose="020B0502020202020204" pitchFamily="34" charset="0"/>
                      </a:endParaRPr>
                    </a:p>
                  </a:txBody>
                  <a:tcPr/>
                </a:tc>
                <a:tc rowSpan="2">
                  <a:txBody>
                    <a:bodyPr/>
                    <a:lstStyle/>
                    <a:p>
                      <a:r>
                        <a:rPr lang="en-GB" sz="2400" b="0" dirty="0" err="1">
                          <a:solidFill>
                            <a:schemeClr val="accent5">
                              <a:lumMod val="50000"/>
                            </a:schemeClr>
                          </a:solidFill>
                          <a:latin typeface="Century Gothic" panose="020B0502020202020204" pitchFamily="34" charset="0"/>
                        </a:rPr>
                        <a:t>tienes</a:t>
                      </a:r>
                      <a:r>
                        <a:rPr lang="en-GB" sz="2400" b="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232208202"/>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5">
                              <a:lumMod val="50000"/>
                            </a:schemeClr>
                          </a:solidFill>
                          <a:latin typeface="Century Gothic" panose="020B0502020202020204" pitchFamily="34" charset="0"/>
                        </a:rPr>
                        <a:t>papel</a:t>
                      </a:r>
                      <a:endParaRPr lang="en-GB" sz="2400" b="0" dirty="0">
                        <a:solidFill>
                          <a:schemeClr val="accent5">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1490503"/>
                  </a:ext>
                </a:extLst>
              </a:tr>
              <a:tr h="289560">
                <a:tc rowSpan="2">
                  <a:txBody>
                    <a:bodyPr/>
                    <a:lstStyle/>
                    <a:p>
                      <a:pPr algn="ctr"/>
                      <a:r>
                        <a:rPr lang="en-GB" sz="3200" b="1" dirty="0">
                          <a:solidFill>
                            <a:schemeClr val="accent5">
                              <a:lumMod val="50000"/>
                            </a:schemeClr>
                          </a:solidFill>
                          <a:latin typeface="Century Gothic" panose="020B0502020202020204" pitchFamily="34" charset="0"/>
                        </a:rPr>
                        <a:t>3</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Cuánto</a:t>
                      </a:r>
                      <a:endParaRPr lang="en-GB" sz="2400" b="0" dirty="0">
                        <a:solidFill>
                          <a:schemeClr val="accent5">
                            <a:lumMod val="50000"/>
                          </a:schemeClr>
                        </a:solidFill>
                        <a:latin typeface="Century Gothic" panose="020B0502020202020204" pitchFamily="34" charset="0"/>
                      </a:endParaRPr>
                    </a:p>
                  </a:txBody>
                  <a:tcPr anchor="ctr"/>
                </a:tc>
                <a:tc>
                  <a:txBody>
                    <a:bodyPr/>
                    <a:lstStyle/>
                    <a:p>
                      <a:r>
                        <a:rPr lang="en-GB" sz="2400" b="0" dirty="0" err="1">
                          <a:solidFill>
                            <a:schemeClr val="accent5">
                              <a:lumMod val="50000"/>
                            </a:schemeClr>
                          </a:solidFill>
                          <a:latin typeface="Century Gothic" panose="020B0502020202020204" pitchFamily="34" charset="0"/>
                        </a:rPr>
                        <a:t>ejercicio</a:t>
                      </a:r>
                      <a:r>
                        <a:rPr lang="en-GB" sz="2400" b="0" dirty="0">
                          <a:solidFill>
                            <a:schemeClr val="accent5">
                              <a:lumMod val="50000"/>
                            </a:schemeClr>
                          </a:solidFill>
                          <a:latin typeface="Century Gothic" panose="020B0502020202020204" pitchFamily="34" charset="0"/>
                        </a:rPr>
                        <a:t>   </a:t>
                      </a:r>
                    </a:p>
                  </a:txBody>
                  <a:tcPr/>
                </a:tc>
                <a:tc rowSpan="2">
                  <a:txBody>
                    <a:bodyPr/>
                    <a:lstStyle/>
                    <a:p>
                      <a:r>
                        <a:rPr lang="en-GB" sz="2400" b="0" dirty="0" err="1">
                          <a:solidFill>
                            <a:schemeClr val="accent5">
                              <a:lumMod val="50000"/>
                            </a:schemeClr>
                          </a:solidFill>
                          <a:latin typeface="Century Gothic" panose="020B0502020202020204" pitchFamily="34" charset="0"/>
                        </a:rPr>
                        <a:t>haces</a:t>
                      </a:r>
                      <a:r>
                        <a:rPr lang="en-GB" sz="2400" b="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609657990"/>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5">
                              <a:lumMod val="50000"/>
                            </a:schemeClr>
                          </a:solidFill>
                          <a:latin typeface="Century Gothic" panose="020B0502020202020204" pitchFamily="34" charset="0"/>
                        </a:rPr>
                        <a:t>deportes</a:t>
                      </a:r>
                      <a:endParaRPr lang="en-GB" sz="2400" b="0" dirty="0">
                        <a:solidFill>
                          <a:schemeClr val="accent5">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915497078"/>
                  </a:ext>
                </a:extLst>
              </a:tr>
              <a:tr h="289560">
                <a:tc rowSpan="2">
                  <a:txBody>
                    <a:bodyPr/>
                    <a:lstStyle/>
                    <a:p>
                      <a:pPr algn="ctr"/>
                      <a:r>
                        <a:rPr lang="en-GB" sz="3200" b="1" dirty="0">
                          <a:solidFill>
                            <a:schemeClr val="accent5">
                              <a:lumMod val="50000"/>
                            </a:schemeClr>
                          </a:solidFill>
                          <a:latin typeface="Century Gothic" panose="020B0502020202020204" pitchFamily="34" charset="0"/>
                        </a:rPr>
                        <a:t>4</a:t>
                      </a:r>
                    </a:p>
                  </a:txBody>
                  <a:tcPr anchor="ctr"/>
                </a:tc>
                <a:tc rowSpan="2">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Cuántos</a:t>
                      </a:r>
                      <a:endParaRPr lang="en-GB" sz="2400" b="0" dirty="0">
                        <a:solidFill>
                          <a:schemeClr val="accent5">
                            <a:lumMod val="50000"/>
                          </a:schemeClr>
                        </a:solidFill>
                        <a:latin typeface="Century Gothic" panose="020B0502020202020204" pitchFamily="34" charset="0"/>
                      </a:endParaRPr>
                    </a:p>
                  </a:txBody>
                  <a:tcPr anchor="ctr"/>
                </a:tc>
                <a:tc>
                  <a:txBody>
                    <a:bodyPr/>
                    <a:lstStyle/>
                    <a:p>
                      <a:r>
                        <a:rPr lang="en-GB" sz="2400" b="0" dirty="0" err="1">
                          <a:solidFill>
                            <a:schemeClr val="accent5">
                              <a:lumMod val="50000"/>
                            </a:schemeClr>
                          </a:solidFill>
                          <a:latin typeface="Century Gothic" panose="020B0502020202020204" pitchFamily="34" charset="0"/>
                        </a:rPr>
                        <a:t>correo</a:t>
                      </a:r>
                      <a:r>
                        <a:rPr lang="en-GB" sz="2400" b="0" dirty="0">
                          <a:solidFill>
                            <a:schemeClr val="accent5">
                              <a:lumMod val="50000"/>
                            </a:schemeClr>
                          </a:solidFill>
                          <a:latin typeface="Century Gothic" panose="020B0502020202020204" pitchFamily="34" charset="0"/>
                        </a:rPr>
                        <a:t> </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hay?</a:t>
                      </a:r>
                    </a:p>
                  </a:txBody>
                  <a:tcPr anchor="ctr"/>
                </a:tc>
                <a:extLst>
                  <a:ext uri="{0D108BD9-81ED-4DB2-BD59-A6C34878D82A}">
                    <a16:rowId xmlns:a16="http://schemas.microsoft.com/office/drawing/2014/main" val="221578654"/>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5">
                              <a:lumMod val="50000"/>
                            </a:schemeClr>
                          </a:solidFill>
                          <a:latin typeface="Century Gothic" panose="020B0502020202020204" pitchFamily="34" charset="0"/>
                        </a:rPr>
                        <a:t>libros</a:t>
                      </a:r>
                      <a:endParaRPr lang="en-GB" sz="2400" b="0" dirty="0">
                        <a:solidFill>
                          <a:schemeClr val="accent5">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343814298"/>
                  </a:ext>
                </a:extLst>
              </a:tr>
            </a:tbl>
          </a:graphicData>
        </a:graphic>
      </p:graphicFrame>
      <p:graphicFrame>
        <p:nvGraphicFramePr>
          <p:cNvPr id="38" name="Table 37"/>
          <p:cNvGraphicFramePr>
            <a:graphicFrameLocks noGrp="1"/>
          </p:cNvGraphicFramePr>
          <p:nvPr>
            <p:extLst/>
          </p:nvPr>
        </p:nvGraphicFramePr>
        <p:xfrm>
          <a:off x="6079958" y="1026619"/>
          <a:ext cx="5934375" cy="4480560"/>
        </p:xfrm>
        <a:graphic>
          <a:graphicData uri="http://schemas.openxmlformats.org/drawingml/2006/table">
            <a:tbl>
              <a:tblPr firstRow="1" bandRow="1">
                <a:tableStyleId>{8A107856-5554-42FB-B03E-39F5DBC370BA}</a:tableStyleId>
              </a:tblPr>
              <a:tblGrid>
                <a:gridCol w="415249">
                  <a:extLst>
                    <a:ext uri="{9D8B030D-6E8A-4147-A177-3AD203B41FA5}">
                      <a16:colId xmlns:a16="http://schemas.microsoft.com/office/drawing/2014/main" val="3329158156"/>
                    </a:ext>
                  </a:extLst>
                </a:gridCol>
                <a:gridCol w="1658112">
                  <a:extLst>
                    <a:ext uri="{9D8B030D-6E8A-4147-A177-3AD203B41FA5}">
                      <a16:colId xmlns:a16="http://schemas.microsoft.com/office/drawing/2014/main" val="4084368304"/>
                    </a:ext>
                  </a:extLst>
                </a:gridCol>
                <a:gridCol w="1950720">
                  <a:extLst>
                    <a:ext uri="{9D8B030D-6E8A-4147-A177-3AD203B41FA5}">
                      <a16:colId xmlns:a16="http://schemas.microsoft.com/office/drawing/2014/main" val="2220650417"/>
                    </a:ext>
                  </a:extLst>
                </a:gridCol>
                <a:gridCol w="1910294">
                  <a:extLst>
                    <a:ext uri="{9D8B030D-6E8A-4147-A177-3AD203B41FA5}">
                      <a16:colId xmlns:a16="http://schemas.microsoft.com/office/drawing/2014/main" val="2262989418"/>
                    </a:ext>
                  </a:extLst>
                </a:gridCol>
              </a:tblGrid>
              <a:tr h="367786">
                <a:tc>
                  <a:txBody>
                    <a:bodyPr/>
                    <a:lstStyle/>
                    <a:p>
                      <a:endParaRPr lang="en-GB" sz="3200" dirty="0"/>
                    </a:p>
                  </a:txBody>
                  <a:tcPr/>
                </a:tc>
                <a:tc>
                  <a:txBody>
                    <a:bodyPr/>
                    <a:lstStyle/>
                    <a:p>
                      <a:endParaRPr lang="en-GB" sz="3200" b="0" dirty="0">
                        <a:solidFill>
                          <a:schemeClr val="accent5">
                            <a:lumMod val="50000"/>
                          </a:schemeClr>
                        </a:solidFill>
                        <a:latin typeface="Century Gothic" panose="020B0502020202020204" pitchFamily="34" charset="0"/>
                      </a:endParaRPr>
                    </a:p>
                  </a:txBody>
                  <a:tcPr/>
                </a:tc>
                <a:tc>
                  <a:txBody>
                    <a:bodyPr/>
                    <a:lstStyle/>
                    <a:p>
                      <a:r>
                        <a:rPr lang="en-GB" sz="2400" b="1" dirty="0">
                          <a:solidFill>
                            <a:schemeClr val="accent5">
                              <a:lumMod val="50000"/>
                            </a:schemeClr>
                          </a:solidFill>
                          <a:latin typeface="Century Gothic" panose="020B0502020202020204" pitchFamily="34" charset="0"/>
                        </a:rPr>
                        <a:t>¿Singular</a:t>
                      </a:r>
                      <a:r>
                        <a:rPr lang="en-GB" sz="2400" b="1" baseline="0" dirty="0">
                          <a:solidFill>
                            <a:schemeClr val="accent5">
                              <a:lumMod val="50000"/>
                            </a:schemeClr>
                          </a:solidFill>
                          <a:latin typeface="Century Gothic" panose="020B0502020202020204" pitchFamily="34" charset="0"/>
                        </a:rPr>
                        <a:t> o plural?</a:t>
                      </a:r>
                    </a:p>
                  </a:txBody>
                  <a:tcPr anchor="ctr"/>
                </a:tc>
                <a:tc>
                  <a:txBody>
                    <a:bodyPr/>
                    <a:lstStyle/>
                    <a:p>
                      <a:endParaRPr lang="en-GB" sz="2400" b="1" baseline="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56469685"/>
                  </a:ext>
                </a:extLst>
              </a:tr>
              <a:tr h="289560">
                <a:tc rowSpan="2">
                  <a:txBody>
                    <a:bodyPr/>
                    <a:lstStyle/>
                    <a:p>
                      <a:r>
                        <a:rPr lang="en-GB" sz="3200" b="1" dirty="0">
                          <a:solidFill>
                            <a:schemeClr val="accent5">
                              <a:lumMod val="50000"/>
                            </a:schemeClr>
                          </a:solidFill>
                          <a:latin typeface="Century Gothic" panose="020B0502020202020204" pitchFamily="34" charset="0"/>
                        </a:rPr>
                        <a:t>5</a:t>
                      </a:r>
                    </a:p>
                  </a:txBody>
                  <a:tcPr/>
                </a:tc>
                <a:tc rowSpan="2">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Cuántos</a:t>
                      </a:r>
                      <a:endParaRPr lang="en-GB" sz="2400" b="0" dirty="0">
                        <a:solidFill>
                          <a:schemeClr val="accent5">
                            <a:lumMod val="50000"/>
                          </a:schemeClr>
                        </a:solidFill>
                        <a:latin typeface="Century Gothic" panose="020B0502020202020204" pitchFamily="34" charset="0"/>
                      </a:endParaRPr>
                    </a:p>
                  </a:txBody>
                  <a:tcPr anchor="ctr"/>
                </a:tc>
                <a:tc>
                  <a:txBody>
                    <a:bodyPr/>
                    <a:lstStyle/>
                    <a:p>
                      <a:r>
                        <a:rPr lang="en-GB" sz="2400" b="0" dirty="0" err="1">
                          <a:solidFill>
                            <a:schemeClr val="accent5">
                              <a:lumMod val="50000"/>
                            </a:schemeClr>
                          </a:solidFill>
                          <a:latin typeface="Century Gothic" panose="020B0502020202020204" pitchFamily="34" charset="0"/>
                        </a:rPr>
                        <a:t>platos</a:t>
                      </a:r>
                      <a:endParaRPr lang="en-GB" sz="2400" b="0" dirty="0">
                        <a:solidFill>
                          <a:schemeClr val="accent5">
                            <a:lumMod val="50000"/>
                          </a:schemeClr>
                        </a:solidFill>
                        <a:latin typeface="Century Gothic" panose="020B0502020202020204" pitchFamily="34" charset="0"/>
                      </a:endParaRPr>
                    </a:p>
                  </a:txBody>
                  <a:tcPr/>
                </a:tc>
                <a:tc rowSpan="2">
                  <a:txBody>
                    <a:bodyPr/>
                    <a:lstStyle/>
                    <a:p>
                      <a:r>
                        <a:rPr lang="en-GB" sz="2400" b="0" dirty="0" err="1">
                          <a:solidFill>
                            <a:schemeClr val="accent5">
                              <a:lumMod val="50000"/>
                            </a:schemeClr>
                          </a:solidFill>
                          <a:latin typeface="Century Gothic" panose="020B0502020202020204" pitchFamily="34" charset="0"/>
                        </a:rPr>
                        <a:t>quieres</a:t>
                      </a:r>
                      <a:r>
                        <a:rPr lang="en-GB" sz="2400" b="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622362356"/>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5">
                              <a:lumMod val="50000"/>
                            </a:schemeClr>
                          </a:solidFill>
                          <a:latin typeface="Century Gothic" panose="020B0502020202020204" pitchFamily="34" charset="0"/>
                        </a:rPr>
                        <a:t>dinero</a:t>
                      </a:r>
                      <a:endParaRPr lang="en-GB" sz="2400" b="0" dirty="0">
                        <a:solidFill>
                          <a:schemeClr val="accent5">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14119023"/>
                  </a:ext>
                </a:extLst>
              </a:tr>
              <a:tr h="289560">
                <a:tc rowSpan="2">
                  <a:txBody>
                    <a:bodyPr/>
                    <a:lstStyle/>
                    <a:p>
                      <a:r>
                        <a:rPr lang="en-GB" sz="3200" b="1" dirty="0">
                          <a:solidFill>
                            <a:schemeClr val="accent5">
                              <a:lumMod val="50000"/>
                            </a:schemeClr>
                          </a:solidFill>
                          <a:latin typeface="Century Gothic" panose="020B0502020202020204" pitchFamily="34" charset="0"/>
                        </a:rPr>
                        <a:t>6</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Cuántos</a:t>
                      </a:r>
                      <a:endParaRPr lang="en-GB" sz="2400" b="0" dirty="0">
                        <a:solidFill>
                          <a:schemeClr val="accent5">
                            <a:lumMod val="50000"/>
                          </a:schemeClr>
                        </a:solidFill>
                        <a:latin typeface="Century Gothic" panose="020B0502020202020204" pitchFamily="34" charset="0"/>
                      </a:endParaRPr>
                    </a:p>
                  </a:txBody>
                  <a:tcPr anchor="ctr"/>
                </a:tc>
                <a:tc>
                  <a:txBody>
                    <a:bodyPr/>
                    <a:lstStyle/>
                    <a:p>
                      <a:r>
                        <a:rPr lang="en-GB" sz="2400" b="0" dirty="0" err="1">
                          <a:solidFill>
                            <a:schemeClr val="accent5">
                              <a:lumMod val="50000"/>
                            </a:schemeClr>
                          </a:solidFill>
                          <a:latin typeface="Century Gothic" panose="020B0502020202020204" pitchFamily="34" charset="0"/>
                        </a:rPr>
                        <a:t>ejercicio</a:t>
                      </a:r>
                      <a:endParaRPr lang="en-GB" sz="2400" b="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5">
                              <a:lumMod val="50000"/>
                            </a:schemeClr>
                          </a:solidFill>
                          <a:latin typeface="Century Gothic" panose="020B0502020202020204" pitchFamily="34" charset="0"/>
                        </a:rPr>
                        <a:t>haces</a:t>
                      </a:r>
                      <a:r>
                        <a:rPr lang="en-GB" sz="2400" b="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1232208202"/>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5">
                              <a:lumMod val="50000"/>
                            </a:schemeClr>
                          </a:solidFill>
                          <a:latin typeface="Century Gothic" panose="020B0502020202020204" pitchFamily="34" charset="0"/>
                        </a:rPr>
                        <a:t>deportes</a:t>
                      </a:r>
                      <a:endParaRPr lang="en-GB" sz="2400" b="0" dirty="0">
                        <a:solidFill>
                          <a:schemeClr val="accent5">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1490503"/>
                  </a:ext>
                </a:extLst>
              </a:tr>
              <a:tr h="289560">
                <a:tc rowSpan="2">
                  <a:txBody>
                    <a:bodyPr/>
                    <a:lstStyle/>
                    <a:p>
                      <a:r>
                        <a:rPr lang="en-GB" sz="3200" b="1" dirty="0">
                          <a:solidFill>
                            <a:schemeClr val="accent5">
                              <a:lumMod val="50000"/>
                            </a:schemeClr>
                          </a:solidFill>
                          <a:latin typeface="Century Gothic" panose="020B0502020202020204" pitchFamily="34" charset="0"/>
                        </a:rPr>
                        <a:t>7</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Cuánto</a:t>
                      </a:r>
                      <a:endParaRPr lang="en-GB" sz="2400" b="0" dirty="0">
                        <a:solidFill>
                          <a:schemeClr val="accent5">
                            <a:lumMod val="50000"/>
                          </a:schemeClr>
                        </a:solidFill>
                        <a:latin typeface="Century Gothic" panose="020B0502020202020204" pitchFamily="34" charset="0"/>
                      </a:endParaRPr>
                    </a:p>
                  </a:txBody>
                  <a:tcPr anchor="ctr"/>
                </a:tc>
                <a:tc>
                  <a:txBody>
                    <a:bodyPr/>
                    <a:lstStyle/>
                    <a:p>
                      <a:r>
                        <a:rPr lang="en-GB" sz="2400" b="0" dirty="0" err="1">
                          <a:solidFill>
                            <a:schemeClr val="accent5">
                              <a:lumMod val="50000"/>
                            </a:schemeClr>
                          </a:solidFill>
                          <a:latin typeface="Century Gothic" panose="020B0502020202020204" pitchFamily="34" charset="0"/>
                        </a:rPr>
                        <a:t>inglés</a:t>
                      </a:r>
                      <a:r>
                        <a:rPr lang="en-GB" sz="2400" b="0" dirty="0">
                          <a:solidFill>
                            <a:schemeClr val="accent5">
                              <a:lumMod val="50000"/>
                            </a:schemeClr>
                          </a:solidFill>
                          <a:latin typeface="Century Gothic" panose="020B0502020202020204" pitchFamily="34" charset="0"/>
                        </a:rPr>
                        <a:t>   </a:t>
                      </a:r>
                    </a:p>
                  </a:txBody>
                  <a:tcPr/>
                </a:tc>
                <a:tc rowSpan="2">
                  <a:txBody>
                    <a:bodyPr/>
                    <a:lstStyle/>
                    <a:p>
                      <a:r>
                        <a:rPr lang="en-GB" sz="2400" b="0" dirty="0" err="1">
                          <a:solidFill>
                            <a:schemeClr val="accent5">
                              <a:lumMod val="50000"/>
                            </a:schemeClr>
                          </a:solidFill>
                          <a:latin typeface="Century Gothic" panose="020B0502020202020204" pitchFamily="34" charset="0"/>
                        </a:rPr>
                        <a:t>hablas</a:t>
                      </a:r>
                      <a:r>
                        <a:rPr lang="en-GB" sz="2400" b="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609657990"/>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5">
                              <a:lumMod val="50000"/>
                            </a:schemeClr>
                          </a:solidFill>
                          <a:latin typeface="Century Gothic" panose="020B0502020202020204" pitchFamily="34" charset="0"/>
                        </a:rPr>
                        <a:t>idiomas</a:t>
                      </a:r>
                      <a:endParaRPr lang="en-GB" sz="2400" b="0" dirty="0">
                        <a:solidFill>
                          <a:schemeClr val="accent5">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915497078"/>
                  </a:ext>
                </a:extLst>
              </a:tr>
              <a:tr h="289560">
                <a:tc rowSpan="2">
                  <a:txBody>
                    <a:bodyPr/>
                    <a:lstStyle/>
                    <a:p>
                      <a:r>
                        <a:rPr lang="en-GB" sz="3200" b="1" dirty="0">
                          <a:solidFill>
                            <a:schemeClr val="accent5">
                              <a:lumMod val="50000"/>
                            </a:schemeClr>
                          </a:solidFill>
                          <a:latin typeface="Century Gothic" panose="020B0502020202020204" pitchFamily="34" charset="0"/>
                        </a:rPr>
                        <a:t>8</a:t>
                      </a:r>
                    </a:p>
                  </a:txBody>
                  <a:tcPr/>
                </a:tc>
                <a:tc rowSpan="2">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Cuánto</a:t>
                      </a:r>
                      <a:endParaRPr lang="en-GB" sz="2400" b="0" dirty="0">
                        <a:solidFill>
                          <a:schemeClr val="accent5">
                            <a:lumMod val="50000"/>
                          </a:schemeClr>
                        </a:solidFill>
                        <a:latin typeface="Century Gothic" panose="020B0502020202020204" pitchFamily="34" charset="0"/>
                      </a:endParaRPr>
                    </a:p>
                  </a:txBody>
                  <a:tcPr anchor="ctr"/>
                </a:tc>
                <a:tc>
                  <a:txBody>
                    <a:bodyPr/>
                    <a:lstStyle/>
                    <a:p>
                      <a:r>
                        <a:rPr lang="en-GB" sz="2400" b="0" dirty="0" err="1">
                          <a:solidFill>
                            <a:schemeClr val="accent5">
                              <a:lumMod val="50000"/>
                            </a:schemeClr>
                          </a:solidFill>
                          <a:latin typeface="Century Gothic" panose="020B0502020202020204" pitchFamily="34" charset="0"/>
                        </a:rPr>
                        <a:t>tiempo</a:t>
                      </a:r>
                      <a:endParaRPr lang="en-GB" sz="2400" b="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5">
                              <a:lumMod val="50000"/>
                            </a:schemeClr>
                          </a:solidFill>
                          <a:latin typeface="Century Gothic" panose="020B0502020202020204" pitchFamily="34" charset="0"/>
                        </a:rPr>
                        <a:t>necesitas</a:t>
                      </a:r>
                      <a:r>
                        <a:rPr lang="en-GB" sz="2400" b="0" dirty="0">
                          <a:solidFill>
                            <a:schemeClr val="accent5">
                              <a:lumMod val="50000"/>
                            </a:schemeClr>
                          </a:solidFill>
                          <a:latin typeface="Century Gothic" panose="020B0502020202020204" pitchFamily="34" charset="0"/>
                        </a:rPr>
                        <a:t>?</a:t>
                      </a:r>
                    </a:p>
                  </a:txBody>
                  <a:tcPr anchor="ctr"/>
                </a:tc>
                <a:extLst>
                  <a:ext uri="{0D108BD9-81ED-4DB2-BD59-A6C34878D82A}">
                    <a16:rowId xmlns:a16="http://schemas.microsoft.com/office/drawing/2014/main" val="221578654"/>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5">
                              <a:lumMod val="50000"/>
                            </a:schemeClr>
                          </a:solidFill>
                          <a:latin typeface="Century Gothic" panose="020B0502020202020204" pitchFamily="34" charset="0"/>
                        </a:rPr>
                        <a:t>productos</a:t>
                      </a:r>
                      <a:endParaRPr lang="en-GB" sz="2400" b="0" dirty="0">
                        <a:solidFill>
                          <a:schemeClr val="accent5">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343814298"/>
                  </a:ext>
                </a:extLst>
              </a:tr>
            </a:tbl>
          </a:graphicData>
        </a:graphic>
      </p:graphicFrame>
      <p:sp>
        <p:nvSpPr>
          <p:cNvPr id="2" name="Rounded Rectangle 1"/>
          <p:cNvSpPr/>
          <p:nvPr/>
        </p:nvSpPr>
        <p:spPr>
          <a:xfrm>
            <a:off x="2074460" y="1815152"/>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ounded Rectangle 7"/>
          <p:cNvSpPr/>
          <p:nvPr/>
        </p:nvSpPr>
        <p:spPr>
          <a:xfrm>
            <a:off x="1995415" y="3266899"/>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Rounded Rectangle 8"/>
          <p:cNvSpPr/>
          <p:nvPr/>
        </p:nvSpPr>
        <p:spPr>
          <a:xfrm>
            <a:off x="1995415" y="3723877"/>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ounded Rectangle 9"/>
          <p:cNvSpPr/>
          <p:nvPr/>
        </p:nvSpPr>
        <p:spPr>
          <a:xfrm>
            <a:off x="1995415" y="5083010"/>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ounded Rectangle 10"/>
          <p:cNvSpPr/>
          <p:nvPr/>
        </p:nvSpPr>
        <p:spPr>
          <a:xfrm>
            <a:off x="7991666" y="1815151"/>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ounded Rectangle 11"/>
          <p:cNvSpPr/>
          <p:nvPr/>
        </p:nvSpPr>
        <p:spPr>
          <a:xfrm>
            <a:off x="7991666" y="3215989"/>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ounded Rectangle 12"/>
          <p:cNvSpPr/>
          <p:nvPr/>
        </p:nvSpPr>
        <p:spPr>
          <a:xfrm>
            <a:off x="7991666" y="3691301"/>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Rounded Rectangle 13"/>
          <p:cNvSpPr/>
          <p:nvPr/>
        </p:nvSpPr>
        <p:spPr>
          <a:xfrm>
            <a:off x="7991666" y="4556555"/>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p:cNvSpPr txBox="1"/>
          <p:nvPr/>
        </p:nvSpPr>
        <p:spPr>
          <a:xfrm>
            <a:off x="162752" y="5614819"/>
            <a:ext cx="11851581" cy="707886"/>
          </a:xfrm>
          <a:prstGeom prst="rect">
            <a:avLst/>
          </a:prstGeom>
          <a:solidFill>
            <a:schemeClr val="accent4">
              <a:lumMod val="20000"/>
              <a:lumOff val="80000"/>
            </a:schemeClr>
          </a:solid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ejercicio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exercise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idioma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language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mail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tiempo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time </a:t>
            </a:r>
          </a:p>
        </p:txBody>
      </p:sp>
    </p:spTree>
    <p:extLst>
      <p:ext uri="{BB962C8B-B14F-4D97-AF65-F5344CB8AC3E}">
        <p14:creationId xmlns:p14="http://schemas.microsoft.com/office/powerpoint/2010/main" val="32223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10;">
            <a:extLst>
              <a:ext uri="{FF2B5EF4-FFF2-40B4-BE49-F238E27FC236}">
                <a16:creationId xmlns:a16="http://schemas.microsoft.com/office/drawing/2014/main" id="{9268BA27-9508-448E-9915-ACE234D74542}"/>
              </a:ext>
            </a:extLst>
          </p:cNvPr>
          <p:cNvSpPr/>
          <p:nvPr/>
        </p:nvSpPr>
        <p:spPr>
          <a:xfrm>
            <a:off x="10015870" y="93581"/>
            <a:ext cx="184362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0091976" y="-90480"/>
            <a:ext cx="1767515" cy="769039"/>
          </a:xfrm>
        </p:spPr>
        <p:txBody>
          <a:bodyPr>
            <a:normAutofit/>
          </a:bodyPr>
          <a:lstStyle/>
          <a:p>
            <a:r>
              <a:rPr lang="en-GB" sz="1800" b="1" dirty="0">
                <a:solidFill>
                  <a:prstClr val="white"/>
                </a:solidFill>
              </a:rPr>
              <a:t>leer y </a:t>
            </a:r>
            <a:r>
              <a:rPr lang="en-GB" sz="1800" b="1" dirty="0" err="1">
                <a:solidFill>
                  <a:prstClr val="white"/>
                </a:solidFill>
              </a:rPr>
              <a:t>escribir</a:t>
            </a:r>
            <a:endParaRPr lang="en-US" sz="1800" dirty="0"/>
          </a:p>
        </p:txBody>
      </p:sp>
      <p:sp>
        <p:nvSpPr>
          <p:cNvPr id="6" name="TextBox 5">
            <a:extLst>
              <a:ext uri="{FF2B5EF4-FFF2-40B4-BE49-F238E27FC236}">
                <a16:creationId xmlns:a16="http://schemas.microsoft.com/office/drawing/2014/main" id="{6A500173-7AE1-4980-9C52-2DFAE38768EA}"/>
              </a:ext>
            </a:extLst>
          </p:cNvPr>
          <p:cNvSpPr txBox="1"/>
          <p:nvPr/>
        </p:nvSpPr>
        <p:spPr>
          <a:xfrm>
            <a:off x="339214" y="203676"/>
            <a:ext cx="9676656"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Lee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singular o plural?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imagen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Luego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escribe la palabra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español</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graphicFrame>
        <p:nvGraphicFramePr>
          <p:cNvPr id="7" name="Table 6"/>
          <p:cNvGraphicFramePr>
            <a:graphicFrameLocks noGrp="1"/>
          </p:cNvGraphicFramePr>
          <p:nvPr>
            <p:extLst/>
          </p:nvPr>
        </p:nvGraphicFramePr>
        <p:xfrm>
          <a:off x="339214" y="1759926"/>
          <a:ext cx="11520278" cy="3749040"/>
        </p:xfrm>
        <a:graphic>
          <a:graphicData uri="http://schemas.openxmlformats.org/drawingml/2006/table">
            <a:tbl>
              <a:tblPr firstRow="1" bandRow="1">
                <a:tableStyleId>{8A107856-5554-42FB-B03E-39F5DBC370BA}</a:tableStyleId>
              </a:tblPr>
              <a:tblGrid>
                <a:gridCol w="634945">
                  <a:extLst>
                    <a:ext uri="{9D8B030D-6E8A-4147-A177-3AD203B41FA5}">
                      <a16:colId xmlns:a16="http://schemas.microsoft.com/office/drawing/2014/main" val="3329158156"/>
                    </a:ext>
                  </a:extLst>
                </a:gridCol>
                <a:gridCol w="2350675">
                  <a:extLst>
                    <a:ext uri="{9D8B030D-6E8A-4147-A177-3AD203B41FA5}">
                      <a16:colId xmlns:a16="http://schemas.microsoft.com/office/drawing/2014/main" val="4084368304"/>
                    </a:ext>
                  </a:extLst>
                </a:gridCol>
                <a:gridCol w="1034515">
                  <a:extLst>
                    <a:ext uri="{9D8B030D-6E8A-4147-A177-3AD203B41FA5}">
                      <a16:colId xmlns:a16="http://schemas.microsoft.com/office/drawing/2014/main" val="2109786218"/>
                    </a:ext>
                  </a:extLst>
                </a:gridCol>
                <a:gridCol w="3460898">
                  <a:extLst>
                    <a:ext uri="{9D8B030D-6E8A-4147-A177-3AD203B41FA5}">
                      <a16:colId xmlns:a16="http://schemas.microsoft.com/office/drawing/2014/main" val="2220650417"/>
                    </a:ext>
                  </a:extLst>
                </a:gridCol>
                <a:gridCol w="3460898">
                  <a:extLst>
                    <a:ext uri="{9D8B030D-6E8A-4147-A177-3AD203B41FA5}">
                      <a16:colId xmlns:a16="http://schemas.microsoft.com/office/drawing/2014/main" val="1514437199"/>
                    </a:ext>
                  </a:extLst>
                </a:gridCol>
                <a:gridCol w="578347">
                  <a:extLst>
                    <a:ext uri="{9D8B030D-6E8A-4147-A177-3AD203B41FA5}">
                      <a16:colId xmlns:a16="http://schemas.microsoft.com/office/drawing/2014/main" val="2488732989"/>
                    </a:ext>
                  </a:extLst>
                </a:gridCol>
              </a:tblGrid>
              <a:tr h="367786">
                <a:tc>
                  <a:txBody>
                    <a:bodyPr/>
                    <a:lstStyle/>
                    <a:p>
                      <a:endParaRPr lang="en-GB" sz="3200" dirty="0"/>
                    </a:p>
                  </a:txBody>
                  <a:tcPr/>
                </a:tc>
                <a:tc>
                  <a:txBody>
                    <a:bodyPr/>
                    <a:lstStyle/>
                    <a:p>
                      <a:endParaRPr lang="en-GB" sz="3200" b="0" dirty="0">
                        <a:solidFill>
                          <a:schemeClr val="accent5">
                            <a:lumMod val="50000"/>
                          </a:schemeClr>
                        </a:solidFill>
                        <a:latin typeface="Century Gothic" panose="020B0502020202020204" pitchFamily="34" charset="0"/>
                      </a:endParaRPr>
                    </a:p>
                  </a:txBody>
                  <a:tcPr/>
                </a:tc>
                <a:tc>
                  <a:txBody>
                    <a:bodyPr/>
                    <a:lstStyle/>
                    <a:p>
                      <a:r>
                        <a:rPr lang="en-GB" sz="3200" b="0" dirty="0">
                          <a:solidFill>
                            <a:schemeClr val="accent5">
                              <a:lumMod val="50000"/>
                            </a:schemeClr>
                          </a:solidFill>
                          <a:latin typeface="Century Gothic" panose="020B0502020202020204" pitchFamily="34" charset="0"/>
                          <a:sym typeface="Wingdings" panose="05000000000000000000" pitchFamily="2" charset="2"/>
                        </a:rPr>
                        <a:t></a:t>
                      </a:r>
                      <a:endParaRPr lang="en-GB" sz="3200" b="0" dirty="0">
                        <a:solidFill>
                          <a:schemeClr val="accent5">
                            <a:lumMod val="50000"/>
                          </a:schemeClr>
                        </a:solidFill>
                        <a:latin typeface="Century Gothic" panose="020B0502020202020204" pitchFamily="34" charset="0"/>
                      </a:endParaRPr>
                    </a:p>
                  </a:txBody>
                  <a:tcPr anchor="b"/>
                </a:tc>
                <a:tc>
                  <a:txBody>
                    <a:bodyPr/>
                    <a:lstStyle/>
                    <a:p>
                      <a:r>
                        <a:rPr lang="en-GB" sz="2400" b="1" dirty="0">
                          <a:solidFill>
                            <a:schemeClr val="accent5">
                              <a:lumMod val="50000"/>
                            </a:schemeClr>
                          </a:solidFill>
                          <a:latin typeface="Century Gothic" panose="020B0502020202020204" pitchFamily="34" charset="0"/>
                        </a:rPr>
                        <a:t>¿Singular</a:t>
                      </a:r>
                      <a:r>
                        <a:rPr lang="en-GB" sz="2400" b="1" baseline="0" dirty="0">
                          <a:solidFill>
                            <a:schemeClr val="accent5">
                              <a:lumMod val="50000"/>
                            </a:schemeClr>
                          </a:solidFill>
                          <a:latin typeface="Century Gothic" panose="020B0502020202020204" pitchFamily="34" charset="0"/>
                        </a:rPr>
                        <a:t> o plural?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Palabra </a:t>
                      </a:r>
                      <a:r>
                        <a:rPr lang="en-GB" sz="2400" b="1" dirty="0" err="1">
                          <a:solidFill>
                            <a:schemeClr val="accent5">
                              <a:lumMod val="50000"/>
                            </a:schemeClr>
                          </a:solidFill>
                          <a:latin typeface="Century Gothic" panose="020B0502020202020204" pitchFamily="34" charset="0"/>
                        </a:rPr>
                        <a:t>en</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español</a:t>
                      </a:r>
                      <a:endParaRPr lang="en-GB" sz="2400" b="1" dirty="0">
                        <a:solidFill>
                          <a:schemeClr val="accent5">
                            <a:lumMod val="50000"/>
                          </a:schemeClr>
                        </a:solidFill>
                        <a:latin typeface="Century Gothic" panose="020B0502020202020204" pitchFamily="34" charset="0"/>
                      </a:endParaRPr>
                    </a:p>
                  </a:txBody>
                  <a:tcPr anchor="ctr"/>
                </a:tc>
                <a:tc>
                  <a:txBody>
                    <a:bodyPr/>
                    <a:lstStyle/>
                    <a:p>
                      <a:endParaRPr lang="en-GB" sz="3200" b="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56469685"/>
                  </a:ext>
                </a:extLst>
              </a:tr>
              <a:tr h="289560">
                <a:tc rowSpan="2">
                  <a:txBody>
                    <a:bodyPr/>
                    <a:lstStyle/>
                    <a:p>
                      <a:pPr algn="ctr"/>
                      <a:r>
                        <a:rPr lang="en-GB" sz="3200" b="1" dirty="0">
                          <a:solidFill>
                            <a:schemeClr val="accent5">
                              <a:lumMod val="50000"/>
                            </a:schemeClr>
                          </a:solidFill>
                          <a:latin typeface="Century Gothic" panose="020B0502020202020204" pitchFamily="34" charset="0"/>
                        </a:rPr>
                        <a:t>1</a:t>
                      </a:r>
                    </a:p>
                  </a:txBody>
                  <a:tcPr/>
                </a:tc>
                <a:tc rowSpan="2">
                  <a:txBody>
                    <a:bodyPr/>
                    <a:lstStyle/>
                    <a:p>
                      <a:r>
                        <a:rPr lang="en-GB" sz="3200" b="0" dirty="0">
                          <a:solidFill>
                            <a:schemeClr val="accent5">
                              <a:lumMod val="50000"/>
                            </a:schemeClr>
                          </a:solidFill>
                          <a:latin typeface="Century Gothic" panose="020B0502020202020204" pitchFamily="34" charset="0"/>
                        </a:rPr>
                        <a:t>¿</a:t>
                      </a:r>
                      <a:r>
                        <a:rPr lang="en-GB" sz="3200" b="0" dirty="0" err="1">
                          <a:solidFill>
                            <a:schemeClr val="accent5">
                              <a:lumMod val="50000"/>
                            </a:schemeClr>
                          </a:solidFill>
                          <a:latin typeface="Century Gothic" panose="020B0502020202020204" pitchFamily="34" charset="0"/>
                        </a:rPr>
                        <a:t>Quiénes</a:t>
                      </a:r>
                      <a:endParaRPr lang="en-GB" sz="3200" b="0" dirty="0">
                        <a:solidFill>
                          <a:schemeClr val="accent5">
                            <a:lumMod val="50000"/>
                          </a:schemeClr>
                        </a:solidFill>
                        <a:latin typeface="Century Gothic" panose="020B0502020202020204" pitchFamily="34" charset="0"/>
                      </a:endParaRPr>
                    </a:p>
                  </a:txBody>
                  <a:tcPr/>
                </a:tc>
                <a:tc>
                  <a:txBody>
                    <a:bodyPr/>
                    <a:lstStyle/>
                    <a:p>
                      <a:pPr algn="r"/>
                      <a:r>
                        <a:rPr lang="en-GB" sz="2000" b="0" dirty="0" err="1">
                          <a:solidFill>
                            <a:schemeClr val="accent5">
                              <a:lumMod val="50000"/>
                            </a:schemeClr>
                          </a:solidFill>
                          <a:latin typeface="Century Gothic" panose="020B0502020202020204" pitchFamily="34" charset="0"/>
                        </a:rPr>
                        <a:t>es</a:t>
                      </a:r>
                      <a:endParaRPr lang="en-GB" sz="20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r>
                        <a:rPr lang="en-GB" sz="3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622362356"/>
                  </a:ext>
                </a:extLst>
              </a:tr>
              <a:tr h="289560">
                <a:tc vMerge="1">
                  <a:txBody>
                    <a:bodyPr/>
                    <a:lstStyle/>
                    <a:p>
                      <a:endParaRPr lang="en-GB"/>
                    </a:p>
                  </a:txBody>
                  <a:tcPr/>
                </a:tc>
                <a:tc vMerge="1">
                  <a:txBody>
                    <a:bodyPr/>
                    <a:lstStyle/>
                    <a:p>
                      <a:endParaRPr lang="en-GB"/>
                    </a:p>
                  </a:txBody>
                  <a:tcPr/>
                </a:tc>
                <a:tc>
                  <a:txBody>
                    <a:bodyPr/>
                    <a:lstStyle/>
                    <a:p>
                      <a:pPr algn="r"/>
                      <a:r>
                        <a:rPr lang="en-GB" sz="2000" b="0" dirty="0">
                          <a:solidFill>
                            <a:schemeClr val="accent5">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94611485"/>
                  </a:ext>
                </a:extLst>
              </a:tr>
              <a:tr h="289560">
                <a:tc rowSpan="2">
                  <a:txBody>
                    <a:bodyPr/>
                    <a:lstStyle/>
                    <a:p>
                      <a:pPr algn="ctr"/>
                      <a:r>
                        <a:rPr lang="en-GB" sz="3200" b="1">
                          <a:solidFill>
                            <a:schemeClr val="accent5">
                              <a:lumMod val="50000"/>
                            </a:schemeClr>
                          </a:solidFill>
                          <a:latin typeface="Century Gothic" panose="020B0502020202020204" pitchFamily="34" charset="0"/>
                        </a:rPr>
                        <a:t>2</a:t>
                      </a:r>
                      <a:endParaRPr lang="en-GB" sz="3200" b="1"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5">
                              <a:lumMod val="50000"/>
                            </a:schemeClr>
                          </a:solidFill>
                          <a:latin typeface="Century Gothic" panose="020B0502020202020204" pitchFamily="34" charset="0"/>
                        </a:rPr>
                        <a:t>¿</a:t>
                      </a:r>
                      <a:r>
                        <a:rPr lang="en-GB" sz="3200" b="0" dirty="0" err="1">
                          <a:solidFill>
                            <a:schemeClr val="accent5">
                              <a:lumMod val="50000"/>
                            </a:schemeClr>
                          </a:solidFill>
                          <a:latin typeface="Century Gothic" panose="020B0502020202020204" pitchFamily="34" charset="0"/>
                        </a:rPr>
                        <a:t>Quién</a:t>
                      </a:r>
                      <a:endParaRPr lang="en-GB" sz="3200" b="0" dirty="0">
                        <a:solidFill>
                          <a:schemeClr val="accent5">
                            <a:lumMod val="50000"/>
                          </a:schemeClr>
                        </a:solidFill>
                        <a:latin typeface="Century Gothic" panose="020B0502020202020204" pitchFamily="34" charset="0"/>
                      </a:endParaRPr>
                    </a:p>
                  </a:txBody>
                  <a:tcPr/>
                </a:tc>
                <a:tc>
                  <a:txBody>
                    <a:bodyPr/>
                    <a:lstStyle/>
                    <a:p>
                      <a:pPr algn="r"/>
                      <a:r>
                        <a:rPr lang="en-GB" sz="2000" b="0" dirty="0">
                          <a:solidFill>
                            <a:schemeClr val="accent5">
                              <a:lumMod val="50000"/>
                            </a:schemeClr>
                          </a:solidFill>
                          <a:latin typeface="Century Gothic" panose="020B0502020202020204" pitchFamily="34" charset="0"/>
                        </a:rPr>
                        <a:t>son</a:t>
                      </a: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232208202"/>
                  </a:ext>
                </a:extLst>
              </a:tr>
              <a:tr h="289560">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5">
                              <a:lumMod val="50000"/>
                            </a:schemeClr>
                          </a:solidFill>
                          <a:latin typeface="Century Gothic" panose="020B0502020202020204" pitchFamily="34" charset="0"/>
                        </a:rPr>
                        <a:t>es</a:t>
                      </a:r>
                      <a:endParaRPr lang="en-GB" sz="2000" b="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0220006"/>
                  </a:ext>
                </a:extLst>
              </a:tr>
              <a:tr h="289560">
                <a:tc rowSpan="2">
                  <a:txBody>
                    <a:bodyPr/>
                    <a:lstStyle/>
                    <a:p>
                      <a:pPr algn="ctr"/>
                      <a:r>
                        <a:rPr lang="en-GB" sz="3200" b="1">
                          <a:solidFill>
                            <a:schemeClr val="accent5">
                              <a:lumMod val="50000"/>
                            </a:schemeClr>
                          </a:solidFill>
                          <a:latin typeface="Century Gothic" panose="020B0502020202020204" pitchFamily="34" charset="0"/>
                        </a:rPr>
                        <a:t>3</a:t>
                      </a:r>
                      <a:endParaRPr lang="en-GB" sz="3200" b="1"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5">
                              <a:lumMod val="50000"/>
                            </a:schemeClr>
                          </a:solidFill>
                          <a:latin typeface="Century Gothic" panose="020B0502020202020204" pitchFamily="34" charset="0"/>
                        </a:rPr>
                        <a:t>¿</a:t>
                      </a:r>
                      <a:r>
                        <a:rPr lang="en-GB" sz="3200" b="0" dirty="0" err="1">
                          <a:solidFill>
                            <a:schemeClr val="accent5">
                              <a:lumMod val="50000"/>
                            </a:schemeClr>
                          </a:solidFill>
                          <a:latin typeface="Century Gothic" panose="020B0502020202020204" pitchFamily="34" charset="0"/>
                        </a:rPr>
                        <a:t>Quién</a:t>
                      </a:r>
                      <a:endParaRPr lang="en-GB" sz="3200" b="0" dirty="0">
                        <a:solidFill>
                          <a:schemeClr val="accent5">
                            <a:lumMod val="50000"/>
                          </a:schemeClr>
                        </a:solidFill>
                        <a:latin typeface="Century Gothic" panose="020B0502020202020204" pitchFamily="34" charset="0"/>
                      </a:endParaRPr>
                    </a:p>
                  </a:txBody>
                  <a:tcPr/>
                </a:tc>
                <a:tc>
                  <a:txBody>
                    <a:bodyPr/>
                    <a:lstStyle/>
                    <a:p>
                      <a:pPr algn="r"/>
                      <a:r>
                        <a:rPr lang="en-GB" sz="2000" b="0" dirty="0" err="1">
                          <a:solidFill>
                            <a:schemeClr val="accent5">
                              <a:lumMod val="50000"/>
                            </a:schemeClr>
                          </a:solidFill>
                          <a:latin typeface="Century Gothic" panose="020B0502020202020204" pitchFamily="34" charset="0"/>
                        </a:rPr>
                        <a:t>es</a:t>
                      </a:r>
                      <a:endParaRPr lang="en-GB" sz="20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609657990"/>
                  </a:ext>
                </a:extLst>
              </a:tr>
              <a:tr h="289560">
                <a:tc vMerge="1">
                  <a:txBody>
                    <a:bodyPr/>
                    <a:lstStyle/>
                    <a:p>
                      <a:endParaRPr lang="en-GB"/>
                    </a:p>
                  </a:txBody>
                  <a:tcPr/>
                </a:tc>
                <a:tc vMerge="1">
                  <a:txBody>
                    <a:bodyPr/>
                    <a:lstStyle/>
                    <a:p>
                      <a:endParaRPr lang="en-GB"/>
                    </a:p>
                  </a:txBody>
                  <a:tcPr/>
                </a:tc>
                <a:tc>
                  <a:txBody>
                    <a:bodyPr/>
                    <a:lstStyle/>
                    <a:p>
                      <a:pPr algn="r"/>
                      <a:r>
                        <a:rPr lang="en-GB" sz="2000" b="0" dirty="0">
                          <a:solidFill>
                            <a:schemeClr val="accent5">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06508924"/>
                  </a:ext>
                </a:extLst>
              </a:tr>
              <a:tr h="289560">
                <a:tc rowSpan="2">
                  <a:txBody>
                    <a:bodyPr/>
                    <a:lstStyle/>
                    <a:p>
                      <a:pPr algn="ctr"/>
                      <a:r>
                        <a:rPr lang="en-GB" sz="3200" b="1" dirty="0">
                          <a:solidFill>
                            <a:schemeClr val="accent5">
                              <a:lumMod val="50000"/>
                            </a:schemeClr>
                          </a:solidFill>
                          <a:latin typeface="Century Gothic" panose="020B0502020202020204" pitchFamily="34" charset="0"/>
                        </a:rPr>
                        <a:t>4</a:t>
                      </a:r>
                    </a:p>
                  </a:txBody>
                  <a:tcPr/>
                </a:tc>
                <a:tc rowSpan="2">
                  <a:txBody>
                    <a:bodyPr/>
                    <a:lstStyle/>
                    <a:p>
                      <a:r>
                        <a:rPr lang="en-GB" sz="3200" b="0" dirty="0">
                          <a:solidFill>
                            <a:schemeClr val="accent5">
                              <a:lumMod val="50000"/>
                            </a:schemeClr>
                          </a:solidFill>
                          <a:latin typeface="Century Gothic" panose="020B0502020202020204" pitchFamily="34" charset="0"/>
                        </a:rPr>
                        <a:t>¿</a:t>
                      </a:r>
                      <a:r>
                        <a:rPr lang="en-GB" sz="3200" b="0" dirty="0" err="1">
                          <a:solidFill>
                            <a:schemeClr val="accent5">
                              <a:lumMod val="50000"/>
                            </a:schemeClr>
                          </a:solidFill>
                          <a:latin typeface="Century Gothic" panose="020B0502020202020204" pitchFamily="34" charset="0"/>
                        </a:rPr>
                        <a:t>Quiénes</a:t>
                      </a:r>
                      <a:endParaRPr lang="en-GB" sz="3200" b="0" dirty="0">
                        <a:solidFill>
                          <a:schemeClr val="accent5">
                            <a:lumMod val="50000"/>
                          </a:schemeClr>
                        </a:solidFill>
                        <a:latin typeface="Century Gothic" panose="020B0502020202020204" pitchFamily="34" charset="0"/>
                      </a:endParaRPr>
                    </a:p>
                  </a:txBody>
                  <a:tcPr/>
                </a:tc>
                <a:tc>
                  <a:txBody>
                    <a:bodyPr/>
                    <a:lstStyle/>
                    <a:p>
                      <a:pPr algn="r"/>
                      <a:r>
                        <a:rPr lang="en-GB" sz="2000" b="0" dirty="0">
                          <a:solidFill>
                            <a:schemeClr val="accent5">
                              <a:lumMod val="50000"/>
                            </a:schemeClr>
                          </a:solidFill>
                          <a:latin typeface="Century Gothic" panose="020B0502020202020204" pitchFamily="34" charset="0"/>
                        </a:rPr>
                        <a:t>son</a:t>
                      </a: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221578654"/>
                  </a:ext>
                </a:extLst>
              </a:tr>
              <a:tr h="289560">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5">
                              <a:lumMod val="50000"/>
                            </a:schemeClr>
                          </a:solidFill>
                          <a:latin typeface="Century Gothic" panose="020B0502020202020204" pitchFamily="34" charset="0"/>
                        </a:rPr>
                        <a:t>es</a:t>
                      </a:r>
                      <a:endParaRPr lang="en-GB" sz="2000" b="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07097760"/>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615" y="2436802"/>
            <a:ext cx="504214" cy="71016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9229" y="2395184"/>
            <a:ext cx="504214" cy="71016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045" y="2343322"/>
            <a:ext cx="504214" cy="71016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857" y="3259927"/>
            <a:ext cx="658206" cy="55182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7053" y="3158630"/>
            <a:ext cx="658206" cy="55182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7593" y="3395465"/>
            <a:ext cx="658206" cy="55182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1722" y="3314642"/>
            <a:ext cx="658206" cy="551829"/>
          </a:xfrm>
          <a:prstGeom prst="rect">
            <a:avLst/>
          </a:prstGeom>
        </p:spPr>
      </p:pic>
      <p:pic>
        <p:nvPicPr>
          <p:cNvPr id="17" name="Picture 16"/>
          <p:cNvPicPr>
            <a:picLocks noChangeAspect="1"/>
          </p:cNvPicPr>
          <p:nvPr/>
        </p:nvPicPr>
        <p:blipFill>
          <a:blip r:embed="rId5" cstate="print">
            <a:clrChange>
              <a:clrFrom>
                <a:srgbClr val="FFFBFA"/>
              </a:clrFrom>
              <a:clrTo>
                <a:srgbClr val="FFFBFA">
                  <a:alpha val="0"/>
                </a:srgbClr>
              </a:clrTo>
            </a:clrChange>
            <a:extLst>
              <a:ext uri="{28A0092B-C50C-407E-A947-70E740481C1C}">
                <a14:useLocalDpi xmlns:a14="http://schemas.microsoft.com/office/drawing/2010/main" val="0"/>
              </a:ext>
            </a:extLst>
          </a:blip>
          <a:stretch>
            <a:fillRect/>
          </a:stretch>
        </p:blipFill>
        <p:spPr>
          <a:xfrm>
            <a:off x="6868626" y="3991413"/>
            <a:ext cx="897178" cy="71026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0052" y="4734103"/>
            <a:ext cx="929541" cy="66218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435" y="4847790"/>
            <a:ext cx="504214" cy="571061"/>
          </a:xfrm>
          <a:prstGeom prst="rect">
            <a:avLst/>
          </a:prstGeom>
        </p:spPr>
      </p:pic>
      <p:grpSp>
        <p:nvGrpSpPr>
          <p:cNvPr id="37" name="Group 36"/>
          <p:cNvGrpSpPr/>
          <p:nvPr/>
        </p:nvGrpSpPr>
        <p:grpSpPr>
          <a:xfrm>
            <a:off x="4525797" y="4832635"/>
            <a:ext cx="1312740" cy="579680"/>
            <a:chOff x="4387970" y="5110944"/>
            <a:chExt cx="1312740" cy="579680"/>
          </a:xfrm>
        </p:grpSpPr>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7970" y="5110944"/>
              <a:ext cx="506008" cy="579680"/>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9857" y="5124455"/>
              <a:ext cx="760853" cy="542013"/>
            </a:xfrm>
            <a:prstGeom prst="rect">
              <a:avLst/>
            </a:prstGeom>
          </p:spPr>
        </p:pic>
      </p:grpSp>
      <p:pic>
        <p:nvPicPr>
          <p:cNvPr id="25" name="Picture 2" descr="http://www.clker.com/cliparts/j/p/l/D/8/K/green-tic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3680" y="2708726"/>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6223559" y="2330663"/>
            <a:ext cx="1257572" cy="73547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TextBox 26"/>
          <p:cNvSpPr txBox="1"/>
          <p:nvPr/>
        </p:nvSpPr>
        <p:spPr>
          <a:xfrm>
            <a:off x="8184907" y="2390452"/>
            <a:ext cx="30302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chicas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8" name="Picture 2" descr="http://www.clker.com/cliparts/j/p/l/D/8/K/green-tic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7200" y="3503956"/>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4580965" y="3146963"/>
            <a:ext cx="1257572" cy="73547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TextBox 29"/>
          <p:cNvSpPr txBox="1"/>
          <p:nvPr/>
        </p:nvSpPr>
        <p:spPr>
          <a:xfrm>
            <a:off x="8221168" y="3211569"/>
            <a:ext cx="30302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profesor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p:cNvSpPr txBox="1"/>
          <p:nvPr/>
        </p:nvSpPr>
        <p:spPr>
          <a:xfrm>
            <a:off x="8221168" y="3983424"/>
            <a:ext cx="30302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2" name="Picture 2" descr="http://www.clker.com/cliparts/j/p/l/D/8/K/green-tic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85220" y="3937504"/>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4520649" y="3960921"/>
            <a:ext cx="1257572" cy="73547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4" name="Picture 2" descr="http://www.clker.com/cliparts/j/p/l/D/8/K/green-tic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7199" y="4710589"/>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p:cNvSpPr/>
          <p:nvPr/>
        </p:nvSpPr>
        <p:spPr>
          <a:xfrm>
            <a:off x="4562723" y="4741185"/>
            <a:ext cx="1257572" cy="73547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TextBox 35"/>
          <p:cNvSpPr txBox="1"/>
          <p:nvPr/>
        </p:nvSpPr>
        <p:spPr>
          <a:xfrm>
            <a:off x="8318456" y="4816535"/>
            <a:ext cx="30302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chicos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6A500173-7AE1-4980-9C52-2DFAE38768EA}"/>
              </a:ext>
            </a:extLst>
          </p:cNvPr>
          <p:cNvSpPr txBox="1"/>
          <p:nvPr/>
        </p:nvSpPr>
        <p:spPr>
          <a:xfrm>
            <a:off x="339214" y="1119379"/>
            <a:ext cx="10675341"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 o</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pción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escribe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completa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español</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también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inglés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39" name="Picture 38"/>
          <p:cNvPicPr>
            <a:picLocks noChangeAspect="1"/>
          </p:cNvPicPr>
          <p:nvPr/>
        </p:nvPicPr>
        <p:blipFill>
          <a:blip r:embed="rId5" cstate="print">
            <a:clrChange>
              <a:clrFrom>
                <a:srgbClr val="FFFBFA"/>
              </a:clrFrom>
              <a:clrTo>
                <a:srgbClr val="FFFBFA">
                  <a:alpha val="0"/>
                </a:srgbClr>
              </a:clrTo>
            </a:clrChange>
            <a:extLst>
              <a:ext uri="{28A0092B-C50C-407E-A947-70E740481C1C}">
                <a14:useLocalDpi xmlns:a14="http://schemas.microsoft.com/office/drawing/2010/main" val="0"/>
              </a:ext>
            </a:extLst>
          </a:blip>
          <a:stretch>
            <a:fillRect/>
          </a:stretch>
        </p:blipFill>
        <p:spPr>
          <a:xfrm>
            <a:off x="6002456" y="4023837"/>
            <a:ext cx="897178" cy="710266"/>
          </a:xfrm>
          <a:prstGeom prst="rect">
            <a:avLst/>
          </a:prstGeom>
        </p:spPr>
      </p:pic>
      <p:pic>
        <p:nvPicPr>
          <p:cNvPr id="40" name="Picture 39"/>
          <p:cNvPicPr>
            <a:picLocks noChangeAspect="1"/>
          </p:cNvPicPr>
          <p:nvPr/>
        </p:nvPicPr>
        <p:blipFill>
          <a:blip r:embed="rId5" cstate="print">
            <a:clrChange>
              <a:clrFrom>
                <a:srgbClr val="FFFBFA"/>
              </a:clrFrom>
              <a:clrTo>
                <a:srgbClr val="FFFBFA">
                  <a:alpha val="0"/>
                </a:srgbClr>
              </a:clrTo>
            </a:clrChange>
            <a:extLst>
              <a:ext uri="{28A0092B-C50C-407E-A947-70E740481C1C}">
                <a14:useLocalDpi xmlns:a14="http://schemas.microsoft.com/office/drawing/2010/main" val="0"/>
              </a:ext>
            </a:extLst>
          </a:blip>
          <a:stretch>
            <a:fillRect/>
          </a:stretch>
        </p:blipFill>
        <p:spPr>
          <a:xfrm>
            <a:off x="4715319" y="3979574"/>
            <a:ext cx="897178" cy="710266"/>
          </a:xfrm>
          <a:prstGeom prst="rect">
            <a:avLst/>
          </a:prstGeom>
        </p:spPr>
      </p:pic>
    </p:spTree>
    <p:extLst>
      <p:ext uri="{BB962C8B-B14F-4D97-AF65-F5344CB8AC3E}">
        <p14:creationId xmlns:p14="http://schemas.microsoft.com/office/powerpoint/2010/main" val="139895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P spid="30" grpId="0"/>
      <p:bldP spid="31" grpId="0"/>
      <p:bldP spid="33" grpId="0" animBg="1"/>
      <p:bldP spid="35" grpId="0" animBg="1"/>
      <p:bldP spid="36"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10;">
            <a:extLst>
              <a:ext uri="{FF2B5EF4-FFF2-40B4-BE49-F238E27FC236}">
                <a16:creationId xmlns:a16="http://schemas.microsoft.com/office/drawing/2014/main" id="{9268BA27-9508-448E-9915-ACE234D74542}"/>
              </a:ext>
            </a:extLst>
          </p:cNvPr>
          <p:cNvSpPr/>
          <p:nvPr/>
        </p:nvSpPr>
        <p:spPr>
          <a:xfrm>
            <a:off x="9683843" y="7286"/>
            <a:ext cx="250815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9771563" y="-198631"/>
            <a:ext cx="2332719" cy="769039"/>
          </a:xfrm>
        </p:spPr>
        <p:txBody>
          <a:bodyPr>
            <a:normAutofit/>
          </a:bodyPr>
          <a:lstStyle/>
          <a:p>
            <a:r>
              <a:rPr lang="en-GB" sz="1800" b="1" dirty="0" err="1">
                <a:solidFill>
                  <a:prstClr val="white"/>
                </a:solidFill>
              </a:rPr>
              <a:t>escuchar</a:t>
            </a:r>
            <a:r>
              <a:rPr lang="en-GB" sz="1800" b="1" dirty="0">
                <a:solidFill>
                  <a:prstClr val="white"/>
                </a:solidFill>
              </a:rPr>
              <a:t> y </a:t>
            </a:r>
            <a:r>
              <a:rPr lang="en-GB" sz="1800" b="1" dirty="0" err="1">
                <a:solidFill>
                  <a:prstClr val="white"/>
                </a:solidFill>
              </a:rPr>
              <a:t>escribir</a:t>
            </a:r>
            <a:endParaRPr lang="en-US" sz="1800" dirty="0"/>
          </a:p>
        </p:txBody>
      </p:sp>
      <p:sp>
        <p:nvSpPr>
          <p:cNvPr id="6" name="TextBox 5">
            <a:extLst>
              <a:ext uri="{FF2B5EF4-FFF2-40B4-BE49-F238E27FC236}">
                <a16:creationId xmlns:a16="http://schemas.microsoft.com/office/drawing/2014/main" id="{6A500173-7AE1-4980-9C52-2DFAE38768EA}"/>
              </a:ext>
            </a:extLst>
          </p:cNvPr>
          <p:cNvSpPr txBox="1"/>
          <p:nvPr/>
        </p:nvSpPr>
        <p:spPr>
          <a:xfrm>
            <a:off x="303581" y="414336"/>
            <a:ext cx="9676656" cy="110799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Escucha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Escribe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pregunta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español</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Luego</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escribe las palabras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correctas</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español</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para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completar</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7" name="Table 6"/>
          <p:cNvGraphicFramePr>
            <a:graphicFrameLocks noGrp="1"/>
          </p:cNvGraphicFramePr>
          <p:nvPr>
            <p:extLst/>
          </p:nvPr>
        </p:nvGraphicFramePr>
        <p:xfrm>
          <a:off x="339214" y="1759926"/>
          <a:ext cx="11520278" cy="4144929"/>
        </p:xfrm>
        <a:graphic>
          <a:graphicData uri="http://schemas.openxmlformats.org/drawingml/2006/table">
            <a:tbl>
              <a:tblPr firstRow="1" bandRow="1">
                <a:tableStyleId>{8A107856-5554-42FB-B03E-39F5DBC370BA}</a:tableStyleId>
              </a:tblPr>
              <a:tblGrid>
                <a:gridCol w="634945">
                  <a:extLst>
                    <a:ext uri="{9D8B030D-6E8A-4147-A177-3AD203B41FA5}">
                      <a16:colId xmlns:a16="http://schemas.microsoft.com/office/drawing/2014/main" val="3329158156"/>
                    </a:ext>
                  </a:extLst>
                </a:gridCol>
                <a:gridCol w="2350675">
                  <a:extLst>
                    <a:ext uri="{9D8B030D-6E8A-4147-A177-3AD203B41FA5}">
                      <a16:colId xmlns:a16="http://schemas.microsoft.com/office/drawing/2014/main" val="4084368304"/>
                    </a:ext>
                  </a:extLst>
                </a:gridCol>
                <a:gridCol w="1034515">
                  <a:extLst>
                    <a:ext uri="{9D8B030D-6E8A-4147-A177-3AD203B41FA5}">
                      <a16:colId xmlns:a16="http://schemas.microsoft.com/office/drawing/2014/main" val="2109786218"/>
                    </a:ext>
                  </a:extLst>
                </a:gridCol>
                <a:gridCol w="3460898">
                  <a:extLst>
                    <a:ext uri="{9D8B030D-6E8A-4147-A177-3AD203B41FA5}">
                      <a16:colId xmlns:a16="http://schemas.microsoft.com/office/drawing/2014/main" val="2220650417"/>
                    </a:ext>
                  </a:extLst>
                </a:gridCol>
                <a:gridCol w="3460898">
                  <a:extLst>
                    <a:ext uri="{9D8B030D-6E8A-4147-A177-3AD203B41FA5}">
                      <a16:colId xmlns:a16="http://schemas.microsoft.com/office/drawing/2014/main" val="1514437199"/>
                    </a:ext>
                  </a:extLst>
                </a:gridCol>
                <a:gridCol w="578347">
                  <a:extLst>
                    <a:ext uri="{9D8B030D-6E8A-4147-A177-3AD203B41FA5}">
                      <a16:colId xmlns:a16="http://schemas.microsoft.com/office/drawing/2014/main" val="2488732989"/>
                    </a:ext>
                  </a:extLst>
                </a:gridCol>
              </a:tblGrid>
              <a:tr h="640273">
                <a:tc>
                  <a:txBody>
                    <a:bodyPr/>
                    <a:lstStyle/>
                    <a:p>
                      <a:endParaRPr lang="en-GB" sz="3200" dirty="0"/>
                    </a:p>
                  </a:txBody>
                  <a:tcPr/>
                </a:tc>
                <a:tc>
                  <a:txBody>
                    <a:bodyPr/>
                    <a:lstStyle/>
                    <a:p>
                      <a:r>
                        <a:rPr lang="en-GB" sz="2400" b="1" dirty="0" err="1">
                          <a:solidFill>
                            <a:schemeClr val="accent5">
                              <a:lumMod val="50000"/>
                            </a:schemeClr>
                          </a:solidFill>
                          <a:latin typeface="Century Gothic" panose="020B0502020202020204" pitchFamily="34" charset="0"/>
                        </a:rPr>
                        <a:t>Pregunta</a:t>
                      </a:r>
                      <a:endParaRPr lang="en-GB" sz="2400" b="1" dirty="0">
                        <a:solidFill>
                          <a:schemeClr val="accent5">
                            <a:lumMod val="50000"/>
                          </a:schemeClr>
                        </a:solidFill>
                        <a:latin typeface="Century Gothic" panose="020B0502020202020204" pitchFamily="34" charset="0"/>
                      </a:endParaRPr>
                    </a:p>
                  </a:txBody>
                  <a:tcPr anchor="ctr"/>
                </a:tc>
                <a:tc>
                  <a:txBody>
                    <a:bodyPr/>
                    <a:lstStyle/>
                    <a:p>
                      <a:r>
                        <a:rPr lang="en-GB" sz="3200" b="1" dirty="0">
                          <a:solidFill>
                            <a:schemeClr val="accent5">
                              <a:lumMod val="50000"/>
                            </a:schemeClr>
                          </a:solidFill>
                          <a:latin typeface="Century Gothic" panose="020B0502020202020204" pitchFamily="34" charset="0"/>
                          <a:sym typeface="Wingdings" panose="05000000000000000000" pitchFamily="2" charset="2"/>
                        </a:rPr>
                        <a:t></a:t>
                      </a:r>
                      <a:endParaRPr lang="en-GB" sz="3200" b="1" dirty="0">
                        <a:solidFill>
                          <a:schemeClr val="accent5">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50000"/>
                            </a:schemeClr>
                          </a:solidFill>
                          <a:latin typeface="Century Gothic" panose="020B0502020202020204" pitchFamily="34" charset="0"/>
                        </a:rPr>
                        <a:t>Cosa</a:t>
                      </a:r>
                    </a:p>
                  </a:txBody>
                  <a:tcPr anchor="ctr"/>
                </a:tc>
                <a:tc>
                  <a:txBody>
                    <a:bodyPr/>
                    <a:lstStyle/>
                    <a:p>
                      <a:r>
                        <a:rPr lang="en-GB" sz="2400" b="1" dirty="0" err="1">
                          <a:solidFill>
                            <a:schemeClr val="accent5">
                              <a:lumMod val="50000"/>
                            </a:schemeClr>
                          </a:solidFill>
                          <a:latin typeface="Century Gothic" panose="020B0502020202020204" pitchFamily="34" charset="0"/>
                        </a:rPr>
                        <a:t>Adjectivo</a:t>
                      </a:r>
                      <a:endParaRPr lang="en-GB" sz="2400" b="1" dirty="0">
                        <a:solidFill>
                          <a:schemeClr val="accent5">
                            <a:lumMod val="50000"/>
                          </a:schemeClr>
                        </a:solidFill>
                        <a:latin typeface="Century Gothic" panose="020B0502020202020204" pitchFamily="34" charset="0"/>
                      </a:endParaRPr>
                    </a:p>
                  </a:txBody>
                  <a:tcPr anchor="ctr"/>
                </a:tc>
                <a:tc>
                  <a:txBody>
                    <a:bodyPr/>
                    <a:lstStyle/>
                    <a:p>
                      <a:endParaRPr lang="en-GB" sz="3200" b="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56469685"/>
                  </a:ext>
                </a:extLst>
              </a:tr>
              <a:tr h="438082">
                <a:tc rowSpan="2">
                  <a:txBody>
                    <a:bodyPr/>
                    <a:lstStyle/>
                    <a:p>
                      <a:endParaRPr lang="en-GB" sz="3200" b="1"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a:txBody>
                    <a:bodyPr/>
                    <a:lstStyle/>
                    <a:p>
                      <a:pPr algn="r"/>
                      <a:r>
                        <a:rPr lang="en-GB" sz="2000" b="0" dirty="0" err="1">
                          <a:solidFill>
                            <a:schemeClr val="accent5">
                              <a:lumMod val="50000"/>
                            </a:schemeClr>
                          </a:solidFill>
                          <a:latin typeface="Century Gothic" panose="020B0502020202020204" pitchFamily="34" charset="0"/>
                        </a:rPr>
                        <a:t>es</a:t>
                      </a:r>
                      <a:endParaRPr lang="en-GB" sz="20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r>
                        <a:rPr lang="en-GB" sz="3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622362356"/>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chemeClr val="accent5">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94611485"/>
                  </a:ext>
                </a:extLst>
              </a:tr>
              <a:tr h="438082">
                <a:tc rowSpan="2">
                  <a:txBody>
                    <a:bodyPr/>
                    <a:lstStyle/>
                    <a:p>
                      <a:endParaRPr lang="en-GB" sz="3200" b="1"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chemeClr val="accent5">
                            <a:lumMod val="50000"/>
                          </a:schemeClr>
                        </a:solidFill>
                        <a:latin typeface="Century Gothic" panose="020B0502020202020204" pitchFamily="34" charset="0"/>
                      </a:endParaRPr>
                    </a:p>
                  </a:txBody>
                  <a:tcPr/>
                </a:tc>
                <a:tc>
                  <a:txBody>
                    <a:bodyPr/>
                    <a:lstStyle/>
                    <a:p>
                      <a:pPr algn="r"/>
                      <a:r>
                        <a:rPr lang="en-GB" sz="2000" b="0" dirty="0">
                          <a:solidFill>
                            <a:schemeClr val="accent5">
                              <a:lumMod val="50000"/>
                            </a:schemeClr>
                          </a:solidFill>
                          <a:latin typeface="Century Gothic" panose="020B0502020202020204" pitchFamily="34" charset="0"/>
                        </a:rPr>
                        <a:t>son</a:t>
                      </a: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232208202"/>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5">
                              <a:lumMod val="50000"/>
                            </a:schemeClr>
                          </a:solidFill>
                          <a:latin typeface="Century Gothic" panose="020B0502020202020204" pitchFamily="34" charset="0"/>
                        </a:rPr>
                        <a:t>es</a:t>
                      </a:r>
                      <a:endParaRPr lang="en-GB" sz="2000" b="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0220006"/>
                  </a:ext>
                </a:extLst>
              </a:tr>
              <a:tr h="438082">
                <a:tc rowSpan="2">
                  <a:txBody>
                    <a:bodyPr/>
                    <a:lstStyle/>
                    <a:p>
                      <a:endParaRPr lang="en-GB" sz="3200" b="1"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chemeClr val="accent5">
                            <a:lumMod val="50000"/>
                          </a:schemeClr>
                        </a:solidFill>
                        <a:latin typeface="Century Gothic" panose="020B0502020202020204" pitchFamily="34" charset="0"/>
                      </a:endParaRPr>
                    </a:p>
                  </a:txBody>
                  <a:tcPr/>
                </a:tc>
                <a:tc>
                  <a:txBody>
                    <a:bodyPr/>
                    <a:lstStyle/>
                    <a:p>
                      <a:pPr algn="r"/>
                      <a:r>
                        <a:rPr lang="en-GB" sz="2000" b="0" dirty="0" err="1">
                          <a:solidFill>
                            <a:schemeClr val="accent5">
                              <a:lumMod val="50000"/>
                            </a:schemeClr>
                          </a:solidFill>
                          <a:latin typeface="Century Gothic" panose="020B0502020202020204" pitchFamily="34" charset="0"/>
                        </a:rPr>
                        <a:t>es</a:t>
                      </a:r>
                      <a:endParaRPr lang="en-GB" sz="20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609657990"/>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chemeClr val="accent5">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06508924"/>
                  </a:ext>
                </a:extLst>
              </a:tr>
              <a:tr h="438082">
                <a:tc rowSpan="2">
                  <a:txBody>
                    <a:bodyPr/>
                    <a:lstStyle/>
                    <a:p>
                      <a:endParaRPr lang="en-GB" sz="3200" b="1"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chemeClr val="accent5">
                            <a:lumMod val="50000"/>
                          </a:schemeClr>
                        </a:solidFill>
                        <a:latin typeface="Century Gothic" panose="020B0502020202020204" pitchFamily="34" charset="0"/>
                      </a:endParaRPr>
                    </a:p>
                  </a:txBody>
                  <a:tcPr/>
                </a:tc>
                <a:tc>
                  <a:txBody>
                    <a:bodyPr/>
                    <a:lstStyle/>
                    <a:p>
                      <a:pPr algn="r"/>
                      <a:r>
                        <a:rPr lang="en-GB" sz="2000" b="0" dirty="0">
                          <a:solidFill>
                            <a:schemeClr val="accent5">
                              <a:lumMod val="50000"/>
                            </a:schemeClr>
                          </a:solidFill>
                          <a:latin typeface="Century Gothic" panose="020B0502020202020204" pitchFamily="34" charset="0"/>
                        </a:rPr>
                        <a:t>son</a:t>
                      </a: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endParaRPr lang="en-GB" sz="3200" b="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221578654"/>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5">
                              <a:lumMod val="50000"/>
                            </a:schemeClr>
                          </a:solidFill>
                          <a:latin typeface="Century Gothic" panose="020B0502020202020204" pitchFamily="34" charset="0"/>
                        </a:rPr>
                        <a:t>es</a:t>
                      </a:r>
                      <a:endParaRPr lang="en-GB" sz="2000" b="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07097760"/>
                  </a:ext>
                </a:extLst>
              </a:tr>
            </a:tbl>
          </a:graphicData>
        </a:graphic>
      </p:graphicFrame>
      <p:pic>
        <p:nvPicPr>
          <p:cNvPr id="2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528" y="2429194"/>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783" y="3302704"/>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901" y="4603779"/>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992" y="5475044"/>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978195" y="2667215"/>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Cuál</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p:cNvSpPr txBox="1"/>
          <p:nvPr/>
        </p:nvSpPr>
        <p:spPr>
          <a:xfrm>
            <a:off x="4628707" y="2667214"/>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plaza</a:t>
            </a:r>
          </a:p>
        </p:txBody>
      </p:sp>
      <p:sp>
        <p:nvSpPr>
          <p:cNvPr id="39" name="TextBox 38"/>
          <p:cNvSpPr txBox="1"/>
          <p:nvPr/>
        </p:nvSpPr>
        <p:spPr>
          <a:xfrm>
            <a:off x="8023846" y="2667213"/>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antigua</a:t>
            </a:r>
          </a:p>
        </p:txBody>
      </p:sp>
      <p:sp>
        <p:nvSpPr>
          <p:cNvPr id="40" name="TextBox 39"/>
          <p:cNvSpPr txBox="1"/>
          <p:nvPr/>
        </p:nvSpPr>
        <p:spPr>
          <a:xfrm>
            <a:off x="978195" y="3463978"/>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Cuáles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TextBox 40"/>
          <p:cNvSpPr txBox="1"/>
          <p:nvPr/>
        </p:nvSpPr>
        <p:spPr>
          <a:xfrm>
            <a:off x="4628707" y="3456477"/>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torres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p:cNvSpPr txBox="1"/>
          <p:nvPr/>
        </p:nvSpPr>
        <p:spPr>
          <a:xfrm>
            <a:off x="8059479" y="3448976"/>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grandes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3" name="TextBox 42"/>
          <p:cNvSpPr txBox="1"/>
          <p:nvPr/>
        </p:nvSpPr>
        <p:spPr>
          <a:xfrm>
            <a:off x="978195" y="4250828"/>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Cuáles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p:cNvSpPr txBox="1"/>
          <p:nvPr/>
        </p:nvSpPr>
        <p:spPr>
          <a:xfrm>
            <a:off x="4628706" y="4242835"/>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flores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p:cNvSpPr txBox="1"/>
          <p:nvPr/>
        </p:nvSpPr>
        <p:spPr>
          <a:xfrm>
            <a:off x="8059479" y="4250828"/>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blancas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p:cNvSpPr txBox="1"/>
          <p:nvPr/>
        </p:nvSpPr>
        <p:spPr>
          <a:xfrm>
            <a:off x="978195" y="5042193"/>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Cuál</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7" name="TextBox 46"/>
          <p:cNvSpPr txBox="1"/>
          <p:nvPr/>
        </p:nvSpPr>
        <p:spPr>
          <a:xfrm>
            <a:off x="4628706" y="5042468"/>
            <a:ext cx="24844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balcón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TextBox 47"/>
          <p:cNvSpPr txBox="1"/>
          <p:nvPr/>
        </p:nvSpPr>
        <p:spPr>
          <a:xfrm>
            <a:off x="8023846" y="5042193"/>
            <a:ext cx="19563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famoso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Google Shape;95;p5">
            <a:hlinkClick r:id="" action="ppaction://noaction">
              <a:snd r:embed="rId4" name="Cuál Sentences - 1. Cuál BEEP plaza.wav"/>
            </a:hlinkClick>
          </p:cNvPr>
          <p:cNvSpPr/>
          <p:nvPr/>
        </p:nvSpPr>
        <p:spPr>
          <a:xfrm>
            <a:off x="408351" y="2710621"/>
            <a:ext cx="500708" cy="46009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Google Shape;98;p5">
            <a:hlinkClick r:id="" action="ppaction://noaction">
              <a:snd r:embed="rId5" name="Cuál Sentences - 2. Cuáles BEEP torres.wav"/>
            </a:hlinkClick>
          </p:cNvPr>
          <p:cNvSpPr/>
          <p:nvPr/>
        </p:nvSpPr>
        <p:spPr>
          <a:xfrm>
            <a:off x="408351" y="3479480"/>
            <a:ext cx="500708" cy="48609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4" name="Google Shape;101;p5">
            <a:hlinkClick r:id="" action="ppaction://noaction">
              <a:snd r:embed="rId6" name="Cuál Sentences - 3. Cuáles BEEP flores.wav"/>
            </a:hlinkClick>
          </p:cNvPr>
          <p:cNvSpPr/>
          <p:nvPr/>
        </p:nvSpPr>
        <p:spPr>
          <a:xfrm>
            <a:off x="408351" y="4232861"/>
            <a:ext cx="500708" cy="5076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6" name="Google Shape;104;p5">
            <a:hlinkClick r:id="" action="ppaction://noaction">
              <a:snd r:embed="rId7" name="Cuál Sentences - 4. Cuál BEEP balcón.wav"/>
            </a:hlinkClick>
          </p:cNvPr>
          <p:cNvSpPr/>
          <p:nvPr/>
        </p:nvSpPr>
        <p:spPr>
          <a:xfrm>
            <a:off x="408351" y="5115300"/>
            <a:ext cx="500708" cy="490324"/>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05591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10;">
            <a:extLst>
              <a:ext uri="{FF2B5EF4-FFF2-40B4-BE49-F238E27FC236}">
                <a16:creationId xmlns:a16="http://schemas.microsoft.com/office/drawing/2014/main" id="{9268BA27-9508-448E-9915-ACE234D74542}"/>
              </a:ext>
            </a:extLst>
          </p:cNvPr>
          <p:cNvSpPr/>
          <p:nvPr/>
        </p:nvSpPr>
        <p:spPr>
          <a:xfrm>
            <a:off x="9999212" y="23997"/>
            <a:ext cx="219278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9999212" y="-160062"/>
            <a:ext cx="2332719" cy="769039"/>
          </a:xfrm>
        </p:spPr>
        <p:txBody>
          <a:bodyPr>
            <a:normAutofit/>
          </a:bodyPr>
          <a:lstStyle/>
          <a:p>
            <a:r>
              <a:rPr lang="en-GB" sz="1800" b="1" dirty="0" err="1">
                <a:solidFill>
                  <a:prstClr val="white"/>
                </a:solidFill>
              </a:rPr>
              <a:t>hablar</a:t>
            </a:r>
            <a:r>
              <a:rPr lang="en-GB" sz="1800" b="1" dirty="0">
                <a:solidFill>
                  <a:prstClr val="white"/>
                </a:solidFill>
              </a:rPr>
              <a:t> y </a:t>
            </a:r>
            <a:r>
              <a:rPr lang="en-GB" sz="1800" b="1" dirty="0" err="1">
                <a:solidFill>
                  <a:prstClr val="white"/>
                </a:solidFill>
              </a:rPr>
              <a:t>escuchar</a:t>
            </a:r>
            <a:endParaRPr lang="en-US" sz="1800" dirty="0"/>
          </a:p>
        </p:txBody>
      </p:sp>
      <p:sp>
        <p:nvSpPr>
          <p:cNvPr id="6" name="TextBox 5"/>
          <p:cNvSpPr txBox="1"/>
          <p:nvPr/>
        </p:nvSpPr>
        <p:spPr>
          <a:xfrm>
            <a:off x="548640" y="424916"/>
            <a:ext cx="4998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graphicFrame>
        <p:nvGraphicFramePr>
          <p:cNvPr id="7" name="Table 6"/>
          <p:cNvGraphicFramePr>
            <a:graphicFrameLocks noGrp="1"/>
          </p:cNvGraphicFramePr>
          <p:nvPr>
            <p:extLst/>
          </p:nvPr>
        </p:nvGraphicFramePr>
        <p:xfrm>
          <a:off x="548639" y="1009691"/>
          <a:ext cx="6111468" cy="5394960"/>
        </p:xfrm>
        <a:graphic>
          <a:graphicData uri="http://schemas.openxmlformats.org/drawingml/2006/table">
            <a:tbl>
              <a:tblPr firstRow="1" bandRow="1">
                <a:tableStyleId>{5C22544A-7EE6-4342-B048-85BDC9FD1C3A}</a:tableStyleId>
              </a:tblPr>
              <a:tblGrid>
                <a:gridCol w="6111468">
                  <a:extLst>
                    <a:ext uri="{9D8B030D-6E8A-4147-A177-3AD203B41FA5}">
                      <a16:colId xmlns:a16="http://schemas.microsoft.com/office/drawing/2014/main" val="3724245918"/>
                    </a:ext>
                  </a:extLst>
                </a:gridCol>
              </a:tblGrid>
              <a:tr h="370840">
                <a:tc>
                  <a:txBody>
                    <a:bodyPr/>
                    <a:lstStyle/>
                    <a:p>
                      <a:pPr algn="ctr"/>
                      <a:r>
                        <a:rPr lang="en-GB" sz="2400" b="1" dirty="0">
                          <a:solidFill>
                            <a:srgbClr val="002060"/>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rgbClr val="002060"/>
                          </a:solidFill>
                          <a:latin typeface="Century Gothic" panose="020B0502020202020204" pitchFamily="34" charset="0"/>
                        </a:rPr>
                        <a:t>                      el chico alto?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los</a:t>
                      </a:r>
                      <a:r>
                        <a:rPr lang="en-GB" sz="2400" b="0" baseline="0" dirty="0">
                          <a:solidFill>
                            <a:srgbClr val="002060"/>
                          </a:solidFill>
                          <a:latin typeface="Century Gothic" panose="020B0502020202020204" pitchFamily="34" charset="0"/>
                        </a:rPr>
                        <a:t> </a:t>
                      </a:r>
                      <a:r>
                        <a:rPr lang="en-GB" sz="2400" b="0" baseline="0" dirty="0" err="1">
                          <a:solidFill>
                            <a:srgbClr val="002060"/>
                          </a:solidFill>
                          <a:latin typeface="Century Gothic" panose="020B0502020202020204" pitchFamily="34" charset="0"/>
                        </a:rPr>
                        <a:t>edificios</a:t>
                      </a:r>
                      <a:r>
                        <a:rPr lang="en-GB" sz="2400" b="0" baseline="0" dirty="0">
                          <a:solidFill>
                            <a:srgbClr val="002060"/>
                          </a:solidFill>
                          <a:latin typeface="Century Gothic" panose="020B0502020202020204" pitchFamily="34" charset="0"/>
                        </a:rPr>
                        <a:t> </a:t>
                      </a:r>
                      <a:r>
                        <a:rPr lang="en-GB" sz="2400" b="0" baseline="0" dirty="0" err="1">
                          <a:solidFill>
                            <a:srgbClr val="002060"/>
                          </a:solidFill>
                          <a:latin typeface="Century Gothic" panose="020B0502020202020204" pitchFamily="34" charset="0"/>
                        </a:rPr>
                        <a:t>importantes</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papel</a:t>
                      </a:r>
                      <a:r>
                        <a:rPr lang="en-GB" sz="2400" b="0" baseline="0" dirty="0">
                          <a:solidFill>
                            <a:srgbClr val="002060"/>
                          </a:solidFill>
                          <a:latin typeface="Century Gothic" panose="020B0502020202020204" pitchFamily="34" charset="0"/>
                        </a:rPr>
                        <a:t> </a:t>
                      </a:r>
                      <a:r>
                        <a:rPr lang="en-GB" sz="2400" b="0" baseline="0" dirty="0" err="1">
                          <a:solidFill>
                            <a:srgbClr val="002060"/>
                          </a:solidFill>
                          <a:latin typeface="Century Gothic" panose="020B0502020202020204" pitchFamily="34" charset="0"/>
                        </a:rPr>
                        <a:t>tienes</a:t>
                      </a:r>
                      <a:r>
                        <a:rPr lang="en-GB" sz="2400" b="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los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chicos</a:t>
                      </a:r>
                      <a:r>
                        <a:rPr lang="en-GB" sz="2400" b="0" dirty="0">
                          <a:solidFill>
                            <a:srgbClr val="002060"/>
                          </a:solidFill>
                          <a:latin typeface="Century Gothic" panose="020B0502020202020204" pitchFamily="34" charset="0"/>
                        </a:rPr>
                        <a:t> altos?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deportes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haces</a:t>
                      </a:r>
                      <a:r>
                        <a:rPr lang="en-GB" sz="24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a:solidFill>
                            <a:srgbClr val="002060"/>
                          </a:solidFill>
                          <a:latin typeface="Century Gothic" panose="020B0502020202020204" pitchFamily="34" charset="0"/>
                        </a:rPr>
                        <a:t>                       el </a:t>
                      </a:r>
                      <a:r>
                        <a:rPr lang="en-GB" sz="2400" b="0" dirty="0" err="1">
                          <a:solidFill>
                            <a:srgbClr val="002060"/>
                          </a:solidFill>
                          <a:latin typeface="Century Gothic" panose="020B0502020202020204" pitchFamily="34" charset="0"/>
                        </a:rPr>
                        <a:t>edificio</a:t>
                      </a:r>
                      <a:r>
                        <a:rPr lang="en-GB" sz="2400" b="0" dirty="0">
                          <a:solidFill>
                            <a:srgbClr val="002060"/>
                          </a:solidFill>
                          <a:latin typeface="Century Gothic" panose="020B0502020202020204" pitchFamily="34" charset="0"/>
                        </a:rPr>
                        <a:t> importante?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extLst/>
          </p:nvPr>
        </p:nvGraphicFramePr>
        <p:xfrm>
          <a:off x="6889617" y="1009691"/>
          <a:ext cx="4998720" cy="5394960"/>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370840">
                <a:tc>
                  <a:txBody>
                    <a:bodyPr/>
                    <a:lstStyle/>
                    <a:p>
                      <a:pPr algn="ctr"/>
                      <a:r>
                        <a:rPr lang="en-GB" sz="2400" b="1" dirty="0" err="1">
                          <a:solidFill>
                            <a:srgbClr val="002060"/>
                          </a:solidFill>
                          <a:latin typeface="Century Gothic" panose="020B0502020202020204" pitchFamily="34" charset="0"/>
                        </a:rPr>
                        <a:t>Respuestas</a:t>
                      </a:r>
                      <a:endParaRPr lang="en-GB" sz="2400" b="1"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Salamanca y</a:t>
                      </a:r>
                      <a:r>
                        <a:rPr lang="en-GB" sz="2400" b="0" baseline="0" dirty="0">
                          <a:solidFill>
                            <a:srgbClr val="002060"/>
                          </a:solidFill>
                          <a:latin typeface="Century Gothic" panose="020B0502020202020204" pitchFamily="34" charset="0"/>
                        </a:rPr>
                        <a:t> Madrid</a:t>
                      </a:r>
                      <a:r>
                        <a:rPr lang="en-GB" sz="2400" b="0" dirty="0">
                          <a:solidFill>
                            <a:srgbClr val="002060"/>
                          </a:solidFill>
                          <a:latin typeface="Century Gothic" panose="020B0502020202020204" pitchFamily="34" charset="0"/>
                        </a:rPr>
                        <a:t>.</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rgbClr val="002060"/>
                          </a:solidFill>
                          <a:latin typeface="Century Gothic" panose="020B0502020202020204" pitchFamily="34" charset="0"/>
                        </a:rPr>
                        <a:t>Hago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tres</a:t>
                      </a:r>
                      <a:r>
                        <a:rPr lang="en-GB" sz="2400" b="0" dirty="0">
                          <a:solidFill>
                            <a:srgbClr val="002060"/>
                          </a:solidFill>
                          <a:latin typeface="Century Gothic" panose="020B0502020202020204" pitchFamily="34" charset="0"/>
                        </a:rPr>
                        <a:t>.</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El </a:t>
                      </a:r>
                      <a:r>
                        <a:rPr lang="en-GB" sz="2400" b="0" dirty="0" err="1">
                          <a:solidFill>
                            <a:srgbClr val="002060"/>
                          </a:solidFill>
                          <a:latin typeface="Century Gothic" panose="020B0502020202020204" pitchFamily="34" charset="0"/>
                        </a:rPr>
                        <a:t>Señor</a:t>
                      </a:r>
                      <a:r>
                        <a:rPr lang="en-GB" sz="2400" b="0" dirty="0">
                          <a:solidFill>
                            <a:srgbClr val="002060"/>
                          </a:solidFill>
                          <a:latin typeface="Century Gothic" panose="020B0502020202020204" pitchFamily="34" charset="0"/>
                        </a:rPr>
                        <a:t> Castro.</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rgbClr val="002060"/>
                          </a:solidFill>
                          <a:latin typeface="Century Gothic" panose="020B0502020202020204" pitchFamily="34" charset="0"/>
                        </a:rPr>
                        <a:t>Salamanca.</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err="1">
                          <a:solidFill>
                            <a:srgbClr val="002060"/>
                          </a:solidFill>
                          <a:latin typeface="Century Gothic" panose="020B0502020202020204" pitchFamily="34" charset="0"/>
                        </a:rPr>
                        <a:t>Hago</a:t>
                      </a:r>
                      <a:r>
                        <a:rPr lang="en-GB" sz="2400" b="0" dirty="0">
                          <a:solidFill>
                            <a:srgbClr val="002060"/>
                          </a:solidFill>
                          <a:latin typeface="Century Gothic" panose="020B0502020202020204" pitchFamily="34" charset="0"/>
                        </a:rPr>
                        <a:t> mucho.</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a:solidFill>
                            <a:srgbClr val="002060"/>
                          </a:solidFill>
                          <a:latin typeface="Century Gothic" panose="020B0502020202020204" pitchFamily="34" charset="0"/>
                        </a:rPr>
                        <a:t>El </a:t>
                      </a:r>
                      <a:r>
                        <a:rPr lang="en-GB" sz="2400" b="0" dirty="0" err="1">
                          <a:solidFill>
                            <a:srgbClr val="002060"/>
                          </a:solidFill>
                          <a:latin typeface="Century Gothic" panose="020B0502020202020204" pitchFamily="34" charset="0"/>
                        </a:rPr>
                        <a:t>Señor</a:t>
                      </a:r>
                      <a:r>
                        <a:rPr lang="en-GB" sz="2400" b="0" dirty="0">
                          <a:solidFill>
                            <a:srgbClr val="002060"/>
                          </a:solidFill>
                          <a:latin typeface="Century Gothic" panose="020B0502020202020204" pitchFamily="34" charset="0"/>
                        </a:rPr>
                        <a:t> Castro y la </a:t>
                      </a:r>
                      <a:r>
                        <a:rPr lang="en-GB" sz="2400" b="0" dirty="0" err="1">
                          <a:solidFill>
                            <a:srgbClr val="002060"/>
                          </a:solidFill>
                          <a:latin typeface="Century Gothic" panose="020B0502020202020204" pitchFamily="34" charset="0"/>
                        </a:rPr>
                        <a:t>Señora</a:t>
                      </a:r>
                      <a:r>
                        <a:rPr lang="en-GB" sz="2400" b="0" dirty="0">
                          <a:solidFill>
                            <a:srgbClr val="002060"/>
                          </a:solidFill>
                          <a:latin typeface="Century Gothic" panose="020B0502020202020204" pitchFamily="34" charset="0"/>
                        </a:rPr>
                        <a:t> Alonso.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10" name="TextBox 9"/>
          <p:cNvSpPr txBox="1"/>
          <p:nvPr/>
        </p:nvSpPr>
        <p:spPr>
          <a:xfrm>
            <a:off x="224149" y="1480262"/>
            <a:ext cx="19117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Who is</a:t>
            </a:r>
          </a:p>
        </p:txBody>
      </p:sp>
      <p:sp>
        <p:nvSpPr>
          <p:cNvPr id="12" name="TextBox 11"/>
          <p:cNvSpPr txBox="1"/>
          <p:nvPr/>
        </p:nvSpPr>
        <p:spPr>
          <a:xfrm>
            <a:off x="238979" y="3945445"/>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Who are</a:t>
            </a:r>
          </a:p>
        </p:txBody>
      </p:sp>
      <p:sp>
        <p:nvSpPr>
          <p:cNvPr id="14" name="TextBox 13"/>
          <p:cNvSpPr txBox="1"/>
          <p:nvPr/>
        </p:nvSpPr>
        <p:spPr>
          <a:xfrm>
            <a:off x="238979" y="5556518"/>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Which is</a:t>
            </a:r>
          </a:p>
        </p:txBody>
      </p:sp>
      <p:sp>
        <p:nvSpPr>
          <p:cNvPr id="15" name="TextBox 14"/>
          <p:cNvSpPr txBox="1"/>
          <p:nvPr/>
        </p:nvSpPr>
        <p:spPr>
          <a:xfrm>
            <a:off x="370567" y="2304838"/>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Which are</a:t>
            </a:r>
          </a:p>
        </p:txBody>
      </p:sp>
      <p:sp>
        <p:nvSpPr>
          <p:cNvPr id="16" name="Rounded Rectangle 15"/>
          <p:cNvSpPr/>
          <p:nvPr/>
        </p:nvSpPr>
        <p:spPr>
          <a:xfrm>
            <a:off x="579362" y="1522407"/>
            <a:ext cx="1306858" cy="35187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7" name="Rounded Rectangle 16"/>
          <p:cNvSpPr/>
          <p:nvPr/>
        </p:nvSpPr>
        <p:spPr>
          <a:xfrm>
            <a:off x="579362" y="2308643"/>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9" name="Rounded Rectangle 18"/>
          <p:cNvSpPr/>
          <p:nvPr/>
        </p:nvSpPr>
        <p:spPr>
          <a:xfrm>
            <a:off x="622557" y="3138685"/>
            <a:ext cx="1633453" cy="36029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20" name="TextBox 19"/>
          <p:cNvSpPr txBox="1"/>
          <p:nvPr/>
        </p:nvSpPr>
        <p:spPr>
          <a:xfrm>
            <a:off x="373854" y="3107907"/>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much</a:t>
            </a:r>
          </a:p>
        </p:txBody>
      </p:sp>
      <p:sp>
        <p:nvSpPr>
          <p:cNvPr id="21" name="TextBox 20"/>
          <p:cNvSpPr txBox="1"/>
          <p:nvPr/>
        </p:nvSpPr>
        <p:spPr>
          <a:xfrm>
            <a:off x="278890" y="4695403"/>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many</a:t>
            </a:r>
          </a:p>
        </p:txBody>
      </p:sp>
      <p:sp>
        <p:nvSpPr>
          <p:cNvPr id="22" name="Rounded Rectangle 21"/>
          <p:cNvSpPr/>
          <p:nvPr/>
        </p:nvSpPr>
        <p:spPr>
          <a:xfrm>
            <a:off x="597455" y="3976223"/>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23" name="Rounded Rectangle 22"/>
          <p:cNvSpPr/>
          <p:nvPr/>
        </p:nvSpPr>
        <p:spPr>
          <a:xfrm>
            <a:off x="579362" y="4761053"/>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24" name="Rounded Rectangle 23"/>
          <p:cNvSpPr/>
          <p:nvPr/>
        </p:nvSpPr>
        <p:spPr>
          <a:xfrm>
            <a:off x="548638" y="5610254"/>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518867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1066012" y="-261907"/>
            <a:ext cx="2332719" cy="769039"/>
          </a:xfrm>
        </p:spPr>
        <p:txBody>
          <a:bodyPr>
            <a:normAutofit/>
          </a:bodyPr>
          <a:lstStyle/>
          <a:p>
            <a:r>
              <a:rPr lang="en-GB" sz="1800" b="1" dirty="0" err="1">
                <a:solidFill>
                  <a:prstClr val="white"/>
                </a:solidFill>
              </a:rPr>
              <a:t>hablar</a:t>
            </a:r>
            <a:endParaRPr lang="en-US" sz="1800" dirty="0"/>
          </a:p>
        </p:txBody>
      </p:sp>
      <p:sp>
        <p:nvSpPr>
          <p:cNvPr id="6" name="TextBox 5"/>
          <p:cNvSpPr txBox="1"/>
          <p:nvPr/>
        </p:nvSpPr>
        <p:spPr>
          <a:xfrm>
            <a:off x="548640" y="424916"/>
            <a:ext cx="4998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graphicFrame>
        <p:nvGraphicFramePr>
          <p:cNvPr id="7" name="Table 6"/>
          <p:cNvGraphicFramePr>
            <a:graphicFrameLocks noGrp="1"/>
          </p:cNvGraphicFramePr>
          <p:nvPr>
            <p:extLst/>
          </p:nvPr>
        </p:nvGraphicFramePr>
        <p:xfrm>
          <a:off x="259307" y="1009691"/>
          <a:ext cx="6441744" cy="5394960"/>
        </p:xfrm>
        <a:graphic>
          <a:graphicData uri="http://schemas.openxmlformats.org/drawingml/2006/table">
            <a:tbl>
              <a:tblPr firstRow="1" bandRow="1">
                <a:tableStyleId>{5C22544A-7EE6-4342-B048-85BDC9FD1C3A}</a:tableStyleId>
              </a:tblPr>
              <a:tblGrid>
                <a:gridCol w="6441744">
                  <a:extLst>
                    <a:ext uri="{9D8B030D-6E8A-4147-A177-3AD203B41FA5}">
                      <a16:colId xmlns:a16="http://schemas.microsoft.com/office/drawing/2014/main" val="3724245918"/>
                    </a:ext>
                  </a:extLst>
                </a:gridCol>
              </a:tblGrid>
              <a:tr h="370840">
                <a:tc>
                  <a:txBody>
                    <a:bodyPr/>
                    <a:lstStyle/>
                    <a:p>
                      <a:pPr algn="ctr"/>
                      <a:r>
                        <a:rPr lang="en-GB" sz="2400" b="1" dirty="0">
                          <a:solidFill>
                            <a:srgbClr val="002060"/>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rgbClr val="002060"/>
                          </a:solidFill>
                          <a:latin typeface="Century Gothic" panose="020B0502020202020204" pitchFamily="34" charset="0"/>
                        </a:rPr>
                        <a:t>                          los </a:t>
                      </a:r>
                      <a:r>
                        <a:rPr lang="en-GB" sz="2400" b="0" dirty="0" err="1">
                          <a:solidFill>
                            <a:srgbClr val="002060"/>
                          </a:solidFill>
                          <a:latin typeface="Century Gothic" panose="020B0502020202020204" pitchFamily="34" charset="0"/>
                        </a:rPr>
                        <a:t>profesores</a:t>
                      </a:r>
                      <a:r>
                        <a:rPr lang="en-GB" sz="2400" b="0" baseline="0" dirty="0">
                          <a:solidFill>
                            <a:srgbClr val="002060"/>
                          </a:solidFill>
                          <a:latin typeface="Century Gothic" panose="020B0502020202020204" pitchFamily="34" charset="0"/>
                        </a:rPr>
                        <a:t> </a:t>
                      </a:r>
                      <a:r>
                        <a:rPr lang="en-GB" sz="2400" b="0" baseline="0" dirty="0" err="1">
                          <a:solidFill>
                            <a:srgbClr val="002060"/>
                          </a:solidFill>
                          <a:latin typeface="Century Gothic" panose="020B0502020202020204" pitchFamily="34" charset="0"/>
                        </a:rPr>
                        <a:t>interesantes</a:t>
                      </a:r>
                      <a:r>
                        <a:rPr lang="en-GB" sz="2400" b="0" baseline="0" dirty="0">
                          <a:solidFill>
                            <a:srgbClr val="002060"/>
                          </a:solidFill>
                          <a:latin typeface="Century Gothic" panose="020B0502020202020204" pitchFamily="34" charset="0"/>
                        </a:rPr>
                        <a:t>?</a:t>
                      </a:r>
                    </a:p>
                    <a:p>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rgbClr val="002060"/>
                          </a:solidFill>
                          <a:latin typeface="Century Gothic" panose="020B0502020202020204" pitchFamily="34" charset="0"/>
                        </a:rPr>
                        <a:t>                          la ciudad antigua?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deportes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haces</a:t>
                      </a:r>
                      <a:r>
                        <a:rPr lang="en-GB" sz="2400" b="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rgbClr val="002060"/>
                          </a:solidFill>
                          <a:latin typeface="Century Gothic" panose="020B0502020202020204" pitchFamily="34" charset="0"/>
                        </a:rPr>
                        <a:t>                          el </a:t>
                      </a:r>
                      <a:r>
                        <a:rPr lang="en-GB" sz="2400" b="0" dirty="0" err="1">
                          <a:solidFill>
                            <a:srgbClr val="002060"/>
                          </a:solidFill>
                          <a:latin typeface="Century Gothic" panose="020B0502020202020204" pitchFamily="34" charset="0"/>
                        </a:rPr>
                        <a:t>profesor</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interesante</a:t>
                      </a:r>
                      <a:r>
                        <a:rPr lang="en-GB" sz="24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ejercicio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haces</a:t>
                      </a:r>
                      <a:r>
                        <a:rPr lang="en-GB" sz="24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las </a:t>
                      </a:r>
                      <a:r>
                        <a:rPr lang="en-GB" sz="2400" b="0" dirty="0" err="1">
                          <a:solidFill>
                            <a:srgbClr val="002060"/>
                          </a:solidFill>
                          <a:latin typeface="Century Gothic" panose="020B0502020202020204" pitchFamily="34" charset="0"/>
                        </a:rPr>
                        <a:t>ciudades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antiguas</a:t>
                      </a:r>
                      <a:r>
                        <a:rPr lang="en-GB" sz="2400" b="0" dirty="0">
                          <a:solidFill>
                            <a:srgbClr val="002060"/>
                          </a:solidFill>
                          <a:latin typeface="Century Gothic" panose="020B0502020202020204" pitchFamily="34" charset="0"/>
                        </a:rPr>
                        <a:t>? ……………………………………………….……</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extLst/>
          </p:nvPr>
        </p:nvGraphicFramePr>
        <p:xfrm>
          <a:off x="6990384" y="1009692"/>
          <a:ext cx="4998720" cy="5394959"/>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514786">
                <a:tc>
                  <a:txBody>
                    <a:bodyPr/>
                    <a:lstStyle/>
                    <a:p>
                      <a:pPr algn="ctr"/>
                      <a:r>
                        <a:rPr lang="en-GB" sz="2400" b="1" dirty="0" err="1">
                          <a:solidFill>
                            <a:srgbClr val="002060"/>
                          </a:solidFill>
                          <a:latin typeface="Century Gothic" panose="020B0502020202020204" pitchFamily="34" charset="0"/>
                        </a:rPr>
                        <a:t>Respuestas</a:t>
                      </a:r>
                      <a:endParaRPr lang="en-GB" sz="2400" b="1"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739783">
                <a:tc>
                  <a:txBody>
                    <a:bodyPr/>
                    <a:lstStyle/>
                    <a:p>
                      <a:r>
                        <a:rPr lang="en-GB" sz="2400" b="0" dirty="0" err="1">
                          <a:solidFill>
                            <a:srgbClr val="002060"/>
                          </a:solidFill>
                          <a:latin typeface="Century Gothic" panose="020B0502020202020204" pitchFamily="34" charset="0"/>
                        </a:rPr>
                        <a:t>Tengo</a:t>
                      </a:r>
                      <a:r>
                        <a:rPr lang="en-GB" sz="2400" b="0" dirty="0">
                          <a:solidFill>
                            <a:srgbClr val="002060"/>
                          </a:solidFill>
                          <a:latin typeface="Century Gothic" panose="020B0502020202020204" pitchFamily="34" charset="0"/>
                        </a:rPr>
                        <a:t> mucho.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840526">
                <a:tc>
                  <a:txBody>
                    <a:bodyPr/>
                    <a:lstStyle/>
                    <a:p>
                      <a:r>
                        <a:rPr lang="en-GB" sz="2400" b="0" dirty="0">
                          <a:solidFill>
                            <a:srgbClr val="002060"/>
                          </a:solidFill>
                          <a:latin typeface="Century Gothic" panose="020B0502020202020204" pitchFamily="34" charset="0"/>
                        </a:rPr>
                        <a:t>Carlos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791083">
                <a:tc>
                  <a:txBody>
                    <a:bodyPr/>
                    <a:lstStyle/>
                    <a:p>
                      <a:r>
                        <a:rPr lang="en-GB" sz="2400" b="0" dirty="0">
                          <a:solidFill>
                            <a:srgbClr val="002060"/>
                          </a:solidFill>
                          <a:latin typeface="Century Gothic" panose="020B0502020202020204" pitchFamily="34" charset="0"/>
                        </a:rPr>
                        <a:t>El</a:t>
                      </a:r>
                      <a:r>
                        <a:rPr lang="en-GB" sz="2400" b="0" baseline="0" dirty="0">
                          <a:solidFill>
                            <a:srgbClr val="002060"/>
                          </a:solidFill>
                          <a:latin typeface="Century Gothic" panose="020B0502020202020204" pitchFamily="34" charset="0"/>
                        </a:rPr>
                        <a:t> banco y la </a:t>
                      </a:r>
                      <a:r>
                        <a:rPr lang="en-GB" sz="2400" b="0" baseline="0" dirty="0" err="1">
                          <a:solidFill>
                            <a:srgbClr val="002060"/>
                          </a:solidFill>
                          <a:latin typeface="Century Gothic" panose="020B0502020202020204" pitchFamily="34" charset="0"/>
                        </a:rPr>
                        <a:t>iglesia</a:t>
                      </a:r>
                      <a:r>
                        <a:rPr lang="en-GB" sz="2400" b="0" baseline="0" dirty="0">
                          <a:solidFill>
                            <a:srgbClr val="002060"/>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754001">
                <a:tc>
                  <a:txBody>
                    <a:bodyPr/>
                    <a:lstStyle/>
                    <a:p>
                      <a:r>
                        <a:rPr lang="en-GB" sz="2400" b="0" dirty="0" err="1">
                          <a:solidFill>
                            <a:srgbClr val="002060"/>
                          </a:solidFill>
                          <a:latin typeface="Century Gothic" panose="020B0502020202020204" pitchFamily="34" charset="0"/>
                        </a:rPr>
                        <a:t>Tengo</a:t>
                      </a:r>
                      <a:r>
                        <a:rPr lang="en-GB" sz="2400" b="0" dirty="0">
                          <a:solidFill>
                            <a:srgbClr val="002060"/>
                          </a:solidFill>
                          <a:latin typeface="Century Gothic" panose="020B0502020202020204" pitchFamily="34" charset="0"/>
                        </a:rPr>
                        <a:t> dos.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828165">
                <a:tc>
                  <a:txBody>
                    <a:bodyPr/>
                    <a:lstStyle/>
                    <a:p>
                      <a:r>
                        <a:rPr lang="en-GB" sz="2400" b="0" dirty="0">
                          <a:solidFill>
                            <a:srgbClr val="002060"/>
                          </a:solidFill>
                          <a:latin typeface="Century Gothic" panose="020B0502020202020204" pitchFamily="34" charset="0"/>
                        </a:rPr>
                        <a:t>El banco.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926615">
                <a:tc>
                  <a:txBody>
                    <a:bodyPr/>
                    <a:lstStyle/>
                    <a:p>
                      <a:r>
                        <a:rPr lang="en-GB" sz="2400" b="0" dirty="0">
                          <a:solidFill>
                            <a:srgbClr val="002060"/>
                          </a:solidFill>
                          <a:latin typeface="Century Gothic" panose="020B0502020202020204" pitchFamily="34" charset="0"/>
                        </a:rPr>
                        <a:t>Carlos y Daniel</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9" name="Rounded Rectangle 11" descr="background rectangle&#10;">
            <a:extLst>
              <a:ext uri="{FF2B5EF4-FFF2-40B4-BE49-F238E27FC236}">
                <a16:creationId xmlns:a16="http://schemas.microsoft.com/office/drawing/2014/main" id="{9268BA27-9508-448E-9915-ACE234D74542}"/>
              </a:ext>
            </a:extLst>
          </p:cNvPr>
          <p:cNvSpPr/>
          <p:nvPr/>
        </p:nvSpPr>
        <p:spPr>
          <a:xfrm>
            <a:off x="9851923" y="0"/>
            <a:ext cx="234007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p:cNvGrpSpPr/>
          <p:nvPr/>
        </p:nvGrpSpPr>
        <p:grpSpPr>
          <a:xfrm>
            <a:off x="-30026" y="1466538"/>
            <a:ext cx="2320789" cy="430887"/>
            <a:chOff x="0" y="1594466"/>
            <a:chExt cx="2320789" cy="430887"/>
          </a:xfrm>
        </p:grpSpPr>
        <p:sp>
          <p:nvSpPr>
            <p:cNvPr id="11" name="TextBox 10"/>
            <p:cNvSpPr txBox="1"/>
            <p:nvPr/>
          </p:nvSpPr>
          <p:spPr>
            <a:xfrm>
              <a:off x="0" y="1594466"/>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Who are</a:t>
              </a:r>
            </a:p>
          </p:txBody>
        </p:sp>
        <p:sp>
          <p:nvSpPr>
            <p:cNvPr id="12" name="Rounded Rectangle 11"/>
            <p:cNvSpPr/>
            <p:nvPr/>
          </p:nvSpPr>
          <p:spPr>
            <a:xfrm>
              <a:off x="358476" y="1625244"/>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grpSp>
      <p:sp>
        <p:nvSpPr>
          <p:cNvPr id="13" name="TextBox 12"/>
          <p:cNvSpPr txBox="1"/>
          <p:nvPr/>
        </p:nvSpPr>
        <p:spPr>
          <a:xfrm>
            <a:off x="-98087" y="3952619"/>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Who is</a:t>
            </a:r>
          </a:p>
        </p:txBody>
      </p:sp>
      <p:sp>
        <p:nvSpPr>
          <p:cNvPr id="14" name="Rounded Rectangle 13"/>
          <p:cNvSpPr/>
          <p:nvPr/>
        </p:nvSpPr>
        <p:spPr>
          <a:xfrm>
            <a:off x="313641" y="3982904"/>
            <a:ext cx="159354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5" name="Rounded Rectangle 14"/>
          <p:cNvSpPr/>
          <p:nvPr/>
        </p:nvSpPr>
        <p:spPr>
          <a:xfrm>
            <a:off x="285491" y="4792324"/>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6" name="TextBox 15"/>
          <p:cNvSpPr txBox="1"/>
          <p:nvPr/>
        </p:nvSpPr>
        <p:spPr>
          <a:xfrm>
            <a:off x="36788" y="4761546"/>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much</a:t>
            </a:r>
          </a:p>
        </p:txBody>
      </p:sp>
      <p:sp>
        <p:nvSpPr>
          <p:cNvPr id="17" name="Rounded Rectangle 16"/>
          <p:cNvSpPr/>
          <p:nvPr/>
        </p:nvSpPr>
        <p:spPr>
          <a:xfrm>
            <a:off x="313641" y="3121303"/>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8" name="TextBox 17"/>
          <p:cNvSpPr txBox="1"/>
          <p:nvPr/>
        </p:nvSpPr>
        <p:spPr>
          <a:xfrm>
            <a:off x="64938" y="3090525"/>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many</a:t>
            </a:r>
          </a:p>
        </p:txBody>
      </p:sp>
      <p:sp>
        <p:nvSpPr>
          <p:cNvPr id="19" name="TextBox 18"/>
          <p:cNvSpPr txBox="1"/>
          <p:nvPr/>
        </p:nvSpPr>
        <p:spPr>
          <a:xfrm>
            <a:off x="-47957" y="2274255"/>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Which is</a:t>
            </a:r>
          </a:p>
        </p:txBody>
      </p:sp>
      <p:sp>
        <p:nvSpPr>
          <p:cNvPr id="20" name="Rounded Rectangle 19"/>
          <p:cNvSpPr/>
          <p:nvPr/>
        </p:nvSpPr>
        <p:spPr>
          <a:xfrm>
            <a:off x="273731" y="2299581"/>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21" name="TextBox 20"/>
          <p:cNvSpPr txBox="1"/>
          <p:nvPr/>
        </p:nvSpPr>
        <p:spPr>
          <a:xfrm>
            <a:off x="76696" y="5584666"/>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Which are</a:t>
            </a:r>
          </a:p>
        </p:txBody>
      </p:sp>
      <p:sp>
        <p:nvSpPr>
          <p:cNvPr id="22" name="Rounded Rectangle 21"/>
          <p:cNvSpPr/>
          <p:nvPr/>
        </p:nvSpPr>
        <p:spPr>
          <a:xfrm>
            <a:off x="328450" y="5622940"/>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153715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10;">
            <a:extLst>
              <a:ext uri="{FF2B5EF4-FFF2-40B4-BE49-F238E27FC236}">
                <a16:creationId xmlns:a16="http://schemas.microsoft.com/office/drawing/2014/main" id="{9268BA27-9508-448E-9915-ACE234D74542}"/>
              </a:ext>
            </a:extLst>
          </p:cNvPr>
          <p:cNvSpPr/>
          <p:nvPr/>
        </p:nvSpPr>
        <p:spPr>
          <a:xfrm>
            <a:off x="9760398" y="31176"/>
            <a:ext cx="24316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9809839" y="-152885"/>
            <a:ext cx="2332719" cy="769039"/>
          </a:xfrm>
        </p:spPr>
        <p:txBody>
          <a:bodyPr>
            <a:normAutofit/>
          </a:bodyPr>
          <a:lstStyle/>
          <a:p>
            <a:r>
              <a:rPr lang="en-GB" sz="1800" b="1" dirty="0" err="1">
                <a:solidFill>
                  <a:prstClr val="white"/>
                </a:solidFill>
              </a:rPr>
              <a:t>hablar</a:t>
            </a:r>
            <a:r>
              <a:rPr lang="en-GB" sz="1800" b="1" dirty="0">
                <a:solidFill>
                  <a:prstClr val="white"/>
                </a:solidFill>
              </a:rPr>
              <a:t> y </a:t>
            </a:r>
            <a:r>
              <a:rPr lang="en-GB" sz="1800" b="1" dirty="0" err="1">
                <a:solidFill>
                  <a:prstClr val="white"/>
                </a:solidFill>
              </a:rPr>
              <a:t>escuchar</a:t>
            </a:r>
            <a:endParaRPr lang="en-US" sz="1800" dirty="0"/>
          </a:p>
        </p:txBody>
      </p:sp>
      <p:sp>
        <p:nvSpPr>
          <p:cNvPr id="6" name="TextBox 5"/>
          <p:cNvSpPr txBox="1"/>
          <p:nvPr/>
        </p:nvSpPr>
        <p:spPr>
          <a:xfrm>
            <a:off x="0" y="362428"/>
            <a:ext cx="4998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graphicFrame>
        <p:nvGraphicFramePr>
          <p:cNvPr id="7" name="Table 6"/>
          <p:cNvGraphicFramePr>
            <a:graphicFrameLocks noGrp="1"/>
          </p:cNvGraphicFramePr>
          <p:nvPr>
            <p:extLst/>
          </p:nvPr>
        </p:nvGraphicFramePr>
        <p:xfrm>
          <a:off x="114186" y="966912"/>
          <a:ext cx="5433174" cy="5364480"/>
        </p:xfrm>
        <a:graphic>
          <a:graphicData uri="http://schemas.openxmlformats.org/drawingml/2006/table">
            <a:tbl>
              <a:tblPr firstRow="1" bandRow="1">
                <a:tableStyleId>{5C22544A-7EE6-4342-B048-85BDC9FD1C3A}</a:tableStyleId>
              </a:tblPr>
              <a:tblGrid>
                <a:gridCol w="5433174">
                  <a:extLst>
                    <a:ext uri="{9D8B030D-6E8A-4147-A177-3AD203B41FA5}">
                      <a16:colId xmlns:a16="http://schemas.microsoft.com/office/drawing/2014/main" val="3724245918"/>
                    </a:ext>
                  </a:extLst>
                </a:gridCol>
              </a:tblGrid>
              <a:tr h="370840">
                <a:tc>
                  <a:txBody>
                    <a:bodyPr/>
                    <a:lstStyle/>
                    <a:p>
                      <a:pPr algn="ctr"/>
                      <a:r>
                        <a:rPr lang="en-GB" sz="2400" b="1" dirty="0">
                          <a:solidFill>
                            <a:srgbClr val="002060"/>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Quién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el </a:t>
                      </a:r>
                      <a:r>
                        <a:rPr lang="en-GB" sz="2400" b="0" dirty="0" err="1">
                          <a:solidFill>
                            <a:srgbClr val="002060"/>
                          </a:solidFill>
                          <a:latin typeface="Century Gothic" panose="020B0502020202020204" pitchFamily="34" charset="0"/>
                        </a:rPr>
                        <a:t>chico</a:t>
                      </a:r>
                      <a:r>
                        <a:rPr lang="en-GB" sz="2400" b="0" dirty="0">
                          <a:solidFill>
                            <a:srgbClr val="002060"/>
                          </a:solidFill>
                          <a:latin typeface="Century Gothic" panose="020B0502020202020204" pitchFamily="34" charset="0"/>
                        </a:rPr>
                        <a:t> alto?</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Cuáles</a:t>
                      </a:r>
                      <a:r>
                        <a:rPr lang="en-GB" sz="2200" b="0" dirty="0">
                          <a:solidFill>
                            <a:srgbClr val="002060"/>
                          </a:solidFill>
                          <a:latin typeface="Century Gothic" panose="020B0502020202020204" pitchFamily="34" charset="0"/>
                        </a:rPr>
                        <a:t> son los </a:t>
                      </a:r>
                      <a:r>
                        <a:rPr lang="en-GB" sz="2200" b="0" dirty="0" err="1">
                          <a:solidFill>
                            <a:srgbClr val="002060"/>
                          </a:solidFill>
                          <a:latin typeface="Century Gothic" panose="020B0502020202020204" pitchFamily="34" charset="0"/>
                        </a:rPr>
                        <a:t>edificios</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importantes</a:t>
                      </a:r>
                      <a:r>
                        <a:rPr lang="en-GB" sz="2200" b="0" dirty="0">
                          <a:solidFill>
                            <a:srgbClr val="002060"/>
                          </a:solidFill>
                          <a:latin typeface="Century Gothic" panose="020B0502020202020204" pitchFamily="34" charset="0"/>
                        </a:rPr>
                        <a:t>?</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papel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tienes</a:t>
                      </a:r>
                      <a:r>
                        <a:rPr lang="en-GB" sz="2400" b="0" dirty="0">
                          <a:solidFill>
                            <a:srgbClr val="002060"/>
                          </a:solidFill>
                          <a:latin typeface="Century Gothic" panose="020B0502020202020204" pitchFamily="34" charset="0"/>
                        </a:rPr>
                        <a:t>? </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Quiénes</a:t>
                      </a:r>
                      <a:r>
                        <a:rPr lang="en-GB" sz="2400" b="0" dirty="0">
                          <a:solidFill>
                            <a:srgbClr val="002060"/>
                          </a:solidFill>
                          <a:latin typeface="Century Gothic" panose="020B0502020202020204" pitchFamily="34" charset="0"/>
                        </a:rPr>
                        <a:t> son los </a:t>
                      </a:r>
                      <a:r>
                        <a:rPr lang="en-GB" sz="2400" b="0" dirty="0" err="1">
                          <a:solidFill>
                            <a:srgbClr val="002060"/>
                          </a:solidFill>
                          <a:latin typeface="Century Gothic" panose="020B0502020202020204" pitchFamily="34" charset="0"/>
                        </a:rPr>
                        <a:t>chicos</a:t>
                      </a:r>
                      <a:r>
                        <a:rPr lang="en-GB" sz="2400" b="0" dirty="0">
                          <a:solidFill>
                            <a:srgbClr val="002060"/>
                          </a:solidFill>
                          <a:latin typeface="Century Gothic" panose="020B0502020202020204" pitchFamily="34" charset="0"/>
                        </a:rPr>
                        <a:t> altos?</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Cuántos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deportes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haces</a:t>
                      </a:r>
                      <a:r>
                        <a:rPr lang="en-GB" sz="2400" b="0" dirty="0">
                          <a:solidFill>
                            <a:srgbClr val="002060"/>
                          </a:solidFill>
                          <a:latin typeface="Century Gothic" panose="020B0502020202020204" pitchFamily="34" charset="0"/>
                        </a:rPr>
                        <a:t>?</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el </a:t>
                      </a:r>
                      <a:r>
                        <a:rPr lang="en-GB" sz="2400" b="0" dirty="0" err="1">
                          <a:solidFill>
                            <a:srgbClr val="002060"/>
                          </a:solidFill>
                          <a:latin typeface="Century Gothic" panose="020B0502020202020204" pitchFamily="34" charset="0"/>
                        </a:rPr>
                        <a:t>edificio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importante</a:t>
                      </a:r>
                      <a:r>
                        <a:rPr lang="en-GB" sz="2400" b="0" dirty="0">
                          <a:solidFill>
                            <a:srgbClr val="002060"/>
                          </a:solidFill>
                          <a:latin typeface="Century Gothic" panose="020B0502020202020204" pitchFamily="34" charset="0"/>
                        </a:rPr>
                        <a:t>? </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9" name="TextBox 8"/>
          <p:cNvSpPr txBox="1"/>
          <p:nvPr/>
        </p:nvSpPr>
        <p:spPr>
          <a:xfrm>
            <a:off x="5719543" y="356699"/>
            <a:ext cx="23707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graphicFrame>
        <p:nvGraphicFramePr>
          <p:cNvPr id="10" name="Table 9"/>
          <p:cNvGraphicFramePr>
            <a:graphicFrameLocks noGrp="1"/>
          </p:cNvGraphicFramePr>
          <p:nvPr>
            <p:extLst/>
          </p:nvPr>
        </p:nvGraphicFramePr>
        <p:xfrm>
          <a:off x="5750255" y="982152"/>
          <a:ext cx="6287069" cy="5364480"/>
        </p:xfrm>
        <a:graphic>
          <a:graphicData uri="http://schemas.openxmlformats.org/drawingml/2006/table">
            <a:tbl>
              <a:tblPr firstRow="1" bandRow="1">
                <a:tableStyleId>{5C22544A-7EE6-4342-B048-85BDC9FD1C3A}</a:tableStyleId>
              </a:tblPr>
              <a:tblGrid>
                <a:gridCol w="6287069">
                  <a:extLst>
                    <a:ext uri="{9D8B030D-6E8A-4147-A177-3AD203B41FA5}">
                      <a16:colId xmlns:a16="http://schemas.microsoft.com/office/drawing/2014/main" val="3724245918"/>
                    </a:ext>
                  </a:extLst>
                </a:gridCol>
              </a:tblGrid>
              <a:tr h="443309">
                <a:tc>
                  <a:txBody>
                    <a:bodyPr/>
                    <a:lstStyle/>
                    <a:p>
                      <a:pPr algn="ctr"/>
                      <a:r>
                        <a:rPr lang="en-GB" sz="2400" b="1" dirty="0">
                          <a:solidFill>
                            <a:srgbClr val="002060"/>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Quiénes</a:t>
                      </a:r>
                      <a:r>
                        <a:rPr lang="en-GB" sz="2400" b="0" baseline="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son los </a:t>
                      </a:r>
                      <a:r>
                        <a:rPr lang="en-GB" sz="2400" b="0" dirty="0" err="1">
                          <a:solidFill>
                            <a:srgbClr val="002060"/>
                          </a:solidFill>
                          <a:latin typeface="Century Gothic" panose="020B0502020202020204" pitchFamily="34" charset="0"/>
                        </a:rPr>
                        <a:t>profesores</a:t>
                      </a:r>
                      <a:r>
                        <a:rPr lang="en-GB" sz="2400" b="0" baseline="0" dirty="0">
                          <a:solidFill>
                            <a:srgbClr val="002060"/>
                          </a:solidFill>
                          <a:latin typeface="Century Gothic" panose="020B0502020202020204" pitchFamily="34" charset="0"/>
                        </a:rPr>
                        <a:t> </a:t>
                      </a:r>
                      <a:r>
                        <a:rPr lang="en-GB" sz="2400" b="0" baseline="0" dirty="0" err="1">
                          <a:solidFill>
                            <a:srgbClr val="002060"/>
                          </a:solidFill>
                          <a:latin typeface="Century Gothic" panose="020B0502020202020204" pitchFamily="34" charset="0"/>
                        </a:rPr>
                        <a:t>interesantes</a:t>
                      </a:r>
                      <a:r>
                        <a:rPr lang="en-GB" sz="2400" b="0" baseline="0" dirty="0">
                          <a:solidFill>
                            <a:srgbClr val="002060"/>
                          </a:solidFill>
                          <a:latin typeface="Century Gothic" panose="020B0502020202020204" pitchFamily="34" charset="0"/>
                        </a:rPr>
                        <a:t>?</a:t>
                      </a:r>
                    </a:p>
                    <a:p>
                      <a:endParaRPr lang="en-GB" sz="2400" b="0" baseline="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la ciudad antigua?   </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Cuántos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deportes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haces</a:t>
                      </a:r>
                      <a:r>
                        <a:rPr lang="en-GB" sz="2400" b="0" dirty="0">
                          <a:solidFill>
                            <a:srgbClr val="002060"/>
                          </a:solidFill>
                          <a:latin typeface="Century Gothic" panose="020B0502020202020204" pitchFamily="34" charset="0"/>
                        </a:rPr>
                        <a:t>? </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Quién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el </a:t>
                      </a:r>
                      <a:r>
                        <a:rPr lang="en-GB" sz="2400" b="0" dirty="0" err="1">
                          <a:solidFill>
                            <a:srgbClr val="002060"/>
                          </a:solidFill>
                          <a:latin typeface="Century Gothic" panose="020B0502020202020204" pitchFamily="34" charset="0"/>
                        </a:rPr>
                        <a:t>profesor</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interesante</a:t>
                      </a:r>
                      <a:r>
                        <a:rPr lang="en-GB" sz="2400" b="0" dirty="0">
                          <a:solidFill>
                            <a:srgbClr val="002060"/>
                          </a:solidFill>
                          <a:latin typeface="Century Gothic" panose="020B0502020202020204" pitchFamily="34" charset="0"/>
                        </a:rPr>
                        <a:t>?</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Cuánto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ejercicio</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haces</a:t>
                      </a:r>
                      <a:r>
                        <a:rPr lang="en-GB" sz="2400" b="0" dirty="0">
                          <a:solidFill>
                            <a:srgbClr val="002060"/>
                          </a:solidFill>
                          <a:latin typeface="Century Gothic" panose="020B0502020202020204" pitchFamily="34" charset="0"/>
                        </a:rPr>
                        <a:t>?</a:t>
                      </a:r>
                    </a:p>
                    <a:p>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Cuáles</a:t>
                      </a:r>
                      <a:r>
                        <a:rPr lang="en-GB" sz="2200" b="0" dirty="0">
                          <a:solidFill>
                            <a:srgbClr val="002060"/>
                          </a:solidFill>
                          <a:latin typeface="Century Gothic" panose="020B0502020202020204" pitchFamily="34" charset="0"/>
                        </a:rPr>
                        <a:t> son las</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ciudades</a:t>
                      </a:r>
                      <a:r>
                        <a:rPr lang="en-GB" sz="2200" b="0" baseline="0" dirty="0">
                          <a:solidFill>
                            <a:srgbClr val="002060"/>
                          </a:solidFill>
                          <a:latin typeface="Century Gothic" panose="020B0502020202020204" pitchFamily="34" charset="0"/>
                        </a:rPr>
                        <a:t> </a:t>
                      </a:r>
                      <a:r>
                        <a:rPr lang="en-GB" sz="2200" b="0" baseline="0" dirty="0" err="1">
                          <a:solidFill>
                            <a:srgbClr val="002060"/>
                          </a:solidFill>
                          <a:latin typeface="Century Gothic" panose="020B0502020202020204" pitchFamily="34" charset="0"/>
                        </a:rPr>
                        <a:t>antiguas</a:t>
                      </a:r>
                      <a:r>
                        <a:rPr lang="en-GB" sz="2200" b="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2" name="TextBox 1"/>
          <p:cNvSpPr txBox="1"/>
          <p:nvPr/>
        </p:nvSpPr>
        <p:spPr>
          <a:xfrm>
            <a:off x="456746" y="1835654"/>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Carlos.</a:t>
            </a:r>
          </a:p>
        </p:txBody>
      </p:sp>
      <p:sp>
        <p:nvSpPr>
          <p:cNvPr id="11" name="TextBox 10"/>
          <p:cNvSpPr txBox="1"/>
          <p:nvPr/>
        </p:nvSpPr>
        <p:spPr>
          <a:xfrm>
            <a:off x="456746" y="2647087"/>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banco y 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p:cNvSpPr txBox="1"/>
          <p:nvPr/>
        </p:nvSpPr>
        <p:spPr>
          <a:xfrm>
            <a:off x="456746" y="3471589"/>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mucho.</a:t>
            </a:r>
          </a:p>
        </p:txBody>
      </p:sp>
      <p:sp>
        <p:nvSpPr>
          <p:cNvPr id="13" name="TextBox 12"/>
          <p:cNvSpPr txBox="1"/>
          <p:nvPr/>
        </p:nvSpPr>
        <p:spPr>
          <a:xfrm>
            <a:off x="456746" y="4308290"/>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Carlos y Daniel.</a:t>
            </a:r>
          </a:p>
        </p:txBody>
      </p:sp>
      <p:sp>
        <p:nvSpPr>
          <p:cNvPr id="14" name="TextBox 13"/>
          <p:cNvSpPr txBox="1"/>
          <p:nvPr/>
        </p:nvSpPr>
        <p:spPr>
          <a:xfrm>
            <a:off x="456746" y="5142229"/>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dos.</a:t>
            </a:r>
          </a:p>
        </p:txBody>
      </p:sp>
      <p:sp>
        <p:nvSpPr>
          <p:cNvPr id="15" name="TextBox 14"/>
          <p:cNvSpPr txBox="1"/>
          <p:nvPr/>
        </p:nvSpPr>
        <p:spPr>
          <a:xfrm>
            <a:off x="456746" y="5953662"/>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banco.</a:t>
            </a:r>
          </a:p>
        </p:txBody>
      </p:sp>
      <p:sp>
        <p:nvSpPr>
          <p:cNvPr id="16" name="TextBox 15"/>
          <p:cNvSpPr txBox="1"/>
          <p:nvPr/>
        </p:nvSpPr>
        <p:spPr>
          <a:xfrm>
            <a:off x="6382149" y="1866179"/>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Señor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Castro y 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Señora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Alonso.</a:t>
            </a:r>
          </a:p>
        </p:txBody>
      </p:sp>
      <p:sp>
        <p:nvSpPr>
          <p:cNvPr id="17" name="TextBox 16"/>
          <p:cNvSpPr txBox="1"/>
          <p:nvPr/>
        </p:nvSpPr>
        <p:spPr>
          <a:xfrm>
            <a:off x="6382149" y="2674521"/>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Salamanca.</a:t>
            </a:r>
          </a:p>
        </p:txBody>
      </p:sp>
      <p:sp>
        <p:nvSpPr>
          <p:cNvPr id="18" name="TextBox 17"/>
          <p:cNvSpPr txBox="1"/>
          <p:nvPr/>
        </p:nvSpPr>
        <p:spPr>
          <a:xfrm>
            <a:off x="6382149" y="3495304"/>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p:cNvSpPr txBox="1"/>
          <p:nvPr/>
        </p:nvSpPr>
        <p:spPr>
          <a:xfrm>
            <a:off x="6382149" y="4330796"/>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Señor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Castro.</a:t>
            </a:r>
          </a:p>
        </p:txBody>
      </p:sp>
      <p:sp>
        <p:nvSpPr>
          <p:cNvPr id="20" name="TextBox 19"/>
          <p:cNvSpPr txBox="1"/>
          <p:nvPr/>
        </p:nvSpPr>
        <p:spPr>
          <a:xfrm>
            <a:off x="6382149" y="5142229"/>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mucho.</a:t>
            </a:r>
          </a:p>
        </p:txBody>
      </p:sp>
      <p:sp>
        <p:nvSpPr>
          <p:cNvPr id="21" name="TextBox 20"/>
          <p:cNvSpPr txBox="1"/>
          <p:nvPr/>
        </p:nvSpPr>
        <p:spPr>
          <a:xfrm>
            <a:off x="6382149" y="5953662"/>
            <a:ext cx="4702108" cy="400110"/>
          </a:xfrm>
          <a:prstGeom prst="rect">
            <a:avLst/>
          </a:prstGeom>
          <a:solidFill>
            <a:schemeClr val="accent4">
              <a:lumMod val="20000"/>
              <a:lumOff val="80000"/>
            </a:schemeClr>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Salamanca y Madrid.</a:t>
            </a:r>
          </a:p>
        </p:txBody>
      </p:sp>
    </p:spTree>
    <p:extLst>
      <p:ext uri="{BB962C8B-B14F-4D97-AF65-F5344CB8AC3E}">
        <p14:creationId xmlns:p14="http://schemas.microsoft.com/office/powerpoint/2010/main" val="19876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1" descr="background rectangle&#10;">
            <a:extLst>
              <a:ext uri="{FF2B5EF4-FFF2-40B4-BE49-F238E27FC236}">
                <a16:creationId xmlns:a16="http://schemas.microsoft.com/office/drawing/2014/main" id="{9268BA27-9508-448E-9915-ACE234D74542}"/>
              </a:ext>
            </a:extLst>
          </p:cNvPr>
          <p:cNvSpPr/>
          <p:nvPr/>
        </p:nvSpPr>
        <p:spPr>
          <a:xfrm>
            <a:off x="10693778" y="30991"/>
            <a:ext cx="148040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0799581" y="-122294"/>
            <a:ext cx="2332719" cy="769039"/>
          </a:xfrm>
        </p:spPr>
        <p:txBody>
          <a:bodyPr>
            <a:normAutofit/>
          </a:bodyPr>
          <a:lstStyle/>
          <a:p>
            <a:r>
              <a:rPr lang="en-GB" sz="1800" b="1" dirty="0" err="1">
                <a:solidFill>
                  <a:prstClr val="white"/>
                </a:solidFill>
              </a:rPr>
              <a:t>escribir</a:t>
            </a:r>
            <a:endParaRPr lang="en-US" sz="1800" dirty="0"/>
          </a:p>
        </p:txBody>
      </p:sp>
      <p:sp>
        <p:nvSpPr>
          <p:cNvPr id="7" name="TextBox 6"/>
          <p:cNvSpPr txBox="1"/>
          <p:nvPr/>
        </p:nvSpPr>
        <p:spPr>
          <a:xfrm>
            <a:off x="467833" y="1101239"/>
            <a:ext cx="1013282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Escribe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pregunta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completa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 ___________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dinero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tiene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Tao de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abuela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 ___________ son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regalos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para Kai?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 ___________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regalos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tiene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Ju</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 ___________ es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familia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once regalos?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 ___________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alegre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 ___________ son las personas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ricas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467833" y="2167851"/>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How much money does Tao have from his grandma?</a:t>
            </a:r>
          </a:p>
        </p:txBody>
      </p:sp>
      <p:sp>
        <p:nvSpPr>
          <p:cNvPr id="9" name="TextBox 8"/>
          <p:cNvSpPr txBox="1"/>
          <p:nvPr/>
        </p:nvSpPr>
        <p:spPr>
          <a:xfrm>
            <a:off x="467833" y="2905904"/>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Which are the presents for Kai?</a:t>
            </a:r>
          </a:p>
        </p:txBody>
      </p:sp>
      <p:sp>
        <p:nvSpPr>
          <p:cNvPr id="10" name="TextBox 9"/>
          <p:cNvSpPr txBox="1"/>
          <p:nvPr/>
        </p:nvSpPr>
        <p:spPr>
          <a:xfrm>
            <a:off x="467833" y="3647488"/>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How many presents does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Ju</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have?</a:t>
            </a:r>
          </a:p>
        </p:txBody>
      </p:sp>
      <p:sp>
        <p:nvSpPr>
          <p:cNvPr id="11" name="TextBox 10"/>
          <p:cNvSpPr txBox="1"/>
          <p:nvPr/>
        </p:nvSpPr>
        <p:spPr>
          <a:xfrm>
            <a:off x="467833" y="4422545"/>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Which is the family with eleven presents?</a:t>
            </a:r>
          </a:p>
        </p:txBody>
      </p:sp>
      <p:sp>
        <p:nvSpPr>
          <p:cNvPr id="12" name="TextBox 11"/>
          <p:cNvSpPr txBox="1"/>
          <p:nvPr/>
        </p:nvSpPr>
        <p:spPr>
          <a:xfrm>
            <a:off x="467833" y="5117073"/>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is cheerful?</a:t>
            </a:r>
          </a:p>
        </p:txBody>
      </p:sp>
      <p:sp>
        <p:nvSpPr>
          <p:cNvPr id="13" name="TextBox 12"/>
          <p:cNvSpPr txBox="1"/>
          <p:nvPr/>
        </p:nvSpPr>
        <p:spPr>
          <a:xfrm>
            <a:off x="467833" y="5931579"/>
            <a:ext cx="10409274"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Who are the rich people?</a:t>
            </a:r>
          </a:p>
        </p:txBody>
      </p:sp>
      <p:sp>
        <p:nvSpPr>
          <p:cNvPr id="2" name="TextBox 1"/>
          <p:cNvSpPr txBox="1"/>
          <p:nvPr/>
        </p:nvSpPr>
        <p:spPr>
          <a:xfrm>
            <a:off x="1316550" y="1797059"/>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Cuánto</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1316551" y="2517708"/>
            <a:ext cx="1451212"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Cuáles</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5" name="TextBox 14"/>
          <p:cNvSpPr txBox="1"/>
          <p:nvPr/>
        </p:nvSpPr>
        <p:spPr>
          <a:xfrm>
            <a:off x="1316551" y="3252710"/>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Cuántos</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6" name="TextBox 15"/>
          <p:cNvSpPr txBox="1"/>
          <p:nvPr/>
        </p:nvSpPr>
        <p:spPr>
          <a:xfrm>
            <a:off x="1316552" y="3994294"/>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Cuál</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1316551" y="4775386"/>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Quién</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8" name="TextBox 17"/>
          <p:cNvSpPr txBox="1"/>
          <p:nvPr/>
        </p:nvSpPr>
        <p:spPr>
          <a:xfrm>
            <a:off x="1316551" y="5469914"/>
            <a:ext cx="1451213" cy="461665"/>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Quiénes</a:t>
            </a:r>
            <a:endParaRPr kumimoji="0" lang="en-GB" sz="24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 name="TextBox 2"/>
          <p:cNvSpPr txBox="1"/>
          <p:nvPr/>
        </p:nvSpPr>
        <p:spPr>
          <a:xfrm>
            <a:off x="131019" y="159273"/>
            <a:ext cx="9668073" cy="769441"/>
          </a:xfrm>
          <a:prstGeom prst="rect">
            <a:avLst/>
          </a:prstGeom>
          <a:solidFill>
            <a:srgbClr val="F664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İFeliz</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año</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nuevo</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chino!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Chinese families living in Spain are enjoying the Chinese New Year.</a:t>
            </a:r>
          </a:p>
        </p:txBody>
      </p:sp>
      <p:sp>
        <p:nvSpPr>
          <p:cNvPr id="4" name="TextBox 3"/>
          <p:cNvSpPr txBox="1"/>
          <p:nvPr/>
        </p:nvSpPr>
        <p:spPr>
          <a:xfrm>
            <a:off x="9799092" y="5855925"/>
            <a:ext cx="2800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Su = his/her</a:t>
            </a:r>
          </a:p>
        </p:txBody>
      </p:sp>
      <p:pic>
        <p:nvPicPr>
          <p:cNvPr id="1026" name="Picture 2" descr="http://www.clker.com/cliparts/o/r/l/T/H/H/fireworks-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920" y="948545"/>
            <a:ext cx="21717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75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F8D5-D8D8-7A46-8227-CB5F6898A8B0}"/>
              </a:ext>
            </a:extLst>
          </p:cNvPr>
          <p:cNvSpPr>
            <a:spLocks noGrp="1"/>
          </p:cNvSpPr>
          <p:nvPr>
            <p:ph type="title"/>
          </p:nvPr>
        </p:nvSpPr>
        <p:spPr>
          <a:xfrm>
            <a:off x="3552626" y="843122"/>
            <a:ext cx="4900448" cy="1325562"/>
          </a:xfrm>
        </p:spPr>
        <p:txBody>
          <a:bodyPr/>
          <a:lstStyle/>
          <a:p>
            <a:r>
              <a:rPr lang="en-GB" sz="11500" b="1" dirty="0" err="1">
                <a:solidFill>
                  <a:srgbClr val="5B9BD5">
                    <a:lumMod val="50000"/>
                  </a:srgbClr>
                </a:solidFill>
              </a:rPr>
              <a:t>hacer</a:t>
            </a:r>
            <a:endParaRPr lang="en-US" sz="11500" dirty="0"/>
          </a:p>
        </p:txBody>
      </p:sp>
      <p:sp>
        <p:nvSpPr>
          <p:cNvPr id="8" name="TextBox 7"/>
          <p:cNvSpPr txBox="1"/>
          <p:nvPr/>
        </p:nvSpPr>
        <p:spPr>
          <a:xfrm>
            <a:off x="2640235" y="2168684"/>
            <a:ext cx="7595963"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to make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doing, making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TextBox 8"/>
          <p:cNvSpPr txBox="1"/>
          <p:nvPr/>
        </p:nvSpPr>
        <p:spPr>
          <a:xfrm>
            <a:off x="3038170" y="3365437"/>
            <a:ext cx="5414904" cy="186204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hace</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2081436" y="5083650"/>
            <a:ext cx="7087963"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2495652" y="508365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9155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C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4" name="hac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P spid="10" grpId="0" animBg="1"/>
      <p:bldP spid="3"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a:t>
            </a:r>
          </a:p>
        </p:txBody>
      </p:sp>
      <p:sp>
        <p:nvSpPr>
          <p:cNvPr id="9" name="TextBox 8"/>
          <p:cNvSpPr txBox="1"/>
          <p:nvPr/>
        </p:nvSpPr>
        <p:spPr>
          <a:xfrm>
            <a:off x="0" y="3356040"/>
            <a:ext cx="12192000" cy="1015663"/>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Hace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examen</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0" name="TextBox 9"/>
          <p:cNvSpPr txBox="1"/>
          <p:nvPr/>
        </p:nvSpPr>
        <p:spPr>
          <a:xfrm>
            <a:off x="3038170" y="4351174"/>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 </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does</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an exam.]</a:t>
            </a:r>
          </a:p>
        </p:txBody>
      </p:sp>
      <p:sp>
        <p:nvSpPr>
          <p:cNvPr id="2" name="Title 1">
            <a:extLst>
              <a:ext uri="{FF2B5EF4-FFF2-40B4-BE49-F238E27FC236}">
                <a16:creationId xmlns:a16="http://schemas.microsoft.com/office/drawing/2014/main" id="{918A1ADA-C971-5541-AF69-07313783579B}"/>
              </a:ext>
            </a:extLst>
          </p:cNvPr>
          <p:cNvSpPr>
            <a:spLocks noGrp="1"/>
          </p:cNvSpPr>
          <p:nvPr>
            <p:ph type="title"/>
          </p:nvPr>
        </p:nvSpPr>
        <p:spPr>
          <a:xfrm>
            <a:off x="3382108" y="851822"/>
            <a:ext cx="4727028" cy="1325562"/>
          </a:xfrm>
        </p:spPr>
        <p:txBody>
          <a:bodyPr/>
          <a:lstStyle/>
          <a:p>
            <a:pPr algn="ctr"/>
            <a:r>
              <a:rPr lang="en-GB" sz="11500" b="1" dirty="0" err="1">
                <a:solidFill>
                  <a:srgbClr val="5B9BD5">
                    <a:lumMod val="50000"/>
                  </a:srgbClr>
                </a:solidFill>
              </a:rPr>
              <a:t>hace</a:t>
            </a:r>
            <a:endParaRPr lang="en-US" sz="11500" dirty="0"/>
          </a:p>
        </p:txBody>
      </p:sp>
    </p:spTree>
    <p:extLst>
      <p:ext uri="{BB962C8B-B14F-4D97-AF65-F5344CB8AC3E}">
        <p14:creationId xmlns:p14="http://schemas.microsoft.com/office/powerpoint/2010/main" val="311053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c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hace_un_examen.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B590-CDBF-C340-A406-0923EF94C0BE}"/>
              </a:ext>
            </a:extLst>
          </p:cNvPr>
          <p:cNvSpPr>
            <a:spLocks noGrp="1"/>
          </p:cNvSpPr>
          <p:nvPr>
            <p:ph type="title"/>
          </p:nvPr>
        </p:nvSpPr>
        <p:spPr>
          <a:xfrm>
            <a:off x="2767253" y="868033"/>
            <a:ext cx="5956738" cy="1325562"/>
          </a:xfrm>
        </p:spPr>
        <p:txBody>
          <a:bodyPr/>
          <a:lstStyle/>
          <a:p>
            <a:pPr algn="ctr"/>
            <a:r>
              <a:rPr lang="en-GB" sz="11500" b="1" dirty="0" err="1">
                <a:solidFill>
                  <a:srgbClr val="5B9BD5">
                    <a:lumMod val="50000"/>
                  </a:srgbClr>
                </a:solidFill>
              </a:rPr>
              <a:t>hacer</a:t>
            </a:r>
            <a:endParaRPr lang="en-US" sz="11500" dirty="0"/>
          </a:p>
        </p:txBody>
      </p:sp>
      <p:sp>
        <p:nvSpPr>
          <p:cNvPr id="8" name="TextBox 7"/>
          <p:cNvSpPr txBox="1"/>
          <p:nvPr/>
        </p:nvSpPr>
        <p:spPr>
          <a:xfrm>
            <a:off x="2396066" y="2193595"/>
            <a:ext cx="6835941"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to make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|doing, making]</a:t>
            </a:r>
          </a:p>
        </p:txBody>
      </p:sp>
      <p:sp>
        <p:nvSpPr>
          <p:cNvPr id="9" name="TextBox 8"/>
          <p:cNvSpPr txBox="1"/>
          <p:nvPr/>
        </p:nvSpPr>
        <p:spPr>
          <a:xfrm>
            <a:off x="0" y="4037385"/>
            <a:ext cx="12192000" cy="1015663"/>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No quiere </a:t>
            </a:r>
            <a:r>
              <a:rPr kumimoji="0" lang="es-ES" sz="60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hacer</a:t>
            </a: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 examen.</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301610" y="5053048"/>
            <a:ext cx="1209446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doesn't want </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to do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 exam</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56177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C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no_quiere_hacer_un_examen.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hlinkClick r:id="" action="ppaction://noaction">
              <a:snd r:embed="rId4" name="GAP_un_examen.wav"/>
            </a:hlinkClick>
          </p:cNvPr>
          <p:cNvSpPr txBox="1"/>
          <p:nvPr/>
        </p:nvSpPr>
        <p:spPr>
          <a:xfrm>
            <a:off x="3038170" y="3356040"/>
            <a:ext cx="9068486" cy="1938992"/>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_____ un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examen</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 makes ]</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3419170" y="4395742"/>
            <a:ext cx="5414904" cy="52322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a:t>
            </a:r>
            <a:r>
              <a:rPr kumimoji="0" lang="en-HK"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 </a:t>
            </a:r>
            <a:r>
              <a:rPr kumimoji="0" lang="en-HK" sz="28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does</a:t>
            </a:r>
            <a:r>
              <a:rPr kumimoji="0" lang="en-HK"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an exam.]</a:t>
            </a:r>
          </a:p>
        </p:txBody>
      </p:sp>
      <p:sp>
        <p:nvSpPr>
          <p:cNvPr id="4" name="Rectangle 3"/>
          <p:cNvSpPr/>
          <p:nvPr/>
        </p:nvSpPr>
        <p:spPr>
          <a:xfrm>
            <a:off x="4465243" y="3309873"/>
            <a:ext cx="2199641" cy="1015663"/>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Hace</a:t>
            </a:r>
            <a:endParaRPr kumimoji="0" lang="en-GB" sz="6000" b="0" i="0" u="none" strike="noStrike" kern="1200" cap="none" spc="0" normalizeH="0" baseline="0" noProof="0" dirty="0">
              <a:ln>
                <a:noFill/>
              </a:ln>
              <a:solidFill>
                <a:prstClr val="black"/>
              </a:solidFill>
              <a:effectLst/>
              <a:uLnTx/>
              <a:uFillTx/>
              <a:latin typeface="Tw Cen MT" panose="020B0602020104020603" pitchFamily="34" charset="77"/>
              <a:ea typeface="+mn-ea"/>
              <a:cs typeface="+mn-cs"/>
            </a:endParaRPr>
          </a:p>
        </p:txBody>
      </p:sp>
      <p:sp>
        <p:nvSpPr>
          <p:cNvPr id="2" name="Title 1">
            <a:extLst>
              <a:ext uri="{FF2B5EF4-FFF2-40B4-BE49-F238E27FC236}">
                <a16:creationId xmlns:a16="http://schemas.microsoft.com/office/drawing/2014/main" id="{730AF14D-05A1-A741-BC3B-439662864678}"/>
              </a:ext>
            </a:extLst>
          </p:cNvPr>
          <p:cNvSpPr>
            <a:spLocks noGrp="1"/>
          </p:cNvSpPr>
          <p:nvPr>
            <p:ph type="title"/>
          </p:nvPr>
        </p:nvSpPr>
        <p:spPr>
          <a:xfrm>
            <a:off x="3768363" y="817573"/>
            <a:ext cx="3954517" cy="1325562"/>
          </a:xfrm>
        </p:spPr>
        <p:txBody>
          <a:bodyPr/>
          <a:lstStyle/>
          <a:p>
            <a:r>
              <a:rPr lang="en-GB" sz="11500" b="1" dirty="0" err="1">
                <a:solidFill>
                  <a:srgbClr val="5B9BD5">
                    <a:lumMod val="50000"/>
                  </a:srgbClr>
                </a:solidFill>
              </a:rPr>
              <a:t>hace</a:t>
            </a:r>
            <a:endParaRPr lang="en-US" sz="11500" dirty="0"/>
          </a:p>
        </p:txBody>
      </p:sp>
    </p:spTree>
    <p:extLst>
      <p:ext uri="{BB962C8B-B14F-4D97-AF65-F5344CB8AC3E}">
        <p14:creationId xmlns:p14="http://schemas.microsoft.com/office/powerpoint/2010/main" val="279899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ha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GAP_un_exam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5" name="hace_un_exam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3" grpId="0" animBg="1"/>
      <p:bldP spid="11" grpId="0" animBg="1"/>
      <p:bldP spid="13" grpId="0" animBg="1"/>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171D-7158-964C-95CF-F7F0BBA16572}"/>
              </a:ext>
            </a:extLst>
          </p:cNvPr>
          <p:cNvSpPr>
            <a:spLocks noGrp="1"/>
          </p:cNvSpPr>
          <p:nvPr>
            <p:ph type="title"/>
          </p:nvPr>
        </p:nvSpPr>
        <p:spPr>
          <a:xfrm>
            <a:off x="487822" y="820820"/>
            <a:ext cx="10515600" cy="1325562"/>
          </a:xfrm>
        </p:spPr>
        <p:txBody>
          <a:bodyPr/>
          <a:lstStyle/>
          <a:p>
            <a:pPr algn="ctr"/>
            <a:r>
              <a:rPr lang="en-GB" sz="11500" b="1" dirty="0" err="1">
                <a:solidFill>
                  <a:srgbClr val="5B9BD5">
                    <a:lumMod val="50000"/>
                  </a:srgbClr>
                </a:solidFill>
              </a:rPr>
              <a:t>hacer</a:t>
            </a:r>
            <a:endParaRPr lang="en-US" sz="11500" dirty="0"/>
          </a:p>
        </p:txBody>
      </p:sp>
      <p:sp>
        <p:nvSpPr>
          <p:cNvPr id="8" name="TextBox 7"/>
          <p:cNvSpPr txBox="1"/>
          <p:nvPr/>
        </p:nvSpPr>
        <p:spPr>
          <a:xfrm>
            <a:off x="3038170" y="2176662"/>
            <a:ext cx="7215302"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to make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doing, making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TextBox 8">
            <a:hlinkClick r:id="" action="ppaction://noaction">
              <a:snd r:embed="rId4" name="no_quiere_GAP_un_examen.wav"/>
            </a:hlinkClick>
          </p:cNvPr>
          <p:cNvSpPr txBox="1"/>
          <p:nvPr/>
        </p:nvSpPr>
        <p:spPr>
          <a:xfrm>
            <a:off x="3038169" y="4223882"/>
            <a:ext cx="9153831" cy="83099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No quiere  _____  un examen.</a:t>
            </a:r>
            <a:endPar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3038168" y="5053048"/>
            <a:ext cx="72153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doesn't want </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to do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 exam</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3095B070-9F18-1047-AD42-62F8B79E04A2}"/>
              </a:ext>
            </a:extLst>
          </p:cNvPr>
          <p:cNvSpPr/>
          <p:nvPr/>
        </p:nvSpPr>
        <p:spPr>
          <a:xfrm>
            <a:off x="6330838" y="4191764"/>
            <a:ext cx="1946367" cy="83099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48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hacer</a:t>
            </a:r>
            <a:endParaRPr kumimoji="0" lang="en-GB" sz="4800" b="0" i="0" u="none" strike="noStrike" kern="1200" cap="none" spc="0" normalizeH="0" baseline="0" noProof="0" dirty="0">
              <a:ln>
                <a:noFill/>
              </a:ln>
              <a:solidFill>
                <a:prstClr val="black"/>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5738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HAC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no_quiere_GAP_un_exam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5" name="no_quiere_hacer_un_exam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7" grpId="0" animBg="1"/>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a:t>
            </a:r>
          </a:p>
        </p:txBody>
      </p:sp>
      <p:sp>
        <p:nvSpPr>
          <p:cNvPr id="9" name="TextBox 8"/>
          <p:cNvSpPr txBox="1"/>
          <p:nvPr/>
        </p:nvSpPr>
        <p:spPr>
          <a:xfrm>
            <a:off x="0" y="3356040"/>
            <a:ext cx="12192000" cy="1015663"/>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Hace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una</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carta.</a:t>
            </a:r>
          </a:p>
        </p:txBody>
      </p:sp>
      <p:sp>
        <p:nvSpPr>
          <p:cNvPr id="10" name="TextBox 9"/>
          <p:cNvSpPr txBox="1"/>
          <p:nvPr/>
        </p:nvSpPr>
        <p:spPr>
          <a:xfrm>
            <a:off x="3038170" y="4371703"/>
            <a:ext cx="5414904"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 </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makes</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card.]</a:t>
            </a:r>
          </a:p>
        </p:txBody>
      </p:sp>
      <p:sp>
        <p:nvSpPr>
          <p:cNvPr id="2" name="Title 1">
            <a:extLst>
              <a:ext uri="{FF2B5EF4-FFF2-40B4-BE49-F238E27FC236}">
                <a16:creationId xmlns:a16="http://schemas.microsoft.com/office/drawing/2014/main" id="{595DBEB7-21AE-B646-BFEE-E4819589F3DA}"/>
              </a:ext>
            </a:extLst>
          </p:cNvPr>
          <p:cNvSpPr>
            <a:spLocks noGrp="1"/>
          </p:cNvSpPr>
          <p:nvPr>
            <p:ph type="title"/>
          </p:nvPr>
        </p:nvSpPr>
        <p:spPr>
          <a:xfrm>
            <a:off x="487822" y="859866"/>
            <a:ext cx="10515600" cy="1325562"/>
          </a:xfrm>
        </p:spPr>
        <p:txBody>
          <a:bodyPr/>
          <a:lstStyle/>
          <a:p>
            <a:pPr algn="ctr"/>
            <a:r>
              <a:rPr lang="en-GB" sz="11500" b="1" dirty="0" err="1">
                <a:solidFill>
                  <a:srgbClr val="5B9BD5">
                    <a:lumMod val="50000"/>
                  </a:srgbClr>
                </a:solidFill>
              </a:rPr>
              <a:t>hace</a:t>
            </a:r>
            <a:endParaRPr lang="en-US" sz="11500" dirty="0"/>
          </a:p>
        </p:txBody>
      </p:sp>
    </p:spTree>
    <p:extLst>
      <p:ext uri="{BB962C8B-B14F-4D97-AF65-F5344CB8AC3E}">
        <p14:creationId xmlns:p14="http://schemas.microsoft.com/office/powerpoint/2010/main" val="358092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c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hace_una_cart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96066" y="2193595"/>
            <a:ext cx="6835941" cy="58477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to make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|doing, making]</a:t>
            </a:r>
          </a:p>
        </p:txBody>
      </p:sp>
      <p:sp>
        <p:nvSpPr>
          <p:cNvPr id="9" name="TextBox 8"/>
          <p:cNvSpPr txBox="1"/>
          <p:nvPr/>
        </p:nvSpPr>
        <p:spPr>
          <a:xfrm>
            <a:off x="0" y="4037385"/>
            <a:ext cx="12192000" cy="1015663"/>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Quiere </a:t>
            </a:r>
            <a:r>
              <a:rPr kumimoji="0" lang="es-ES" sz="60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hacer</a:t>
            </a: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una carta.</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233196" y="5053048"/>
            <a:ext cx="1209446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wants </a:t>
            </a:r>
            <a:r>
              <a:rPr kumimoji="0" lang="en-HK" sz="3200" b="1"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to make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card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8D4D1A2A-EBE2-FD44-8565-2C91D8850145}"/>
              </a:ext>
            </a:extLst>
          </p:cNvPr>
          <p:cNvSpPr>
            <a:spLocks noGrp="1"/>
          </p:cNvSpPr>
          <p:nvPr>
            <p:ph type="title"/>
          </p:nvPr>
        </p:nvSpPr>
        <p:spPr>
          <a:xfrm>
            <a:off x="487822" y="868033"/>
            <a:ext cx="10515600" cy="1325562"/>
          </a:xfrm>
        </p:spPr>
        <p:txBody>
          <a:bodyPr/>
          <a:lstStyle/>
          <a:p>
            <a:pPr algn="ctr"/>
            <a:r>
              <a:rPr lang="en-GB" sz="11500" b="1" dirty="0" err="1">
                <a:solidFill>
                  <a:srgbClr val="5B9BD5">
                    <a:lumMod val="50000"/>
                  </a:srgbClr>
                </a:solidFill>
              </a:rPr>
              <a:t>hacer</a:t>
            </a:r>
            <a:endParaRPr lang="en-US" sz="11500" dirty="0"/>
          </a:p>
        </p:txBody>
      </p:sp>
    </p:spTree>
    <p:extLst>
      <p:ext uri="{BB962C8B-B14F-4D97-AF65-F5344CB8AC3E}">
        <p14:creationId xmlns:p14="http://schemas.microsoft.com/office/powerpoint/2010/main" val="274020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C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quiere_hacer_una_cart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 grpId="0"/>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25_verbs_1_VOLVER" id="{3DC8691D-FD3F-9D4F-9E31-DD1BEB5A350A}" vid="{F8156E9F-2B0C-BF42-A094-85358CBA3F3D}"/>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2676</Words>
  <Application>Microsoft Office PowerPoint</Application>
  <PresentationFormat>Widescreen</PresentationFormat>
  <Paragraphs>540</Paragraphs>
  <Slides>27</Slides>
  <Notes>26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27</vt:i4>
      </vt:variant>
    </vt:vector>
  </HeadingPairs>
  <TitlesOfParts>
    <vt:vector size="36" baseType="lpstr">
      <vt:lpstr>Arial</vt:lpstr>
      <vt:lpstr>Calibri</vt:lpstr>
      <vt:lpstr>Century Gothic</vt:lpstr>
      <vt:lpstr>Tw Cen MT</vt:lpstr>
      <vt:lpstr>Wingdings</vt:lpstr>
      <vt:lpstr>2_Office Theme</vt:lpstr>
      <vt:lpstr>3_Office Theme</vt:lpstr>
      <vt:lpstr>1_Office Theme</vt:lpstr>
      <vt:lpstr>4_Office Theme</vt:lpstr>
      <vt:lpstr>Grammar</vt:lpstr>
      <vt:lpstr>hacer</vt:lpstr>
      <vt:lpstr>hacer</vt:lpstr>
      <vt:lpstr>hace</vt:lpstr>
      <vt:lpstr>hacer</vt:lpstr>
      <vt:lpstr>hace</vt:lpstr>
      <vt:lpstr>hacer</vt:lpstr>
      <vt:lpstr>hace</vt:lpstr>
      <vt:lpstr>hacer</vt:lpstr>
      <vt:lpstr>hace</vt:lpstr>
      <vt:lpstr>hacer</vt:lpstr>
      <vt:lpstr>hago</vt:lpstr>
      <vt:lpstr>hago</vt:lpstr>
      <vt:lpstr>leer</vt:lpstr>
      <vt:lpstr>escuchar</vt:lpstr>
      <vt:lpstr>haces</vt:lpstr>
      <vt:lpstr>haces</vt:lpstr>
      <vt:lpstr>leer y escribir</vt:lpstr>
      <vt:lpstr>leer y escribir</vt:lpstr>
      <vt:lpstr>Grammar [2]</vt:lpstr>
      <vt:lpstr>leer</vt:lpstr>
      <vt:lpstr>leer y escribir</vt:lpstr>
      <vt:lpstr>escuchar y escribir</vt:lpstr>
      <vt:lpstr>hablar y escuchar</vt:lpstr>
      <vt:lpstr>hablar</vt:lpstr>
      <vt:lpstr>hablar y escuchar</vt:lpstr>
      <vt:lpstr>escribir</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dc:title>
  <dc:creator>Nicholas Avery</dc:creator>
  <cp:lastModifiedBy>Nicholas Avery</cp:lastModifiedBy>
  <cp:revision>1</cp:revision>
  <dcterms:created xsi:type="dcterms:W3CDTF">2020-03-30T09:30:18Z</dcterms:created>
  <dcterms:modified xsi:type="dcterms:W3CDTF">2020-03-30T09:30:46Z</dcterms:modified>
</cp:coreProperties>
</file>