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371" r:id="rId3"/>
    <p:sldId id="361" r:id="rId4"/>
    <p:sldId id="350" r:id="rId5"/>
    <p:sldId id="400" r:id="rId6"/>
    <p:sldId id="356" r:id="rId7"/>
    <p:sldId id="385" r:id="rId8"/>
    <p:sldId id="393" r:id="rId9"/>
    <p:sldId id="391" r:id="rId10"/>
    <p:sldId id="358" r:id="rId11"/>
    <p:sldId id="362" r:id="rId12"/>
    <p:sldId id="397" r:id="rId13"/>
    <p:sldId id="364" r:id="rId14"/>
    <p:sldId id="366" r:id="rId15"/>
    <p:sldId id="398" r:id="rId16"/>
    <p:sldId id="399"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78" clrIdx="0">
    <p:extLst>
      <p:ext uri="{19B8F6BF-5375-455C-9EA6-DF929625EA0E}">
        <p15:presenceInfo xmlns:p15="http://schemas.microsoft.com/office/powerpoint/2012/main" userId="Natalie Finlayson" providerId="None"/>
      </p:ext>
    </p:extLst>
  </p:cmAuthor>
  <p:cmAuthor id="2" name="Stephen Owen" initials="SO" lastIdx="94" clrIdx="1">
    <p:extLst>
      <p:ext uri="{19B8F6BF-5375-455C-9EA6-DF929625EA0E}">
        <p15:presenceInfo xmlns:p15="http://schemas.microsoft.com/office/powerpoint/2012/main" userId="Stephen Owen" providerId="None"/>
      </p:ext>
    </p:extLst>
  </p:cmAuthor>
  <p:cmAuthor id="3" name="Microsoft Office User" initials="MOU" lastIdx="108"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115076"/>
    <a:srgbClr val="DAA520"/>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78285" autoAdjust="0"/>
  </p:normalViewPr>
  <p:slideViewPr>
    <p:cSldViewPr snapToGrid="0">
      <p:cViewPr varScale="1">
        <p:scale>
          <a:sx n="68" d="100"/>
          <a:sy n="68" d="100"/>
        </p:scale>
        <p:origin x="624" y="72"/>
      </p:cViewPr>
      <p:guideLst/>
    </p:cSldViewPr>
  </p:slideViewPr>
  <p:notesTextViewPr>
    <p:cViewPr>
      <p:scale>
        <a:sx n="1" d="1"/>
        <a:sy n="1" d="1"/>
      </p:scale>
      <p:origin x="0" y="0"/>
    </p:cViewPr>
  </p:notesTextViewPr>
  <p:sorterViewPr>
    <p:cViewPr>
      <p:scale>
        <a:sx n="100" d="100"/>
        <a:sy n="100" d="100"/>
      </p:scale>
      <p:origin x="0" y="-11652"/>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SSC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week the first</a:t>
            </a:r>
            <a:r>
              <a:rPr lang="en-GB" baseline="0" dirty="0"/>
              <a:t>, second and third person plural forms of</a:t>
            </a:r>
            <a:r>
              <a:rPr lang="en-GB" dirty="0"/>
              <a:t> ‘</a:t>
            </a:r>
            <a:r>
              <a:rPr lang="en-GB" sz="1200" dirty="0" err="1">
                <a:solidFill>
                  <a:prstClr val="white"/>
                </a:solidFill>
                <a:latin typeface="Calibri" panose="020F0502020204030204" pitchFamily="34" charset="0"/>
                <a:cs typeface="Calibri" panose="020F0502020204030204" pitchFamily="34" charset="0"/>
              </a:rPr>
              <a:t>être</a:t>
            </a:r>
            <a:r>
              <a:rPr lang="en-GB" sz="1200" dirty="0">
                <a:solidFill>
                  <a:prstClr val="white"/>
                </a:solidFill>
                <a:latin typeface="Calibri" panose="020F0502020204030204" pitchFamily="34" charset="0"/>
                <a:cs typeface="Calibri" panose="020F0502020204030204" pitchFamily="34" charset="0"/>
              </a:rPr>
              <a:t>’ </a:t>
            </a:r>
            <a:r>
              <a:rPr lang="en-GB" dirty="0"/>
              <a:t>are introduced </a:t>
            </a:r>
            <a:r>
              <a:rPr lang="en-GB" baseline="0" dirty="0"/>
              <a:t>(the singular forms were introduced in Term 1.1, Weeks 1 &amp; 2). Regular plural marking on adjectives is also introduced, following the introduction of regular plural noun forms the previous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introduced</a:t>
            </a:r>
            <a:r>
              <a:rPr lang="en-GB" sz="1200" b="1" i="0" u="none" strike="noStrike" kern="1200" dirty="0">
                <a:solidFill>
                  <a:schemeClr val="tx1"/>
                </a:solidFill>
                <a:effectLst/>
                <a:latin typeface="+mn-lt"/>
                <a:ea typeface="+mn-ea"/>
                <a:cs typeface="+mn-cs"/>
              </a:rPr>
              <a:t> this week (1 is the most common word in French): </a:t>
            </a:r>
            <a:endParaRPr lang="de-DE" sz="1200" b="0" i="0" kern="1200" dirty="0">
              <a:solidFill>
                <a:schemeClr val="tx1"/>
              </a:solidFill>
              <a:effectLst/>
              <a:latin typeface="+mn-lt"/>
              <a:ea typeface="+mn-ea"/>
              <a:cs typeface="+mn-cs"/>
            </a:endParaRPr>
          </a:p>
          <a:p>
            <a:endParaRPr lang="de-D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2.1.2 </a:t>
            </a:r>
            <a:r>
              <a:rPr lang="de-DE" sz="1200" b="0" i="0" u="none" strike="noStrike" kern="1200" dirty="0">
                <a:solidFill>
                  <a:schemeClr val="tx1"/>
                </a:solidFill>
                <a:effectLst/>
                <a:latin typeface="+mn-lt"/>
                <a:ea typeface="+mn-ea"/>
                <a:cs typeface="+mn-cs"/>
              </a:rPr>
              <a:t>-</a:t>
            </a:r>
            <a:r>
              <a:rPr lang="de-DE" sz="1200" b="1" i="0" u="none" strike="noStrike" kern="1200" dirty="0">
                <a:solidFill>
                  <a:schemeClr val="tx1"/>
                </a:solidFill>
                <a:effectLst/>
                <a:latin typeface="+mn-lt"/>
                <a:ea typeface="+mn-ea"/>
                <a:cs typeface="+mn-cs"/>
              </a:rPr>
              <a:t> </a:t>
            </a:r>
            <a:r>
              <a:rPr lang="fr-FR" dirty="0">
                <a:solidFill>
                  <a:srgbClr val="000000"/>
                </a:solidFill>
                <a:latin typeface="Century Gothic" panose="020B0502020202020204" pitchFamily="34" charset="0"/>
              </a:rPr>
              <a:t>frère [1043], sœur [1558], parent [546], ouvert [897], prudent [1529], strict [1859], jeune [152</a:t>
            </a:r>
            <a:r>
              <a:rPr lang="fr-FR" dirty="0" smtClean="0">
                <a:solidFill>
                  <a:srgbClr val="00000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rgbClr val="000000"/>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smtClean="0">
                <a:solidFill>
                  <a:srgbClr val="000000"/>
                </a:solidFill>
                <a:effectLst/>
                <a:latin typeface="Century Gothic" panose="020B0502020202020204" pitchFamily="34" charset="0"/>
                <a:ea typeface="+mn-ea"/>
                <a:cs typeface="+mn-cs"/>
              </a:rPr>
              <a:t>N.B. This new vocabulary</a:t>
            </a:r>
            <a:r>
              <a:rPr lang="en-GB" sz="1200" b="0" kern="1200" baseline="0" noProof="0" dirty="0" smtClean="0">
                <a:solidFill>
                  <a:srgbClr val="000000"/>
                </a:solidFill>
                <a:effectLst/>
                <a:latin typeface="Century Gothic" panose="020B0502020202020204" pitchFamily="34" charset="0"/>
                <a:ea typeface="+mn-ea"/>
                <a:cs typeface="+mn-cs"/>
              </a:rPr>
              <a:t> is not presented until the second lesson, owing to the amount of grammar covered in the first lesson. This lesson’s grammar is presented using previously-encountered vocabulary, which serves to reduce the cognitive load and is a useful way of revising this vocabulary.</a:t>
            </a:r>
            <a:endParaRPr lang="en-GB" sz="1200" b="0" kern="1200" noProof="0" dirty="0" smtClean="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revisited</a:t>
            </a:r>
            <a:r>
              <a:rPr lang="en-GB" sz="1200" b="1" i="0" u="none" strike="noStrike" kern="1200" dirty="0">
                <a:solidFill>
                  <a:schemeClr val="tx1"/>
                </a:solidFill>
                <a:effectLst/>
                <a:latin typeface="+mn-lt"/>
                <a:ea typeface="+mn-ea"/>
                <a:cs typeface="+mn-cs"/>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1.2.6</a:t>
            </a:r>
            <a:r>
              <a:rPr lang="de-DE" sz="1200" b="1" i="0" u="none" strike="noStrike" kern="1200" baseline="0" dirty="0">
                <a:solidFill>
                  <a:schemeClr val="tx1"/>
                </a:solidFill>
                <a:effectLst/>
                <a:latin typeface="+mn-lt"/>
                <a:ea typeface="+mn-ea"/>
                <a:cs typeface="+mn-cs"/>
              </a:rPr>
              <a:t> </a:t>
            </a:r>
            <a:r>
              <a:rPr lang="de-DE"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jouer [219], manger [1338], écouter [429], chanter [1820], étudier [960], ils, elles, fruit [896], radio [1526], histoire [263]</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effectLst/>
                <a:latin typeface="+mn-lt"/>
                <a:ea typeface="+mn-ea"/>
                <a:cs typeface="+mn-cs"/>
              </a:rPr>
              <a:t>1.2.1 </a:t>
            </a:r>
            <a:r>
              <a:rPr lang="de-DE"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ciel [1538], comme [32], couleur [1211], rêve [1313], sable [3263], vague [1493], bleu [1216], jaune [2585], rouge [987], vert [1060], violet [&gt;5000]</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a:solidFill>
                  <a:schemeClr val="tx1"/>
                </a:solidFill>
                <a:effectLst/>
                <a:latin typeface="+mn-lt"/>
                <a:ea typeface="+mn-ea"/>
                <a:cs typeface="+mn-cs"/>
              </a:rPr>
              <a:t>Teachers should conduct a spot</a:t>
            </a:r>
            <a:r>
              <a:rPr lang="en-GB" sz="1200" b="0" i="0" kern="1200" baseline="0" noProof="0" dirty="0">
                <a:solidFill>
                  <a:schemeClr val="tx1"/>
                </a:solidFill>
                <a:effectLst/>
                <a:latin typeface="+mn-lt"/>
                <a:ea typeface="+mn-ea"/>
                <a:cs typeface="+mn-cs"/>
              </a:rPr>
              <a:t> check of the revisited vocabulary each week, to ensure that the required independent learning has been done. This could be in the form of an informal, oral ‘test’, and/or a more formal (but quick) written vocabulary test. Aim to test knowledge of all types: comprehension (L2-L1), production (L1-L2), oral (listening and speaking) and written (reading and writing) modalities.</a:t>
            </a:r>
            <a:endParaRPr lang="en-GB" noProof="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020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t>Speaking task - example for teachers to model with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Partner </a:t>
            </a:r>
            <a:r>
              <a:rPr lang="en-GB" b="1" baseline="0" noProof="0" dirty="0"/>
              <a:t>B</a:t>
            </a:r>
            <a:r>
              <a:rPr lang="en-GB" b="0" baseline="0" noProof="0" dirty="0"/>
              <a:t> has to write down the description (adjectives only) in English in the spaces provided on this slide. This tests understanding of the grammar (subject pronoun, verb and adjective agreement where audible) as well as of the (adjective) vocabulary</a:t>
            </a:r>
            <a:r>
              <a:rPr lang="en-GB" b="0"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Note: Teachers should encourage students NOT to say their three sentences in order; i.e., they should mix up their 12 sentences so that students have to listen out carefully for the pronoun, verb and adjective agreement and understand all in order to know where to write their English adjectives.</a:t>
            </a:r>
            <a:endParaRPr lang="en-GB" b="1"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noProof="0" dirty="0"/>
          </a:p>
          <a:p>
            <a:endParaRPr lang="fr-FR" b="1"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233152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smtClean="0"/>
              <a:t>Task 1 answers check what Partner B.</a:t>
            </a:r>
            <a:endParaRPr lang="en-GB" b="0" baseline="0" noProof="0" dirty="0"/>
          </a:p>
          <a:p>
            <a:endParaRPr lang="en-GB" b="0" baseline="0" noProof="0" dirty="0"/>
          </a:p>
          <a:p>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223614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smtClean="0"/>
              <a:t>Task 2 responses check what Partner A wrote.</a:t>
            </a:r>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97082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Students are now challenged to write complete sentences like the ones they have just produced for the speaking task – they need to select</a:t>
            </a:r>
            <a:r>
              <a:rPr lang="en-GB" b="0" baseline="0" noProof="0" dirty="0"/>
              <a:t> the correct subject pronoun, verb form, adjective (and agree the adjective where necessary), fulfilling the context of this week’s language: describing people.</a:t>
            </a:r>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148590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smtClean="0"/>
              <a:t>ANSWERS</a:t>
            </a:r>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317320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smtClean="0"/>
              <a:t>ANSWERS</a:t>
            </a:r>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253308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t>ADDITIONAL TASK </a:t>
            </a:r>
            <a:r>
              <a:rPr lang="en-GB" b="0" noProof="0" dirty="0" smtClean="0"/>
              <a:t/>
            </a:r>
            <a:br>
              <a:rPr lang="en-GB" b="0" noProof="0" dirty="0" smtClean="0"/>
            </a:br>
            <a:r>
              <a:rPr lang="en-GB" b="0" noProof="0" dirty="0" smtClean="0"/>
              <a:t>This</a:t>
            </a:r>
            <a:r>
              <a:rPr lang="en-GB" b="0" baseline="0" noProof="0" dirty="0" smtClean="0"/>
              <a:t> task might be used for some additional homework, or saved for revision work (for example, in Week 2.2.1).</a:t>
            </a:r>
            <a:endParaRPr lang="en-GB" b="0" noProof="0" dirty="0" smtClean="0"/>
          </a:p>
          <a:p>
            <a:endParaRPr lang="en-GB" b="0" noProof="0" dirty="0" smtClean="0"/>
          </a:p>
          <a:p>
            <a:r>
              <a:rPr lang="en-GB" b="0" noProof="0" dirty="0" smtClean="0"/>
              <a:t>Here we bring in </a:t>
            </a:r>
            <a:r>
              <a:rPr lang="en-GB" b="0" noProof="0" dirty="0"/>
              <a:t>the other plural verb </a:t>
            </a:r>
            <a:r>
              <a:rPr lang="en-GB" b="0" noProof="0" dirty="0" smtClean="0"/>
              <a:t>form, </a:t>
            </a:r>
            <a:r>
              <a:rPr lang="en-GB" b="0" noProof="0" dirty="0"/>
              <a:t>learnt last lesson – </a:t>
            </a:r>
            <a:r>
              <a:rPr lang="en-GB" b="0" noProof="0" dirty="0" smtClean="0"/>
              <a:t>‘nous </a:t>
            </a:r>
            <a:r>
              <a:rPr lang="en-GB" b="0" noProof="0" dirty="0" err="1"/>
              <a:t>sommes</a:t>
            </a:r>
            <a:r>
              <a:rPr lang="en-GB" b="0" noProof="0" dirty="0" smtClean="0"/>
              <a:t>.’ </a:t>
            </a:r>
            <a:endParaRPr lang="en-GB" b="0" noProof="0" dirty="0"/>
          </a:p>
          <a:p>
            <a:r>
              <a:rPr lang="en-GB" b="0" noProof="0" dirty="0"/>
              <a:t>This reading activity asks students to distinguish between the </a:t>
            </a:r>
            <a:r>
              <a:rPr lang="en-GB" b="0" noProof="0" dirty="0" smtClean="0"/>
              <a:t>first </a:t>
            </a:r>
            <a:r>
              <a:rPr lang="en-GB" b="0" noProof="0" dirty="0"/>
              <a:t>person</a:t>
            </a:r>
            <a:r>
              <a:rPr lang="en-GB" b="0" baseline="0" noProof="0" dirty="0"/>
              <a:t> plural (as recently introduced) and third person plural forms of ‘</a:t>
            </a:r>
            <a:r>
              <a:rPr lang="en-GB" sz="1200" b="0" noProof="0" dirty="0" err="1">
                <a:solidFill>
                  <a:srgbClr val="EE6000"/>
                </a:solidFill>
                <a:cs typeface="Calibri" panose="020F0502020204030204" pitchFamily="34" charset="0"/>
              </a:rPr>
              <a:t>êt</a:t>
            </a:r>
            <a:r>
              <a:rPr lang="en-GB" sz="1200" b="0" noProof="0" dirty="0" err="1">
                <a:solidFill>
                  <a:srgbClr val="EE6000"/>
                </a:solidFill>
                <a:cs typeface="+mn-cs"/>
              </a:rPr>
              <a:t>re</a:t>
            </a:r>
            <a:r>
              <a:rPr lang="en-GB" sz="1200" b="0" noProof="0" dirty="0">
                <a:solidFill>
                  <a:srgbClr val="EE6000"/>
                </a:solidFill>
                <a:cs typeface="+mn-cs"/>
              </a:rPr>
              <a:t>’</a:t>
            </a:r>
            <a:r>
              <a:rPr lang="en-GB" sz="1200" b="0" baseline="0" noProof="0" dirty="0">
                <a:solidFill>
                  <a:schemeClr val="tx1"/>
                </a:solidFill>
                <a:cs typeface="+mn-cs"/>
              </a:rPr>
              <a:t>, by noticing </a:t>
            </a:r>
            <a:r>
              <a:rPr lang="en-GB" b="0" baseline="0" noProof="0" dirty="0"/>
              <a:t>the verb form in the first instance and the adjective agreement in the case of the ‘</a:t>
            </a:r>
            <a:r>
              <a:rPr lang="en-GB" b="0" baseline="0" noProof="0" dirty="0" err="1"/>
              <a:t>elles</a:t>
            </a:r>
            <a:r>
              <a:rPr lang="en-GB" b="0" baseline="0" noProof="0" dirty="0"/>
              <a:t>’ form. </a:t>
            </a:r>
            <a:r>
              <a:rPr lang="en-GB" sz="1200" dirty="0">
                <a:solidFill>
                  <a:schemeClr val="accent5">
                    <a:lumMod val="50000"/>
                  </a:schemeClr>
                </a:solidFill>
              </a:rPr>
              <a:t>The subject pronoun is missing from each</a:t>
            </a:r>
            <a:r>
              <a:rPr lang="en-GB" sz="1200" baseline="0" dirty="0">
                <a:solidFill>
                  <a:schemeClr val="accent5">
                    <a:lumMod val="50000"/>
                  </a:schemeClr>
                </a:solidFill>
              </a:rPr>
              <a:t> sentence, to force attention upon these aspects of grammar.</a:t>
            </a:r>
            <a:endParaRPr lang="en-GB" b="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23983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points out that</a:t>
            </a:r>
            <a:r>
              <a:rPr lang="en-GB" baseline="0" dirty="0"/>
              <a:t> the adjective must agree with the plural pronoun as well as with the noun, as in the example on the previous slide.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The masculine plural form of the adjective having been introduced, the feminine plural is withheld for now, so that students may concentrate upon the new verb form (</a:t>
            </a:r>
            <a:r>
              <a:rPr lang="en-GB" baseline="0" dirty="0" err="1"/>
              <a:t>vous</a:t>
            </a:r>
            <a:r>
              <a:rPr lang="en-GB" baseline="0" dirty="0"/>
              <a:t>) to be introduced shortly, and also to avoid overcomplicating the treatment of the adjective (which would be a possibility, if we were to introduce all information at once). The feminine plural form of the adjective is dealt with as part of the next lesson.</a:t>
            </a:r>
            <a:endParaRPr lang="en-GB" dirty="0"/>
          </a:p>
          <a:p>
            <a:endParaRPr lang="en-GB" dirty="0"/>
          </a:p>
          <a:p>
            <a:r>
              <a:rPr lang="en-GB" dirty="0"/>
              <a:t>Read this out to students so that they know exactly how to pronounce the French. </a:t>
            </a:r>
          </a:p>
          <a:p>
            <a:r>
              <a:rPr lang="en-GB" dirty="0"/>
              <a:t>Remind them to not sound out the ‘s’ at the end of ‘</a:t>
            </a:r>
            <a:r>
              <a:rPr lang="en-GB" dirty="0" err="1" smtClean="0"/>
              <a:t>sommes</a:t>
            </a:r>
            <a:r>
              <a:rPr lang="en-GB" dirty="0" smtClean="0"/>
              <a:t>’,</a:t>
            </a:r>
            <a:r>
              <a:rPr lang="en-GB" baseline="0" dirty="0" smtClean="0"/>
              <a:t> as </a:t>
            </a:r>
            <a:r>
              <a:rPr lang="en-GB" baseline="0" dirty="0"/>
              <a:t>well as that on the end of the adjectives.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30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introduced and practised recognising the ‘nous’ form, the ‘</a:t>
            </a:r>
            <a:r>
              <a:rPr lang="en-GB" dirty="0" err="1"/>
              <a:t>vous</a:t>
            </a:r>
            <a:r>
              <a:rPr lang="en-GB" dirty="0"/>
              <a:t>’ form (plural) of </a:t>
            </a:r>
            <a:r>
              <a:rPr lang="en-GB" b="0" dirty="0"/>
              <a:t>‘</a:t>
            </a:r>
            <a:r>
              <a:rPr lang="en-GB" sz="1200" b="0" dirty="0" err="1">
                <a:solidFill>
                  <a:srgbClr val="4472C4">
                    <a:lumMod val="50000"/>
                  </a:srgbClr>
                </a:solidFill>
                <a:latin typeface="Century Gothic" panose="020B0502020202020204" pitchFamily="34" charset="0"/>
              </a:rPr>
              <a:t>être</a:t>
            </a:r>
            <a:r>
              <a:rPr lang="en-GB" sz="1200" b="0" dirty="0">
                <a:solidFill>
                  <a:srgbClr val="4472C4">
                    <a:lumMod val="50000"/>
                  </a:srgbClr>
                </a:solidFill>
                <a:latin typeface="Century Gothic" panose="020B0502020202020204" pitchFamily="34" charset="0"/>
              </a:rPr>
              <a:t>’</a:t>
            </a:r>
            <a:r>
              <a:rPr lang="en-GB" b="0" dirty="0"/>
              <a:t> is </a:t>
            </a:r>
            <a:r>
              <a:rPr lang="en-GB" dirty="0"/>
              <a:t>now introduced.</a:t>
            </a:r>
          </a:p>
          <a:p>
            <a:endParaRPr lang="en-GB" dirty="0"/>
          </a:p>
          <a:p>
            <a:r>
              <a:rPr lang="en-GB" dirty="0"/>
              <a:t>Students have met the ‘</a:t>
            </a:r>
            <a:r>
              <a:rPr lang="en-GB" dirty="0" err="1"/>
              <a:t>vous</a:t>
            </a:r>
            <a:r>
              <a:rPr lang="en-GB" dirty="0"/>
              <a:t>’ form ending in –ez</a:t>
            </a:r>
            <a:r>
              <a:rPr lang="en-GB" baseline="0" dirty="0"/>
              <a:t> previously, so the irregularity of </a:t>
            </a:r>
            <a:r>
              <a:rPr lang="en-GB" baseline="0" dirty="0" err="1"/>
              <a:t>être</a:t>
            </a:r>
            <a:r>
              <a:rPr lang="en-GB" baseline="0" dirty="0"/>
              <a:t> needs to be pointed out. You could explain that ‘to be’ in English is also very irregular: I am, You are, She is, We are…  This helps learners develop cross-linguistic awareness. </a:t>
            </a:r>
          </a:p>
          <a:p>
            <a:endParaRPr lang="en-GB" baseline="0" dirty="0"/>
          </a:p>
          <a:p>
            <a:r>
              <a:rPr lang="en-GB" baseline="0" dirty="0"/>
              <a:t>Note we are introducing ‘</a:t>
            </a:r>
            <a:r>
              <a:rPr lang="en-GB" baseline="0" dirty="0" err="1"/>
              <a:t>vous</a:t>
            </a:r>
            <a:r>
              <a:rPr lang="en-GB" baseline="0" dirty="0"/>
              <a:t>’ as a polite form of ‘you’ in later lessons.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The feminine plural of adjectives is withheld for now, so that students may concentrate upon the new verb form (</a:t>
            </a:r>
            <a:r>
              <a:rPr lang="en-GB" baseline="0" dirty="0" err="1"/>
              <a:t>vous</a:t>
            </a:r>
            <a:r>
              <a:rPr lang="en-GB" baseline="0" dirty="0"/>
              <a:t>), and also to avoid overcomplicating the treatment of the </a:t>
            </a:r>
            <a:r>
              <a:rPr lang="en-GB" baseline="0" dirty="0" smtClean="0"/>
              <a:t>adjective. The </a:t>
            </a:r>
            <a:r>
              <a:rPr lang="en-GB" baseline="0" dirty="0"/>
              <a:t>feminine plural form of the adjective is dealt with as part of the next lesson.</a:t>
            </a:r>
            <a:endParaRPr lang="en-GB" dirty="0"/>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401459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SSC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week the first</a:t>
            </a:r>
            <a:r>
              <a:rPr lang="en-GB" baseline="0" dirty="0"/>
              <a:t>, second and third person plural forms of</a:t>
            </a:r>
            <a:r>
              <a:rPr lang="en-GB" dirty="0"/>
              <a:t> ‘</a:t>
            </a:r>
            <a:r>
              <a:rPr lang="en-GB" sz="1200" dirty="0" err="1">
                <a:solidFill>
                  <a:prstClr val="white"/>
                </a:solidFill>
                <a:latin typeface="Calibri" panose="020F0502020204030204" pitchFamily="34" charset="0"/>
                <a:cs typeface="Calibri" panose="020F0502020204030204" pitchFamily="34" charset="0"/>
              </a:rPr>
              <a:t>être</a:t>
            </a:r>
            <a:r>
              <a:rPr lang="en-GB" sz="1200" dirty="0">
                <a:solidFill>
                  <a:prstClr val="white"/>
                </a:solidFill>
                <a:latin typeface="Calibri" panose="020F0502020204030204" pitchFamily="34" charset="0"/>
                <a:cs typeface="Calibri" panose="020F0502020204030204" pitchFamily="34" charset="0"/>
              </a:rPr>
              <a:t>’ </a:t>
            </a:r>
            <a:r>
              <a:rPr lang="en-GB" dirty="0"/>
              <a:t>are introduced </a:t>
            </a:r>
            <a:r>
              <a:rPr lang="en-GB" baseline="0" dirty="0"/>
              <a:t>(the singular forms were introduced in Term 1.1, Weeks 1 &amp; 2). Regular plural marking on adjectives is also introduced, following the introduction of regular plural noun forms the previous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introduced</a:t>
            </a:r>
            <a:r>
              <a:rPr lang="en-GB" sz="1200" b="1" i="0" u="none" strike="noStrike" kern="1200" dirty="0">
                <a:solidFill>
                  <a:schemeClr val="tx1"/>
                </a:solidFill>
                <a:effectLst/>
                <a:latin typeface="+mn-lt"/>
                <a:ea typeface="+mn-ea"/>
                <a:cs typeface="+mn-cs"/>
              </a:rPr>
              <a:t> this week (1 is the most common word in French): </a:t>
            </a:r>
            <a:endParaRPr lang="de-DE" sz="1200" b="0" i="0" kern="1200" dirty="0">
              <a:solidFill>
                <a:schemeClr val="tx1"/>
              </a:solidFill>
              <a:effectLst/>
              <a:latin typeface="+mn-lt"/>
              <a:ea typeface="+mn-ea"/>
              <a:cs typeface="+mn-cs"/>
            </a:endParaRPr>
          </a:p>
          <a:p>
            <a:endParaRPr lang="de-D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2.1.2 </a:t>
            </a:r>
            <a:r>
              <a:rPr lang="de-DE" sz="1200" b="0" i="0" u="none" strike="noStrike" kern="1200" dirty="0">
                <a:solidFill>
                  <a:schemeClr val="tx1"/>
                </a:solidFill>
                <a:effectLst/>
                <a:latin typeface="+mn-lt"/>
                <a:ea typeface="+mn-ea"/>
                <a:cs typeface="+mn-cs"/>
              </a:rPr>
              <a:t>-</a:t>
            </a:r>
            <a:r>
              <a:rPr lang="de-DE" sz="1200" b="1" i="0" u="none" strike="noStrike" kern="1200" dirty="0">
                <a:solidFill>
                  <a:schemeClr val="tx1"/>
                </a:solidFill>
                <a:effectLst/>
                <a:latin typeface="+mn-lt"/>
                <a:ea typeface="+mn-ea"/>
                <a:cs typeface="+mn-cs"/>
              </a:rPr>
              <a:t> </a:t>
            </a:r>
            <a:r>
              <a:rPr lang="fr-FR" dirty="0">
                <a:solidFill>
                  <a:srgbClr val="000000"/>
                </a:solidFill>
                <a:latin typeface="Century Gothic" panose="020B0502020202020204" pitchFamily="34" charset="0"/>
              </a:rPr>
              <a:t>frère [1043], sœur [1558], parent [546], ouvert [897], prudent [1529], strict [1859], jeune [152</a:t>
            </a:r>
            <a:r>
              <a:rPr lang="fr-FR" dirty="0" smtClean="0">
                <a:solidFill>
                  <a:srgbClr val="00000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rgbClr val="000000"/>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smtClean="0">
                <a:solidFill>
                  <a:srgbClr val="000000"/>
                </a:solidFill>
                <a:effectLst/>
                <a:latin typeface="Century Gothic" panose="020B0502020202020204" pitchFamily="34" charset="0"/>
                <a:ea typeface="+mn-ea"/>
                <a:cs typeface="+mn-cs"/>
              </a:rPr>
              <a:t>N.B. This new vocabulary</a:t>
            </a:r>
            <a:r>
              <a:rPr lang="en-GB" sz="1200" b="0" kern="1200" baseline="0" noProof="0" dirty="0" smtClean="0">
                <a:solidFill>
                  <a:srgbClr val="000000"/>
                </a:solidFill>
                <a:effectLst/>
                <a:latin typeface="Century Gothic" panose="020B0502020202020204" pitchFamily="34" charset="0"/>
                <a:ea typeface="+mn-ea"/>
                <a:cs typeface="+mn-cs"/>
              </a:rPr>
              <a:t> is not presented until the second lesson, owing to the amount of grammar covered in the first lesson. This lesson’s grammar is presented using previously-encountered vocabulary, which serves to reduce the cognitive load and is a useful way of revising this vocabulary.</a:t>
            </a:r>
            <a:endParaRPr lang="en-GB" sz="1200" b="0" kern="1200" noProof="0" dirty="0" smtClean="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Frequency rankings of vocabulary </a:t>
            </a:r>
            <a:r>
              <a:rPr lang="en-GB" sz="1200" b="1" i="0" u="sng" strike="noStrike" kern="1200" dirty="0">
                <a:solidFill>
                  <a:schemeClr val="tx1"/>
                </a:solidFill>
                <a:effectLst/>
                <a:latin typeface="+mn-lt"/>
                <a:ea typeface="+mn-ea"/>
                <a:cs typeface="+mn-cs"/>
              </a:rPr>
              <a:t>revisited</a:t>
            </a:r>
            <a:r>
              <a:rPr lang="en-GB" sz="1200" b="1" i="0" u="none" strike="noStrike" kern="1200" dirty="0">
                <a:solidFill>
                  <a:schemeClr val="tx1"/>
                </a:solidFill>
                <a:effectLst/>
                <a:latin typeface="+mn-lt"/>
                <a:ea typeface="+mn-ea"/>
                <a:cs typeface="+mn-cs"/>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dirty="0">
                <a:solidFill>
                  <a:schemeClr val="tx1"/>
                </a:solidFill>
                <a:effectLst/>
                <a:latin typeface="+mn-lt"/>
                <a:ea typeface="+mn-ea"/>
                <a:cs typeface="+mn-cs"/>
              </a:rPr>
              <a:t>1.2.6</a:t>
            </a:r>
            <a:r>
              <a:rPr lang="de-DE" sz="1200" b="1" i="0" u="none" strike="noStrike" kern="1200" baseline="0" dirty="0">
                <a:solidFill>
                  <a:schemeClr val="tx1"/>
                </a:solidFill>
                <a:effectLst/>
                <a:latin typeface="+mn-lt"/>
                <a:ea typeface="+mn-ea"/>
                <a:cs typeface="+mn-cs"/>
              </a:rPr>
              <a:t> </a:t>
            </a:r>
            <a:r>
              <a:rPr lang="de-DE"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jouer [219], manger [1338], écouter [429], chanter [1820], étudier [960], ils, elles, fruit [896], radio [1526], histoire [263]</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effectLst/>
                <a:latin typeface="+mn-lt"/>
                <a:ea typeface="+mn-ea"/>
                <a:cs typeface="+mn-cs"/>
              </a:rPr>
              <a:t>1.2.1 </a:t>
            </a:r>
            <a:r>
              <a:rPr lang="de-DE"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ciel [1538], comme [32], couleur [1211], rêve [1313], sable [3263], vague [1493], bleu [1216], jaune [2585], rouge [987], vert [1060], violet [&gt;5000]</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noProof="0" dirty="0">
                <a:solidFill>
                  <a:schemeClr val="tx1"/>
                </a:solidFill>
                <a:effectLst/>
                <a:latin typeface="+mn-lt"/>
                <a:ea typeface="+mn-ea"/>
                <a:cs typeface="+mn-cs"/>
              </a:rPr>
              <a:t>Teachers should conduct a spot</a:t>
            </a:r>
            <a:r>
              <a:rPr lang="en-GB" sz="1200" b="0" i="0" kern="1200" baseline="0" noProof="0" dirty="0">
                <a:solidFill>
                  <a:schemeClr val="tx1"/>
                </a:solidFill>
                <a:effectLst/>
                <a:latin typeface="+mn-lt"/>
                <a:ea typeface="+mn-ea"/>
                <a:cs typeface="+mn-cs"/>
              </a:rPr>
              <a:t> check of the revisited vocabulary each week, to ensure that the required independent learning has been done. This could be in the form of an informal, oral ‘test’, and/or a more formal (but quick) written vocabulary test. Aim to test knowledge of all types: comprehension (L2-L1), production (L1-L2), oral (listening and speaking) and written (reading and writing) modalities.</a:t>
            </a:r>
            <a:endParaRPr lang="en-GB" noProof="0"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657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reminds students of the third person </a:t>
            </a:r>
            <a:r>
              <a:rPr lang="en-GB" b="0" baseline="0" dirty="0" smtClean="0"/>
              <a:t>singular form of ‘</a:t>
            </a:r>
            <a:r>
              <a:rPr lang="en-GB" sz="1200" b="0" dirty="0" err="1" smtClean="0">
                <a:solidFill>
                  <a:srgbClr val="4472C4">
                    <a:lumMod val="50000"/>
                  </a:srgbClr>
                </a:solidFill>
                <a:latin typeface="Century Gothic" panose="020B0502020202020204" pitchFamily="34" charset="0"/>
              </a:rPr>
              <a:t>être</a:t>
            </a:r>
            <a:r>
              <a:rPr lang="en-GB" sz="1200" b="0" dirty="0" smtClean="0">
                <a:solidFill>
                  <a:srgbClr val="4472C4">
                    <a:lumMod val="50000"/>
                  </a:srgbClr>
                </a:solidFill>
                <a:latin typeface="Century Gothic" panose="020B0502020202020204" pitchFamily="34" charset="0"/>
              </a:rPr>
              <a:t>’, which will be juxtaposed with the third person plural form (about to be introduced) over the next few slides. It also</a:t>
            </a:r>
            <a:r>
              <a:rPr lang="en-GB" sz="1200" b="0" baseline="0" dirty="0" smtClean="0">
                <a:solidFill>
                  <a:srgbClr val="4472C4">
                    <a:lumMod val="50000"/>
                  </a:srgbClr>
                </a:solidFill>
                <a:latin typeface="Century Gothic" panose="020B0502020202020204" pitchFamily="34" charset="0"/>
              </a:rPr>
              <a:t> reminds them of the ‘e’ feminine adjective agreement (the feminine plural adjective agreement will be introduced on the next slide).</a:t>
            </a:r>
            <a:endParaRPr lang="en-GB" sz="1200" b="0" baseline="0" noProof="0" dirty="0">
              <a:solidFill>
                <a:srgbClr val="EE6000"/>
              </a:solidFill>
              <a:cs typeface="+mn-cs"/>
            </a:endParaRPr>
          </a:p>
          <a:p>
            <a:endParaRPr lang="en-GB" sz="1200" noProof="0" dirty="0">
              <a:solidFill>
                <a:srgbClr val="EE6000"/>
              </a:solidFill>
              <a:cs typeface="+mn-cs"/>
            </a:endParaRPr>
          </a:p>
          <a:p>
            <a:r>
              <a:rPr lang="en-GB" sz="1200" noProof="0" dirty="0">
                <a:solidFill>
                  <a:srgbClr val="EE6000"/>
                </a:solidFill>
                <a:cs typeface="+mn-cs"/>
              </a:rPr>
              <a:t>Read </a:t>
            </a:r>
            <a:r>
              <a:rPr lang="en-GB" dirty="0"/>
              <a:t>this out to students so that they know exactly how to pronounce the French. </a:t>
            </a:r>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6798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lot of information here, but the following activities break it down and practise each part.</a:t>
            </a:r>
          </a:p>
          <a:p>
            <a:endParaRPr lang="en-GB" dirty="0"/>
          </a:p>
          <a:p>
            <a:r>
              <a:rPr lang="en-GB" dirty="0"/>
              <a:t>The first and</a:t>
            </a:r>
            <a:r>
              <a:rPr lang="en-GB" baseline="0" dirty="0"/>
              <a:t> second person plural forms of</a:t>
            </a:r>
            <a:r>
              <a:rPr lang="en-GB" dirty="0"/>
              <a:t> the verb ‘</a:t>
            </a:r>
            <a:r>
              <a:rPr lang="en-GB" sz="1200" noProof="0" dirty="0" err="1">
                <a:solidFill>
                  <a:srgbClr val="EE6000"/>
                </a:solidFill>
                <a:cs typeface="Calibri" panose="020F0502020204030204" pitchFamily="34" charset="0"/>
              </a:rPr>
              <a:t>êt</a:t>
            </a:r>
            <a:r>
              <a:rPr lang="en-GB" sz="1200" noProof="0" dirty="0" err="1">
                <a:solidFill>
                  <a:srgbClr val="EE6000"/>
                </a:solidFill>
                <a:cs typeface="+mn-cs"/>
              </a:rPr>
              <a:t>re</a:t>
            </a:r>
            <a:r>
              <a:rPr lang="en-GB" sz="1200" noProof="0" dirty="0">
                <a:solidFill>
                  <a:srgbClr val="EE6000"/>
                </a:solidFill>
                <a:cs typeface="+mn-cs"/>
              </a:rPr>
              <a:t>’ having been presented last lesson,</a:t>
            </a:r>
            <a:r>
              <a:rPr lang="en-GB" sz="1200" baseline="0" noProof="0" dirty="0">
                <a:solidFill>
                  <a:srgbClr val="EE6000"/>
                </a:solidFill>
                <a:cs typeface="+mn-cs"/>
              </a:rPr>
              <a:t> t</a:t>
            </a:r>
            <a:r>
              <a:rPr lang="en-GB" dirty="0"/>
              <a:t>his slide introduces the third person plural</a:t>
            </a:r>
            <a:r>
              <a:rPr lang="en-GB" baseline="0" dirty="0"/>
              <a:t> </a:t>
            </a:r>
            <a:r>
              <a:rPr lang="en-GB" dirty="0"/>
              <a:t>form – </a:t>
            </a:r>
            <a:r>
              <a:rPr lang="en-GB" dirty="0" smtClean="0"/>
              <a:t>‘</a:t>
            </a:r>
            <a:r>
              <a:rPr lang="en-GB" dirty="0" err="1" smtClean="0"/>
              <a:t>sont</a:t>
            </a:r>
            <a:r>
              <a:rPr lang="en-GB" dirty="0" smtClean="0"/>
              <a:t>’. </a:t>
            </a:r>
            <a:r>
              <a:rPr lang="en-GB" sz="1200" baseline="0" noProof="0" dirty="0" smtClean="0">
                <a:solidFill>
                  <a:srgbClr val="EE6000"/>
                </a:solidFill>
                <a:cs typeface="+mn-cs"/>
              </a:rPr>
              <a:t>This </a:t>
            </a:r>
            <a:r>
              <a:rPr lang="en-GB" sz="1200" baseline="0" noProof="0" dirty="0">
                <a:solidFill>
                  <a:srgbClr val="EE6000"/>
                </a:solidFill>
                <a:cs typeface="+mn-cs"/>
              </a:rPr>
              <a:t>verb form has other features that come with </a:t>
            </a:r>
            <a:r>
              <a:rPr lang="en-GB" sz="1200" baseline="0" noProof="0" dirty="0" smtClean="0">
                <a:solidFill>
                  <a:srgbClr val="EE6000"/>
                </a:solidFill>
                <a:cs typeface="+mn-cs"/>
              </a:rPr>
              <a:t>it: the </a:t>
            </a:r>
            <a:r>
              <a:rPr lang="en-GB" sz="1200" baseline="0" noProof="0" dirty="0">
                <a:solidFill>
                  <a:srgbClr val="EE6000"/>
                </a:solidFill>
                <a:cs typeface="+mn-cs"/>
              </a:rPr>
              <a:t>‘</a:t>
            </a:r>
            <a:r>
              <a:rPr lang="en-GB" sz="1200" baseline="0" noProof="0" dirty="0" err="1">
                <a:solidFill>
                  <a:srgbClr val="EE6000"/>
                </a:solidFill>
                <a:cs typeface="+mn-cs"/>
              </a:rPr>
              <a:t>ils</a:t>
            </a:r>
            <a:r>
              <a:rPr lang="en-GB" sz="1200" baseline="0" noProof="0" dirty="0">
                <a:solidFill>
                  <a:srgbClr val="EE6000"/>
                </a:solidFill>
                <a:cs typeface="+mn-cs"/>
              </a:rPr>
              <a:t>’ and ‘</a:t>
            </a:r>
            <a:r>
              <a:rPr lang="en-GB" sz="1200" baseline="0" noProof="0" dirty="0" err="1">
                <a:solidFill>
                  <a:srgbClr val="EE6000"/>
                </a:solidFill>
                <a:cs typeface="+mn-cs"/>
              </a:rPr>
              <a:t>elles</a:t>
            </a:r>
            <a:r>
              <a:rPr lang="en-GB" sz="1200" baseline="0" noProof="0" dirty="0">
                <a:solidFill>
                  <a:srgbClr val="EE6000"/>
                </a:solidFill>
                <a:cs typeface="+mn-cs"/>
              </a:rPr>
              <a:t>’ </a:t>
            </a:r>
            <a:r>
              <a:rPr lang="en-GB" sz="1200" baseline="0" noProof="0" dirty="0" smtClean="0">
                <a:solidFill>
                  <a:srgbClr val="EE6000"/>
                </a:solidFill>
                <a:cs typeface="+mn-cs"/>
              </a:rPr>
              <a:t>pronouns, </a:t>
            </a:r>
            <a:r>
              <a:rPr lang="en-GB" sz="1200" baseline="0" noProof="0" dirty="0">
                <a:solidFill>
                  <a:srgbClr val="EE6000"/>
                </a:solidFill>
                <a:cs typeface="+mn-cs"/>
              </a:rPr>
              <a:t>and also another type of adjective agreement.</a:t>
            </a:r>
          </a:p>
          <a:p>
            <a:endParaRPr lang="en-GB" sz="1200" baseline="0" noProof="0" dirty="0">
              <a:solidFill>
                <a:srgbClr val="EE6000"/>
              </a:solidFill>
              <a:cs typeface="+mn-cs"/>
            </a:endParaRPr>
          </a:p>
          <a:p>
            <a:r>
              <a:rPr lang="en-GB" sz="1200" baseline="0" noProof="0" dirty="0">
                <a:solidFill>
                  <a:srgbClr val="EE6000"/>
                </a:solidFill>
                <a:cs typeface="+mn-cs"/>
              </a:rPr>
              <a:t>Read out the </a:t>
            </a:r>
            <a:r>
              <a:rPr lang="en-GB" sz="1200" baseline="0" noProof="0" dirty="0" smtClean="0">
                <a:solidFill>
                  <a:srgbClr val="EE6000"/>
                </a:solidFill>
                <a:cs typeface="+mn-cs"/>
              </a:rPr>
              <a:t>French, </a:t>
            </a:r>
            <a:r>
              <a:rPr lang="en-GB" sz="1200" baseline="0" noProof="0" dirty="0">
                <a:solidFill>
                  <a:srgbClr val="EE6000"/>
                </a:solidFill>
                <a:cs typeface="+mn-cs"/>
              </a:rPr>
              <a:t>so </a:t>
            </a:r>
            <a:r>
              <a:rPr lang="en-GB" sz="1200" baseline="0" noProof="0" dirty="0" smtClean="0">
                <a:solidFill>
                  <a:srgbClr val="EE6000"/>
                </a:solidFill>
                <a:cs typeface="+mn-cs"/>
              </a:rPr>
              <a:t>that the </a:t>
            </a:r>
            <a:r>
              <a:rPr lang="en-GB" sz="1200" baseline="0" noProof="0" dirty="0">
                <a:solidFill>
                  <a:srgbClr val="EE6000"/>
                </a:solidFill>
                <a:cs typeface="+mn-cs"/>
              </a:rPr>
              <a:t>students hear ‘</a:t>
            </a:r>
            <a:r>
              <a:rPr lang="en-GB" sz="1200" baseline="0" noProof="0" dirty="0" err="1">
                <a:solidFill>
                  <a:srgbClr val="EE6000"/>
                </a:solidFill>
                <a:cs typeface="+mn-cs"/>
              </a:rPr>
              <a:t>sont</a:t>
            </a:r>
            <a:r>
              <a:rPr lang="en-GB" sz="1200" baseline="0" noProof="0" dirty="0">
                <a:solidFill>
                  <a:srgbClr val="EE6000"/>
                </a:solidFill>
                <a:cs typeface="+mn-cs"/>
              </a:rPr>
              <a:t>’. </a:t>
            </a:r>
          </a:p>
          <a:p>
            <a:endParaRPr lang="en-GB" sz="1200" baseline="0" noProof="0" dirty="0">
              <a:solidFill>
                <a:srgbClr val="EE6000"/>
              </a:solidFill>
              <a:cs typeface="+mn-cs"/>
            </a:endParaRPr>
          </a:p>
          <a:p>
            <a:r>
              <a:rPr lang="en-GB" sz="1200" baseline="0" noProof="0" dirty="0">
                <a:solidFill>
                  <a:srgbClr val="EE6000"/>
                </a:solidFill>
                <a:cs typeface="+mn-cs"/>
              </a:rPr>
              <a:t>Explain ‘</a:t>
            </a:r>
            <a:r>
              <a:rPr lang="en-GB" sz="1200" baseline="0" noProof="0" dirty="0" err="1">
                <a:solidFill>
                  <a:srgbClr val="EE6000"/>
                </a:solidFill>
                <a:cs typeface="+mn-cs"/>
              </a:rPr>
              <a:t>masc</a:t>
            </a:r>
            <a:r>
              <a:rPr lang="en-GB" sz="1200" baseline="0" noProof="0" dirty="0">
                <a:solidFill>
                  <a:srgbClr val="EE6000"/>
                </a:solidFill>
                <a:cs typeface="+mn-cs"/>
              </a:rPr>
              <a:t> </a:t>
            </a:r>
            <a:r>
              <a:rPr lang="en-GB" sz="1200" baseline="0" noProof="0" dirty="0" err="1">
                <a:solidFill>
                  <a:srgbClr val="EE6000"/>
                </a:solidFill>
                <a:cs typeface="+mn-cs"/>
              </a:rPr>
              <a:t>pl</a:t>
            </a:r>
            <a:r>
              <a:rPr lang="en-GB" sz="1200" baseline="0" noProof="0" dirty="0">
                <a:solidFill>
                  <a:srgbClr val="EE6000"/>
                </a:solidFill>
                <a:cs typeface="+mn-cs"/>
              </a:rPr>
              <a:t>’ and ‘fem </a:t>
            </a:r>
            <a:r>
              <a:rPr lang="en-GB" sz="1200" baseline="0" noProof="0" dirty="0" err="1">
                <a:solidFill>
                  <a:srgbClr val="EE6000"/>
                </a:solidFill>
                <a:cs typeface="+mn-cs"/>
              </a:rPr>
              <a:t>pl</a:t>
            </a:r>
            <a:r>
              <a:rPr lang="en-GB" sz="1200" baseline="0" noProof="0" dirty="0">
                <a:solidFill>
                  <a:srgbClr val="EE6000"/>
                </a:solidFill>
                <a:cs typeface="+mn-cs"/>
              </a:rPr>
              <a:t>’ to students – ‘masculine plural’ and ‘feminine plural’ respectively. This will get shortened to </a:t>
            </a:r>
            <a:r>
              <a:rPr lang="en-GB" sz="1200" baseline="0" noProof="0" dirty="0" err="1">
                <a:solidFill>
                  <a:srgbClr val="EE6000"/>
                </a:solidFill>
                <a:cs typeface="+mn-cs"/>
              </a:rPr>
              <a:t>mpl</a:t>
            </a:r>
            <a:r>
              <a:rPr lang="en-GB" sz="1200" baseline="0" noProof="0" dirty="0">
                <a:solidFill>
                  <a:srgbClr val="EE6000"/>
                </a:solidFill>
                <a:cs typeface="+mn-cs"/>
              </a:rPr>
              <a:t> and </a:t>
            </a:r>
            <a:r>
              <a:rPr lang="en-GB" sz="1200" baseline="0" noProof="0" dirty="0" err="1">
                <a:solidFill>
                  <a:srgbClr val="EE6000"/>
                </a:solidFill>
                <a:cs typeface="+mn-cs"/>
              </a:rPr>
              <a:t>fpl</a:t>
            </a:r>
            <a:r>
              <a:rPr lang="en-GB" sz="1200" baseline="0" noProof="0" dirty="0">
                <a:solidFill>
                  <a:srgbClr val="EE6000"/>
                </a:solidFill>
                <a:cs typeface="+mn-cs"/>
              </a:rPr>
              <a:t> in the next slides and in the </a:t>
            </a:r>
            <a:r>
              <a:rPr lang="en-GB" sz="1200" baseline="0" noProof="0" dirty="0" smtClean="0">
                <a:solidFill>
                  <a:srgbClr val="EE6000"/>
                </a:solidFill>
                <a:cs typeface="+mn-cs"/>
              </a:rPr>
              <a:t>Quizlet </a:t>
            </a:r>
            <a:r>
              <a:rPr lang="en-GB" sz="1200" baseline="0" noProof="0" dirty="0" err="1">
                <a:solidFill>
                  <a:srgbClr val="EE6000"/>
                </a:solidFill>
                <a:cs typeface="+mn-cs"/>
              </a:rPr>
              <a:t>homeworks</a:t>
            </a:r>
            <a:r>
              <a:rPr lang="en-GB" sz="1200" baseline="0" noProof="0" dirty="0">
                <a:solidFill>
                  <a:srgbClr val="EE6000"/>
                </a:solidFill>
                <a:cs typeface="+mn-cs"/>
              </a:rPr>
              <a:t>.</a:t>
            </a:r>
          </a:p>
          <a:p>
            <a:endParaRPr lang="en-GB" sz="1200" noProof="0" dirty="0">
              <a:solidFill>
                <a:srgbClr val="EE6000"/>
              </a:solidFill>
              <a:cs typeface="+mn-cs"/>
            </a:endParaRPr>
          </a:p>
          <a:p>
            <a:r>
              <a:rPr lang="en-GB" sz="1200" noProof="0" dirty="0">
                <a:solidFill>
                  <a:srgbClr val="EE6000"/>
                </a:solidFill>
                <a:cs typeface="+mn-cs"/>
              </a:rPr>
              <a:t>Read </a:t>
            </a:r>
            <a:r>
              <a:rPr lang="en-GB" dirty="0"/>
              <a:t>this out to </a:t>
            </a:r>
            <a:r>
              <a:rPr lang="en-GB" dirty="0" smtClean="0"/>
              <a:t>students, </a:t>
            </a:r>
            <a:r>
              <a:rPr lang="en-GB" dirty="0"/>
              <a:t>so that they know exactly how to pronounce the French. </a:t>
            </a:r>
          </a:p>
          <a:p>
            <a:r>
              <a:rPr lang="en-GB" dirty="0"/>
              <a:t>Remind them to not sound out the ‘s’ at the end of ‘</a:t>
            </a:r>
            <a:r>
              <a:rPr lang="en-GB" dirty="0" err="1" smtClean="0"/>
              <a:t>sont</a:t>
            </a:r>
            <a:r>
              <a:rPr lang="en-GB" dirty="0" smtClean="0"/>
              <a:t>’.</a:t>
            </a:r>
            <a:endParaRPr lang="en-GB" dirty="0"/>
          </a:p>
          <a:p>
            <a:r>
              <a:rPr lang="en-GB" dirty="0" smtClean="0"/>
              <a:t>N.B</a:t>
            </a:r>
            <a:r>
              <a:rPr lang="en-GB" dirty="0"/>
              <a:t>. Later, we will cover later the issue that if there is one male in a group, then the ‘</a:t>
            </a:r>
            <a:r>
              <a:rPr lang="en-GB" dirty="0" err="1"/>
              <a:t>ils</a:t>
            </a:r>
            <a:r>
              <a:rPr lang="en-GB" dirty="0"/>
              <a:t>’ pronoun is used. There is a lot of information here, so we hold this back until later. </a:t>
            </a:r>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363158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smtClean="0"/>
              <a:t>In this, second </a:t>
            </a:r>
            <a:r>
              <a:rPr lang="en-GB" b="0" baseline="0" noProof="0" dirty="0" smtClean="0"/>
              <a:t>reading activity, students are required to attend to the subject pronoun and verb form to </a:t>
            </a:r>
            <a:r>
              <a:rPr lang="en-GB" b="0" baseline="0" noProof="0" dirty="0"/>
              <a:t>determine singular or </a:t>
            </a:r>
            <a:r>
              <a:rPr lang="en-GB" b="0" baseline="0" noProof="0" dirty="0" smtClean="0"/>
              <a:t>plural, then select the correct form of the adjective.</a:t>
            </a:r>
            <a:endParaRPr lang="fr-FR" b="0" baseline="0"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104108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This listening</a:t>
            </a:r>
            <a:r>
              <a:rPr lang="en-GB" b="0" baseline="0" noProof="0" dirty="0"/>
              <a:t> activity now juxtaposes the third person singular forms with the third person plural, requiring that students listen for both the verb form (to determine singular or plural) and the adjective agreement (to determine masculine or feminine).</a:t>
            </a:r>
          </a:p>
          <a:p>
            <a:endParaRPr lang="en-GB" b="0" baseline="0" noProof="0" dirty="0"/>
          </a:p>
          <a:p>
            <a:r>
              <a:rPr lang="en-GB" b="0" baseline="0" noProof="0" dirty="0"/>
              <a:t>To provide an additional challenge and check understanding of vocabulary (a mix of new and old, conducive to illustrating adjective agreement), </a:t>
            </a:r>
            <a:r>
              <a:rPr lang="en-GB" b="0" baseline="0" noProof="0" dirty="0" smtClean="0"/>
              <a:t>learners </a:t>
            </a:r>
            <a:r>
              <a:rPr lang="en-GB" b="0" baseline="0" noProof="0" dirty="0"/>
              <a:t>are then asked to write the English in the space provided. The answers appear upon successive mouse clicks.</a:t>
            </a:r>
          </a:p>
          <a:p>
            <a:endParaRPr lang="en-GB" b="0" noProof="0" dirty="0"/>
          </a:p>
          <a:p>
            <a:r>
              <a:rPr lang="en-GB" b="1" noProof="0" dirty="0"/>
              <a:t>Transcript</a:t>
            </a:r>
          </a:p>
          <a:p>
            <a:pPr marL="228600" indent="-228600">
              <a:buAutoNum type="arabicParenR"/>
            </a:pPr>
            <a:r>
              <a:rPr lang="fr-FR" b="0" noProof="0" dirty="0"/>
              <a:t>... est</a:t>
            </a:r>
            <a:r>
              <a:rPr lang="fr-FR" b="0" baseline="0" noProof="0" dirty="0"/>
              <a:t> content</a:t>
            </a:r>
            <a:r>
              <a:rPr lang="fr-FR" b="0" noProof="0" dirty="0"/>
              <a:t>e.</a:t>
            </a:r>
          </a:p>
          <a:p>
            <a:pPr marL="228600" indent="-228600">
              <a:buAutoNum type="arabicParenR"/>
            </a:pPr>
            <a:r>
              <a:rPr lang="fr-FR" b="0" noProof="0" dirty="0"/>
              <a:t>...</a:t>
            </a:r>
            <a:r>
              <a:rPr lang="fr-FR" b="0" baseline="0" noProof="0" dirty="0"/>
              <a:t> sont intelligents.</a:t>
            </a:r>
          </a:p>
          <a:p>
            <a:pPr marL="228600" indent="-228600">
              <a:buAutoNum type="arabicParenR"/>
            </a:pPr>
            <a:r>
              <a:rPr lang="fr-FR" b="0" baseline="0" noProof="0" dirty="0"/>
              <a:t>... est content.</a:t>
            </a:r>
          </a:p>
          <a:p>
            <a:pPr marL="228600" indent="-228600">
              <a:buAutoNum type="arabicParenR"/>
            </a:pPr>
            <a:r>
              <a:rPr lang="fr-FR" b="0" baseline="0" noProof="0" dirty="0"/>
              <a:t>... sont intéressantes.</a:t>
            </a:r>
          </a:p>
          <a:p>
            <a:pPr marL="228600" indent="-228600">
              <a:buAutoNum type="arabicParenR"/>
            </a:pPr>
            <a:r>
              <a:rPr lang="fr-FR" b="0" baseline="0" noProof="0" dirty="0"/>
              <a:t>... sont </a:t>
            </a:r>
            <a:r>
              <a:rPr lang="fr-FR" b="0" baseline="0" noProof="0" dirty="0" smtClean="0"/>
              <a:t>contentes</a:t>
            </a:r>
            <a:r>
              <a:rPr lang="fr-FR" b="0" baseline="0" noProof="0" dirty="0"/>
              <a:t>.</a:t>
            </a:r>
          </a:p>
          <a:p>
            <a:pPr marL="228600" indent="-228600">
              <a:buAutoNum type="arabicParenR"/>
            </a:pPr>
            <a:r>
              <a:rPr lang="fr-FR" b="0" baseline="0" noProof="0" dirty="0"/>
              <a:t>... est ouvert.</a:t>
            </a:r>
          </a:p>
          <a:p>
            <a:pPr marL="228600" indent="-228600">
              <a:buAutoNum type="arabicParenR"/>
            </a:pPr>
            <a:r>
              <a:rPr lang="fr-FR" b="0" baseline="0" noProof="0" dirty="0"/>
              <a:t>... est grande.</a:t>
            </a:r>
          </a:p>
          <a:p>
            <a:pPr marL="228600" indent="-228600">
              <a:buAutoNum type="arabicParenR"/>
            </a:pPr>
            <a:r>
              <a:rPr lang="fr-FR" b="0" baseline="0" noProof="0" dirty="0"/>
              <a:t>... sont petites.</a:t>
            </a:r>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371078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t>Speaking task - example for teachers to model with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smtClean="0"/>
              <a:t>On</a:t>
            </a:r>
            <a:r>
              <a:rPr lang="en-GB" b="0" baseline="0" noProof="0" dirty="0" smtClean="0"/>
              <a:t> this example slide, only one adjective is given (happy).  The rest are shown as XXXX to indicate that there will be three adjectives per person/pair of people, to talk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Partner A</a:t>
            </a:r>
            <a:r>
              <a:rPr lang="en-GB" b="0" baseline="0" noProof="0" dirty="0" smtClean="0"/>
              <a:t/>
            </a:r>
            <a:br>
              <a:rPr lang="en-GB" b="0" baseline="0" noProof="0" dirty="0" smtClean="0"/>
            </a:br>
            <a:r>
              <a:rPr lang="en-GB" b="0" baseline="0" noProof="0" dirty="0" smtClean="0"/>
              <a:t>Teachers can elicit the full sentence from learners ‘</a:t>
            </a:r>
            <a:r>
              <a:rPr lang="en-GB" b="1" baseline="0" noProof="0" dirty="0" err="1" smtClean="0"/>
              <a:t>il</a:t>
            </a:r>
            <a:r>
              <a:rPr lang="en-GB" b="1" baseline="0" noProof="0" dirty="0" smtClean="0"/>
              <a:t> </a:t>
            </a:r>
            <a:r>
              <a:rPr lang="en-GB" b="1" baseline="0" noProof="0" dirty="0" err="1" smtClean="0"/>
              <a:t>est</a:t>
            </a:r>
            <a:r>
              <a:rPr lang="en-GB" b="1" baseline="0" noProof="0" dirty="0" smtClean="0"/>
              <a:t> content</a:t>
            </a:r>
            <a:r>
              <a:rPr lang="en-GB" b="0" baseline="0" noProof="0" dirty="0" smtClean="0"/>
              <a:t>’ and then show the next slide, the example slide for Partner B, to model what partner B has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noProof="0"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402401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3105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016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2814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872174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28695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8447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34597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344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320256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31776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4693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4718464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5.png"/><Relationship Id="rId7"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232431" y="1995432"/>
            <a:ext cx="7308549" cy="10620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3600"/>
              <a:buFont typeface="Century Gothic"/>
              <a:buNone/>
            </a:pPr>
            <a:r>
              <a:rPr lang="en-GB" sz="3600" b="1" dirty="0" smtClean="0">
                <a:solidFill>
                  <a:srgbClr val="FFFFFF"/>
                </a:solidFill>
              </a:rPr>
              <a:t>Grammar</a:t>
            </a:r>
            <a:r>
              <a:rPr lang="en-GB" sz="3600" b="1" dirty="0">
                <a:solidFill>
                  <a:srgbClr val="FFFFFF"/>
                </a:solidFill>
              </a:rPr>
              <a:t/>
            </a:r>
            <a:br>
              <a:rPr lang="en-GB" sz="3600" b="1" dirty="0">
                <a:solidFill>
                  <a:srgbClr val="FFFFFF"/>
                </a:solidFill>
              </a:rPr>
            </a:br>
            <a:endParaRPr sz="3600" i="1" dirty="0"/>
          </a:p>
        </p:txBody>
      </p:sp>
      <p:sp>
        <p:nvSpPr>
          <p:cNvPr id="135" name="Google Shape;135;p1"/>
          <p:cNvSpPr txBox="1">
            <a:spLocks noGrp="1"/>
          </p:cNvSpPr>
          <p:nvPr>
            <p:ph type="subTitle" idx="1"/>
          </p:nvPr>
        </p:nvSpPr>
        <p:spPr>
          <a:xfrm>
            <a:off x="266807" y="2654408"/>
            <a:ext cx="8202730" cy="40303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2400"/>
              <a:buNone/>
            </a:pPr>
            <a:r>
              <a:rPr lang="en-GB" dirty="0" smtClean="0">
                <a:solidFill>
                  <a:srgbClr val="FFFFFF"/>
                </a:solidFill>
              </a:rPr>
              <a:t>Regular plural </a:t>
            </a:r>
            <a:r>
              <a:rPr lang="en-GB" dirty="0">
                <a:solidFill>
                  <a:srgbClr val="FFFFFF"/>
                </a:solidFill>
              </a:rPr>
              <a:t>forms of adjectives</a:t>
            </a:r>
            <a:endParaRPr dirty="0"/>
          </a:p>
          <a:p>
            <a:pPr marL="0" lvl="0" indent="0" algn="ctr" rtl="0">
              <a:lnSpc>
                <a:spcPct val="80000"/>
              </a:lnSpc>
              <a:spcBef>
                <a:spcPts val="1000"/>
              </a:spcBef>
              <a:spcAft>
                <a:spcPts val="0"/>
              </a:spcAft>
              <a:buClr>
                <a:srgbClr val="1F3864"/>
              </a:buClr>
              <a:buSzPts val="2400"/>
              <a:buNone/>
            </a:pPr>
            <a:endParaRPr dirty="0"/>
          </a:p>
        </p:txBody>
      </p:sp>
      <p:sp>
        <p:nvSpPr>
          <p:cNvPr id="136" name="Google Shape;136;p1"/>
          <p:cNvSpPr txBox="1"/>
          <p:nvPr/>
        </p:nvSpPr>
        <p:spPr>
          <a:xfrm>
            <a:off x="232431" y="5052872"/>
            <a:ext cx="5784900" cy="999000"/>
          </a:xfrm>
          <a:prstGeom prst="rect">
            <a:avLst/>
          </a:prstGeom>
          <a:noFill/>
          <a:ln>
            <a:noFill/>
          </a:ln>
        </p:spPr>
        <p:txBody>
          <a:bodyPr spcFirstLastPara="1" wrap="square" lIns="91425" tIns="45700" rIns="91425" bIns="45700" anchor="ctr" anchorCtr="0">
            <a:noAutofit/>
          </a:bodyPr>
          <a:lstStyle/>
          <a:p>
            <a:pPr lvl="0">
              <a:lnSpc>
                <a:spcPct val="90000"/>
              </a:lnSpc>
              <a:spcBef>
                <a:spcPct val="0"/>
              </a:spcBef>
              <a:defRPr/>
            </a:pPr>
            <a:r>
              <a:rPr lang="en-GB" sz="2000" dirty="0">
                <a:solidFill>
                  <a:prstClr val="white"/>
                </a:solidFill>
                <a:latin typeface="Century Gothic" panose="020B0502020202020204" pitchFamily="34" charset="0"/>
              </a:rPr>
              <a:t>Y7 French - Term 2.1 - Week 2 - Lesson 31</a:t>
            </a:r>
          </a:p>
        </p:txBody>
      </p:sp>
      <p:sp>
        <p:nvSpPr>
          <p:cNvPr id="137" name="Google Shape;137;p1"/>
          <p:cNvSpPr txBox="1"/>
          <p:nvPr/>
        </p:nvSpPr>
        <p:spPr>
          <a:xfrm>
            <a:off x="232431" y="5781788"/>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Stephen </a:t>
            </a: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Owen / Emma Marsden</a:t>
            </a:r>
            <a: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138" name="Google Shape;138;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139" name="Google Shape;139;p1"/>
          <p:cNvSpPr txBox="1"/>
          <p:nvPr/>
        </p:nvSpPr>
        <p:spPr>
          <a:xfrm>
            <a:off x="232431" y="6138103"/>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Date updated: </a:t>
            </a:r>
            <a:r>
              <a:rPr lang="en-GB" sz="1400" kern="0" dirty="0" smtClean="0">
                <a:solidFill>
                  <a:srgbClr val="FFFFFF"/>
                </a:solidFill>
                <a:latin typeface="Century Gothic"/>
                <a:ea typeface="Century Gothic"/>
                <a:cs typeface="Century Gothic"/>
                <a:sym typeface="Century Gothic"/>
              </a:rPr>
              <a:t>10</a:t>
            </a: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/01/20</a:t>
            </a: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34374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191" y="533502"/>
            <a:ext cx="11031794" cy="707886"/>
          </a:xfrm>
          <a:prstGeom prst="rect">
            <a:avLst/>
          </a:prstGeom>
          <a:noFill/>
        </p:spPr>
        <p:txBody>
          <a:bodyPr wrap="square" rtlCol="0">
            <a:spAutoFit/>
          </a:bodyPr>
          <a:lstStyle/>
          <a:p>
            <a:r>
              <a:rPr lang="en-GB" sz="2000" dirty="0">
                <a:solidFill>
                  <a:schemeClr val="accent5">
                    <a:lumMod val="50000"/>
                  </a:schemeClr>
                </a:solidFill>
              </a:rPr>
              <a:t>Listen to what your partner tells you about each person/pair of people shown. </a:t>
            </a:r>
          </a:p>
          <a:p>
            <a:r>
              <a:rPr lang="en-GB" sz="2000" dirty="0">
                <a:solidFill>
                  <a:schemeClr val="accent5">
                    <a:lumMod val="50000"/>
                  </a:schemeClr>
                </a:solidFill>
              </a:rPr>
              <a:t>Write three </a:t>
            </a:r>
            <a:r>
              <a:rPr lang="en-GB" sz="2000" dirty="0" smtClean="0">
                <a:solidFill>
                  <a:schemeClr val="accent5">
                    <a:lumMod val="50000"/>
                  </a:schemeClr>
                </a:solidFill>
              </a:rPr>
              <a:t>adjectives in </a:t>
            </a:r>
            <a:r>
              <a:rPr lang="en-GB" sz="2000" b="1" dirty="0">
                <a:solidFill>
                  <a:schemeClr val="accent5">
                    <a:lumMod val="50000"/>
                  </a:schemeClr>
                </a:solidFill>
              </a:rPr>
              <a:t>English</a:t>
            </a:r>
            <a:r>
              <a:rPr lang="en-GB" sz="2000" dirty="0">
                <a:solidFill>
                  <a:schemeClr val="accent5">
                    <a:lumMod val="50000"/>
                  </a:schemeClr>
                </a:solidFill>
              </a:rPr>
              <a:t> on the lines next to their picture.</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91" y="2034620"/>
            <a:ext cx="2438400"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2318" y="4425167"/>
            <a:ext cx="2438400" cy="1371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91" y="4425167"/>
            <a:ext cx="2438400" cy="1371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2318" y="2052204"/>
            <a:ext cx="2438400" cy="1371600"/>
          </a:xfrm>
          <a:prstGeom prst="rect">
            <a:avLst/>
          </a:prstGeom>
        </p:spPr>
      </p:pic>
      <p:sp>
        <p:nvSpPr>
          <p:cNvPr id="27" name="Rectangle 26"/>
          <p:cNvSpPr/>
          <p:nvPr/>
        </p:nvSpPr>
        <p:spPr>
          <a:xfrm>
            <a:off x="176191" y="97183"/>
            <a:ext cx="5413661" cy="523220"/>
          </a:xfrm>
          <a:prstGeom prst="rect">
            <a:avLst/>
          </a:prstGeom>
        </p:spPr>
        <p:txBody>
          <a:bodyPr wrap="none">
            <a:spAutoFit/>
          </a:bodyPr>
          <a:lstStyle/>
          <a:p>
            <a:pPr lvl="0">
              <a:defRPr/>
            </a:pPr>
            <a:r>
              <a:rPr lang="en-GB" sz="2800" b="1" dirty="0" err="1">
                <a:solidFill>
                  <a:srgbClr val="4472C4">
                    <a:lumMod val="50000"/>
                  </a:srgbClr>
                </a:solidFill>
                <a:latin typeface="Century Gothic" panose="020B0502020202020204" pitchFamily="34" charset="0"/>
              </a:rPr>
              <a:t>Partenaire</a:t>
            </a:r>
            <a:r>
              <a:rPr lang="en-GB" sz="2800" b="1" dirty="0">
                <a:solidFill>
                  <a:srgbClr val="4472C4">
                    <a:lumMod val="50000"/>
                  </a:srgbClr>
                </a:solidFill>
                <a:latin typeface="Century Gothic" panose="020B0502020202020204" pitchFamily="34" charset="0"/>
              </a:rPr>
              <a:t> B (Task 1</a:t>
            </a:r>
            <a:r>
              <a:rPr lang="en-GB" sz="2800" b="1" dirty="0" smtClean="0">
                <a:solidFill>
                  <a:srgbClr val="4472C4">
                    <a:lumMod val="50000"/>
                  </a:srgbClr>
                </a:solidFill>
                <a:latin typeface="Century Gothic" panose="020B0502020202020204" pitchFamily="34" charset="0"/>
              </a:rPr>
              <a:t>): Example</a:t>
            </a:r>
            <a:endParaRPr lang="en-GB" sz="2800" b="1" dirty="0">
              <a:solidFill>
                <a:srgbClr val="4472C4">
                  <a:lumMod val="50000"/>
                </a:srgbClr>
              </a:solidFill>
              <a:latin typeface="Century Gothic" panose="020B0502020202020204" pitchFamily="34" charset="0"/>
            </a:endParaRPr>
          </a:p>
        </p:txBody>
      </p:sp>
      <p:sp>
        <p:nvSpPr>
          <p:cNvPr id="7" name="TextBox 6"/>
          <p:cNvSpPr txBox="1"/>
          <p:nvPr/>
        </p:nvSpPr>
        <p:spPr>
          <a:xfrm>
            <a:off x="2614591" y="2052204"/>
            <a:ext cx="2666536" cy="1477328"/>
          </a:xfrm>
          <a:prstGeom prst="rect">
            <a:avLst/>
          </a:prstGeom>
          <a:noFill/>
        </p:spPr>
        <p:txBody>
          <a:bodyPr wrap="square" rtlCol="0">
            <a:spAutoFit/>
          </a:bodyPr>
          <a:lstStyle/>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p:txBody>
      </p:sp>
      <p:sp>
        <p:nvSpPr>
          <p:cNvPr id="29" name="TextBox 28"/>
          <p:cNvSpPr txBox="1"/>
          <p:nvPr/>
        </p:nvSpPr>
        <p:spPr>
          <a:xfrm>
            <a:off x="2614591" y="4231432"/>
            <a:ext cx="2666536" cy="1477328"/>
          </a:xfrm>
          <a:prstGeom prst="rect">
            <a:avLst/>
          </a:prstGeom>
          <a:noFill/>
        </p:spPr>
        <p:txBody>
          <a:bodyPr wrap="square" rtlCol="0">
            <a:spAutoFit/>
          </a:bodyPr>
          <a:lstStyle/>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p:txBody>
      </p:sp>
      <p:sp>
        <p:nvSpPr>
          <p:cNvPr id="31" name="TextBox 30"/>
          <p:cNvSpPr txBox="1"/>
          <p:nvPr/>
        </p:nvSpPr>
        <p:spPr>
          <a:xfrm>
            <a:off x="6815782" y="2046805"/>
            <a:ext cx="2666536" cy="1477328"/>
          </a:xfrm>
          <a:prstGeom prst="rect">
            <a:avLst/>
          </a:prstGeom>
          <a:noFill/>
        </p:spPr>
        <p:txBody>
          <a:bodyPr wrap="square" rtlCol="0">
            <a:spAutoFit/>
          </a:bodyPr>
          <a:lstStyle/>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p:txBody>
      </p:sp>
      <p:sp>
        <p:nvSpPr>
          <p:cNvPr id="32" name="TextBox 31"/>
          <p:cNvSpPr txBox="1"/>
          <p:nvPr/>
        </p:nvSpPr>
        <p:spPr>
          <a:xfrm>
            <a:off x="6815782" y="4231432"/>
            <a:ext cx="2666536" cy="1477328"/>
          </a:xfrm>
          <a:prstGeom prst="rect">
            <a:avLst/>
          </a:prstGeom>
          <a:noFill/>
        </p:spPr>
        <p:txBody>
          <a:bodyPr wrap="square" rtlCol="0">
            <a:spAutoFit/>
          </a:bodyPr>
          <a:lstStyle/>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a:p>
            <a:endParaRPr lang="en-GB" dirty="0">
              <a:solidFill>
                <a:schemeClr val="accent5">
                  <a:lumMod val="50000"/>
                </a:schemeClr>
              </a:solidFill>
            </a:endParaRPr>
          </a:p>
          <a:p>
            <a:r>
              <a:rPr lang="en-GB" dirty="0">
                <a:solidFill>
                  <a:schemeClr val="accent5">
                    <a:lumMod val="50000"/>
                  </a:schemeClr>
                </a:solidFill>
              </a:rPr>
              <a:t>_____________________</a:t>
            </a:r>
          </a:p>
        </p:txBody>
      </p:sp>
      <p:sp>
        <p:nvSpPr>
          <p:cNvPr id="13" name="TextBox 12"/>
          <p:cNvSpPr txBox="1"/>
          <p:nvPr/>
        </p:nvSpPr>
        <p:spPr>
          <a:xfrm>
            <a:off x="2618052" y="1943288"/>
            <a:ext cx="2971800" cy="461665"/>
          </a:xfrm>
          <a:prstGeom prst="rect">
            <a:avLst/>
          </a:prstGeom>
          <a:noFill/>
        </p:spPr>
        <p:txBody>
          <a:bodyPr wrap="square" rtlCol="0">
            <a:spAutoFit/>
          </a:bodyPr>
          <a:lstStyle/>
          <a:p>
            <a:r>
              <a:rPr lang="en-GB" sz="2400" dirty="0" smtClean="0">
                <a:solidFill>
                  <a:schemeClr val="accent5">
                    <a:lumMod val="50000"/>
                  </a:schemeClr>
                </a:solidFill>
              </a:rPr>
              <a:t>happy</a:t>
            </a:r>
            <a:endParaRPr lang="en-GB" sz="2400" dirty="0">
              <a:solidFill>
                <a:schemeClr val="accent5">
                  <a:lumMod val="50000"/>
                </a:schemeClr>
              </a:solidFill>
            </a:endParaRPr>
          </a:p>
        </p:txBody>
      </p:sp>
    </p:spTree>
    <p:extLst>
      <p:ext uri="{BB962C8B-B14F-4D97-AF65-F5344CB8AC3E}">
        <p14:creationId xmlns:p14="http://schemas.microsoft.com/office/powerpoint/2010/main" val="36875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190" y="477799"/>
            <a:ext cx="11615759" cy="1015663"/>
          </a:xfrm>
          <a:prstGeom prst="rect">
            <a:avLst/>
          </a:prstGeom>
          <a:noFill/>
        </p:spPr>
        <p:txBody>
          <a:bodyPr wrap="square" rtlCol="0">
            <a:spAutoFit/>
          </a:bodyPr>
          <a:lstStyle/>
          <a:p>
            <a:r>
              <a:rPr lang="en-GB" sz="2000" dirty="0">
                <a:solidFill>
                  <a:schemeClr val="accent5">
                    <a:lumMod val="50000"/>
                  </a:schemeClr>
                </a:solidFill>
              </a:rPr>
              <a:t>Tell your partner about each person/pair of people pictured below.</a:t>
            </a:r>
          </a:p>
          <a:p>
            <a:r>
              <a:rPr lang="en-GB" sz="2000" dirty="0">
                <a:solidFill>
                  <a:schemeClr val="accent5">
                    <a:lumMod val="50000"/>
                  </a:schemeClr>
                </a:solidFill>
              </a:rPr>
              <a:t>Say ‘She is ...’, ‘He is...’, ‘They are...’, plus the adjective, in </a:t>
            </a:r>
            <a:r>
              <a:rPr lang="en-GB" sz="2000" b="1" dirty="0">
                <a:solidFill>
                  <a:schemeClr val="accent5">
                    <a:lumMod val="50000"/>
                  </a:schemeClr>
                </a:solidFill>
              </a:rPr>
              <a:t>French</a:t>
            </a:r>
            <a:r>
              <a:rPr lang="en-GB" sz="2000" dirty="0">
                <a:solidFill>
                  <a:schemeClr val="accent5">
                    <a:lumMod val="50000"/>
                  </a:schemeClr>
                </a:solidFill>
              </a:rPr>
              <a:t>. </a:t>
            </a:r>
          </a:p>
          <a:p>
            <a:endParaRPr lang="en-GB" sz="2000" dirty="0">
              <a:solidFill>
                <a:schemeClr val="accent5">
                  <a:lumMod val="50000"/>
                </a:schemeClr>
              </a:solidFill>
            </a:endParaRP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2247721" y="5942874"/>
            <a:ext cx="2971800" cy="461665"/>
          </a:xfrm>
          <a:prstGeom prst="rect">
            <a:avLst/>
          </a:prstGeom>
          <a:noFill/>
        </p:spPr>
        <p:txBody>
          <a:bodyPr wrap="square" rtlCol="0">
            <a:spAutoFit/>
          </a:bodyPr>
          <a:lstStyle/>
          <a:p>
            <a:r>
              <a:rPr lang="en-GB" sz="2400" dirty="0">
                <a:solidFill>
                  <a:schemeClr val="accent5">
                    <a:lumMod val="50000"/>
                  </a:schemeClr>
                </a:solidFill>
              </a:rPr>
              <a:t>young</a:t>
            </a:r>
          </a:p>
        </p:txBody>
      </p:sp>
      <p:sp>
        <p:nvSpPr>
          <p:cNvPr id="19" name="TextBox 18"/>
          <p:cNvSpPr txBox="1"/>
          <p:nvPr/>
        </p:nvSpPr>
        <p:spPr>
          <a:xfrm>
            <a:off x="8403295" y="5943956"/>
            <a:ext cx="2893484" cy="461665"/>
          </a:xfrm>
          <a:prstGeom prst="rect">
            <a:avLst/>
          </a:prstGeom>
          <a:noFill/>
        </p:spPr>
        <p:txBody>
          <a:bodyPr wrap="square" rtlCol="0">
            <a:spAutoFit/>
          </a:bodyPr>
          <a:lstStyle/>
          <a:p>
            <a:r>
              <a:rPr lang="en-GB" sz="2400" dirty="0">
                <a:solidFill>
                  <a:schemeClr val="accent5">
                    <a:lumMod val="50000"/>
                  </a:schemeClr>
                </a:solidFill>
              </a:rPr>
              <a:t>amusing, fun</a:t>
            </a:r>
          </a:p>
        </p:txBody>
      </p:sp>
      <p:sp>
        <p:nvSpPr>
          <p:cNvPr id="21" name="TextBox 20"/>
          <p:cNvSpPr txBox="1"/>
          <p:nvPr/>
        </p:nvSpPr>
        <p:spPr>
          <a:xfrm>
            <a:off x="10701518" y="5079527"/>
            <a:ext cx="2971800" cy="461665"/>
          </a:xfrm>
          <a:prstGeom prst="rect">
            <a:avLst/>
          </a:prstGeom>
          <a:noFill/>
        </p:spPr>
        <p:txBody>
          <a:bodyPr wrap="square" rtlCol="0">
            <a:spAutoFit/>
          </a:bodyPr>
          <a:lstStyle/>
          <a:p>
            <a:r>
              <a:rPr lang="en-GB" sz="2400" dirty="0">
                <a:solidFill>
                  <a:schemeClr val="accent5">
                    <a:lumMod val="50000"/>
                  </a:schemeClr>
                </a:solidFill>
              </a:rPr>
              <a:t>tall</a:t>
            </a:r>
          </a:p>
        </p:txBody>
      </p:sp>
      <p:sp>
        <p:nvSpPr>
          <p:cNvPr id="22" name="TextBox 21"/>
          <p:cNvSpPr txBox="1"/>
          <p:nvPr/>
        </p:nvSpPr>
        <p:spPr>
          <a:xfrm>
            <a:off x="10836067" y="2576869"/>
            <a:ext cx="2971800" cy="461665"/>
          </a:xfrm>
          <a:prstGeom prst="rect">
            <a:avLst/>
          </a:prstGeom>
          <a:noFill/>
        </p:spPr>
        <p:txBody>
          <a:bodyPr wrap="square" rtlCol="0">
            <a:spAutoFit/>
          </a:bodyPr>
          <a:lstStyle/>
          <a:p>
            <a:r>
              <a:rPr lang="en-GB" sz="2400" dirty="0">
                <a:solidFill>
                  <a:schemeClr val="accent5">
                    <a:lumMod val="50000"/>
                  </a:schemeClr>
                </a:solidFill>
              </a:rPr>
              <a:t>happy</a:t>
            </a:r>
          </a:p>
        </p:txBody>
      </p:sp>
      <p:sp>
        <p:nvSpPr>
          <p:cNvPr id="23" name="TextBox 22"/>
          <p:cNvSpPr txBox="1"/>
          <p:nvPr/>
        </p:nvSpPr>
        <p:spPr>
          <a:xfrm>
            <a:off x="8364137" y="3479047"/>
            <a:ext cx="2971800" cy="461665"/>
          </a:xfrm>
          <a:prstGeom prst="rect">
            <a:avLst/>
          </a:prstGeom>
          <a:noFill/>
        </p:spPr>
        <p:txBody>
          <a:bodyPr wrap="square" rtlCol="0">
            <a:spAutoFit/>
          </a:bodyPr>
          <a:lstStyle/>
          <a:p>
            <a:r>
              <a:rPr lang="en-GB" sz="2400" dirty="0">
                <a:solidFill>
                  <a:schemeClr val="accent5">
                    <a:lumMod val="50000"/>
                  </a:schemeClr>
                </a:solidFill>
              </a:rPr>
              <a:t>pleasant, nice</a:t>
            </a:r>
          </a:p>
        </p:txBody>
      </p:sp>
      <p:sp>
        <p:nvSpPr>
          <p:cNvPr id="24" name="TextBox 23"/>
          <p:cNvSpPr txBox="1"/>
          <p:nvPr/>
        </p:nvSpPr>
        <p:spPr>
          <a:xfrm>
            <a:off x="47662" y="2677166"/>
            <a:ext cx="2971800" cy="461665"/>
          </a:xfrm>
          <a:prstGeom prst="rect">
            <a:avLst/>
          </a:prstGeom>
          <a:noFill/>
        </p:spPr>
        <p:txBody>
          <a:bodyPr wrap="square" rtlCol="0">
            <a:spAutoFit/>
          </a:bodyPr>
          <a:lstStyle/>
          <a:p>
            <a:r>
              <a:rPr lang="en-GB" sz="2400" dirty="0">
                <a:solidFill>
                  <a:schemeClr val="accent5">
                    <a:lumMod val="50000"/>
                  </a:schemeClr>
                </a:solidFill>
              </a:rPr>
              <a:t>naughty</a:t>
            </a:r>
          </a:p>
        </p:txBody>
      </p:sp>
      <p:sp>
        <p:nvSpPr>
          <p:cNvPr id="25" name="TextBox 24"/>
          <p:cNvSpPr txBox="1"/>
          <p:nvPr/>
        </p:nvSpPr>
        <p:spPr>
          <a:xfrm>
            <a:off x="477771" y="5084614"/>
            <a:ext cx="2971800" cy="461665"/>
          </a:xfrm>
          <a:prstGeom prst="rect">
            <a:avLst/>
          </a:prstGeom>
          <a:noFill/>
        </p:spPr>
        <p:txBody>
          <a:bodyPr wrap="square" rtlCol="0">
            <a:spAutoFit/>
          </a:bodyPr>
          <a:lstStyle/>
          <a:p>
            <a:r>
              <a:rPr lang="en-GB" sz="2400" dirty="0">
                <a:solidFill>
                  <a:schemeClr val="accent5">
                    <a:lumMod val="50000"/>
                  </a:schemeClr>
                </a:solidFill>
              </a:rPr>
              <a:t>small</a:t>
            </a:r>
          </a:p>
        </p:txBody>
      </p:sp>
      <p:sp>
        <p:nvSpPr>
          <p:cNvPr id="30" name="TextBox 29"/>
          <p:cNvSpPr txBox="1"/>
          <p:nvPr/>
        </p:nvSpPr>
        <p:spPr>
          <a:xfrm>
            <a:off x="1889101" y="3474376"/>
            <a:ext cx="2971800" cy="461665"/>
          </a:xfrm>
          <a:prstGeom prst="rect">
            <a:avLst/>
          </a:prstGeom>
          <a:noFill/>
        </p:spPr>
        <p:txBody>
          <a:bodyPr wrap="square" rtlCol="0">
            <a:spAutoFit/>
          </a:bodyPr>
          <a:lstStyle/>
          <a:p>
            <a:r>
              <a:rPr lang="en-GB" sz="2400" dirty="0">
                <a:solidFill>
                  <a:schemeClr val="accent5">
                    <a:lumMod val="50000"/>
                  </a:schemeClr>
                </a:solidFill>
              </a:rPr>
              <a:t>interesting</a:t>
            </a:r>
          </a:p>
        </p:txBody>
      </p:sp>
      <p:pic>
        <p:nvPicPr>
          <p:cNvPr id="3" name="Picture 2"/>
          <p:cNvPicPr>
            <a:picLocks noChangeAspect="1"/>
          </p:cNvPicPr>
          <p:nvPr/>
        </p:nvPicPr>
        <p:blipFill>
          <a:blip r:embed="rId3"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a:off x="1457362" y="2115046"/>
            <a:ext cx="2438400" cy="1371600"/>
          </a:xfrm>
          <a:prstGeom prst="rect">
            <a:avLst/>
          </a:prstGeom>
        </p:spPr>
      </p:pic>
      <p:pic>
        <p:nvPicPr>
          <p:cNvPr id="4" name="Picture 3"/>
          <p:cNvPicPr>
            <a:picLocks noChangeAspect="1"/>
          </p:cNvPicPr>
          <p:nvPr/>
        </p:nvPicPr>
        <p:blipFill>
          <a:blip r:embed="rId4"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8263118" y="4571274"/>
            <a:ext cx="2438400" cy="1371600"/>
          </a:xfrm>
          <a:prstGeom prst="rect">
            <a:avLst/>
          </a:prstGeom>
        </p:spPr>
      </p:pic>
      <p:pic>
        <p:nvPicPr>
          <p:cNvPr id="5" name="Picture 4"/>
          <p:cNvPicPr>
            <a:picLocks noChangeAspect="1"/>
          </p:cNvPicPr>
          <p:nvPr/>
        </p:nvPicPr>
        <p:blipFill>
          <a:blip r:embed="rId5"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1507288" y="4577513"/>
            <a:ext cx="2438400" cy="1371600"/>
          </a:xfrm>
          <a:prstGeom prst="rect">
            <a:avLst/>
          </a:prstGeom>
        </p:spPr>
      </p:pic>
      <p:pic>
        <p:nvPicPr>
          <p:cNvPr id="6" name="Picture 5"/>
          <p:cNvPicPr>
            <a:picLocks noChangeAspect="1"/>
          </p:cNvPicPr>
          <p:nvPr/>
        </p:nvPicPr>
        <p:blipFill>
          <a:blip r:embed="rId6"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a:off x="8263118" y="2121902"/>
            <a:ext cx="2438400" cy="1371600"/>
          </a:xfrm>
          <a:prstGeom prst="rect">
            <a:avLst/>
          </a:prstGeom>
        </p:spPr>
      </p:pic>
      <p:sp>
        <p:nvSpPr>
          <p:cNvPr id="17" name="TextBox 16"/>
          <p:cNvSpPr txBox="1"/>
          <p:nvPr/>
        </p:nvSpPr>
        <p:spPr>
          <a:xfrm>
            <a:off x="6510518" y="2683603"/>
            <a:ext cx="2971800" cy="461665"/>
          </a:xfrm>
          <a:prstGeom prst="rect">
            <a:avLst/>
          </a:prstGeom>
          <a:noFill/>
        </p:spPr>
        <p:txBody>
          <a:bodyPr wrap="square" rtlCol="0">
            <a:spAutoFit/>
          </a:bodyPr>
          <a:lstStyle/>
          <a:p>
            <a:r>
              <a:rPr lang="en-GB" sz="2400" dirty="0">
                <a:solidFill>
                  <a:schemeClr val="accent5">
                    <a:lumMod val="50000"/>
                  </a:schemeClr>
                </a:solidFill>
              </a:rPr>
              <a:t>intelligent</a:t>
            </a:r>
          </a:p>
        </p:txBody>
      </p:sp>
      <p:sp>
        <p:nvSpPr>
          <p:cNvPr id="18" name="TextBox 17"/>
          <p:cNvSpPr txBox="1"/>
          <p:nvPr/>
        </p:nvSpPr>
        <p:spPr>
          <a:xfrm>
            <a:off x="7363057" y="5079527"/>
            <a:ext cx="2971800" cy="461665"/>
          </a:xfrm>
          <a:prstGeom prst="rect">
            <a:avLst/>
          </a:prstGeom>
          <a:noFill/>
        </p:spPr>
        <p:txBody>
          <a:bodyPr wrap="square" rtlCol="0">
            <a:spAutoFit/>
          </a:bodyPr>
          <a:lstStyle/>
          <a:p>
            <a:r>
              <a:rPr lang="en-GB" sz="2400" dirty="0">
                <a:solidFill>
                  <a:schemeClr val="accent5">
                    <a:lumMod val="50000"/>
                  </a:schemeClr>
                </a:solidFill>
              </a:rPr>
              <a:t>strict</a:t>
            </a:r>
          </a:p>
        </p:txBody>
      </p:sp>
      <p:sp>
        <p:nvSpPr>
          <p:cNvPr id="20" name="TextBox 19"/>
          <p:cNvSpPr txBox="1"/>
          <p:nvPr/>
        </p:nvSpPr>
        <p:spPr>
          <a:xfrm>
            <a:off x="3972133" y="5074936"/>
            <a:ext cx="2971800" cy="461665"/>
          </a:xfrm>
          <a:prstGeom prst="rect">
            <a:avLst/>
          </a:prstGeom>
          <a:noFill/>
        </p:spPr>
        <p:txBody>
          <a:bodyPr wrap="square" rtlCol="0">
            <a:spAutoFit/>
          </a:bodyPr>
          <a:lstStyle/>
          <a:p>
            <a:r>
              <a:rPr lang="en-GB" sz="2400" dirty="0" smtClean="0">
                <a:solidFill>
                  <a:schemeClr val="accent5">
                    <a:lumMod val="50000"/>
                  </a:schemeClr>
                </a:solidFill>
              </a:rPr>
              <a:t>well-behaved</a:t>
            </a:r>
            <a:endParaRPr lang="en-GB" sz="2400" dirty="0">
              <a:solidFill>
                <a:schemeClr val="accent5">
                  <a:lumMod val="50000"/>
                </a:schemeClr>
              </a:solidFill>
            </a:endParaRPr>
          </a:p>
        </p:txBody>
      </p:sp>
      <p:sp>
        <p:nvSpPr>
          <p:cNvPr id="26" name="TextBox 25"/>
          <p:cNvSpPr txBox="1"/>
          <p:nvPr/>
        </p:nvSpPr>
        <p:spPr>
          <a:xfrm>
            <a:off x="3945688" y="2680484"/>
            <a:ext cx="2971800" cy="461665"/>
          </a:xfrm>
          <a:prstGeom prst="rect">
            <a:avLst/>
          </a:prstGeom>
          <a:noFill/>
        </p:spPr>
        <p:txBody>
          <a:bodyPr wrap="square" rtlCol="0">
            <a:spAutoFit/>
          </a:bodyPr>
          <a:lstStyle/>
          <a:p>
            <a:r>
              <a:rPr lang="en-GB" sz="2400" dirty="0">
                <a:solidFill>
                  <a:schemeClr val="accent5">
                    <a:lumMod val="50000"/>
                  </a:schemeClr>
                </a:solidFill>
              </a:rPr>
              <a:t>open</a:t>
            </a:r>
          </a:p>
        </p:txBody>
      </p:sp>
      <p:sp>
        <p:nvSpPr>
          <p:cNvPr id="7" name="Rectangle 6"/>
          <p:cNvSpPr/>
          <p:nvPr/>
        </p:nvSpPr>
        <p:spPr>
          <a:xfrm>
            <a:off x="176191" y="97183"/>
            <a:ext cx="3610284" cy="400110"/>
          </a:xfrm>
          <a:prstGeom prst="rect">
            <a:avLst/>
          </a:prstGeom>
        </p:spPr>
        <p:txBody>
          <a:bodyPr wrap="none">
            <a:spAutoFit/>
          </a:bodyPr>
          <a:lstStyle/>
          <a:p>
            <a:pPr lvl="0">
              <a:defRPr/>
            </a:pPr>
            <a:r>
              <a:rPr lang="en-GB" sz="2000" b="1" dirty="0" smtClean="0">
                <a:solidFill>
                  <a:srgbClr val="4472C4">
                    <a:lumMod val="50000"/>
                  </a:srgbClr>
                </a:solidFill>
                <a:latin typeface="Century Gothic" panose="020B0502020202020204" pitchFamily="34" charset="0"/>
              </a:rPr>
              <a:t>TASK 1 </a:t>
            </a:r>
            <a:r>
              <a:rPr lang="en-GB" sz="2000" b="1" dirty="0" err="1" smtClean="0">
                <a:solidFill>
                  <a:srgbClr val="4472C4">
                    <a:lumMod val="50000"/>
                  </a:srgbClr>
                </a:solidFill>
                <a:latin typeface="Century Gothic" panose="020B0502020202020204" pitchFamily="34" charset="0"/>
              </a:rPr>
              <a:t>Réponses</a:t>
            </a:r>
            <a:r>
              <a:rPr lang="en-GB" sz="2000" b="1" dirty="0" smtClean="0">
                <a:solidFill>
                  <a:srgbClr val="4472C4">
                    <a:lumMod val="50000"/>
                  </a:srgbClr>
                </a:solidFill>
                <a:latin typeface="Century Gothic" panose="020B0502020202020204" pitchFamily="34" charset="0"/>
              </a:rPr>
              <a:t> (Partner B)</a:t>
            </a:r>
            <a:endParaRPr lang="en-GB" sz="2000" b="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41932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3" grpId="0"/>
      <p:bldP spid="24" grpId="0"/>
      <p:bldP spid="25" grpId="0"/>
      <p:bldP spid="30" grpId="0"/>
      <p:bldP spid="17" grpId="0"/>
      <p:bldP spid="18" grpId="0"/>
      <p:bldP spid="20"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190" y="477799"/>
            <a:ext cx="11615759" cy="1015663"/>
          </a:xfrm>
          <a:prstGeom prst="rect">
            <a:avLst/>
          </a:prstGeom>
          <a:noFill/>
        </p:spPr>
        <p:txBody>
          <a:bodyPr wrap="square" rtlCol="0">
            <a:spAutoFit/>
          </a:bodyPr>
          <a:lstStyle/>
          <a:p>
            <a:r>
              <a:rPr lang="en-GB" sz="2000" dirty="0">
                <a:solidFill>
                  <a:schemeClr val="accent5">
                    <a:lumMod val="50000"/>
                  </a:schemeClr>
                </a:solidFill>
              </a:rPr>
              <a:t>Tell your partner about each person/pair of people pictured below.</a:t>
            </a:r>
          </a:p>
          <a:p>
            <a:r>
              <a:rPr lang="en-GB" sz="2000" dirty="0">
                <a:solidFill>
                  <a:schemeClr val="accent5">
                    <a:lumMod val="50000"/>
                  </a:schemeClr>
                </a:solidFill>
              </a:rPr>
              <a:t>Say ‘She is ...’, ‘He is...’, ‘They are...’, plus the adjective, in </a:t>
            </a:r>
            <a:r>
              <a:rPr lang="en-GB" sz="2000" b="1" dirty="0">
                <a:solidFill>
                  <a:schemeClr val="accent5">
                    <a:lumMod val="50000"/>
                  </a:schemeClr>
                </a:solidFill>
              </a:rPr>
              <a:t>French</a:t>
            </a:r>
            <a:r>
              <a:rPr lang="en-GB" sz="2000" dirty="0">
                <a:solidFill>
                  <a:schemeClr val="accent5">
                    <a:lumMod val="50000"/>
                  </a:schemeClr>
                </a:solidFill>
              </a:rPr>
              <a:t>. </a:t>
            </a:r>
          </a:p>
          <a:p>
            <a:endParaRPr lang="en-GB" sz="2000" dirty="0">
              <a:solidFill>
                <a:schemeClr val="accent5">
                  <a:lumMod val="50000"/>
                </a:schemeClr>
              </a:solidFill>
            </a:endParaRP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2186005" y="3542372"/>
            <a:ext cx="2971800" cy="461665"/>
          </a:xfrm>
          <a:prstGeom prst="rect">
            <a:avLst/>
          </a:prstGeom>
          <a:noFill/>
        </p:spPr>
        <p:txBody>
          <a:bodyPr wrap="square" rtlCol="0">
            <a:spAutoFit/>
          </a:bodyPr>
          <a:lstStyle/>
          <a:p>
            <a:r>
              <a:rPr lang="en-GB" sz="2400" dirty="0">
                <a:solidFill>
                  <a:schemeClr val="accent5">
                    <a:lumMod val="50000"/>
                  </a:schemeClr>
                </a:solidFill>
              </a:rPr>
              <a:t>young</a:t>
            </a:r>
          </a:p>
        </p:txBody>
      </p:sp>
      <p:sp>
        <p:nvSpPr>
          <p:cNvPr id="19" name="TextBox 18"/>
          <p:cNvSpPr txBox="1"/>
          <p:nvPr/>
        </p:nvSpPr>
        <p:spPr>
          <a:xfrm>
            <a:off x="1764177" y="5879573"/>
            <a:ext cx="2893484" cy="461665"/>
          </a:xfrm>
          <a:prstGeom prst="rect">
            <a:avLst/>
          </a:prstGeom>
          <a:noFill/>
        </p:spPr>
        <p:txBody>
          <a:bodyPr wrap="square" rtlCol="0">
            <a:spAutoFit/>
          </a:bodyPr>
          <a:lstStyle/>
          <a:p>
            <a:r>
              <a:rPr lang="en-GB" sz="2400" dirty="0">
                <a:solidFill>
                  <a:schemeClr val="accent5">
                    <a:lumMod val="50000"/>
                  </a:schemeClr>
                </a:solidFill>
              </a:rPr>
              <a:t>amusing, fun</a:t>
            </a:r>
          </a:p>
        </p:txBody>
      </p:sp>
      <p:sp>
        <p:nvSpPr>
          <p:cNvPr id="21" name="TextBox 20"/>
          <p:cNvSpPr txBox="1"/>
          <p:nvPr/>
        </p:nvSpPr>
        <p:spPr>
          <a:xfrm>
            <a:off x="872869" y="5103307"/>
            <a:ext cx="2971800" cy="461665"/>
          </a:xfrm>
          <a:prstGeom prst="rect">
            <a:avLst/>
          </a:prstGeom>
          <a:noFill/>
        </p:spPr>
        <p:txBody>
          <a:bodyPr wrap="square" rtlCol="0">
            <a:spAutoFit/>
          </a:bodyPr>
          <a:lstStyle/>
          <a:p>
            <a:r>
              <a:rPr lang="en-GB" sz="2400" dirty="0">
                <a:solidFill>
                  <a:schemeClr val="accent5">
                    <a:lumMod val="50000"/>
                  </a:schemeClr>
                </a:solidFill>
              </a:rPr>
              <a:t>tall</a:t>
            </a:r>
          </a:p>
        </p:txBody>
      </p:sp>
      <p:sp>
        <p:nvSpPr>
          <p:cNvPr id="22" name="TextBox 21"/>
          <p:cNvSpPr txBox="1"/>
          <p:nvPr/>
        </p:nvSpPr>
        <p:spPr>
          <a:xfrm>
            <a:off x="10663029" y="5050231"/>
            <a:ext cx="2971800" cy="461665"/>
          </a:xfrm>
          <a:prstGeom prst="rect">
            <a:avLst/>
          </a:prstGeom>
          <a:noFill/>
        </p:spPr>
        <p:txBody>
          <a:bodyPr wrap="square" rtlCol="0">
            <a:spAutoFit/>
          </a:bodyPr>
          <a:lstStyle/>
          <a:p>
            <a:r>
              <a:rPr lang="en-GB" sz="2400" dirty="0">
                <a:solidFill>
                  <a:schemeClr val="accent5">
                    <a:lumMod val="50000"/>
                  </a:schemeClr>
                </a:solidFill>
              </a:rPr>
              <a:t>happy</a:t>
            </a:r>
          </a:p>
        </p:txBody>
      </p:sp>
      <p:sp>
        <p:nvSpPr>
          <p:cNvPr id="23" name="TextBox 22"/>
          <p:cNvSpPr txBox="1"/>
          <p:nvPr/>
        </p:nvSpPr>
        <p:spPr>
          <a:xfrm>
            <a:off x="8364137" y="5897760"/>
            <a:ext cx="2971800" cy="461665"/>
          </a:xfrm>
          <a:prstGeom prst="rect">
            <a:avLst/>
          </a:prstGeom>
          <a:noFill/>
        </p:spPr>
        <p:txBody>
          <a:bodyPr wrap="square" rtlCol="0">
            <a:spAutoFit/>
          </a:bodyPr>
          <a:lstStyle/>
          <a:p>
            <a:r>
              <a:rPr lang="en-GB" sz="2400" dirty="0">
                <a:solidFill>
                  <a:schemeClr val="accent5">
                    <a:lumMod val="50000"/>
                  </a:schemeClr>
                </a:solidFill>
              </a:rPr>
              <a:t>pleasant, nice</a:t>
            </a:r>
          </a:p>
        </p:txBody>
      </p:sp>
      <p:sp>
        <p:nvSpPr>
          <p:cNvPr id="24" name="TextBox 23"/>
          <p:cNvSpPr txBox="1"/>
          <p:nvPr/>
        </p:nvSpPr>
        <p:spPr>
          <a:xfrm>
            <a:off x="10700196" y="2586944"/>
            <a:ext cx="2971800" cy="461665"/>
          </a:xfrm>
          <a:prstGeom prst="rect">
            <a:avLst/>
          </a:prstGeom>
          <a:noFill/>
        </p:spPr>
        <p:txBody>
          <a:bodyPr wrap="square" rtlCol="0">
            <a:spAutoFit/>
          </a:bodyPr>
          <a:lstStyle/>
          <a:p>
            <a:r>
              <a:rPr lang="en-GB" sz="2400" dirty="0">
                <a:solidFill>
                  <a:schemeClr val="accent5">
                    <a:lumMod val="50000"/>
                  </a:schemeClr>
                </a:solidFill>
              </a:rPr>
              <a:t>naughty</a:t>
            </a:r>
          </a:p>
        </p:txBody>
      </p:sp>
      <p:sp>
        <p:nvSpPr>
          <p:cNvPr id="25" name="TextBox 24"/>
          <p:cNvSpPr txBox="1"/>
          <p:nvPr/>
        </p:nvSpPr>
        <p:spPr>
          <a:xfrm>
            <a:off x="520756" y="2586945"/>
            <a:ext cx="2971800" cy="461665"/>
          </a:xfrm>
          <a:prstGeom prst="rect">
            <a:avLst/>
          </a:prstGeom>
          <a:noFill/>
        </p:spPr>
        <p:txBody>
          <a:bodyPr wrap="square" rtlCol="0">
            <a:spAutoFit/>
          </a:bodyPr>
          <a:lstStyle/>
          <a:p>
            <a:r>
              <a:rPr lang="en-GB" sz="2400" dirty="0">
                <a:solidFill>
                  <a:schemeClr val="accent5">
                    <a:lumMod val="50000"/>
                  </a:schemeClr>
                </a:solidFill>
              </a:rPr>
              <a:t>small</a:t>
            </a:r>
          </a:p>
        </p:txBody>
      </p:sp>
      <p:sp>
        <p:nvSpPr>
          <p:cNvPr id="30" name="TextBox 29"/>
          <p:cNvSpPr txBox="1"/>
          <p:nvPr/>
        </p:nvSpPr>
        <p:spPr>
          <a:xfrm>
            <a:off x="3986166" y="5082060"/>
            <a:ext cx="2971800" cy="461665"/>
          </a:xfrm>
          <a:prstGeom prst="rect">
            <a:avLst/>
          </a:prstGeom>
          <a:noFill/>
        </p:spPr>
        <p:txBody>
          <a:bodyPr wrap="square" rtlCol="0">
            <a:spAutoFit/>
          </a:bodyPr>
          <a:lstStyle/>
          <a:p>
            <a:r>
              <a:rPr lang="en-GB" sz="2400" dirty="0">
                <a:solidFill>
                  <a:schemeClr val="accent5">
                    <a:lumMod val="50000"/>
                  </a:schemeClr>
                </a:solidFill>
              </a:rPr>
              <a:t>interesting</a:t>
            </a:r>
          </a:p>
        </p:txBody>
      </p:sp>
      <p:pic>
        <p:nvPicPr>
          <p:cNvPr id="3" name="Picture 2"/>
          <p:cNvPicPr>
            <a:picLocks noChangeAspect="1"/>
          </p:cNvPicPr>
          <p:nvPr/>
        </p:nvPicPr>
        <p:blipFill>
          <a:blip r:embed="rId3" cstate="print">
            <a:clrChange>
              <a:clrFrom>
                <a:srgbClr val="FBF9FA"/>
              </a:clrFrom>
              <a:clrTo>
                <a:srgbClr val="FBF9FA">
                  <a:alpha val="0"/>
                </a:srgbClr>
              </a:clrTo>
            </a:clrChange>
            <a:extLst>
              <a:ext uri="{28A0092B-C50C-407E-A947-70E740481C1C}">
                <a14:useLocalDpi xmlns:a14="http://schemas.microsoft.com/office/drawing/2010/main" val="0"/>
              </a:ext>
            </a:extLst>
          </a:blip>
          <a:stretch>
            <a:fillRect/>
          </a:stretch>
        </p:blipFill>
        <p:spPr>
          <a:xfrm>
            <a:off x="1457362" y="2115046"/>
            <a:ext cx="2438400" cy="1371600"/>
          </a:xfrm>
          <a:prstGeom prst="rect">
            <a:avLst/>
          </a:prstGeom>
        </p:spPr>
      </p:pic>
      <p:pic>
        <p:nvPicPr>
          <p:cNvPr id="4" name="Picture 3"/>
          <p:cNvPicPr>
            <a:picLocks noChangeAspect="1"/>
          </p:cNvPicPr>
          <p:nvPr/>
        </p:nvPicPr>
        <p:blipFill>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8263118" y="4571274"/>
            <a:ext cx="2438400" cy="1371600"/>
          </a:xfrm>
          <a:prstGeom prst="rect">
            <a:avLst/>
          </a:prstGeom>
        </p:spPr>
      </p:pic>
      <p:pic>
        <p:nvPicPr>
          <p:cNvPr id="5" name="Picture 4"/>
          <p:cNvPicPr>
            <a:picLocks noChangeAspect="1"/>
          </p:cNvPicPr>
          <p:nvPr/>
        </p:nvPicPr>
        <p:blipFill>
          <a:blip r:embed="rId5" cstate="print">
            <a:clrChange>
              <a:clrFrom>
                <a:srgbClr val="FDFBFC"/>
              </a:clrFrom>
              <a:clrTo>
                <a:srgbClr val="FDFBFC">
                  <a:alpha val="0"/>
                </a:srgbClr>
              </a:clrTo>
            </a:clrChange>
            <a:extLst>
              <a:ext uri="{28A0092B-C50C-407E-A947-70E740481C1C}">
                <a14:useLocalDpi xmlns:a14="http://schemas.microsoft.com/office/drawing/2010/main" val="0"/>
              </a:ext>
            </a:extLst>
          </a:blip>
          <a:stretch>
            <a:fillRect/>
          </a:stretch>
        </p:blipFill>
        <p:spPr>
          <a:xfrm>
            <a:off x="1507288" y="4577513"/>
            <a:ext cx="2438400" cy="1371600"/>
          </a:xfrm>
          <a:prstGeom prst="rect">
            <a:avLst/>
          </a:prstGeom>
        </p:spPr>
      </p:pic>
      <p:pic>
        <p:nvPicPr>
          <p:cNvPr id="6" name="Picture 5"/>
          <p:cNvPicPr>
            <a:picLocks noChangeAspect="1"/>
          </p:cNvPicPr>
          <p:nvPr/>
        </p:nvPicPr>
        <p:blipFill>
          <a:blip r:embed="rId6"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8263118" y="2121902"/>
            <a:ext cx="2438400" cy="1371600"/>
          </a:xfrm>
          <a:prstGeom prst="rect">
            <a:avLst/>
          </a:prstGeom>
        </p:spPr>
      </p:pic>
      <p:sp>
        <p:nvSpPr>
          <p:cNvPr id="17" name="TextBox 16"/>
          <p:cNvSpPr txBox="1"/>
          <p:nvPr/>
        </p:nvSpPr>
        <p:spPr>
          <a:xfrm>
            <a:off x="3995755" y="2617344"/>
            <a:ext cx="2971800" cy="461665"/>
          </a:xfrm>
          <a:prstGeom prst="rect">
            <a:avLst/>
          </a:prstGeom>
          <a:noFill/>
        </p:spPr>
        <p:txBody>
          <a:bodyPr wrap="square" rtlCol="0">
            <a:spAutoFit/>
          </a:bodyPr>
          <a:lstStyle/>
          <a:p>
            <a:r>
              <a:rPr lang="en-GB" sz="2400" dirty="0">
                <a:solidFill>
                  <a:schemeClr val="accent5">
                    <a:lumMod val="50000"/>
                  </a:schemeClr>
                </a:solidFill>
              </a:rPr>
              <a:t>intelligent</a:t>
            </a:r>
          </a:p>
        </p:txBody>
      </p:sp>
      <p:sp>
        <p:nvSpPr>
          <p:cNvPr id="18" name="TextBox 17"/>
          <p:cNvSpPr txBox="1"/>
          <p:nvPr/>
        </p:nvSpPr>
        <p:spPr>
          <a:xfrm>
            <a:off x="7297979" y="2582810"/>
            <a:ext cx="2971800" cy="461665"/>
          </a:xfrm>
          <a:prstGeom prst="rect">
            <a:avLst/>
          </a:prstGeom>
          <a:noFill/>
        </p:spPr>
        <p:txBody>
          <a:bodyPr wrap="square" rtlCol="0">
            <a:spAutoFit/>
          </a:bodyPr>
          <a:lstStyle/>
          <a:p>
            <a:r>
              <a:rPr lang="en-GB" sz="2400" dirty="0">
                <a:solidFill>
                  <a:schemeClr val="accent5">
                    <a:lumMod val="50000"/>
                  </a:schemeClr>
                </a:solidFill>
              </a:rPr>
              <a:t>strict</a:t>
            </a:r>
          </a:p>
        </p:txBody>
      </p:sp>
      <p:sp>
        <p:nvSpPr>
          <p:cNvPr id="20" name="TextBox 19"/>
          <p:cNvSpPr txBox="1"/>
          <p:nvPr/>
        </p:nvSpPr>
        <p:spPr>
          <a:xfrm>
            <a:off x="6040492" y="4772852"/>
            <a:ext cx="2971800" cy="461665"/>
          </a:xfrm>
          <a:prstGeom prst="rect">
            <a:avLst/>
          </a:prstGeom>
          <a:noFill/>
        </p:spPr>
        <p:txBody>
          <a:bodyPr wrap="square" rtlCol="0">
            <a:spAutoFit/>
          </a:bodyPr>
          <a:lstStyle/>
          <a:p>
            <a:r>
              <a:rPr lang="en-GB" sz="2400" dirty="0" smtClean="0">
                <a:solidFill>
                  <a:schemeClr val="accent5">
                    <a:lumMod val="50000"/>
                  </a:schemeClr>
                </a:solidFill>
              </a:rPr>
              <a:t>well-behaved</a:t>
            </a:r>
            <a:endParaRPr lang="en-GB" sz="2400" dirty="0">
              <a:solidFill>
                <a:schemeClr val="accent5">
                  <a:lumMod val="50000"/>
                </a:schemeClr>
              </a:solidFill>
            </a:endParaRPr>
          </a:p>
        </p:txBody>
      </p:sp>
      <p:sp>
        <p:nvSpPr>
          <p:cNvPr id="26" name="TextBox 25"/>
          <p:cNvSpPr txBox="1"/>
          <p:nvPr/>
        </p:nvSpPr>
        <p:spPr>
          <a:xfrm>
            <a:off x="9025281" y="3476660"/>
            <a:ext cx="2971800" cy="461665"/>
          </a:xfrm>
          <a:prstGeom prst="rect">
            <a:avLst/>
          </a:prstGeom>
          <a:noFill/>
        </p:spPr>
        <p:txBody>
          <a:bodyPr wrap="square" rtlCol="0">
            <a:spAutoFit/>
          </a:bodyPr>
          <a:lstStyle/>
          <a:p>
            <a:r>
              <a:rPr lang="en-GB" sz="2400" dirty="0">
                <a:solidFill>
                  <a:schemeClr val="accent5">
                    <a:lumMod val="50000"/>
                  </a:schemeClr>
                </a:solidFill>
              </a:rPr>
              <a:t>open</a:t>
            </a:r>
          </a:p>
        </p:txBody>
      </p:sp>
      <p:sp>
        <p:nvSpPr>
          <p:cNvPr id="7" name="Rectangle 6"/>
          <p:cNvSpPr/>
          <p:nvPr/>
        </p:nvSpPr>
        <p:spPr>
          <a:xfrm>
            <a:off x="176191" y="97183"/>
            <a:ext cx="3600666" cy="400110"/>
          </a:xfrm>
          <a:prstGeom prst="rect">
            <a:avLst/>
          </a:prstGeom>
        </p:spPr>
        <p:txBody>
          <a:bodyPr wrap="none">
            <a:spAutoFit/>
          </a:bodyPr>
          <a:lstStyle/>
          <a:p>
            <a:pPr lvl="0">
              <a:defRPr/>
            </a:pPr>
            <a:r>
              <a:rPr lang="en-GB" sz="2000" b="1" dirty="0" smtClean="0">
                <a:solidFill>
                  <a:srgbClr val="4472C4">
                    <a:lumMod val="50000"/>
                  </a:srgbClr>
                </a:solidFill>
                <a:latin typeface="Century Gothic" panose="020B0502020202020204" pitchFamily="34" charset="0"/>
              </a:rPr>
              <a:t>Task 2 </a:t>
            </a:r>
            <a:r>
              <a:rPr lang="en-GB" sz="2000" b="1" dirty="0" err="1" smtClean="0">
                <a:solidFill>
                  <a:srgbClr val="4472C4">
                    <a:lumMod val="50000"/>
                  </a:srgbClr>
                </a:solidFill>
                <a:latin typeface="Century Gothic" panose="020B0502020202020204" pitchFamily="34" charset="0"/>
              </a:rPr>
              <a:t>Réponses</a:t>
            </a:r>
            <a:r>
              <a:rPr lang="en-GB" sz="2000" b="1" dirty="0" smtClean="0">
                <a:solidFill>
                  <a:srgbClr val="4472C4">
                    <a:lumMod val="50000"/>
                  </a:srgbClr>
                </a:solidFill>
                <a:latin typeface="Century Gothic" panose="020B0502020202020204" pitchFamily="34" charset="0"/>
              </a:rPr>
              <a:t> (Partner A)</a:t>
            </a:r>
            <a:endParaRPr lang="en-GB" sz="2000" b="1"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28585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3" grpId="0"/>
      <p:bldP spid="24" grpId="0"/>
      <p:bldP spid="25" grpId="0"/>
      <p:bldP spid="30" grpId="0"/>
      <p:bldP spid="17" grpId="0"/>
      <p:bldP spid="18" grpId="0"/>
      <p:bldP spid="20"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40" y="130883"/>
            <a:ext cx="11615759" cy="1631216"/>
          </a:xfrm>
          <a:prstGeom prst="rect">
            <a:avLst/>
          </a:prstGeom>
          <a:noFill/>
        </p:spPr>
        <p:txBody>
          <a:bodyPr wrap="square" rtlCol="0">
            <a:spAutoFit/>
          </a:bodyPr>
          <a:lstStyle/>
          <a:p>
            <a:r>
              <a:rPr lang="en-GB" sz="2000" dirty="0">
                <a:solidFill>
                  <a:schemeClr val="accent5">
                    <a:lumMod val="50000"/>
                  </a:schemeClr>
                </a:solidFill>
              </a:rPr>
              <a:t>Now write three sentences in </a:t>
            </a:r>
            <a:r>
              <a:rPr lang="en-GB" sz="2000" b="1" dirty="0">
                <a:solidFill>
                  <a:schemeClr val="accent5">
                    <a:lumMod val="50000"/>
                  </a:schemeClr>
                </a:solidFill>
              </a:rPr>
              <a:t>French </a:t>
            </a:r>
            <a:r>
              <a:rPr lang="en-GB" sz="2000" dirty="0">
                <a:solidFill>
                  <a:schemeClr val="accent5">
                    <a:lumMod val="50000"/>
                  </a:schemeClr>
                </a:solidFill>
              </a:rPr>
              <a:t>about each person/pair of people below.</a:t>
            </a:r>
          </a:p>
          <a:p>
            <a:endParaRPr lang="en-GB" sz="2000" dirty="0">
              <a:solidFill>
                <a:schemeClr val="accent5">
                  <a:lumMod val="50000"/>
                </a:schemeClr>
              </a:solidFill>
            </a:endParaRPr>
          </a:p>
          <a:p>
            <a:r>
              <a:rPr lang="en-GB" sz="2000" dirty="0">
                <a:solidFill>
                  <a:schemeClr val="accent5">
                    <a:lumMod val="50000"/>
                  </a:schemeClr>
                </a:solidFill>
              </a:rPr>
              <a:t>Don’t forget the adjective agreement if required!</a:t>
            </a:r>
          </a:p>
          <a:p>
            <a:endParaRPr lang="en-GB" sz="2000" dirty="0">
              <a:solidFill>
                <a:schemeClr val="accent5">
                  <a:lumMod val="50000"/>
                </a:schemeClr>
              </a:solidFill>
            </a:endParaRPr>
          </a:p>
          <a:p>
            <a:r>
              <a:rPr lang="en-GB" sz="2000" dirty="0">
                <a:solidFill>
                  <a:schemeClr val="accent5">
                    <a:lumMod val="50000"/>
                  </a:schemeClr>
                </a:solidFill>
              </a:rPr>
              <a:t>			e.g. Elle </a:t>
            </a:r>
            <a:r>
              <a:rPr lang="en-GB" sz="2000" dirty="0" err="1">
                <a:solidFill>
                  <a:schemeClr val="accent5">
                    <a:lumMod val="50000"/>
                  </a:schemeClr>
                </a:solidFill>
              </a:rPr>
              <a:t>est</a:t>
            </a:r>
            <a:r>
              <a:rPr lang="en-GB" sz="2000" dirty="0">
                <a:solidFill>
                  <a:schemeClr val="accent5">
                    <a:lumMod val="50000"/>
                  </a:schemeClr>
                </a:solidFill>
              </a:rPr>
              <a:t> </a:t>
            </a:r>
            <a:r>
              <a:rPr lang="en-GB" sz="2000" dirty="0" err="1">
                <a:solidFill>
                  <a:schemeClr val="accent5">
                    <a:lumMod val="50000"/>
                  </a:schemeClr>
                </a:solidFill>
              </a:rPr>
              <a:t>grande</a:t>
            </a:r>
            <a:r>
              <a:rPr lang="en-GB" sz="2000" dirty="0">
                <a:solidFill>
                  <a:schemeClr val="accent5">
                    <a:lumMod val="50000"/>
                  </a:schemeClr>
                </a:solidFill>
              </a:rPr>
              <a:t>.		</a:t>
            </a:r>
            <a:r>
              <a:rPr lang="en-GB" sz="2000" dirty="0" err="1">
                <a:solidFill>
                  <a:schemeClr val="accent5">
                    <a:lumMod val="50000"/>
                  </a:schemeClr>
                </a:solidFill>
              </a:rPr>
              <a:t>Ils</a:t>
            </a:r>
            <a:r>
              <a:rPr lang="en-GB" sz="2000" dirty="0">
                <a:solidFill>
                  <a:schemeClr val="accent5">
                    <a:lumMod val="50000"/>
                  </a:schemeClr>
                </a:solidFill>
              </a:rPr>
              <a:t> </a:t>
            </a:r>
            <a:r>
              <a:rPr lang="en-GB" sz="2000" dirty="0" err="1">
                <a:solidFill>
                  <a:schemeClr val="accent5">
                    <a:lumMod val="50000"/>
                  </a:schemeClr>
                </a:solidFill>
              </a:rPr>
              <a:t>sont</a:t>
            </a:r>
            <a:r>
              <a:rPr lang="en-GB" sz="2000" dirty="0">
                <a:solidFill>
                  <a:schemeClr val="accent5">
                    <a:lumMod val="50000"/>
                  </a:schemeClr>
                </a:solidFill>
              </a:rPr>
              <a:t> contents.</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663029" y="104993"/>
            <a:ext cx="1334440" cy="48032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2186005" y="3542372"/>
            <a:ext cx="2971800" cy="461665"/>
          </a:xfrm>
          <a:prstGeom prst="rect">
            <a:avLst/>
          </a:prstGeom>
          <a:noFill/>
        </p:spPr>
        <p:txBody>
          <a:bodyPr wrap="square" rtlCol="0">
            <a:spAutoFit/>
          </a:bodyPr>
          <a:lstStyle/>
          <a:p>
            <a:r>
              <a:rPr lang="en-GB" sz="2400" dirty="0">
                <a:solidFill>
                  <a:schemeClr val="accent5">
                    <a:lumMod val="50000"/>
                  </a:schemeClr>
                </a:solidFill>
              </a:rPr>
              <a:t>young</a:t>
            </a:r>
          </a:p>
        </p:txBody>
      </p:sp>
      <p:sp>
        <p:nvSpPr>
          <p:cNvPr id="19" name="TextBox 18"/>
          <p:cNvSpPr txBox="1"/>
          <p:nvPr/>
        </p:nvSpPr>
        <p:spPr>
          <a:xfrm>
            <a:off x="1764177" y="5879573"/>
            <a:ext cx="2893484" cy="461665"/>
          </a:xfrm>
          <a:prstGeom prst="rect">
            <a:avLst/>
          </a:prstGeom>
          <a:noFill/>
        </p:spPr>
        <p:txBody>
          <a:bodyPr wrap="square" rtlCol="0">
            <a:spAutoFit/>
          </a:bodyPr>
          <a:lstStyle/>
          <a:p>
            <a:r>
              <a:rPr lang="en-GB" sz="2400" dirty="0">
                <a:solidFill>
                  <a:schemeClr val="accent5">
                    <a:lumMod val="50000"/>
                  </a:schemeClr>
                </a:solidFill>
              </a:rPr>
              <a:t>amusing, fun</a:t>
            </a:r>
          </a:p>
        </p:txBody>
      </p:sp>
      <p:sp>
        <p:nvSpPr>
          <p:cNvPr id="21" name="TextBox 20"/>
          <p:cNvSpPr txBox="1"/>
          <p:nvPr/>
        </p:nvSpPr>
        <p:spPr>
          <a:xfrm>
            <a:off x="872869" y="5103307"/>
            <a:ext cx="2971800" cy="461665"/>
          </a:xfrm>
          <a:prstGeom prst="rect">
            <a:avLst/>
          </a:prstGeom>
          <a:noFill/>
        </p:spPr>
        <p:txBody>
          <a:bodyPr wrap="square" rtlCol="0">
            <a:spAutoFit/>
          </a:bodyPr>
          <a:lstStyle/>
          <a:p>
            <a:r>
              <a:rPr lang="en-GB" sz="2400" dirty="0">
                <a:solidFill>
                  <a:schemeClr val="accent5">
                    <a:lumMod val="50000"/>
                  </a:schemeClr>
                </a:solidFill>
              </a:rPr>
              <a:t>tall</a:t>
            </a:r>
          </a:p>
        </p:txBody>
      </p:sp>
      <p:sp>
        <p:nvSpPr>
          <p:cNvPr id="22" name="TextBox 21"/>
          <p:cNvSpPr txBox="1"/>
          <p:nvPr/>
        </p:nvSpPr>
        <p:spPr>
          <a:xfrm>
            <a:off x="10663029" y="5050231"/>
            <a:ext cx="2971800" cy="461665"/>
          </a:xfrm>
          <a:prstGeom prst="rect">
            <a:avLst/>
          </a:prstGeom>
          <a:noFill/>
        </p:spPr>
        <p:txBody>
          <a:bodyPr wrap="square" rtlCol="0">
            <a:spAutoFit/>
          </a:bodyPr>
          <a:lstStyle/>
          <a:p>
            <a:r>
              <a:rPr lang="en-GB" sz="2400" dirty="0">
                <a:solidFill>
                  <a:schemeClr val="accent5">
                    <a:lumMod val="50000"/>
                  </a:schemeClr>
                </a:solidFill>
              </a:rPr>
              <a:t>happy</a:t>
            </a:r>
          </a:p>
        </p:txBody>
      </p:sp>
      <p:sp>
        <p:nvSpPr>
          <p:cNvPr id="23" name="TextBox 22"/>
          <p:cNvSpPr txBox="1"/>
          <p:nvPr/>
        </p:nvSpPr>
        <p:spPr>
          <a:xfrm>
            <a:off x="8364137" y="5897760"/>
            <a:ext cx="2971800" cy="461665"/>
          </a:xfrm>
          <a:prstGeom prst="rect">
            <a:avLst/>
          </a:prstGeom>
          <a:noFill/>
        </p:spPr>
        <p:txBody>
          <a:bodyPr wrap="square" rtlCol="0">
            <a:spAutoFit/>
          </a:bodyPr>
          <a:lstStyle/>
          <a:p>
            <a:r>
              <a:rPr lang="en-GB" sz="2400" dirty="0">
                <a:solidFill>
                  <a:schemeClr val="accent5">
                    <a:lumMod val="50000"/>
                  </a:schemeClr>
                </a:solidFill>
              </a:rPr>
              <a:t>pleasant, nice</a:t>
            </a:r>
          </a:p>
        </p:txBody>
      </p:sp>
      <p:sp>
        <p:nvSpPr>
          <p:cNvPr id="24" name="TextBox 23"/>
          <p:cNvSpPr txBox="1"/>
          <p:nvPr/>
        </p:nvSpPr>
        <p:spPr>
          <a:xfrm>
            <a:off x="10700196" y="2586944"/>
            <a:ext cx="2971800" cy="461665"/>
          </a:xfrm>
          <a:prstGeom prst="rect">
            <a:avLst/>
          </a:prstGeom>
          <a:noFill/>
        </p:spPr>
        <p:txBody>
          <a:bodyPr wrap="square" rtlCol="0">
            <a:spAutoFit/>
          </a:bodyPr>
          <a:lstStyle/>
          <a:p>
            <a:r>
              <a:rPr lang="en-GB" sz="2400" dirty="0">
                <a:solidFill>
                  <a:schemeClr val="accent5">
                    <a:lumMod val="50000"/>
                  </a:schemeClr>
                </a:solidFill>
              </a:rPr>
              <a:t>naughty</a:t>
            </a:r>
          </a:p>
        </p:txBody>
      </p:sp>
      <p:sp>
        <p:nvSpPr>
          <p:cNvPr id="25" name="TextBox 24"/>
          <p:cNvSpPr txBox="1"/>
          <p:nvPr/>
        </p:nvSpPr>
        <p:spPr>
          <a:xfrm>
            <a:off x="520756" y="2586945"/>
            <a:ext cx="2971800" cy="461665"/>
          </a:xfrm>
          <a:prstGeom prst="rect">
            <a:avLst/>
          </a:prstGeom>
          <a:noFill/>
        </p:spPr>
        <p:txBody>
          <a:bodyPr wrap="square" rtlCol="0">
            <a:spAutoFit/>
          </a:bodyPr>
          <a:lstStyle/>
          <a:p>
            <a:r>
              <a:rPr lang="en-GB" sz="2400" dirty="0">
                <a:solidFill>
                  <a:schemeClr val="accent5">
                    <a:lumMod val="50000"/>
                  </a:schemeClr>
                </a:solidFill>
              </a:rPr>
              <a:t>small</a:t>
            </a:r>
          </a:p>
        </p:txBody>
      </p:sp>
      <p:sp>
        <p:nvSpPr>
          <p:cNvPr id="30" name="TextBox 29"/>
          <p:cNvSpPr txBox="1"/>
          <p:nvPr/>
        </p:nvSpPr>
        <p:spPr>
          <a:xfrm>
            <a:off x="3986166" y="5082060"/>
            <a:ext cx="2971800" cy="461665"/>
          </a:xfrm>
          <a:prstGeom prst="rect">
            <a:avLst/>
          </a:prstGeom>
          <a:noFill/>
        </p:spPr>
        <p:txBody>
          <a:bodyPr wrap="square" rtlCol="0">
            <a:spAutoFit/>
          </a:bodyPr>
          <a:lstStyle/>
          <a:p>
            <a:r>
              <a:rPr lang="en-GB" sz="2400" dirty="0">
                <a:solidFill>
                  <a:schemeClr val="accent5">
                    <a:lumMod val="50000"/>
                  </a:schemeClr>
                </a:solidFill>
              </a:rPr>
              <a:t>interesting</a:t>
            </a:r>
          </a:p>
        </p:txBody>
      </p:sp>
      <p:pic>
        <p:nvPicPr>
          <p:cNvPr id="3" name="Picture 2"/>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457362" y="2115046"/>
            <a:ext cx="2438400" cy="1371600"/>
          </a:xfrm>
          <a:prstGeom prst="rect">
            <a:avLst/>
          </a:prstGeom>
        </p:spPr>
      </p:pic>
      <p:pic>
        <p:nvPicPr>
          <p:cNvPr id="4" name="Picture 3"/>
          <p:cNvPicPr>
            <a:picLocks noChangeAspect="1"/>
          </p:cNvPicPr>
          <p:nvPr/>
        </p:nvPicPr>
        <p:blipFill>
          <a:blip r:embed="rId4"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8263118" y="4571274"/>
            <a:ext cx="2438400" cy="1371600"/>
          </a:xfrm>
          <a:prstGeom prst="rect">
            <a:avLst/>
          </a:prstGeom>
        </p:spPr>
      </p:pic>
      <p:pic>
        <p:nvPicPr>
          <p:cNvPr id="5" name="Picture 4"/>
          <p:cNvPicPr>
            <a:picLocks noChangeAspect="1"/>
          </p:cNvPicPr>
          <p:nvPr/>
        </p:nvPicPr>
        <p:blipFill>
          <a:blip r:embed="rId5" cstate="print">
            <a:clrChange>
              <a:clrFrom>
                <a:srgbClr val="FDFBFC"/>
              </a:clrFrom>
              <a:clrTo>
                <a:srgbClr val="FDFBFC">
                  <a:alpha val="0"/>
                </a:srgbClr>
              </a:clrTo>
            </a:clrChange>
            <a:extLst>
              <a:ext uri="{28A0092B-C50C-407E-A947-70E740481C1C}">
                <a14:useLocalDpi xmlns:a14="http://schemas.microsoft.com/office/drawing/2010/main" val="0"/>
              </a:ext>
            </a:extLst>
          </a:blip>
          <a:stretch>
            <a:fillRect/>
          </a:stretch>
        </p:blipFill>
        <p:spPr>
          <a:xfrm>
            <a:off x="1507288" y="4577513"/>
            <a:ext cx="2438400" cy="1371600"/>
          </a:xfrm>
          <a:prstGeom prst="rect">
            <a:avLst/>
          </a:prstGeom>
        </p:spPr>
      </p:pic>
      <p:pic>
        <p:nvPicPr>
          <p:cNvPr id="6" name="Picture 5"/>
          <p:cNvPicPr>
            <a:picLocks noChangeAspect="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8263118" y="2121902"/>
            <a:ext cx="2438400" cy="1371600"/>
          </a:xfrm>
          <a:prstGeom prst="rect">
            <a:avLst/>
          </a:prstGeom>
        </p:spPr>
      </p:pic>
      <p:sp>
        <p:nvSpPr>
          <p:cNvPr id="17" name="TextBox 16"/>
          <p:cNvSpPr txBox="1"/>
          <p:nvPr/>
        </p:nvSpPr>
        <p:spPr>
          <a:xfrm>
            <a:off x="3995755" y="2617344"/>
            <a:ext cx="2971800" cy="461665"/>
          </a:xfrm>
          <a:prstGeom prst="rect">
            <a:avLst/>
          </a:prstGeom>
          <a:noFill/>
        </p:spPr>
        <p:txBody>
          <a:bodyPr wrap="square" rtlCol="0">
            <a:spAutoFit/>
          </a:bodyPr>
          <a:lstStyle/>
          <a:p>
            <a:r>
              <a:rPr lang="en-GB" sz="2400" dirty="0">
                <a:solidFill>
                  <a:schemeClr val="accent5">
                    <a:lumMod val="50000"/>
                  </a:schemeClr>
                </a:solidFill>
              </a:rPr>
              <a:t>intelligent</a:t>
            </a:r>
          </a:p>
        </p:txBody>
      </p:sp>
      <p:sp>
        <p:nvSpPr>
          <p:cNvPr id="18" name="TextBox 17"/>
          <p:cNvSpPr txBox="1"/>
          <p:nvPr/>
        </p:nvSpPr>
        <p:spPr>
          <a:xfrm>
            <a:off x="7297979" y="2582810"/>
            <a:ext cx="2971800" cy="461665"/>
          </a:xfrm>
          <a:prstGeom prst="rect">
            <a:avLst/>
          </a:prstGeom>
          <a:noFill/>
        </p:spPr>
        <p:txBody>
          <a:bodyPr wrap="square" rtlCol="0">
            <a:spAutoFit/>
          </a:bodyPr>
          <a:lstStyle/>
          <a:p>
            <a:r>
              <a:rPr lang="en-GB" sz="2400" dirty="0">
                <a:solidFill>
                  <a:schemeClr val="accent5">
                    <a:lumMod val="50000"/>
                  </a:schemeClr>
                </a:solidFill>
              </a:rPr>
              <a:t>strict</a:t>
            </a:r>
          </a:p>
        </p:txBody>
      </p:sp>
      <p:sp>
        <p:nvSpPr>
          <p:cNvPr id="26" name="TextBox 25"/>
          <p:cNvSpPr txBox="1"/>
          <p:nvPr/>
        </p:nvSpPr>
        <p:spPr>
          <a:xfrm>
            <a:off x="9025281" y="3476660"/>
            <a:ext cx="2971800" cy="461665"/>
          </a:xfrm>
          <a:prstGeom prst="rect">
            <a:avLst/>
          </a:prstGeom>
          <a:noFill/>
        </p:spPr>
        <p:txBody>
          <a:bodyPr wrap="square" rtlCol="0">
            <a:spAutoFit/>
          </a:bodyPr>
          <a:lstStyle/>
          <a:p>
            <a:r>
              <a:rPr lang="en-GB" sz="2400" dirty="0">
                <a:solidFill>
                  <a:schemeClr val="accent5">
                    <a:lumMod val="50000"/>
                  </a:schemeClr>
                </a:solidFill>
              </a:rPr>
              <a:t>open</a:t>
            </a:r>
          </a:p>
        </p:txBody>
      </p:sp>
      <p:sp>
        <p:nvSpPr>
          <p:cNvPr id="27" name="TextBox 26"/>
          <p:cNvSpPr txBox="1"/>
          <p:nvPr/>
        </p:nvSpPr>
        <p:spPr>
          <a:xfrm>
            <a:off x="6040492" y="4772852"/>
            <a:ext cx="2971800" cy="461665"/>
          </a:xfrm>
          <a:prstGeom prst="rect">
            <a:avLst/>
          </a:prstGeom>
          <a:noFill/>
        </p:spPr>
        <p:txBody>
          <a:bodyPr wrap="square" rtlCol="0">
            <a:spAutoFit/>
          </a:bodyPr>
          <a:lstStyle/>
          <a:p>
            <a:r>
              <a:rPr lang="en-GB" sz="2400" dirty="0" smtClean="0">
                <a:solidFill>
                  <a:schemeClr val="accent5">
                    <a:lumMod val="50000"/>
                  </a:schemeClr>
                </a:solidFill>
              </a:rPr>
              <a:t>well-behaved</a:t>
            </a:r>
            <a:endParaRPr lang="en-GB" sz="2400" dirty="0">
              <a:solidFill>
                <a:schemeClr val="accent5">
                  <a:lumMod val="50000"/>
                </a:schemeClr>
              </a:solidFill>
            </a:endParaRPr>
          </a:p>
        </p:txBody>
      </p:sp>
    </p:spTree>
    <p:extLst>
      <p:ext uri="{BB962C8B-B14F-4D97-AF65-F5344CB8AC3E}">
        <p14:creationId xmlns:p14="http://schemas.microsoft.com/office/powerpoint/2010/main" val="337902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40" y="130883"/>
            <a:ext cx="11615759" cy="1323439"/>
          </a:xfrm>
          <a:prstGeom prst="rect">
            <a:avLst/>
          </a:prstGeom>
          <a:noFill/>
        </p:spPr>
        <p:txBody>
          <a:bodyPr wrap="square" rtlCol="0">
            <a:spAutoFit/>
          </a:bodyPr>
          <a:lstStyle/>
          <a:p>
            <a:r>
              <a:rPr lang="en-GB" sz="2000" dirty="0">
                <a:solidFill>
                  <a:schemeClr val="accent5">
                    <a:lumMod val="50000"/>
                  </a:schemeClr>
                </a:solidFill>
              </a:rPr>
              <a:t>Now write three sentences in </a:t>
            </a:r>
            <a:r>
              <a:rPr lang="en-GB" sz="2000" b="1" dirty="0">
                <a:solidFill>
                  <a:schemeClr val="accent5">
                    <a:lumMod val="50000"/>
                  </a:schemeClr>
                </a:solidFill>
              </a:rPr>
              <a:t>French </a:t>
            </a:r>
            <a:r>
              <a:rPr lang="en-GB" sz="2000" dirty="0">
                <a:solidFill>
                  <a:schemeClr val="accent5">
                    <a:lumMod val="50000"/>
                  </a:schemeClr>
                </a:solidFill>
              </a:rPr>
              <a:t>about each person/pair of people below.</a:t>
            </a:r>
          </a:p>
          <a:p>
            <a:endParaRPr lang="en-GB" sz="2000" dirty="0">
              <a:solidFill>
                <a:schemeClr val="accent5">
                  <a:lumMod val="50000"/>
                </a:schemeClr>
              </a:solidFill>
            </a:endParaRPr>
          </a:p>
          <a:p>
            <a:endParaRPr lang="en-GB" sz="2000" dirty="0">
              <a:solidFill>
                <a:schemeClr val="accent5">
                  <a:lumMod val="50000"/>
                </a:schemeClr>
              </a:solidFill>
            </a:endParaRPr>
          </a:p>
          <a:p>
            <a:r>
              <a:rPr lang="en-GB" sz="2000" dirty="0">
                <a:solidFill>
                  <a:schemeClr val="accent5">
                    <a:lumMod val="50000"/>
                  </a:schemeClr>
                </a:solidFill>
              </a:rPr>
              <a:t>			</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691446" y="104993"/>
            <a:ext cx="1306023" cy="43834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GB" b="1" dirty="0" err="1">
                <a:solidFill>
                  <a:prstClr val="white"/>
                </a:solidFill>
                <a:latin typeface="Century Gothic" panose="020B0502020202020204" pitchFamily="34" charset="0"/>
              </a:rPr>
              <a:t>réponses</a:t>
            </a:r>
            <a:endParaRPr lang="en-GB" b="1" dirty="0">
              <a:solidFill>
                <a:prstClr val="white"/>
              </a:solidFill>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505190" y="933279"/>
            <a:ext cx="5252965" cy="1974044"/>
          </a:xfrm>
          <a:prstGeom prst="rect">
            <a:avLst/>
          </a:prstGeom>
        </p:spPr>
      </p:pic>
      <p:sp>
        <p:nvSpPr>
          <p:cNvPr id="8" name="TextBox 7"/>
          <p:cNvSpPr txBox="1"/>
          <p:nvPr/>
        </p:nvSpPr>
        <p:spPr>
          <a:xfrm>
            <a:off x="6316711" y="933279"/>
            <a:ext cx="6226981" cy="584775"/>
          </a:xfrm>
          <a:prstGeom prst="rect">
            <a:avLst/>
          </a:prstGeom>
          <a:noFill/>
        </p:spPr>
        <p:txBody>
          <a:bodyPr wrap="square" rtlCol="0">
            <a:spAutoFit/>
          </a:bodyPr>
          <a:lstStyle/>
          <a:p>
            <a:r>
              <a:rPr lang="en-GB" sz="3200" b="1" dirty="0" smtClean="0">
                <a:solidFill>
                  <a:srgbClr val="115076"/>
                </a:solidFill>
              </a:rPr>
              <a:t>1. </a:t>
            </a:r>
            <a:r>
              <a:rPr lang="en-GB" sz="3200" b="1" dirty="0" err="1" smtClean="0">
                <a:solidFill>
                  <a:srgbClr val="115076"/>
                </a:solidFill>
              </a:rPr>
              <a:t>il</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petit.</a:t>
            </a:r>
            <a:endParaRPr lang="en-GB" sz="3200" b="1" dirty="0">
              <a:solidFill>
                <a:srgbClr val="115076"/>
              </a:solidFill>
            </a:endParaRPr>
          </a:p>
        </p:txBody>
      </p:sp>
      <p:sp>
        <p:nvSpPr>
          <p:cNvPr id="28" name="TextBox 27"/>
          <p:cNvSpPr txBox="1"/>
          <p:nvPr/>
        </p:nvSpPr>
        <p:spPr>
          <a:xfrm>
            <a:off x="6316711" y="1569600"/>
            <a:ext cx="6226981" cy="584775"/>
          </a:xfrm>
          <a:prstGeom prst="rect">
            <a:avLst/>
          </a:prstGeom>
          <a:noFill/>
        </p:spPr>
        <p:txBody>
          <a:bodyPr wrap="square" rtlCol="0">
            <a:spAutoFit/>
          </a:bodyPr>
          <a:lstStyle/>
          <a:p>
            <a:r>
              <a:rPr lang="en-GB" sz="3200" b="1" dirty="0" smtClean="0">
                <a:solidFill>
                  <a:srgbClr val="115076"/>
                </a:solidFill>
              </a:rPr>
              <a:t>2. </a:t>
            </a:r>
            <a:r>
              <a:rPr lang="en-GB" sz="3200" b="1" dirty="0" err="1" smtClean="0">
                <a:solidFill>
                  <a:srgbClr val="115076"/>
                </a:solidFill>
              </a:rPr>
              <a:t>il</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intelligent.</a:t>
            </a:r>
            <a:endParaRPr lang="en-GB" sz="3200" b="1" dirty="0">
              <a:solidFill>
                <a:srgbClr val="115076"/>
              </a:solidFill>
            </a:endParaRPr>
          </a:p>
        </p:txBody>
      </p:sp>
      <p:sp>
        <p:nvSpPr>
          <p:cNvPr id="29" name="TextBox 28"/>
          <p:cNvSpPr txBox="1"/>
          <p:nvPr/>
        </p:nvSpPr>
        <p:spPr>
          <a:xfrm>
            <a:off x="6316711" y="2295564"/>
            <a:ext cx="6226981" cy="584775"/>
          </a:xfrm>
          <a:prstGeom prst="rect">
            <a:avLst/>
          </a:prstGeom>
          <a:noFill/>
        </p:spPr>
        <p:txBody>
          <a:bodyPr wrap="square" rtlCol="0">
            <a:spAutoFit/>
          </a:bodyPr>
          <a:lstStyle/>
          <a:p>
            <a:r>
              <a:rPr lang="en-GB" sz="3200" b="1" dirty="0" smtClean="0">
                <a:solidFill>
                  <a:srgbClr val="115076"/>
                </a:solidFill>
              </a:rPr>
              <a:t>3. </a:t>
            </a:r>
            <a:r>
              <a:rPr lang="en-GB" sz="3200" b="1" dirty="0" err="1" smtClean="0">
                <a:solidFill>
                  <a:srgbClr val="115076"/>
                </a:solidFill>
              </a:rPr>
              <a:t>il</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a:t>
            </a:r>
            <a:r>
              <a:rPr lang="en-GB" sz="3200" b="1" dirty="0" err="1" smtClean="0">
                <a:solidFill>
                  <a:srgbClr val="115076"/>
                </a:solidFill>
              </a:rPr>
              <a:t>jeune</a:t>
            </a:r>
            <a:r>
              <a:rPr lang="en-GB" sz="3200" b="1" dirty="0" smtClean="0">
                <a:solidFill>
                  <a:srgbClr val="115076"/>
                </a:solidFill>
              </a:rPr>
              <a:t>.</a:t>
            </a:r>
            <a:endParaRPr lang="en-GB" sz="3200" b="1" dirty="0">
              <a:solidFill>
                <a:srgbClr val="115076"/>
              </a:solidFill>
            </a:endParaRPr>
          </a:p>
        </p:txBody>
      </p:sp>
      <p:pic>
        <p:nvPicPr>
          <p:cNvPr id="9" name="Picture 8"/>
          <p:cNvPicPr>
            <a:picLocks noChangeAspect="1"/>
          </p:cNvPicPr>
          <p:nvPr/>
        </p:nvPicPr>
        <p:blipFill>
          <a:blip r:embed="rId4"/>
          <a:stretch>
            <a:fillRect/>
          </a:stretch>
        </p:blipFill>
        <p:spPr>
          <a:xfrm>
            <a:off x="505190" y="3709719"/>
            <a:ext cx="5471156" cy="2104818"/>
          </a:xfrm>
          <a:prstGeom prst="rect">
            <a:avLst/>
          </a:prstGeom>
        </p:spPr>
      </p:pic>
      <p:sp>
        <p:nvSpPr>
          <p:cNvPr id="31" name="TextBox 30"/>
          <p:cNvSpPr txBox="1"/>
          <p:nvPr/>
        </p:nvSpPr>
        <p:spPr>
          <a:xfrm>
            <a:off x="6432433" y="3996247"/>
            <a:ext cx="6226981" cy="584775"/>
          </a:xfrm>
          <a:prstGeom prst="rect">
            <a:avLst/>
          </a:prstGeom>
          <a:noFill/>
        </p:spPr>
        <p:txBody>
          <a:bodyPr wrap="square" rtlCol="0">
            <a:spAutoFit/>
          </a:bodyPr>
          <a:lstStyle/>
          <a:p>
            <a:r>
              <a:rPr lang="en-GB" sz="3200" b="1" dirty="0" smtClean="0">
                <a:solidFill>
                  <a:srgbClr val="115076"/>
                </a:solidFill>
              </a:rPr>
              <a:t>1. </a:t>
            </a:r>
            <a:r>
              <a:rPr lang="en-GB" sz="3200" b="1" dirty="0" err="1" smtClean="0">
                <a:solidFill>
                  <a:srgbClr val="115076"/>
                </a:solidFill>
              </a:rPr>
              <a:t>elle</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a:t>
            </a:r>
            <a:r>
              <a:rPr lang="en-GB" sz="3200" b="1" dirty="0" err="1" smtClean="0">
                <a:solidFill>
                  <a:srgbClr val="115076"/>
                </a:solidFill>
              </a:rPr>
              <a:t>grand</a:t>
            </a:r>
            <a:r>
              <a:rPr lang="en-GB" sz="3200" b="1" dirty="0" err="1" smtClean="0">
                <a:solidFill>
                  <a:srgbClr val="EE6000"/>
                </a:solidFill>
              </a:rPr>
              <a:t>e</a:t>
            </a:r>
            <a:r>
              <a:rPr lang="en-GB" sz="3200" b="1" dirty="0" smtClean="0">
                <a:solidFill>
                  <a:srgbClr val="115076"/>
                </a:solidFill>
              </a:rPr>
              <a:t>.</a:t>
            </a:r>
            <a:endParaRPr lang="en-GB" sz="3200" b="1" dirty="0">
              <a:solidFill>
                <a:srgbClr val="115076"/>
              </a:solidFill>
            </a:endParaRPr>
          </a:p>
        </p:txBody>
      </p:sp>
      <p:sp>
        <p:nvSpPr>
          <p:cNvPr id="32" name="TextBox 31"/>
          <p:cNvSpPr txBox="1"/>
          <p:nvPr/>
        </p:nvSpPr>
        <p:spPr>
          <a:xfrm>
            <a:off x="6432433" y="4632568"/>
            <a:ext cx="6226981" cy="584775"/>
          </a:xfrm>
          <a:prstGeom prst="rect">
            <a:avLst/>
          </a:prstGeom>
          <a:noFill/>
        </p:spPr>
        <p:txBody>
          <a:bodyPr wrap="square" rtlCol="0">
            <a:spAutoFit/>
          </a:bodyPr>
          <a:lstStyle/>
          <a:p>
            <a:r>
              <a:rPr lang="en-GB" sz="3200" b="1" dirty="0" smtClean="0">
                <a:solidFill>
                  <a:srgbClr val="115076"/>
                </a:solidFill>
              </a:rPr>
              <a:t>2. </a:t>
            </a:r>
            <a:r>
              <a:rPr lang="en-GB" sz="3200" b="1" dirty="0" err="1" smtClean="0">
                <a:solidFill>
                  <a:srgbClr val="115076"/>
                </a:solidFill>
              </a:rPr>
              <a:t>elle</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a:t>
            </a:r>
            <a:r>
              <a:rPr lang="en-GB" sz="3200" b="1" dirty="0" err="1" smtClean="0">
                <a:solidFill>
                  <a:srgbClr val="115076"/>
                </a:solidFill>
              </a:rPr>
              <a:t>intéressant</a:t>
            </a:r>
            <a:r>
              <a:rPr lang="en-GB" sz="3200" b="1" dirty="0" err="1" smtClean="0">
                <a:solidFill>
                  <a:srgbClr val="EE6000"/>
                </a:solidFill>
              </a:rPr>
              <a:t>e</a:t>
            </a:r>
            <a:r>
              <a:rPr lang="en-GB" sz="3200" b="1" dirty="0" smtClean="0">
                <a:solidFill>
                  <a:srgbClr val="115076"/>
                </a:solidFill>
              </a:rPr>
              <a:t>.</a:t>
            </a:r>
            <a:endParaRPr lang="en-GB" sz="3200" b="1" dirty="0">
              <a:solidFill>
                <a:srgbClr val="115076"/>
              </a:solidFill>
            </a:endParaRPr>
          </a:p>
        </p:txBody>
      </p:sp>
      <p:sp>
        <p:nvSpPr>
          <p:cNvPr id="33" name="TextBox 32"/>
          <p:cNvSpPr txBox="1"/>
          <p:nvPr/>
        </p:nvSpPr>
        <p:spPr>
          <a:xfrm>
            <a:off x="6432433" y="5358532"/>
            <a:ext cx="6226981" cy="584775"/>
          </a:xfrm>
          <a:prstGeom prst="rect">
            <a:avLst/>
          </a:prstGeom>
          <a:noFill/>
        </p:spPr>
        <p:txBody>
          <a:bodyPr wrap="square" rtlCol="0">
            <a:spAutoFit/>
          </a:bodyPr>
          <a:lstStyle/>
          <a:p>
            <a:r>
              <a:rPr lang="en-GB" sz="3200" b="1" dirty="0" smtClean="0">
                <a:solidFill>
                  <a:srgbClr val="115076"/>
                </a:solidFill>
              </a:rPr>
              <a:t>3. </a:t>
            </a:r>
            <a:r>
              <a:rPr lang="en-GB" sz="3200" b="1" dirty="0" err="1" smtClean="0">
                <a:solidFill>
                  <a:srgbClr val="115076"/>
                </a:solidFill>
              </a:rPr>
              <a:t>elle</a:t>
            </a:r>
            <a:r>
              <a:rPr lang="en-GB" sz="3200" b="1" dirty="0" smtClean="0">
                <a:solidFill>
                  <a:srgbClr val="115076"/>
                </a:solidFill>
              </a:rPr>
              <a:t> </a:t>
            </a:r>
            <a:r>
              <a:rPr lang="en-GB" sz="3200" b="1" dirty="0" err="1" smtClean="0">
                <a:solidFill>
                  <a:srgbClr val="115076"/>
                </a:solidFill>
              </a:rPr>
              <a:t>est</a:t>
            </a:r>
            <a:r>
              <a:rPr lang="en-GB" sz="3200" b="1" dirty="0" smtClean="0">
                <a:solidFill>
                  <a:srgbClr val="115076"/>
                </a:solidFill>
              </a:rPr>
              <a:t> </a:t>
            </a:r>
            <a:r>
              <a:rPr lang="en-GB" sz="3200" b="1" dirty="0" err="1" smtClean="0">
                <a:solidFill>
                  <a:srgbClr val="115076"/>
                </a:solidFill>
              </a:rPr>
              <a:t>amusant</a:t>
            </a:r>
            <a:r>
              <a:rPr lang="en-GB" sz="3200" b="1" dirty="0" err="1" smtClean="0">
                <a:solidFill>
                  <a:srgbClr val="EE6000"/>
                </a:solidFill>
              </a:rPr>
              <a:t>e</a:t>
            </a:r>
            <a:r>
              <a:rPr lang="en-GB" sz="3200" b="1" dirty="0" smtClean="0">
                <a:solidFill>
                  <a:srgbClr val="115076"/>
                </a:solidFill>
              </a:rPr>
              <a:t>.</a:t>
            </a:r>
            <a:endParaRPr lang="en-GB" sz="3200" b="1" dirty="0">
              <a:solidFill>
                <a:srgbClr val="115076"/>
              </a:solidFill>
            </a:endParaRPr>
          </a:p>
        </p:txBody>
      </p:sp>
    </p:spTree>
    <p:extLst>
      <p:ext uri="{BB962C8B-B14F-4D97-AF65-F5344CB8AC3E}">
        <p14:creationId xmlns:p14="http://schemas.microsoft.com/office/powerpoint/2010/main" val="35888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40" y="130883"/>
            <a:ext cx="11615759" cy="1323439"/>
          </a:xfrm>
          <a:prstGeom prst="rect">
            <a:avLst/>
          </a:prstGeom>
          <a:noFill/>
        </p:spPr>
        <p:txBody>
          <a:bodyPr wrap="square" rtlCol="0">
            <a:spAutoFit/>
          </a:bodyPr>
          <a:lstStyle/>
          <a:p>
            <a:r>
              <a:rPr lang="en-GB" sz="2000" dirty="0">
                <a:solidFill>
                  <a:schemeClr val="accent5">
                    <a:lumMod val="50000"/>
                  </a:schemeClr>
                </a:solidFill>
              </a:rPr>
              <a:t>Now write three sentences in </a:t>
            </a:r>
            <a:r>
              <a:rPr lang="en-GB" sz="2000" b="1" dirty="0">
                <a:solidFill>
                  <a:schemeClr val="accent5">
                    <a:lumMod val="50000"/>
                  </a:schemeClr>
                </a:solidFill>
              </a:rPr>
              <a:t>French </a:t>
            </a:r>
            <a:r>
              <a:rPr lang="en-GB" sz="2000" dirty="0">
                <a:solidFill>
                  <a:schemeClr val="accent5">
                    <a:lumMod val="50000"/>
                  </a:schemeClr>
                </a:solidFill>
              </a:rPr>
              <a:t>about each person/pair of people below.</a:t>
            </a:r>
          </a:p>
          <a:p>
            <a:endParaRPr lang="en-GB" sz="2000" dirty="0">
              <a:solidFill>
                <a:schemeClr val="accent5">
                  <a:lumMod val="50000"/>
                </a:schemeClr>
              </a:solidFill>
            </a:endParaRPr>
          </a:p>
          <a:p>
            <a:endParaRPr lang="en-GB" sz="2000" dirty="0">
              <a:solidFill>
                <a:schemeClr val="accent5">
                  <a:lumMod val="50000"/>
                </a:schemeClr>
              </a:solidFill>
            </a:endParaRPr>
          </a:p>
          <a:p>
            <a:r>
              <a:rPr lang="en-GB" sz="2000" dirty="0">
                <a:solidFill>
                  <a:schemeClr val="accent5">
                    <a:lumMod val="50000"/>
                  </a:schemeClr>
                </a:solidFill>
              </a:rPr>
              <a:t>			</a:t>
            </a: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691446" y="104993"/>
            <a:ext cx="1306023" cy="43834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GB" b="1" dirty="0" err="1">
                <a:solidFill>
                  <a:prstClr val="white"/>
                </a:solidFill>
                <a:latin typeface="Century Gothic" panose="020B0502020202020204" pitchFamily="34" charset="0"/>
              </a:rPr>
              <a:t>réponses</a:t>
            </a:r>
            <a:endParaRPr lang="en-GB" b="1" dirty="0">
              <a:solidFill>
                <a:prstClr val="white"/>
              </a:solidFill>
              <a:latin typeface="Century Gothic" panose="020B0502020202020204" pitchFamily="34" charset="0"/>
            </a:endParaRPr>
          </a:p>
        </p:txBody>
      </p:sp>
      <p:sp>
        <p:nvSpPr>
          <p:cNvPr id="8" name="TextBox 7"/>
          <p:cNvSpPr txBox="1"/>
          <p:nvPr/>
        </p:nvSpPr>
        <p:spPr>
          <a:xfrm>
            <a:off x="6316711" y="933279"/>
            <a:ext cx="6226981" cy="584775"/>
          </a:xfrm>
          <a:prstGeom prst="rect">
            <a:avLst/>
          </a:prstGeom>
          <a:noFill/>
        </p:spPr>
        <p:txBody>
          <a:bodyPr wrap="square" rtlCol="0">
            <a:spAutoFit/>
          </a:bodyPr>
          <a:lstStyle/>
          <a:p>
            <a:r>
              <a:rPr lang="en-GB" sz="3200" b="1" dirty="0" smtClean="0">
                <a:solidFill>
                  <a:srgbClr val="115076"/>
                </a:solidFill>
              </a:rPr>
              <a:t>1. </a:t>
            </a:r>
            <a:r>
              <a:rPr lang="en-GB" sz="3200" b="1" dirty="0" err="1" smtClean="0">
                <a:solidFill>
                  <a:srgbClr val="115076"/>
                </a:solidFill>
              </a:rPr>
              <a:t>elles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a:t>
            </a:r>
            <a:r>
              <a:rPr lang="en-GB" sz="3200" b="1" dirty="0" err="1" smtClean="0">
                <a:solidFill>
                  <a:srgbClr val="115076"/>
                </a:solidFill>
              </a:rPr>
              <a:t>strict</a:t>
            </a:r>
            <a:r>
              <a:rPr lang="en-GB" sz="3200" b="1" dirty="0" err="1" smtClean="0">
                <a:solidFill>
                  <a:srgbClr val="EE6000"/>
                </a:solidFill>
              </a:rPr>
              <a:t>es</a:t>
            </a:r>
            <a:r>
              <a:rPr lang="en-GB" sz="3200" b="1" dirty="0" smtClean="0">
                <a:solidFill>
                  <a:srgbClr val="115076"/>
                </a:solidFill>
              </a:rPr>
              <a:t>.</a:t>
            </a:r>
            <a:endParaRPr lang="en-GB" sz="3200" b="1" dirty="0">
              <a:solidFill>
                <a:srgbClr val="115076"/>
              </a:solidFill>
            </a:endParaRPr>
          </a:p>
        </p:txBody>
      </p:sp>
      <p:sp>
        <p:nvSpPr>
          <p:cNvPr id="28" name="TextBox 27"/>
          <p:cNvSpPr txBox="1"/>
          <p:nvPr/>
        </p:nvSpPr>
        <p:spPr>
          <a:xfrm>
            <a:off x="6316711" y="1569600"/>
            <a:ext cx="6226981" cy="584775"/>
          </a:xfrm>
          <a:prstGeom prst="rect">
            <a:avLst/>
          </a:prstGeom>
          <a:noFill/>
        </p:spPr>
        <p:txBody>
          <a:bodyPr wrap="square" rtlCol="0">
            <a:spAutoFit/>
          </a:bodyPr>
          <a:lstStyle/>
          <a:p>
            <a:r>
              <a:rPr lang="en-GB" sz="3200" b="1" dirty="0" smtClean="0">
                <a:solidFill>
                  <a:srgbClr val="115076"/>
                </a:solidFill>
              </a:rPr>
              <a:t>2. </a:t>
            </a:r>
            <a:r>
              <a:rPr lang="en-GB" sz="3200" b="1" dirty="0" err="1" smtClean="0">
                <a:solidFill>
                  <a:srgbClr val="115076"/>
                </a:solidFill>
              </a:rPr>
              <a:t>elles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a:t>
            </a:r>
            <a:r>
              <a:rPr lang="en-GB" sz="3200" b="1" dirty="0" err="1" smtClean="0">
                <a:solidFill>
                  <a:srgbClr val="115076"/>
                </a:solidFill>
              </a:rPr>
              <a:t>méchant</a:t>
            </a:r>
            <a:r>
              <a:rPr lang="en-GB" sz="3200" b="1" dirty="0" err="1" smtClean="0">
                <a:solidFill>
                  <a:srgbClr val="EE6000"/>
                </a:solidFill>
              </a:rPr>
              <a:t>es</a:t>
            </a:r>
            <a:r>
              <a:rPr lang="en-GB" sz="3200" b="1" dirty="0" smtClean="0">
                <a:solidFill>
                  <a:srgbClr val="115076"/>
                </a:solidFill>
              </a:rPr>
              <a:t>.</a:t>
            </a:r>
            <a:endParaRPr lang="en-GB" sz="3200" b="1" dirty="0">
              <a:solidFill>
                <a:srgbClr val="115076"/>
              </a:solidFill>
            </a:endParaRPr>
          </a:p>
        </p:txBody>
      </p:sp>
      <p:sp>
        <p:nvSpPr>
          <p:cNvPr id="29" name="TextBox 28"/>
          <p:cNvSpPr txBox="1"/>
          <p:nvPr/>
        </p:nvSpPr>
        <p:spPr>
          <a:xfrm>
            <a:off x="6316711" y="2295564"/>
            <a:ext cx="6226981" cy="584775"/>
          </a:xfrm>
          <a:prstGeom prst="rect">
            <a:avLst/>
          </a:prstGeom>
          <a:noFill/>
        </p:spPr>
        <p:txBody>
          <a:bodyPr wrap="square" rtlCol="0">
            <a:spAutoFit/>
          </a:bodyPr>
          <a:lstStyle/>
          <a:p>
            <a:r>
              <a:rPr lang="en-GB" sz="3200" b="1" dirty="0" smtClean="0">
                <a:solidFill>
                  <a:srgbClr val="115076"/>
                </a:solidFill>
              </a:rPr>
              <a:t>3. </a:t>
            </a:r>
            <a:r>
              <a:rPr lang="en-GB" sz="3200" b="1" dirty="0" err="1" smtClean="0">
                <a:solidFill>
                  <a:srgbClr val="115076"/>
                </a:solidFill>
              </a:rPr>
              <a:t>elles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a:t>
            </a:r>
            <a:r>
              <a:rPr lang="en-GB" sz="3200" b="1" dirty="0" err="1" smtClean="0">
                <a:solidFill>
                  <a:srgbClr val="115076"/>
                </a:solidFill>
              </a:rPr>
              <a:t>ouvert</a:t>
            </a:r>
            <a:r>
              <a:rPr lang="en-GB" sz="3200" b="1" dirty="0" err="1" smtClean="0">
                <a:solidFill>
                  <a:srgbClr val="EE6000"/>
                </a:solidFill>
              </a:rPr>
              <a:t>es</a:t>
            </a:r>
            <a:r>
              <a:rPr lang="en-GB" sz="3200" b="1" dirty="0" smtClean="0">
                <a:solidFill>
                  <a:srgbClr val="115076"/>
                </a:solidFill>
              </a:rPr>
              <a:t>.</a:t>
            </a:r>
            <a:endParaRPr lang="en-GB" sz="3200" b="1" dirty="0">
              <a:solidFill>
                <a:srgbClr val="115076"/>
              </a:solidFill>
            </a:endParaRPr>
          </a:p>
        </p:txBody>
      </p:sp>
      <p:sp>
        <p:nvSpPr>
          <p:cNvPr id="31" name="TextBox 30"/>
          <p:cNvSpPr txBox="1"/>
          <p:nvPr/>
        </p:nvSpPr>
        <p:spPr>
          <a:xfrm>
            <a:off x="6432433" y="3996247"/>
            <a:ext cx="6226981" cy="584775"/>
          </a:xfrm>
          <a:prstGeom prst="rect">
            <a:avLst/>
          </a:prstGeom>
          <a:noFill/>
        </p:spPr>
        <p:txBody>
          <a:bodyPr wrap="square" rtlCol="0">
            <a:spAutoFit/>
          </a:bodyPr>
          <a:lstStyle/>
          <a:p>
            <a:r>
              <a:rPr lang="en-GB" sz="3200" b="1" dirty="0" smtClean="0">
                <a:solidFill>
                  <a:srgbClr val="115076"/>
                </a:solidFill>
              </a:rPr>
              <a:t>1. </a:t>
            </a:r>
            <a:r>
              <a:rPr lang="en-GB" sz="3200" b="1" dirty="0" err="1" smtClean="0">
                <a:solidFill>
                  <a:srgbClr val="115076"/>
                </a:solidFill>
              </a:rPr>
              <a:t>ils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sage</a:t>
            </a:r>
            <a:r>
              <a:rPr lang="en-GB" sz="3200" b="1" dirty="0" smtClean="0">
                <a:solidFill>
                  <a:srgbClr val="EE6000"/>
                </a:solidFill>
              </a:rPr>
              <a:t>s</a:t>
            </a:r>
            <a:r>
              <a:rPr lang="en-GB" sz="3200" b="1" dirty="0" smtClean="0">
                <a:solidFill>
                  <a:srgbClr val="115076"/>
                </a:solidFill>
              </a:rPr>
              <a:t>.</a:t>
            </a:r>
            <a:endParaRPr lang="en-GB" sz="3200" b="1" dirty="0">
              <a:solidFill>
                <a:srgbClr val="115076"/>
              </a:solidFill>
            </a:endParaRPr>
          </a:p>
        </p:txBody>
      </p:sp>
      <p:sp>
        <p:nvSpPr>
          <p:cNvPr id="32" name="TextBox 31"/>
          <p:cNvSpPr txBox="1"/>
          <p:nvPr/>
        </p:nvSpPr>
        <p:spPr>
          <a:xfrm>
            <a:off x="6432433" y="4632568"/>
            <a:ext cx="6226981" cy="584775"/>
          </a:xfrm>
          <a:prstGeom prst="rect">
            <a:avLst/>
          </a:prstGeom>
          <a:noFill/>
        </p:spPr>
        <p:txBody>
          <a:bodyPr wrap="square" rtlCol="0">
            <a:spAutoFit/>
          </a:bodyPr>
          <a:lstStyle/>
          <a:p>
            <a:r>
              <a:rPr lang="en-GB" sz="3200" b="1" dirty="0" smtClean="0">
                <a:solidFill>
                  <a:srgbClr val="115076"/>
                </a:solidFill>
              </a:rPr>
              <a:t>2. </a:t>
            </a:r>
            <a:r>
              <a:rPr lang="en-GB" sz="3200" b="1" dirty="0" err="1" smtClean="0">
                <a:solidFill>
                  <a:srgbClr val="115076"/>
                </a:solidFill>
              </a:rPr>
              <a:t>ils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content</a:t>
            </a:r>
            <a:r>
              <a:rPr lang="en-GB" sz="3200" b="1" dirty="0" smtClean="0">
                <a:solidFill>
                  <a:srgbClr val="EE6000"/>
                </a:solidFill>
              </a:rPr>
              <a:t>s</a:t>
            </a:r>
            <a:r>
              <a:rPr lang="en-GB" sz="3200" b="1" dirty="0" smtClean="0">
                <a:solidFill>
                  <a:srgbClr val="115076"/>
                </a:solidFill>
              </a:rPr>
              <a:t>.</a:t>
            </a:r>
            <a:endParaRPr lang="en-GB" sz="3200" b="1" dirty="0">
              <a:solidFill>
                <a:srgbClr val="115076"/>
              </a:solidFill>
            </a:endParaRPr>
          </a:p>
        </p:txBody>
      </p:sp>
      <p:sp>
        <p:nvSpPr>
          <p:cNvPr id="33" name="TextBox 32"/>
          <p:cNvSpPr txBox="1"/>
          <p:nvPr/>
        </p:nvSpPr>
        <p:spPr>
          <a:xfrm>
            <a:off x="6432433" y="5358532"/>
            <a:ext cx="6226981" cy="584775"/>
          </a:xfrm>
          <a:prstGeom prst="rect">
            <a:avLst/>
          </a:prstGeom>
          <a:noFill/>
        </p:spPr>
        <p:txBody>
          <a:bodyPr wrap="square" rtlCol="0">
            <a:spAutoFit/>
          </a:bodyPr>
          <a:lstStyle/>
          <a:p>
            <a:r>
              <a:rPr lang="en-GB" sz="3200" b="1" dirty="0" smtClean="0">
                <a:solidFill>
                  <a:srgbClr val="115076"/>
                </a:solidFill>
              </a:rPr>
              <a:t>3. </a:t>
            </a:r>
            <a:r>
              <a:rPr lang="en-GB" sz="3200" b="1" dirty="0" err="1" smtClean="0">
                <a:solidFill>
                  <a:srgbClr val="115076"/>
                </a:solidFill>
              </a:rPr>
              <a:t>ils</a:t>
            </a:r>
            <a:r>
              <a:rPr lang="en-GB" sz="3200" b="1" dirty="0" smtClean="0">
                <a:solidFill>
                  <a:srgbClr val="115076"/>
                </a:solidFill>
              </a:rPr>
              <a:t> </a:t>
            </a:r>
            <a:r>
              <a:rPr lang="en-GB" sz="3200" b="1" dirty="0" err="1" smtClean="0">
                <a:solidFill>
                  <a:srgbClr val="115076"/>
                </a:solidFill>
              </a:rPr>
              <a:t>sont</a:t>
            </a:r>
            <a:r>
              <a:rPr lang="en-GB" sz="3200" b="1" dirty="0" smtClean="0">
                <a:solidFill>
                  <a:srgbClr val="115076"/>
                </a:solidFill>
              </a:rPr>
              <a:t> </a:t>
            </a:r>
            <a:r>
              <a:rPr lang="en-GB" sz="3200" b="1" dirty="0" err="1" smtClean="0">
                <a:solidFill>
                  <a:srgbClr val="115076"/>
                </a:solidFill>
              </a:rPr>
              <a:t>aimable</a:t>
            </a:r>
            <a:r>
              <a:rPr lang="en-GB" sz="3200" b="1" dirty="0" err="1" smtClean="0">
                <a:solidFill>
                  <a:srgbClr val="EE6000"/>
                </a:solidFill>
              </a:rPr>
              <a:t>s</a:t>
            </a:r>
            <a:r>
              <a:rPr lang="en-GB" sz="3200" b="1" dirty="0" smtClean="0">
                <a:solidFill>
                  <a:srgbClr val="115076"/>
                </a:solidFill>
              </a:rPr>
              <a:t>.</a:t>
            </a:r>
            <a:endParaRPr lang="en-GB" sz="3200" b="1" dirty="0">
              <a:solidFill>
                <a:srgbClr val="115076"/>
              </a:solidFill>
            </a:endParaRPr>
          </a:p>
        </p:txBody>
      </p:sp>
      <p:pic>
        <p:nvPicPr>
          <p:cNvPr id="3" name="Picture 2"/>
          <p:cNvPicPr>
            <a:picLocks noChangeAspect="1"/>
          </p:cNvPicPr>
          <p:nvPr/>
        </p:nvPicPr>
        <p:blipFill>
          <a:blip r:embed="rId3"/>
          <a:stretch>
            <a:fillRect/>
          </a:stretch>
        </p:blipFill>
        <p:spPr>
          <a:xfrm>
            <a:off x="412872" y="792602"/>
            <a:ext cx="4815621" cy="1970313"/>
          </a:xfrm>
          <a:prstGeom prst="rect">
            <a:avLst/>
          </a:prstGeom>
        </p:spPr>
      </p:pic>
      <p:pic>
        <p:nvPicPr>
          <p:cNvPr id="4" name="Picture 3"/>
          <p:cNvPicPr>
            <a:picLocks noChangeAspect="1"/>
          </p:cNvPicPr>
          <p:nvPr/>
        </p:nvPicPr>
        <p:blipFill>
          <a:blip r:embed="rId4"/>
          <a:stretch>
            <a:fillRect/>
          </a:stretch>
        </p:blipFill>
        <p:spPr>
          <a:xfrm>
            <a:off x="157140" y="3668988"/>
            <a:ext cx="5904767" cy="1927160"/>
          </a:xfrm>
          <a:prstGeom prst="rect">
            <a:avLst/>
          </a:prstGeom>
        </p:spPr>
      </p:pic>
    </p:spTree>
    <p:extLst>
      <p:ext uri="{BB962C8B-B14F-4D97-AF65-F5344CB8AC3E}">
        <p14:creationId xmlns:p14="http://schemas.microsoft.com/office/powerpoint/2010/main" val="34534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P spid="29"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98" y="151985"/>
            <a:ext cx="10630969" cy="523220"/>
          </a:xfrm>
          <a:prstGeom prst="rect">
            <a:avLst/>
          </a:prstGeom>
          <a:noFill/>
        </p:spPr>
        <p:txBody>
          <a:bodyPr wrap="square" rtlCol="0">
            <a:spAutoFit/>
          </a:bodyPr>
          <a:lstStyle/>
          <a:p>
            <a:r>
              <a:rPr lang="en-GB" sz="2800" dirty="0" err="1" smtClean="0">
                <a:solidFill>
                  <a:schemeClr val="accent5">
                    <a:lumMod val="50000"/>
                  </a:schemeClr>
                </a:solidFill>
              </a:rPr>
              <a:t>C’est</a:t>
            </a:r>
            <a:r>
              <a:rPr lang="en-GB" sz="2800" dirty="0" smtClean="0">
                <a:solidFill>
                  <a:schemeClr val="accent5">
                    <a:lumMod val="50000"/>
                  </a:schemeClr>
                </a:solidFill>
              </a:rPr>
              <a:t> qui? </a:t>
            </a:r>
            <a:r>
              <a:rPr lang="en-GB" sz="2800" b="1" dirty="0" smtClean="0">
                <a:solidFill>
                  <a:schemeClr val="accent5">
                    <a:lumMod val="50000"/>
                  </a:schemeClr>
                </a:solidFill>
              </a:rPr>
              <a:t>nous</a:t>
            </a:r>
            <a:r>
              <a:rPr lang="en-GB" sz="2800" dirty="0" smtClean="0">
                <a:solidFill>
                  <a:schemeClr val="accent5">
                    <a:lumMod val="50000"/>
                  </a:schemeClr>
                </a:solidFill>
              </a:rPr>
              <a:t>, </a:t>
            </a:r>
            <a:r>
              <a:rPr lang="en-GB" sz="2800" b="1" dirty="0" err="1" smtClean="0">
                <a:solidFill>
                  <a:schemeClr val="accent5">
                    <a:lumMod val="50000"/>
                  </a:schemeClr>
                </a:solidFill>
              </a:rPr>
              <a:t>ils</a:t>
            </a:r>
            <a:r>
              <a:rPr lang="en-GB" sz="2800" dirty="0" smtClean="0">
                <a:solidFill>
                  <a:schemeClr val="accent5">
                    <a:lumMod val="50000"/>
                  </a:schemeClr>
                </a:solidFill>
              </a:rPr>
              <a:t> </a:t>
            </a:r>
            <a:r>
              <a:rPr lang="en-GB" sz="2800" dirty="0" err="1" smtClean="0">
                <a:solidFill>
                  <a:schemeClr val="accent5">
                    <a:lumMod val="50000"/>
                  </a:schemeClr>
                </a:solidFill>
              </a:rPr>
              <a:t>ou</a:t>
            </a:r>
            <a:r>
              <a:rPr lang="en-GB" sz="2800" dirty="0" smtClean="0">
                <a:solidFill>
                  <a:schemeClr val="accent5">
                    <a:lumMod val="50000"/>
                  </a:schemeClr>
                </a:solidFill>
              </a:rPr>
              <a:t> </a:t>
            </a:r>
            <a:r>
              <a:rPr lang="en-GB" sz="2800" b="1" dirty="0" err="1" smtClean="0">
                <a:solidFill>
                  <a:schemeClr val="accent5">
                    <a:lumMod val="50000"/>
                  </a:schemeClr>
                </a:solidFill>
              </a:rPr>
              <a:t>elles</a:t>
            </a:r>
            <a:r>
              <a:rPr lang="en-GB" sz="2800" dirty="0" smtClean="0">
                <a:solidFill>
                  <a:schemeClr val="accent5">
                    <a:lumMod val="50000"/>
                  </a:schemeClr>
                </a:solidFill>
              </a:rPr>
              <a:t>?</a:t>
            </a:r>
            <a:endParaRPr lang="en-GB" sz="2800"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73541020"/>
              </p:ext>
            </p:extLst>
          </p:nvPr>
        </p:nvGraphicFramePr>
        <p:xfrm>
          <a:off x="357187" y="760807"/>
          <a:ext cx="11640282" cy="5374121"/>
        </p:xfrm>
        <a:graphic>
          <a:graphicData uri="http://schemas.openxmlformats.org/drawingml/2006/table">
            <a:tbl>
              <a:tblPr firstRow="1" bandRow="1">
                <a:tableStyleId>{5940675A-B579-460E-94D1-54222C63F5DA}</a:tableStyleId>
              </a:tblPr>
              <a:tblGrid>
                <a:gridCol w="871538">
                  <a:extLst>
                    <a:ext uri="{9D8B030D-6E8A-4147-A177-3AD203B41FA5}">
                      <a16:colId xmlns:a16="http://schemas.microsoft.com/office/drawing/2014/main" val="20000"/>
                    </a:ext>
                  </a:extLst>
                </a:gridCol>
                <a:gridCol w="6457950">
                  <a:extLst>
                    <a:ext uri="{9D8B030D-6E8A-4147-A177-3AD203B41FA5}">
                      <a16:colId xmlns:a16="http://schemas.microsoft.com/office/drawing/2014/main" val="745458274"/>
                    </a:ext>
                  </a:extLst>
                </a:gridCol>
                <a:gridCol w="1457325">
                  <a:extLst>
                    <a:ext uri="{9D8B030D-6E8A-4147-A177-3AD203B41FA5}">
                      <a16:colId xmlns:a16="http://schemas.microsoft.com/office/drawing/2014/main" val="891723869"/>
                    </a:ext>
                  </a:extLst>
                </a:gridCol>
                <a:gridCol w="1428750">
                  <a:extLst>
                    <a:ext uri="{9D8B030D-6E8A-4147-A177-3AD203B41FA5}">
                      <a16:colId xmlns:a16="http://schemas.microsoft.com/office/drawing/2014/main" val="20001"/>
                    </a:ext>
                  </a:extLst>
                </a:gridCol>
                <a:gridCol w="1424719">
                  <a:extLst>
                    <a:ext uri="{9D8B030D-6E8A-4147-A177-3AD203B41FA5}">
                      <a16:colId xmlns:a16="http://schemas.microsoft.com/office/drawing/2014/main" val="4002183389"/>
                    </a:ext>
                  </a:extLst>
                </a:gridCol>
              </a:tblGrid>
              <a:tr h="1049385">
                <a:tc>
                  <a:txBody>
                    <a:bodyPr/>
                    <a:lstStyle/>
                    <a:p>
                      <a:pPr algn="ct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accent5">
                              <a:lumMod val="50000"/>
                            </a:schemeClr>
                          </a:solidFill>
                        </a:rPr>
                        <a:t>nous</a:t>
                      </a:r>
                      <a:br>
                        <a:rPr lang="en-GB" sz="2000" b="1" dirty="0" smtClean="0">
                          <a:solidFill>
                            <a:schemeClr val="accent5">
                              <a:lumMod val="50000"/>
                            </a:schemeClr>
                          </a:solidFill>
                        </a:rPr>
                      </a:br>
                      <a:r>
                        <a:rPr lang="en-GB" sz="2000" b="1" baseline="0" dirty="0" smtClean="0">
                          <a:solidFill>
                            <a:schemeClr val="accent5">
                              <a:lumMod val="50000"/>
                            </a:schemeClr>
                          </a:solidFill>
                        </a:rPr>
                        <a:t>(we</a:t>
                      </a:r>
                      <a:r>
                        <a:rPr lang="en-GB" sz="2000" b="1" baseline="0" dirty="0">
                          <a:solidFill>
                            <a:schemeClr val="accent5">
                              <a:lumMod val="50000"/>
                            </a:schemeClr>
                          </a:solidFill>
                        </a:rPr>
                        <a:t>)</a:t>
                      </a:r>
                      <a:endParaRPr lang="en-GB" sz="2000" b="1" dirty="0">
                        <a:solidFill>
                          <a:schemeClr val="accent5">
                            <a:lumMod val="50000"/>
                          </a:schemeClr>
                        </a:solidFill>
                      </a:endParaRPr>
                    </a:p>
                    <a:p>
                      <a:pPr algn="ct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smtClean="0">
                          <a:solidFill>
                            <a:schemeClr val="accent5">
                              <a:lumMod val="50000"/>
                            </a:schemeClr>
                          </a:solidFill>
                        </a:rPr>
                        <a:t>ils</a:t>
                      </a:r>
                      <a:endParaRPr lang="en-GB" sz="2000" b="1" dirty="0">
                        <a:solidFill>
                          <a:schemeClr val="accent5">
                            <a:lumMod val="50000"/>
                          </a:schemeClr>
                        </a:solidFill>
                      </a:endParaRPr>
                    </a:p>
                    <a:p>
                      <a:pPr algn="ctr"/>
                      <a:r>
                        <a:rPr lang="en-GB" sz="2000" b="1" dirty="0">
                          <a:solidFill>
                            <a:schemeClr val="accent5">
                              <a:lumMod val="50000"/>
                            </a:schemeClr>
                          </a:solidFill>
                        </a:rPr>
                        <a:t>(they - </a:t>
                      </a:r>
                      <a:r>
                        <a:rPr lang="en-GB" sz="2000" b="1" dirty="0" err="1">
                          <a:solidFill>
                            <a:schemeClr val="accent5">
                              <a:lumMod val="50000"/>
                            </a:schemeClr>
                          </a:solidFill>
                        </a:rPr>
                        <a:t>mpl</a:t>
                      </a:r>
                      <a:r>
                        <a:rPr lang="en-GB" sz="2000" b="1"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smtClean="0">
                          <a:solidFill>
                            <a:schemeClr val="accent5">
                              <a:lumMod val="50000"/>
                            </a:schemeClr>
                          </a:solidFill>
                        </a:rPr>
                        <a:t>elles</a:t>
                      </a:r>
                      <a:endParaRPr lang="en-GB" sz="2000" b="1" dirty="0">
                        <a:solidFill>
                          <a:schemeClr val="accent5">
                            <a:lumMod val="50000"/>
                          </a:schemeClr>
                        </a:solidFill>
                      </a:endParaRPr>
                    </a:p>
                    <a:p>
                      <a:pPr algn="ctr"/>
                      <a:r>
                        <a:rPr lang="en-GB" sz="2000" b="1" dirty="0">
                          <a:solidFill>
                            <a:schemeClr val="accent5">
                              <a:lumMod val="50000"/>
                            </a:schemeClr>
                          </a:solidFill>
                        </a:rPr>
                        <a:t>(they</a:t>
                      </a:r>
                      <a:r>
                        <a:rPr lang="en-GB" sz="2000" b="1" baseline="0" dirty="0">
                          <a:solidFill>
                            <a:schemeClr val="accent5">
                              <a:lumMod val="50000"/>
                            </a:schemeClr>
                          </a:solidFill>
                        </a:rPr>
                        <a:t> - </a:t>
                      </a:r>
                      <a:r>
                        <a:rPr lang="en-GB" sz="2000" b="1" dirty="0" err="1">
                          <a:solidFill>
                            <a:schemeClr val="accent5">
                              <a:lumMod val="50000"/>
                            </a:schemeClr>
                          </a:solidFill>
                        </a:rPr>
                        <a:t>fpl</a:t>
                      </a:r>
                      <a:r>
                        <a:rPr lang="en-GB" sz="2000" b="1"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540592">
                <a:tc>
                  <a:txBody>
                    <a:bodyPr/>
                    <a:lstStyle/>
                    <a:p>
                      <a:pPr algn="ctr"/>
                      <a:r>
                        <a:rPr lang="en-GB" sz="2800" b="1" dirty="0">
                          <a:solidFill>
                            <a:schemeClr val="accent5">
                              <a:lumMod val="50000"/>
                            </a:schemeClr>
                          </a:solidFill>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sommes</a:t>
                      </a:r>
                      <a:r>
                        <a:rPr lang="en-GB" sz="2800" b="0" dirty="0">
                          <a:solidFill>
                            <a:schemeClr val="accent5">
                              <a:lumMod val="50000"/>
                            </a:schemeClr>
                          </a:solidFill>
                        </a:rPr>
                        <a:t> </a:t>
                      </a:r>
                      <a:r>
                        <a:rPr lang="en-GB" sz="2800" b="0" dirty="0" err="1">
                          <a:solidFill>
                            <a:schemeClr val="accent5">
                              <a:lumMod val="50000"/>
                            </a:schemeClr>
                          </a:solidFill>
                        </a:rPr>
                        <a:t>contentes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540592">
                <a:tc>
                  <a:txBody>
                    <a:bodyPr/>
                    <a:lstStyle/>
                    <a:p>
                      <a:pPr algn="ctr"/>
                      <a:r>
                        <a:rPr lang="en-GB" sz="2800" b="1" dirty="0">
                          <a:solidFill>
                            <a:schemeClr val="accent5">
                              <a:lumMod val="50000"/>
                            </a:schemeClr>
                          </a:solidFill>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sont</a:t>
                      </a:r>
                      <a:r>
                        <a:rPr lang="en-GB" sz="2800" b="0" dirty="0">
                          <a:solidFill>
                            <a:schemeClr val="accent5">
                              <a:lumMod val="50000"/>
                            </a:schemeClr>
                          </a:solidFill>
                        </a:rPr>
                        <a:t> </a:t>
                      </a:r>
                      <a:r>
                        <a:rPr lang="en-GB" sz="2800" b="0" dirty="0" err="1">
                          <a:solidFill>
                            <a:schemeClr val="accent5">
                              <a:lumMod val="50000"/>
                            </a:schemeClr>
                          </a:solidFill>
                        </a:rPr>
                        <a:t>intelligentes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540592">
                <a:tc>
                  <a:txBody>
                    <a:bodyPr/>
                    <a:lstStyle/>
                    <a:p>
                      <a:pPr algn="ctr"/>
                      <a:r>
                        <a:rPr lang="en-GB" sz="2800" b="1" dirty="0">
                          <a:solidFill>
                            <a:schemeClr val="accent5">
                              <a:lumMod val="50000"/>
                            </a:schemeClr>
                          </a:solidFill>
                        </a:rPr>
                        <a:t>3</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sont</a:t>
                      </a:r>
                      <a:r>
                        <a:rPr lang="en-GB" sz="2800" b="0" dirty="0">
                          <a:solidFill>
                            <a:schemeClr val="accent5">
                              <a:lumMod val="50000"/>
                            </a:schemeClr>
                          </a:solidFill>
                        </a:rPr>
                        <a:t> </a:t>
                      </a:r>
                      <a:r>
                        <a:rPr lang="en-GB" sz="2800" b="0" dirty="0" err="1">
                          <a:solidFill>
                            <a:schemeClr val="accent5">
                              <a:lumMod val="50000"/>
                            </a:schemeClr>
                          </a:solidFill>
                        </a:rPr>
                        <a:t>intéressants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540592">
                <a:tc>
                  <a:txBody>
                    <a:bodyPr/>
                    <a:lstStyle/>
                    <a:p>
                      <a:pPr algn="ctr"/>
                      <a:r>
                        <a:rPr lang="en-GB" sz="2800" b="1" dirty="0">
                          <a:solidFill>
                            <a:schemeClr val="accent5">
                              <a:lumMod val="50000"/>
                            </a:schemeClr>
                          </a:solidFill>
                        </a:rPr>
                        <a:t>4</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sommes</a:t>
                      </a:r>
                      <a:r>
                        <a:rPr lang="en-GB" sz="2800" b="0" dirty="0">
                          <a:solidFill>
                            <a:schemeClr val="accent5">
                              <a:lumMod val="50000"/>
                            </a:schemeClr>
                          </a:solidFill>
                        </a:rPr>
                        <a:t> </a:t>
                      </a:r>
                      <a:r>
                        <a:rPr lang="en-GB" sz="2800" b="0" dirty="0" err="1">
                          <a:solidFill>
                            <a:schemeClr val="accent5">
                              <a:lumMod val="50000"/>
                            </a:schemeClr>
                          </a:solidFill>
                        </a:rPr>
                        <a:t>calmes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540592">
                <a:tc>
                  <a:txBody>
                    <a:bodyPr/>
                    <a:lstStyle/>
                    <a:p>
                      <a:pPr algn="ctr"/>
                      <a:r>
                        <a:rPr lang="en-GB" sz="2800" b="1" dirty="0">
                          <a:solidFill>
                            <a:schemeClr val="accent5">
                              <a:lumMod val="50000"/>
                            </a:schemeClr>
                          </a:solidFill>
                        </a:rPr>
                        <a:t>5</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sommes</a:t>
                      </a:r>
                      <a:r>
                        <a:rPr lang="en-GB" sz="2800" b="0" dirty="0">
                          <a:solidFill>
                            <a:schemeClr val="accent5">
                              <a:lumMod val="50000"/>
                            </a:schemeClr>
                          </a:solidFill>
                        </a:rPr>
                        <a:t> </a:t>
                      </a:r>
                      <a:r>
                        <a:rPr lang="en-GB" sz="2800" b="0" dirty="0" err="1">
                          <a:solidFill>
                            <a:schemeClr val="accent5">
                              <a:lumMod val="50000"/>
                            </a:schemeClr>
                          </a:solidFill>
                        </a:rPr>
                        <a:t>stricts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540592">
                <a:tc>
                  <a:txBody>
                    <a:bodyPr/>
                    <a:lstStyle/>
                    <a:p>
                      <a:pPr algn="ctr"/>
                      <a:r>
                        <a:rPr lang="en-GB" sz="2800" b="1" dirty="0">
                          <a:solidFill>
                            <a:schemeClr val="accent5">
                              <a:lumMod val="50000"/>
                            </a:schemeClr>
                          </a:solidFill>
                        </a:rPr>
                        <a:t>6</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sont</a:t>
                      </a:r>
                      <a:r>
                        <a:rPr lang="en-GB" sz="2800" b="0" dirty="0">
                          <a:solidFill>
                            <a:schemeClr val="accent5">
                              <a:lumMod val="50000"/>
                            </a:schemeClr>
                          </a:solidFill>
                        </a:rPr>
                        <a:t> </a:t>
                      </a:r>
                      <a:r>
                        <a:rPr lang="en-GB" sz="2800" b="0" dirty="0" err="1">
                          <a:solidFill>
                            <a:schemeClr val="accent5">
                              <a:lumMod val="50000"/>
                            </a:schemeClr>
                          </a:solidFill>
                        </a:rPr>
                        <a:t>ouverts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540592">
                <a:tc>
                  <a:txBody>
                    <a:bodyPr/>
                    <a:lstStyle/>
                    <a:p>
                      <a:pPr algn="ctr"/>
                      <a:r>
                        <a:rPr lang="en-GB" sz="2800" b="1" dirty="0">
                          <a:solidFill>
                            <a:schemeClr val="accent5">
                              <a:lumMod val="50000"/>
                            </a:schemeClr>
                          </a:solidFill>
                        </a:rPr>
                        <a:t>7</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sommes</a:t>
                      </a:r>
                      <a:r>
                        <a:rPr lang="en-GB" sz="2800" b="0" dirty="0">
                          <a:solidFill>
                            <a:schemeClr val="accent5">
                              <a:lumMod val="50000"/>
                            </a:schemeClr>
                          </a:solidFill>
                        </a:rPr>
                        <a:t> </a:t>
                      </a:r>
                      <a:r>
                        <a:rPr lang="en-GB" sz="2800" b="0" dirty="0" err="1">
                          <a:solidFill>
                            <a:schemeClr val="accent5">
                              <a:lumMod val="50000"/>
                            </a:schemeClr>
                          </a:solidFill>
                        </a:rPr>
                        <a:t>jeunes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540592">
                <a:tc>
                  <a:txBody>
                    <a:bodyPr/>
                    <a:lstStyle/>
                    <a:p>
                      <a:pPr algn="ctr"/>
                      <a:r>
                        <a:rPr lang="en-GB" sz="2800" b="1" dirty="0">
                          <a:solidFill>
                            <a:schemeClr val="accent5">
                              <a:lumMod val="50000"/>
                            </a:schemeClr>
                          </a:solidFill>
                        </a:rPr>
                        <a:t>8</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a:solidFill>
                            <a:schemeClr val="accent5">
                              <a:lumMod val="50000"/>
                            </a:schemeClr>
                          </a:solidFill>
                        </a:rPr>
                        <a:t>... </a:t>
                      </a:r>
                      <a:r>
                        <a:rPr lang="en-GB" sz="2800" b="0" dirty="0" err="1">
                          <a:solidFill>
                            <a:schemeClr val="accent5">
                              <a:lumMod val="50000"/>
                            </a:schemeClr>
                          </a:solidFill>
                        </a:rPr>
                        <a:t>sont</a:t>
                      </a:r>
                      <a:r>
                        <a:rPr lang="en-GB" sz="2800" b="0" dirty="0">
                          <a:solidFill>
                            <a:schemeClr val="accent5">
                              <a:lumMod val="50000"/>
                            </a:schemeClr>
                          </a:solidFill>
                        </a:rPr>
                        <a:t> </a:t>
                      </a:r>
                      <a:r>
                        <a:rPr lang="en-GB" sz="2800" b="0" dirty="0" err="1" smtClean="0">
                          <a:solidFill>
                            <a:schemeClr val="accent5">
                              <a:lumMod val="50000"/>
                            </a:schemeClr>
                          </a:solidFill>
                        </a:rPr>
                        <a:t>contentes</a:t>
                      </a:r>
                      <a:r>
                        <a:rPr lang="en-GB" sz="2800" b="0"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25839" y="1904472"/>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243687" y="2448821"/>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725008" y="2967777"/>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25837" y="3534538"/>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42757" y="4112475"/>
            <a:ext cx="346161" cy="360584"/>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725009" y="4564214"/>
            <a:ext cx="346161" cy="36058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42758" y="5064509"/>
            <a:ext cx="346161" cy="3605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243688" y="5695805"/>
            <a:ext cx="346161" cy="360584"/>
          </a:xfrm>
          <a:prstGeom prst="rect">
            <a:avLst/>
          </a:prstGeom>
        </p:spPr>
      </p:pic>
    </p:spTree>
    <p:extLst>
      <p:ext uri="{BB962C8B-B14F-4D97-AF65-F5344CB8AC3E}">
        <p14:creationId xmlns:p14="http://schemas.microsoft.com/office/powerpoint/2010/main" val="4168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Callout 29"/>
          <p:cNvSpPr/>
          <p:nvPr/>
        </p:nvSpPr>
        <p:spPr>
          <a:xfrm>
            <a:off x="3698328" y="4141097"/>
            <a:ext cx="1828800" cy="1449336"/>
          </a:xfrm>
          <a:prstGeom prst="wedgeEllipseCallout">
            <a:avLst>
              <a:gd name="adj1" fmla="val 47544"/>
              <a:gd name="adj2" fmla="val -65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Oval Callout 10"/>
          <p:cNvSpPr/>
          <p:nvPr/>
        </p:nvSpPr>
        <p:spPr>
          <a:xfrm>
            <a:off x="3698328" y="4062438"/>
            <a:ext cx="1828800" cy="1449336"/>
          </a:xfrm>
          <a:prstGeom prst="wedgeEllipseCallout">
            <a:avLst>
              <a:gd name="adj1" fmla="val -47158"/>
              <a:gd name="adj2" fmla="val -637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825"/>
            <a:ext cx="7157885" cy="867128"/>
          </a:xfrm>
          <a:prstGeom prst="rect">
            <a:avLst/>
          </a:prstGeom>
        </p:spPr>
      </p:pic>
      <p:sp>
        <p:nvSpPr>
          <p:cNvPr id="4" name="Title 3"/>
          <p:cNvSpPr>
            <a:spLocks noGrp="1"/>
          </p:cNvSpPr>
          <p:nvPr>
            <p:ph type="title"/>
          </p:nvPr>
        </p:nvSpPr>
        <p:spPr>
          <a:xfrm>
            <a:off x="53085" y="246437"/>
            <a:ext cx="6081097" cy="707849"/>
          </a:xfrm>
        </p:spPr>
        <p:txBody>
          <a:bodyPr>
            <a:normAutofit fontScale="90000"/>
          </a:bodyPr>
          <a:lstStyle/>
          <a:p>
            <a:r>
              <a:rPr lang="en-GB" sz="2800" dirty="0">
                <a:solidFill>
                  <a:schemeClr val="bg1"/>
                </a:solidFill>
              </a:rPr>
              <a:t>Describing more than one: We are…</a:t>
            </a:r>
          </a:p>
        </p:txBody>
      </p:sp>
      <p:sp>
        <p:nvSpPr>
          <p:cNvPr id="7" name="Rectangle 6"/>
          <p:cNvSpPr/>
          <p:nvPr/>
        </p:nvSpPr>
        <p:spPr>
          <a:xfrm>
            <a:off x="873019" y="1184097"/>
            <a:ext cx="10307845" cy="120032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dirty="0">
                <a:solidFill>
                  <a:srgbClr val="4472C4">
                    <a:lumMod val="50000"/>
                  </a:srgbClr>
                </a:solidFill>
                <a:latin typeface="Century Gothic" panose="020B0502020202020204" pitchFamily="34" charset="0"/>
              </a:rPr>
              <a:t>“Nous” (we) is a </a:t>
            </a:r>
            <a:r>
              <a:rPr lang="en-GB" sz="2400" i="1" dirty="0">
                <a:solidFill>
                  <a:srgbClr val="4472C4">
                    <a:lumMod val="50000"/>
                  </a:srgbClr>
                </a:solidFill>
                <a:latin typeface="Century Gothic" panose="020B0502020202020204" pitchFamily="34" charset="0"/>
              </a:rPr>
              <a:t>plural</a:t>
            </a:r>
            <a:r>
              <a:rPr lang="en-GB" sz="2400" dirty="0">
                <a:solidFill>
                  <a:srgbClr val="4472C4">
                    <a:lumMod val="50000"/>
                  </a:srgbClr>
                </a:solidFill>
                <a:latin typeface="Century Gothic" panose="020B0502020202020204" pitchFamily="34" charset="0"/>
              </a:rPr>
              <a:t> pronoun – it refers to </a:t>
            </a:r>
            <a:r>
              <a:rPr lang="en-GB" sz="2400" i="1" dirty="0">
                <a:solidFill>
                  <a:srgbClr val="4472C4">
                    <a:lumMod val="50000"/>
                  </a:srgbClr>
                </a:solidFill>
                <a:latin typeface="Century Gothic" panose="020B0502020202020204" pitchFamily="34" charset="0"/>
              </a:rPr>
              <a:t>more than one person</a:t>
            </a:r>
            <a:r>
              <a:rPr lang="en-GB" sz="2400" dirty="0">
                <a:solidFill>
                  <a:srgbClr val="4472C4">
                    <a:lumMod val="50000"/>
                  </a:srgbClr>
                </a:solidFill>
                <a:latin typeface="Century Gothic" panose="020B0502020202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dirty="0">
              <a:solidFill>
                <a:srgbClr val="4472C4">
                  <a:lumMod val="50000"/>
                </a:srgbClr>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dirty="0" smtClean="0">
              <a:solidFill>
                <a:srgbClr val="4472C4">
                  <a:lumMod val="50000"/>
                </a:srgbClr>
              </a:solidFill>
              <a:latin typeface="Century Gothic" panose="020B0502020202020204" pitchFamily="34" charset="0"/>
            </a:endParaRPr>
          </a:p>
        </p:txBody>
      </p:sp>
      <p:sp>
        <p:nvSpPr>
          <p:cNvPr id="28" name="TextBox 27"/>
          <p:cNvSpPr txBox="1"/>
          <p:nvPr/>
        </p:nvSpPr>
        <p:spPr>
          <a:xfrm>
            <a:off x="1262475" y="3409296"/>
            <a:ext cx="487170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Nous </a:t>
            </a:r>
            <a:r>
              <a:rPr kumimoji="0" lang="en-GB" sz="3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sommes</a:t>
            </a:r>
            <a:r>
              <a:rPr kumimoji="0" lang="en-GB" sz="3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 </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content</a:t>
            </a:r>
            <a:r>
              <a:rPr kumimoji="0" lang="en-GB" sz="3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29" name="TextBox 28"/>
          <p:cNvSpPr txBox="1"/>
          <p:nvPr/>
        </p:nvSpPr>
        <p:spPr>
          <a:xfrm>
            <a:off x="6265547" y="3409296"/>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We </a:t>
            </a:r>
            <a:r>
              <a:rPr kumimoji="0" lang="en-GB" sz="3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are</a:t>
            </a:r>
            <a:r>
              <a:rPr kumimoji="0" lang="en-GB" sz="3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 </a:t>
            </a: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happy.</a:t>
            </a:r>
          </a:p>
        </p:txBody>
      </p:sp>
      <p:sp>
        <p:nvSpPr>
          <p:cNvPr id="24" name="TextBox 23"/>
          <p:cNvSpPr txBox="1"/>
          <p:nvPr/>
        </p:nvSpPr>
        <p:spPr>
          <a:xfrm>
            <a:off x="323879" y="5888191"/>
            <a:ext cx="114061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Don’t forget! The </a:t>
            </a:r>
            <a:r>
              <a:rPr kumimoji="0" lang="en-GB" sz="20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on the end of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sommes</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GB" sz="2000" b="0" i="1"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and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adjective are Silent </a:t>
            </a: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Final </a:t>
            </a:r>
            <a:r>
              <a:rPr kumimoji="0" lang="en-GB" sz="2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Consonants.</a:t>
            </a:r>
            <a:endParaRPr kumimoji="0" lang="en-GB" sz="20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25"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655" y="4315618"/>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7124" y="1860657"/>
            <a:ext cx="11699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rgbClr val="4472C4">
                    <a:lumMod val="50000"/>
                  </a:srgbClr>
                </a:solidFill>
                <a:latin typeface="Century Gothic" panose="020B0502020202020204" pitchFamily="34" charset="0"/>
              </a:rPr>
              <a:t>Remember: T</a:t>
            </a: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here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must be </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agreement </a:t>
            </a:r>
            <a:r>
              <a:rPr kumimoji="0" lang="en-GB" sz="240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between the </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adjective</a:t>
            </a:r>
            <a:r>
              <a:rPr kumimoji="0" lang="en-GB" sz="240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and </a:t>
            </a:r>
            <a:r>
              <a:rPr kumimoji="0" lang="en-GB" sz="24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noun</a:t>
            </a:r>
            <a:r>
              <a:rPr kumimoji="0" lang="en-GB" sz="24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Rounded Rectangle 46">
            <a:extLst>
              <a:ext uri="{FF2B5EF4-FFF2-40B4-BE49-F238E27FC236}">
                <a16:creationId xmlns:a16="http://schemas.microsoft.com/office/drawing/2014/main" id="{CB238838-6A9D-47A3-BE4F-676D1EC3BD53}"/>
              </a:ext>
            </a:extLst>
          </p:cNvPr>
          <p:cNvSpPr/>
          <p:nvPr/>
        </p:nvSpPr>
        <p:spPr>
          <a:xfrm>
            <a:off x="10238566" y="177536"/>
            <a:ext cx="1702891" cy="36188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ectangle 1"/>
          <p:cNvSpPr/>
          <p:nvPr/>
        </p:nvSpPr>
        <p:spPr>
          <a:xfrm>
            <a:off x="595552" y="2537217"/>
            <a:ext cx="10862772" cy="461665"/>
          </a:xfrm>
          <a:prstGeom prst="rect">
            <a:avLst/>
          </a:prstGeom>
        </p:spPr>
        <p:txBody>
          <a:bodyPr wrap="square">
            <a:spAutoFit/>
          </a:bodyPr>
          <a:lstStyle/>
          <a:p>
            <a:pPr lvl="0">
              <a:defRPr/>
            </a:pPr>
            <a:r>
              <a:rPr lang="en-GB" sz="2400" dirty="0" smtClean="0">
                <a:solidFill>
                  <a:srgbClr val="4472C4">
                    <a:lumMod val="50000"/>
                  </a:srgbClr>
                </a:solidFill>
                <a:latin typeface="Century Gothic" panose="020B0502020202020204" pitchFamily="34" charset="0"/>
              </a:rPr>
              <a:t>So</a:t>
            </a:r>
            <a:r>
              <a:rPr lang="en-GB" sz="2400" dirty="0">
                <a:solidFill>
                  <a:srgbClr val="4472C4">
                    <a:lumMod val="50000"/>
                  </a:srgbClr>
                </a:solidFill>
                <a:latin typeface="Century Gothic" panose="020B0502020202020204" pitchFamily="34" charset="0"/>
              </a:rPr>
              <a:t>, adjectives describing “nous” need to be in a plural form:</a:t>
            </a:r>
          </a:p>
        </p:txBody>
      </p:sp>
    </p:spTree>
    <p:extLst>
      <p:ext uri="{BB962C8B-B14F-4D97-AF65-F5344CB8AC3E}">
        <p14:creationId xmlns:p14="http://schemas.microsoft.com/office/powerpoint/2010/main" val="13734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1" grpId="0" animBg="1"/>
      <p:bldP spid="7" grpId="0"/>
      <p:bldP spid="28" grpId="0"/>
      <p:bldP spid="2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10127626" y="1632573"/>
            <a:ext cx="1828800" cy="1449336"/>
          </a:xfrm>
          <a:prstGeom prst="wedgeEllipseCallout">
            <a:avLst>
              <a:gd name="adj1" fmla="val -351166"/>
              <a:gd name="adj2" fmla="val -223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636775" y="1763964"/>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We </a:t>
            </a:r>
            <a:r>
              <a:rPr lang="en-GB" sz="3000" dirty="0">
                <a:solidFill>
                  <a:srgbClr val="EE6000"/>
                </a:solidFill>
                <a:latin typeface="Century Gothic" panose="020B0502020202020204" pitchFamily="34" charset="0"/>
              </a:rPr>
              <a:t>are </a:t>
            </a:r>
            <a:r>
              <a:rPr lang="en-GB" sz="3000" dirty="0">
                <a:solidFill>
                  <a:schemeClr val="accent5">
                    <a:lumMod val="50000"/>
                  </a:schemeClr>
                </a:solidFill>
                <a:latin typeface="Century Gothic" panose="020B0502020202020204" pitchFamily="34" charset="0"/>
              </a:rPr>
              <a:t>happy</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8" name="TextBox 27"/>
          <p:cNvSpPr txBox="1"/>
          <p:nvPr/>
        </p:nvSpPr>
        <p:spPr>
          <a:xfrm>
            <a:off x="2030606" y="1742753"/>
            <a:ext cx="487170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Nous </a:t>
            </a:r>
            <a:r>
              <a:rPr lang="en-GB" sz="3000" noProof="0" dirty="0" err="1">
                <a:solidFill>
                  <a:srgbClr val="EE6000"/>
                </a:solidFill>
                <a:latin typeface="Century Gothic" panose="020B0502020202020204" pitchFamily="34" charset="0"/>
              </a:rPr>
              <a:t>sommes</a:t>
            </a:r>
            <a:r>
              <a:rPr lang="en-GB" sz="3000" noProof="0" dirty="0">
                <a:solidFill>
                  <a:srgbClr val="EE6000"/>
                </a:solidFill>
                <a:latin typeface="Century Gothic" panose="020B0502020202020204" pitchFamily="34" charset="0"/>
              </a:rPr>
              <a:t> </a:t>
            </a:r>
            <a:r>
              <a:rPr lang="en-GB" sz="3000" noProof="0" dirty="0" smtClean="0">
                <a:solidFill>
                  <a:schemeClr val="accent5">
                    <a:lumMod val="50000"/>
                  </a:schemeClr>
                </a:solidFill>
                <a:latin typeface="Century Gothic" panose="020B0502020202020204" pitchFamily="34" charset="0"/>
              </a:rPr>
              <a:t>content  .</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2" name="TextBox 1"/>
          <p:cNvSpPr txBox="1"/>
          <p:nvPr/>
        </p:nvSpPr>
        <p:spPr>
          <a:xfrm>
            <a:off x="222068" y="2679269"/>
            <a:ext cx="107143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472C4">
                    <a:lumMod val="50000"/>
                  </a:srgbClr>
                </a:solidFill>
                <a:latin typeface="Century Gothic" panose="020B0502020202020204" pitchFamily="34" charset="0"/>
              </a:rPr>
              <a:t>Here is the second person plural of </a:t>
            </a:r>
            <a:r>
              <a:rPr lang="en-GB" sz="2400" dirty="0" err="1">
                <a:solidFill>
                  <a:srgbClr val="4472C4">
                    <a:lumMod val="50000"/>
                  </a:srgbClr>
                </a:solidFill>
                <a:latin typeface="Century Gothic" panose="020B0502020202020204" pitchFamily="34" charset="0"/>
              </a:rPr>
              <a:t>être</a:t>
            </a:r>
            <a:r>
              <a:rPr lang="en-GB" sz="2400" dirty="0">
                <a:solidFill>
                  <a:srgbClr val="4472C4">
                    <a:lumMod val="50000"/>
                  </a:srgbClr>
                </a:solidFill>
                <a:latin typeface="Century Gothic" panose="020B0502020202020204" pitchFamily="34" charset="0"/>
              </a:rPr>
              <a:t>: </a:t>
            </a:r>
            <a:r>
              <a:rPr lang="en-GB" sz="2400" b="1" dirty="0">
                <a:solidFill>
                  <a:srgbClr val="4472C4">
                    <a:lumMod val="50000"/>
                  </a:srgbClr>
                </a:solidFill>
                <a:latin typeface="Century Gothic" panose="020B0502020202020204" pitchFamily="34" charset="0"/>
              </a:rPr>
              <a:t>you</a:t>
            </a:r>
            <a:r>
              <a:rPr lang="en-GB" sz="2400" dirty="0">
                <a:solidFill>
                  <a:srgbClr val="4472C4">
                    <a:lumMod val="50000"/>
                  </a:srgbClr>
                </a:solidFill>
                <a:latin typeface="Century Gothic" panose="020B0502020202020204" pitchFamily="34" charset="0"/>
              </a:rPr>
              <a:t> to </a:t>
            </a:r>
            <a:r>
              <a:rPr lang="en-GB" sz="2400" b="1" dirty="0">
                <a:solidFill>
                  <a:srgbClr val="4472C4">
                    <a:lumMod val="50000"/>
                  </a:srgbClr>
                </a:solidFill>
                <a:latin typeface="Century Gothic" panose="020B0502020202020204" pitchFamily="34" charset="0"/>
              </a:rPr>
              <a:t>more than one person</a:t>
            </a:r>
            <a:r>
              <a:rPr lang="en-GB" sz="2400" dirty="0">
                <a:solidFill>
                  <a:srgbClr val="4472C4">
                    <a:lumMod val="50000"/>
                  </a:srgbClr>
                </a:solidFill>
                <a:latin typeface="Century Gothic" panose="020B0502020202020204" pitchFamily="34" charset="0"/>
              </a:rPr>
              <a:t>:</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9419304" cy="867128"/>
          </a:xfrm>
          <a:prstGeom prst="rect">
            <a:avLst/>
          </a:prstGeom>
        </p:spPr>
      </p:pic>
      <p:sp>
        <p:nvSpPr>
          <p:cNvPr id="4" name="Title 3"/>
          <p:cNvSpPr>
            <a:spLocks noGrp="1"/>
          </p:cNvSpPr>
          <p:nvPr>
            <p:ph type="title"/>
          </p:nvPr>
        </p:nvSpPr>
        <p:spPr>
          <a:xfrm>
            <a:off x="83728" y="289804"/>
            <a:ext cx="8381846" cy="707849"/>
          </a:xfrm>
        </p:spPr>
        <p:txBody>
          <a:bodyPr>
            <a:normAutofit fontScale="90000"/>
          </a:bodyPr>
          <a:lstStyle/>
          <a:p>
            <a:r>
              <a:rPr lang="en-GB" sz="3600" b="1" dirty="0">
                <a:solidFill>
                  <a:schemeClr val="bg1"/>
                </a:solidFill>
                <a:latin typeface="Century Gothic" panose="020B0502020202020204" pitchFamily="34" charset="0"/>
              </a:rPr>
              <a:t>“</a:t>
            </a:r>
            <a:r>
              <a:rPr lang="en-GB" sz="3600" b="1" dirty="0" smtClean="0">
                <a:solidFill>
                  <a:schemeClr val="bg1"/>
                </a:solidFill>
                <a:latin typeface="Century Gothic" panose="020B0502020202020204" pitchFamily="34" charset="0"/>
              </a:rPr>
              <a:t>you (plural) are</a:t>
            </a:r>
            <a:r>
              <a:rPr lang="en-GB" sz="3600" b="1" dirty="0">
                <a:solidFill>
                  <a:schemeClr val="bg1"/>
                </a:solidFill>
              </a:rPr>
              <a:t>”: </a:t>
            </a:r>
            <a:r>
              <a:rPr lang="en-GB" sz="3600" dirty="0">
                <a:solidFill>
                  <a:schemeClr val="bg1"/>
                </a:solidFill>
              </a:rPr>
              <a:t>the verb </a:t>
            </a:r>
            <a:r>
              <a:rPr lang="en-GB" sz="3600" b="1" dirty="0" err="1">
                <a:solidFill>
                  <a:schemeClr val="bg1"/>
                </a:solidFill>
              </a:rPr>
              <a:t>être</a:t>
            </a:r>
            <a:r>
              <a:rPr lang="en-GB" sz="3600" b="1" dirty="0">
                <a:solidFill>
                  <a:schemeClr val="bg1"/>
                </a:solidFill>
              </a:rPr>
              <a:t> </a:t>
            </a:r>
            <a:r>
              <a:rPr lang="en-GB" sz="2700" b="1" dirty="0">
                <a:solidFill>
                  <a:schemeClr val="bg1"/>
                </a:solidFill>
              </a:rPr>
              <a:t>(to be)</a:t>
            </a:r>
          </a:p>
        </p:txBody>
      </p:sp>
      <p:sp>
        <p:nvSpPr>
          <p:cNvPr id="7" name="Rectangle 6"/>
          <p:cNvSpPr/>
          <p:nvPr/>
        </p:nvSpPr>
        <p:spPr>
          <a:xfrm>
            <a:off x="300037" y="1353043"/>
            <a:ext cx="11453813" cy="461665"/>
          </a:xfrm>
          <a:prstGeom prst="rect">
            <a:avLst/>
          </a:prstGeom>
        </p:spPr>
        <p:txBody>
          <a:bodyPr wrap="square">
            <a:spAutoFit/>
          </a:bodyPr>
          <a:lstStyle/>
          <a:p>
            <a:pPr lvl="0">
              <a:defRPr/>
            </a:pPr>
            <a:r>
              <a:rPr lang="en-GB" sz="2400" dirty="0">
                <a:solidFill>
                  <a:srgbClr val="4472C4">
                    <a:lumMod val="50000"/>
                  </a:srgbClr>
                </a:solidFill>
                <a:latin typeface="Century Gothic" panose="020B0502020202020204" pitchFamily="34" charset="0"/>
              </a:rPr>
              <a:t>Earlier we learned:  </a:t>
            </a:r>
          </a:p>
        </p:txBody>
      </p:sp>
      <p:sp>
        <p:nvSpPr>
          <p:cNvPr id="19" name="TextBox 18"/>
          <p:cNvSpPr txBox="1"/>
          <p:nvPr/>
        </p:nvSpPr>
        <p:spPr>
          <a:xfrm>
            <a:off x="2363688" y="3390996"/>
            <a:ext cx="4871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err="1">
                <a:solidFill>
                  <a:schemeClr val="accent5">
                    <a:lumMod val="50000"/>
                  </a:schemeClr>
                </a:solidFill>
                <a:latin typeface="Century Gothic" panose="020B0502020202020204" pitchFamily="34" charset="0"/>
              </a:rPr>
              <a:t>Vous</a:t>
            </a:r>
            <a:r>
              <a:rPr lang="en-GB" sz="3000" noProof="0" dirty="0">
                <a:solidFill>
                  <a:schemeClr val="accent5">
                    <a:lumMod val="50000"/>
                  </a:schemeClr>
                </a:solidFill>
                <a:latin typeface="Century Gothic" panose="020B0502020202020204" pitchFamily="34" charset="0"/>
              </a:rPr>
              <a:t> </a:t>
            </a:r>
            <a:r>
              <a:rPr lang="en-GB" sz="3200" noProof="0" dirty="0" err="1">
                <a:solidFill>
                  <a:srgbClr val="EE6000"/>
                </a:solidFill>
                <a:cs typeface="Calibri" panose="020F0502020204030204" pitchFamily="34" charset="0"/>
              </a:rPr>
              <a:t>êt</a:t>
            </a:r>
            <a:r>
              <a:rPr lang="en-GB" sz="3200" noProof="0" dirty="0" err="1">
                <a:solidFill>
                  <a:srgbClr val="EE6000"/>
                </a:solidFill>
              </a:rPr>
              <a:t>es</a:t>
            </a:r>
            <a:r>
              <a:rPr lang="en-GB" sz="3000" noProof="0" dirty="0">
                <a:solidFill>
                  <a:srgbClr val="EE6000"/>
                </a:solidFill>
                <a:latin typeface="Century Gothic" panose="020B0502020202020204" pitchFamily="34" charset="0"/>
              </a:rPr>
              <a:t> </a:t>
            </a:r>
            <a:r>
              <a:rPr lang="en-GB" sz="3000" noProof="0" dirty="0" smtClean="0">
                <a:solidFill>
                  <a:schemeClr val="accent5">
                    <a:lumMod val="50000"/>
                  </a:schemeClr>
                </a:solidFill>
                <a:latin typeface="Century Gothic" panose="020B0502020202020204" pitchFamily="34" charset="0"/>
              </a:rPr>
              <a:t>content  .</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21" name="TextBox 20"/>
          <p:cNvSpPr txBox="1"/>
          <p:nvPr/>
        </p:nvSpPr>
        <p:spPr>
          <a:xfrm>
            <a:off x="6636775" y="3445219"/>
            <a:ext cx="5304682" cy="553998"/>
          </a:xfrm>
          <a:prstGeom prst="rect">
            <a:avLst/>
          </a:prstGeom>
          <a:noFill/>
        </p:spPr>
        <p:txBody>
          <a:bodyPr wrap="square" rtlCol="0">
            <a:spAutoFit/>
          </a:bodyPr>
          <a:lstStyle/>
          <a:p>
            <a:pPr lvl="0">
              <a:defRPr/>
            </a:pPr>
            <a:r>
              <a:rPr lang="en-GB" sz="3000" dirty="0">
                <a:solidFill>
                  <a:schemeClr val="accent5">
                    <a:lumMod val="50000"/>
                  </a:schemeClr>
                </a:solidFill>
                <a:latin typeface="Century Gothic" panose="020B0502020202020204" pitchFamily="34" charset="0"/>
              </a:rPr>
              <a:t>You</a:t>
            </a:r>
            <a:r>
              <a:rPr lang="en-GB" sz="2000" dirty="0">
                <a:solidFill>
                  <a:schemeClr val="accent5">
                    <a:lumMod val="50000"/>
                  </a:schemeClr>
                </a:solidFill>
                <a:latin typeface="Century Gothic" panose="020B0502020202020204" pitchFamily="34" charset="0"/>
              </a:rPr>
              <a:t>(</a:t>
            </a:r>
            <a:r>
              <a:rPr lang="en-GB" sz="2000" dirty="0">
                <a:solidFill>
                  <a:srgbClr val="4472C4">
                    <a:lumMod val="50000"/>
                  </a:srgbClr>
                </a:solidFill>
                <a:latin typeface="Century Gothic" panose="020B0502020202020204" pitchFamily="34" charset="0"/>
              </a:rPr>
              <a:t>more than one)</a:t>
            </a:r>
            <a:r>
              <a:rPr lang="en-GB" sz="2000" dirty="0">
                <a:solidFill>
                  <a:schemeClr val="accent5">
                    <a:lumMod val="50000"/>
                  </a:schemeClr>
                </a:solidFill>
                <a:latin typeface="Century Gothic" panose="020B0502020202020204" pitchFamily="34" charset="0"/>
              </a:rPr>
              <a:t>  </a:t>
            </a:r>
            <a:r>
              <a:rPr lang="en-GB" sz="3000" dirty="0">
                <a:solidFill>
                  <a:srgbClr val="EE6000"/>
                </a:solidFill>
                <a:latin typeface="Century Gothic" panose="020B0502020202020204" pitchFamily="34" charset="0"/>
              </a:rPr>
              <a:t>are </a:t>
            </a:r>
            <a:r>
              <a:rPr lang="en-GB" sz="3000" dirty="0">
                <a:solidFill>
                  <a:schemeClr val="accent5">
                    <a:lumMod val="50000"/>
                  </a:schemeClr>
                </a:solidFill>
                <a:latin typeface="Century Gothic" panose="020B0502020202020204" pitchFamily="34" charset="0"/>
              </a:rPr>
              <a:t>happy</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4" name="TextBox 23"/>
          <p:cNvSpPr txBox="1"/>
          <p:nvPr/>
        </p:nvSpPr>
        <p:spPr>
          <a:xfrm>
            <a:off x="414994" y="5274869"/>
            <a:ext cx="11777006" cy="830997"/>
          </a:xfrm>
          <a:prstGeom prst="rect">
            <a:avLst/>
          </a:prstGeom>
          <a:noFill/>
        </p:spPr>
        <p:txBody>
          <a:bodyPr wrap="square" rtlCol="0">
            <a:spAutoFit/>
          </a:bodyPr>
          <a:lstStyle/>
          <a:p>
            <a:pPr lvl="0">
              <a:defRPr/>
            </a:pPr>
            <a:r>
              <a:rPr lang="en-GB" sz="2400" dirty="0">
                <a:solidFill>
                  <a:srgbClr val="4472C4">
                    <a:lumMod val="50000"/>
                  </a:srgbClr>
                </a:solidFill>
                <a:latin typeface="Century Gothic" panose="020B0502020202020204" pitchFamily="34" charset="0"/>
              </a:rPr>
              <a:t>“</a:t>
            </a:r>
            <a:r>
              <a:rPr lang="en-GB" sz="2400" dirty="0" err="1">
                <a:solidFill>
                  <a:srgbClr val="4472C4">
                    <a:lumMod val="50000"/>
                  </a:srgbClr>
                </a:solidFill>
                <a:latin typeface="Century Gothic" panose="020B0502020202020204" pitchFamily="34" charset="0"/>
              </a:rPr>
              <a:t>êtes</a:t>
            </a:r>
            <a:r>
              <a:rPr lang="en-GB" sz="2400" dirty="0">
                <a:solidFill>
                  <a:srgbClr val="4472C4">
                    <a:lumMod val="50000"/>
                  </a:srgbClr>
                </a:solidFill>
                <a:latin typeface="Century Gothic" panose="020B0502020202020204" pitchFamily="34" charset="0"/>
              </a:rPr>
              <a:t>” does not end in </a:t>
            </a:r>
            <a:r>
              <a:rPr lang="en-GB" sz="2400" b="1" dirty="0">
                <a:solidFill>
                  <a:srgbClr val="EE6000"/>
                </a:solidFill>
                <a:latin typeface="Century Gothic" panose="020B0502020202020204" pitchFamily="34" charset="0"/>
              </a:rPr>
              <a:t>–</a:t>
            </a:r>
            <a:r>
              <a:rPr lang="en-GB" sz="2400" b="1" dirty="0" err="1">
                <a:solidFill>
                  <a:srgbClr val="EE6000"/>
                </a:solidFill>
                <a:latin typeface="Century Gothic" panose="020B0502020202020204" pitchFamily="34" charset="0"/>
              </a:rPr>
              <a:t>ez</a:t>
            </a:r>
            <a:r>
              <a:rPr lang="en-GB" sz="2400" dirty="0" err="1">
                <a:solidFill>
                  <a:schemeClr val="accent5">
                    <a:lumMod val="50000"/>
                  </a:schemeClr>
                </a:solidFill>
                <a:latin typeface="Century Gothic" panose="020B0502020202020204" pitchFamily="34" charset="0"/>
              </a:rPr>
              <a:t>.</a:t>
            </a:r>
            <a:r>
              <a:rPr lang="en-GB" sz="2400" dirty="0">
                <a:solidFill>
                  <a:schemeClr val="accent5">
                    <a:lumMod val="50000"/>
                  </a:schemeClr>
                </a:solidFill>
                <a:latin typeface="Century Gothic" panose="020B0502020202020204" pitchFamily="34" charset="0"/>
              </a:rPr>
              <a:t> This is different to </a:t>
            </a:r>
            <a:r>
              <a:rPr lang="en-GB" sz="2400" dirty="0">
                <a:solidFill>
                  <a:srgbClr val="4472C4">
                    <a:lumMod val="50000"/>
                  </a:srgbClr>
                </a:solidFill>
                <a:latin typeface="Century Gothic" panose="020B0502020202020204" pitchFamily="34" charset="0"/>
              </a:rPr>
              <a:t>the other ‘</a:t>
            </a:r>
            <a:r>
              <a:rPr lang="en-GB" sz="2400" dirty="0" err="1">
                <a:solidFill>
                  <a:srgbClr val="4472C4">
                    <a:lumMod val="50000"/>
                  </a:srgbClr>
                </a:solidFill>
                <a:latin typeface="Century Gothic" panose="020B0502020202020204" pitchFamily="34" charset="0"/>
              </a:rPr>
              <a:t>vous</a:t>
            </a:r>
            <a:r>
              <a:rPr lang="en-GB" sz="2400" dirty="0">
                <a:solidFill>
                  <a:srgbClr val="4472C4">
                    <a:lumMod val="50000"/>
                  </a:srgbClr>
                </a:solidFill>
                <a:latin typeface="Century Gothic" panose="020B0502020202020204" pitchFamily="34" charset="0"/>
              </a:rPr>
              <a:t>’ forms of verbs you have learned. This is because </a:t>
            </a:r>
            <a:r>
              <a:rPr lang="en-GB" sz="2400" b="1" dirty="0" err="1">
                <a:solidFill>
                  <a:srgbClr val="4472C4">
                    <a:lumMod val="50000"/>
                  </a:srgbClr>
                </a:solidFill>
                <a:latin typeface="Century Gothic" panose="020B0502020202020204" pitchFamily="34" charset="0"/>
              </a:rPr>
              <a:t>être</a:t>
            </a:r>
            <a:r>
              <a:rPr lang="en-GB" sz="2400" b="1" dirty="0">
                <a:solidFill>
                  <a:srgbClr val="4472C4">
                    <a:lumMod val="50000"/>
                  </a:srgbClr>
                </a:solidFill>
                <a:latin typeface="Century Gothic" panose="020B0502020202020204" pitchFamily="34" charset="0"/>
              </a:rPr>
              <a:t> – to be</a:t>
            </a:r>
            <a:r>
              <a:rPr lang="en-GB" sz="2400" dirty="0">
                <a:solidFill>
                  <a:srgbClr val="4472C4">
                    <a:lumMod val="50000"/>
                  </a:srgbClr>
                </a:solidFill>
                <a:latin typeface="Century Gothic" panose="020B0502020202020204" pitchFamily="34" charset="0"/>
              </a:rPr>
              <a:t> is an irregular verb.</a:t>
            </a:r>
          </a:p>
        </p:txBody>
      </p:sp>
      <p:sp>
        <p:nvSpPr>
          <p:cNvPr id="14" name="Rounded Rectangle 46">
            <a:extLst>
              <a:ext uri="{FF2B5EF4-FFF2-40B4-BE49-F238E27FC236}">
                <a16:creationId xmlns:a16="http://schemas.microsoft.com/office/drawing/2014/main" id="{CB238838-6A9D-47A3-BE4F-676D1EC3BD53}"/>
              </a:ext>
            </a:extLst>
          </p:cNvPr>
          <p:cNvSpPr/>
          <p:nvPr/>
        </p:nvSpPr>
        <p:spPr>
          <a:xfrm>
            <a:off x="10238566" y="177536"/>
            <a:ext cx="1702891" cy="36188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Oval Callout 16">
            <a:extLst>
              <a:ext uri="{FF2B5EF4-FFF2-40B4-BE49-F238E27FC236}">
                <a16:creationId xmlns:a16="http://schemas.microsoft.com/office/drawing/2014/main" id="{5E035780-9889-FC4C-BAFC-227BD7D64935}"/>
              </a:ext>
            </a:extLst>
          </p:cNvPr>
          <p:cNvSpPr/>
          <p:nvPr/>
        </p:nvSpPr>
        <p:spPr>
          <a:xfrm>
            <a:off x="414994" y="4225833"/>
            <a:ext cx="10646296" cy="795134"/>
          </a:xfrm>
          <a:prstGeom prst="wedgeEllipseCallout">
            <a:avLst>
              <a:gd name="adj1" fmla="val 1508"/>
              <a:gd name="adj2" fmla="val -962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i="1" dirty="0">
                <a:solidFill>
                  <a:srgbClr val="4472C4">
                    <a:lumMod val="50000"/>
                  </a:srgbClr>
                </a:solidFill>
                <a:latin typeface="Century Gothic" panose="020B0502020202020204" pitchFamily="34" charset="0"/>
              </a:rPr>
              <a:t>Plural</a:t>
            </a:r>
            <a:r>
              <a:rPr lang="en-GB" sz="2400" b="1" dirty="0">
                <a:solidFill>
                  <a:srgbClr val="4472C4">
                    <a:lumMod val="50000"/>
                  </a:srgbClr>
                </a:solidFill>
                <a:latin typeface="Century Gothic" panose="020B0502020202020204" pitchFamily="34" charset="0"/>
              </a:rPr>
              <a:t> “YOU” (</a:t>
            </a:r>
            <a:r>
              <a:rPr lang="en-GB" sz="2400" b="1" dirty="0" err="1">
                <a:solidFill>
                  <a:srgbClr val="4472C4">
                    <a:lumMod val="50000"/>
                  </a:srgbClr>
                </a:solidFill>
                <a:latin typeface="Century Gothic" panose="020B0502020202020204" pitchFamily="34" charset="0"/>
              </a:rPr>
              <a:t>vous</a:t>
            </a:r>
            <a:r>
              <a:rPr lang="en-GB" sz="2400" b="1" dirty="0">
                <a:solidFill>
                  <a:srgbClr val="4472C4">
                    <a:lumMod val="50000"/>
                  </a:srgbClr>
                </a:solidFill>
                <a:latin typeface="Century Gothic" panose="020B0502020202020204" pitchFamily="34" charset="0"/>
              </a:rPr>
              <a:t>) also needs a </a:t>
            </a:r>
            <a:r>
              <a:rPr lang="en-GB" sz="2400" b="1" i="1" dirty="0">
                <a:solidFill>
                  <a:srgbClr val="4472C4">
                    <a:lumMod val="50000"/>
                  </a:srgbClr>
                </a:solidFill>
                <a:latin typeface="Century Gothic" panose="020B0502020202020204" pitchFamily="34" charset="0"/>
              </a:rPr>
              <a:t>plural </a:t>
            </a:r>
            <a:r>
              <a:rPr lang="en-GB" sz="2400" b="1" dirty="0" smtClean="0">
                <a:solidFill>
                  <a:srgbClr val="4472C4">
                    <a:lumMod val="50000"/>
                  </a:srgbClr>
                </a:solidFill>
                <a:latin typeface="Century Gothic" panose="020B0502020202020204" pitchFamily="34" charset="0"/>
              </a:rPr>
              <a:t>adjective.</a:t>
            </a:r>
            <a:endParaRPr lang="en-GB" sz="2400" b="1" dirty="0">
              <a:solidFill>
                <a:srgbClr val="4472C4">
                  <a:lumMod val="50000"/>
                </a:srgbClr>
              </a:solidFill>
              <a:latin typeface="Century Gothic" panose="020B0502020202020204" pitchFamily="34" charset="0"/>
            </a:endParaRPr>
          </a:p>
        </p:txBody>
      </p:sp>
      <p:sp>
        <p:nvSpPr>
          <p:cNvPr id="16" name="TextBox 15"/>
          <p:cNvSpPr txBox="1"/>
          <p:nvPr/>
        </p:nvSpPr>
        <p:spPr>
          <a:xfrm flipH="1">
            <a:off x="6105510" y="1739330"/>
            <a:ext cx="447366" cy="584775"/>
          </a:xfrm>
          <a:prstGeom prst="rect">
            <a:avLst/>
          </a:prstGeom>
          <a:noFill/>
        </p:spPr>
        <p:txBody>
          <a:bodyPr wrap="square" rtlCol="0">
            <a:spAutoFit/>
          </a:bodyPr>
          <a:lstStyle/>
          <a:p>
            <a:r>
              <a:rPr lang="en-GB" sz="3200" b="1" dirty="0" smtClean="0">
                <a:solidFill>
                  <a:srgbClr val="EE6000"/>
                </a:solidFill>
              </a:rPr>
              <a:t>s</a:t>
            </a:r>
            <a:endParaRPr lang="en-GB" sz="3200" b="1" dirty="0">
              <a:solidFill>
                <a:srgbClr val="EE6000"/>
              </a:solidFill>
            </a:endParaRPr>
          </a:p>
        </p:txBody>
      </p:sp>
      <p:sp>
        <p:nvSpPr>
          <p:cNvPr id="18" name="TextBox 17"/>
          <p:cNvSpPr txBox="1"/>
          <p:nvPr/>
        </p:nvSpPr>
        <p:spPr>
          <a:xfrm flipH="1">
            <a:off x="5738142" y="3391557"/>
            <a:ext cx="447366" cy="584775"/>
          </a:xfrm>
          <a:prstGeom prst="rect">
            <a:avLst/>
          </a:prstGeom>
          <a:noFill/>
        </p:spPr>
        <p:txBody>
          <a:bodyPr wrap="square" rtlCol="0">
            <a:spAutoFit/>
          </a:bodyPr>
          <a:lstStyle/>
          <a:p>
            <a:r>
              <a:rPr lang="en-GB" sz="3200" b="1" dirty="0" smtClean="0">
                <a:solidFill>
                  <a:srgbClr val="EE6000"/>
                </a:solidFill>
              </a:rPr>
              <a:t>s</a:t>
            </a:r>
            <a:endParaRPr lang="en-GB" sz="3200" b="1" dirty="0">
              <a:solidFill>
                <a:srgbClr val="EE6000"/>
              </a:solidFill>
            </a:endParaRPr>
          </a:p>
        </p:txBody>
      </p:sp>
      <p:sp>
        <p:nvSpPr>
          <p:cNvPr id="30" name="Oval Callout 29"/>
          <p:cNvSpPr/>
          <p:nvPr/>
        </p:nvSpPr>
        <p:spPr>
          <a:xfrm>
            <a:off x="10112657" y="1632573"/>
            <a:ext cx="1828800" cy="1449336"/>
          </a:xfrm>
          <a:prstGeom prst="wedgeEllipseCallout">
            <a:avLst>
              <a:gd name="adj1" fmla="val -368850"/>
              <a:gd name="adj2" fmla="val 937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 descr="Quiet Sig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3972" y="1838522"/>
            <a:ext cx="66675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heel(1)">
                                      <p:cBhvr>
                                        <p:cTn id="13" dur="20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21" presetClass="entr" presetSubtype="1" fill="hold" nodeType="with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heel(1)">
                                      <p:cBhvr>
                                        <p:cTn id="28" dur="20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p:bldP spid="28" grpId="0"/>
      <p:bldP spid="2" grpId="0"/>
      <p:bldP spid="7" grpId="0"/>
      <p:bldP spid="19" grpId="0"/>
      <p:bldP spid="21" grpId="0"/>
      <p:bldP spid="17"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1"/>
          <p:cNvGrpSpPr/>
          <p:nvPr/>
        </p:nvGrpSpPr>
        <p:grpSpPr>
          <a:xfrm>
            <a:off x="0" y="0"/>
            <a:ext cx="12192000" cy="6858000"/>
            <a:chOff x="-56445" y="0"/>
            <a:chExt cx="12192000" cy="6858000"/>
          </a:xfrm>
        </p:grpSpPr>
        <p:grpSp>
          <p:nvGrpSpPr>
            <p:cNvPr id="129" name="Google Shape;129;p1"/>
            <p:cNvGrpSpPr/>
            <p:nvPr/>
          </p:nvGrpSpPr>
          <p:grpSpPr>
            <a:xfrm>
              <a:off x="-56445" y="0"/>
              <a:ext cx="12192000" cy="6858000"/>
              <a:chOff x="0" y="0"/>
              <a:chExt cx="12192000" cy="6858000"/>
            </a:xfrm>
          </p:grpSpPr>
          <p:sp>
            <p:nvSpPr>
              <p:cNvPr id="130" name="Google Shape;130;p1"/>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1" name="Google Shape;131;p1"/>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132" name="Google Shape;132;p1"/>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33" name="Google Shape;133;p1"/>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grpSp>
      <p:sp>
        <p:nvSpPr>
          <p:cNvPr id="134" name="Google Shape;134;p1"/>
          <p:cNvSpPr txBox="1">
            <a:spLocks noGrp="1"/>
          </p:cNvSpPr>
          <p:nvPr>
            <p:ph type="ctrTitle"/>
          </p:nvPr>
        </p:nvSpPr>
        <p:spPr>
          <a:xfrm>
            <a:off x="232431" y="1995432"/>
            <a:ext cx="7308549" cy="106201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ts val="3600"/>
              <a:buFont typeface="Century Gothic"/>
              <a:buNone/>
            </a:pPr>
            <a:r>
              <a:rPr lang="en-GB" sz="3600" b="1" dirty="0" smtClean="0">
                <a:solidFill>
                  <a:srgbClr val="FFFFFF"/>
                </a:solidFill>
              </a:rPr>
              <a:t>Grammar</a:t>
            </a:r>
            <a:r>
              <a:rPr lang="en-GB" sz="3600" b="1" dirty="0">
                <a:solidFill>
                  <a:srgbClr val="FFFFFF"/>
                </a:solidFill>
              </a:rPr>
              <a:t/>
            </a:r>
            <a:br>
              <a:rPr lang="en-GB" sz="3600" b="1" dirty="0">
                <a:solidFill>
                  <a:srgbClr val="FFFFFF"/>
                </a:solidFill>
              </a:rPr>
            </a:br>
            <a:endParaRPr sz="3600" i="1" dirty="0"/>
          </a:p>
        </p:txBody>
      </p:sp>
      <p:sp>
        <p:nvSpPr>
          <p:cNvPr id="135" name="Google Shape;135;p1"/>
          <p:cNvSpPr txBox="1">
            <a:spLocks noGrp="1"/>
          </p:cNvSpPr>
          <p:nvPr>
            <p:ph type="subTitle" idx="1"/>
          </p:nvPr>
        </p:nvSpPr>
        <p:spPr>
          <a:xfrm>
            <a:off x="266807" y="2654408"/>
            <a:ext cx="8202730" cy="40303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2400"/>
              <a:buNone/>
            </a:pPr>
            <a:r>
              <a:rPr lang="en-GB" dirty="0" smtClean="0">
                <a:solidFill>
                  <a:srgbClr val="FFFFFF"/>
                </a:solidFill>
              </a:rPr>
              <a:t>Regular plural </a:t>
            </a:r>
            <a:r>
              <a:rPr lang="en-GB" dirty="0">
                <a:solidFill>
                  <a:srgbClr val="FFFFFF"/>
                </a:solidFill>
              </a:rPr>
              <a:t>forms of adjectives</a:t>
            </a:r>
            <a:endParaRPr dirty="0"/>
          </a:p>
          <a:p>
            <a:pPr marL="0" lvl="0" indent="0" algn="ctr" rtl="0">
              <a:lnSpc>
                <a:spcPct val="80000"/>
              </a:lnSpc>
              <a:spcBef>
                <a:spcPts val="1000"/>
              </a:spcBef>
              <a:spcAft>
                <a:spcPts val="0"/>
              </a:spcAft>
              <a:buClr>
                <a:srgbClr val="1F3864"/>
              </a:buClr>
              <a:buSzPts val="2400"/>
              <a:buNone/>
            </a:pPr>
            <a:endParaRPr dirty="0"/>
          </a:p>
        </p:txBody>
      </p:sp>
      <p:sp>
        <p:nvSpPr>
          <p:cNvPr id="136" name="Google Shape;136;p1"/>
          <p:cNvSpPr txBox="1"/>
          <p:nvPr/>
        </p:nvSpPr>
        <p:spPr>
          <a:xfrm>
            <a:off x="232431" y="5052872"/>
            <a:ext cx="5784900" cy="999000"/>
          </a:xfrm>
          <a:prstGeom prst="rect">
            <a:avLst/>
          </a:prstGeom>
          <a:noFill/>
          <a:ln>
            <a:noFill/>
          </a:ln>
        </p:spPr>
        <p:txBody>
          <a:bodyPr spcFirstLastPara="1" wrap="square" lIns="91425" tIns="45700" rIns="91425" bIns="45700" anchor="ctr" anchorCtr="0">
            <a:noAutofit/>
          </a:bodyPr>
          <a:lstStyle/>
          <a:p>
            <a:pPr lvl="0">
              <a:lnSpc>
                <a:spcPct val="90000"/>
              </a:lnSpc>
              <a:spcBef>
                <a:spcPct val="0"/>
              </a:spcBef>
              <a:defRPr/>
            </a:pPr>
            <a:r>
              <a:rPr lang="en-GB" sz="2000" dirty="0">
                <a:solidFill>
                  <a:prstClr val="white"/>
                </a:solidFill>
                <a:latin typeface="Century Gothic" panose="020B0502020202020204" pitchFamily="34" charset="0"/>
              </a:rPr>
              <a:t>Y7 French - Term 2.1 - Week 2 - Lesson </a:t>
            </a:r>
            <a:r>
              <a:rPr lang="en-GB" sz="2000" dirty="0" smtClean="0">
                <a:solidFill>
                  <a:prstClr val="white"/>
                </a:solidFill>
                <a:latin typeface="Century Gothic" panose="020B0502020202020204" pitchFamily="34" charset="0"/>
              </a:rPr>
              <a:t>32</a:t>
            </a:r>
            <a:endParaRPr lang="en-GB" sz="2000" dirty="0">
              <a:solidFill>
                <a:prstClr val="white"/>
              </a:solidFill>
              <a:latin typeface="Century Gothic" panose="020B0502020202020204" pitchFamily="34" charset="0"/>
            </a:endParaRPr>
          </a:p>
        </p:txBody>
      </p:sp>
      <p:sp>
        <p:nvSpPr>
          <p:cNvPr id="137" name="Google Shape;137;p1"/>
          <p:cNvSpPr txBox="1"/>
          <p:nvPr/>
        </p:nvSpPr>
        <p:spPr>
          <a:xfrm>
            <a:off x="232431" y="5781788"/>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Stephen </a:t>
            </a: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Owen / Emma Marsden</a:t>
            </a:r>
            <a: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r>
            <a:br>
              <a:rPr kumimoji="0" lang="en-GB"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138" name="Google Shape;138;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139" name="Google Shape;139;p1"/>
          <p:cNvSpPr txBox="1"/>
          <p:nvPr/>
        </p:nvSpPr>
        <p:spPr>
          <a:xfrm>
            <a:off x="232431" y="6138103"/>
            <a:ext cx="5784900" cy="594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Century Gothic"/>
              <a:buNone/>
              <a:tabLst/>
              <a:defRPr/>
            </a:pPr>
            <a:r>
              <a:rPr kumimoji="0" lang="en-GB"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Date updated: </a:t>
            </a:r>
            <a:r>
              <a:rPr lang="en-GB" sz="1400" kern="0" dirty="0" smtClean="0">
                <a:solidFill>
                  <a:srgbClr val="FFFFFF"/>
                </a:solidFill>
                <a:latin typeface="Century Gothic"/>
                <a:ea typeface="Century Gothic"/>
                <a:cs typeface="Century Gothic"/>
                <a:sym typeface="Century Gothic"/>
              </a:rPr>
              <a:t>10</a:t>
            </a:r>
            <a:r>
              <a:rPr kumimoji="0" lang="en-GB" sz="1400" b="0"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/01/20</a:t>
            </a:r>
            <a:endParaRPr kumimoji="0" sz="16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766028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775046" y="3588458"/>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She </a:t>
            </a:r>
            <a:r>
              <a:rPr lang="en-GB" sz="3000" dirty="0">
                <a:solidFill>
                  <a:srgbClr val="EE6000"/>
                </a:solidFill>
                <a:latin typeface="Century Gothic" panose="020B0502020202020204" pitchFamily="34" charset="0"/>
              </a:rPr>
              <a:t>is </a:t>
            </a:r>
            <a:r>
              <a:rPr lang="en-GB" sz="3000" dirty="0">
                <a:solidFill>
                  <a:schemeClr val="accent5">
                    <a:lumMod val="50000"/>
                  </a:schemeClr>
                </a:solidFill>
                <a:latin typeface="Century Gothic" panose="020B0502020202020204" pitchFamily="34" charset="0"/>
              </a:rPr>
              <a:t>happy</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30" name="Oval Callout 29"/>
          <p:cNvSpPr/>
          <p:nvPr/>
        </p:nvSpPr>
        <p:spPr>
          <a:xfrm>
            <a:off x="9184288" y="3966696"/>
            <a:ext cx="2757169" cy="1557238"/>
          </a:xfrm>
          <a:prstGeom prst="wedgeEllipseCallout">
            <a:avLst>
              <a:gd name="adj1" fmla="val -190899"/>
              <a:gd name="adj2" fmla="val -51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latin typeface="Century Gothic" panose="020B0502020202020204" pitchFamily="34" charset="0"/>
              </a:rPr>
              <a:t>Describing others</a:t>
            </a:r>
          </a:p>
        </p:txBody>
      </p:sp>
      <p:sp>
        <p:nvSpPr>
          <p:cNvPr id="2" name="TextBox 1"/>
          <p:cNvSpPr txBox="1"/>
          <p:nvPr/>
        </p:nvSpPr>
        <p:spPr>
          <a:xfrm>
            <a:off x="375664" y="2762146"/>
            <a:ext cx="107143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472C4">
                    <a:lumMod val="50000"/>
                  </a:srgbClr>
                </a:solidFill>
                <a:latin typeface="Century Gothic" panose="020B0502020202020204" pitchFamily="34" charset="0"/>
              </a:rPr>
              <a:t>Remember: the </a:t>
            </a:r>
            <a:r>
              <a:rPr lang="en-GB" sz="2400" dirty="0">
                <a:solidFill>
                  <a:srgbClr val="EE6000"/>
                </a:solidFill>
                <a:latin typeface="Century Gothic" panose="020B0502020202020204" pitchFamily="34" charset="0"/>
              </a:rPr>
              <a:t>feminine</a:t>
            </a:r>
            <a:r>
              <a:rPr lang="en-GB" sz="2400" dirty="0">
                <a:solidFill>
                  <a:srgbClr val="4472C4">
                    <a:lumMod val="50000"/>
                  </a:srgbClr>
                </a:solidFill>
                <a:latin typeface="Century Gothic" panose="020B0502020202020204" pitchFamily="34" charset="0"/>
              </a:rPr>
              <a:t> form of the adjective adds </a:t>
            </a:r>
            <a:r>
              <a:rPr lang="en-GB" sz="2400" dirty="0">
                <a:solidFill>
                  <a:srgbClr val="EE6000"/>
                </a:solidFill>
                <a:latin typeface="Century Gothic" panose="020B0502020202020204" pitchFamily="34" charset="0"/>
              </a:rPr>
              <a:t>–e</a:t>
            </a:r>
            <a:r>
              <a:rPr lang="en-GB" sz="2400" dirty="0">
                <a:solidFill>
                  <a:srgbClr val="4472C4">
                    <a:lumMod val="50000"/>
                  </a:srgbClr>
                </a:solidFill>
                <a:latin typeface="Century Gothic" panose="020B0502020202020204" pitchFamily="34" charset="0"/>
              </a:rPr>
              <a:t> (agreement):</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7" name="Rectangle 6"/>
          <p:cNvSpPr/>
          <p:nvPr/>
        </p:nvSpPr>
        <p:spPr>
          <a:xfrm>
            <a:off x="300037" y="1353043"/>
            <a:ext cx="11453813" cy="461665"/>
          </a:xfrm>
          <a:prstGeom prst="rect">
            <a:avLst/>
          </a:prstGeom>
        </p:spPr>
        <p:txBody>
          <a:bodyPr wrap="square">
            <a:spAutoFit/>
          </a:bodyPr>
          <a:lstStyle/>
          <a:p>
            <a:pPr lvl="0">
              <a:defRPr/>
            </a:pPr>
            <a:r>
              <a:rPr lang="en-GB" sz="2400" dirty="0">
                <a:solidFill>
                  <a:srgbClr val="4472C4">
                    <a:lumMod val="50000"/>
                  </a:srgbClr>
                </a:solidFill>
                <a:latin typeface="Century Gothic" panose="020B0502020202020204" pitchFamily="34" charset="0"/>
              </a:rPr>
              <a:t>We have met the third person singular </a:t>
            </a:r>
            <a:r>
              <a:rPr lang="en-GB" sz="2400" dirty="0" smtClean="0">
                <a:solidFill>
                  <a:srgbClr val="4472C4">
                    <a:lumMod val="50000"/>
                  </a:srgbClr>
                </a:solidFill>
                <a:latin typeface="Century Gothic" panose="020B0502020202020204" pitchFamily="34" charset="0"/>
              </a:rPr>
              <a:t>(s/he) </a:t>
            </a:r>
            <a:r>
              <a:rPr lang="en-GB" sz="2400" dirty="0">
                <a:solidFill>
                  <a:srgbClr val="4472C4">
                    <a:lumMod val="50000"/>
                  </a:srgbClr>
                </a:solidFill>
                <a:latin typeface="Century Gothic" panose="020B0502020202020204" pitchFamily="34" charset="0"/>
              </a:rPr>
              <a:t>form of the verb </a:t>
            </a:r>
            <a:r>
              <a:rPr lang="en-GB" sz="2400" b="1" dirty="0" err="1">
                <a:solidFill>
                  <a:srgbClr val="4472C4">
                    <a:lumMod val="50000"/>
                  </a:srgbClr>
                </a:solidFill>
                <a:latin typeface="Century Gothic" panose="020B0502020202020204" pitchFamily="34" charset="0"/>
              </a:rPr>
              <a:t>être</a:t>
            </a:r>
            <a:r>
              <a:rPr lang="en-GB" sz="2400" b="1" dirty="0">
                <a:solidFill>
                  <a:srgbClr val="4472C4">
                    <a:lumMod val="50000"/>
                  </a:srgbClr>
                </a:solidFill>
                <a:latin typeface="Century Gothic" panose="020B0502020202020204" pitchFamily="34" charset="0"/>
              </a:rPr>
              <a:t> (to be)</a:t>
            </a:r>
            <a:r>
              <a:rPr lang="en-GB" sz="2400" dirty="0">
                <a:solidFill>
                  <a:srgbClr val="4472C4">
                    <a:lumMod val="50000"/>
                  </a:srgbClr>
                </a:solidFill>
                <a:latin typeface="Century Gothic" panose="020B0502020202020204" pitchFamily="34" charset="0"/>
              </a:rPr>
              <a:t>:  </a:t>
            </a:r>
          </a:p>
        </p:txBody>
      </p:sp>
      <p:sp>
        <p:nvSpPr>
          <p:cNvPr id="28" name="TextBox 27"/>
          <p:cNvSpPr txBox="1"/>
          <p:nvPr/>
        </p:nvSpPr>
        <p:spPr>
          <a:xfrm>
            <a:off x="2090688" y="2020996"/>
            <a:ext cx="487170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Il </a:t>
            </a:r>
            <a:r>
              <a:rPr lang="en-GB" sz="3000" noProof="0" dirty="0" err="1">
                <a:solidFill>
                  <a:srgbClr val="EE6000"/>
                </a:solidFill>
                <a:latin typeface="Century Gothic" panose="020B0502020202020204" pitchFamily="34" charset="0"/>
              </a:rPr>
              <a:t>est</a:t>
            </a:r>
            <a:r>
              <a:rPr lang="en-GB" sz="3000" noProof="0" dirty="0">
                <a:solidFill>
                  <a:srgbClr val="EE6000"/>
                </a:solidFill>
                <a:latin typeface="Century Gothic" panose="020B0502020202020204" pitchFamily="34" charset="0"/>
              </a:rPr>
              <a:t> </a:t>
            </a:r>
            <a:r>
              <a:rPr lang="en-GB" sz="3000" noProof="0" dirty="0">
                <a:solidFill>
                  <a:schemeClr val="accent5">
                    <a:lumMod val="50000"/>
                  </a:schemeClr>
                </a:solidFill>
                <a:latin typeface="Century Gothic" panose="020B0502020202020204" pitchFamily="34" charset="0"/>
              </a:rPr>
              <a:t>content.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29" name="TextBox 28"/>
          <p:cNvSpPr txBox="1"/>
          <p:nvPr/>
        </p:nvSpPr>
        <p:spPr>
          <a:xfrm>
            <a:off x="6775046" y="1999343"/>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He </a:t>
            </a:r>
            <a:r>
              <a:rPr lang="en-GB" sz="3000" dirty="0">
                <a:solidFill>
                  <a:srgbClr val="EE6000"/>
                </a:solidFill>
                <a:latin typeface="Century Gothic" panose="020B0502020202020204" pitchFamily="34" charset="0"/>
              </a:rPr>
              <a:t>is </a:t>
            </a:r>
            <a:r>
              <a:rPr lang="en-GB" sz="3000" dirty="0">
                <a:solidFill>
                  <a:schemeClr val="accent5">
                    <a:lumMod val="50000"/>
                  </a:schemeClr>
                </a:solidFill>
                <a:latin typeface="Century Gothic" panose="020B0502020202020204" pitchFamily="34" charset="0"/>
              </a:rPr>
              <a:t>happy</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5" name="TextBox 14"/>
          <p:cNvSpPr txBox="1"/>
          <p:nvPr/>
        </p:nvSpPr>
        <p:spPr>
          <a:xfrm>
            <a:off x="2090688" y="3640876"/>
            <a:ext cx="487170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Elle</a:t>
            </a:r>
            <a:r>
              <a:rPr lang="en-GB" sz="3000" noProof="0" dirty="0">
                <a:solidFill>
                  <a:schemeClr val="accent5">
                    <a:lumMod val="50000"/>
                  </a:schemeClr>
                </a:solidFill>
                <a:latin typeface="Century Gothic" panose="020B0502020202020204" pitchFamily="34" charset="0"/>
              </a:rPr>
              <a:t> </a:t>
            </a:r>
            <a:r>
              <a:rPr lang="en-GB" sz="3000" noProof="0" dirty="0" err="1">
                <a:solidFill>
                  <a:srgbClr val="EE6000"/>
                </a:solidFill>
                <a:latin typeface="Century Gothic" panose="020B0502020202020204" pitchFamily="34" charset="0"/>
              </a:rPr>
              <a:t>est</a:t>
            </a:r>
            <a:r>
              <a:rPr lang="en-GB" sz="3000" noProof="0" dirty="0">
                <a:solidFill>
                  <a:srgbClr val="EE6000"/>
                </a:solidFill>
                <a:latin typeface="Century Gothic" panose="020B0502020202020204" pitchFamily="34" charset="0"/>
              </a:rPr>
              <a:t> </a:t>
            </a:r>
            <a:r>
              <a:rPr lang="en-GB" sz="3000" noProof="0" dirty="0" err="1">
                <a:solidFill>
                  <a:schemeClr val="accent5">
                    <a:lumMod val="50000"/>
                  </a:schemeClr>
                </a:solidFill>
                <a:latin typeface="Century Gothic" panose="020B0502020202020204" pitchFamily="34" charset="0"/>
              </a:rPr>
              <a:t>content</a:t>
            </a:r>
            <a:r>
              <a:rPr lang="en-GB" sz="3000" noProof="0" dirty="0" err="1">
                <a:solidFill>
                  <a:srgbClr val="EE6000"/>
                </a:solidFill>
                <a:latin typeface="Century Gothic" panose="020B0502020202020204" pitchFamily="34" charset="0"/>
              </a:rPr>
              <a:t>e</a:t>
            </a:r>
            <a:r>
              <a:rPr lang="en-GB" sz="3000" noProof="0" dirty="0">
                <a:solidFill>
                  <a:schemeClr val="accent5">
                    <a:lumMod val="50000"/>
                  </a:schemeClr>
                </a:solidFill>
                <a:latin typeface="Century Gothic" panose="020B0502020202020204" pitchFamily="34" charset="0"/>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3" name="TextBox 2"/>
          <p:cNvSpPr txBox="1"/>
          <p:nvPr/>
        </p:nvSpPr>
        <p:spPr>
          <a:xfrm>
            <a:off x="9538020" y="4128133"/>
            <a:ext cx="2215830" cy="1323439"/>
          </a:xfrm>
          <a:prstGeom prst="rect">
            <a:avLst/>
          </a:prstGeom>
          <a:noFill/>
        </p:spPr>
        <p:txBody>
          <a:bodyPr wrap="square" rtlCol="0">
            <a:spAutoFit/>
          </a:bodyPr>
          <a:lstStyle/>
          <a:p>
            <a:r>
              <a:rPr lang="en-GB" sz="2000" dirty="0">
                <a:solidFill>
                  <a:schemeClr val="bg1"/>
                </a:solidFill>
              </a:rPr>
              <a:t>The </a:t>
            </a:r>
            <a:r>
              <a:rPr lang="en-GB" sz="2000" b="1" dirty="0">
                <a:solidFill>
                  <a:srgbClr val="EE6000"/>
                </a:solidFill>
              </a:rPr>
              <a:t>–e</a:t>
            </a:r>
            <a:r>
              <a:rPr lang="en-GB" sz="2000" dirty="0">
                <a:solidFill>
                  <a:schemeClr val="bg1"/>
                </a:solidFill>
              </a:rPr>
              <a:t> is silent, but it makes you pronounce the ‘</a:t>
            </a:r>
            <a:r>
              <a:rPr lang="en-GB" sz="2000" b="1" dirty="0">
                <a:solidFill>
                  <a:srgbClr val="EE6000"/>
                </a:solidFill>
              </a:rPr>
              <a:t>t</a:t>
            </a:r>
            <a:r>
              <a:rPr lang="en-GB" sz="2000" dirty="0">
                <a:solidFill>
                  <a:schemeClr val="bg1"/>
                </a:solidFill>
              </a:rPr>
              <a:t>’ before it!</a:t>
            </a:r>
          </a:p>
        </p:txBody>
      </p:sp>
      <p:sp>
        <p:nvSpPr>
          <p:cNvPr id="20" name="Rounded Rectangle 46">
            <a:extLst>
              <a:ext uri="{FF2B5EF4-FFF2-40B4-BE49-F238E27FC236}">
                <a16:creationId xmlns:a16="http://schemas.microsoft.com/office/drawing/2014/main" id="{CB238838-6A9D-47A3-BE4F-676D1EC3BD53}"/>
              </a:ext>
            </a:extLst>
          </p:cNvPr>
          <p:cNvSpPr/>
          <p:nvPr/>
        </p:nvSpPr>
        <p:spPr>
          <a:xfrm>
            <a:off x="10238566" y="177536"/>
            <a:ext cx="1702891" cy="36188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874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P spid="2" grpId="0"/>
      <p:bldP spid="7" grpId="0"/>
      <p:bldP spid="28" grpId="0"/>
      <p:bldP spid="29" grpId="0"/>
      <p:bldP spid="1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28151" y="2177475"/>
            <a:ext cx="4871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err="1">
                <a:solidFill>
                  <a:schemeClr val="accent5">
                    <a:lumMod val="50000"/>
                  </a:schemeClr>
                </a:solidFill>
                <a:latin typeface="Century Gothic" panose="020B0502020202020204" pitchFamily="34" charset="0"/>
              </a:rPr>
              <a:t>Ils</a:t>
            </a:r>
            <a:r>
              <a:rPr lang="en-GB" sz="3000" noProof="0" dirty="0">
                <a:solidFill>
                  <a:schemeClr val="accent5">
                    <a:lumMod val="50000"/>
                  </a:schemeClr>
                </a:solidFill>
                <a:latin typeface="Century Gothic" panose="020B0502020202020204" pitchFamily="34" charset="0"/>
              </a:rPr>
              <a:t> </a:t>
            </a:r>
            <a:r>
              <a:rPr lang="en-GB" sz="3200" noProof="0" dirty="0" err="1">
                <a:solidFill>
                  <a:srgbClr val="EE6000"/>
                </a:solidFill>
                <a:cs typeface="Calibri" panose="020F0502020204030204" pitchFamily="34" charset="0"/>
              </a:rPr>
              <a:t>sont</a:t>
            </a:r>
            <a:r>
              <a:rPr lang="en-GB" sz="3000" noProof="0" dirty="0">
                <a:solidFill>
                  <a:srgbClr val="EE6000"/>
                </a:solidFill>
                <a:latin typeface="Century Gothic" panose="020B0502020202020204" pitchFamily="34" charset="0"/>
              </a:rPr>
              <a:t> </a:t>
            </a:r>
            <a:r>
              <a:rPr lang="en-GB" sz="3000" noProof="0" dirty="0" err="1">
                <a:solidFill>
                  <a:schemeClr val="accent5">
                    <a:lumMod val="50000"/>
                  </a:schemeClr>
                </a:solidFill>
                <a:latin typeface="Century Gothic" panose="020B0502020202020204" pitchFamily="34" charset="0"/>
              </a:rPr>
              <a:t>intelligent</a:t>
            </a:r>
            <a:r>
              <a:rPr lang="en-GB" sz="3000" noProof="0" dirty="0" err="1">
                <a:solidFill>
                  <a:srgbClr val="EE6000"/>
                </a:solidFill>
                <a:latin typeface="Century Gothic" panose="020B0502020202020204" pitchFamily="34" charset="0"/>
              </a:rPr>
              <a:t>s</a:t>
            </a:r>
            <a:r>
              <a:rPr lang="en-GB" sz="3000" noProof="0" dirty="0">
                <a:solidFill>
                  <a:schemeClr val="accent5">
                    <a:lumMod val="50000"/>
                  </a:schemeClr>
                </a:solidFill>
                <a:latin typeface="Century Gothic" panose="020B0502020202020204" pitchFamily="34" charset="0"/>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14" name="Oval Callout 13"/>
          <p:cNvSpPr/>
          <p:nvPr/>
        </p:nvSpPr>
        <p:spPr>
          <a:xfrm>
            <a:off x="7536005" y="4500028"/>
            <a:ext cx="4435173" cy="1900315"/>
          </a:xfrm>
          <a:prstGeom prst="wedgeEllipseCallout">
            <a:avLst>
              <a:gd name="adj1" fmla="val -100484"/>
              <a:gd name="adj2" fmla="val -56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0" y="5174128"/>
            <a:ext cx="75007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4472C4">
                    <a:lumMod val="50000"/>
                  </a:srgbClr>
                </a:solidFill>
                <a:latin typeface="Century Gothic" panose="020B0502020202020204" pitchFamily="34" charset="0"/>
              </a:rPr>
              <a:t>The </a:t>
            </a:r>
            <a:r>
              <a:rPr lang="en-GB" sz="2400" dirty="0">
                <a:solidFill>
                  <a:srgbClr val="EE6000"/>
                </a:solidFill>
                <a:latin typeface="Century Gothic" panose="020B0502020202020204" pitchFamily="34" charset="0"/>
              </a:rPr>
              <a:t>feminine</a:t>
            </a:r>
            <a:r>
              <a:rPr lang="en-GB" sz="2400" dirty="0">
                <a:solidFill>
                  <a:srgbClr val="4472C4">
                    <a:lumMod val="50000"/>
                  </a:srgbClr>
                </a:solidFill>
                <a:latin typeface="Century Gothic" panose="020B0502020202020204" pitchFamily="34" charset="0"/>
              </a:rPr>
              <a:t> form of the adjective has </a:t>
            </a:r>
            <a:r>
              <a:rPr lang="en-GB" sz="2400" dirty="0">
                <a:solidFill>
                  <a:srgbClr val="EE6000"/>
                </a:solidFill>
                <a:latin typeface="Century Gothic" panose="020B0502020202020204" pitchFamily="34" charset="0"/>
              </a:rPr>
              <a:t>–e </a:t>
            </a:r>
            <a:r>
              <a:rPr lang="en-GB" sz="2400" dirty="0">
                <a:solidFill>
                  <a:schemeClr val="accent5">
                    <a:lumMod val="50000"/>
                  </a:schemeClr>
                </a:solidFill>
                <a:latin typeface="Century Gothic" panose="020B0502020202020204" pitchFamily="34" charset="0"/>
              </a:rPr>
              <a:t>and</a:t>
            </a:r>
            <a:r>
              <a:rPr lang="en-GB" sz="2400" dirty="0">
                <a:solidFill>
                  <a:srgbClr val="EE6000"/>
                </a:solidFill>
                <a:latin typeface="Century Gothic" panose="020B0502020202020204" pitchFamily="34" charset="0"/>
              </a:rPr>
              <a:t> –s</a:t>
            </a:r>
            <a:endParaRPr kumimoji="0" lang="en-GB" sz="2400" b="0" i="1"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sp>
        <p:nvSpPr>
          <p:cNvPr id="23" name="Rectangle 22"/>
          <p:cNvSpPr/>
          <p:nvPr/>
        </p:nvSpPr>
        <p:spPr>
          <a:xfrm>
            <a:off x="132664" y="3119528"/>
            <a:ext cx="12059336" cy="461665"/>
          </a:xfrm>
          <a:prstGeom prst="rect">
            <a:avLst/>
          </a:prstGeom>
        </p:spPr>
        <p:txBody>
          <a:bodyPr wrap="square">
            <a:spAutoFit/>
          </a:bodyPr>
          <a:lstStyle/>
          <a:p>
            <a:pPr lvl="0">
              <a:defRPr/>
            </a:pPr>
            <a:r>
              <a:rPr lang="en-GB" sz="2400" dirty="0" smtClean="0">
                <a:solidFill>
                  <a:srgbClr val="4472C4">
                    <a:lumMod val="50000"/>
                  </a:srgbClr>
                </a:solidFill>
                <a:latin typeface="Century Gothic" panose="020B0502020202020204" pitchFamily="34" charset="0"/>
              </a:rPr>
              <a:t>Remember: in </a:t>
            </a:r>
            <a:r>
              <a:rPr lang="en-GB" sz="2400" dirty="0">
                <a:solidFill>
                  <a:srgbClr val="4472C4">
                    <a:lumMod val="50000"/>
                  </a:srgbClr>
                </a:solidFill>
                <a:latin typeface="Century Gothic" panose="020B0502020202020204" pitchFamily="34" charset="0"/>
              </a:rPr>
              <a:t>French the pronoun ‘they’ is different for masculine and feminine:  </a:t>
            </a:r>
          </a:p>
        </p:txBody>
      </p:sp>
      <p:sp>
        <p:nvSpPr>
          <p:cNvPr id="17" name="TextBox 16"/>
          <p:cNvSpPr txBox="1"/>
          <p:nvPr/>
        </p:nvSpPr>
        <p:spPr>
          <a:xfrm>
            <a:off x="1100071" y="3938471"/>
            <a:ext cx="4871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err="1">
                <a:solidFill>
                  <a:schemeClr val="accent5">
                    <a:lumMod val="50000"/>
                  </a:schemeClr>
                </a:solidFill>
                <a:latin typeface="Century Gothic" panose="020B0502020202020204" pitchFamily="34" charset="0"/>
              </a:rPr>
              <a:t>Elles</a:t>
            </a:r>
            <a:r>
              <a:rPr lang="en-GB" sz="3000" noProof="0" dirty="0">
                <a:solidFill>
                  <a:schemeClr val="accent5">
                    <a:lumMod val="50000"/>
                  </a:schemeClr>
                </a:solidFill>
                <a:latin typeface="Century Gothic" panose="020B0502020202020204" pitchFamily="34" charset="0"/>
              </a:rPr>
              <a:t> </a:t>
            </a:r>
            <a:r>
              <a:rPr lang="en-GB" sz="3200" noProof="0" dirty="0" err="1">
                <a:solidFill>
                  <a:srgbClr val="EE6000"/>
                </a:solidFill>
                <a:cs typeface="Calibri" panose="020F0502020204030204" pitchFamily="34" charset="0"/>
              </a:rPr>
              <a:t>sont</a:t>
            </a:r>
            <a:r>
              <a:rPr lang="en-GB" sz="3000" noProof="0" dirty="0">
                <a:solidFill>
                  <a:srgbClr val="EE6000"/>
                </a:solidFill>
                <a:latin typeface="Century Gothic" panose="020B0502020202020204" pitchFamily="34" charset="0"/>
              </a:rPr>
              <a:t> </a:t>
            </a:r>
            <a:r>
              <a:rPr lang="en-GB" sz="3000" noProof="0" dirty="0" err="1">
                <a:solidFill>
                  <a:schemeClr val="accent5">
                    <a:lumMod val="50000"/>
                  </a:schemeClr>
                </a:solidFill>
                <a:latin typeface="Century Gothic" panose="020B0502020202020204" pitchFamily="34" charset="0"/>
              </a:rPr>
              <a:t>intelligent</a:t>
            </a:r>
            <a:r>
              <a:rPr lang="en-GB" sz="3000" noProof="0" dirty="0" err="1">
                <a:solidFill>
                  <a:srgbClr val="EE6000"/>
                </a:solidFill>
                <a:latin typeface="Century Gothic" panose="020B0502020202020204" pitchFamily="34" charset="0"/>
              </a:rPr>
              <a:t>es</a:t>
            </a:r>
            <a:r>
              <a:rPr lang="en-GB" sz="3000" noProof="0" dirty="0">
                <a:solidFill>
                  <a:schemeClr val="accent5">
                    <a:lumMod val="50000"/>
                  </a:schemeClr>
                </a:solidFill>
                <a:latin typeface="Century Gothic" panose="020B0502020202020204" pitchFamily="34" charset="0"/>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863788" cy="867128"/>
          </a:xfrm>
          <a:prstGeom prst="rect">
            <a:avLst/>
          </a:prstGeom>
        </p:spPr>
      </p:pic>
      <p:sp>
        <p:nvSpPr>
          <p:cNvPr id="4" name="Title 3"/>
          <p:cNvSpPr>
            <a:spLocks noGrp="1"/>
          </p:cNvSpPr>
          <p:nvPr>
            <p:ph type="title"/>
          </p:nvPr>
        </p:nvSpPr>
        <p:spPr>
          <a:xfrm>
            <a:off x="300038" y="338225"/>
            <a:ext cx="5799820" cy="707849"/>
          </a:xfrm>
        </p:spPr>
        <p:txBody>
          <a:bodyPr>
            <a:normAutofit fontScale="90000"/>
          </a:bodyPr>
          <a:lstStyle/>
          <a:p>
            <a:r>
              <a:rPr lang="en-GB" sz="3600" b="1" dirty="0">
                <a:solidFill>
                  <a:schemeClr val="bg1"/>
                </a:solidFill>
                <a:latin typeface="Century Gothic" panose="020B0502020202020204" pitchFamily="34" charset="0"/>
              </a:rPr>
              <a:t>Describing others – THEY are</a:t>
            </a:r>
          </a:p>
        </p:txBody>
      </p:sp>
      <p:sp>
        <p:nvSpPr>
          <p:cNvPr id="21" name="TextBox 20"/>
          <p:cNvSpPr txBox="1"/>
          <p:nvPr/>
        </p:nvSpPr>
        <p:spPr>
          <a:xfrm>
            <a:off x="5942696" y="2207980"/>
            <a:ext cx="58862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They </a:t>
            </a:r>
            <a:r>
              <a:rPr lang="en-GB" sz="2400" dirty="0">
                <a:solidFill>
                  <a:schemeClr val="accent5">
                    <a:lumMod val="50000"/>
                  </a:schemeClr>
                </a:solidFill>
                <a:latin typeface="Century Gothic" panose="020B0502020202020204" pitchFamily="34" charset="0"/>
              </a:rPr>
              <a:t>(masc. </a:t>
            </a:r>
            <a:r>
              <a:rPr lang="en-GB" sz="2400" dirty="0" err="1">
                <a:solidFill>
                  <a:schemeClr val="accent5">
                    <a:lumMod val="50000"/>
                  </a:schemeClr>
                </a:solidFill>
                <a:latin typeface="Century Gothic" panose="020B0502020202020204" pitchFamily="34" charset="0"/>
              </a:rPr>
              <a:t>pl</a:t>
            </a:r>
            <a:r>
              <a:rPr lang="en-GB" sz="2400" dirty="0">
                <a:solidFill>
                  <a:schemeClr val="accent5">
                    <a:lumMod val="50000"/>
                  </a:schemeClr>
                </a:solidFill>
                <a:latin typeface="Century Gothic" panose="020B0502020202020204" pitchFamily="34" charset="0"/>
              </a:rPr>
              <a:t>) </a:t>
            </a:r>
            <a:r>
              <a:rPr lang="en-GB" sz="3000" dirty="0">
                <a:solidFill>
                  <a:srgbClr val="EE6000"/>
                </a:solidFill>
                <a:latin typeface="Century Gothic" panose="020B0502020202020204" pitchFamily="34" charset="0"/>
              </a:rPr>
              <a:t>are </a:t>
            </a:r>
            <a:r>
              <a:rPr lang="en-GB" sz="3000" dirty="0">
                <a:solidFill>
                  <a:schemeClr val="accent5">
                    <a:lumMod val="50000"/>
                  </a:schemeClr>
                </a:solidFill>
                <a:latin typeface="Century Gothic" panose="020B0502020202020204" pitchFamily="34" charset="0"/>
              </a:rPr>
              <a:t>intelligent</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2" name="TextBox 21"/>
          <p:cNvSpPr txBox="1"/>
          <p:nvPr/>
        </p:nvSpPr>
        <p:spPr>
          <a:xfrm>
            <a:off x="5942696" y="4002844"/>
            <a:ext cx="560357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EE6000"/>
                </a:solidFill>
                <a:latin typeface="Century Gothic" panose="020B0502020202020204" pitchFamily="34" charset="0"/>
              </a:rPr>
              <a:t>They</a:t>
            </a:r>
            <a:r>
              <a:rPr lang="en-GB" sz="3000" dirty="0">
                <a:solidFill>
                  <a:schemeClr val="accent5">
                    <a:lumMod val="50000"/>
                  </a:schemeClr>
                </a:solidFill>
                <a:latin typeface="Century Gothic" panose="020B0502020202020204" pitchFamily="34" charset="0"/>
              </a:rPr>
              <a:t> </a:t>
            </a:r>
            <a:r>
              <a:rPr lang="en-GB" sz="2400" dirty="0">
                <a:solidFill>
                  <a:schemeClr val="accent5">
                    <a:lumMod val="50000"/>
                  </a:schemeClr>
                </a:solidFill>
                <a:latin typeface="Century Gothic" panose="020B0502020202020204" pitchFamily="34" charset="0"/>
              </a:rPr>
              <a:t>(</a:t>
            </a:r>
            <a:r>
              <a:rPr lang="en-GB" sz="2400" dirty="0" smtClean="0">
                <a:solidFill>
                  <a:schemeClr val="accent5">
                    <a:lumMod val="50000"/>
                  </a:schemeClr>
                </a:solidFill>
                <a:latin typeface="Century Gothic" panose="020B0502020202020204" pitchFamily="34" charset="0"/>
              </a:rPr>
              <a:t>fem </a:t>
            </a:r>
            <a:r>
              <a:rPr lang="en-GB" sz="2400" dirty="0" err="1">
                <a:solidFill>
                  <a:schemeClr val="accent5">
                    <a:lumMod val="50000"/>
                  </a:schemeClr>
                </a:solidFill>
                <a:latin typeface="Century Gothic" panose="020B0502020202020204" pitchFamily="34" charset="0"/>
              </a:rPr>
              <a:t>pl</a:t>
            </a:r>
            <a:r>
              <a:rPr lang="en-GB" sz="2400" dirty="0">
                <a:solidFill>
                  <a:schemeClr val="accent5">
                    <a:lumMod val="50000"/>
                  </a:schemeClr>
                </a:solidFill>
                <a:latin typeface="Century Gothic" panose="020B0502020202020204" pitchFamily="34" charset="0"/>
              </a:rPr>
              <a:t>) </a:t>
            </a:r>
            <a:r>
              <a:rPr lang="en-GB" sz="3000" dirty="0">
                <a:solidFill>
                  <a:srgbClr val="EE6000"/>
                </a:solidFill>
                <a:latin typeface="Century Gothic" panose="020B0502020202020204" pitchFamily="34" charset="0"/>
              </a:rPr>
              <a:t>are </a:t>
            </a:r>
            <a:r>
              <a:rPr lang="en-GB" sz="3000" dirty="0">
                <a:solidFill>
                  <a:schemeClr val="accent5">
                    <a:lumMod val="50000"/>
                  </a:schemeClr>
                </a:solidFill>
                <a:latin typeface="Century Gothic" panose="020B0502020202020204" pitchFamily="34" charset="0"/>
              </a:rPr>
              <a:t>intelligent</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6" name="TextBox 5"/>
          <p:cNvSpPr txBox="1"/>
          <p:nvPr/>
        </p:nvSpPr>
        <p:spPr>
          <a:xfrm>
            <a:off x="8150136" y="4652428"/>
            <a:ext cx="3678810" cy="1569660"/>
          </a:xfrm>
          <a:prstGeom prst="rect">
            <a:avLst/>
          </a:prstGeom>
          <a:noFill/>
        </p:spPr>
        <p:txBody>
          <a:bodyPr wrap="square" rtlCol="0">
            <a:spAutoFit/>
          </a:bodyPr>
          <a:lstStyle/>
          <a:p>
            <a:pPr>
              <a:defRPr/>
            </a:pPr>
            <a:r>
              <a:rPr lang="en-GB" sz="2400" dirty="0">
                <a:solidFill>
                  <a:schemeClr val="bg1"/>
                </a:solidFill>
                <a:latin typeface="Century Gothic" panose="020B0502020202020204" pitchFamily="34" charset="0"/>
              </a:rPr>
              <a:t>The </a:t>
            </a:r>
            <a:r>
              <a:rPr lang="en-GB" sz="2400" b="1" dirty="0">
                <a:solidFill>
                  <a:srgbClr val="EE6000"/>
                </a:solidFill>
                <a:latin typeface="Century Gothic" panose="020B0502020202020204" pitchFamily="34" charset="0"/>
              </a:rPr>
              <a:t>–s</a:t>
            </a:r>
            <a:r>
              <a:rPr lang="en-GB" sz="2400" dirty="0">
                <a:solidFill>
                  <a:schemeClr val="bg1"/>
                </a:solidFill>
                <a:latin typeface="Century Gothic" panose="020B0502020202020204" pitchFamily="34" charset="0"/>
              </a:rPr>
              <a:t> on the end is silent, but again the </a:t>
            </a:r>
            <a:r>
              <a:rPr lang="en-GB" sz="2400" b="1" dirty="0">
                <a:solidFill>
                  <a:srgbClr val="EE6000"/>
                </a:solidFill>
                <a:latin typeface="Century Gothic" panose="020B0502020202020204" pitchFamily="34" charset="0"/>
              </a:rPr>
              <a:t>–e</a:t>
            </a:r>
            <a:r>
              <a:rPr lang="en-GB" sz="2400" dirty="0">
                <a:solidFill>
                  <a:schemeClr val="bg1"/>
                </a:solidFill>
                <a:latin typeface="Century Gothic" panose="020B0502020202020204" pitchFamily="34" charset="0"/>
              </a:rPr>
              <a:t> makes you pronounce the ‘</a:t>
            </a:r>
            <a:r>
              <a:rPr lang="en-GB" sz="2400" b="1" dirty="0">
                <a:solidFill>
                  <a:srgbClr val="EE6000"/>
                </a:solidFill>
                <a:latin typeface="Century Gothic" panose="020B0502020202020204" pitchFamily="34" charset="0"/>
              </a:rPr>
              <a:t>t</a:t>
            </a:r>
            <a:r>
              <a:rPr lang="en-GB" sz="2400" dirty="0">
                <a:solidFill>
                  <a:schemeClr val="bg1"/>
                </a:solidFill>
                <a:latin typeface="Century Gothic" panose="020B0502020202020204" pitchFamily="34" charset="0"/>
              </a:rPr>
              <a: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0" name="Rounded Rectangle 46">
            <a:extLst>
              <a:ext uri="{FF2B5EF4-FFF2-40B4-BE49-F238E27FC236}">
                <a16:creationId xmlns:a16="http://schemas.microsoft.com/office/drawing/2014/main" id="{CB238838-6A9D-47A3-BE4F-676D1EC3BD53}"/>
              </a:ext>
            </a:extLst>
          </p:cNvPr>
          <p:cNvSpPr/>
          <p:nvPr/>
        </p:nvSpPr>
        <p:spPr>
          <a:xfrm>
            <a:off x="10238566" y="177536"/>
            <a:ext cx="1702891" cy="361888"/>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Rectangle 23">
            <a:extLst>
              <a:ext uri="{FF2B5EF4-FFF2-40B4-BE49-F238E27FC236}">
                <a16:creationId xmlns:a16="http://schemas.microsoft.com/office/drawing/2014/main" id="{0053791C-6DC7-0B49-AF03-8599D37088EA}"/>
              </a:ext>
            </a:extLst>
          </p:cNvPr>
          <p:cNvSpPr/>
          <p:nvPr/>
        </p:nvSpPr>
        <p:spPr>
          <a:xfrm>
            <a:off x="810228" y="1244543"/>
            <a:ext cx="10590835" cy="830997"/>
          </a:xfrm>
          <a:prstGeom prst="rect">
            <a:avLst/>
          </a:prstGeom>
        </p:spPr>
        <p:txBody>
          <a:bodyPr wrap="square">
            <a:spAutoFit/>
          </a:bodyPr>
          <a:lstStyle/>
          <a:p>
            <a:pPr lvl="0">
              <a:defRPr/>
            </a:pPr>
            <a:r>
              <a:rPr lang="en-GB" sz="2400" dirty="0">
                <a:solidFill>
                  <a:srgbClr val="4472C4">
                    <a:lumMod val="50000"/>
                  </a:srgbClr>
                </a:solidFill>
                <a:latin typeface="Century Gothic" panose="020B0502020202020204" pitchFamily="34" charset="0"/>
              </a:rPr>
              <a:t>To talk about about the third person plural form of the verb </a:t>
            </a:r>
            <a:r>
              <a:rPr lang="en-GB" sz="2400" b="1" dirty="0" err="1">
                <a:solidFill>
                  <a:srgbClr val="4472C4">
                    <a:lumMod val="50000"/>
                  </a:srgbClr>
                </a:solidFill>
                <a:latin typeface="Century Gothic" panose="020B0502020202020204" pitchFamily="34" charset="0"/>
              </a:rPr>
              <a:t>être</a:t>
            </a:r>
            <a:r>
              <a:rPr lang="en-GB" sz="2400" b="1" dirty="0">
                <a:solidFill>
                  <a:srgbClr val="4472C4">
                    <a:lumMod val="50000"/>
                  </a:srgbClr>
                </a:solidFill>
                <a:latin typeface="Century Gothic" panose="020B0502020202020204" pitchFamily="34" charset="0"/>
              </a:rPr>
              <a:t> </a:t>
            </a:r>
            <a:r>
              <a:rPr lang="en-GB" sz="2000" b="1" dirty="0">
                <a:solidFill>
                  <a:srgbClr val="4472C4">
                    <a:lumMod val="50000"/>
                  </a:srgbClr>
                </a:solidFill>
                <a:latin typeface="Century Gothic" panose="020B0502020202020204" pitchFamily="34" charset="0"/>
              </a:rPr>
              <a:t>(to be)</a:t>
            </a:r>
            <a:r>
              <a:rPr lang="en-GB" sz="2400" b="1" dirty="0">
                <a:solidFill>
                  <a:srgbClr val="4472C4">
                    <a:lumMod val="50000"/>
                  </a:srgbClr>
                </a:solidFill>
                <a:latin typeface="Century Gothic" panose="020B0502020202020204" pitchFamily="34" charset="0"/>
              </a:rPr>
              <a:t>, </a:t>
            </a:r>
            <a:r>
              <a:rPr lang="en-GB" sz="2400" b="1" dirty="0" smtClean="0">
                <a:solidFill>
                  <a:srgbClr val="4472C4">
                    <a:lumMod val="50000"/>
                  </a:srgbClr>
                </a:solidFill>
                <a:latin typeface="Century Gothic" panose="020B0502020202020204" pitchFamily="34" charset="0"/>
              </a:rPr>
              <a:t>they </a:t>
            </a:r>
            <a:r>
              <a:rPr lang="en-GB" sz="2400" b="1" dirty="0">
                <a:solidFill>
                  <a:srgbClr val="4472C4">
                    <a:lumMod val="50000"/>
                  </a:srgbClr>
                </a:solidFill>
                <a:latin typeface="Century Gothic" panose="020B0502020202020204" pitchFamily="34" charset="0"/>
              </a:rPr>
              <a:t>are:</a:t>
            </a:r>
            <a:r>
              <a:rPr lang="en-GB" sz="2400" dirty="0">
                <a:solidFill>
                  <a:srgbClr val="4472C4">
                    <a:lumMod val="50000"/>
                  </a:srgbClr>
                </a:solidFill>
                <a:latin typeface="Century Gothic" panose="020B0502020202020204" pitchFamily="34" charset="0"/>
              </a:rPr>
              <a:t> </a:t>
            </a:r>
          </a:p>
        </p:txBody>
      </p:sp>
      <p:sp>
        <p:nvSpPr>
          <p:cNvPr id="11" name="Oval Callout 10"/>
          <p:cNvSpPr/>
          <p:nvPr/>
        </p:nvSpPr>
        <p:spPr>
          <a:xfrm>
            <a:off x="7163826" y="901685"/>
            <a:ext cx="4807352" cy="1642807"/>
          </a:xfrm>
          <a:prstGeom prst="wedgeEllipseCallout">
            <a:avLst>
              <a:gd name="adj1" fmla="val -163324"/>
              <a:gd name="adj2" fmla="val 483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a:off x="7316226" y="1054085"/>
            <a:ext cx="4807352" cy="1642807"/>
          </a:xfrm>
          <a:prstGeom prst="wedgeEllipseCallout">
            <a:avLst>
              <a:gd name="adj1" fmla="val -161802"/>
              <a:gd name="adj2" fmla="val 1418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Century Gothic" panose="020B0502020202020204" pitchFamily="34" charset="0"/>
              </a:rPr>
              <a:t>The </a:t>
            </a:r>
            <a:r>
              <a:rPr lang="en-GB" sz="2800" b="1" dirty="0">
                <a:solidFill>
                  <a:srgbClr val="EE6000"/>
                </a:solidFill>
                <a:latin typeface="Century Gothic" panose="020B0502020202020204" pitchFamily="34" charset="0"/>
              </a:rPr>
              <a:t>–s</a:t>
            </a:r>
            <a:r>
              <a:rPr lang="en-GB" sz="2800" dirty="0">
                <a:solidFill>
                  <a:schemeClr val="bg1"/>
                </a:solidFill>
                <a:latin typeface="Century Gothic" panose="020B0502020202020204" pitchFamily="34" charset="0"/>
              </a:rPr>
              <a:t> on the end </a:t>
            </a:r>
            <a:r>
              <a:rPr lang="en-GB" sz="2800" dirty="0" smtClean="0">
                <a:solidFill>
                  <a:schemeClr val="bg1"/>
                </a:solidFill>
                <a:latin typeface="Century Gothic" panose="020B0502020202020204" pitchFamily="34" charset="0"/>
              </a:rPr>
              <a:t>of  </a:t>
            </a:r>
            <a:r>
              <a:rPr lang="en-GB" sz="2800" b="1" dirty="0" err="1" smtClean="0">
                <a:solidFill>
                  <a:srgbClr val="EE6000"/>
                </a:solidFill>
                <a:latin typeface="Century Gothic" panose="020B0502020202020204" pitchFamily="34" charset="0"/>
              </a:rPr>
              <a:t>ils</a:t>
            </a:r>
            <a:r>
              <a:rPr lang="en-GB" sz="2800" dirty="0" smtClean="0">
                <a:solidFill>
                  <a:schemeClr val="bg1"/>
                </a:solidFill>
                <a:latin typeface="Century Gothic" panose="020B0502020202020204" pitchFamily="34" charset="0"/>
              </a:rPr>
              <a:t> and </a:t>
            </a:r>
            <a:r>
              <a:rPr lang="en-GB" sz="2800" b="1" dirty="0" err="1" smtClean="0">
                <a:solidFill>
                  <a:srgbClr val="EE6000"/>
                </a:solidFill>
                <a:latin typeface="Century Gothic" panose="020B0502020202020204" pitchFamily="34" charset="0"/>
              </a:rPr>
              <a:t>elles</a:t>
            </a:r>
            <a:r>
              <a:rPr lang="en-GB" sz="2800" dirty="0" smtClean="0">
                <a:solidFill>
                  <a:schemeClr val="bg1"/>
                </a:solidFill>
                <a:latin typeface="Century Gothic" panose="020B0502020202020204" pitchFamily="34" charset="0"/>
              </a:rPr>
              <a:t> is silent!</a:t>
            </a:r>
            <a:endParaRPr lang="en-GB" sz="2800" dirty="0"/>
          </a:p>
        </p:txBody>
      </p:sp>
      <p:cxnSp>
        <p:nvCxnSpPr>
          <p:cNvPr id="3" name="Straight Arrow Connector 2"/>
          <p:cNvCxnSpPr/>
          <p:nvPr/>
        </p:nvCxnSpPr>
        <p:spPr>
          <a:xfrm flipV="1">
            <a:off x="1547446" y="4507857"/>
            <a:ext cx="3352800" cy="7206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9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animBg="1"/>
      <p:bldP spid="26" grpId="1"/>
      <p:bldP spid="23" grpId="0"/>
      <p:bldP spid="17" grpId="0"/>
      <p:bldP spid="21" grpId="0"/>
      <p:bldP spid="22" grpId="0"/>
      <p:bldP spid="6" grpId="0"/>
      <p:bldP spid="24" grpId="0"/>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59781828"/>
              </p:ext>
            </p:extLst>
          </p:nvPr>
        </p:nvGraphicFramePr>
        <p:xfrm>
          <a:off x="357187" y="1102750"/>
          <a:ext cx="11640284" cy="5116356"/>
        </p:xfrm>
        <a:graphic>
          <a:graphicData uri="http://schemas.openxmlformats.org/drawingml/2006/table">
            <a:tbl>
              <a:tblPr firstRow="1" bandRow="1">
                <a:tableStyleId>{5940675A-B579-460E-94D1-54222C63F5DA}</a:tableStyleId>
              </a:tblPr>
              <a:tblGrid>
                <a:gridCol w="871538">
                  <a:extLst>
                    <a:ext uri="{9D8B030D-6E8A-4147-A177-3AD203B41FA5}">
                      <a16:colId xmlns:a16="http://schemas.microsoft.com/office/drawing/2014/main" val="20000"/>
                    </a:ext>
                  </a:extLst>
                </a:gridCol>
                <a:gridCol w="5000625">
                  <a:extLst>
                    <a:ext uri="{9D8B030D-6E8A-4147-A177-3AD203B41FA5}">
                      <a16:colId xmlns:a16="http://schemas.microsoft.com/office/drawing/2014/main" val="745458274"/>
                    </a:ext>
                  </a:extLst>
                </a:gridCol>
                <a:gridCol w="2914652">
                  <a:extLst>
                    <a:ext uri="{9D8B030D-6E8A-4147-A177-3AD203B41FA5}">
                      <a16:colId xmlns:a16="http://schemas.microsoft.com/office/drawing/2014/main" val="1347700533"/>
                    </a:ext>
                  </a:extLst>
                </a:gridCol>
                <a:gridCol w="2853469">
                  <a:extLst>
                    <a:ext uri="{9D8B030D-6E8A-4147-A177-3AD203B41FA5}">
                      <a16:colId xmlns:a16="http://schemas.microsoft.com/office/drawing/2014/main" val="20001"/>
                    </a:ext>
                  </a:extLst>
                </a:gridCol>
              </a:tblGrid>
              <a:tr h="971076">
                <a:tc>
                  <a:txBody>
                    <a:bodyPr/>
                    <a:lstStyle/>
                    <a:p>
                      <a:pPr algn="ct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1" dirty="0" err="1">
                          <a:solidFill>
                            <a:srgbClr val="002060"/>
                          </a:solidFill>
                        </a:rPr>
                        <a:t>anglais</a:t>
                      </a:r>
                      <a:endParaRPr lang="en-GB" sz="2400" b="1" dirty="0">
                        <a:solidFill>
                          <a:srgbClr val="00206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4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endParaRPr lang="en-GB" sz="24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510511">
                <a:tc>
                  <a:txBody>
                    <a:bodyPr/>
                    <a:lstStyle/>
                    <a:p>
                      <a:pPr algn="ctr"/>
                      <a:r>
                        <a:rPr lang="en-GB" sz="2800" b="1" dirty="0" smtClean="0">
                          <a:solidFill>
                            <a:schemeClr val="accent5">
                              <a:lumMod val="50000"/>
                            </a:schemeClr>
                          </a:solidFill>
                        </a:rPr>
                        <a:t>1</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err="1" smtClean="0">
                          <a:solidFill>
                            <a:schemeClr val="accent5">
                              <a:lumMod val="50000"/>
                            </a:schemeClr>
                          </a:solidFill>
                        </a:rPr>
                        <a:t>intelligente</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intelligentes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510511">
                <a:tc>
                  <a:txBody>
                    <a:bodyPr/>
                    <a:lstStyle/>
                    <a:p>
                      <a:pPr algn="ctr"/>
                      <a:r>
                        <a:rPr lang="en-GB" sz="2800" b="1" dirty="0" smtClean="0">
                          <a:solidFill>
                            <a:schemeClr val="accent5">
                              <a:lumMod val="50000"/>
                            </a:schemeClr>
                          </a:solidFill>
                        </a:rPr>
                        <a:t>2</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err="1" smtClean="0">
                          <a:solidFill>
                            <a:schemeClr val="accent5">
                              <a:lumMod val="50000"/>
                            </a:schemeClr>
                          </a:solidFill>
                        </a:rPr>
                        <a:t>contente</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contentes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510511">
                <a:tc>
                  <a:txBody>
                    <a:bodyPr/>
                    <a:lstStyle/>
                    <a:p>
                      <a:pPr algn="ctr"/>
                      <a:r>
                        <a:rPr lang="en-GB" sz="2800" b="1" dirty="0" smtClean="0">
                          <a:solidFill>
                            <a:schemeClr val="accent5">
                              <a:lumMod val="50000"/>
                            </a:schemeClr>
                          </a:solidFill>
                        </a:rPr>
                        <a:t>3</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rgbClr val="002060"/>
                          </a:solidFill>
                        </a:rPr>
                        <a:t>dr</a:t>
                      </a:r>
                      <a:r>
                        <a:rPr lang="en-GB" sz="2800" dirty="0" err="1" smtClean="0">
                          <a:solidFill>
                            <a:srgbClr val="002060"/>
                          </a:solidFill>
                          <a:latin typeface="Century Gothic" panose="020B0502020202020204" pitchFamily="34" charset="0"/>
                        </a:rPr>
                        <a:t>ôle</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drôles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510511">
                <a:tc>
                  <a:txBody>
                    <a:bodyPr/>
                    <a:lstStyle/>
                    <a:p>
                      <a:pPr algn="ctr"/>
                      <a:r>
                        <a:rPr lang="en-GB" sz="2800" b="1" dirty="0" smtClean="0">
                          <a:solidFill>
                            <a:schemeClr val="accent5">
                              <a:lumMod val="50000"/>
                            </a:schemeClr>
                          </a:solidFill>
                        </a:rPr>
                        <a:t>4</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smtClean="0">
                          <a:solidFill>
                            <a:schemeClr val="accent5">
                              <a:lumMod val="50000"/>
                            </a:schemeClr>
                          </a:solidFill>
                        </a:rPr>
                        <a:t>petit</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petits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510511">
                <a:tc>
                  <a:txBody>
                    <a:bodyPr/>
                    <a:lstStyle/>
                    <a:p>
                      <a:pPr algn="ctr"/>
                      <a:r>
                        <a:rPr lang="en-GB" sz="2800" b="1" dirty="0" smtClean="0">
                          <a:solidFill>
                            <a:schemeClr val="accent5">
                              <a:lumMod val="50000"/>
                            </a:schemeClr>
                          </a:solidFill>
                        </a:rPr>
                        <a:t>5</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smtClean="0">
                          <a:solidFill>
                            <a:schemeClr val="accent5">
                              <a:lumMod val="50000"/>
                            </a:schemeClr>
                          </a:solidFill>
                        </a:rPr>
                        <a:t>sage</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smtClean="0">
                          <a:solidFill>
                            <a:schemeClr val="accent5">
                              <a:lumMod val="50000"/>
                            </a:schemeClr>
                          </a:solidFill>
                          <a:latin typeface="+mj-lt"/>
                        </a:rPr>
                        <a:t>sages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510511">
                <a:tc>
                  <a:txBody>
                    <a:bodyPr/>
                    <a:lstStyle/>
                    <a:p>
                      <a:pPr algn="ctr"/>
                      <a:r>
                        <a:rPr lang="en-GB" sz="2800" b="1" dirty="0" smtClean="0">
                          <a:solidFill>
                            <a:schemeClr val="accent5">
                              <a:lumMod val="50000"/>
                            </a:schemeClr>
                          </a:solidFill>
                        </a:rPr>
                        <a:t>6</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err="1" smtClean="0">
                          <a:solidFill>
                            <a:schemeClr val="accent5">
                              <a:lumMod val="50000"/>
                            </a:schemeClr>
                          </a:solidFill>
                        </a:rPr>
                        <a:t>calme</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calmes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510511">
                <a:tc>
                  <a:txBody>
                    <a:bodyPr/>
                    <a:lstStyle/>
                    <a:p>
                      <a:pPr algn="ctr"/>
                      <a:r>
                        <a:rPr lang="en-GB" sz="2800" b="1" dirty="0" smtClean="0">
                          <a:solidFill>
                            <a:schemeClr val="accent5">
                              <a:lumMod val="50000"/>
                            </a:schemeClr>
                          </a:solidFill>
                        </a:rPr>
                        <a:t>7</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kern="1200" dirty="0" err="1" smtClean="0">
                          <a:solidFill>
                            <a:srgbClr val="002060"/>
                          </a:solidFill>
                          <a:latin typeface="+mn-lt"/>
                          <a:ea typeface="+mn-ea"/>
                          <a:cs typeface="+mn-cs"/>
                        </a:rPr>
                        <a:t>m</a:t>
                      </a:r>
                      <a:r>
                        <a:rPr lang="en-GB" sz="2800" kern="1200" dirty="0" err="1" smtClean="0">
                          <a:solidFill>
                            <a:srgbClr val="002060"/>
                          </a:solidFill>
                          <a:latin typeface="+mn-lt"/>
                          <a:ea typeface="+mn-ea"/>
                          <a:cs typeface="Calibri" panose="020F0502020204030204" pitchFamily="34" charset="0"/>
                        </a:rPr>
                        <a:t>échant</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kern="1200" dirty="0" err="1" smtClean="0">
                          <a:solidFill>
                            <a:schemeClr val="accent5">
                              <a:lumMod val="50000"/>
                            </a:schemeClr>
                          </a:solidFill>
                          <a:latin typeface="+mj-lt"/>
                          <a:ea typeface="+mn-ea"/>
                          <a:cs typeface="+mn-cs"/>
                        </a:rPr>
                        <a:t>m</a:t>
                      </a:r>
                      <a:r>
                        <a:rPr lang="en-GB" sz="2800" kern="1200" dirty="0" err="1" smtClean="0">
                          <a:solidFill>
                            <a:schemeClr val="accent5">
                              <a:lumMod val="50000"/>
                            </a:schemeClr>
                          </a:solidFill>
                          <a:latin typeface="+mj-lt"/>
                          <a:ea typeface="+mn-ea"/>
                          <a:cs typeface="Calibri" panose="020F0502020204030204" pitchFamily="34" charset="0"/>
                        </a:rPr>
                        <a:t>échants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510511">
                <a:tc>
                  <a:txBody>
                    <a:bodyPr/>
                    <a:lstStyle/>
                    <a:p>
                      <a:pPr algn="ctr"/>
                      <a:r>
                        <a:rPr lang="en-GB" sz="2800" b="1" dirty="0" smtClean="0">
                          <a:solidFill>
                            <a:schemeClr val="accent5">
                              <a:lumMod val="50000"/>
                            </a:schemeClr>
                          </a:solidFill>
                        </a:rPr>
                        <a:t>8</a:t>
                      </a: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b="0" dirty="0" err="1" smtClean="0">
                          <a:solidFill>
                            <a:schemeClr val="accent5">
                              <a:lumMod val="50000"/>
                            </a:schemeClr>
                          </a:solidFill>
                        </a:rPr>
                        <a:t>amusant</a:t>
                      </a:r>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en-GB" sz="2800" dirty="0" err="1" smtClean="0">
                          <a:solidFill>
                            <a:schemeClr val="accent5">
                              <a:lumMod val="50000"/>
                            </a:schemeClr>
                          </a:solidFill>
                          <a:latin typeface="+mj-lt"/>
                        </a:rPr>
                        <a:t>amusants</a:t>
                      </a:r>
                      <a:endParaRPr lang="en-GB" sz="2800" dirty="0">
                        <a:solidFill>
                          <a:schemeClr val="accent5">
                            <a:lumMod val="50000"/>
                          </a:schemeClr>
                        </a:solidFill>
                        <a:latin typeface="+mj-lt"/>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443758" y="2131135"/>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623237" y="2683958"/>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636205" y="3214226"/>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443757" y="3678681"/>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424250" y="4240483"/>
            <a:ext cx="346161" cy="360584"/>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623236" y="4681904"/>
            <a:ext cx="346161" cy="36058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424250" y="5249351"/>
            <a:ext cx="346161" cy="3605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623235" y="5752463"/>
            <a:ext cx="346161" cy="360584"/>
          </a:xfrm>
          <a:prstGeom prst="rect">
            <a:avLst/>
          </a:prstGeom>
        </p:spPr>
      </p:pic>
      <p:sp>
        <p:nvSpPr>
          <p:cNvPr id="30" name="TextBox 29"/>
          <p:cNvSpPr txBox="1"/>
          <p:nvPr/>
        </p:nvSpPr>
        <p:spPr>
          <a:xfrm>
            <a:off x="1258242" y="2583589"/>
            <a:ext cx="4642562" cy="584775"/>
          </a:xfrm>
          <a:prstGeom prst="rect">
            <a:avLst/>
          </a:prstGeom>
          <a:noFill/>
        </p:spPr>
        <p:txBody>
          <a:bodyPr wrap="square" rtlCol="0">
            <a:spAutoFit/>
          </a:bodyPr>
          <a:lstStyle/>
          <a:p>
            <a:r>
              <a:rPr lang="en-GB" sz="3200" dirty="0" smtClean="0">
                <a:solidFill>
                  <a:srgbClr val="002060"/>
                </a:solidFill>
              </a:rPr>
              <a:t>Elle </a:t>
            </a:r>
            <a:r>
              <a:rPr lang="en-GB" sz="3200" dirty="0" err="1" smtClean="0">
                <a:solidFill>
                  <a:srgbClr val="002060"/>
                </a:solidFill>
              </a:rPr>
              <a:t>est</a:t>
            </a:r>
            <a:r>
              <a:rPr lang="en-GB" sz="3200" dirty="0">
                <a:solidFill>
                  <a:srgbClr val="002060"/>
                </a:solidFill>
              </a:rPr>
              <a:t> </a:t>
            </a:r>
            <a:r>
              <a:rPr lang="en-GB" sz="3200" dirty="0" smtClean="0">
                <a:solidFill>
                  <a:srgbClr val="002060"/>
                </a:solidFill>
              </a:rPr>
              <a:t>......</a:t>
            </a:r>
            <a:endParaRPr lang="en-GB" sz="3200" dirty="0">
              <a:solidFill>
                <a:srgbClr val="002060"/>
              </a:solidFill>
            </a:endParaRPr>
          </a:p>
        </p:txBody>
      </p:sp>
      <p:sp>
        <p:nvSpPr>
          <p:cNvPr id="31" name="TextBox 30"/>
          <p:cNvSpPr txBox="1"/>
          <p:nvPr/>
        </p:nvSpPr>
        <p:spPr>
          <a:xfrm>
            <a:off x="1258242" y="4639324"/>
            <a:ext cx="4114800" cy="584775"/>
          </a:xfrm>
          <a:prstGeom prst="rect">
            <a:avLst/>
          </a:prstGeom>
          <a:noFill/>
        </p:spPr>
        <p:txBody>
          <a:bodyPr wrap="square" rtlCol="0">
            <a:spAutoFit/>
          </a:bodyPr>
          <a:lstStyle/>
          <a:p>
            <a:r>
              <a:rPr lang="en-GB" sz="3200" dirty="0" smtClean="0">
                <a:solidFill>
                  <a:srgbClr val="002060"/>
                </a:solidFill>
              </a:rPr>
              <a:t>Elle </a:t>
            </a:r>
            <a:r>
              <a:rPr lang="en-GB" sz="3200" dirty="0" err="1" smtClean="0">
                <a:solidFill>
                  <a:srgbClr val="002060"/>
                </a:solidFill>
              </a:rPr>
              <a:t>est</a:t>
            </a:r>
            <a:r>
              <a:rPr lang="en-GB" sz="3200" dirty="0" smtClean="0">
                <a:solidFill>
                  <a:srgbClr val="002060"/>
                </a:solidFill>
              </a:rPr>
              <a:t> ......</a:t>
            </a:r>
            <a:endParaRPr lang="en-GB" sz="3200" dirty="0">
              <a:solidFill>
                <a:srgbClr val="002060"/>
              </a:solidFill>
            </a:endParaRPr>
          </a:p>
        </p:txBody>
      </p:sp>
      <p:sp>
        <p:nvSpPr>
          <p:cNvPr id="32" name="TextBox 31"/>
          <p:cNvSpPr txBox="1"/>
          <p:nvPr/>
        </p:nvSpPr>
        <p:spPr>
          <a:xfrm>
            <a:off x="1258242" y="3566585"/>
            <a:ext cx="4114800" cy="584775"/>
          </a:xfrm>
          <a:prstGeom prst="rect">
            <a:avLst/>
          </a:prstGeom>
          <a:noFill/>
        </p:spPr>
        <p:txBody>
          <a:bodyPr wrap="square" rtlCol="0">
            <a:spAutoFit/>
          </a:bodyPr>
          <a:lstStyle/>
          <a:p>
            <a:r>
              <a:rPr lang="en-GB" sz="3200" dirty="0" err="1" smtClean="0">
                <a:solidFill>
                  <a:srgbClr val="002060"/>
                </a:solidFill>
              </a:rPr>
              <a:t>Ils</a:t>
            </a:r>
            <a:r>
              <a:rPr lang="en-GB" sz="3200" dirty="0" smtClean="0">
                <a:solidFill>
                  <a:srgbClr val="002060"/>
                </a:solidFill>
              </a:rPr>
              <a:t> </a:t>
            </a:r>
            <a:r>
              <a:rPr lang="en-GB" sz="3200" dirty="0" err="1" smtClean="0">
                <a:solidFill>
                  <a:srgbClr val="002060"/>
                </a:solidFill>
              </a:rPr>
              <a:t>sont</a:t>
            </a:r>
            <a:r>
              <a:rPr lang="en-GB" sz="3200" dirty="0" smtClean="0">
                <a:solidFill>
                  <a:srgbClr val="002060"/>
                </a:solidFill>
              </a:rPr>
              <a:t> ......</a:t>
            </a:r>
            <a:endParaRPr lang="en-GB" sz="3200" dirty="0">
              <a:solidFill>
                <a:srgbClr val="002060"/>
              </a:solidFill>
            </a:endParaRPr>
          </a:p>
        </p:txBody>
      </p:sp>
      <p:sp>
        <p:nvSpPr>
          <p:cNvPr id="34" name="TextBox 33"/>
          <p:cNvSpPr txBox="1"/>
          <p:nvPr/>
        </p:nvSpPr>
        <p:spPr>
          <a:xfrm>
            <a:off x="1301767" y="3069373"/>
            <a:ext cx="4114800" cy="584775"/>
          </a:xfrm>
          <a:prstGeom prst="rect">
            <a:avLst/>
          </a:prstGeom>
          <a:noFill/>
        </p:spPr>
        <p:txBody>
          <a:bodyPr wrap="square" rtlCol="0">
            <a:spAutoFit/>
          </a:bodyPr>
          <a:lstStyle/>
          <a:p>
            <a:r>
              <a:rPr lang="en-GB" sz="3200" dirty="0" smtClean="0">
                <a:solidFill>
                  <a:srgbClr val="002060"/>
                </a:solidFill>
              </a:rPr>
              <a:t>Il </a:t>
            </a:r>
            <a:r>
              <a:rPr lang="en-GB" sz="3200" dirty="0" err="1" smtClean="0">
                <a:solidFill>
                  <a:srgbClr val="002060"/>
                </a:solidFill>
              </a:rPr>
              <a:t>est</a:t>
            </a:r>
            <a:r>
              <a:rPr lang="en-GB" sz="3200" dirty="0" smtClean="0">
                <a:solidFill>
                  <a:srgbClr val="002060"/>
                </a:solidFill>
              </a:rPr>
              <a:t> ......</a:t>
            </a:r>
            <a:endParaRPr lang="en-GB" sz="3200" dirty="0">
              <a:solidFill>
                <a:srgbClr val="002060"/>
              </a:solidFill>
            </a:endParaRPr>
          </a:p>
        </p:txBody>
      </p:sp>
      <p:sp>
        <p:nvSpPr>
          <p:cNvPr id="36" name="TextBox 35"/>
          <p:cNvSpPr txBox="1"/>
          <p:nvPr/>
        </p:nvSpPr>
        <p:spPr>
          <a:xfrm>
            <a:off x="205098" y="220019"/>
            <a:ext cx="10630969" cy="461665"/>
          </a:xfrm>
          <a:prstGeom prst="rect">
            <a:avLst/>
          </a:prstGeom>
          <a:noFill/>
        </p:spPr>
        <p:txBody>
          <a:bodyPr wrap="square" rtlCol="0">
            <a:spAutoFit/>
          </a:bodyPr>
          <a:lstStyle/>
          <a:p>
            <a:r>
              <a:rPr lang="en-GB" sz="2400" dirty="0" smtClean="0">
                <a:solidFill>
                  <a:schemeClr val="accent5">
                    <a:lumMod val="50000"/>
                  </a:schemeClr>
                </a:solidFill>
              </a:rPr>
              <a:t>Tick the correct form of the </a:t>
            </a:r>
            <a:r>
              <a:rPr lang="en-GB" sz="2400" b="1" dirty="0" smtClean="0">
                <a:solidFill>
                  <a:schemeClr val="accent5">
                    <a:lumMod val="50000"/>
                  </a:schemeClr>
                </a:solidFill>
              </a:rPr>
              <a:t>adjective</a:t>
            </a:r>
            <a:r>
              <a:rPr lang="en-GB" sz="2400" dirty="0" smtClean="0">
                <a:solidFill>
                  <a:schemeClr val="accent5">
                    <a:lumMod val="50000"/>
                  </a:schemeClr>
                </a:solidFill>
              </a:rPr>
              <a:t>.</a:t>
            </a:r>
            <a:endParaRPr lang="en-GB" sz="2400" dirty="0">
              <a:solidFill>
                <a:schemeClr val="accent5">
                  <a:lumMod val="50000"/>
                </a:schemeClr>
              </a:solidFill>
            </a:endParaRPr>
          </a:p>
        </p:txBody>
      </p:sp>
      <p:sp>
        <p:nvSpPr>
          <p:cNvPr id="37" name="TextBox 36"/>
          <p:cNvSpPr txBox="1"/>
          <p:nvPr/>
        </p:nvSpPr>
        <p:spPr>
          <a:xfrm>
            <a:off x="1225684" y="2019039"/>
            <a:ext cx="4707678" cy="584775"/>
          </a:xfrm>
          <a:prstGeom prst="rect">
            <a:avLst/>
          </a:prstGeom>
          <a:noFill/>
        </p:spPr>
        <p:txBody>
          <a:bodyPr wrap="square" rtlCol="0">
            <a:spAutoFit/>
          </a:bodyPr>
          <a:lstStyle/>
          <a:p>
            <a:r>
              <a:rPr lang="en-GB" sz="3200" dirty="0" err="1" smtClean="0">
                <a:solidFill>
                  <a:srgbClr val="002060"/>
                </a:solidFill>
              </a:rPr>
              <a:t>Elles</a:t>
            </a:r>
            <a:r>
              <a:rPr lang="en-GB" sz="3200" dirty="0" smtClean="0">
                <a:solidFill>
                  <a:srgbClr val="002060"/>
                </a:solidFill>
              </a:rPr>
              <a:t> </a:t>
            </a:r>
            <a:r>
              <a:rPr lang="en-GB" sz="3200" dirty="0" err="1" smtClean="0">
                <a:solidFill>
                  <a:srgbClr val="002060"/>
                </a:solidFill>
              </a:rPr>
              <a:t>sont</a:t>
            </a:r>
            <a:r>
              <a:rPr lang="en-GB" sz="3200" dirty="0" smtClean="0">
                <a:solidFill>
                  <a:srgbClr val="002060"/>
                </a:solidFill>
              </a:rPr>
              <a:t> ......</a:t>
            </a:r>
            <a:endParaRPr lang="en-GB" sz="3200" dirty="0">
              <a:solidFill>
                <a:srgbClr val="002060"/>
              </a:solidFill>
            </a:endParaRPr>
          </a:p>
        </p:txBody>
      </p:sp>
      <p:sp>
        <p:nvSpPr>
          <p:cNvPr id="38" name="TextBox 37"/>
          <p:cNvSpPr txBox="1"/>
          <p:nvPr/>
        </p:nvSpPr>
        <p:spPr>
          <a:xfrm>
            <a:off x="1258242" y="4110909"/>
            <a:ext cx="5232281" cy="584775"/>
          </a:xfrm>
          <a:prstGeom prst="rect">
            <a:avLst/>
          </a:prstGeom>
          <a:noFill/>
        </p:spPr>
        <p:txBody>
          <a:bodyPr wrap="square" rtlCol="0">
            <a:spAutoFit/>
          </a:bodyPr>
          <a:lstStyle/>
          <a:p>
            <a:r>
              <a:rPr lang="en-GB" sz="3200" dirty="0" err="1" smtClean="0">
                <a:solidFill>
                  <a:srgbClr val="002060"/>
                </a:solidFill>
              </a:rPr>
              <a:t>Elles</a:t>
            </a:r>
            <a:r>
              <a:rPr lang="en-GB" sz="3200" dirty="0" smtClean="0">
                <a:solidFill>
                  <a:srgbClr val="002060"/>
                </a:solidFill>
              </a:rPr>
              <a:t> </a:t>
            </a:r>
            <a:r>
              <a:rPr lang="en-GB" sz="3200" dirty="0" err="1" smtClean="0">
                <a:solidFill>
                  <a:srgbClr val="002060"/>
                </a:solidFill>
              </a:rPr>
              <a:t>sont</a:t>
            </a:r>
            <a:r>
              <a:rPr lang="en-GB" sz="3200" dirty="0" smtClean="0">
                <a:solidFill>
                  <a:srgbClr val="002060"/>
                </a:solidFill>
              </a:rPr>
              <a:t> ......</a:t>
            </a:r>
            <a:endParaRPr lang="en-GB" sz="3200" dirty="0">
              <a:solidFill>
                <a:srgbClr val="002060"/>
              </a:solidFill>
            </a:endParaRPr>
          </a:p>
        </p:txBody>
      </p:sp>
      <p:sp>
        <p:nvSpPr>
          <p:cNvPr id="39" name="TextBox 38"/>
          <p:cNvSpPr txBox="1"/>
          <p:nvPr/>
        </p:nvSpPr>
        <p:spPr>
          <a:xfrm>
            <a:off x="1258242" y="5689742"/>
            <a:ext cx="4114800" cy="584775"/>
          </a:xfrm>
          <a:prstGeom prst="rect">
            <a:avLst/>
          </a:prstGeom>
          <a:noFill/>
        </p:spPr>
        <p:txBody>
          <a:bodyPr wrap="square" rtlCol="0">
            <a:spAutoFit/>
          </a:bodyPr>
          <a:lstStyle/>
          <a:p>
            <a:r>
              <a:rPr lang="en-GB" sz="3200" dirty="0" smtClean="0">
                <a:solidFill>
                  <a:srgbClr val="002060"/>
                </a:solidFill>
              </a:rPr>
              <a:t>Il </a:t>
            </a:r>
            <a:r>
              <a:rPr lang="en-GB" sz="3200" dirty="0" err="1" smtClean="0">
                <a:solidFill>
                  <a:srgbClr val="002060"/>
                </a:solidFill>
              </a:rPr>
              <a:t>est</a:t>
            </a:r>
            <a:r>
              <a:rPr lang="en-GB" sz="3200" dirty="0" smtClean="0">
                <a:solidFill>
                  <a:srgbClr val="002060"/>
                </a:solidFill>
              </a:rPr>
              <a:t> ......</a:t>
            </a:r>
            <a:endParaRPr lang="en-GB" sz="3200" dirty="0">
              <a:solidFill>
                <a:srgbClr val="002060"/>
              </a:solidFill>
            </a:endParaRPr>
          </a:p>
        </p:txBody>
      </p:sp>
      <p:sp>
        <p:nvSpPr>
          <p:cNvPr id="40" name="TextBox 39"/>
          <p:cNvSpPr txBox="1"/>
          <p:nvPr/>
        </p:nvSpPr>
        <p:spPr>
          <a:xfrm>
            <a:off x="1258242" y="5137255"/>
            <a:ext cx="4736135" cy="584775"/>
          </a:xfrm>
          <a:prstGeom prst="rect">
            <a:avLst/>
          </a:prstGeom>
          <a:noFill/>
        </p:spPr>
        <p:txBody>
          <a:bodyPr wrap="square" rtlCol="0">
            <a:spAutoFit/>
          </a:bodyPr>
          <a:lstStyle/>
          <a:p>
            <a:r>
              <a:rPr lang="en-GB" sz="3200" dirty="0" err="1" smtClean="0">
                <a:solidFill>
                  <a:srgbClr val="002060"/>
                </a:solidFill>
              </a:rPr>
              <a:t>Ils</a:t>
            </a:r>
            <a:r>
              <a:rPr lang="en-GB" sz="3200" dirty="0" smtClean="0">
                <a:solidFill>
                  <a:srgbClr val="002060"/>
                </a:solidFill>
              </a:rPr>
              <a:t> </a:t>
            </a:r>
            <a:r>
              <a:rPr lang="en-GB" sz="3200" dirty="0" err="1" smtClean="0">
                <a:solidFill>
                  <a:srgbClr val="002060"/>
                </a:solidFill>
              </a:rPr>
              <a:t>sont</a:t>
            </a:r>
            <a:r>
              <a:rPr lang="en-GB" sz="3200" dirty="0" smtClean="0">
                <a:solidFill>
                  <a:srgbClr val="002060"/>
                </a:solidFill>
              </a:rPr>
              <a:t> </a:t>
            </a:r>
            <a:r>
              <a:rPr lang="en-GB" sz="3200" dirty="0" smtClean="0">
                <a:solidFill>
                  <a:srgbClr val="002060"/>
                </a:solidFill>
                <a:latin typeface="+mj-lt"/>
              </a:rPr>
              <a:t>......</a:t>
            </a:r>
            <a:endParaRPr lang="en-GB" sz="3200" dirty="0">
              <a:solidFill>
                <a:srgbClr val="002060"/>
              </a:solidFill>
              <a:latin typeface="+mj-lt"/>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7481357" y="1362746"/>
            <a:ext cx="346161" cy="360584"/>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0511125" y="1393931"/>
            <a:ext cx="346161" cy="360584"/>
          </a:xfrm>
          <a:prstGeom prst="rect">
            <a:avLst/>
          </a:prstGeom>
        </p:spPr>
      </p:pic>
    </p:spTree>
    <p:extLst>
      <p:ext uri="{BB962C8B-B14F-4D97-AF65-F5344CB8AC3E}">
        <p14:creationId xmlns:p14="http://schemas.microsoft.com/office/powerpoint/2010/main" val="24699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29594559"/>
              </p:ext>
            </p:extLst>
          </p:nvPr>
        </p:nvGraphicFramePr>
        <p:xfrm>
          <a:off x="357187" y="1102750"/>
          <a:ext cx="11640284" cy="5151120"/>
        </p:xfrm>
        <a:graphic>
          <a:graphicData uri="http://schemas.openxmlformats.org/drawingml/2006/table">
            <a:tbl>
              <a:tblPr firstRow="1" bandRow="1">
                <a:tableStyleId>{5940675A-B579-460E-94D1-54222C63F5DA}</a:tableStyleId>
              </a:tblPr>
              <a:tblGrid>
                <a:gridCol w="871538">
                  <a:extLst>
                    <a:ext uri="{9D8B030D-6E8A-4147-A177-3AD203B41FA5}">
                      <a16:colId xmlns:a16="http://schemas.microsoft.com/office/drawing/2014/main" val="20000"/>
                    </a:ext>
                  </a:extLst>
                </a:gridCol>
                <a:gridCol w="5000625">
                  <a:extLst>
                    <a:ext uri="{9D8B030D-6E8A-4147-A177-3AD203B41FA5}">
                      <a16:colId xmlns:a16="http://schemas.microsoft.com/office/drawing/2014/main" val="745458274"/>
                    </a:ext>
                  </a:extLst>
                </a:gridCol>
                <a:gridCol w="1457327">
                  <a:extLst>
                    <a:ext uri="{9D8B030D-6E8A-4147-A177-3AD203B41FA5}">
                      <a16:colId xmlns:a16="http://schemas.microsoft.com/office/drawing/2014/main" val="1347700533"/>
                    </a:ext>
                  </a:extLst>
                </a:gridCol>
                <a:gridCol w="1457325">
                  <a:extLst>
                    <a:ext uri="{9D8B030D-6E8A-4147-A177-3AD203B41FA5}">
                      <a16:colId xmlns:a16="http://schemas.microsoft.com/office/drawing/2014/main" val="891723869"/>
                    </a:ext>
                  </a:extLst>
                </a:gridCol>
                <a:gridCol w="1428750">
                  <a:extLst>
                    <a:ext uri="{9D8B030D-6E8A-4147-A177-3AD203B41FA5}">
                      <a16:colId xmlns:a16="http://schemas.microsoft.com/office/drawing/2014/main" val="20001"/>
                    </a:ext>
                  </a:extLst>
                </a:gridCol>
                <a:gridCol w="1424719">
                  <a:extLst>
                    <a:ext uri="{9D8B030D-6E8A-4147-A177-3AD203B41FA5}">
                      <a16:colId xmlns:a16="http://schemas.microsoft.com/office/drawing/2014/main" val="4002183389"/>
                    </a:ext>
                  </a:extLst>
                </a:gridCol>
              </a:tblGrid>
              <a:tr h="971076">
                <a:tc>
                  <a:txBody>
                    <a:bodyPr/>
                    <a:lstStyle/>
                    <a:p>
                      <a:pPr algn="ctr"/>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1" dirty="0" err="1">
                          <a:solidFill>
                            <a:srgbClr val="002060"/>
                          </a:solidFill>
                        </a:rPr>
                        <a:t>anglais</a:t>
                      </a:r>
                      <a:endParaRPr lang="en-GB" sz="2400" b="1" dirty="0">
                        <a:solidFill>
                          <a:srgbClr val="00206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smtClean="0">
                          <a:solidFill>
                            <a:srgbClr val="002060"/>
                          </a:solidFill>
                        </a:rPr>
                        <a:t>il</a:t>
                      </a:r>
                      <a:r>
                        <a:rPr lang="en-GB" sz="2000" b="1" dirty="0" smtClean="0">
                          <a:solidFill>
                            <a:srgbClr val="002060"/>
                          </a:solidFill>
                        </a:rPr>
                        <a:t> </a:t>
                      </a:r>
                      <a:r>
                        <a:rPr lang="en-GB" sz="2000" b="1" dirty="0">
                          <a:solidFill>
                            <a:srgbClr val="002060"/>
                          </a:solidFill>
                        </a:rPr>
                        <a:t>(he)</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chemeClr val="accent5">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smtClean="0">
                          <a:solidFill>
                            <a:schemeClr val="accent5">
                              <a:lumMod val="50000"/>
                            </a:schemeClr>
                          </a:solidFill>
                        </a:rPr>
                        <a:t>elle</a:t>
                      </a:r>
                      <a:r>
                        <a:rPr lang="en-GB" sz="2000" b="1" dirty="0" smtClean="0">
                          <a:solidFill>
                            <a:schemeClr val="accent5">
                              <a:lumMod val="50000"/>
                            </a:schemeClr>
                          </a:solidFill>
                        </a:rPr>
                        <a:t> </a:t>
                      </a:r>
                      <a:r>
                        <a:rPr lang="en-GB" sz="2000" b="1" dirty="0">
                          <a:solidFill>
                            <a:schemeClr val="accent5">
                              <a:lumMod val="50000"/>
                            </a:schemeClr>
                          </a:solidFill>
                        </a:rPr>
                        <a:t>(she)</a:t>
                      </a:r>
                    </a:p>
                    <a:p>
                      <a:pPr algn="ctr"/>
                      <a:endParaRPr lang="en-GB" sz="2000" b="1" dirty="0">
                        <a:solidFill>
                          <a:schemeClr val="accent5">
                            <a:lumMod val="50000"/>
                          </a:schemeClr>
                        </a:solidFill>
                      </a:endParaRPr>
                    </a:p>
                  </a:txBody>
                  <a:tcPr anchor="b">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smtClean="0">
                          <a:solidFill>
                            <a:schemeClr val="accent5">
                              <a:lumMod val="50000"/>
                            </a:schemeClr>
                          </a:solidFill>
                        </a:rPr>
                        <a:t>ils</a:t>
                      </a:r>
                      <a:r>
                        <a:rPr lang="en-GB" sz="2000" b="1" dirty="0" smtClean="0">
                          <a:solidFill>
                            <a:schemeClr val="accent5">
                              <a:lumMod val="50000"/>
                            </a:schemeClr>
                          </a:solidFill>
                        </a:rPr>
                        <a:t> </a:t>
                      </a:r>
                      <a:endParaRPr lang="en-GB" sz="2000" b="1" dirty="0">
                        <a:solidFill>
                          <a:schemeClr val="accent5">
                            <a:lumMod val="50000"/>
                          </a:schemeClr>
                        </a:solidFill>
                      </a:endParaRPr>
                    </a:p>
                    <a:p>
                      <a:pPr algn="ctr"/>
                      <a:r>
                        <a:rPr lang="en-GB" sz="2000" b="1" dirty="0">
                          <a:solidFill>
                            <a:schemeClr val="accent5">
                              <a:lumMod val="50000"/>
                            </a:schemeClr>
                          </a:solidFill>
                        </a:rPr>
                        <a:t>(they – </a:t>
                      </a:r>
                      <a:r>
                        <a:rPr lang="en-GB" sz="2000" b="1" dirty="0" err="1">
                          <a:solidFill>
                            <a:schemeClr val="accent5">
                              <a:lumMod val="50000"/>
                            </a:schemeClr>
                          </a:solidFill>
                        </a:rPr>
                        <a:t>mpl</a:t>
                      </a:r>
                      <a:r>
                        <a:rPr lang="en-GB" sz="2000" b="1"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000" b="1" dirty="0" err="1" smtClean="0">
                          <a:solidFill>
                            <a:schemeClr val="accent5">
                              <a:lumMod val="50000"/>
                            </a:schemeClr>
                          </a:solidFill>
                        </a:rPr>
                        <a:t>elles</a:t>
                      </a:r>
                      <a:r>
                        <a:rPr lang="en-GB" sz="2000" b="1" dirty="0" smtClean="0">
                          <a:solidFill>
                            <a:schemeClr val="accent5">
                              <a:lumMod val="50000"/>
                            </a:schemeClr>
                          </a:solidFill>
                        </a:rPr>
                        <a:t> </a:t>
                      </a:r>
                      <a:r>
                        <a:rPr lang="en-GB" sz="2000" b="1" dirty="0">
                          <a:solidFill>
                            <a:schemeClr val="accent5">
                              <a:lumMod val="50000"/>
                            </a:schemeClr>
                          </a:solidFill>
                        </a:rPr>
                        <a:t>(they – </a:t>
                      </a:r>
                      <a:r>
                        <a:rPr lang="en-GB" sz="2000" b="1" dirty="0" err="1">
                          <a:solidFill>
                            <a:schemeClr val="accent5">
                              <a:lumMod val="50000"/>
                            </a:schemeClr>
                          </a:solidFill>
                        </a:rPr>
                        <a:t>fpl</a:t>
                      </a:r>
                      <a:r>
                        <a:rPr lang="en-GB" sz="2000" b="1" dirty="0">
                          <a:solidFill>
                            <a:schemeClr val="accent5">
                              <a:lumMod val="50000"/>
                            </a:schemeClr>
                          </a:solidFill>
                        </a:rPr>
                        <a: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510511">
                <a:tc>
                  <a:txBody>
                    <a:bodyPr/>
                    <a:lstStyle/>
                    <a:p>
                      <a:pPr algn="ctr"/>
                      <a:endParaRPr lang="en-GB" sz="28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800" b="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25838" y="2155600"/>
            <a:ext cx="346161" cy="360584"/>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9735506" y="2706145"/>
            <a:ext cx="346161" cy="360584"/>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6784484" y="3237240"/>
            <a:ext cx="346161" cy="36058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243688" y="3701294"/>
            <a:ext cx="346161" cy="36058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243687" y="4259855"/>
            <a:ext cx="346161" cy="360584"/>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6784485" y="4772576"/>
            <a:ext cx="346161" cy="36058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8225839" y="5295491"/>
            <a:ext cx="346161" cy="3605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0948">
            <a:off x="11243688" y="5817358"/>
            <a:ext cx="346161" cy="360584"/>
          </a:xfrm>
          <a:prstGeom prst="rect">
            <a:avLst/>
          </a:prstGeom>
        </p:spPr>
      </p:pic>
      <p:sp>
        <p:nvSpPr>
          <p:cNvPr id="13" name="Action Button: Custom 12">
            <a:hlinkClick r:id="" action="ppaction://noaction" highlightClick="1">
              <a:snd r:embed="rId4" name="tr3-8.wav"/>
            </a:hlinkClick>
          </p:cNvPr>
          <p:cNvSpPr/>
          <p:nvPr/>
        </p:nvSpPr>
        <p:spPr>
          <a:xfrm>
            <a:off x="548663" y="5748778"/>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14" name="Action Button: Custom 13">
            <a:hlinkClick r:id="" action="ppaction://noaction" highlightClick="1">
              <a:snd r:embed="rId5" name="tr3-7.wav"/>
            </a:hlinkClick>
          </p:cNvPr>
          <p:cNvSpPr/>
          <p:nvPr/>
        </p:nvSpPr>
        <p:spPr>
          <a:xfrm>
            <a:off x="548663" y="5191860"/>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15" name="Action Button: Custom 14">
            <a:hlinkClick r:id="" action="ppaction://noaction" highlightClick="1">
              <a:snd r:embed="rId6" name="tr3-6.wav"/>
            </a:hlinkClick>
          </p:cNvPr>
          <p:cNvSpPr/>
          <p:nvPr/>
        </p:nvSpPr>
        <p:spPr>
          <a:xfrm>
            <a:off x="548663" y="4701027"/>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16" name="Action Button: Custom 15">
            <a:hlinkClick r:id="" action="ppaction://noaction" highlightClick="1">
              <a:snd r:embed="rId7" name="tr3-5.wav"/>
            </a:hlinkClick>
          </p:cNvPr>
          <p:cNvSpPr/>
          <p:nvPr/>
        </p:nvSpPr>
        <p:spPr>
          <a:xfrm>
            <a:off x="548664" y="4155047"/>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17" name="Action Button: Custom 16">
            <a:hlinkClick r:id="" action="ppaction://noaction" highlightClick="1">
              <a:snd r:embed="rId8" name="tr3-4.wav"/>
            </a:hlinkClick>
          </p:cNvPr>
          <p:cNvSpPr/>
          <p:nvPr/>
        </p:nvSpPr>
        <p:spPr>
          <a:xfrm>
            <a:off x="550757" y="3623546"/>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18" name="Action Button: Custom 17">
            <a:hlinkClick r:id="" action="ppaction://noaction" highlightClick="1">
              <a:snd r:embed="rId9" name="tr3-3.wav"/>
            </a:hlinkClick>
          </p:cNvPr>
          <p:cNvSpPr/>
          <p:nvPr/>
        </p:nvSpPr>
        <p:spPr>
          <a:xfrm>
            <a:off x="553427" y="3125172"/>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19" name="Action Button: Custom 18">
            <a:hlinkClick r:id="" action="ppaction://noaction" highlightClick="1">
              <a:snd r:embed="rId10" name="tr3-2.wav"/>
            </a:hlinkClick>
          </p:cNvPr>
          <p:cNvSpPr/>
          <p:nvPr/>
        </p:nvSpPr>
        <p:spPr>
          <a:xfrm>
            <a:off x="550757" y="2648757"/>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20" name="Action Button: Custom 19">
            <a:hlinkClick r:id="" action="ppaction://noaction" highlightClick="1">
              <a:snd r:embed="rId11" name="tr3-1.wav"/>
            </a:hlinkClick>
          </p:cNvPr>
          <p:cNvSpPr/>
          <p:nvPr/>
        </p:nvSpPr>
        <p:spPr>
          <a:xfrm>
            <a:off x="550757" y="2133335"/>
            <a:ext cx="465279" cy="475361"/>
          </a:xfrm>
          <a:prstGeom prst="actionButtonBlank">
            <a:avLst/>
          </a:prstGeom>
          <a:solidFill>
            <a:srgbClr val="115076"/>
          </a:solidFill>
          <a:ln w="28575">
            <a:solidFill>
              <a:srgbClr val="EE6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4" name="TextBox 3"/>
          <p:cNvSpPr txBox="1"/>
          <p:nvPr/>
        </p:nvSpPr>
        <p:spPr>
          <a:xfrm>
            <a:off x="1362503" y="2090121"/>
            <a:ext cx="4114800" cy="461665"/>
          </a:xfrm>
          <a:prstGeom prst="rect">
            <a:avLst/>
          </a:prstGeom>
          <a:noFill/>
        </p:spPr>
        <p:txBody>
          <a:bodyPr wrap="square" rtlCol="0">
            <a:spAutoFit/>
          </a:bodyPr>
          <a:lstStyle/>
          <a:p>
            <a:r>
              <a:rPr lang="en-GB" sz="2400" dirty="0">
                <a:solidFill>
                  <a:srgbClr val="002060"/>
                </a:solidFill>
              </a:rPr>
              <a:t>(She) is happy.</a:t>
            </a:r>
          </a:p>
        </p:txBody>
      </p:sp>
      <p:sp>
        <p:nvSpPr>
          <p:cNvPr id="29" name="TextBox 28"/>
          <p:cNvSpPr txBox="1"/>
          <p:nvPr/>
        </p:nvSpPr>
        <p:spPr>
          <a:xfrm>
            <a:off x="1358620" y="2606163"/>
            <a:ext cx="4438650" cy="461665"/>
          </a:xfrm>
          <a:prstGeom prst="rect">
            <a:avLst/>
          </a:prstGeom>
          <a:noFill/>
        </p:spPr>
        <p:txBody>
          <a:bodyPr wrap="square" rtlCol="0">
            <a:spAutoFit/>
          </a:bodyPr>
          <a:lstStyle/>
          <a:p>
            <a:r>
              <a:rPr lang="en-GB" sz="2400" dirty="0">
                <a:solidFill>
                  <a:srgbClr val="002060"/>
                </a:solidFill>
              </a:rPr>
              <a:t>(They – </a:t>
            </a:r>
            <a:r>
              <a:rPr lang="en-GB" sz="2400" dirty="0" err="1">
                <a:solidFill>
                  <a:srgbClr val="002060"/>
                </a:solidFill>
              </a:rPr>
              <a:t>mpl</a:t>
            </a:r>
            <a:r>
              <a:rPr lang="en-GB" sz="2400" dirty="0">
                <a:solidFill>
                  <a:srgbClr val="002060"/>
                </a:solidFill>
              </a:rPr>
              <a:t>) are intelligent.</a:t>
            </a:r>
          </a:p>
        </p:txBody>
      </p:sp>
      <p:sp>
        <p:nvSpPr>
          <p:cNvPr id="30" name="TextBox 29"/>
          <p:cNvSpPr txBox="1"/>
          <p:nvPr/>
        </p:nvSpPr>
        <p:spPr>
          <a:xfrm>
            <a:off x="1423997" y="3152925"/>
            <a:ext cx="4114800" cy="461665"/>
          </a:xfrm>
          <a:prstGeom prst="rect">
            <a:avLst/>
          </a:prstGeom>
          <a:noFill/>
        </p:spPr>
        <p:txBody>
          <a:bodyPr wrap="square" rtlCol="0">
            <a:spAutoFit/>
          </a:bodyPr>
          <a:lstStyle/>
          <a:p>
            <a:r>
              <a:rPr lang="en-GB" sz="2400" dirty="0">
                <a:solidFill>
                  <a:srgbClr val="002060"/>
                </a:solidFill>
              </a:rPr>
              <a:t>(He) is happy.</a:t>
            </a:r>
          </a:p>
        </p:txBody>
      </p:sp>
      <p:sp>
        <p:nvSpPr>
          <p:cNvPr id="31" name="TextBox 30"/>
          <p:cNvSpPr txBox="1"/>
          <p:nvPr/>
        </p:nvSpPr>
        <p:spPr>
          <a:xfrm>
            <a:off x="1428118" y="3645417"/>
            <a:ext cx="4114800" cy="461665"/>
          </a:xfrm>
          <a:prstGeom prst="rect">
            <a:avLst/>
          </a:prstGeom>
          <a:noFill/>
        </p:spPr>
        <p:txBody>
          <a:bodyPr wrap="square" rtlCol="0">
            <a:spAutoFit/>
          </a:bodyPr>
          <a:lstStyle/>
          <a:p>
            <a:r>
              <a:rPr lang="en-GB" sz="2400" dirty="0">
                <a:solidFill>
                  <a:srgbClr val="002060"/>
                </a:solidFill>
              </a:rPr>
              <a:t>(They - </a:t>
            </a:r>
            <a:r>
              <a:rPr lang="en-GB" sz="2400" dirty="0" err="1">
                <a:solidFill>
                  <a:srgbClr val="002060"/>
                </a:solidFill>
              </a:rPr>
              <a:t>fpl</a:t>
            </a:r>
            <a:r>
              <a:rPr lang="en-GB" sz="2400" dirty="0">
                <a:solidFill>
                  <a:srgbClr val="002060"/>
                </a:solidFill>
              </a:rPr>
              <a:t>) are interesting.</a:t>
            </a:r>
          </a:p>
        </p:txBody>
      </p:sp>
      <p:sp>
        <p:nvSpPr>
          <p:cNvPr id="32" name="TextBox 31"/>
          <p:cNvSpPr txBox="1"/>
          <p:nvPr/>
        </p:nvSpPr>
        <p:spPr>
          <a:xfrm>
            <a:off x="1423997" y="4184496"/>
            <a:ext cx="4752484" cy="461665"/>
          </a:xfrm>
          <a:prstGeom prst="rect">
            <a:avLst/>
          </a:prstGeom>
          <a:noFill/>
        </p:spPr>
        <p:txBody>
          <a:bodyPr wrap="square" rtlCol="0">
            <a:spAutoFit/>
          </a:bodyPr>
          <a:lstStyle/>
          <a:p>
            <a:r>
              <a:rPr lang="en-GB" sz="2400" dirty="0">
                <a:solidFill>
                  <a:srgbClr val="002060"/>
                </a:solidFill>
              </a:rPr>
              <a:t>(They - </a:t>
            </a:r>
            <a:r>
              <a:rPr lang="en-GB" sz="2400" dirty="0" err="1">
                <a:solidFill>
                  <a:srgbClr val="002060"/>
                </a:solidFill>
              </a:rPr>
              <a:t>mpl</a:t>
            </a:r>
            <a:r>
              <a:rPr lang="en-GB" sz="2400" dirty="0">
                <a:solidFill>
                  <a:srgbClr val="002060"/>
                </a:solidFill>
              </a:rPr>
              <a:t>) are </a:t>
            </a:r>
            <a:r>
              <a:rPr lang="en-GB" sz="2400" dirty="0" smtClean="0">
                <a:solidFill>
                  <a:srgbClr val="002060"/>
                </a:solidFill>
              </a:rPr>
              <a:t>happy.</a:t>
            </a:r>
            <a:endParaRPr lang="en-GB" sz="2400" dirty="0">
              <a:solidFill>
                <a:srgbClr val="002060"/>
              </a:solidFill>
            </a:endParaRPr>
          </a:p>
        </p:txBody>
      </p:sp>
      <p:sp>
        <p:nvSpPr>
          <p:cNvPr id="33" name="TextBox 32"/>
          <p:cNvSpPr txBox="1"/>
          <p:nvPr/>
        </p:nvSpPr>
        <p:spPr>
          <a:xfrm>
            <a:off x="1423997" y="4701027"/>
            <a:ext cx="4114800" cy="461665"/>
          </a:xfrm>
          <a:prstGeom prst="rect">
            <a:avLst/>
          </a:prstGeom>
          <a:noFill/>
        </p:spPr>
        <p:txBody>
          <a:bodyPr wrap="square" rtlCol="0">
            <a:spAutoFit/>
          </a:bodyPr>
          <a:lstStyle/>
          <a:p>
            <a:r>
              <a:rPr lang="en-GB" sz="2400" dirty="0">
                <a:solidFill>
                  <a:srgbClr val="002060"/>
                </a:solidFill>
              </a:rPr>
              <a:t>(He) is open.</a:t>
            </a:r>
          </a:p>
        </p:txBody>
      </p:sp>
      <p:sp>
        <p:nvSpPr>
          <p:cNvPr id="34" name="TextBox 33"/>
          <p:cNvSpPr txBox="1"/>
          <p:nvPr/>
        </p:nvSpPr>
        <p:spPr>
          <a:xfrm>
            <a:off x="1423997" y="5200608"/>
            <a:ext cx="4114800" cy="461665"/>
          </a:xfrm>
          <a:prstGeom prst="rect">
            <a:avLst/>
          </a:prstGeom>
          <a:noFill/>
        </p:spPr>
        <p:txBody>
          <a:bodyPr wrap="square" rtlCol="0">
            <a:spAutoFit/>
          </a:bodyPr>
          <a:lstStyle/>
          <a:p>
            <a:r>
              <a:rPr lang="en-GB" sz="2400" dirty="0">
                <a:solidFill>
                  <a:srgbClr val="002060"/>
                </a:solidFill>
              </a:rPr>
              <a:t>(She) is tall.</a:t>
            </a:r>
          </a:p>
        </p:txBody>
      </p:sp>
      <p:sp>
        <p:nvSpPr>
          <p:cNvPr id="35" name="TextBox 34"/>
          <p:cNvSpPr txBox="1"/>
          <p:nvPr/>
        </p:nvSpPr>
        <p:spPr>
          <a:xfrm>
            <a:off x="1358620" y="5742000"/>
            <a:ext cx="4114800" cy="461665"/>
          </a:xfrm>
          <a:prstGeom prst="rect">
            <a:avLst/>
          </a:prstGeom>
          <a:noFill/>
        </p:spPr>
        <p:txBody>
          <a:bodyPr wrap="square" rtlCol="0">
            <a:spAutoFit/>
          </a:bodyPr>
          <a:lstStyle/>
          <a:p>
            <a:r>
              <a:rPr lang="en-GB" sz="2400" dirty="0">
                <a:solidFill>
                  <a:srgbClr val="002060"/>
                </a:solidFill>
              </a:rPr>
              <a:t>(They - </a:t>
            </a:r>
            <a:r>
              <a:rPr lang="en-GB" sz="2400" dirty="0" err="1">
                <a:solidFill>
                  <a:srgbClr val="002060"/>
                </a:solidFill>
              </a:rPr>
              <a:t>fpl</a:t>
            </a:r>
            <a:r>
              <a:rPr lang="en-GB" sz="2400" dirty="0">
                <a:solidFill>
                  <a:srgbClr val="002060"/>
                </a:solidFill>
              </a:rPr>
              <a:t>) are small.</a:t>
            </a:r>
          </a:p>
        </p:txBody>
      </p:sp>
      <p:sp>
        <p:nvSpPr>
          <p:cNvPr id="36" name="TextBox 35"/>
          <p:cNvSpPr txBox="1"/>
          <p:nvPr/>
        </p:nvSpPr>
        <p:spPr>
          <a:xfrm>
            <a:off x="205098" y="220019"/>
            <a:ext cx="10630969" cy="523220"/>
          </a:xfrm>
          <a:prstGeom prst="rect">
            <a:avLst/>
          </a:prstGeom>
          <a:noFill/>
        </p:spPr>
        <p:txBody>
          <a:bodyPr wrap="square" rtlCol="0">
            <a:spAutoFit/>
          </a:bodyPr>
          <a:lstStyle/>
          <a:p>
            <a:r>
              <a:rPr lang="en-GB" sz="2800" dirty="0" err="1" smtClean="0">
                <a:solidFill>
                  <a:schemeClr val="accent5">
                    <a:lumMod val="50000"/>
                  </a:schemeClr>
                </a:solidFill>
              </a:rPr>
              <a:t>C’est</a:t>
            </a:r>
            <a:r>
              <a:rPr lang="en-GB" sz="2800" dirty="0" smtClean="0">
                <a:solidFill>
                  <a:schemeClr val="accent5">
                    <a:lumMod val="50000"/>
                  </a:schemeClr>
                </a:solidFill>
              </a:rPr>
              <a:t> qui?  </a:t>
            </a:r>
            <a:r>
              <a:rPr lang="en-GB" sz="2800" b="1" dirty="0" err="1" smtClean="0">
                <a:solidFill>
                  <a:schemeClr val="accent5">
                    <a:lumMod val="50000"/>
                  </a:schemeClr>
                </a:solidFill>
              </a:rPr>
              <a:t>il</a:t>
            </a:r>
            <a:r>
              <a:rPr lang="en-GB" sz="2800" dirty="0" smtClean="0">
                <a:solidFill>
                  <a:schemeClr val="accent5">
                    <a:lumMod val="50000"/>
                  </a:schemeClr>
                </a:solidFill>
              </a:rPr>
              <a:t>, </a:t>
            </a:r>
            <a:r>
              <a:rPr lang="en-GB" sz="2800" b="1" dirty="0" err="1" smtClean="0">
                <a:solidFill>
                  <a:schemeClr val="accent5">
                    <a:lumMod val="50000"/>
                  </a:schemeClr>
                </a:solidFill>
              </a:rPr>
              <a:t>elle</a:t>
            </a:r>
            <a:r>
              <a:rPr lang="en-GB" sz="2800" dirty="0" smtClean="0">
                <a:solidFill>
                  <a:schemeClr val="accent5">
                    <a:lumMod val="50000"/>
                  </a:schemeClr>
                </a:solidFill>
              </a:rPr>
              <a:t>, </a:t>
            </a:r>
            <a:r>
              <a:rPr lang="en-GB" sz="2800" b="1" dirty="0" err="1" smtClean="0">
                <a:solidFill>
                  <a:schemeClr val="accent5">
                    <a:lumMod val="50000"/>
                  </a:schemeClr>
                </a:solidFill>
              </a:rPr>
              <a:t>ils</a:t>
            </a:r>
            <a:r>
              <a:rPr lang="en-GB" sz="2800" dirty="0" smtClean="0">
                <a:solidFill>
                  <a:schemeClr val="accent5">
                    <a:lumMod val="50000"/>
                  </a:schemeClr>
                </a:solidFill>
              </a:rPr>
              <a:t> </a:t>
            </a:r>
            <a:r>
              <a:rPr lang="en-GB" sz="2800" dirty="0" err="1" smtClean="0">
                <a:solidFill>
                  <a:schemeClr val="accent5">
                    <a:lumMod val="50000"/>
                  </a:schemeClr>
                </a:solidFill>
              </a:rPr>
              <a:t>ou</a:t>
            </a:r>
            <a:r>
              <a:rPr lang="en-GB" sz="2800" dirty="0" smtClean="0">
                <a:solidFill>
                  <a:schemeClr val="accent5">
                    <a:lumMod val="50000"/>
                  </a:schemeClr>
                </a:solidFill>
              </a:rPr>
              <a:t> </a:t>
            </a:r>
            <a:r>
              <a:rPr lang="en-GB" sz="2800" b="1" dirty="0" err="1" smtClean="0">
                <a:solidFill>
                  <a:schemeClr val="accent5">
                    <a:lumMod val="50000"/>
                  </a:schemeClr>
                </a:solidFill>
              </a:rPr>
              <a:t>elles</a:t>
            </a:r>
            <a:r>
              <a:rPr lang="en-GB" sz="2800" dirty="0" smtClean="0">
                <a:solidFill>
                  <a:schemeClr val="accent5">
                    <a:lumMod val="50000"/>
                  </a:schemeClr>
                </a:solidFill>
              </a:rPr>
              <a:t>?.  </a:t>
            </a:r>
            <a:r>
              <a:rPr lang="en-GB" sz="2800" dirty="0" err="1" smtClean="0">
                <a:solidFill>
                  <a:schemeClr val="accent5">
                    <a:lumMod val="50000"/>
                  </a:schemeClr>
                </a:solidFill>
              </a:rPr>
              <a:t>Écris</a:t>
            </a:r>
            <a:r>
              <a:rPr lang="en-GB" sz="2800" dirty="0" smtClean="0">
                <a:solidFill>
                  <a:schemeClr val="accent5">
                    <a:lumMod val="50000"/>
                  </a:schemeClr>
                </a:solidFill>
              </a:rPr>
              <a:t> </a:t>
            </a:r>
            <a:r>
              <a:rPr lang="en-GB" sz="2800" dirty="0" err="1" smtClean="0">
                <a:solidFill>
                  <a:schemeClr val="accent5">
                    <a:lumMod val="50000"/>
                  </a:schemeClr>
                </a:solidFill>
              </a:rPr>
              <a:t>l’anglais</a:t>
            </a:r>
            <a:r>
              <a:rPr lang="en-GB" sz="2800" dirty="0" smtClean="0">
                <a:solidFill>
                  <a:schemeClr val="accent5">
                    <a:lumMod val="50000"/>
                  </a:schemeClr>
                </a:solidFill>
              </a:rPr>
              <a:t>.</a:t>
            </a:r>
            <a:endParaRPr lang="en-GB" sz="2800" dirty="0">
              <a:solidFill>
                <a:schemeClr val="accent5">
                  <a:lumMod val="50000"/>
                </a:schemeClr>
              </a:solidFill>
            </a:endParaRPr>
          </a:p>
        </p:txBody>
      </p:sp>
    </p:spTree>
    <p:extLst>
      <p:ext uri="{BB962C8B-B14F-4D97-AF65-F5344CB8AC3E}">
        <p14:creationId xmlns:p14="http://schemas.microsoft.com/office/powerpoint/2010/main" val="29273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190" y="477799"/>
            <a:ext cx="11615759" cy="1015663"/>
          </a:xfrm>
          <a:prstGeom prst="rect">
            <a:avLst/>
          </a:prstGeom>
          <a:noFill/>
        </p:spPr>
        <p:txBody>
          <a:bodyPr wrap="square" rtlCol="0">
            <a:spAutoFit/>
          </a:bodyPr>
          <a:lstStyle/>
          <a:p>
            <a:r>
              <a:rPr lang="en-GB" sz="2000" dirty="0">
                <a:solidFill>
                  <a:schemeClr val="accent5">
                    <a:lumMod val="50000"/>
                  </a:schemeClr>
                </a:solidFill>
              </a:rPr>
              <a:t>Tell your partner about each person/pair of people pictured below.</a:t>
            </a:r>
          </a:p>
          <a:p>
            <a:r>
              <a:rPr lang="en-GB" sz="2000" dirty="0">
                <a:solidFill>
                  <a:schemeClr val="accent5">
                    <a:lumMod val="50000"/>
                  </a:schemeClr>
                </a:solidFill>
              </a:rPr>
              <a:t>Say ‘She is ...’, ‘He is...’, ‘They are...’, plus the </a:t>
            </a:r>
            <a:r>
              <a:rPr lang="en-GB" sz="2000" dirty="0" smtClean="0">
                <a:solidFill>
                  <a:schemeClr val="accent5">
                    <a:lumMod val="50000"/>
                  </a:schemeClr>
                </a:solidFill>
              </a:rPr>
              <a:t>adjective given, </a:t>
            </a:r>
            <a:r>
              <a:rPr lang="en-GB" sz="2000" dirty="0">
                <a:solidFill>
                  <a:schemeClr val="accent5">
                    <a:lumMod val="50000"/>
                  </a:schemeClr>
                </a:solidFill>
              </a:rPr>
              <a:t>in </a:t>
            </a:r>
            <a:r>
              <a:rPr lang="en-GB" sz="2000" b="1" dirty="0">
                <a:solidFill>
                  <a:schemeClr val="accent5">
                    <a:lumMod val="50000"/>
                  </a:schemeClr>
                </a:solidFill>
              </a:rPr>
              <a:t>French</a:t>
            </a:r>
            <a:r>
              <a:rPr lang="en-GB" sz="2000" dirty="0">
                <a:solidFill>
                  <a:schemeClr val="accent5">
                    <a:lumMod val="50000"/>
                  </a:schemeClr>
                </a:solidFill>
              </a:rPr>
              <a:t>. </a:t>
            </a:r>
          </a:p>
          <a:p>
            <a:endParaRPr lang="en-GB" sz="2000" dirty="0">
              <a:solidFill>
                <a:schemeClr val="accent5">
                  <a:lumMod val="50000"/>
                </a:schemeClr>
              </a:solidFill>
            </a:endParaRPr>
          </a:p>
        </p:txBody>
      </p:sp>
      <p:sp>
        <p:nvSpPr>
          <p:cNvPr id="12" name="Rounded Rectangle 46">
            <a:extLst>
              <a:ext uri="{FF2B5EF4-FFF2-40B4-BE49-F238E27FC236}">
                <a16:creationId xmlns:a16="http://schemas.microsoft.com/office/drawing/2014/main" id="{CB238838-6A9D-47A3-BE4F-676D1EC3BD53}"/>
              </a:ext>
            </a:extLst>
          </p:cNvPr>
          <p:cNvSpPr/>
          <p:nvPr/>
        </p:nvSpPr>
        <p:spPr>
          <a:xfrm>
            <a:off x="10836067" y="104993"/>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p:cNvSpPr txBox="1"/>
          <p:nvPr/>
        </p:nvSpPr>
        <p:spPr>
          <a:xfrm>
            <a:off x="2247721" y="5942874"/>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19" name="TextBox 18"/>
          <p:cNvSpPr txBox="1"/>
          <p:nvPr/>
        </p:nvSpPr>
        <p:spPr>
          <a:xfrm>
            <a:off x="8403295" y="5943956"/>
            <a:ext cx="2893484"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1" name="TextBox 20"/>
          <p:cNvSpPr txBox="1"/>
          <p:nvPr/>
        </p:nvSpPr>
        <p:spPr>
          <a:xfrm>
            <a:off x="10701518" y="5079527"/>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2" name="TextBox 21"/>
          <p:cNvSpPr txBox="1"/>
          <p:nvPr/>
        </p:nvSpPr>
        <p:spPr>
          <a:xfrm>
            <a:off x="10836067" y="2576869"/>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3" name="TextBox 22"/>
          <p:cNvSpPr txBox="1"/>
          <p:nvPr/>
        </p:nvSpPr>
        <p:spPr>
          <a:xfrm>
            <a:off x="8364137" y="3479047"/>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4" name="TextBox 23"/>
          <p:cNvSpPr txBox="1"/>
          <p:nvPr/>
        </p:nvSpPr>
        <p:spPr>
          <a:xfrm>
            <a:off x="47662" y="2677166"/>
            <a:ext cx="2971800" cy="461665"/>
          </a:xfrm>
          <a:prstGeom prst="rect">
            <a:avLst/>
          </a:prstGeom>
          <a:noFill/>
        </p:spPr>
        <p:txBody>
          <a:bodyPr wrap="square" rtlCol="0">
            <a:spAutoFit/>
          </a:bodyPr>
          <a:lstStyle/>
          <a:p>
            <a:r>
              <a:rPr lang="en-GB" sz="2400" dirty="0" smtClean="0">
                <a:solidFill>
                  <a:schemeClr val="accent5">
                    <a:lumMod val="50000"/>
                  </a:schemeClr>
                </a:solidFill>
              </a:rPr>
              <a:t>happy</a:t>
            </a:r>
            <a:endParaRPr lang="en-GB" sz="2400" dirty="0">
              <a:solidFill>
                <a:schemeClr val="accent5">
                  <a:lumMod val="50000"/>
                </a:schemeClr>
              </a:solidFill>
            </a:endParaRPr>
          </a:p>
        </p:txBody>
      </p:sp>
      <p:sp>
        <p:nvSpPr>
          <p:cNvPr id="25" name="TextBox 24"/>
          <p:cNvSpPr txBox="1"/>
          <p:nvPr/>
        </p:nvSpPr>
        <p:spPr>
          <a:xfrm>
            <a:off x="477771" y="5084614"/>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30" name="TextBox 29"/>
          <p:cNvSpPr txBox="1"/>
          <p:nvPr/>
        </p:nvSpPr>
        <p:spPr>
          <a:xfrm>
            <a:off x="1963671" y="3427713"/>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62" y="2115046"/>
            <a:ext cx="2438400"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118" y="4571274"/>
            <a:ext cx="2438400" cy="1371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7288" y="4577513"/>
            <a:ext cx="2438400" cy="1371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3118" y="2121902"/>
            <a:ext cx="2438400" cy="1371600"/>
          </a:xfrm>
          <a:prstGeom prst="rect">
            <a:avLst/>
          </a:prstGeom>
        </p:spPr>
      </p:pic>
      <p:sp>
        <p:nvSpPr>
          <p:cNvPr id="17" name="TextBox 16"/>
          <p:cNvSpPr txBox="1"/>
          <p:nvPr/>
        </p:nvSpPr>
        <p:spPr>
          <a:xfrm>
            <a:off x="6510518" y="2683603"/>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18" name="TextBox 17"/>
          <p:cNvSpPr txBox="1"/>
          <p:nvPr/>
        </p:nvSpPr>
        <p:spPr>
          <a:xfrm>
            <a:off x="7363057" y="5079527"/>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0" name="TextBox 19"/>
          <p:cNvSpPr txBox="1"/>
          <p:nvPr/>
        </p:nvSpPr>
        <p:spPr>
          <a:xfrm>
            <a:off x="3972133" y="5074936"/>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26" name="TextBox 25"/>
          <p:cNvSpPr txBox="1"/>
          <p:nvPr/>
        </p:nvSpPr>
        <p:spPr>
          <a:xfrm>
            <a:off x="3945688" y="2680484"/>
            <a:ext cx="2971800" cy="461665"/>
          </a:xfrm>
          <a:prstGeom prst="rect">
            <a:avLst/>
          </a:prstGeom>
          <a:noFill/>
        </p:spPr>
        <p:txBody>
          <a:bodyPr wrap="square" rtlCol="0">
            <a:spAutoFit/>
          </a:bodyPr>
          <a:lstStyle/>
          <a:p>
            <a:r>
              <a:rPr lang="en-GB" sz="2400" dirty="0" smtClean="0">
                <a:solidFill>
                  <a:schemeClr val="accent5">
                    <a:lumMod val="50000"/>
                  </a:schemeClr>
                </a:solidFill>
              </a:rPr>
              <a:t>XXXX</a:t>
            </a:r>
            <a:endParaRPr lang="en-GB" sz="2400" dirty="0">
              <a:solidFill>
                <a:schemeClr val="accent5">
                  <a:lumMod val="50000"/>
                </a:schemeClr>
              </a:solidFill>
            </a:endParaRPr>
          </a:p>
        </p:txBody>
      </p:sp>
      <p:sp>
        <p:nvSpPr>
          <p:cNvPr id="7" name="Rectangle 6"/>
          <p:cNvSpPr/>
          <p:nvPr/>
        </p:nvSpPr>
        <p:spPr>
          <a:xfrm>
            <a:off x="176191" y="97183"/>
            <a:ext cx="3855543" cy="523220"/>
          </a:xfrm>
          <a:prstGeom prst="rect">
            <a:avLst/>
          </a:prstGeom>
        </p:spPr>
        <p:txBody>
          <a:bodyPr wrap="none">
            <a:spAutoFit/>
          </a:bodyPr>
          <a:lstStyle/>
          <a:p>
            <a:pPr lvl="0">
              <a:defRPr/>
            </a:pPr>
            <a:r>
              <a:rPr lang="en-GB" sz="2800" b="1" dirty="0" err="1">
                <a:solidFill>
                  <a:srgbClr val="4472C4">
                    <a:lumMod val="50000"/>
                  </a:srgbClr>
                </a:solidFill>
                <a:latin typeface="Century Gothic" panose="020B0502020202020204" pitchFamily="34" charset="0"/>
              </a:rPr>
              <a:t>Partenaire</a:t>
            </a:r>
            <a:r>
              <a:rPr lang="en-GB" sz="2800" b="1" dirty="0">
                <a:solidFill>
                  <a:srgbClr val="4472C4">
                    <a:lumMod val="50000"/>
                  </a:srgbClr>
                </a:solidFill>
                <a:latin typeface="Century Gothic" panose="020B0502020202020204" pitchFamily="34" charset="0"/>
              </a:rPr>
              <a:t> A (Task 1</a:t>
            </a:r>
            <a:r>
              <a:rPr lang="en-GB" sz="2800" b="1" dirty="0" smtClean="0">
                <a:solidFill>
                  <a:srgbClr val="4472C4">
                    <a:lumMod val="50000"/>
                  </a:srgbClr>
                </a:solidFill>
                <a:latin typeface="Century Gothic" panose="020B0502020202020204" pitchFamily="34" charset="0"/>
              </a:rPr>
              <a:t>):</a:t>
            </a:r>
            <a:endParaRPr lang="en-GB" sz="2800" b="1" dirty="0">
              <a:solidFill>
                <a:srgbClr val="4472C4">
                  <a:lumMod val="50000"/>
                </a:srgbClr>
              </a:solidFill>
              <a:latin typeface="Century Gothic" panose="020B0502020202020204" pitchFamily="34" charset="0"/>
            </a:endParaRPr>
          </a:p>
        </p:txBody>
      </p:sp>
      <p:sp>
        <p:nvSpPr>
          <p:cNvPr id="8" name="TextBox 7"/>
          <p:cNvSpPr txBox="1"/>
          <p:nvPr/>
        </p:nvSpPr>
        <p:spPr>
          <a:xfrm>
            <a:off x="3895762" y="94064"/>
            <a:ext cx="5214618" cy="523220"/>
          </a:xfrm>
          <a:prstGeom prst="rect">
            <a:avLst/>
          </a:prstGeom>
          <a:noFill/>
        </p:spPr>
        <p:txBody>
          <a:bodyPr wrap="square" rtlCol="0">
            <a:spAutoFit/>
          </a:bodyPr>
          <a:lstStyle/>
          <a:p>
            <a:r>
              <a:rPr lang="en-GB" sz="2800" b="1" dirty="0" err="1" smtClean="0"/>
              <a:t>Exemple</a:t>
            </a:r>
            <a:endParaRPr lang="en-GB" sz="2800" b="1" dirty="0"/>
          </a:p>
        </p:txBody>
      </p:sp>
    </p:spTree>
    <p:extLst>
      <p:ext uri="{BB962C8B-B14F-4D97-AF65-F5344CB8AC3E}">
        <p14:creationId xmlns:p14="http://schemas.microsoft.com/office/powerpoint/2010/main" val="27438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3" grpId="0"/>
      <p:bldP spid="24" grpId="0"/>
      <p:bldP spid="25" grpId="0"/>
      <p:bldP spid="30" grpId="0"/>
      <p:bldP spid="17" grpId="0"/>
      <p:bldP spid="18" grpId="0"/>
      <p:bldP spid="20" grpId="0"/>
      <p:bldP spid="2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1F4E79"/>
        </a:solidFill>
        <a:ln>
          <a:headEnd/>
          <a:tailEnd/>
        </a:ln>
      </a:spPr>
      <a:bodyPr wrap="none" anchor="ctr"/>
      <a:lstStyle>
        <a:defPPr algn="ctr" fontAlgn="base">
          <a:spcBef>
            <a:spcPct val="0"/>
          </a:spcBef>
          <a:spcAft>
            <a:spcPct val="0"/>
          </a:spcAft>
          <a:defRPr b="1" dirty="0" smtClean="0">
            <a:solidFill>
              <a:prstClr val="white"/>
            </a:solidFill>
            <a:latin typeface="Century Gothic" panose="020B0502020202020204"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5357</TotalTime>
  <Words>2126</Words>
  <Application>Microsoft Office PowerPoint</Application>
  <PresentationFormat>Widescreen</PresentationFormat>
  <Paragraphs>362</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Century Gothic</vt:lpstr>
      <vt:lpstr>1_Office Theme</vt:lpstr>
      <vt:lpstr>2_Office Theme</vt:lpstr>
      <vt:lpstr>Grammar </vt:lpstr>
      <vt:lpstr>Describing more than one: We are…</vt:lpstr>
      <vt:lpstr>“you (plural) are”: the verb être (to be)</vt:lpstr>
      <vt:lpstr>Grammar </vt:lpstr>
      <vt:lpstr>Describing others</vt:lpstr>
      <vt:lpstr>Describing others – THEY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Stephen Owen</cp:lastModifiedBy>
  <cp:revision>693</cp:revision>
  <dcterms:created xsi:type="dcterms:W3CDTF">2019-03-27T07:30:03Z</dcterms:created>
  <dcterms:modified xsi:type="dcterms:W3CDTF">2020-01-10T15:43:30Z</dcterms:modified>
</cp:coreProperties>
</file>