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72"/>
  </p:notesMasterIdLst>
  <p:sldIdLst>
    <p:sldId id="258" r:id="rId6"/>
    <p:sldId id="320" r:id="rId7"/>
    <p:sldId id="321" r:id="rId8"/>
    <p:sldId id="357" r:id="rId9"/>
    <p:sldId id="447" r:id="rId10"/>
    <p:sldId id="448" r:id="rId11"/>
    <p:sldId id="385" r:id="rId12"/>
    <p:sldId id="331" r:id="rId13"/>
    <p:sldId id="332" r:id="rId14"/>
    <p:sldId id="333" r:id="rId15"/>
    <p:sldId id="334" r:id="rId16"/>
    <p:sldId id="335" r:id="rId17"/>
    <p:sldId id="342" r:id="rId18"/>
    <p:sldId id="390" r:id="rId19"/>
    <p:sldId id="391" r:id="rId20"/>
    <p:sldId id="268" r:id="rId21"/>
    <p:sldId id="324" r:id="rId22"/>
    <p:sldId id="396" r:id="rId23"/>
    <p:sldId id="372" r:id="rId24"/>
    <p:sldId id="405" r:id="rId25"/>
    <p:sldId id="294" r:id="rId26"/>
    <p:sldId id="406" r:id="rId27"/>
    <p:sldId id="407" r:id="rId28"/>
    <p:sldId id="408" r:id="rId29"/>
    <p:sldId id="409" r:id="rId30"/>
    <p:sldId id="410" r:id="rId31"/>
    <p:sldId id="411" r:id="rId32"/>
    <p:sldId id="412" r:id="rId33"/>
    <p:sldId id="284" r:id="rId34"/>
    <p:sldId id="413" r:id="rId35"/>
    <p:sldId id="257" r:id="rId36"/>
    <p:sldId id="326" r:id="rId37"/>
    <p:sldId id="327" r:id="rId38"/>
    <p:sldId id="260" r:id="rId39"/>
    <p:sldId id="261" r:id="rId40"/>
    <p:sldId id="389" r:id="rId41"/>
    <p:sldId id="259" r:id="rId42"/>
    <p:sldId id="283" r:id="rId43"/>
    <p:sldId id="267" r:id="rId44"/>
    <p:sldId id="392" r:id="rId45"/>
    <p:sldId id="393" r:id="rId46"/>
    <p:sldId id="278" r:id="rId47"/>
    <p:sldId id="340" r:id="rId48"/>
    <p:sldId id="322" r:id="rId49"/>
    <p:sldId id="323" r:id="rId50"/>
    <p:sldId id="358" r:id="rId51"/>
    <p:sldId id="262" r:id="rId52"/>
    <p:sldId id="295" r:id="rId53"/>
    <p:sldId id="386" r:id="rId54"/>
    <p:sldId id="341" r:id="rId55"/>
    <p:sldId id="336" r:id="rId56"/>
    <p:sldId id="337" r:id="rId57"/>
    <p:sldId id="339" r:id="rId58"/>
    <p:sldId id="272" r:id="rId59"/>
    <p:sldId id="271" r:id="rId60"/>
    <p:sldId id="273" r:id="rId61"/>
    <p:sldId id="280" r:id="rId62"/>
    <p:sldId id="281" r:id="rId63"/>
    <p:sldId id="274" r:id="rId64"/>
    <p:sldId id="275" r:id="rId65"/>
    <p:sldId id="394" r:id="rId66"/>
    <p:sldId id="395" r:id="rId67"/>
    <p:sldId id="277" r:id="rId68"/>
    <p:sldId id="317" r:id="rId69"/>
    <p:sldId id="446" r:id="rId70"/>
    <p:sldId id="330"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Owen" initials="SO" lastIdx="14" clrIdx="0">
    <p:extLst>
      <p:ext uri="{19B8F6BF-5375-455C-9EA6-DF929625EA0E}">
        <p15:presenceInfo xmlns:p15="http://schemas.microsoft.com/office/powerpoint/2012/main" userId="Stephen Owen" providerId="None"/>
      </p:ext>
    </p:extLst>
  </p:cmAuthor>
  <p:cmAuthor id="2" name="Rachel Hawkes" initials="RH" lastIdx="15" clrIdx="1">
    <p:extLst>
      <p:ext uri="{19B8F6BF-5375-455C-9EA6-DF929625EA0E}">
        <p15:presenceInfo xmlns:p15="http://schemas.microsoft.com/office/powerpoint/2012/main" userId="Rachel Hawkes" providerId="None"/>
      </p:ext>
    </p:extLst>
  </p:cmAuthor>
  <p:cmAuthor id="3" name="Natalie Finlayson" initials="NF" lastIdx="1" clrIdx="2">
    <p:extLst>
      <p:ext uri="{19B8F6BF-5375-455C-9EA6-DF929625EA0E}">
        <p15:presenceInfo xmlns:p15="http://schemas.microsoft.com/office/powerpoint/2012/main" userId="Natalie Finlay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6500"/>
    <a:srgbClr val="F66400"/>
    <a:srgbClr val="EE6000"/>
    <a:srgbClr val="E65D00"/>
    <a:srgbClr val="115076"/>
    <a:srgbClr val="FBF0D5"/>
    <a:srgbClr val="DAA520"/>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8" autoAdjust="0"/>
    <p:restoredTop sz="78240" autoAdjust="0"/>
  </p:normalViewPr>
  <p:slideViewPr>
    <p:cSldViewPr snapToGrid="0">
      <p:cViewPr varScale="1">
        <p:scale>
          <a:sx n="61" d="100"/>
          <a:sy n="61" d="100"/>
        </p:scale>
        <p:origin x="1474" y="43"/>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12/10/2022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first</a:t>
            </a:r>
            <a:r>
              <a:rPr lang="en-GB" b="0" baseline="0" dirty="0"/>
              <a:t>, second and third person plural forms of</a:t>
            </a:r>
            <a:r>
              <a:rPr lang="en-GB" b="0" dirty="0"/>
              <a:t> </a:t>
            </a:r>
            <a:r>
              <a:rPr lang="fr-FR" sz="1200" b="0" i="1" noProof="0" dirty="0">
                <a:solidFill>
                  <a:prstClr val="white"/>
                </a:solidFill>
                <a:latin typeface="Calibri" panose="020F0502020204030204" pitchFamily="34" charset="0"/>
              </a:rPr>
              <a:t>avoir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Introduction of </a:t>
            </a:r>
            <a:r>
              <a:rPr lang="fr-FR" sz="1200" b="0" i="1" noProof="0" dirty="0">
                <a:solidFill>
                  <a:prstClr val="white"/>
                </a:solidFill>
                <a:latin typeface="Calibri" panose="020F0502020204030204" pitchFamily="34" charset="0"/>
                <a:cs typeface="Calibri" panose="020F0502020204030204" pitchFamily="34" charset="0"/>
              </a:rPr>
              <a:t>ce</a:t>
            </a:r>
            <a:r>
              <a:rPr lang="en-GB" sz="1200" b="0" i="1" dirty="0">
                <a:solidFill>
                  <a:prstClr val="white"/>
                </a:solidFill>
                <a:latin typeface="Calibri" panose="020F0502020204030204" pitchFamily="34" charset="0"/>
                <a:cs typeface="Calibri" panose="020F0502020204030204" pitchFamily="34" charset="0"/>
              </a:rPr>
              <a:t> </a:t>
            </a:r>
            <a:r>
              <a:rPr lang="en-GB" sz="1200" b="0" i="0" dirty="0">
                <a:solidFill>
                  <a:prstClr val="white"/>
                </a:solidFill>
                <a:latin typeface="Calibri" panose="020F0502020204030204" pitchFamily="34" charset="0"/>
                <a:cs typeface="Calibri" panose="020F0502020204030204" pitchFamily="34" charset="0"/>
              </a:rPr>
              <a:t>+ </a:t>
            </a:r>
            <a:r>
              <a:rPr lang="en-GB" sz="1200" b="0" i="1" dirty="0">
                <a:solidFill>
                  <a:prstClr val="white"/>
                </a:solidFill>
                <a:latin typeface="Calibri" panose="020F0502020204030204" pitchFamily="34" charset="0"/>
                <a:cs typeface="Calibri" panose="020F0502020204030204" pitchFamily="34" charset="0"/>
              </a:rPr>
              <a:t>est </a:t>
            </a:r>
            <a:r>
              <a:rPr lang="en-GB" sz="1200" b="0" i="0" dirty="0">
                <a:solidFill>
                  <a:prstClr val="white"/>
                </a:solidFill>
                <a:latin typeface="Calibri" panose="020F0502020204030204" pitchFamily="34" charset="0"/>
                <a:cs typeface="Calibri" panose="020F0502020204030204" pitchFamily="34" charset="0"/>
              </a:rPr>
              <a:t> contraction </a:t>
            </a:r>
            <a:r>
              <a:rPr lang="fr-FR" sz="1200" b="0" i="1" noProof="0" dirty="0">
                <a:solidFill>
                  <a:prstClr val="white"/>
                </a:solidFill>
                <a:latin typeface="Calibri" panose="020F0502020204030204" pitchFamily="34" charset="0"/>
                <a:cs typeface="Calibri" panose="020F0502020204030204" pitchFamily="34" charset="0"/>
              </a:rPr>
              <a:t>c’est</a:t>
            </a:r>
            <a:endParaRPr lang="fr-FR" sz="1200" b="0" i="0" noProof="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1.1.3</a:t>
            </a:r>
            <a:r>
              <a:rPr lang="en-GB" sz="1200" b="1" i="0" u="none" strike="noStrike" kern="1200" cap="none" baseline="0" dirty="0">
                <a:solidFill>
                  <a:schemeClr val="tx1"/>
                </a:solidFill>
                <a:effectLst/>
                <a:latin typeface="+mn-lt"/>
                <a:ea typeface="Calibri"/>
                <a:cs typeface="Calibri"/>
                <a:sym typeface="Calibri"/>
              </a:rPr>
              <a:t> (introduce) </a:t>
            </a:r>
            <a:r>
              <a:rPr lang="fr-FR" sz="1200" b="0" i="0" u="none" strike="noStrike" kern="1200" cap="none" baseline="0" dirty="0">
                <a:solidFill>
                  <a:schemeClr val="tx1"/>
                </a:solidFill>
                <a:effectLst/>
                <a:latin typeface="+mn-lt"/>
                <a:ea typeface="Calibri"/>
                <a:cs typeface="Calibri"/>
                <a:sym typeface="Calibri"/>
              </a:rPr>
              <a:t>a [8], ai [8], avoir [8], ce (c') [12], animal [1002], chambre [633], chien [1744], chose [125], idée [239], portable [4002], règle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[488], bon [94], un</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[3], une [3], qui [14]</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The additional English meanings of the following words have been added to Quizlet since the creation of this resource: chambre: bedroom, </a:t>
            </a:r>
            <a:r>
              <a:rPr lang="en-US" b="0" i="1" dirty="0">
                <a:solidFill>
                  <a:srgbClr val="000000"/>
                </a:solidFill>
                <a:effectLst/>
                <a:latin typeface="Arial" panose="020B0604020202020204" pitchFamily="34" charset="0"/>
              </a:rPr>
              <a:t>(hotel) room</a:t>
            </a:r>
            <a:endParaRPr lang="en-GB" sz="1200" b="0" i="1"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endParaRPr lang="en-GB" dirty="0"/>
          </a:p>
          <a:p>
            <a:r>
              <a:rPr lang="fr-FR" sz="1200" kern="1200" dirty="0">
                <a:solidFill>
                  <a:schemeClr val="tx1"/>
                </a:solidFill>
                <a:effectLst/>
                <a:latin typeface="+mn-lt"/>
                <a:ea typeface="+mn-ea"/>
                <a:cs typeface="+mn-cs"/>
              </a:rPr>
              <a:t>vélo, le</a:t>
            </a:r>
          </a:p>
          <a:p>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of unknown vocabulary used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vélo</a:t>
            </a:r>
            <a:r>
              <a:rPr lang="en-GB" b="0" baseline="0" dirty="0"/>
              <a:t> [4594], le [1]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11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endParaRPr lang="en-GB" dirty="0"/>
          </a:p>
          <a:p>
            <a:r>
              <a:rPr lang="fr-FR" sz="1200" kern="1200" dirty="0">
                <a:solidFill>
                  <a:schemeClr val="tx1"/>
                </a:solidFill>
                <a:effectLst/>
                <a:latin typeface="+mn-lt"/>
                <a:ea typeface="+mn-ea"/>
                <a:cs typeface="+mn-cs"/>
              </a:rPr>
              <a:t>partenaire, personne</a:t>
            </a:r>
          </a:p>
          <a:p>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of unknown vocabulary used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partenaire [1077], personne [84]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109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endParaRPr lang="en-GB" dirty="0"/>
          </a:p>
          <a:p>
            <a:r>
              <a:rPr lang="fr-FR" sz="1200" kern="1200" dirty="0">
                <a:solidFill>
                  <a:schemeClr val="tx1"/>
                </a:solidFill>
                <a:effectLst/>
                <a:latin typeface="+mn-lt"/>
                <a:ea typeface="+mn-ea"/>
                <a:cs typeface="+mn-cs"/>
              </a:rPr>
              <a:t>regarder, télé</a:t>
            </a:r>
          </a:p>
          <a:p>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of unknown vocabulary used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regarder [425], télé [2746]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282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a:t>
            </a:r>
            <a:r>
              <a:rPr lang="en-GB" b="0" dirty="0"/>
              <a:t>for 3 slides.</a:t>
            </a:r>
            <a:endParaRPr lang="en-GB" b="1" dirty="0"/>
          </a:p>
          <a:p>
            <a:endParaRPr lang="en-GB" b="1" dirty="0"/>
          </a:p>
          <a:p>
            <a:r>
              <a:rPr lang="en-GB" b="1" dirty="0"/>
              <a:t>Aim: </a:t>
            </a:r>
            <a:r>
              <a:rPr lang="en-GB" b="0" dirty="0"/>
              <a:t>Oral production of SSC [e] in words of varying degrees of complexity in decreasing amounts of time.</a:t>
            </a:r>
            <a:endParaRPr lang="en-GB" b="1" dirty="0"/>
          </a:p>
          <a:p>
            <a:endParaRPr lang="en-GB" baseline="0" dirty="0"/>
          </a:p>
          <a:p>
            <a:r>
              <a:rPr lang="en-GB" b="1" baseline="0" dirty="0"/>
              <a:t>Procedure:</a:t>
            </a:r>
          </a:p>
          <a:p>
            <a:pPr marL="228600" indent="-228600">
              <a:buAutoNum type="arabicPeriod"/>
            </a:pPr>
            <a:r>
              <a:rPr lang="en-GB" b="0" baseline="0" dirty="0"/>
              <a:t>Students pair up.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Explain that students are going to work their way down the ‘ladder’ by correctly pronouncing words containing [e], starting with simple words and building up to more complex words. Using their knowledge of English, students should be able to work out the meanings of </a:t>
            </a:r>
            <a:r>
              <a:rPr lang="en-GB" b="0" i="1" baseline="0" dirty="0"/>
              <a:t>facile </a:t>
            </a:r>
            <a:r>
              <a:rPr lang="en-GB" b="0" i="0" baseline="0" dirty="0"/>
              <a:t>and </a:t>
            </a:r>
            <a:r>
              <a:rPr lang="en-GB" b="0" i="1" baseline="0" dirty="0"/>
              <a:t>difficile</a:t>
            </a:r>
            <a:r>
              <a:rPr lang="en-GB" b="0" i="0" baseline="0" dirty="0"/>
              <a:t> form context – clarify. </a:t>
            </a:r>
            <a:r>
              <a:rPr lang="en-GB" b="0" baseline="0" dirty="0"/>
              <a:t>Explain that only the letters in </a:t>
            </a:r>
            <a:r>
              <a:rPr lang="en-GB" b="1" baseline="0" dirty="0"/>
              <a:t>bold</a:t>
            </a:r>
            <a:r>
              <a:rPr lang="en-GB" b="0" baseline="0" dirty="0"/>
              <a:t> are examples of [e] – the others are the ‘e’ sound they know from English.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Start the timer. Starting with </a:t>
            </a:r>
            <a:r>
              <a:rPr lang="en-GB" b="0" i="1" baseline="0" dirty="0"/>
              <a:t>de, </a:t>
            </a:r>
            <a:r>
              <a:rPr lang="en-GB" b="0" i="0" baseline="0" dirty="0"/>
              <a:t>Partner A works their way down the ladder. Partner B listens for correct pronunciation of [e]. If Partner A makes a mistake, they must go back to </a:t>
            </a:r>
            <a:r>
              <a:rPr lang="en-GB" b="0" i="1" baseline="0" dirty="0"/>
              <a:t>de </a:t>
            </a:r>
            <a:r>
              <a:rPr lang="en-GB" b="0" i="0" baseline="0" dirty="0"/>
              <a:t>and start again!</a:t>
            </a:r>
          </a:p>
          <a:p>
            <a:pPr marL="228600" indent="-228600">
              <a:buAutoNum type="arabicPeriod"/>
            </a:pPr>
            <a:r>
              <a:rPr lang="en-GB" b="0" baseline="0" dirty="0"/>
              <a:t>Students swap roles. Re-start the timer.</a:t>
            </a:r>
          </a:p>
          <a:p>
            <a:pPr marL="228600" indent="-228600">
              <a:buAutoNum type="arabicPeriod"/>
            </a:pPr>
            <a:r>
              <a:rPr lang="en-GB" b="0" baseline="0" dirty="0"/>
              <a:t>Whoever is furthest down the ladder when the timer stops is the winner!</a:t>
            </a:r>
          </a:p>
          <a:p>
            <a:pPr marL="228600" indent="-228600">
              <a:buAutoNum type="arabicPeriod"/>
            </a:pPr>
            <a:r>
              <a:rPr lang="en-GB" b="0" baseline="0" dirty="0"/>
              <a:t>Click on the words to hear them said aloud by a native speaker. Students repeat.</a:t>
            </a:r>
          </a:p>
          <a:p>
            <a:pPr marL="228600" indent="-228600">
              <a:buAutoNum type="arabicPeriod"/>
            </a:pPr>
            <a:r>
              <a:rPr lang="en-GB" b="0" baseline="0" dirty="0"/>
              <a:t>Move on to the next slide.</a:t>
            </a:r>
          </a:p>
          <a:p>
            <a:endParaRPr lang="en-GB" baseline="0" dirty="0"/>
          </a:p>
          <a:p>
            <a:r>
              <a:rPr lang="en-US" b="1" dirty="0"/>
              <a:t>Transcript and w</a:t>
            </a:r>
            <a:r>
              <a:rPr lang="en-GB" b="1" baseline="0" dirty="0" err="1"/>
              <a:t>ord</a:t>
            </a:r>
            <a:r>
              <a:rPr lang="en-GB" b="1" baseline="0" dirty="0"/>
              <a:t> frequency (1 is the most frequent word in French):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de [2], le [1], secret [796], regard [1209], </a:t>
            </a:r>
            <a:r>
              <a:rPr lang="en-GB" sz="1200" kern="0" noProof="0" dirty="0">
                <a:solidFill>
                  <a:srgbClr val="4472C4">
                    <a:lumMod val="50000"/>
                  </a:srgbClr>
                </a:solidFill>
                <a:latin typeface="Century Gothic" panose="020F0302020204030204"/>
                <a:cs typeface="Arial"/>
                <a:sym typeface="Arial"/>
              </a:rPr>
              <a:t>d</a:t>
            </a:r>
            <a:r>
              <a:rPr lang="en-GB" sz="1200" b="0" kern="0" noProof="0" dirty="0">
                <a:solidFill>
                  <a:srgbClr val="4472C4">
                    <a:lumMod val="50000"/>
                  </a:srgbClr>
                </a:solidFill>
                <a:latin typeface="Century Gothic" panose="020F0302020204030204"/>
                <a:cs typeface="Arial"/>
                <a:sym typeface="Arial"/>
              </a:rPr>
              <a:t>e</a:t>
            </a:r>
            <a:r>
              <a:rPr lang="en-GB" sz="1200" kern="0" noProof="0" dirty="0">
                <a:solidFill>
                  <a:srgbClr val="4472C4">
                    <a:lumMod val="50000"/>
                  </a:srgbClr>
                </a:solidFill>
                <a:latin typeface="Century Gothic" panose="020F0302020204030204"/>
                <a:cs typeface="Arial"/>
                <a:sym typeface="Arial"/>
              </a:rPr>
              <a:t>hors [1217],</a:t>
            </a:r>
            <a:r>
              <a:rPr lang="en-GB" baseline="0" dirty="0"/>
              <a:t> </a:t>
            </a:r>
            <a:r>
              <a:rPr lang="en-GB" baseline="0" dirty="0" err="1"/>
              <a:t>rebelle</a:t>
            </a:r>
            <a:r>
              <a:rPr lang="en-GB" baseline="0" dirty="0"/>
              <a:t> [2621], </a:t>
            </a:r>
            <a:r>
              <a:rPr lang="en-GB" sz="1200" kern="0" dirty="0" err="1">
                <a:solidFill>
                  <a:srgbClr val="4472C4">
                    <a:lumMod val="50000"/>
                  </a:srgbClr>
                </a:solidFill>
                <a:latin typeface="Century Gothic" panose="020F0302020204030204"/>
                <a:cs typeface="Arial"/>
                <a:sym typeface="Arial"/>
              </a:rPr>
              <a:t>fenêtre</a:t>
            </a:r>
            <a:r>
              <a:rPr lang="en-GB" baseline="0" dirty="0"/>
              <a:t> [1604], </a:t>
            </a:r>
            <a:r>
              <a:rPr lang="en-GB" sz="1200" kern="0" noProof="0" dirty="0" err="1">
                <a:solidFill>
                  <a:srgbClr val="4472C4">
                    <a:lumMod val="50000"/>
                  </a:srgbClr>
                </a:solidFill>
                <a:latin typeface="Century Gothic" panose="020F0302020204030204"/>
                <a:cs typeface="Arial"/>
                <a:sym typeface="Arial"/>
              </a:rPr>
              <a:t>mercr</a:t>
            </a:r>
            <a:r>
              <a:rPr lang="en-GB" sz="1200" b="0" kern="0" noProof="0" dirty="0" err="1">
                <a:solidFill>
                  <a:srgbClr val="4472C4">
                    <a:lumMod val="50000"/>
                  </a:srgbClr>
                </a:solidFill>
                <a:latin typeface="Century Gothic" panose="020F0302020204030204"/>
                <a:cs typeface="Arial"/>
                <a:sym typeface="Arial"/>
              </a:rPr>
              <a:t>e</a:t>
            </a:r>
            <a:r>
              <a:rPr lang="en-GB" sz="1200" kern="0" noProof="0" dirty="0" err="1">
                <a:solidFill>
                  <a:srgbClr val="4472C4">
                    <a:lumMod val="50000"/>
                  </a:srgbClr>
                </a:solidFill>
                <a:latin typeface="Century Gothic" panose="020F0302020204030204"/>
                <a:cs typeface="Arial"/>
                <a:sym typeface="Arial"/>
              </a:rPr>
              <a:t>di</a:t>
            </a:r>
            <a:r>
              <a:rPr lang="en-GB" baseline="0" dirty="0"/>
              <a:t> [1168], </a:t>
            </a:r>
            <a:r>
              <a:rPr lang="en-GB" sz="1200" kern="0" dirty="0">
                <a:solidFill>
                  <a:srgbClr val="4472C4">
                    <a:lumMod val="50000"/>
                  </a:srgbClr>
                </a:solidFill>
                <a:latin typeface="Century Gothic" panose="020F0302020204030204"/>
                <a:cs typeface="Arial"/>
                <a:sym typeface="Arial"/>
              </a:rPr>
              <a:t>promenade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frequencies of unknown words used in task instructions (1 is the most frequent word in French): </a:t>
            </a:r>
            <a:br>
              <a:rPr lang="en-GB" baseline="0" dirty="0"/>
            </a:br>
            <a:r>
              <a:rPr lang="en-GB" b="0" baseline="0" dirty="0"/>
              <a:t>facile [822], difficile [296]</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2885804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As previous but with 15 fewer seconds on the timer.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321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As previous but with 15 fewer seconds on the timer still.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991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sz="1200" b="0" i="0" kern="1200" dirty="0">
                <a:solidFill>
                  <a:schemeClr val="tx1"/>
                </a:solidFill>
                <a:effectLst/>
                <a:latin typeface="+mn-lt"/>
                <a:ea typeface="+mn-ea"/>
                <a:cs typeface="+mn-cs"/>
              </a:rPr>
              <a:t>Recognition and recall of the words in this week’s </a:t>
            </a:r>
            <a:r>
              <a:rPr lang="en-GB" sz="1200" b="0" i="0" kern="1200" baseline="0" dirty="0">
                <a:solidFill>
                  <a:schemeClr val="tx1"/>
                </a:solidFill>
                <a:effectLst/>
                <a:latin typeface="+mn-lt"/>
                <a:ea typeface="+mn-ea"/>
                <a:cs typeface="+mn-cs"/>
              </a:rPr>
              <a:t>set (other than the parts of the verb </a:t>
            </a:r>
            <a:r>
              <a:rPr lang="en-GB" sz="1200" b="0" i="1" kern="1200" baseline="0" dirty="0" err="1">
                <a:solidFill>
                  <a:schemeClr val="tx1"/>
                </a:solidFill>
                <a:effectLst/>
                <a:latin typeface="+mn-lt"/>
                <a:ea typeface="+mn-ea"/>
                <a:cs typeface="+mn-cs"/>
              </a:rPr>
              <a:t>avoir</a:t>
            </a:r>
            <a:r>
              <a:rPr lang="en-GB" sz="1200" b="0" i="0" kern="1200" baseline="0" dirty="0">
                <a:solidFill>
                  <a:schemeClr val="tx1"/>
                </a:solidFill>
                <a:effectLst/>
                <a:latin typeface="+mn-lt"/>
                <a:ea typeface="+mn-ea"/>
                <a:cs typeface="+mn-cs"/>
              </a:rPr>
              <a:t>, which will be introduced separately on the slides that follow). Though the masculine and feminine nouns respectively are grouped (to indicate a pattern in the use of the article rather than a totally random situation), the emphasis is on the meaning of the nouns, rather than on the indefinite article and gender, for now. </a:t>
            </a:r>
          </a:p>
          <a:p>
            <a:endParaRPr lang="en-GB" sz="1200" b="0" i="0" kern="1200" baseline="0" dirty="0">
              <a:solidFill>
                <a:schemeClr val="tx1"/>
              </a:solidFill>
              <a:effectLst/>
              <a:latin typeface="+mn-lt"/>
              <a:ea typeface="+mn-ea"/>
              <a:cs typeface="+mn-cs"/>
            </a:endParaRPr>
          </a:p>
          <a:p>
            <a:r>
              <a:rPr lang="en-GB" sz="1200" b="1" i="0" kern="1200" baseline="0" dirty="0">
                <a:solidFill>
                  <a:schemeClr val="tx1"/>
                </a:solidFill>
                <a:effectLst/>
                <a:latin typeface="+mn-lt"/>
                <a:ea typeface="+mn-ea"/>
                <a:cs typeface="+mn-cs"/>
              </a:rPr>
              <a:t>Procedure:</a:t>
            </a:r>
          </a:p>
          <a:p>
            <a:pPr marL="228600" indent="-228600">
              <a:buAutoNum type="arabicPeriod"/>
            </a:pPr>
            <a:r>
              <a:rPr lang="en-GB" sz="1200" b="0" i="0" kern="1200" baseline="0" dirty="0">
                <a:solidFill>
                  <a:schemeClr val="tx1"/>
                </a:solidFill>
                <a:effectLst/>
                <a:latin typeface="+mn-lt"/>
                <a:ea typeface="+mn-ea"/>
                <a:cs typeface="+mn-cs"/>
              </a:rPr>
              <a:t>French words appear one by one on clicks. </a:t>
            </a:r>
          </a:p>
          <a:p>
            <a:pPr marL="228600" indent="-228600">
              <a:buAutoNum type="arabicPeriod"/>
            </a:pPr>
            <a:r>
              <a:rPr lang="en-GB" sz="1200" b="0" i="0" kern="1200" baseline="0" dirty="0">
                <a:solidFill>
                  <a:schemeClr val="tx1"/>
                </a:solidFill>
                <a:effectLst/>
                <a:latin typeface="+mn-lt"/>
                <a:ea typeface="+mn-ea"/>
                <a:cs typeface="+mn-cs"/>
              </a:rPr>
              <a:t>Teacher says the French word. Students repeat.</a:t>
            </a:r>
          </a:p>
          <a:p>
            <a:pPr marL="228600" indent="-228600">
              <a:buAutoNum type="arabicPeriod"/>
            </a:pPr>
            <a:r>
              <a:rPr lang="en-GB" sz="1200" b="0" i="0" kern="1200" baseline="0" dirty="0">
                <a:solidFill>
                  <a:schemeClr val="tx1"/>
                </a:solidFill>
                <a:effectLst/>
                <a:latin typeface="+mn-lt"/>
                <a:ea typeface="+mn-ea"/>
                <a:cs typeface="+mn-cs"/>
              </a:rPr>
              <a:t>Students say the English.</a:t>
            </a:r>
          </a:p>
          <a:p>
            <a:pPr marL="228600" indent="-228600">
              <a:buAutoNum type="arabicPeriod"/>
            </a:pPr>
            <a:r>
              <a:rPr lang="en-GB" sz="1200" b="0" i="0" kern="1200" baseline="0" dirty="0">
                <a:solidFill>
                  <a:schemeClr val="tx1"/>
                </a:solidFill>
                <a:effectLst/>
                <a:latin typeface="+mn-lt"/>
                <a:ea typeface="+mn-ea"/>
                <a:cs typeface="+mn-cs"/>
              </a:rPr>
              <a:t>Answers appear on clicks.</a:t>
            </a:r>
          </a:p>
          <a:p>
            <a:pPr marL="228600" indent="-228600">
              <a:buAutoNum type="arabicPeriod"/>
            </a:pPr>
            <a:r>
              <a:rPr lang="en-GB" sz="1200" b="0" i="0" kern="1200" baseline="0" dirty="0">
                <a:solidFill>
                  <a:schemeClr val="tx1"/>
                </a:solidFill>
                <a:effectLst/>
                <a:latin typeface="+mn-lt"/>
                <a:ea typeface="+mn-ea"/>
                <a:cs typeface="+mn-cs"/>
              </a:rPr>
              <a:t>Once all words have appeared, click to trigger the disappearance of a French word (it will reappear on a second click). Students say the French.</a:t>
            </a:r>
          </a:p>
          <a:p>
            <a:endParaRPr lang="fr-FR" sz="1200" b="1"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561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explain construction of </a:t>
            </a:r>
            <a:r>
              <a:rPr lang="en-US" b="0" i="1" dirty="0" err="1"/>
              <a:t>c’est</a:t>
            </a:r>
            <a:r>
              <a:rPr lang="en-US" b="0" i="0" dirty="0"/>
              <a:t>, which will be featured in task instructions going forward, and give examples of usage.</a:t>
            </a:r>
          </a:p>
          <a:p>
            <a:endParaRPr lang="en-US" b="0" i="0" dirty="0"/>
          </a:p>
          <a:p>
            <a:r>
              <a:rPr lang="en-US" b="0" i="0" dirty="0"/>
              <a:t>NB: students have not yet encountered the word </a:t>
            </a:r>
            <a:r>
              <a:rPr lang="en-US" b="0" i="1" dirty="0"/>
              <a:t>non</a:t>
            </a:r>
            <a:r>
              <a:rPr lang="en-US" b="0" i="0" dirty="0"/>
              <a:t> [75], which will be formally introduced next week. However, they should be able to work out its meaning from context.</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Introduction to the –t liaison.</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3 minutes for 6 slides</a:t>
            </a:r>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Aim:</a:t>
            </a:r>
            <a:r>
              <a:rPr lang="en-GB" b="0" i="0" dirty="0"/>
              <a:t> to introduce the concept of t-liaison before a vowel with </a:t>
            </a:r>
            <a:r>
              <a:rPr lang="en-GB" b="0" i="1" dirty="0" err="1"/>
              <a:t>c’est</a:t>
            </a:r>
            <a:r>
              <a:rPr lang="en-GB" b="0" i="1" dirty="0"/>
              <a:t>.</a:t>
            </a:r>
          </a:p>
          <a:p>
            <a:pPr marL="0" lvl="0" indent="0" algn="l" rtl="0">
              <a:spcBef>
                <a:spcPts val="0"/>
              </a:spcBef>
              <a:spcAft>
                <a:spcPts val="0"/>
              </a:spcAft>
              <a:buNone/>
            </a:pPr>
            <a:endParaRPr lang="en-GB" b="0" i="1"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b="0" i="0" dirty="0"/>
              <a:t>1. Listen and repeat.</a:t>
            </a:r>
            <a:endParaRPr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93665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a:t>
            </a:r>
            <a:r>
              <a:rPr lang="en-GB" b="0" baseline="0" dirty="0"/>
              <a:t> </a:t>
            </a:r>
            <a:r>
              <a:rPr lang="en-GB" b="0" dirty="0"/>
              <a:t>point to oneself.</a:t>
            </a:r>
            <a:br>
              <a:rPr lang="en-GB" baseline="0" dirty="0"/>
            </a:br>
            <a:r>
              <a:rPr lang="en-GB" baseline="0" dirty="0"/>
              <a:t>4. Roll back the animations and work through 1-3 again, but this time, dropping your voice completely to listen carefully to the students saying the </a:t>
            </a:r>
            <a:r>
              <a:rPr lang="en-GB" b="1" dirty="0"/>
              <a:t>[e] </a:t>
            </a:r>
            <a:r>
              <a:rPr lang="en-GB" baseline="0" dirty="0"/>
              <a:t>sound, pronouncing </a:t>
            </a:r>
            <a:r>
              <a:rPr lang="en-GB" b="0" baseline="0" dirty="0"/>
              <a:t>”</a:t>
            </a:r>
            <a:r>
              <a:rPr lang="en-GB" b="1" baseline="0" dirty="0"/>
              <a:t>je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je </a:t>
            </a:r>
            <a:r>
              <a:rPr lang="en-GB" baseline="0" dirty="0"/>
              <a:t>[22].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93900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3 minutes for 6 slides</a:t>
            </a:r>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Aim:</a:t>
            </a:r>
            <a:r>
              <a:rPr lang="en-GB" b="0" i="0" dirty="0"/>
              <a:t> to introduce the concept of t-liaison before a vowel with </a:t>
            </a:r>
            <a:r>
              <a:rPr lang="en-GB" b="0" i="1" dirty="0" err="1"/>
              <a:t>c’est</a:t>
            </a:r>
            <a:r>
              <a:rPr lang="en-GB" b="0" i="1" dirty="0"/>
              <a:t>.</a:t>
            </a:r>
          </a:p>
          <a:p>
            <a:pPr marL="0" lvl="0" indent="0" algn="l" rtl="0">
              <a:spcBef>
                <a:spcPts val="0"/>
              </a:spcBef>
              <a:spcAft>
                <a:spcPts val="0"/>
              </a:spcAft>
              <a:buNone/>
            </a:pPr>
            <a:endParaRPr lang="en-GB" b="0" i="1" dirty="0"/>
          </a:p>
          <a:p>
            <a:pPr marL="0" lvl="0" indent="0" algn="l" rtl="0">
              <a:spcBef>
                <a:spcPts val="0"/>
              </a:spcBef>
              <a:spcAft>
                <a:spcPts val="0"/>
              </a:spcAft>
              <a:buNone/>
            </a:pPr>
            <a:r>
              <a:rPr lang="en-GB" b="1" i="0" dirty="0"/>
              <a:t>Procedure:</a:t>
            </a:r>
          </a:p>
          <a:p>
            <a:pPr marL="228600" lvl="0" indent="-228600" algn="l" rtl="0">
              <a:spcBef>
                <a:spcPts val="0"/>
              </a:spcBef>
              <a:spcAft>
                <a:spcPts val="0"/>
              </a:spcAft>
              <a:buAutoNum type="arabicPeriod"/>
            </a:pPr>
            <a:r>
              <a:rPr lang="en-GB" b="0" i="0" dirty="0"/>
              <a:t>Listen and repeat.</a:t>
            </a:r>
          </a:p>
          <a:p>
            <a:pPr marL="228600" lvl="0" indent="-228600" algn="l" rtl="0">
              <a:spcBef>
                <a:spcPts val="0"/>
              </a:spcBef>
              <a:spcAft>
                <a:spcPts val="0"/>
              </a:spcAft>
              <a:buAutoNum type="arabicPeriod"/>
            </a:pPr>
            <a:r>
              <a:rPr lang="en-GB" b="0" i="0" dirty="0"/>
              <a:t>Highlight that this sounds like one word, rather than two</a:t>
            </a:r>
            <a:endParaRPr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53879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58094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41716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79974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54870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17087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41667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Timing: 5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Aim: </a:t>
            </a:r>
            <a:r>
              <a:rPr lang="en-GB" b="0" i="0" baseline="0" dirty="0"/>
              <a:t>To detect the presence or absence of a t-liaison with </a:t>
            </a:r>
            <a:r>
              <a:rPr lang="en-GB" b="0" i="1" baseline="0" dirty="0" err="1"/>
              <a:t>c’est</a:t>
            </a:r>
            <a:r>
              <a:rPr lang="en-GB" b="0" i="0" baseline="0" dirty="0"/>
              <a:t>, and connect this with meaning.</a:t>
            </a:r>
            <a:endParaRPr lang="en-GB" b="1"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228600" lvl="0" indent="-228600" algn="l" rtl="0">
              <a:spcBef>
                <a:spcPts val="0"/>
              </a:spcBef>
              <a:spcAft>
                <a:spcPts val="0"/>
              </a:spcAft>
              <a:buAutoNum type="arabicPeriod"/>
            </a:pPr>
            <a:r>
              <a:rPr lang="en-GB" i="0" dirty="0"/>
              <a:t>Check students understand the task instructions. They have not encountered </a:t>
            </a:r>
            <a:r>
              <a:rPr lang="en-GB" sz="1200" i="1" dirty="0" err="1">
                <a:solidFill>
                  <a:schemeClr val="accent5">
                    <a:lumMod val="50000"/>
                  </a:schemeClr>
                </a:solidFill>
                <a:latin typeface="Century Gothic" panose="020B0502020202020204" pitchFamily="34" charset="0"/>
              </a:rPr>
              <a:t>écoute</a:t>
            </a:r>
            <a:r>
              <a:rPr lang="en-GB" sz="1200" dirty="0">
                <a:solidFill>
                  <a:schemeClr val="accent5">
                    <a:lumMod val="50000"/>
                  </a:schemeClr>
                </a:solidFill>
                <a:latin typeface="Century Gothic" panose="020B0502020202020204" pitchFamily="34" charset="0"/>
              </a:rPr>
              <a:t> before. Explain that this is the short form of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écouter</a:t>
            </a:r>
            <a:r>
              <a:rPr kumimoji="0" lang="en-GB"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which they met in week 1, and that they will encounter this in task instructions in the weeks to come.</a:t>
            </a:r>
          </a:p>
          <a:p>
            <a:pPr marL="228600" lvl="0" indent="-228600" algn="l" rtl="0">
              <a:spcBef>
                <a:spcPts val="0"/>
              </a:spcBef>
              <a:spcAft>
                <a:spcPts val="0"/>
              </a:spcAft>
              <a:buAutoNum type="arabicPeriod"/>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Students write 1-6.</a:t>
            </a:r>
          </a:p>
          <a:p>
            <a:pPr marL="228600" lvl="0" indent="-228600" algn="l" rtl="0">
              <a:spcBef>
                <a:spcPts val="0"/>
              </a:spcBef>
              <a:spcAft>
                <a:spcPts val="0"/>
              </a:spcAft>
              <a:buAutoNum type="arabicPeriod"/>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Click on a button to hear a form of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followed by a beep. </a:t>
            </a:r>
          </a:p>
          <a:p>
            <a:pPr marL="228600" lvl="0" indent="-228600" algn="l" rtl="0">
              <a:spcBef>
                <a:spcPts val="0"/>
              </a:spcBef>
              <a:spcAft>
                <a:spcPts val="0"/>
              </a:spcAft>
              <a:buAutoNum type="arabicPeriod"/>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Based on the presence or absence of a liaison, students decide what comes next. Remind them it is the presence or absence of a -t- sound that will give them this information – they won’t be able to tell the answer from the picture!</a:t>
            </a:r>
          </a:p>
          <a:p>
            <a:pPr marL="228600" lvl="0" indent="-228600" algn="l" rtl="0">
              <a:spcBef>
                <a:spcPts val="0"/>
              </a:spcBef>
              <a:spcAft>
                <a:spcPts val="0"/>
              </a:spcAft>
              <a:buAutoNum type="arabicPeriod"/>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Click to check.</a:t>
            </a:r>
          </a:p>
          <a:p>
            <a:pPr marL="228600" lvl="0" indent="-228600" algn="l" rtl="0">
              <a:spcBef>
                <a:spcPts val="0"/>
              </a:spcBef>
              <a:spcAft>
                <a:spcPts val="0"/>
              </a:spcAft>
              <a:buAutoNum type="arabicPeriod"/>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Full audio can be found on the next slide.</a:t>
            </a:r>
          </a:p>
          <a:p>
            <a:pPr marL="228600" lvl="0" indent="-228600" algn="l" rtl="0">
              <a:spcBef>
                <a:spcPts val="0"/>
              </a:spcBef>
              <a:spcAft>
                <a:spcPts val="0"/>
              </a:spcAft>
              <a:buAutoNum type="arabicPeriod"/>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lvl="0" indent="0" algn="l" rtl="0">
              <a:spcBef>
                <a:spcPts val="0"/>
              </a:spcBef>
              <a:spcAft>
                <a:spcPts val="0"/>
              </a:spcAft>
              <a:buNone/>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Transcript</a:t>
            </a:r>
          </a:p>
          <a:p>
            <a:pPr marL="0" lvl="0" indent="0" algn="l" rtl="0">
              <a:spcBef>
                <a:spcPts val="0"/>
              </a:spcBef>
              <a:spcAft>
                <a:spcPts val="0"/>
              </a:spcAft>
              <a:buNone/>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[grand].</a:t>
            </a:r>
          </a:p>
          <a:p>
            <a:pPr marL="0" lvl="0" indent="0" algn="l" rtl="0">
              <a:spcBef>
                <a:spcPts val="0"/>
              </a:spcBef>
              <a:spcAft>
                <a:spcPts val="0"/>
              </a:spcAft>
              <a:buNone/>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chambre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lvl="0" indent="0" algn="l" rtl="0">
              <a:spcBef>
                <a:spcPts val="0"/>
              </a:spcBef>
              <a:spcAft>
                <a:spcPts val="0"/>
              </a:spcAft>
              <a:buNone/>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[petit].</a:t>
            </a:r>
          </a:p>
          <a:p>
            <a:pPr marL="0" lvl="0" indent="0" algn="l" rtl="0">
              <a:spcBef>
                <a:spcPts val="0"/>
              </a:spcBef>
              <a:spcAft>
                <a:spcPts val="0"/>
              </a:spcAft>
              <a:buNone/>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[un portable].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chose].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6.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[triste].</a:t>
            </a:r>
            <a:endParaRPr lang="en-GB"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b="0" i="0" dirty="0">
                <a:solidFill>
                  <a:srgbClr val="222222"/>
                </a:solidFill>
                <a:effectLst/>
                <a:latin typeface="Georgia" panose="02040502050405020303" pitchFamily="18" charset="0"/>
              </a:rPr>
              <a:t>pentagone [&gt;5000], </a:t>
            </a:r>
            <a:r>
              <a:rPr lang="fr-FR" b="0" i="0" dirty="0">
                <a:solidFill>
                  <a:srgbClr val="000000"/>
                </a:solidFill>
                <a:effectLst/>
                <a:latin typeface="-apple-system"/>
              </a:rPr>
              <a:t>hexagone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417300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Full audio for the exercise on the previous slide.</a:t>
            </a:r>
          </a:p>
          <a:p>
            <a:pPr marL="0" lvl="0" indent="0" algn="l" rtl="0">
              <a:spcBef>
                <a:spcPts val="0"/>
              </a:spcBef>
              <a:spcAft>
                <a:spcPts val="0"/>
              </a:spcAft>
              <a:buNone/>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lvl="0" indent="0" algn="l" rtl="0">
              <a:spcBef>
                <a:spcPts val="0"/>
              </a:spcBef>
              <a:spcAft>
                <a:spcPts val="0"/>
              </a:spcAft>
              <a:buNone/>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Transcript</a:t>
            </a:r>
          </a:p>
          <a:p>
            <a:pPr marL="0" lvl="0" indent="0" algn="l" rtl="0">
              <a:spcBef>
                <a:spcPts val="0"/>
              </a:spcBef>
              <a:spcAft>
                <a:spcPts val="0"/>
              </a:spcAft>
              <a:buNone/>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grand.</a:t>
            </a:r>
          </a:p>
          <a:p>
            <a:pPr marL="0" lvl="0" indent="0" algn="l" rtl="0">
              <a:spcBef>
                <a:spcPts val="0"/>
              </a:spcBef>
              <a:spcAft>
                <a:spcPts val="0"/>
              </a:spcAft>
              <a:buNone/>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chambre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lvl="0" indent="0" algn="l" rtl="0">
              <a:spcBef>
                <a:spcPts val="0"/>
              </a:spcBef>
              <a:spcAft>
                <a:spcPts val="0"/>
              </a:spcAft>
              <a:buNone/>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petit.</a:t>
            </a:r>
          </a:p>
          <a:p>
            <a:pPr marL="0" lvl="0" indent="0" algn="l" rtl="0">
              <a:spcBef>
                <a:spcPts val="0"/>
              </a:spcBef>
              <a:spcAft>
                <a:spcPts val="0"/>
              </a:spcAft>
              <a:buNone/>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un portable.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chose.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6.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triste.</a:t>
            </a:r>
            <a:endParaRPr lang="en-GB"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488094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 </a:t>
            </a:r>
            <a:r>
              <a:rPr lang="en-GB" b="0" dirty="0"/>
              <a:t>for two slides.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 Spoken production of sentences with </a:t>
            </a:r>
            <a:r>
              <a:rPr lang="en-GB" i="1" dirty="0" err="1"/>
              <a:t>c’est</a:t>
            </a:r>
            <a:r>
              <a:rPr lang="en-GB" i="0" dirty="0"/>
              <a:t>, to practise presence and absence of a liaison.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Working in pairs, students take turns to say what they see.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For numbers 1-6 on this slide, students say </a:t>
            </a:r>
            <a:r>
              <a:rPr lang="en-GB" b="0" i="1" baseline="0" dirty="0" err="1"/>
              <a:t>C’est</a:t>
            </a:r>
            <a:r>
              <a:rPr lang="en-GB" b="0" i="1" baseline="0" dirty="0"/>
              <a:t> </a:t>
            </a:r>
            <a:r>
              <a:rPr lang="en-GB" b="0" i="0" baseline="0" dirty="0"/>
              <a:t>+ </a:t>
            </a:r>
            <a:r>
              <a:rPr lang="en-GB" b="0" i="1" baseline="0" dirty="0"/>
              <a:t>un(e) </a:t>
            </a:r>
            <a:r>
              <a:rPr lang="en-GB" b="0" i="0" baseline="0" dirty="0"/>
              <a:t>+ noun. Remind students of the liaison.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Click to move to the next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Students take turns to say what they see using an adjective. Remind students that no liaison is needed.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Answers (slide 1/2)</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C’est</a:t>
            </a:r>
            <a:r>
              <a:rPr lang="en-GB" b="0" i="0" baseline="0" dirty="0"/>
              <a:t> </a:t>
            </a:r>
            <a:r>
              <a:rPr lang="en-GB" b="0" i="0" baseline="0" dirty="0" err="1"/>
              <a:t>une</a:t>
            </a:r>
            <a:r>
              <a:rPr lang="en-GB" b="0" i="0" baseline="0" dirty="0"/>
              <a:t> </a:t>
            </a:r>
            <a:r>
              <a:rPr lang="en-GB" b="0" i="0" baseline="0" dirty="0" err="1"/>
              <a:t>règle</a:t>
            </a:r>
            <a:r>
              <a:rPr lang="en-GB" b="0" i="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C’est</a:t>
            </a:r>
            <a:r>
              <a:rPr lang="en-GB" b="0" i="0" baseline="0" dirty="0"/>
              <a:t> </a:t>
            </a:r>
            <a:r>
              <a:rPr lang="en-GB" b="0" i="0" baseline="0" dirty="0" err="1"/>
              <a:t>une</a:t>
            </a:r>
            <a:r>
              <a:rPr lang="en-GB" b="0" i="0" baseline="0" dirty="0"/>
              <a:t> chambre.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C’est</a:t>
            </a:r>
            <a:r>
              <a:rPr lang="en-GB" b="0" i="0" baseline="0" dirty="0"/>
              <a:t> </a:t>
            </a:r>
            <a:r>
              <a:rPr lang="en-GB" b="0" i="0" baseline="0" dirty="0" err="1"/>
              <a:t>une</a:t>
            </a:r>
            <a:r>
              <a:rPr lang="en-GB" b="0" i="0" baseline="0" dirty="0"/>
              <a:t> idée.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C’est</a:t>
            </a:r>
            <a:r>
              <a:rPr lang="en-GB" b="0" i="0" baseline="0" dirty="0"/>
              <a:t> un portable.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C’est</a:t>
            </a:r>
            <a:r>
              <a:rPr lang="en-GB" b="0" i="0" baseline="0" dirty="0"/>
              <a:t> un </a:t>
            </a:r>
            <a:r>
              <a:rPr lang="en-GB" b="0" i="0" baseline="0" dirty="0" err="1"/>
              <a:t>chien</a:t>
            </a:r>
            <a:r>
              <a:rPr lang="en-GB" b="0" i="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C’est</a:t>
            </a:r>
            <a:r>
              <a:rPr lang="en-GB" b="0" i="0" baseline="0" dirty="0"/>
              <a:t> un animal.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493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978094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Answers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C’est</a:t>
            </a:r>
            <a:r>
              <a:rPr lang="en-GB" b="0" i="0" baseline="0" dirty="0"/>
              <a:t> </a:t>
            </a:r>
            <a:r>
              <a:rPr lang="en-GB" b="0" i="0" baseline="0" dirty="0" err="1"/>
              <a:t>français</a:t>
            </a:r>
            <a:r>
              <a:rPr lang="en-GB" b="0" i="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C’est</a:t>
            </a:r>
            <a:r>
              <a:rPr lang="en-GB" b="0" i="0" baseline="0" dirty="0"/>
              <a:t> </a:t>
            </a:r>
            <a:r>
              <a:rPr lang="en-GB" b="0" i="0" baseline="0" dirty="0" err="1"/>
              <a:t>amusant</a:t>
            </a:r>
            <a:r>
              <a:rPr lang="en-GB" b="0" i="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C’est</a:t>
            </a:r>
            <a:r>
              <a:rPr lang="en-GB" b="0" i="0" baseline="0" dirty="0"/>
              <a:t> petit.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C’est</a:t>
            </a:r>
            <a:r>
              <a:rPr lang="en-GB" b="0" i="0" baseline="0" dirty="0"/>
              <a:t> anglaise.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C’est</a:t>
            </a:r>
            <a:r>
              <a:rPr lang="en-GB" b="0" i="0" baseline="0" dirty="0"/>
              <a:t> bon.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86335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introduce the verb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avoir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Calibri"/>
                <a:sym typeface="Calibri"/>
              </a:rPr>
              <a:t>A</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voir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French.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avoir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SSC [a].</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a:p>
            <a:endParaRPr lang="en-GB" dirty="0"/>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807647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817394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978605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948636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533380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90398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p:txBody>
      </p:sp>
      <p:sp>
        <p:nvSpPr>
          <p:cNvPr id="4" name="Slide Number Placeholder 3"/>
          <p:cNvSpPr>
            <a:spLocks noGrp="1"/>
          </p:cNvSpPr>
          <p:nvPr>
            <p:ph type="sldNum" sz="quarter" idx="10"/>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12276530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Timing: 5 minutes</a:t>
            </a:r>
          </a:p>
          <a:p>
            <a:pPr marL="0" indent="0">
              <a:buNone/>
            </a:pPr>
            <a:endParaRPr lang="en-GB" b="1" dirty="0"/>
          </a:p>
          <a:p>
            <a:pPr marL="0" indent="0">
              <a:buNone/>
            </a:pPr>
            <a:r>
              <a:rPr lang="en-GB" b="1" dirty="0"/>
              <a:t>Aim</a:t>
            </a:r>
            <a:r>
              <a:rPr lang="en-GB" b="0" dirty="0"/>
              <a:t>: to connect the written form of the first and third person singular forms of </a:t>
            </a:r>
            <a:r>
              <a:rPr lang="en-GB" b="0" i="1" dirty="0" err="1"/>
              <a:t>avoir</a:t>
            </a:r>
            <a:r>
              <a:rPr lang="en-GB" b="0" i="1" dirty="0"/>
              <a:t> </a:t>
            </a:r>
            <a:r>
              <a:rPr lang="en-GB" b="0" i="0" dirty="0"/>
              <a:t>with their meanings.</a:t>
            </a:r>
          </a:p>
          <a:p>
            <a:pPr marL="0" indent="0">
              <a:buNone/>
            </a:pPr>
            <a:endParaRPr lang="en-GB" b="0" i="0" dirty="0"/>
          </a:p>
          <a:p>
            <a:pPr marL="0" indent="0">
              <a:buNone/>
            </a:pPr>
            <a:r>
              <a:rPr lang="en-GB" b="1" i="0" dirty="0"/>
              <a:t>Procedure:</a:t>
            </a:r>
          </a:p>
          <a:p>
            <a:pPr marL="228600" indent="-228600">
              <a:buAutoNum type="arabicPeriod"/>
            </a:pPr>
            <a:r>
              <a:rPr lang="en-GB" dirty="0"/>
              <a:t>Explain, if necessary, that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Léa</a:t>
            </a:r>
            <a:r>
              <a:rPr lang="en-GB" dirty="0"/>
              <a:t> is writing about herself in the first person, whereas she is talking about Amir using the third person. </a:t>
            </a:r>
          </a:p>
          <a:p>
            <a:pPr marL="228600" indent="-228600">
              <a:buAutoNum type="arabicPeriod"/>
            </a:pPr>
            <a:r>
              <a:rPr lang="en-GB" dirty="0"/>
              <a:t>Students sketch a grid in their books with the column headers ‘</a:t>
            </a:r>
            <a:r>
              <a:rPr lang="en-GB" dirty="0" err="1"/>
              <a:t>L</a:t>
            </a:r>
            <a:r>
              <a:rPr lang="en-GB" baseline="0" dirty="0" err="1"/>
              <a:t>éa</a:t>
            </a:r>
            <a:r>
              <a:rPr lang="en-GB" baseline="0" dirty="0"/>
              <a:t>’ and ‘Amir’.</a:t>
            </a:r>
          </a:p>
          <a:p>
            <a:pPr marL="228600" indent="-228600">
              <a:buAutoNum type="arabicPeriod"/>
            </a:pPr>
            <a:r>
              <a:rPr lang="en-GB" baseline="0" dirty="0"/>
              <a:t>Students complete their tables by writing English nouns in the appropriate columns. Remind </a:t>
            </a:r>
            <a:r>
              <a:rPr lang="en-GB" dirty="0"/>
              <a:t>students that it is the </a:t>
            </a:r>
            <a:r>
              <a:rPr lang="en-GB" b="1" dirty="0"/>
              <a:t>form of the verb</a:t>
            </a:r>
            <a:r>
              <a:rPr lang="en-GB" b="0" dirty="0"/>
              <a:t> that will give them the necessary information. NB: m</a:t>
            </a:r>
            <a:r>
              <a:rPr lang="en-GB" dirty="0"/>
              <a:t>asculine and feminine nouns are equally distributed</a:t>
            </a:r>
            <a:r>
              <a:rPr lang="en-GB" baseline="0" dirty="0"/>
              <a:t> between </a:t>
            </a:r>
            <a:r>
              <a:rPr lang="en-GB" baseline="0" dirty="0" err="1"/>
              <a:t>Léa</a:t>
            </a:r>
            <a:r>
              <a:rPr lang="en-GB" baseline="0" dirty="0"/>
              <a:t> and Amir to avoid any potential for the incorrect supposition at any point on the part of the student that the indefinite article is the key to the answer here.</a:t>
            </a:r>
          </a:p>
          <a:p>
            <a:pPr marL="228600" indent="-228600">
              <a:buAutoNum type="arabicPeriod"/>
            </a:pPr>
            <a:r>
              <a:rPr lang="en-GB" baseline="0" dirty="0"/>
              <a:t>Answers on the next slide.</a:t>
            </a:r>
          </a:p>
          <a:p>
            <a:endParaRPr lang="en-GB" sz="1200" b="1" i="0" u="none" strike="noStrike" kern="1200" baseline="0" dirty="0">
              <a:solidFill>
                <a:schemeClr val="tx1"/>
              </a:solidFill>
              <a:effectLst/>
              <a:latin typeface="+mn-lt"/>
              <a:ea typeface="+mn-ea"/>
              <a:cs typeface="+mn-cs"/>
            </a:endParaRPr>
          </a:p>
          <a:p>
            <a:r>
              <a:rPr lang="en-GB" sz="1200" b="1" i="0" u="none" strike="noStrike" kern="1200" baseline="0" dirty="0">
                <a:solidFill>
                  <a:schemeClr val="tx1"/>
                </a:solidFill>
                <a:effectLst/>
                <a:latin typeface="+mn-lt"/>
                <a:ea typeface="+mn-ea"/>
                <a:cs typeface="+mn-cs"/>
              </a:rPr>
              <a:t>N.B. Response grid on following slide.</a:t>
            </a:r>
          </a:p>
          <a:p>
            <a:endParaRPr lang="fr-FR"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cognates used (1 is the most frequent word in French): </a:t>
            </a:r>
            <a:br>
              <a:rPr lang="en-GB" baseline="0" dirty="0"/>
            </a:br>
            <a:r>
              <a:rPr lang="en-GB" sz="1200" b="0" dirty="0">
                <a:solidFill>
                  <a:schemeClr val="accent5">
                    <a:lumMod val="50000"/>
                  </a:schemeClr>
                </a:solidFill>
                <a:latin typeface="Century Gothic" panose="020B0502020202020204" pitchFamily="34" charset="0"/>
              </a:rPr>
              <a:t>poster</a:t>
            </a:r>
            <a:r>
              <a:rPr lang="en-GB" b="1" baseline="0" dirty="0"/>
              <a:t> </a:t>
            </a:r>
            <a:r>
              <a:rPr lang="en-GB" b="0" baseline="0" dirty="0"/>
              <a:t>[3011], message [792]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0726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Answers appear on clicks.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344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167036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Timing: 5 minutes</a:t>
            </a:r>
          </a:p>
          <a:p>
            <a:pPr marL="0" indent="0">
              <a:buNone/>
            </a:pPr>
            <a:endParaRPr lang="en-GB" b="1" dirty="0"/>
          </a:p>
          <a:p>
            <a:pPr marL="0" indent="0">
              <a:buNone/>
            </a:pPr>
            <a:r>
              <a:rPr lang="en-GB" b="1" dirty="0"/>
              <a:t>Aim</a:t>
            </a:r>
            <a:r>
              <a:rPr lang="en-GB" b="0" dirty="0"/>
              <a:t>: to connect the spoken form of the first and third person singular forms of </a:t>
            </a:r>
            <a:r>
              <a:rPr lang="en-GB" b="0" i="1" dirty="0" err="1"/>
              <a:t>avoir</a:t>
            </a:r>
            <a:r>
              <a:rPr lang="en-GB" b="0" i="1" dirty="0"/>
              <a:t> </a:t>
            </a:r>
            <a:r>
              <a:rPr lang="en-GB" b="0" i="0" dirty="0"/>
              <a:t>with their meanings.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FF0000"/>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FF0000"/>
                </a:solidFill>
                <a:latin typeface="Century Gothic" panose="020B0502020202020204" pitchFamily="34" charset="0"/>
              </a:rPr>
              <a:t>Click on a button to hear the audio with the pronoun obscured.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FF0000"/>
                </a:solidFill>
                <a:latin typeface="Century Gothic" panose="020B0502020202020204" pitchFamily="34" charset="0"/>
              </a:rPr>
              <a:t>Students listen to the verb and decide to whom the thing belongs.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FF0000"/>
                </a:solidFill>
                <a:latin typeface="Century Gothic" panose="020B0502020202020204" pitchFamily="34" charset="0"/>
              </a:rPr>
              <a:t>They write the name of the thing in the appropriate column.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FF0000"/>
                </a:solidFill>
                <a:latin typeface="Century Gothic" panose="020B0502020202020204" pitchFamily="34" charset="0"/>
              </a:rPr>
              <a:t>Answers appear on clicks, one by one.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FF0000"/>
                </a:solidFill>
                <a:latin typeface="Century Gothic" panose="020B0502020202020204" pitchFamily="34" charset="0"/>
              </a:rPr>
              <a:t>For full audio, including pronouns, see the next slide.</a:t>
            </a:r>
          </a:p>
          <a:p>
            <a:endParaRPr lang="en-GB" sz="1200" b="1" dirty="0">
              <a:solidFill>
                <a:srgbClr val="FF0000"/>
              </a:solidFill>
              <a:latin typeface="Century Gothic" panose="020B0502020202020204" pitchFamily="34" charset="0"/>
            </a:endParaRPr>
          </a:p>
          <a:p>
            <a:r>
              <a:rPr lang="en-GB" sz="1200" b="1" dirty="0">
                <a:solidFill>
                  <a:srgbClr val="FF0000"/>
                </a:solidFill>
                <a:latin typeface="Century Gothic" panose="020B0502020202020204" pitchFamily="34" charset="0"/>
              </a:rPr>
              <a:t>Transcript</a:t>
            </a:r>
          </a:p>
          <a:p>
            <a:pPr marL="228600" indent="-228600">
              <a:buAutoNum type="arabicParenR"/>
            </a:pPr>
            <a:r>
              <a:rPr lang="en-GB" sz="1200" b="0" dirty="0">
                <a:solidFill>
                  <a:srgbClr val="FF0000"/>
                </a:solidFill>
                <a:latin typeface="Century Gothic" panose="020B0502020202020204" pitchFamily="34" charset="0"/>
              </a:rPr>
              <a:t>[beep] ai </a:t>
            </a:r>
            <a:r>
              <a:rPr lang="en-GB" sz="1200" b="0" dirty="0" err="1">
                <a:solidFill>
                  <a:srgbClr val="FF0000"/>
                </a:solidFill>
                <a:latin typeface="Century Gothic" panose="020B0502020202020204" pitchFamily="34" charset="0"/>
              </a:rPr>
              <a:t>une</a:t>
            </a:r>
            <a:r>
              <a:rPr lang="en-GB" sz="1200" b="0" dirty="0">
                <a:solidFill>
                  <a:srgbClr val="FF0000"/>
                </a:solidFill>
                <a:latin typeface="Century Gothic" panose="020B0502020202020204" pitchFamily="34" charset="0"/>
              </a:rPr>
              <a:t> chose.</a:t>
            </a:r>
          </a:p>
          <a:p>
            <a:pPr marL="228600" indent="-228600">
              <a:buAutoNum type="arabicParenR"/>
            </a:pPr>
            <a:r>
              <a:rPr lang="en-GB" sz="1200" b="0" dirty="0">
                <a:solidFill>
                  <a:srgbClr val="FF0000"/>
                </a:solidFill>
                <a:latin typeface="Century Gothic" panose="020B0502020202020204" pitchFamily="34" charset="0"/>
              </a:rPr>
              <a:t>[beep] a un </a:t>
            </a:r>
            <a:r>
              <a:rPr lang="en-GB" sz="1200" b="0" dirty="0" err="1">
                <a:solidFill>
                  <a:srgbClr val="FF0000"/>
                </a:solidFill>
                <a:latin typeface="Century Gothic" panose="020B0502020202020204" pitchFamily="34" charset="0"/>
              </a:rPr>
              <a:t>chien</a:t>
            </a:r>
            <a:r>
              <a:rPr lang="en-GB" sz="1200" b="0" dirty="0">
                <a:solidFill>
                  <a:srgbClr val="FF0000"/>
                </a:solidFill>
                <a:latin typeface="Century Gothic" panose="020B0502020202020204" pitchFamily="34" charset="0"/>
              </a:rPr>
              <a:t>.</a:t>
            </a:r>
          </a:p>
          <a:p>
            <a:pPr marL="228600" indent="-228600">
              <a:buAutoNum type="arabicParenR"/>
            </a:pPr>
            <a:r>
              <a:rPr lang="en-GB" sz="1200" b="0" dirty="0">
                <a:solidFill>
                  <a:srgbClr val="FF0000"/>
                </a:solidFill>
                <a:latin typeface="Century Gothic" panose="020B0502020202020204" pitchFamily="34" charset="0"/>
              </a:rPr>
              <a:t>[beep] ai un portable.</a:t>
            </a:r>
          </a:p>
          <a:p>
            <a:pPr marL="228600" indent="-228600">
              <a:buAutoNum type="arabicParenR"/>
            </a:pPr>
            <a:r>
              <a:rPr lang="en-GB" sz="1200" b="0" dirty="0">
                <a:solidFill>
                  <a:srgbClr val="FF0000"/>
                </a:solidFill>
                <a:latin typeface="Century Gothic" panose="020B0502020202020204" pitchFamily="34" charset="0"/>
              </a:rPr>
              <a:t>[beep] ai </a:t>
            </a:r>
            <a:r>
              <a:rPr lang="en-GB" sz="1200" b="0" dirty="0" err="1">
                <a:solidFill>
                  <a:srgbClr val="FF0000"/>
                </a:solidFill>
                <a:latin typeface="Century Gothic" panose="020B0502020202020204" pitchFamily="34" charset="0"/>
              </a:rPr>
              <a:t>une</a:t>
            </a:r>
            <a:r>
              <a:rPr lang="en-GB" sz="1200" b="0" dirty="0">
                <a:solidFill>
                  <a:srgbClr val="FF0000"/>
                </a:solidFill>
                <a:latin typeface="Century Gothic" panose="020B0502020202020204" pitchFamily="34" charset="0"/>
              </a:rPr>
              <a:t> </a:t>
            </a:r>
            <a:r>
              <a:rPr lang="en-GB" sz="1200" b="0" dirty="0" err="1">
                <a:solidFill>
                  <a:srgbClr val="FF0000"/>
                </a:solidFill>
                <a:latin typeface="Century Gothic" panose="020B0502020202020204" pitchFamily="34" charset="0"/>
              </a:rPr>
              <a:t>chambre</a:t>
            </a:r>
            <a:r>
              <a:rPr lang="en-GB" sz="1200" b="0" dirty="0">
                <a:solidFill>
                  <a:srgbClr val="FF0000"/>
                </a:solidFill>
                <a:latin typeface="Century Gothic" panose="020B0502020202020204" pitchFamily="34" charset="0"/>
              </a:rPr>
              <a:t>.</a:t>
            </a:r>
          </a:p>
          <a:p>
            <a:pPr marL="228600" indent="-228600">
              <a:buAutoNum type="arabicParenR"/>
            </a:pPr>
            <a:r>
              <a:rPr lang="en-GB" sz="1200" b="0" dirty="0">
                <a:solidFill>
                  <a:srgbClr val="FF0000"/>
                </a:solidFill>
                <a:latin typeface="Century Gothic" panose="020B0502020202020204" pitchFamily="34" charset="0"/>
              </a:rPr>
              <a:t>[beep] </a:t>
            </a:r>
            <a:r>
              <a:rPr lang="en-GB" sz="1200" b="0" baseline="0" dirty="0">
                <a:solidFill>
                  <a:srgbClr val="FF0000"/>
                </a:solidFill>
                <a:latin typeface="Century Gothic" panose="020B0502020202020204" pitchFamily="34" charset="0"/>
              </a:rPr>
              <a:t>a un animal.</a:t>
            </a:r>
          </a:p>
          <a:p>
            <a:pPr marL="228600" indent="-228600">
              <a:buAutoNum type="arabicParenR"/>
            </a:pPr>
            <a:r>
              <a:rPr lang="en-GB" sz="1200" b="0" dirty="0">
                <a:solidFill>
                  <a:srgbClr val="FF0000"/>
                </a:solidFill>
                <a:latin typeface="Century Gothic" panose="020B0502020202020204" pitchFamily="34" charset="0"/>
              </a:rPr>
              <a:t>[beep] </a:t>
            </a:r>
            <a:r>
              <a:rPr lang="en-GB" sz="1200" b="0" baseline="0" dirty="0">
                <a:solidFill>
                  <a:srgbClr val="FF0000"/>
                </a:solidFill>
                <a:latin typeface="Century Gothic" panose="020B0502020202020204" pitchFamily="34" charset="0"/>
              </a:rPr>
              <a:t>a </a:t>
            </a:r>
            <a:r>
              <a:rPr lang="en-GB" sz="1200" b="0" baseline="0" dirty="0" err="1">
                <a:solidFill>
                  <a:srgbClr val="FF0000"/>
                </a:solidFill>
                <a:latin typeface="Century Gothic" panose="020B0502020202020204" pitchFamily="34" charset="0"/>
              </a:rPr>
              <a:t>une</a:t>
            </a:r>
            <a:r>
              <a:rPr lang="en-GB" sz="1200" b="0" baseline="0" dirty="0">
                <a:solidFill>
                  <a:srgbClr val="FF0000"/>
                </a:solidFill>
                <a:latin typeface="Century Gothic" panose="020B0502020202020204" pitchFamily="34" charset="0"/>
              </a:rPr>
              <a:t> chose.</a:t>
            </a:r>
          </a:p>
          <a:p>
            <a:pPr marL="228600" indent="-228600">
              <a:buAutoNum type="arabicParenR"/>
            </a:pPr>
            <a:r>
              <a:rPr lang="en-GB" sz="1200" b="0" dirty="0">
                <a:solidFill>
                  <a:srgbClr val="FF0000"/>
                </a:solidFill>
                <a:latin typeface="Century Gothic" panose="020B0502020202020204" pitchFamily="34" charset="0"/>
              </a:rPr>
              <a:t>[beep] </a:t>
            </a:r>
            <a:r>
              <a:rPr lang="en-GB" sz="1200" b="0" baseline="0" dirty="0">
                <a:solidFill>
                  <a:srgbClr val="FF0000"/>
                </a:solidFill>
                <a:latin typeface="Century Gothic" panose="020B0502020202020204" pitchFamily="34" charset="0"/>
              </a:rPr>
              <a:t>ai </a:t>
            </a:r>
            <a:r>
              <a:rPr lang="en-GB" sz="1200" b="0" baseline="0" dirty="0" err="1">
                <a:solidFill>
                  <a:srgbClr val="FF0000"/>
                </a:solidFill>
                <a:latin typeface="Century Gothic" panose="020B0502020202020204" pitchFamily="34" charset="0"/>
              </a:rPr>
              <a:t>une</a:t>
            </a:r>
            <a:r>
              <a:rPr lang="en-GB" sz="1200" b="0" baseline="0" dirty="0">
                <a:solidFill>
                  <a:srgbClr val="FF0000"/>
                </a:solidFill>
                <a:latin typeface="Century Gothic" panose="020B0502020202020204" pitchFamily="34" charset="0"/>
              </a:rPr>
              <a:t> </a:t>
            </a:r>
            <a:r>
              <a:rPr lang="en-GB" sz="1200" b="0" baseline="0" dirty="0" err="1">
                <a:solidFill>
                  <a:srgbClr val="FF0000"/>
                </a:solidFill>
                <a:latin typeface="Century Gothic" panose="020B0502020202020204" pitchFamily="34" charset="0"/>
              </a:rPr>
              <a:t>règle</a:t>
            </a:r>
            <a:r>
              <a:rPr lang="en-GB" sz="1200" b="0" baseline="0" dirty="0">
                <a:solidFill>
                  <a:srgbClr val="FF0000"/>
                </a:solidFill>
                <a:latin typeface="Century Gothic" panose="020B0502020202020204" pitchFamily="34" charset="0"/>
              </a:rPr>
              <a:t>.</a:t>
            </a:r>
          </a:p>
          <a:p>
            <a:pPr marL="228600" indent="-228600">
              <a:buAutoNum type="arabicParenR"/>
            </a:pPr>
            <a:r>
              <a:rPr lang="en-GB" sz="1200" b="0" dirty="0">
                <a:solidFill>
                  <a:srgbClr val="FF0000"/>
                </a:solidFill>
                <a:latin typeface="Century Gothic" panose="020B0502020202020204" pitchFamily="34" charset="0"/>
              </a:rPr>
              <a:t>[beep] </a:t>
            </a:r>
            <a:r>
              <a:rPr lang="en-GB" sz="1200" b="0" baseline="0" dirty="0">
                <a:solidFill>
                  <a:srgbClr val="FF0000"/>
                </a:solidFill>
                <a:latin typeface="Century Gothic" panose="020B0502020202020204" pitchFamily="34" charset="0"/>
              </a:rPr>
              <a:t>a </a:t>
            </a:r>
            <a:r>
              <a:rPr lang="en-GB" sz="1200" b="0" baseline="0" dirty="0" err="1">
                <a:solidFill>
                  <a:srgbClr val="FF0000"/>
                </a:solidFill>
                <a:latin typeface="Century Gothic" panose="020B0502020202020204" pitchFamily="34" charset="0"/>
              </a:rPr>
              <a:t>une</a:t>
            </a:r>
            <a:r>
              <a:rPr lang="en-GB" sz="1200" b="0" baseline="0" dirty="0">
                <a:solidFill>
                  <a:srgbClr val="FF0000"/>
                </a:solidFill>
                <a:latin typeface="Century Gothic" panose="020B0502020202020204" pitchFamily="34" charset="0"/>
              </a:rPr>
              <a:t> idée.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4E2A9-A970-48BE-B31A-B4EAD54004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2486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Century Gothic" panose="020B0502020202020204" pitchFamily="34" charset="0"/>
              </a:rPr>
              <a:t>Answers for the activity on the previous slide. Full audio (including pronouns) plays on clicks.</a:t>
            </a:r>
            <a:endParaRPr lang="en-GB" sz="1200" dirty="0">
              <a:solidFill>
                <a:srgbClr val="002060"/>
              </a:solidFill>
              <a:latin typeface="Century Gothic" panose="020B0502020202020204" pitchFamily="34" charset="0"/>
            </a:endParaRPr>
          </a:p>
          <a:p>
            <a:endParaRPr lang="en-GB" sz="1200" b="1" dirty="0">
              <a:solidFill>
                <a:srgbClr val="FF0000"/>
              </a:solidFill>
              <a:latin typeface="Century Gothic" panose="020B0502020202020204" pitchFamily="34" charset="0"/>
            </a:endParaRPr>
          </a:p>
          <a:p>
            <a:r>
              <a:rPr lang="en-GB" sz="1200" b="1" dirty="0">
                <a:solidFill>
                  <a:srgbClr val="FF0000"/>
                </a:solidFill>
                <a:latin typeface="Century Gothic" panose="020B0502020202020204" pitchFamily="34" charset="0"/>
              </a:rPr>
              <a:t>Transcript</a:t>
            </a:r>
          </a:p>
          <a:p>
            <a:pPr marL="228600" indent="-228600">
              <a:buAutoNum type="arabicParenR"/>
            </a:pPr>
            <a:r>
              <a:rPr lang="en-GB" sz="1200" b="0" dirty="0" err="1">
                <a:solidFill>
                  <a:srgbClr val="FF0000"/>
                </a:solidFill>
                <a:latin typeface="Century Gothic" panose="020B0502020202020204" pitchFamily="34" charset="0"/>
              </a:rPr>
              <a:t>J’ai</a:t>
            </a:r>
            <a:r>
              <a:rPr lang="en-GB" sz="1200" b="0" dirty="0">
                <a:solidFill>
                  <a:srgbClr val="FF0000"/>
                </a:solidFill>
                <a:latin typeface="Century Gothic" panose="020B0502020202020204" pitchFamily="34" charset="0"/>
              </a:rPr>
              <a:t> </a:t>
            </a:r>
            <a:r>
              <a:rPr lang="en-GB" sz="1200" b="0" dirty="0" err="1">
                <a:solidFill>
                  <a:srgbClr val="FF0000"/>
                </a:solidFill>
                <a:latin typeface="Century Gothic" panose="020B0502020202020204" pitchFamily="34" charset="0"/>
              </a:rPr>
              <a:t>une</a:t>
            </a:r>
            <a:r>
              <a:rPr lang="en-GB" sz="1200" b="0" dirty="0">
                <a:solidFill>
                  <a:srgbClr val="FF0000"/>
                </a:solidFill>
                <a:latin typeface="Century Gothic" panose="020B0502020202020204" pitchFamily="34" charset="0"/>
              </a:rPr>
              <a:t> chose.</a:t>
            </a:r>
          </a:p>
          <a:p>
            <a:pPr marL="228600" indent="-228600">
              <a:buAutoNum type="arabicParenR"/>
            </a:pPr>
            <a:r>
              <a:rPr lang="en-GB" sz="1200" b="0" dirty="0">
                <a:solidFill>
                  <a:srgbClr val="FF0000"/>
                </a:solidFill>
                <a:latin typeface="Century Gothic" panose="020B0502020202020204" pitchFamily="34" charset="0"/>
              </a:rPr>
              <a:t>Elle a un </a:t>
            </a:r>
            <a:r>
              <a:rPr lang="en-GB" sz="1200" b="0" dirty="0" err="1">
                <a:solidFill>
                  <a:srgbClr val="FF0000"/>
                </a:solidFill>
                <a:latin typeface="Century Gothic" panose="020B0502020202020204" pitchFamily="34" charset="0"/>
              </a:rPr>
              <a:t>chien</a:t>
            </a:r>
            <a:r>
              <a:rPr lang="en-GB" sz="1200" b="0" dirty="0">
                <a:solidFill>
                  <a:srgbClr val="FF0000"/>
                </a:solidFill>
                <a:latin typeface="Century Gothic" panose="020B0502020202020204" pitchFamily="34" charset="0"/>
              </a:rPr>
              <a:t>.</a:t>
            </a:r>
          </a:p>
          <a:p>
            <a:pPr marL="228600" indent="-228600">
              <a:buAutoNum type="arabicParenR"/>
            </a:pPr>
            <a:r>
              <a:rPr lang="en-GB" sz="1200" b="0" dirty="0" err="1">
                <a:solidFill>
                  <a:srgbClr val="FF0000"/>
                </a:solidFill>
                <a:latin typeface="Century Gothic" panose="020B0502020202020204" pitchFamily="34" charset="0"/>
              </a:rPr>
              <a:t>J’ai</a:t>
            </a:r>
            <a:r>
              <a:rPr lang="en-GB" sz="1200" b="0" dirty="0">
                <a:solidFill>
                  <a:srgbClr val="FF0000"/>
                </a:solidFill>
                <a:latin typeface="Century Gothic" panose="020B0502020202020204" pitchFamily="34" charset="0"/>
              </a:rPr>
              <a:t> un portable.</a:t>
            </a:r>
          </a:p>
          <a:p>
            <a:pPr marL="228600" indent="-228600">
              <a:buAutoNum type="arabicParenR"/>
            </a:pPr>
            <a:r>
              <a:rPr lang="en-GB" sz="1200" b="0" dirty="0" err="1">
                <a:solidFill>
                  <a:srgbClr val="FF0000"/>
                </a:solidFill>
                <a:latin typeface="Century Gothic" panose="020B0502020202020204" pitchFamily="34" charset="0"/>
              </a:rPr>
              <a:t>J’ai</a:t>
            </a:r>
            <a:r>
              <a:rPr lang="en-GB" sz="1200" b="0" dirty="0">
                <a:solidFill>
                  <a:srgbClr val="FF0000"/>
                </a:solidFill>
                <a:latin typeface="Century Gothic" panose="020B0502020202020204" pitchFamily="34" charset="0"/>
              </a:rPr>
              <a:t> </a:t>
            </a:r>
            <a:r>
              <a:rPr lang="en-GB" sz="1200" b="0" dirty="0" err="1">
                <a:solidFill>
                  <a:srgbClr val="FF0000"/>
                </a:solidFill>
                <a:latin typeface="Century Gothic" panose="020B0502020202020204" pitchFamily="34" charset="0"/>
              </a:rPr>
              <a:t>une</a:t>
            </a:r>
            <a:r>
              <a:rPr lang="en-GB" sz="1200" b="0" dirty="0">
                <a:solidFill>
                  <a:srgbClr val="FF0000"/>
                </a:solidFill>
                <a:latin typeface="Century Gothic" panose="020B0502020202020204" pitchFamily="34" charset="0"/>
              </a:rPr>
              <a:t> </a:t>
            </a:r>
            <a:r>
              <a:rPr lang="en-GB" sz="1200" b="0" dirty="0" err="1">
                <a:solidFill>
                  <a:srgbClr val="FF0000"/>
                </a:solidFill>
                <a:latin typeface="Century Gothic" panose="020B0502020202020204" pitchFamily="34" charset="0"/>
              </a:rPr>
              <a:t>chambre</a:t>
            </a:r>
            <a:r>
              <a:rPr lang="en-GB" sz="1200" b="0" dirty="0">
                <a:solidFill>
                  <a:srgbClr val="FF0000"/>
                </a:solidFill>
                <a:latin typeface="Century Gothic" panose="020B0502020202020204" pitchFamily="34" charset="0"/>
              </a:rPr>
              <a:t>.</a:t>
            </a:r>
          </a:p>
          <a:p>
            <a:pPr marL="228600" indent="-228600">
              <a:buAutoNum type="arabicParenR"/>
            </a:pPr>
            <a:r>
              <a:rPr lang="en-GB" sz="1200" b="0" dirty="0">
                <a:solidFill>
                  <a:srgbClr val="FF0000"/>
                </a:solidFill>
                <a:latin typeface="Century Gothic" panose="020B0502020202020204" pitchFamily="34" charset="0"/>
              </a:rPr>
              <a:t>Elle</a:t>
            </a:r>
            <a:r>
              <a:rPr lang="en-GB" sz="1200" b="0" baseline="0" dirty="0">
                <a:solidFill>
                  <a:srgbClr val="FF0000"/>
                </a:solidFill>
                <a:latin typeface="Century Gothic" panose="020B0502020202020204" pitchFamily="34" charset="0"/>
              </a:rPr>
              <a:t> a un animal.</a:t>
            </a:r>
          </a:p>
          <a:p>
            <a:pPr marL="228600" indent="-228600">
              <a:buAutoNum type="arabicParenR"/>
            </a:pPr>
            <a:r>
              <a:rPr lang="en-GB" sz="1200" b="0" baseline="0" dirty="0">
                <a:solidFill>
                  <a:srgbClr val="FF0000"/>
                </a:solidFill>
                <a:latin typeface="Century Gothic" panose="020B0502020202020204" pitchFamily="34" charset="0"/>
              </a:rPr>
              <a:t>Elle a </a:t>
            </a:r>
            <a:r>
              <a:rPr lang="en-GB" sz="1200" b="0" baseline="0" dirty="0" err="1">
                <a:solidFill>
                  <a:srgbClr val="FF0000"/>
                </a:solidFill>
                <a:latin typeface="Century Gothic" panose="020B0502020202020204" pitchFamily="34" charset="0"/>
              </a:rPr>
              <a:t>une</a:t>
            </a:r>
            <a:r>
              <a:rPr lang="en-GB" sz="1200" b="0" baseline="0" dirty="0">
                <a:solidFill>
                  <a:srgbClr val="FF0000"/>
                </a:solidFill>
                <a:latin typeface="Century Gothic" panose="020B0502020202020204" pitchFamily="34" charset="0"/>
              </a:rPr>
              <a:t> chose.</a:t>
            </a:r>
          </a:p>
          <a:p>
            <a:pPr marL="228600" indent="-228600">
              <a:buAutoNum type="arabicParenR"/>
            </a:pPr>
            <a:r>
              <a:rPr lang="en-GB" sz="1200" b="0" baseline="0" dirty="0" err="1">
                <a:solidFill>
                  <a:srgbClr val="FF0000"/>
                </a:solidFill>
                <a:latin typeface="Century Gothic" panose="020B0502020202020204" pitchFamily="34" charset="0"/>
              </a:rPr>
              <a:t>J’ai</a:t>
            </a:r>
            <a:r>
              <a:rPr lang="en-GB" sz="1200" b="0" baseline="0" dirty="0">
                <a:solidFill>
                  <a:srgbClr val="FF0000"/>
                </a:solidFill>
                <a:latin typeface="Century Gothic" panose="020B0502020202020204" pitchFamily="34" charset="0"/>
              </a:rPr>
              <a:t> </a:t>
            </a:r>
            <a:r>
              <a:rPr lang="en-GB" sz="1200" b="0" baseline="0" dirty="0" err="1">
                <a:solidFill>
                  <a:srgbClr val="FF0000"/>
                </a:solidFill>
                <a:latin typeface="Century Gothic" panose="020B0502020202020204" pitchFamily="34" charset="0"/>
              </a:rPr>
              <a:t>une</a:t>
            </a:r>
            <a:r>
              <a:rPr lang="en-GB" sz="1200" b="0" baseline="0" dirty="0">
                <a:solidFill>
                  <a:srgbClr val="FF0000"/>
                </a:solidFill>
                <a:latin typeface="Century Gothic" panose="020B0502020202020204" pitchFamily="34" charset="0"/>
              </a:rPr>
              <a:t> </a:t>
            </a:r>
            <a:r>
              <a:rPr lang="en-GB" sz="1200" b="0" baseline="0" dirty="0" err="1">
                <a:solidFill>
                  <a:srgbClr val="FF0000"/>
                </a:solidFill>
                <a:latin typeface="Century Gothic" panose="020B0502020202020204" pitchFamily="34" charset="0"/>
              </a:rPr>
              <a:t>règle</a:t>
            </a:r>
            <a:r>
              <a:rPr lang="en-GB" sz="1200" b="0" baseline="0" dirty="0">
                <a:solidFill>
                  <a:srgbClr val="FF0000"/>
                </a:solidFill>
                <a:latin typeface="Century Gothic" panose="020B0502020202020204" pitchFamily="34" charset="0"/>
              </a:rPr>
              <a:t>.</a:t>
            </a:r>
          </a:p>
          <a:p>
            <a:pPr marL="228600" indent="-228600">
              <a:buAutoNum type="arabicParenR"/>
            </a:pPr>
            <a:r>
              <a:rPr lang="en-GB" sz="1200" b="0" baseline="0" dirty="0">
                <a:solidFill>
                  <a:srgbClr val="FF0000"/>
                </a:solidFill>
                <a:latin typeface="Century Gothic" panose="020B0502020202020204" pitchFamily="34" charset="0"/>
              </a:rPr>
              <a:t>Elle a </a:t>
            </a:r>
            <a:r>
              <a:rPr lang="en-GB" sz="1200" b="0" baseline="0" dirty="0" err="1">
                <a:solidFill>
                  <a:srgbClr val="FF0000"/>
                </a:solidFill>
                <a:latin typeface="Century Gothic" panose="020B0502020202020204" pitchFamily="34" charset="0"/>
              </a:rPr>
              <a:t>une</a:t>
            </a:r>
            <a:r>
              <a:rPr lang="en-GB" sz="1200" b="0" baseline="0" dirty="0">
                <a:solidFill>
                  <a:srgbClr val="FF0000"/>
                </a:solidFill>
                <a:latin typeface="Century Gothic" panose="020B0502020202020204" pitchFamily="34" charset="0"/>
              </a:rPr>
              <a:t> idée.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4E2A9-A970-48BE-B31A-B4EAD54004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50532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OPTIONAL EXTENSION </a:t>
            </a:r>
          </a:p>
          <a:p>
            <a:pPr marL="0" indent="0">
              <a:buNone/>
            </a:pPr>
            <a:endParaRPr lang="en-GB" b="1" baseline="0" dirty="0"/>
          </a:p>
          <a:p>
            <a:pPr marL="0" indent="0">
              <a:buNone/>
            </a:pPr>
            <a:r>
              <a:rPr lang="en-GB" b="1" baseline="0" dirty="0"/>
              <a:t>Timing: 8 minutes</a:t>
            </a:r>
          </a:p>
          <a:p>
            <a:pPr marL="0" indent="0">
              <a:buNone/>
            </a:pPr>
            <a:endParaRPr lang="en-GB" b="1" baseline="0" dirty="0"/>
          </a:p>
          <a:p>
            <a:pPr marL="0" indent="0">
              <a:buNone/>
            </a:pPr>
            <a:r>
              <a:rPr lang="en-GB" b="1" baseline="0" dirty="0"/>
              <a:t>Aim: </a:t>
            </a:r>
            <a:r>
              <a:rPr lang="en-GB" b="0" baseline="0" dirty="0"/>
              <a:t>Written recall of this week’s vocabulary.</a:t>
            </a:r>
            <a:endParaRPr lang="en-GB" b="1" baseline="0" dirty="0"/>
          </a:p>
          <a:p>
            <a:pPr marL="0" indent="0">
              <a:buNone/>
            </a:pPr>
            <a:endParaRPr lang="en-GB" b="1" baseline="0" dirty="0"/>
          </a:p>
          <a:p>
            <a:r>
              <a:rPr lang="fr-FR" sz="1200" b="1" i="0" u="none" strike="noStrike" kern="1200" dirty="0" err="1">
                <a:solidFill>
                  <a:schemeClr val="tx1"/>
                </a:solidFill>
                <a:effectLst/>
                <a:latin typeface="+mn-lt"/>
                <a:ea typeface="+mn-ea"/>
                <a:cs typeface="+mn-cs"/>
              </a:rPr>
              <a:t>Procedure</a:t>
            </a:r>
            <a:r>
              <a:rPr lang="fr-FR" sz="1200" b="1" i="0" u="none" strike="noStrike" kern="1200" dirty="0">
                <a:solidFill>
                  <a:schemeClr val="tx1"/>
                </a:solidFill>
                <a:effectLst/>
                <a:latin typeface="+mn-lt"/>
                <a:ea typeface="+mn-ea"/>
                <a:cs typeface="+mn-cs"/>
              </a:rPr>
              <a:t>:</a:t>
            </a:r>
          </a:p>
          <a:p>
            <a:pPr marL="228600" indent="-228600">
              <a:buAutoNum type="arabicPeriod"/>
            </a:pPr>
            <a:r>
              <a:rPr lang="fr-FR" sz="1200" b="0" i="0" u="none" strike="noStrike" kern="1200" dirty="0" err="1">
                <a:solidFill>
                  <a:schemeClr val="tx1"/>
                </a:solidFill>
                <a:effectLst/>
                <a:latin typeface="+mn-lt"/>
                <a:ea typeface="+mn-ea"/>
                <a:cs typeface="+mn-cs"/>
              </a:rPr>
              <a:t>Students</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write</a:t>
            </a:r>
            <a:r>
              <a:rPr lang="fr-FR" sz="1200" b="0" i="0" u="none" strike="noStrike" kern="1200" dirty="0">
                <a:solidFill>
                  <a:schemeClr val="tx1"/>
                </a:solidFill>
                <a:effectLst/>
                <a:latin typeface="+mn-lt"/>
                <a:ea typeface="+mn-ea"/>
                <a:cs typeface="+mn-cs"/>
              </a:rPr>
              <a:t> sentences </a:t>
            </a:r>
            <a:r>
              <a:rPr lang="fr-FR" sz="1200" b="0" i="0" u="none" strike="noStrike" kern="1200" dirty="0" err="1">
                <a:solidFill>
                  <a:schemeClr val="tx1"/>
                </a:solidFill>
                <a:effectLst/>
                <a:latin typeface="+mn-lt"/>
                <a:ea typeface="+mn-ea"/>
                <a:cs typeface="+mn-cs"/>
              </a:rPr>
              <a:t>beginning</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with</a:t>
            </a:r>
            <a:r>
              <a:rPr lang="fr-FR" sz="1200" b="0" i="0" u="none" strike="noStrike" kern="1200" dirty="0">
                <a:solidFill>
                  <a:schemeClr val="tx1"/>
                </a:solidFill>
                <a:effectLst/>
                <a:latin typeface="+mn-lt"/>
                <a:ea typeface="+mn-ea"/>
                <a:cs typeface="+mn-cs"/>
              </a:rPr>
              <a:t> </a:t>
            </a:r>
            <a:r>
              <a:rPr lang="fr-FR" sz="1200" b="0" i="1" u="none" strike="noStrike" kern="1200" dirty="0">
                <a:solidFill>
                  <a:schemeClr val="tx1"/>
                </a:solidFill>
                <a:effectLst/>
                <a:latin typeface="+mn-lt"/>
                <a:ea typeface="+mn-ea"/>
                <a:cs typeface="+mn-cs"/>
              </a:rPr>
              <a:t>Léa a </a:t>
            </a:r>
            <a:r>
              <a:rPr lang="fr-FR" sz="1200" b="0" i="0" u="none" strike="noStrike" kern="1200" dirty="0">
                <a:solidFill>
                  <a:schemeClr val="tx1"/>
                </a:solidFill>
                <a:effectLst/>
                <a:latin typeface="+mn-lt"/>
                <a:ea typeface="+mn-ea"/>
                <a:cs typeface="+mn-cs"/>
              </a:rPr>
              <a:t>… and </a:t>
            </a:r>
            <a:r>
              <a:rPr lang="fr-FR" sz="1200" b="0" i="1" u="none" strike="noStrike" kern="1200" dirty="0">
                <a:solidFill>
                  <a:schemeClr val="tx1"/>
                </a:solidFill>
                <a:effectLst/>
                <a:latin typeface="+mn-lt"/>
                <a:ea typeface="+mn-ea"/>
                <a:cs typeface="+mn-cs"/>
              </a:rPr>
              <a:t>Sophie a </a:t>
            </a:r>
            <a:r>
              <a:rPr lang="fr-FR" sz="1200" b="0" i="0" u="none" strike="noStrike" kern="1200" dirty="0">
                <a:solidFill>
                  <a:schemeClr val="tx1"/>
                </a:solidFill>
                <a:effectLst/>
                <a:latin typeface="+mn-lt"/>
                <a:ea typeface="+mn-ea"/>
                <a:cs typeface="+mn-cs"/>
              </a:rPr>
              <a:t>…</a:t>
            </a:r>
          </a:p>
          <a:p>
            <a:pPr marL="228600" indent="-228600">
              <a:buAutoNum type="arabicPeriod"/>
            </a:pPr>
            <a:r>
              <a:rPr lang="fr-FR" sz="1200" b="0" i="0" u="none" strike="noStrike" kern="1200" dirty="0">
                <a:solidFill>
                  <a:schemeClr val="tx1"/>
                </a:solidFill>
                <a:effectLst/>
                <a:latin typeface="+mn-lt"/>
                <a:ea typeface="+mn-ea"/>
                <a:cs typeface="+mn-cs"/>
              </a:rPr>
              <a:t>Use the </a:t>
            </a:r>
            <a:r>
              <a:rPr lang="fr-FR" sz="1200" b="0" i="0" u="none" strike="noStrike" kern="1200" dirty="0" err="1">
                <a:solidFill>
                  <a:schemeClr val="tx1"/>
                </a:solidFill>
                <a:effectLst/>
                <a:latin typeface="+mn-lt"/>
                <a:ea typeface="+mn-ea"/>
                <a:cs typeface="+mn-cs"/>
              </a:rPr>
              <a:t>previous</a:t>
            </a:r>
            <a:r>
              <a:rPr lang="fr-FR" sz="1200" b="0" i="0" u="none" strike="noStrike" kern="1200" dirty="0">
                <a:solidFill>
                  <a:schemeClr val="tx1"/>
                </a:solidFill>
                <a:effectLst/>
                <a:latin typeface="+mn-lt"/>
                <a:ea typeface="+mn-ea"/>
                <a:cs typeface="+mn-cs"/>
              </a:rPr>
              <a:t> slide to check!</a:t>
            </a: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2229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0" dirty="0"/>
              <a:t>first</a:t>
            </a:r>
            <a:r>
              <a:rPr lang="en-GB" b="0" baseline="0" dirty="0"/>
              <a:t>, second and third person plural forms of</a:t>
            </a:r>
            <a:r>
              <a:rPr lang="en-GB" b="0" dirty="0"/>
              <a:t> </a:t>
            </a:r>
            <a:r>
              <a:rPr lang="en-GB" sz="1200" b="0" i="1" dirty="0" err="1">
                <a:solidFill>
                  <a:prstClr val="white"/>
                </a:solidFill>
                <a:latin typeface="Calibri" panose="020F0502020204030204" pitchFamily="34" charset="0"/>
              </a:rPr>
              <a:t>avoir</a:t>
            </a:r>
            <a:endParaRPr lang="en-GB" sz="1200" b="0" i="1" dirty="0">
              <a:solidFill>
                <a:prstClr val="white"/>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Introduction of indefinite articles and gender</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1.1.3</a:t>
            </a:r>
            <a:r>
              <a:rPr lang="en-GB" sz="1200" b="1" i="0" u="none" strike="noStrike" kern="1200" cap="none" baseline="0" dirty="0">
                <a:solidFill>
                  <a:schemeClr val="tx1"/>
                </a:solidFill>
                <a:effectLst/>
                <a:latin typeface="+mn-lt"/>
                <a:ea typeface="Calibri"/>
                <a:cs typeface="Calibri"/>
                <a:sym typeface="Calibri"/>
              </a:rPr>
              <a:t> (introduce) </a:t>
            </a:r>
            <a:r>
              <a:rPr lang="fr-FR" sz="1200" b="0" i="0" u="none" strike="noStrike" kern="1200" cap="none" baseline="0" dirty="0">
                <a:solidFill>
                  <a:schemeClr val="tx1"/>
                </a:solidFill>
                <a:effectLst/>
                <a:latin typeface="+mn-lt"/>
                <a:ea typeface="Calibri"/>
                <a:cs typeface="Calibri"/>
                <a:sym typeface="Calibri"/>
              </a:rPr>
              <a:t>a [8], ai [8], avoir [8], ce (c') [12], animal [1002], chambre [633], chien [1744], chose [125], idée [239], portable [4002], règle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[488], bon [94], un</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[3], une [3], qui [14]</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The additional English meanings of the following words have been added to Quizlet since the creation of this resource: chambre: bedroom, </a:t>
            </a:r>
            <a:r>
              <a:rPr lang="en-US" b="0" i="1" dirty="0">
                <a:solidFill>
                  <a:srgbClr val="000000"/>
                </a:solidFill>
                <a:effectLst/>
                <a:latin typeface="Arial" panose="020B0604020202020204" pitchFamily="34" charset="0"/>
              </a:rPr>
              <a:t>(hotel) room</a:t>
            </a:r>
            <a:endParaRPr lang="en-GB" sz="1200" b="0" i="1"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43</a:t>
            </a:fld>
            <a:endParaRPr lang="en-GB">
              <a:solidFill>
                <a:prstClr val="black"/>
              </a:solidFill>
            </a:endParaRPr>
          </a:p>
        </p:txBody>
      </p:sp>
    </p:spTree>
    <p:extLst>
      <p:ext uri="{BB962C8B-B14F-4D97-AF65-F5344CB8AC3E}">
        <p14:creationId xmlns:p14="http://schemas.microsoft.com/office/powerpoint/2010/main" val="3218454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[au]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gauche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point to</a:t>
            </a:r>
            <a:r>
              <a:rPr lang="en-GB" b="0" baseline="0" dirty="0"/>
              <a:t> the students’ left (teacher’s right!) to indicate this direction</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[au] </a:t>
            </a:r>
            <a:r>
              <a:rPr lang="en-GB" baseline="0" dirty="0"/>
              <a:t>sound, pronouncing </a:t>
            </a:r>
            <a:r>
              <a:rPr lang="en-GB" b="0" baseline="0" dirty="0"/>
              <a:t>”</a:t>
            </a:r>
            <a:r>
              <a:rPr lang="en-GB" b="1" baseline="0" dirty="0"/>
              <a:t>gauche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gauche </a:t>
            </a:r>
            <a:r>
              <a:rPr lang="en-GB" baseline="0" dirty="0"/>
              <a:t>[607].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887501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020532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726654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[au] </a:t>
            </a:r>
            <a:r>
              <a:rPr lang="en-GB" baseline="0" dirty="0"/>
              <a:t>and then the </a:t>
            </a:r>
            <a:r>
              <a:rPr lang="en-GB" b="1" baseline="0" dirty="0"/>
              <a:t>source</a:t>
            </a:r>
            <a:r>
              <a:rPr lang="en-GB" baseline="0" dirty="0"/>
              <a:t> word again ‘</a:t>
            </a:r>
            <a:r>
              <a:rPr lang="en-GB" b="1" baseline="0" dirty="0"/>
              <a:t>gauche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gauche </a:t>
            </a:r>
            <a:r>
              <a:rPr lang="en-GB" baseline="0" dirty="0"/>
              <a:t>[607]; </a:t>
            </a:r>
            <a:r>
              <a:rPr lang="en-GB" b="1" baseline="0" dirty="0" err="1"/>
              <a:t>aussi</a:t>
            </a:r>
            <a:r>
              <a:rPr lang="en-GB" baseline="0" dirty="0"/>
              <a:t> [44]; </a:t>
            </a:r>
            <a:r>
              <a:rPr lang="en-GB" b="1" baseline="0" dirty="0"/>
              <a:t>faux </a:t>
            </a:r>
            <a:r>
              <a:rPr lang="en-GB" b="0" baseline="0" dirty="0"/>
              <a:t>[555]</a:t>
            </a:r>
            <a:r>
              <a:rPr lang="en-GB" baseline="0" dirty="0"/>
              <a:t> </a:t>
            </a:r>
            <a:r>
              <a:rPr lang="en-GB" b="1" baseline="0" dirty="0"/>
              <a:t>bateau</a:t>
            </a:r>
            <a:r>
              <a:rPr lang="en-GB" baseline="0" dirty="0"/>
              <a:t> [1278]; </a:t>
            </a:r>
            <a:r>
              <a:rPr lang="en-GB" b="1" baseline="0" dirty="0"/>
              <a:t>beau</a:t>
            </a:r>
            <a:r>
              <a:rPr lang="en-GB" baseline="0" dirty="0"/>
              <a:t> [393]; </a:t>
            </a:r>
            <a:r>
              <a:rPr lang="en-GB" b="1" baseline="0" dirty="0" err="1"/>
              <a:t>eau</a:t>
            </a:r>
            <a:r>
              <a:rPr lang="en-GB" baseline="0" dirty="0"/>
              <a:t> [475]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602774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br>
              <a:rPr lang="en-GB" baseline="0" dirty="0"/>
            </a:br>
            <a:br>
              <a:rPr lang="en-GB" baseline="0" dirty="0"/>
            </a:b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360189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16632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[e] </a:t>
            </a:r>
            <a:r>
              <a:rPr lang="en-GB" baseline="0" dirty="0"/>
              <a:t>and then the </a:t>
            </a:r>
            <a:r>
              <a:rPr lang="en-GB" b="1" baseline="0" dirty="0"/>
              <a:t>source</a:t>
            </a:r>
            <a:r>
              <a:rPr lang="en-GB" baseline="0" dirty="0"/>
              <a:t> word again ‘</a:t>
            </a:r>
            <a:r>
              <a:rPr lang="en-GB" b="1" baseline="0" dirty="0"/>
              <a:t>je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fenêtre</a:t>
            </a:r>
            <a:r>
              <a:rPr lang="en-GB" baseline="0" dirty="0"/>
              <a:t> [1604]; </a:t>
            </a:r>
            <a:r>
              <a:rPr lang="en-GB" b="1" baseline="0" dirty="0" err="1"/>
              <a:t>cela</a:t>
            </a:r>
            <a:r>
              <a:rPr lang="en-GB" b="1" baseline="0" dirty="0"/>
              <a:t> </a:t>
            </a:r>
            <a:r>
              <a:rPr lang="en-GB" b="0" baseline="0" dirty="0"/>
              <a:t>[54]</a:t>
            </a:r>
            <a:r>
              <a:rPr lang="en-GB" baseline="0" dirty="0"/>
              <a:t> </a:t>
            </a:r>
            <a:r>
              <a:rPr lang="en-GB" b="1" baseline="0" dirty="0"/>
              <a:t>second</a:t>
            </a:r>
            <a:r>
              <a:rPr lang="en-GB" baseline="0" dirty="0"/>
              <a:t> [379]; </a:t>
            </a:r>
            <a:r>
              <a:rPr lang="en-GB" b="1" baseline="0" dirty="0"/>
              <a:t>devoir</a:t>
            </a:r>
            <a:r>
              <a:rPr lang="en-GB" baseline="0" dirty="0"/>
              <a:t> [39]; </a:t>
            </a:r>
            <a:r>
              <a:rPr lang="en-GB" b="1" baseline="0" dirty="0"/>
              <a:t>cheval </a:t>
            </a:r>
            <a:r>
              <a:rPr lang="en-GB" baseline="0" dirty="0"/>
              <a:t>[2220]; </a:t>
            </a:r>
            <a:r>
              <a:rPr lang="en-GB" b="1" baseline="0" dirty="0"/>
              <a:t>je </a:t>
            </a:r>
            <a:r>
              <a:rPr lang="en-GB" baseline="0" dirty="0"/>
              <a:t>[22].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719371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r>
              <a:rPr lang="en-GB" b="1" dirty="0"/>
              <a:t>Aim: </a:t>
            </a:r>
            <a:r>
              <a:rPr lang="en-GB" dirty="0"/>
              <a:t>Aural recognition and production of SSC [au].</a:t>
            </a:r>
          </a:p>
          <a:p>
            <a:endParaRPr lang="en-GB" dirty="0"/>
          </a:p>
          <a:p>
            <a:r>
              <a:rPr lang="en-GB" b="1" dirty="0"/>
              <a:t>Procedure:</a:t>
            </a:r>
          </a:p>
          <a:p>
            <a:pPr marL="228600" indent="-228600">
              <a:buAutoNum type="arabicPeriod"/>
            </a:pPr>
            <a:r>
              <a:rPr lang="en-GB" b="0" dirty="0"/>
              <a:t>Click on a word to hear it said out loud.</a:t>
            </a:r>
          </a:p>
          <a:p>
            <a:pPr marL="228600" indent="-228600">
              <a:buAutoNum type="arabicPeriod"/>
            </a:pPr>
            <a:r>
              <a:rPr lang="en-GB" b="0" dirty="0"/>
              <a:t>Students </a:t>
            </a:r>
            <a:r>
              <a:rPr lang="en-GB" dirty="0"/>
              <a:t>allocate each</a:t>
            </a:r>
            <a:r>
              <a:rPr lang="en-GB" baseline="0" dirty="0"/>
              <a:t> word to either the left bucket, if they think the SCE in bold is [au] or the right bucket, if not. Tell students that even though these words look like English, English will not help them. Sometimes the SSCs sound the same as English, sometimes not.</a:t>
            </a:r>
          </a:p>
          <a:p>
            <a:pPr marL="228600" indent="-228600">
              <a:buAutoNum type="arabicPeriod"/>
            </a:pPr>
            <a:r>
              <a:rPr lang="en-GB" baseline="0" dirty="0"/>
              <a:t>Click to check and clarify the meaning of the words.</a:t>
            </a:r>
          </a:p>
          <a:p>
            <a:pPr marL="228600" indent="-228600">
              <a:buAutoNum type="arabicPeriod"/>
            </a:pPr>
            <a:r>
              <a:rPr lang="en-GB" baseline="0" dirty="0"/>
              <a:t>Once all the words have been assigned, reset the slide. </a:t>
            </a:r>
          </a:p>
          <a:p>
            <a:pPr marL="228600" indent="-228600">
              <a:buAutoNum type="arabicPeriod"/>
            </a:pPr>
            <a:r>
              <a:rPr lang="en-GB" baseline="0" dirty="0"/>
              <a:t>Students now try saying the words.</a:t>
            </a:r>
          </a:p>
          <a:p>
            <a:pPr marL="228600" indent="-228600">
              <a:buAutoNum type="arabicPeriod"/>
            </a:pPr>
            <a:r>
              <a:rPr lang="en-GB" baseline="0" dirty="0"/>
              <a:t>Click to check.</a:t>
            </a:r>
          </a:p>
          <a:p>
            <a:pPr marL="228600" indent="-228600">
              <a:buAutoNum type="arabicPeriod"/>
            </a:pPr>
            <a:endParaRPr lang="en-GB" baseline="0" dirty="0"/>
          </a:p>
          <a:p>
            <a:r>
              <a:rPr lang="en-US" b="1" dirty="0"/>
              <a:t>Transcript and w</a:t>
            </a:r>
            <a:r>
              <a:rPr lang="en-GB" b="1" baseline="0" dirty="0" err="1"/>
              <a:t>ord</a:t>
            </a:r>
            <a:r>
              <a:rPr lang="en-GB" b="1" baseline="0" dirty="0"/>
              <a:t> frequency (1 is the most frequent word in French):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a:solidFill>
                  <a:srgbClr val="4472C4">
                    <a:lumMod val="50000"/>
                  </a:srgbClr>
                </a:solidFill>
                <a:latin typeface="Century Gothic" panose="020F0302020204030204"/>
                <a:cs typeface="Arial"/>
                <a:sym typeface="Arial"/>
              </a:rPr>
              <a:t>re</a:t>
            </a:r>
            <a:r>
              <a:rPr lang="en-GB" dirty="0"/>
              <a:t>staurant [2336], </a:t>
            </a:r>
            <a:r>
              <a:rPr lang="en-GB" dirty="0" err="1"/>
              <a:t>uniforme</a:t>
            </a:r>
            <a:r>
              <a:rPr lang="en-GB" dirty="0"/>
              <a:t> [1801], piano [4967], </a:t>
            </a:r>
            <a:r>
              <a:rPr lang="en-GB" dirty="0" err="1"/>
              <a:t>docteur</a:t>
            </a:r>
            <a:r>
              <a:rPr lang="en-GB" dirty="0"/>
              <a:t> [2176], radio [1526], poste [489], </a:t>
            </a:r>
            <a:r>
              <a:rPr lang="en-GB" dirty="0" err="1"/>
              <a:t>intéressant</a:t>
            </a:r>
            <a:r>
              <a:rPr lang="en-GB" dirty="0"/>
              <a:t> [1244], </a:t>
            </a:r>
            <a:r>
              <a:rPr lang="en-GB" dirty="0" err="1"/>
              <a:t>professeur</a:t>
            </a:r>
            <a:r>
              <a:rPr lang="en-GB" dirty="0"/>
              <a:t> [1150], </a:t>
            </a:r>
            <a:r>
              <a:rPr lang="en-GB" dirty="0" err="1"/>
              <a:t>personne</a:t>
            </a:r>
            <a:r>
              <a:rPr lang="en-GB" dirty="0"/>
              <a:t> [84]</a:t>
            </a: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50</a:t>
            </a:fld>
            <a:endParaRPr lang="en-GB">
              <a:solidFill>
                <a:prstClr val="black"/>
              </a:solidFill>
            </a:endParaRPr>
          </a:p>
        </p:txBody>
      </p:sp>
    </p:spTree>
    <p:extLst>
      <p:ext uri="{BB962C8B-B14F-4D97-AF65-F5344CB8AC3E}">
        <p14:creationId xmlns:p14="http://schemas.microsoft.com/office/powerpoint/2010/main" val="30583153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b="1" dirty="0"/>
          </a:p>
          <a:p>
            <a:r>
              <a:rPr lang="en-GB" b="1" dirty="0"/>
              <a:t>Aim: </a:t>
            </a:r>
            <a:r>
              <a:rPr lang="en-GB" dirty="0"/>
              <a:t>Aural identification of SSC [au] in sentences.</a:t>
            </a:r>
          </a:p>
          <a:p>
            <a:endParaRPr lang="en-GB" baseline="0" dirty="0"/>
          </a:p>
          <a:p>
            <a:r>
              <a:rPr lang="en-GB" b="1" baseline="0" dirty="0"/>
              <a:t>Procedure:</a:t>
            </a:r>
          </a:p>
          <a:p>
            <a:pPr marL="228600" indent="-228600">
              <a:buAutoNum type="arabicPeriod"/>
            </a:pPr>
            <a:r>
              <a:rPr lang="en-GB" dirty="0"/>
              <a:t>Click on the numbers to play audio. Tel students they won’t understand the meaning of the sentences, they just need to listen out for the sound.</a:t>
            </a:r>
          </a:p>
          <a:p>
            <a:pPr marL="228600" indent="-228600">
              <a:buAutoNum type="arabicPeriod"/>
            </a:pPr>
            <a:r>
              <a:rPr lang="en-GB" dirty="0"/>
              <a:t>Students</a:t>
            </a:r>
            <a:r>
              <a:rPr lang="en-GB" baseline="0" dirty="0"/>
              <a:t> tally the number of times they hear the SSC [au].</a:t>
            </a:r>
          </a:p>
          <a:p>
            <a:pPr marL="228600" indent="-228600">
              <a:buAutoNum type="arabicPeriod"/>
            </a:pPr>
            <a:r>
              <a:rPr lang="en-GB" baseline="0" dirty="0"/>
              <a:t>On clicks, transcriptions of the sentences appear. Students use these to check their answers.</a:t>
            </a:r>
          </a:p>
          <a:p>
            <a:pPr marL="228600" indent="-228600">
              <a:buAutoNum type="arabicPeriod"/>
            </a:pPr>
            <a:r>
              <a:rPr lang="en-GB" baseline="0" dirty="0"/>
              <a:t>On a second round of clicks, the answers appear one by one.</a:t>
            </a:r>
          </a:p>
          <a:p>
            <a:pPr marL="228600" indent="-228600">
              <a:buAutoNum type="arabicPeriod"/>
            </a:pPr>
            <a:r>
              <a:rPr lang="en-GB" baseline="0" dirty="0"/>
              <a:t>On a final round of clicks, English translations appear.</a:t>
            </a:r>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a:t>
            </a:r>
            <a:r>
              <a:rPr lang="en-GB" b="1" baseline="0" dirty="0" err="1"/>
              <a:t>ord</a:t>
            </a:r>
            <a:r>
              <a:rPr lang="en-GB" b="1" baseline="0" dirty="0"/>
              <a:t> frequency of unknown target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faux [555], animal [1002], gauche [607], bateau [1287], </a:t>
            </a:r>
            <a:r>
              <a:rPr lang="en-GB" b="0" baseline="0" dirty="0" err="1"/>
              <a:t>eau</a:t>
            </a:r>
            <a:r>
              <a:rPr lang="en-GB" b="0" baseline="0" dirty="0"/>
              <a:t> [475], nouveau [52], tableau [1456], </a:t>
            </a:r>
            <a:r>
              <a:rPr lang="en-GB" b="0" baseline="0" dirty="0" err="1"/>
              <a:t>cadeau</a:t>
            </a:r>
            <a:r>
              <a:rPr lang="en-GB" b="0" baseline="0" dirty="0"/>
              <a:t> [2298], jaune [2585], au [4, 1], bureau [273]</a:t>
            </a:r>
          </a:p>
          <a:p>
            <a:pPr marL="0" indent="0">
              <a:buNone/>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51</a:t>
            </a:fld>
            <a:endParaRPr lang="en-GB"/>
          </a:p>
        </p:txBody>
      </p:sp>
    </p:spTree>
    <p:extLst>
      <p:ext uri="{BB962C8B-B14F-4D97-AF65-F5344CB8AC3E}">
        <p14:creationId xmlns:p14="http://schemas.microsoft.com/office/powerpoint/2010/main" val="2391921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endParaRPr lang="en-GB" b="1" baseline="0" dirty="0"/>
          </a:p>
          <a:p>
            <a:pPr marL="0"/>
            <a:r>
              <a:rPr lang="en-GB" b="1" baseline="0" dirty="0"/>
              <a:t>Aim:  </a:t>
            </a:r>
            <a:r>
              <a:rPr lang="en-GB" b="0" baseline="0" dirty="0"/>
              <a:t>Written recall of 12 items of vocabulary, within a limited time frame.</a:t>
            </a:r>
            <a:br>
              <a:rPr lang="en-GB" b="0" baseline="0" dirty="0"/>
            </a:br>
            <a:endParaRPr lang="en-GB" b="0" baseline="0" dirty="0"/>
          </a:p>
          <a:p>
            <a:r>
              <a:rPr lang="en-GB" b="1" baseline="0" dirty="0"/>
              <a:t>Procedure:</a:t>
            </a:r>
          </a:p>
          <a:p>
            <a:r>
              <a:rPr lang="en-GB" baseline="0" dirty="0"/>
              <a:t>1. Write A-L in books, in a grid format as pictured.</a:t>
            </a:r>
          </a:p>
          <a:p>
            <a:r>
              <a:rPr lang="en-GB" baseline="0" dirty="0"/>
              <a:t>2. Click / press enter to flash a picture or English word. It will disappear after 3 seconds. </a:t>
            </a:r>
          </a:p>
          <a:p>
            <a:r>
              <a:rPr lang="en-GB" baseline="0" dirty="0"/>
              <a:t>3. Students write down the French word before the picture has faded away. Ensure that indefinite articles are included for nouns.</a:t>
            </a:r>
          </a:p>
          <a:p>
            <a:r>
              <a:rPr lang="en-GB" baseline="0" dirty="0"/>
              <a:t>4. Check answers against the grid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sz="1200" b="1" kern="1200" dirty="0">
                <a:solidFill>
                  <a:schemeClr val="tx1"/>
                </a:solidFill>
                <a:effectLst/>
                <a:latin typeface="+mn-lt"/>
                <a:ea typeface="+mn-ea"/>
                <a:cs typeface="+mn-cs"/>
              </a:rPr>
              <a:t>ANSWERS</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 bon</a:t>
            </a:r>
          </a:p>
          <a:p>
            <a:pPr lvl="0"/>
            <a:r>
              <a:rPr lang="en-GB" sz="1200" kern="1200" dirty="0">
                <a:solidFill>
                  <a:schemeClr val="tx1"/>
                </a:solidFill>
                <a:effectLst/>
                <a:latin typeface="+mn-lt"/>
                <a:ea typeface="+mn-ea"/>
                <a:cs typeface="+mn-cs"/>
              </a:rPr>
              <a:t>B. </a:t>
            </a:r>
            <a:r>
              <a:rPr lang="en-GB" sz="1200" kern="1200" dirty="0" err="1">
                <a:solidFill>
                  <a:schemeClr val="tx1"/>
                </a:solidFill>
                <a:effectLst/>
                <a:latin typeface="+mn-lt"/>
                <a:ea typeface="+mn-ea"/>
                <a:cs typeface="+mn-cs"/>
              </a:rPr>
              <a:t>ce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 un portable</a:t>
            </a:r>
          </a:p>
          <a:p>
            <a:r>
              <a:rPr lang="en-GB" sz="1200" kern="1200" dirty="0">
                <a:solidFill>
                  <a:schemeClr val="tx1"/>
                </a:solidFill>
                <a:effectLst/>
                <a:latin typeface="+mn-lt"/>
                <a:ea typeface="+mn-ea"/>
                <a:cs typeface="+mn-cs"/>
              </a:rPr>
              <a:t>D. </a:t>
            </a:r>
            <a:r>
              <a:rPr lang="en-GB" sz="1200" kern="1200" dirty="0" err="1">
                <a:solidFill>
                  <a:schemeClr val="tx1"/>
                </a:solidFill>
                <a:effectLst/>
                <a:latin typeface="+mn-lt"/>
                <a:ea typeface="+mn-ea"/>
                <a:cs typeface="+mn-cs"/>
              </a:rPr>
              <a:t>une</a:t>
            </a:r>
            <a:r>
              <a:rPr lang="en-GB" sz="1200" kern="1200" dirty="0">
                <a:solidFill>
                  <a:schemeClr val="tx1"/>
                </a:solidFill>
                <a:effectLst/>
                <a:latin typeface="+mn-lt"/>
                <a:ea typeface="+mn-ea"/>
                <a:cs typeface="+mn-cs"/>
              </a:rPr>
              <a:t> r</a:t>
            </a:r>
            <a:r>
              <a:rPr kumimoji="0" lang="en-GB" sz="1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ègle</a:t>
            </a:r>
            <a:endParaRPr kumimoji="0" lang="en-GB" sz="1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endParaRPr>
          </a:p>
          <a:p>
            <a:r>
              <a:rPr lang="en-GB" sz="1200" kern="1200" dirty="0">
                <a:solidFill>
                  <a:schemeClr val="tx1"/>
                </a:solidFill>
                <a:effectLst/>
                <a:latin typeface="+mn-lt"/>
                <a:ea typeface="+mn-ea"/>
                <a:cs typeface="+mn-cs"/>
              </a:rPr>
              <a:t>E. un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chien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 </a:t>
            </a:r>
            <a:r>
              <a:rPr lang="en-GB" sz="1200" kern="1200" dirty="0" err="1">
                <a:solidFill>
                  <a:schemeClr val="tx1"/>
                </a:solidFill>
                <a:effectLst/>
                <a:latin typeface="+mn-lt"/>
                <a:ea typeface="+mn-ea"/>
                <a:cs typeface="+mn-cs"/>
              </a:rPr>
              <a:t>une</a:t>
            </a:r>
            <a:r>
              <a:rPr lang="en-GB" sz="1200" kern="1200" dirty="0">
                <a:solidFill>
                  <a:schemeClr val="tx1"/>
                </a:solidFill>
                <a:effectLst/>
                <a:latin typeface="+mn-lt"/>
                <a:ea typeface="+mn-ea"/>
                <a:cs typeface="+mn-cs"/>
              </a:rPr>
              <a:t> chose</a:t>
            </a:r>
          </a:p>
          <a:p>
            <a:r>
              <a:rPr lang="en-GB" sz="1200" kern="1200" dirty="0">
                <a:solidFill>
                  <a:schemeClr val="tx1"/>
                </a:solidFill>
                <a:effectLst/>
                <a:latin typeface="+mn-lt"/>
                <a:ea typeface="+mn-ea"/>
                <a:cs typeface="+mn-cs"/>
              </a:rPr>
              <a:t>G. un animal</a:t>
            </a:r>
          </a:p>
          <a:p>
            <a:r>
              <a:rPr lang="en-GB" sz="1200" kern="1200" dirty="0">
                <a:solidFill>
                  <a:schemeClr val="tx1"/>
                </a:solidFill>
                <a:effectLst/>
                <a:latin typeface="+mn-lt"/>
                <a:ea typeface="+mn-ea"/>
                <a:cs typeface="+mn-cs"/>
              </a:rPr>
              <a:t>H. </a:t>
            </a:r>
            <a:r>
              <a:rPr lang="en-GB" sz="1200" kern="1200" dirty="0" err="1">
                <a:solidFill>
                  <a:schemeClr val="tx1"/>
                </a:solidFill>
                <a:effectLst/>
                <a:latin typeface="+mn-lt"/>
                <a:ea typeface="+mn-ea"/>
                <a:cs typeface="+mn-cs"/>
              </a:rPr>
              <a:t>avoir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a:t>
            </a:r>
            <a:r>
              <a:rPr lang="fr-FR" sz="1200" kern="1200" dirty="0">
                <a:solidFill>
                  <a:schemeClr val="tx1"/>
                </a:solidFill>
                <a:effectLst/>
                <a:latin typeface="+mn-lt"/>
                <a:ea typeface="+mn-ea"/>
                <a:cs typeface="+mn-cs"/>
              </a:rPr>
              <a:t>une chambre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J.</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une</a:t>
            </a:r>
            <a:r>
              <a:rPr lang="en-GB" sz="1200" kern="1200" baseline="0" dirty="0">
                <a:solidFill>
                  <a:schemeClr val="tx1"/>
                </a:solidFill>
                <a:effectLst/>
                <a:latin typeface="+mn-lt"/>
                <a:ea typeface="+mn-ea"/>
                <a:cs typeface="+mn-cs"/>
              </a:rPr>
              <a:t> idée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K. un,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une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 qui</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4193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Answers to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9062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p:txBody>
      </p:sp>
      <p:sp>
        <p:nvSpPr>
          <p:cNvPr id="4" name="Slide Number Placeholder 3"/>
          <p:cNvSpPr>
            <a:spLocks noGrp="1"/>
          </p:cNvSpPr>
          <p:nvPr>
            <p:ph type="sldNum" sz="quarter" idx="10"/>
          </p:nvPr>
        </p:nvSpPr>
        <p:spPr/>
        <p:txBody>
          <a:bodyPr/>
          <a:lstStyle/>
          <a:p>
            <a:fld id="{051212F4-EB5A-464B-92EC-DACFCB1CC2CD}" type="slidenum">
              <a:rPr lang="en-GB" smtClean="0"/>
              <a:t>54</a:t>
            </a:fld>
            <a:endParaRPr lang="en-GB"/>
          </a:p>
        </p:txBody>
      </p:sp>
    </p:spTree>
    <p:extLst>
      <p:ext uri="{BB962C8B-B14F-4D97-AF65-F5344CB8AC3E}">
        <p14:creationId xmlns:p14="http://schemas.microsoft.com/office/powerpoint/2010/main" val="19308481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p>
        </p:txBody>
      </p:sp>
      <p:sp>
        <p:nvSpPr>
          <p:cNvPr id="4" name="Slide Number Placeholder 3"/>
          <p:cNvSpPr>
            <a:spLocks noGrp="1"/>
          </p:cNvSpPr>
          <p:nvPr>
            <p:ph type="sldNum" sz="quarter" idx="10"/>
          </p:nvPr>
        </p:nvSpPr>
        <p:spPr/>
        <p:txBody>
          <a:bodyPr/>
          <a:lstStyle/>
          <a:p>
            <a:fld id="{051212F4-EB5A-464B-92EC-DACFCB1CC2CD}" type="slidenum">
              <a:rPr lang="en-GB" smtClean="0"/>
              <a:t>55</a:t>
            </a:fld>
            <a:endParaRPr lang="en-GB"/>
          </a:p>
        </p:txBody>
      </p:sp>
    </p:spTree>
    <p:extLst>
      <p:ext uri="{BB962C8B-B14F-4D97-AF65-F5344CB8AC3E}">
        <p14:creationId xmlns:p14="http://schemas.microsoft.com/office/powerpoint/2010/main" val="31496908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Timing: 5 minutes</a:t>
            </a:r>
          </a:p>
          <a:p>
            <a:pPr marL="0" indent="0">
              <a:buNone/>
            </a:pPr>
            <a:endParaRPr lang="en-GB" b="1" dirty="0"/>
          </a:p>
          <a:p>
            <a:pPr marL="0" indent="0">
              <a:buNone/>
            </a:pPr>
            <a:r>
              <a:rPr lang="en-GB" b="1" dirty="0"/>
              <a:t>Aim: </a:t>
            </a:r>
            <a:r>
              <a:rPr lang="en-GB" b="0" dirty="0"/>
              <a:t>A</a:t>
            </a:r>
            <a:r>
              <a:rPr lang="en-GB" dirty="0"/>
              <a:t> test</a:t>
            </a:r>
            <a:r>
              <a:rPr lang="en-GB" baseline="0" dirty="0"/>
              <a:t> (and demonstration) of the rote learning involved, rather than a referential activity. Remind students that they must take the trouble to check and learn gender, rather than guessing.</a:t>
            </a:r>
          </a:p>
          <a:p>
            <a:endParaRPr lang="en-GB" sz="1200" b="0" i="0" u="none" strike="noStrike" kern="1200" baseline="0" dirty="0">
              <a:solidFill>
                <a:schemeClr val="tx1"/>
              </a:solidFill>
              <a:effectLst/>
              <a:latin typeface="+mn-lt"/>
              <a:ea typeface="+mn-ea"/>
              <a:cs typeface="+mn-cs"/>
            </a:endParaRPr>
          </a:p>
          <a:p>
            <a:r>
              <a:rPr lang="en-GB" sz="1200" b="1" i="0" u="none" strike="noStrike" kern="1200" baseline="0" dirty="0">
                <a:solidFill>
                  <a:schemeClr val="tx1"/>
                </a:solidFill>
                <a:effectLst/>
                <a:latin typeface="+mn-lt"/>
                <a:ea typeface="+mn-ea"/>
                <a:cs typeface="+mn-cs"/>
              </a:rPr>
              <a:t>Procedure:</a:t>
            </a:r>
          </a:p>
          <a:p>
            <a:pPr marL="228600" indent="-228600">
              <a:buAutoNum type="arabicPeriod"/>
            </a:pPr>
            <a:r>
              <a:rPr lang="en-GB" sz="1200" b="0" i="0" u="none" strike="noStrike" kern="1200" baseline="0" dirty="0">
                <a:solidFill>
                  <a:schemeClr val="tx1"/>
                </a:solidFill>
                <a:effectLst/>
                <a:latin typeface="+mn-lt"/>
                <a:ea typeface="+mn-ea"/>
                <a:cs typeface="+mn-cs"/>
              </a:rPr>
              <a:t>Students write 1-7 in their books, and </a:t>
            </a:r>
            <a:r>
              <a:rPr lang="en-GB" sz="1200" b="0" i="1" u="none" strike="noStrike" kern="1200" baseline="0" dirty="0">
                <a:solidFill>
                  <a:schemeClr val="tx1"/>
                </a:solidFill>
                <a:effectLst/>
                <a:latin typeface="+mn-lt"/>
                <a:ea typeface="+mn-ea"/>
                <a:cs typeface="+mn-cs"/>
              </a:rPr>
              <a:t>un </a:t>
            </a:r>
            <a:r>
              <a:rPr lang="en-GB" sz="1200" b="0" i="0" u="none" strike="noStrike" kern="1200" baseline="0" dirty="0">
                <a:solidFill>
                  <a:schemeClr val="tx1"/>
                </a:solidFill>
                <a:effectLst/>
                <a:latin typeface="+mn-lt"/>
                <a:ea typeface="+mn-ea"/>
                <a:cs typeface="+mn-cs"/>
              </a:rPr>
              <a:t>or </a:t>
            </a:r>
            <a:r>
              <a:rPr lang="en-GB" sz="1200" b="0" i="1" u="none" strike="noStrike" kern="1200" baseline="0" dirty="0" err="1">
                <a:solidFill>
                  <a:schemeClr val="tx1"/>
                </a:solidFill>
                <a:effectLst/>
                <a:latin typeface="+mn-lt"/>
                <a:ea typeface="+mn-ea"/>
                <a:cs typeface="+mn-cs"/>
              </a:rPr>
              <a:t>une</a:t>
            </a:r>
            <a:r>
              <a:rPr lang="en-GB" sz="1200" b="0" i="0" u="none" strike="noStrike" kern="1200" baseline="0" dirty="0">
                <a:solidFill>
                  <a:schemeClr val="tx1"/>
                </a:solidFill>
                <a:effectLst/>
                <a:latin typeface="+mn-lt"/>
                <a:ea typeface="+mn-ea"/>
                <a:cs typeface="+mn-cs"/>
              </a:rPr>
              <a:t>.</a:t>
            </a:r>
          </a:p>
          <a:p>
            <a:pPr marL="228600" indent="-228600">
              <a:buAutoNum type="arabicPeriod"/>
            </a:pPr>
            <a:r>
              <a:rPr lang="en-GB" sz="1200" b="0" i="0" u="none" strike="noStrike" kern="1200" baseline="0" dirty="0">
                <a:solidFill>
                  <a:schemeClr val="tx1"/>
                </a:solidFill>
                <a:effectLst/>
                <a:latin typeface="+mn-lt"/>
                <a:ea typeface="+mn-ea"/>
                <a:cs typeface="+mn-cs"/>
              </a:rPr>
              <a:t>Answers appear on clicks.</a:t>
            </a:r>
            <a:endParaRPr lang="fr-FR" sz="1200" b="0" i="0" u="none" strike="noStrike" kern="1200" dirty="0">
              <a:solidFill>
                <a:schemeClr val="tx1"/>
              </a:solidFill>
              <a:effectLst/>
              <a:latin typeface="+mn-lt"/>
              <a:ea typeface="+mn-ea"/>
              <a:cs typeface="+mn-cs"/>
            </a:endParaRP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4730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 </a:t>
            </a:r>
            <a:r>
              <a:rPr lang="en-GB" b="0" dirty="0"/>
              <a:t>for two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Recognition and recall of </a:t>
            </a:r>
            <a:r>
              <a:rPr lang="en-GB" baseline="0" dirty="0"/>
              <a:t>the nouns from this week’s vocabulary set and their genders,.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Students </a:t>
            </a:r>
            <a:r>
              <a:rPr lang="en-GB" baseline="0" dirty="0"/>
              <a:t>should predict to which word for ‘a/an’ each item will fly to – </a:t>
            </a:r>
            <a:r>
              <a:rPr lang="en-GB" i="1" baseline="0" dirty="0"/>
              <a:t>un</a:t>
            </a:r>
            <a:r>
              <a:rPr lang="en-GB" baseline="0" dirty="0"/>
              <a:t> or </a:t>
            </a:r>
            <a:r>
              <a:rPr lang="en-GB" i="1" baseline="0" dirty="0" err="1"/>
              <a:t>une</a:t>
            </a:r>
            <a:r>
              <a:rPr lang="en-GB" baseline="0" dirty="0"/>
              <a:t>, pronouncing the words in French (with the article) as they go.</a:t>
            </a:r>
            <a:br>
              <a:rPr lang="en-GB" baseline="0" dirty="0"/>
            </a:br>
            <a:r>
              <a:rPr lang="en-GB" baseline="0" dirty="0"/>
              <a:t>2. Click to check. </a:t>
            </a:r>
            <a:r>
              <a:rPr lang="en-GB" b="1" dirty="0"/>
              <a:t>Note: Students</a:t>
            </a:r>
            <a:r>
              <a:rPr lang="en-GB" b="1" baseline="0" dirty="0"/>
              <a:t> can volunteer answers in any order.  Pictures are triggered.  Click the word and it flies to un/</a:t>
            </a:r>
            <a:r>
              <a:rPr lang="en-GB" b="1" baseline="0" dirty="0" err="1"/>
              <a:t>une</a:t>
            </a:r>
            <a:r>
              <a:rPr lang="en-GB" b="1" baseline="0" dirty="0"/>
              <a:t>.</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443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As previous. However, this slide has the nouns as pictures, to stimulate recall of the words themselves, as well as their gender.</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7609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10 minutes</a:t>
            </a:r>
          </a:p>
          <a:p>
            <a:endParaRPr lang="en-GB" b="1" baseline="0" dirty="0"/>
          </a:p>
          <a:p>
            <a:r>
              <a:rPr lang="en-GB" b="1" baseline="0" dirty="0"/>
              <a:t>Aim: </a:t>
            </a:r>
            <a:r>
              <a:rPr lang="en-GB" b="0" baseline="0" dirty="0" err="1"/>
              <a:t>Oal</a:t>
            </a:r>
            <a:r>
              <a:rPr lang="en-GB" b="0" baseline="0" dirty="0"/>
              <a:t> consolidation of vocabulary and grammar learned this week.</a:t>
            </a:r>
          </a:p>
          <a:p>
            <a:endParaRPr lang="en-GB" b="0" baseline="0" dirty="0"/>
          </a:p>
          <a:p>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Partner A faces the board. Partner B turns away from the board and sketches a 2x3 grid with column headings ‘</a:t>
            </a:r>
            <a:r>
              <a:rPr lang="en-US" sz="1200" b="0" dirty="0" err="1">
                <a:ln w="22225">
                  <a:solidFill>
                    <a:schemeClr val="accent2"/>
                  </a:solidFill>
                  <a:prstDash val="solid"/>
                </a:ln>
                <a:solidFill>
                  <a:schemeClr val="accent2">
                    <a:lumMod val="40000"/>
                    <a:lumOff val="60000"/>
                  </a:schemeClr>
                </a:solidFill>
                <a:latin typeface="Century Gothic" panose="020B0502020202020204" pitchFamily="34" charset="0"/>
              </a:rPr>
              <a:t>Léa</a:t>
            </a:r>
            <a:r>
              <a:rPr lang="en-US" sz="1200" b="0" dirty="0">
                <a:ln w="22225">
                  <a:solidFill>
                    <a:schemeClr val="accent2"/>
                  </a:solidFill>
                  <a:prstDash val="solid"/>
                </a:ln>
                <a:solidFill>
                  <a:schemeClr val="accent2">
                    <a:lumMod val="40000"/>
                    <a:lumOff val="60000"/>
                  </a:schemeClr>
                </a:solidFill>
                <a:latin typeface="Century Gothic" panose="020B0502020202020204" pitchFamily="34" charset="0"/>
              </a:rPr>
              <a:t> (I…)’ and ‘Amir’ (he…) (alternatively, the role card on the next slide may be printed).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Partner A reads 6 sentences using the prompts. Partner B adds ticks to their grid.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Partner B turns back to the board and corrects using this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Partners swap roles (see slides 48-49).</a:t>
            </a:r>
          </a:p>
        </p:txBody>
      </p:sp>
      <p:sp>
        <p:nvSpPr>
          <p:cNvPr id="4" name="Slide Number Placeholder 3"/>
          <p:cNvSpPr>
            <a:spLocks noGrp="1"/>
          </p:cNvSpPr>
          <p:nvPr>
            <p:ph type="sldNum" sz="quarter" idx="10"/>
          </p:nvPr>
        </p:nvSpPr>
        <p:spPr/>
        <p:txBody>
          <a:bodyPr/>
          <a:lstStyle/>
          <a:p>
            <a:fld id="{4064E2A9-A970-48BE-B31A-B4EAD540047D}" type="slidenum">
              <a:rPr lang="en-GB" smtClean="0"/>
              <a:t>59</a:t>
            </a:fld>
            <a:endParaRPr lang="en-GB" dirty="0"/>
          </a:p>
        </p:txBody>
      </p:sp>
    </p:spTree>
    <p:extLst>
      <p:ext uri="{BB962C8B-B14F-4D97-AF65-F5344CB8AC3E}">
        <p14:creationId xmlns:p14="http://schemas.microsoft.com/office/powerpoint/2010/main" val="3267037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949108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Partner B is challenged to spot the correct vocabulary item, as well as to listen out for whether it belongs</a:t>
            </a:r>
            <a:r>
              <a:rPr lang="en-GB" baseline="0" dirty="0"/>
              <a:t> to Alex or to his/her sister, as revealed by Partner A’s use of either ‘</a:t>
            </a:r>
            <a:r>
              <a:rPr lang="en-GB" baseline="0" dirty="0" err="1"/>
              <a:t>j’ai</a:t>
            </a:r>
            <a:r>
              <a:rPr lang="en-GB" baseline="0" dirty="0"/>
              <a:t>’ or ‘</a:t>
            </a:r>
            <a:r>
              <a:rPr lang="en-GB" baseline="0" dirty="0" err="1"/>
              <a:t>elle</a:t>
            </a:r>
            <a:r>
              <a:rPr lang="en-GB" baseline="0" dirty="0"/>
              <a:t> a’.</a:t>
            </a:r>
          </a:p>
          <a:p>
            <a:endParaRPr lang="fr-FR" sz="1200" b="1" i="0" u="none" strike="noStrike" kern="1200" dirty="0">
              <a:solidFill>
                <a:schemeClr val="tx1"/>
              </a:solidFill>
              <a:effectLst/>
              <a:latin typeface="+mn-lt"/>
              <a:ea typeface="+mn-ea"/>
              <a:cs typeface="+mn-cs"/>
            </a:endParaRPr>
          </a:p>
          <a:p>
            <a:r>
              <a:rPr lang="fr-FR" sz="1200" b="1" i="0" u="none" strike="noStrike" kern="1200" dirty="0" err="1">
                <a:solidFill>
                  <a:schemeClr val="tx1"/>
                </a:solidFill>
                <a:effectLst/>
                <a:latin typeface="+mn-lt"/>
                <a:ea typeface="+mn-ea"/>
                <a:cs typeface="+mn-cs"/>
              </a:rPr>
              <a:t>Vocabulary</a:t>
            </a:r>
            <a:r>
              <a:rPr lang="fr-FR" sz="1200" b="1" i="0" u="none" strike="noStrike" kern="1200" dirty="0">
                <a:solidFill>
                  <a:schemeClr val="tx1"/>
                </a:solidFill>
                <a:effectLst/>
                <a:latin typeface="+mn-lt"/>
                <a:ea typeface="+mn-ea"/>
                <a:cs typeface="+mn-cs"/>
              </a:rPr>
              <a:t> (</a:t>
            </a:r>
            <a:r>
              <a:rPr lang="fr-FR" sz="1200" b="1" i="0" u="none" strike="noStrike" kern="1200" dirty="0" err="1">
                <a:solidFill>
                  <a:schemeClr val="tx1"/>
                </a:solidFill>
                <a:effectLst/>
                <a:latin typeface="+mn-lt"/>
                <a:ea typeface="+mn-ea"/>
                <a:cs typeface="+mn-cs"/>
              </a:rPr>
              <a:t>phonics</a:t>
            </a:r>
            <a:r>
              <a:rPr lang="fr-FR" sz="1200" b="1" i="0" u="none" strike="noStrike" kern="1200" dirty="0">
                <a:solidFill>
                  <a:schemeClr val="tx1"/>
                </a:solidFill>
                <a:effectLst/>
                <a:latin typeface="+mn-lt"/>
                <a:ea typeface="+mn-ea"/>
                <a:cs typeface="+mn-cs"/>
              </a:rPr>
              <a:t> cluster </a:t>
            </a:r>
            <a:r>
              <a:rPr lang="fr-FR" sz="1200" b="1" i="0" u="none" strike="noStrike" kern="1200" dirty="0" err="1">
                <a:solidFill>
                  <a:schemeClr val="tx1"/>
                </a:solidFill>
                <a:effectLst/>
                <a:latin typeface="+mn-lt"/>
                <a:ea typeface="+mn-ea"/>
                <a:cs typeface="+mn-cs"/>
              </a:rPr>
              <a:t>word</a:t>
            </a:r>
            <a:r>
              <a:rPr lang="fr-FR" sz="1200" b="1" i="0" u="none" strike="noStrike" kern="1200" dirty="0">
                <a:solidFill>
                  <a:schemeClr val="tx1"/>
                </a:solidFill>
                <a:effectLst/>
                <a:latin typeface="+mn-lt"/>
                <a:ea typeface="+mn-ea"/>
                <a:cs typeface="+mn-cs"/>
              </a:rPr>
              <a:t> inclusions in </a:t>
            </a:r>
            <a:r>
              <a:rPr lang="fr-FR" sz="1200" b="1" i="0" u="none" strike="noStrike" kern="1200" dirty="0" err="1">
                <a:solidFill>
                  <a:schemeClr val="tx1"/>
                </a:solidFill>
                <a:effectLst/>
                <a:latin typeface="+mn-lt"/>
                <a:ea typeface="+mn-ea"/>
                <a:cs typeface="+mn-cs"/>
              </a:rPr>
              <a:t>bold</a:t>
            </a:r>
            <a:endParaRPr lang="fr-FR" sz="1200" b="1"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un [3], une [3], chien [1744], </a:t>
            </a:r>
            <a:r>
              <a:rPr lang="fr-FR" sz="1200" b="1" i="0" u="none" strike="noStrike" kern="1200" dirty="0">
                <a:solidFill>
                  <a:schemeClr val="tx1"/>
                </a:solidFill>
                <a:effectLst/>
                <a:latin typeface="+mn-lt"/>
                <a:ea typeface="+mn-ea"/>
                <a:cs typeface="+mn-cs"/>
              </a:rPr>
              <a:t>cheval</a:t>
            </a:r>
            <a:r>
              <a:rPr lang="fr-FR" sz="1200" b="0" i="0" u="none" strike="noStrike" kern="1200" dirty="0">
                <a:solidFill>
                  <a:schemeClr val="tx1"/>
                </a:solidFill>
                <a:effectLst/>
                <a:latin typeface="+mn-lt"/>
                <a:ea typeface="+mn-ea"/>
                <a:cs typeface="+mn-cs"/>
              </a:rPr>
              <a:t> [2220], livre [358], portable [4002], chambre [633], </a:t>
            </a:r>
            <a:r>
              <a:rPr lang="fr-FR" sz="1200" b="1" i="0" u="none" strike="noStrike" kern="1200" dirty="0">
                <a:solidFill>
                  <a:schemeClr val="tx1"/>
                </a:solidFill>
                <a:effectLst/>
                <a:latin typeface="+mn-lt"/>
                <a:ea typeface="+mn-ea"/>
                <a:cs typeface="+mn-cs"/>
              </a:rPr>
              <a:t>photo</a:t>
            </a:r>
            <a:r>
              <a:rPr lang="fr-FR" sz="1200" b="0" i="0" u="none" strike="noStrike" kern="1200" dirty="0">
                <a:solidFill>
                  <a:schemeClr val="tx1"/>
                </a:solidFill>
                <a:effectLst/>
                <a:latin typeface="+mn-lt"/>
                <a:ea typeface="+mn-ea"/>
                <a:cs typeface="+mn-cs"/>
              </a:rPr>
              <a:t> [1412], idée [239], règle [488]</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fr-FR" sz="1200" b="1" i="0"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064E2A9-A970-48BE-B31A-B4EAD540047D}" type="slidenum">
              <a:rPr lang="en-GB" smtClean="0"/>
              <a:t>60</a:t>
            </a:fld>
            <a:endParaRPr lang="en-GB" dirty="0"/>
          </a:p>
        </p:txBody>
      </p:sp>
    </p:spTree>
    <p:extLst>
      <p:ext uri="{BB962C8B-B14F-4D97-AF65-F5344CB8AC3E}">
        <p14:creationId xmlns:p14="http://schemas.microsoft.com/office/powerpoint/2010/main" val="29256584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dirty="0" err="1">
                <a:solidFill>
                  <a:schemeClr val="tx1"/>
                </a:solidFill>
                <a:effectLst/>
                <a:latin typeface="+mn-lt"/>
                <a:ea typeface="+mn-ea"/>
                <a:cs typeface="+mn-cs"/>
              </a:rPr>
              <a:t>Speaking</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role</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card</a:t>
            </a:r>
            <a:r>
              <a:rPr lang="fr-FR" sz="1200" b="0" i="0" u="none" strike="noStrike" kern="1200" dirty="0">
                <a:solidFill>
                  <a:schemeClr val="tx1"/>
                </a:solidFill>
                <a:effectLst/>
                <a:latin typeface="+mn-lt"/>
                <a:ea typeface="+mn-ea"/>
                <a:cs typeface="+mn-cs"/>
              </a:rPr>
              <a:t> for </a:t>
            </a:r>
            <a:r>
              <a:rPr lang="fr-FR" sz="1200" b="0" i="0" u="none" strike="noStrike" kern="1200" dirty="0" err="1">
                <a:solidFill>
                  <a:schemeClr val="tx1"/>
                </a:solidFill>
                <a:effectLst/>
                <a:latin typeface="+mn-lt"/>
                <a:ea typeface="+mn-ea"/>
                <a:cs typeface="+mn-cs"/>
              </a:rPr>
              <a:t>partner</a:t>
            </a:r>
            <a:r>
              <a:rPr lang="fr-FR" sz="1200" b="0" i="0" u="none" strike="noStrike" kern="1200" dirty="0">
                <a:solidFill>
                  <a:schemeClr val="tx1"/>
                </a:solidFill>
                <a:effectLst/>
                <a:latin typeface="+mn-lt"/>
                <a:ea typeface="+mn-ea"/>
                <a:cs typeface="+mn-cs"/>
              </a:rPr>
              <a:t> 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4E2A9-A970-48BE-B31A-B4EAD54004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5983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dirty="0" err="1">
                <a:solidFill>
                  <a:schemeClr val="tx1"/>
                </a:solidFill>
                <a:effectLst/>
                <a:latin typeface="+mn-lt"/>
                <a:ea typeface="+mn-ea"/>
                <a:cs typeface="+mn-cs"/>
              </a:rPr>
              <a:t>Speaking</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role</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card</a:t>
            </a:r>
            <a:r>
              <a:rPr lang="fr-FR" sz="1200" b="0" i="0" u="none" strike="noStrike" kern="1200" dirty="0">
                <a:solidFill>
                  <a:schemeClr val="tx1"/>
                </a:solidFill>
                <a:effectLst/>
                <a:latin typeface="+mn-lt"/>
                <a:ea typeface="+mn-ea"/>
                <a:cs typeface="+mn-cs"/>
              </a:rPr>
              <a:t> for </a:t>
            </a:r>
            <a:r>
              <a:rPr lang="fr-FR" sz="1200" b="0" i="0" u="none" strike="noStrike" kern="1200" dirty="0" err="1">
                <a:solidFill>
                  <a:schemeClr val="tx1"/>
                </a:solidFill>
                <a:effectLst/>
                <a:latin typeface="+mn-lt"/>
                <a:ea typeface="+mn-ea"/>
                <a:cs typeface="+mn-cs"/>
              </a:rPr>
              <a:t>partner</a:t>
            </a:r>
            <a:r>
              <a:rPr lang="fr-FR" sz="1200" b="0" i="0" u="none" strike="noStrike" kern="1200" dirty="0">
                <a:solidFill>
                  <a:schemeClr val="tx1"/>
                </a:solidFill>
                <a:effectLst/>
                <a:latin typeface="+mn-lt"/>
                <a:ea typeface="+mn-ea"/>
                <a:cs typeface="+mn-cs"/>
              </a:rPr>
              <a:t> 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4E2A9-A970-48BE-B31A-B4EAD54004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2048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i="0" u="none" strike="noStrike" kern="1200" dirty="0">
                <a:solidFill>
                  <a:schemeClr val="tx1"/>
                </a:solidFill>
                <a:effectLst/>
                <a:latin typeface="+mn-lt"/>
                <a:ea typeface="+mn-ea"/>
                <a:cs typeface="+mn-cs"/>
              </a:rPr>
              <a:t>Timing: 10 minutes</a:t>
            </a:r>
          </a:p>
          <a:p>
            <a:endParaRPr lang="fr-FR" sz="1200" b="1" i="0" u="none" strike="noStrike" kern="1200" dirty="0">
              <a:solidFill>
                <a:schemeClr val="tx1"/>
              </a:solidFill>
              <a:effectLst/>
              <a:latin typeface="+mn-lt"/>
              <a:ea typeface="+mn-ea"/>
              <a:cs typeface="+mn-cs"/>
            </a:endParaRPr>
          </a:p>
          <a:p>
            <a:r>
              <a:rPr lang="fr-FR" sz="1200" b="1" i="0" u="none" strike="noStrike" kern="1200" dirty="0">
                <a:solidFill>
                  <a:schemeClr val="tx1"/>
                </a:solidFill>
                <a:effectLst/>
                <a:latin typeface="+mn-lt"/>
                <a:ea typeface="+mn-ea"/>
                <a:cs typeface="+mn-cs"/>
              </a:rPr>
              <a:t>Aim: </a:t>
            </a:r>
            <a:r>
              <a:rPr lang="fr-FR" sz="1200" b="0" i="0" u="none" strike="noStrike" kern="1200" baseline="0" dirty="0" err="1">
                <a:solidFill>
                  <a:schemeClr val="tx1"/>
                </a:solidFill>
                <a:effectLst/>
                <a:latin typeface="+mn-lt"/>
                <a:ea typeface="+mn-ea"/>
                <a:cs typeface="+mn-cs"/>
              </a:rPr>
              <a:t>Written</a:t>
            </a:r>
            <a:r>
              <a:rPr lang="fr-FR" sz="1200" b="0" i="0" u="none" strike="noStrike" kern="1200" baseline="0" dirty="0">
                <a:solidFill>
                  <a:schemeClr val="tx1"/>
                </a:solidFill>
                <a:effectLst/>
                <a:latin typeface="+mn-lt"/>
                <a:ea typeface="+mn-ea"/>
                <a:cs typeface="+mn-cs"/>
              </a:rPr>
              <a:t> production of the ‘je’ and ‘il/elle’ </a:t>
            </a:r>
            <a:r>
              <a:rPr lang="fr-FR" sz="1200" b="0" i="0" u="none" strike="noStrike" kern="1200" baseline="0" dirty="0" err="1">
                <a:solidFill>
                  <a:schemeClr val="tx1"/>
                </a:solidFill>
                <a:effectLst/>
                <a:latin typeface="+mn-lt"/>
                <a:ea typeface="+mn-ea"/>
                <a:cs typeface="+mn-cs"/>
              </a:rPr>
              <a:t>forms</a:t>
            </a:r>
            <a:r>
              <a:rPr lang="fr-FR" sz="1200" b="0" i="0" u="none" strike="noStrike" kern="1200" baseline="0" dirty="0">
                <a:solidFill>
                  <a:schemeClr val="tx1"/>
                </a:solidFill>
                <a:effectLst/>
                <a:latin typeface="+mn-lt"/>
                <a:ea typeface="+mn-ea"/>
                <a:cs typeface="+mn-cs"/>
              </a:rPr>
              <a:t> of ‘avoir’ and </a:t>
            </a:r>
            <a:r>
              <a:rPr lang="fr-FR" sz="1200" b="0" i="0" u="none" strike="noStrike" kern="1200" baseline="0" dirty="0" err="1">
                <a:solidFill>
                  <a:schemeClr val="tx1"/>
                </a:solidFill>
                <a:effectLst/>
                <a:latin typeface="+mn-lt"/>
                <a:ea typeface="+mn-ea"/>
                <a:cs typeface="+mn-cs"/>
              </a:rPr>
              <a:t>this</a:t>
            </a:r>
            <a:r>
              <a:rPr lang="fr-FR" sz="1200" b="0" i="0" u="none" strike="noStrike" kern="1200" baseline="0" dirty="0">
                <a:solidFill>
                  <a:schemeClr val="tx1"/>
                </a:solidFill>
                <a:effectLst/>
                <a:latin typeface="+mn-lt"/>
                <a:ea typeface="+mn-ea"/>
                <a:cs typeface="+mn-cs"/>
              </a:rPr>
              <a:t> </a:t>
            </a:r>
            <a:r>
              <a:rPr lang="fr-FR" sz="1200" b="0" i="0" u="none" strike="noStrike" kern="1200" baseline="0" dirty="0" err="1">
                <a:solidFill>
                  <a:schemeClr val="tx1"/>
                </a:solidFill>
                <a:effectLst/>
                <a:latin typeface="+mn-lt"/>
                <a:ea typeface="+mn-ea"/>
                <a:cs typeface="+mn-cs"/>
              </a:rPr>
              <a:t>vocabulary</a:t>
            </a:r>
            <a:r>
              <a:rPr lang="fr-FR" sz="1200" b="0" i="0" u="none" strike="noStrike" kern="1200" baseline="0" dirty="0">
                <a:solidFill>
                  <a:schemeClr val="tx1"/>
                </a:solidFill>
                <a:effectLst/>
                <a:latin typeface="+mn-lt"/>
                <a:ea typeface="+mn-ea"/>
                <a:cs typeface="+mn-cs"/>
              </a:rPr>
              <a:t>.</a:t>
            </a:r>
          </a:p>
          <a:p>
            <a:endParaRPr lang="fr-FR" sz="1200" b="0" i="0" u="none" strike="noStrike" kern="1200" baseline="0" dirty="0">
              <a:solidFill>
                <a:schemeClr val="tx1"/>
              </a:solidFill>
              <a:effectLst/>
              <a:latin typeface="+mn-lt"/>
              <a:ea typeface="+mn-ea"/>
              <a:cs typeface="+mn-cs"/>
            </a:endParaRPr>
          </a:p>
          <a:p>
            <a:r>
              <a:rPr lang="fr-FR" sz="1200" b="1" i="0" u="none" strike="noStrike" kern="1200" baseline="0" dirty="0" err="1">
                <a:solidFill>
                  <a:schemeClr val="tx1"/>
                </a:solidFill>
                <a:effectLst/>
                <a:latin typeface="+mn-lt"/>
                <a:ea typeface="+mn-ea"/>
                <a:cs typeface="+mn-cs"/>
              </a:rPr>
              <a:t>Procedure</a:t>
            </a:r>
            <a:r>
              <a:rPr lang="fr-FR" sz="1200" b="1" i="0" u="none" strike="noStrike" kern="1200" baseline="0" dirty="0">
                <a:solidFill>
                  <a:schemeClr val="tx1"/>
                </a:solidFill>
                <a:effectLst/>
                <a:latin typeface="+mn-lt"/>
                <a:ea typeface="+mn-ea"/>
                <a:cs typeface="+mn-cs"/>
              </a:rPr>
              <a:t>:</a:t>
            </a:r>
          </a:p>
          <a:p>
            <a:r>
              <a:rPr lang="fr-FR" sz="1200" b="0" i="0" u="none" strike="noStrike" kern="1200" baseline="0" dirty="0">
                <a:solidFill>
                  <a:schemeClr val="tx1"/>
                </a:solidFill>
                <a:effectLst/>
                <a:latin typeface="+mn-lt"/>
                <a:ea typeface="+mn-ea"/>
                <a:cs typeface="+mn-cs"/>
              </a:rPr>
              <a:t>1. </a:t>
            </a:r>
            <a:r>
              <a:rPr lang="fr-FR" sz="1200" b="0" i="0" u="none" strike="noStrike" kern="1200" baseline="0" dirty="0" err="1">
                <a:solidFill>
                  <a:schemeClr val="tx1"/>
                </a:solidFill>
                <a:effectLst/>
                <a:latin typeface="+mn-lt"/>
                <a:ea typeface="+mn-ea"/>
                <a:cs typeface="+mn-cs"/>
              </a:rPr>
              <a:t>Students</a:t>
            </a:r>
            <a:r>
              <a:rPr lang="fr-FR" sz="1200" b="0" i="0" u="none" strike="noStrike" kern="1200" baseline="0" dirty="0">
                <a:solidFill>
                  <a:schemeClr val="tx1"/>
                </a:solidFill>
                <a:effectLst/>
                <a:latin typeface="+mn-lt"/>
                <a:ea typeface="+mn-ea"/>
                <a:cs typeface="+mn-cs"/>
              </a:rPr>
              <a:t> </a:t>
            </a:r>
            <a:r>
              <a:rPr lang="fr-FR" sz="1200" b="0" i="0" u="none" strike="noStrike" kern="1200" baseline="0" dirty="0" err="1">
                <a:solidFill>
                  <a:schemeClr val="tx1"/>
                </a:solidFill>
                <a:effectLst/>
                <a:latin typeface="+mn-lt"/>
                <a:ea typeface="+mn-ea"/>
                <a:cs typeface="+mn-cs"/>
              </a:rPr>
              <a:t>write</a:t>
            </a:r>
            <a:r>
              <a:rPr lang="fr-FR" sz="1200" b="0" i="0" u="none" strike="noStrike" kern="1200" baseline="0" dirty="0">
                <a:solidFill>
                  <a:schemeClr val="tx1"/>
                </a:solidFill>
                <a:effectLst/>
                <a:latin typeface="+mn-lt"/>
                <a:ea typeface="+mn-ea"/>
                <a:cs typeface="+mn-cs"/>
              </a:rPr>
              <a:t> 1-6 in </a:t>
            </a:r>
            <a:r>
              <a:rPr lang="fr-FR" sz="1200" b="0" i="0" u="none" strike="noStrike" kern="1200" baseline="0" dirty="0" err="1">
                <a:solidFill>
                  <a:schemeClr val="tx1"/>
                </a:solidFill>
                <a:effectLst/>
                <a:latin typeface="+mn-lt"/>
                <a:ea typeface="+mn-ea"/>
                <a:cs typeface="+mn-cs"/>
              </a:rPr>
              <a:t>their</a:t>
            </a:r>
            <a:r>
              <a:rPr lang="fr-FR" sz="1200" b="0" i="0" u="none" strike="noStrike" kern="1200" baseline="0" dirty="0">
                <a:solidFill>
                  <a:schemeClr val="tx1"/>
                </a:solidFill>
                <a:effectLst/>
                <a:latin typeface="+mn-lt"/>
                <a:ea typeface="+mn-ea"/>
                <a:cs typeface="+mn-cs"/>
              </a:rPr>
              <a:t> books.</a:t>
            </a:r>
          </a:p>
          <a:p>
            <a:r>
              <a:rPr lang="fr-FR" sz="1200" b="0" i="0" u="none" strike="noStrike" kern="1200" baseline="0" dirty="0">
                <a:solidFill>
                  <a:schemeClr val="tx1"/>
                </a:solidFill>
                <a:effectLst/>
                <a:latin typeface="+mn-lt"/>
                <a:ea typeface="+mn-ea"/>
                <a:cs typeface="+mn-cs"/>
              </a:rPr>
              <a:t>2. </a:t>
            </a:r>
            <a:r>
              <a:rPr lang="fr-FR" sz="1200" b="0" i="0" u="none" strike="noStrike" kern="1200" baseline="0" dirty="0" err="1">
                <a:solidFill>
                  <a:schemeClr val="tx1"/>
                </a:solidFill>
                <a:effectLst/>
                <a:latin typeface="+mn-lt"/>
                <a:ea typeface="+mn-ea"/>
                <a:cs typeface="+mn-cs"/>
              </a:rPr>
              <a:t>Students</a:t>
            </a:r>
            <a:r>
              <a:rPr lang="fr-FR" sz="1200" b="0" i="0" u="none" strike="noStrike" kern="1200" baseline="0" dirty="0">
                <a:solidFill>
                  <a:schemeClr val="tx1"/>
                </a:solidFill>
                <a:effectLst/>
                <a:latin typeface="+mn-lt"/>
                <a:ea typeface="+mn-ea"/>
                <a:cs typeface="+mn-cs"/>
              </a:rPr>
              <a:t> </a:t>
            </a:r>
            <a:r>
              <a:rPr lang="fr-FR" sz="1200" b="0" i="0" u="none" strike="noStrike" kern="1200" baseline="0" dirty="0" err="1">
                <a:solidFill>
                  <a:schemeClr val="tx1"/>
                </a:solidFill>
                <a:effectLst/>
                <a:latin typeface="+mn-lt"/>
                <a:ea typeface="+mn-ea"/>
                <a:cs typeface="+mn-cs"/>
              </a:rPr>
              <a:t>write</a:t>
            </a:r>
            <a:r>
              <a:rPr lang="fr-FR" sz="1200" b="0" i="0" u="none" strike="noStrike" kern="1200" baseline="0" dirty="0">
                <a:solidFill>
                  <a:schemeClr val="tx1"/>
                </a:solidFill>
                <a:effectLst/>
                <a:latin typeface="+mn-lt"/>
                <a:ea typeface="+mn-ea"/>
                <a:cs typeface="+mn-cs"/>
              </a:rPr>
              <a:t> sentences </a:t>
            </a:r>
            <a:r>
              <a:rPr lang="fr-FR" sz="1200" b="0" i="0" u="none" strike="noStrike" kern="1200" baseline="0" dirty="0" err="1">
                <a:solidFill>
                  <a:schemeClr val="tx1"/>
                </a:solidFill>
                <a:effectLst/>
                <a:latin typeface="+mn-lt"/>
                <a:ea typeface="+mn-ea"/>
                <a:cs typeface="+mn-cs"/>
              </a:rPr>
              <a:t>using</a:t>
            </a:r>
            <a:r>
              <a:rPr lang="fr-FR" sz="1200" b="0" i="0" u="none" strike="noStrike" kern="1200" baseline="0" dirty="0">
                <a:solidFill>
                  <a:schemeClr val="tx1"/>
                </a:solidFill>
                <a:effectLst/>
                <a:latin typeface="+mn-lt"/>
                <a:ea typeface="+mn-ea"/>
                <a:cs typeface="+mn-cs"/>
              </a:rPr>
              <a:t> the </a:t>
            </a:r>
            <a:r>
              <a:rPr lang="fr-FR" sz="1200" b="0" i="0" u="none" strike="noStrike" kern="1200" baseline="0" dirty="0" err="1">
                <a:solidFill>
                  <a:schemeClr val="tx1"/>
                </a:solidFill>
                <a:effectLst/>
                <a:latin typeface="+mn-lt"/>
                <a:ea typeface="+mn-ea"/>
                <a:cs typeface="+mn-cs"/>
              </a:rPr>
              <a:t>appropriate</a:t>
            </a:r>
            <a:r>
              <a:rPr lang="fr-FR" sz="1200" b="0" i="0" u="none" strike="noStrike" kern="1200" baseline="0" dirty="0">
                <a:solidFill>
                  <a:schemeClr val="tx1"/>
                </a:solidFill>
                <a:effectLst/>
                <a:latin typeface="+mn-lt"/>
                <a:ea typeface="+mn-ea"/>
                <a:cs typeface="+mn-cs"/>
              </a:rPr>
              <a:t> </a:t>
            </a:r>
            <a:r>
              <a:rPr lang="fr-FR" sz="1200" b="0" i="0" u="none" strike="noStrike" kern="1200" baseline="0" dirty="0" err="1">
                <a:solidFill>
                  <a:schemeClr val="tx1"/>
                </a:solidFill>
                <a:effectLst/>
                <a:latin typeface="+mn-lt"/>
                <a:ea typeface="+mn-ea"/>
                <a:cs typeface="+mn-cs"/>
              </a:rPr>
              <a:t>pronouns</a:t>
            </a:r>
            <a:r>
              <a:rPr lang="fr-FR" sz="1200" b="0" i="0" u="none" strike="noStrike" kern="1200" baseline="0" dirty="0">
                <a:solidFill>
                  <a:schemeClr val="tx1"/>
                </a:solidFill>
                <a:effectLst/>
                <a:latin typeface="+mn-lt"/>
                <a:ea typeface="+mn-ea"/>
                <a:cs typeface="+mn-cs"/>
              </a:rPr>
              <a:t>, </a:t>
            </a:r>
            <a:r>
              <a:rPr lang="fr-FR" sz="1200" b="0" i="0" u="none" strike="noStrike" kern="1200" baseline="0" dirty="0" err="1">
                <a:solidFill>
                  <a:schemeClr val="tx1"/>
                </a:solidFill>
                <a:effectLst/>
                <a:latin typeface="+mn-lt"/>
                <a:ea typeface="+mn-ea"/>
                <a:cs typeface="+mn-cs"/>
              </a:rPr>
              <a:t>nouns</a:t>
            </a:r>
            <a:r>
              <a:rPr lang="fr-FR" sz="1200" b="0" i="0" u="none" strike="noStrike" kern="1200" baseline="0" dirty="0">
                <a:solidFill>
                  <a:schemeClr val="tx1"/>
                </a:solidFill>
                <a:effectLst/>
                <a:latin typeface="+mn-lt"/>
                <a:ea typeface="+mn-ea"/>
                <a:cs typeface="+mn-cs"/>
              </a:rPr>
              <a:t>, </a:t>
            </a:r>
            <a:r>
              <a:rPr lang="fr-FR" sz="1200" b="0" i="0" u="none" strike="noStrike" kern="1200" baseline="0" dirty="0" err="1">
                <a:solidFill>
                  <a:schemeClr val="tx1"/>
                </a:solidFill>
                <a:effectLst/>
                <a:latin typeface="+mn-lt"/>
                <a:ea typeface="+mn-ea"/>
                <a:cs typeface="+mn-cs"/>
              </a:rPr>
              <a:t>indefinite</a:t>
            </a:r>
            <a:r>
              <a:rPr lang="fr-FR" sz="1200" b="0" i="0" u="none" strike="noStrike" kern="1200" baseline="0" dirty="0">
                <a:solidFill>
                  <a:schemeClr val="tx1"/>
                </a:solidFill>
                <a:effectLst/>
                <a:latin typeface="+mn-lt"/>
                <a:ea typeface="+mn-ea"/>
                <a:cs typeface="+mn-cs"/>
              </a:rPr>
              <a:t> articles and </a:t>
            </a:r>
            <a:r>
              <a:rPr lang="fr-FR" sz="1200" b="0" i="0" u="none" strike="noStrike" kern="1200" baseline="0" dirty="0" err="1">
                <a:solidFill>
                  <a:schemeClr val="tx1"/>
                </a:solidFill>
                <a:effectLst/>
                <a:latin typeface="+mn-lt"/>
                <a:ea typeface="+mn-ea"/>
                <a:cs typeface="+mn-cs"/>
              </a:rPr>
              <a:t>forms</a:t>
            </a:r>
            <a:r>
              <a:rPr lang="fr-FR" sz="1200" b="0" i="0" u="none" strike="noStrike" kern="1200" baseline="0" dirty="0">
                <a:solidFill>
                  <a:schemeClr val="tx1"/>
                </a:solidFill>
                <a:effectLst/>
                <a:latin typeface="+mn-lt"/>
                <a:ea typeface="+mn-ea"/>
                <a:cs typeface="+mn-cs"/>
              </a:rPr>
              <a:t> of </a:t>
            </a:r>
            <a:r>
              <a:rPr lang="fr-FR" sz="1200" b="0" i="1" u="none" strike="noStrike" kern="1200" baseline="0" dirty="0">
                <a:solidFill>
                  <a:schemeClr val="tx1"/>
                </a:solidFill>
                <a:effectLst/>
                <a:latin typeface="+mn-lt"/>
                <a:ea typeface="+mn-ea"/>
                <a:cs typeface="+mn-cs"/>
              </a:rPr>
              <a:t>avoir</a:t>
            </a:r>
            <a:r>
              <a:rPr lang="fr-FR" sz="1200" b="0" i="0" u="none" strike="noStrike" kern="1200" baseline="0" dirty="0">
                <a:solidFill>
                  <a:schemeClr val="tx1"/>
                </a:solidFill>
                <a:effectLst/>
                <a:latin typeface="+mn-lt"/>
                <a:ea typeface="+mn-ea"/>
                <a:cs typeface="+mn-cs"/>
              </a:rPr>
              <a:t>.</a:t>
            </a:r>
          </a:p>
          <a:p>
            <a:r>
              <a:rPr lang="fr-FR" sz="1200" b="0" i="0" u="none" strike="noStrike" kern="1200" baseline="0" dirty="0">
                <a:solidFill>
                  <a:schemeClr val="tx1"/>
                </a:solidFill>
                <a:effectLst/>
                <a:latin typeface="+mn-lt"/>
                <a:ea typeface="+mn-ea"/>
                <a:cs typeface="+mn-cs"/>
              </a:rPr>
              <a:t>3. Check </a:t>
            </a:r>
            <a:r>
              <a:rPr lang="fr-FR" sz="1200" b="0" i="0" u="none" strike="noStrike" kern="1200" baseline="0" dirty="0" err="1">
                <a:solidFill>
                  <a:schemeClr val="tx1"/>
                </a:solidFill>
                <a:effectLst/>
                <a:latin typeface="+mn-lt"/>
                <a:ea typeface="+mn-ea"/>
                <a:cs typeface="+mn-cs"/>
              </a:rPr>
              <a:t>answers</a:t>
            </a:r>
            <a:r>
              <a:rPr lang="fr-FR" sz="1200" b="0" i="0" u="none" strike="noStrike" kern="1200" baseline="0" dirty="0">
                <a:solidFill>
                  <a:schemeClr val="tx1"/>
                </a:solidFill>
                <a:effectLst/>
                <a:latin typeface="+mn-lt"/>
                <a:ea typeface="+mn-ea"/>
                <a:cs typeface="+mn-cs"/>
              </a:rPr>
              <a:t> on the </a:t>
            </a:r>
            <a:r>
              <a:rPr lang="fr-FR" sz="1200" b="0" i="0" u="none" strike="noStrike" kern="1200" baseline="0" dirty="0" err="1">
                <a:solidFill>
                  <a:schemeClr val="tx1"/>
                </a:solidFill>
                <a:effectLst/>
                <a:latin typeface="+mn-lt"/>
                <a:ea typeface="+mn-ea"/>
                <a:cs typeface="+mn-cs"/>
              </a:rPr>
              <a:t>next</a:t>
            </a:r>
            <a:r>
              <a:rPr lang="fr-FR" sz="1200" b="0" i="0" u="none" strike="noStrike" kern="1200" baseline="0" dirty="0">
                <a:solidFill>
                  <a:schemeClr val="tx1"/>
                </a:solidFill>
                <a:effectLst/>
                <a:latin typeface="+mn-lt"/>
                <a:ea typeface="+mn-ea"/>
                <a:cs typeface="+mn-cs"/>
              </a:rPr>
              <a:t> slide.</a:t>
            </a:r>
            <a:endParaRPr lang="fr-FR"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064E2A9-A970-48BE-B31A-B4EAD540047D}" type="slidenum">
              <a:rPr lang="en-GB" smtClean="0"/>
              <a:t>63</a:t>
            </a:fld>
            <a:endParaRPr lang="en-GB" dirty="0"/>
          </a:p>
        </p:txBody>
      </p:sp>
    </p:spTree>
    <p:extLst>
      <p:ext uri="{BB962C8B-B14F-4D97-AF65-F5344CB8AC3E}">
        <p14:creationId xmlns:p14="http://schemas.microsoft.com/office/powerpoint/2010/main" val="22103336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These are the answers to the activity on the previous slide.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064E2A9-A970-48BE-B31A-B4EAD540047D}" type="slidenum">
              <a:rPr lang="en-GB" smtClean="0"/>
              <a:t>64</a:t>
            </a:fld>
            <a:endParaRPr lang="en-GB" dirty="0"/>
          </a:p>
        </p:txBody>
      </p:sp>
    </p:spTree>
    <p:extLst>
      <p:ext uri="{BB962C8B-B14F-4D97-AF65-F5344CB8AC3E}">
        <p14:creationId xmlns:p14="http://schemas.microsoft.com/office/powerpoint/2010/main" val="21964942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911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01980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 for 5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Aural recognition of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For the next five slides, click on the pictures to hear the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Decide which word contains SSC [e]. Remember that the [e] sound might not be obvious at first – it won’t be ‘stressed’ like some of the other vowels, so you might have to listen carefully to pick it up. For this reason, we are providing the beginning of the word so students know where to start listening!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Click to check.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Clarify the meaning of unknown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endParaRPr lang="en-GB" dirty="0"/>
          </a:p>
          <a:p>
            <a:r>
              <a:rPr lang="fr-FR" sz="1200" kern="1200" dirty="0">
                <a:solidFill>
                  <a:schemeClr val="tx1"/>
                </a:solidFill>
                <a:effectLst/>
                <a:latin typeface="+mn-lt"/>
                <a:ea typeface="+mn-ea"/>
                <a:cs typeface="+mn-cs"/>
              </a:rPr>
              <a:t>au revoir, chanter</a:t>
            </a:r>
          </a:p>
          <a:p>
            <a:endParaRPr lang="fr-FR"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of unknown vocabulary used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chanter</a:t>
            </a:r>
            <a:r>
              <a:rPr lang="en-GB" b="1" baseline="0" dirty="0"/>
              <a:t> </a:t>
            </a:r>
            <a:r>
              <a:rPr lang="en-GB" baseline="0" dirty="0"/>
              <a:t>[1820]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45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endParaRPr lang="en-GB" dirty="0"/>
          </a:p>
          <a:p>
            <a:r>
              <a:rPr lang="fr-FR" sz="1200" kern="1200" dirty="0">
                <a:solidFill>
                  <a:schemeClr val="tx1"/>
                </a:solidFill>
                <a:effectLst/>
                <a:latin typeface="+mn-lt"/>
                <a:ea typeface="+mn-ea"/>
                <a:cs typeface="+mn-cs"/>
              </a:rPr>
              <a:t>ce, chien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779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12/10/2022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12/10/2022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1886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5545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90243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6418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4501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66845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579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12/10/2022</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559925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12/10/2022</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377303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12/10/2022</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807928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12/10/2022</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398146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795207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66980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422903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35803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2270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030267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847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153722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178697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65455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0067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965177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0061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9864125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30112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52169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79926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98767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12/10/2022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7431971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12/10/2022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910194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12/10/2022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428177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12/10/2022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425195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 name="Google Shape;14;p2"/>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Tree>
    <p:extLst>
      <p:ext uri="{BB962C8B-B14F-4D97-AF65-F5344CB8AC3E}">
        <p14:creationId xmlns:p14="http://schemas.microsoft.com/office/powerpoint/2010/main" val="108069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12358960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0" name="Google Shape;20;p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411307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3" name="Google Shape;23;p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4" name="Google Shape;24;p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5" name="Google Shape;25;p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6" name="Google Shape;26;p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30838420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9" name="Google Shape;29;p6"/>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30" name="Google Shape;30;p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2664460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7"/>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a:t>Click icon to add picture</a:t>
            </a:r>
            <a:endParaRPr/>
          </a:p>
        </p:txBody>
      </p:sp>
      <p:sp>
        <p:nvSpPr>
          <p:cNvPr id="34" name="Google Shape;34;p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17727302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0222765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0" name="Google Shape;40;p9"/>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784309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12/10/2022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12/10/2022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12/10/2022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image" Target="../media/image1.jpg"/><Relationship Id="rId4" Type="http://schemas.openxmlformats.org/officeDocument/2006/relationships/slideLayout" Target="../slideLayouts/slideLayout48.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79458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21585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675047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500028473"/>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audio" Target="../media/audio14.wav"/><Relationship Id="rId5" Type="http://schemas.openxmlformats.org/officeDocument/2006/relationships/audio" Target="../media/audio13.wav"/><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audio" Target="../media/audio16.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audio" Target="../media/audio15.wav"/><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audio" Target="../media/audio18.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audio" Target="../media/audio17.wav"/><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audio" Target="../media/audio22.wav"/><Relationship Id="rId12" Type="http://schemas.openxmlformats.org/officeDocument/2006/relationships/audio" Target="../media/audio27.wav"/><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audio" Target="../media/audio21.wav"/><Relationship Id="rId11" Type="http://schemas.openxmlformats.org/officeDocument/2006/relationships/audio" Target="../media/audio26.wav"/><Relationship Id="rId5" Type="http://schemas.openxmlformats.org/officeDocument/2006/relationships/audio" Target="../media/audio20.wav"/><Relationship Id="rId10" Type="http://schemas.openxmlformats.org/officeDocument/2006/relationships/audio" Target="../media/audio25.wav"/><Relationship Id="rId4" Type="http://schemas.openxmlformats.org/officeDocument/2006/relationships/audio" Target="../media/audio19.wav"/><Relationship Id="rId9" Type="http://schemas.openxmlformats.org/officeDocument/2006/relationships/audio" Target="../media/audio24.wav"/></Relationships>
</file>

<file path=ppt/slides/_rels/slide14.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7.wav"/><Relationship Id="rId3" Type="http://schemas.openxmlformats.org/officeDocument/2006/relationships/image" Target="../media/image10.png"/><Relationship Id="rId7" Type="http://schemas.openxmlformats.org/officeDocument/2006/relationships/audio" Target="../media/audio21.wav"/><Relationship Id="rId12" Type="http://schemas.openxmlformats.org/officeDocument/2006/relationships/audio" Target="../media/audio26.wav"/><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0" Type="http://schemas.openxmlformats.org/officeDocument/2006/relationships/audio" Target="../media/audio24.wav"/><Relationship Id="rId4" Type="http://schemas.openxmlformats.org/officeDocument/2006/relationships/image" Target="../media/image19.png"/><Relationship Id="rId9" Type="http://schemas.openxmlformats.org/officeDocument/2006/relationships/audio" Target="../media/audio23.wav"/></Relationships>
</file>

<file path=ppt/slides/_rels/slide15.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7.wav"/><Relationship Id="rId3" Type="http://schemas.openxmlformats.org/officeDocument/2006/relationships/image" Target="../media/image10.png"/><Relationship Id="rId7" Type="http://schemas.openxmlformats.org/officeDocument/2006/relationships/audio" Target="../media/audio21.wav"/><Relationship Id="rId12" Type="http://schemas.openxmlformats.org/officeDocument/2006/relationships/audio" Target="../media/audio26.wav"/><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0" Type="http://schemas.openxmlformats.org/officeDocument/2006/relationships/audio" Target="../media/audio24.wav"/><Relationship Id="rId4" Type="http://schemas.openxmlformats.org/officeDocument/2006/relationships/image" Target="../media/image19.png"/><Relationship Id="rId9" Type="http://schemas.openxmlformats.org/officeDocument/2006/relationships/audio" Target="../media/audio23.wav"/></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23.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image" Target="../media/image24.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image" Target="../media/image5.png"/><Relationship Id="rId5" Type="http://schemas.openxmlformats.org/officeDocument/2006/relationships/audio" Target="../media/audio3.wav"/><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audio" Target="../media/audio37.wav"/><Relationship Id="rId5" Type="http://schemas.openxmlformats.org/officeDocument/2006/relationships/audio" Target="../media/audio36.wav"/><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png"/></Relationships>
</file>

<file path=ppt/slides/_rels/slide28.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audio" Target="../media/audio40.wav"/><Relationship Id="rId12"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audio" Target="../media/audio39.wav"/><Relationship Id="rId11" Type="http://schemas.openxmlformats.org/officeDocument/2006/relationships/image" Target="../media/image31.png"/><Relationship Id="rId5" Type="http://schemas.openxmlformats.org/officeDocument/2006/relationships/audio" Target="../media/audio38.wav"/><Relationship Id="rId10" Type="http://schemas.openxmlformats.org/officeDocument/2006/relationships/audio" Target="../media/audio32.wav"/><Relationship Id="rId4" Type="http://schemas.openxmlformats.org/officeDocument/2006/relationships/image" Target="../media/image30.png"/><Relationship Id="rId9" Type="http://schemas.openxmlformats.org/officeDocument/2006/relationships/audio" Target="../media/audio41.wav"/><Relationship Id="rId14" Type="http://schemas.openxmlformats.org/officeDocument/2006/relationships/image" Target="../media/image34.png"/></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7.png"/><Relationship Id="rId7"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4.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31.xml"/><Relationship Id="rId1" Type="http://schemas.openxmlformats.org/officeDocument/2006/relationships/slideLayout" Target="../slideLayouts/slideLayout46.xml"/><Relationship Id="rId4" Type="http://schemas.openxmlformats.org/officeDocument/2006/relationships/audio" Target="../media/audio43.wav"/></Relationships>
</file>

<file path=ppt/slides/_rels/slide32.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32.xml"/><Relationship Id="rId1" Type="http://schemas.openxmlformats.org/officeDocument/2006/relationships/slideLayout" Target="../slideLayouts/slideLayout46.xml"/><Relationship Id="rId4" Type="http://schemas.openxmlformats.org/officeDocument/2006/relationships/audio" Target="../media/audio43.wav"/></Relationships>
</file>

<file path=ppt/slides/_rels/slide33.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notesSlide" Target="../notesSlides/notesSlide33.xml"/><Relationship Id="rId1" Type="http://schemas.openxmlformats.org/officeDocument/2006/relationships/slideLayout" Target="../slideLayouts/slideLayout46.xml"/><Relationship Id="rId4" Type="http://schemas.openxmlformats.org/officeDocument/2006/relationships/audio" Target="../media/audio44.wav"/></Relationships>
</file>

<file path=ppt/slides/_rels/slide34.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34.xml"/><Relationship Id="rId1" Type="http://schemas.openxmlformats.org/officeDocument/2006/relationships/slideLayout" Target="../slideLayouts/slideLayout46.xml"/><Relationship Id="rId4" Type="http://schemas.openxmlformats.org/officeDocument/2006/relationships/audio" Target="../media/audio45.wav"/></Relationships>
</file>

<file path=ppt/slides/_rels/slide35.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notesSlide" Target="../notesSlides/notesSlide35.xml"/><Relationship Id="rId1" Type="http://schemas.openxmlformats.org/officeDocument/2006/relationships/slideLayout" Target="../slideLayouts/slideLayout46.xml"/><Relationship Id="rId4" Type="http://schemas.openxmlformats.org/officeDocument/2006/relationships/audio" Target="../media/audio44.wav"/></Relationships>
</file>

<file path=ppt/slides/_rels/slide36.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36.xml"/><Relationship Id="rId1" Type="http://schemas.openxmlformats.org/officeDocument/2006/relationships/slideLayout" Target="../slideLayouts/slideLayout46.xml"/><Relationship Id="rId4" Type="http://schemas.openxmlformats.org/officeDocument/2006/relationships/audio" Target="../media/audio45.wav"/></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image" Target="../media/image46.png"/><Relationship Id="rId3" Type="http://schemas.openxmlformats.org/officeDocument/2006/relationships/image" Target="../media/image10.png"/><Relationship Id="rId7" Type="http://schemas.openxmlformats.org/officeDocument/2006/relationships/audio" Target="../media/audio49.wav"/><Relationship Id="rId12"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audio" Target="../media/audio48.wav"/><Relationship Id="rId11" Type="http://schemas.openxmlformats.org/officeDocument/2006/relationships/audio" Target="../media/audio53.wav"/><Relationship Id="rId5" Type="http://schemas.openxmlformats.org/officeDocument/2006/relationships/audio" Target="../media/audio47.wav"/><Relationship Id="rId10" Type="http://schemas.openxmlformats.org/officeDocument/2006/relationships/audio" Target="../media/audio52.wav"/><Relationship Id="rId4" Type="http://schemas.openxmlformats.org/officeDocument/2006/relationships/audio" Target="../media/audio46.wav"/><Relationship Id="rId9" Type="http://schemas.openxmlformats.org/officeDocument/2006/relationships/audio" Target="../media/audio51.wav"/></Relationships>
</file>

<file path=ppt/slides/_rels/slide41.xml.rels><?xml version="1.0" encoding="UTF-8" standalone="yes"?>
<Relationships xmlns="http://schemas.openxmlformats.org/package/2006/relationships"><Relationship Id="rId8" Type="http://schemas.openxmlformats.org/officeDocument/2006/relationships/audio" Target="../media/audio58.wav"/><Relationship Id="rId13" Type="http://schemas.openxmlformats.org/officeDocument/2006/relationships/image" Target="../media/image46.png"/><Relationship Id="rId3" Type="http://schemas.openxmlformats.org/officeDocument/2006/relationships/image" Target="../media/image10.png"/><Relationship Id="rId7" Type="http://schemas.openxmlformats.org/officeDocument/2006/relationships/audio" Target="../media/audio57.wav"/><Relationship Id="rId12"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audio" Target="../media/audio56.wav"/><Relationship Id="rId11" Type="http://schemas.openxmlformats.org/officeDocument/2006/relationships/audio" Target="../media/audio61.wav"/><Relationship Id="rId5" Type="http://schemas.openxmlformats.org/officeDocument/2006/relationships/audio" Target="../media/audio55.wav"/><Relationship Id="rId10" Type="http://schemas.openxmlformats.org/officeDocument/2006/relationships/audio" Target="../media/audio60.wav"/><Relationship Id="rId4" Type="http://schemas.openxmlformats.org/officeDocument/2006/relationships/audio" Target="../media/audio54.wav"/><Relationship Id="rId9" Type="http://schemas.openxmlformats.org/officeDocument/2006/relationships/audio" Target="../media/audio59.wav"/></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audio" Target="../media/audio62.wav"/><Relationship Id="rId2" Type="http://schemas.openxmlformats.org/officeDocument/2006/relationships/notesSlide" Target="../notesSlides/notesSlide44.xml"/><Relationship Id="rId1" Type="http://schemas.openxmlformats.org/officeDocument/2006/relationships/slideLayout" Target="../slideLayouts/slideLayout39.xml"/><Relationship Id="rId5" Type="http://schemas.openxmlformats.org/officeDocument/2006/relationships/image" Target="../media/image49.png"/><Relationship Id="rId4" Type="http://schemas.openxmlformats.org/officeDocument/2006/relationships/audio" Target="../media/audio63.wav"/></Relationships>
</file>

<file path=ppt/slides/_rels/slide45.xml.rels><?xml version="1.0" encoding="UTF-8" standalone="yes"?>
<Relationships xmlns="http://schemas.openxmlformats.org/package/2006/relationships"><Relationship Id="rId3" Type="http://schemas.openxmlformats.org/officeDocument/2006/relationships/audio" Target="../media/audio62.wav"/><Relationship Id="rId2" Type="http://schemas.openxmlformats.org/officeDocument/2006/relationships/notesSlide" Target="../notesSlides/notesSlide45.xml"/><Relationship Id="rId1" Type="http://schemas.openxmlformats.org/officeDocument/2006/relationships/slideLayout" Target="../slideLayouts/slideLayout39.xml"/><Relationship Id="rId4" Type="http://schemas.openxmlformats.org/officeDocument/2006/relationships/audio" Target="../media/audio63.wav"/></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8" Type="http://schemas.openxmlformats.org/officeDocument/2006/relationships/audio" Target="../media/audio67.wav"/><Relationship Id="rId13" Type="http://schemas.openxmlformats.org/officeDocument/2006/relationships/image" Target="../media/image53.png"/><Relationship Id="rId3" Type="http://schemas.openxmlformats.org/officeDocument/2006/relationships/audio" Target="../media/audio62.wav"/><Relationship Id="rId7" Type="http://schemas.openxmlformats.org/officeDocument/2006/relationships/audio" Target="../media/audio66.wav"/><Relationship Id="rId12"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audio" Target="../media/audio65.wav"/><Relationship Id="rId11" Type="http://schemas.openxmlformats.org/officeDocument/2006/relationships/image" Target="../media/image51.png"/><Relationship Id="rId5" Type="http://schemas.openxmlformats.org/officeDocument/2006/relationships/audio" Target="../media/audio63.wav"/><Relationship Id="rId10" Type="http://schemas.openxmlformats.org/officeDocument/2006/relationships/image" Target="../media/image50.png"/><Relationship Id="rId4" Type="http://schemas.openxmlformats.org/officeDocument/2006/relationships/audio" Target="../media/audio64.wav"/><Relationship Id="rId9" Type="http://schemas.openxmlformats.org/officeDocument/2006/relationships/audio" Target="../media/audio68.wav"/><Relationship Id="rId14" Type="http://schemas.openxmlformats.org/officeDocument/2006/relationships/image" Target="../media/image54.png"/></Relationships>
</file>

<file path=ppt/slides/_rels/slide48.xml.rels><?xml version="1.0" encoding="UTF-8" standalone="yes"?>
<Relationships xmlns="http://schemas.openxmlformats.org/package/2006/relationships"><Relationship Id="rId8" Type="http://schemas.openxmlformats.org/officeDocument/2006/relationships/audio" Target="../media/audio68.wav"/><Relationship Id="rId3" Type="http://schemas.openxmlformats.org/officeDocument/2006/relationships/audio" Target="../media/audio62.wav"/><Relationship Id="rId7" Type="http://schemas.openxmlformats.org/officeDocument/2006/relationships/audio" Target="../media/audio67.wav"/><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audio" Target="../media/audio66.wav"/><Relationship Id="rId5" Type="http://schemas.openxmlformats.org/officeDocument/2006/relationships/audio" Target="../media/audio65.wav"/><Relationship Id="rId4" Type="http://schemas.openxmlformats.org/officeDocument/2006/relationships/audio" Target="../media/audio63.wav"/><Relationship Id="rId9"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audio" Target="../media/audio77.wav"/><Relationship Id="rId3" Type="http://schemas.openxmlformats.org/officeDocument/2006/relationships/image" Target="../media/image55.png"/><Relationship Id="rId7" Type="http://schemas.openxmlformats.org/officeDocument/2006/relationships/audio" Target="../media/audio72.wav"/><Relationship Id="rId12" Type="http://schemas.openxmlformats.org/officeDocument/2006/relationships/audio" Target="../media/audio76.wav"/><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audio" Target="../media/audio71.wav"/><Relationship Id="rId11" Type="http://schemas.openxmlformats.org/officeDocument/2006/relationships/audio" Target="../media/audio75.wav"/><Relationship Id="rId5" Type="http://schemas.openxmlformats.org/officeDocument/2006/relationships/audio" Target="../media/audio70.wav"/><Relationship Id="rId10" Type="http://schemas.openxmlformats.org/officeDocument/2006/relationships/audio" Target="../media/audio74.wav"/><Relationship Id="rId4" Type="http://schemas.openxmlformats.org/officeDocument/2006/relationships/audio" Target="../media/audio69.wav"/><Relationship Id="rId9" Type="http://schemas.openxmlformats.org/officeDocument/2006/relationships/audio" Target="../media/audio73.wav"/></Relationships>
</file>

<file path=ppt/slides/_rels/slide5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audio" Target="../media/audio81.wav"/><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audio" Target="../media/audio80.wav"/><Relationship Id="rId5" Type="http://schemas.openxmlformats.org/officeDocument/2006/relationships/audio" Target="../media/audio79.wav"/><Relationship Id="rId4" Type="http://schemas.openxmlformats.org/officeDocument/2006/relationships/audio" Target="../media/audio78.wav"/></Relationships>
</file>

<file path=ppt/slides/_rels/slide5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0.png"/><Relationship Id="rId7"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27.png"/><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14.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10.png"/></Relationships>
</file>

<file path=ppt/slides/_rels/slide5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7.png"/><Relationship Id="rId7"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5.png"/><Relationship Id="rId5" Type="http://schemas.openxmlformats.org/officeDocument/2006/relationships/image" Target="../media/image36.png"/><Relationship Id="rId10" Type="http://schemas.openxmlformats.org/officeDocument/2006/relationships/image" Target="../media/image64.png"/><Relationship Id="rId4" Type="http://schemas.openxmlformats.org/officeDocument/2006/relationships/image" Target="../media/image60.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6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2.png"/><Relationship Id="rId5" Type="http://schemas.openxmlformats.org/officeDocument/2006/relationships/image" Target="../media/image36.png"/><Relationship Id="rId10" Type="http://schemas.openxmlformats.org/officeDocument/2006/relationships/image" Target="../media/image71.png"/><Relationship Id="rId4" Type="http://schemas.openxmlformats.org/officeDocument/2006/relationships/image" Target="../media/image67.png"/><Relationship Id="rId9" Type="http://schemas.openxmlformats.org/officeDocument/2006/relationships/image" Target="../media/image10.png"/></Relationships>
</file>

<file path=ppt/slides/_rels/slide6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0.png"/><Relationship Id="rId7" Type="http://schemas.openxmlformats.org/officeDocument/2006/relationships/image" Target="../media/image38.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6.png"/><Relationship Id="rId5" Type="http://schemas.openxmlformats.org/officeDocument/2006/relationships/image" Target="../media/image65.png"/><Relationship Id="rId10" Type="http://schemas.openxmlformats.org/officeDocument/2006/relationships/image" Target="../media/image75.png"/><Relationship Id="rId4" Type="http://schemas.openxmlformats.org/officeDocument/2006/relationships/image" Target="../media/image64.png"/><Relationship Id="rId9" Type="http://schemas.openxmlformats.org/officeDocument/2006/relationships/image" Target="../media/image74.png"/></Relationships>
</file>

<file path=ppt/slides/_rels/slide6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0.png"/><Relationship Id="rId7"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image" Target="../media/image72.png"/><Relationship Id="rId10" Type="http://schemas.openxmlformats.org/officeDocument/2006/relationships/image" Target="../media/image69.png"/><Relationship Id="rId4" Type="http://schemas.openxmlformats.org/officeDocument/2006/relationships/image" Target="../media/image71.png"/><Relationship Id="rId9" Type="http://schemas.openxmlformats.org/officeDocument/2006/relationships/image" Target="../media/image68.png"/></Relationships>
</file>

<file path=ppt/slides/_rels/slide63.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58.png"/><Relationship Id="rId12"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71.png"/><Relationship Id="rId5" Type="http://schemas.openxmlformats.org/officeDocument/2006/relationships/image" Target="../media/image36.png"/><Relationship Id="rId10" Type="http://schemas.openxmlformats.org/officeDocument/2006/relationships/image" Target="../media/image10.png"/><Relationship Id="rId4" Type="http://schemas.openxmlformats.org/officeDocument/2006/relationships/image" Target="../media/image78.png"/><Relationship Id="rId9" Type="http://schemas.openxmlformats.org/officeDocument/2006/relationships/image" Target="../media/image81.png"/></Relationships>
</file>

<file path=ppt/slides/_rels/slide6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7.png"/><Relationship Id="rId7" Type="http://schemas.openxmlformats.org/officeDocument/2006/relationships/image" Target="../media/image84.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83.png"/><Relationship Id="rId9" Type="http://schemas.openxmlformats.org/officeDocument/2006/relationships/image" Target="../media/image10.png"/></Relationships>
</file>

<file path=ppt/slides/_rels/slide65.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65.xml"/><Relationship Id="rId1" Type="http://schemas.openxmlformats.org/officeDocument/2006/relationships/slideLayout" Target="../slideLayouts/slideLayout6.xml"/><Relationship Id="rId5" Type="http://schemas.openxmlformats.org/officeDocument/2006/relationships/image" Target="../media/image86.JPG"/><Relationship Id="rId4" Type="http://schemas.openxmlformats.org/officeDocument/2006/relationships/image" Target="../media/image10.png"/></Relationships>
</file>

<file path=ppt/slides/_rels/slide66.xml.rels><?xml version="1.0" encoding="UTF-8" standalone="yes"?>
<Relationships xmlns="http://schemas.openxmlformats.org/package/2006/relationships"><Relationship Id="rId8" Type="http://schemas.openxmlformats.org/officeDocument/2006/relationships/hyperlink" Target="https://quizlet.com/gb/436199569/year-7-french-term-11-week-4-flash-cards/" TargetMode="External"/><Relationship Id="rId3" Type="http://schemas.openxmlformats.org/officeDocument/2006/relationships/image" Target="../media/image10.png"/><Relationship Id="rId7" Type="http://schemas.openxmlformats.org/officeDocument/2006/relationships/hyperlink" Target="https://resources.ncelp.org/concern/resources/j9602092v?locale=en"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hyperlink" Target="http://www.ncelp.org/audio/FY7T1-1W4" TargetMode="External"/><Relationship Id="rId10" Type="http://schemas.openxmlformats.org/officeDocument/2006/relationships/image" Target="../media/image89.png"/><Relationship Id="rId4" Type="http://schemas.openxmlformats.org/officeDocument/2006/relationships/image" Target="../media/image87.png"/><Relationship Id="rId9" Type="http://schemas.openxmlformats.org/officeDocument/2006/relationships/hyperlink" Target="https://quizlet.com/gb/422582995/year-7-french-term-11-week-1-flash-card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audio" Target="../media/audio10.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audio" Target="../media/audio12.wav"/><Relationship Id="rId5" Type="http://schemas.openxmlformats.org/officeDocument/2006/relationships/audio" Target="../media/audio11.wav"/><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Saying what people have</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fr-FR" sz="3200" dirty="0">
                <a:solidFill>
                  <a:prstClr val="white"/>
                </a:solidFill>
              </a:rPr>
              <a:t>avoir (je, il/elle)</a:t>
            </a:r>
          </a:p>
          <a:p>
            <a:pPr algn="l"/>
            <a:r>
              <a:rPr lang="en-GB" sz="3000" dirty="0">
                <a:solidFill>
                  <a:prstClr val="white"/>
                </a:solidFill>
              </a:rPr>
              <a:t>SSC [e]</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3 - Lesson 5</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661170"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Rachel Hawkes / Ciarán Morris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fr-FR" sz="1400" b="0" i="0" u="none" strike="noStrike" kern="1200" cap="none" spc="0" normalizeH="0" baseline="0" dirty="0">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fr-FR" sz="1400" b="0" i="0" u="none" strike="noStrike" kern="1200" cap="none" spc="0" normalizeH="0" baseline="0" dirty="0">
                <a:ln>
                  <a:noFill/>
                </a:ln>
                <a:solidFill>
                  <a:prstClr val="white"/>
                </a:solidFill>
                <a:effectLst/>
                <a:uLnTx/>
                <a:uFillTx/>
                <a:latin typeface="Century Gothic" panose="020B0502020202020204" pitchFamily="34" charset="0"/>
                <a:ea typeface="+mj-ea"/>
                <a:cs typeface="+mj-cs"/>
              </a:rPr>
              <a:t>Motard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04/08/2022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p:cNvSpPr>
            <a:spLocks noGrp="1"/>
          </p:cNvSpPr>
          <p:nvPr>
            <p:ph type="title"/>
          </p:nvPr>
        </p:nvSpPr>
        <p:spPr>
          <a:xfrm>
            <a:off x="0" y="-11994"/>
            <a:ext cx="10515600" cy="1325563"/>
          </a:xfrm>
        </p:spPr>
        <p:txBody>
          <a:bodyPr>
            <a:normAutofit/>
          </a:bodyPr>
          <a:lstStyle/>
          <a:p>
            <a:r>
              <a:rPr lang="fr-FR" sz="3600" b="1" dirty="0">
                <a:solidFill>
                  <a:schemeClr val="bg1"/>
                </a:solidFill>
              </a:rPr>
              <a:t>Phonétique</a:t>
            </a:r>
          </a:p>
        </p:txBody>
      </p:sp>
      <p:sp>
        <p:nvSpPr>
          <p:cNvPr id="8" name="TextBox 7">
            <a:extLst>
              <a:ext uri="{FF2B5EF4-FFF2-40B4-BE49-F238E27FC236}">
                <a16:creationId xmlns:a16="http://schemas.microsoft.com/office/drawing/2014/main" id="{B68E3735-1242-4A02-A988-103723A1F4B9}"/>
              </a:ext>
            </a:extLst>
          </p:cNvPr>
          <p:cNvSpPr txBox="1"/>
          <p:nvPr/>
        </p:nvSpPr>
        <p:spPr>
          <a:xfrm>
            <a:off x="5654212" y="3462632"/>
            <a:ext cx="8835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4400" b="1" i="0" u="none" strike="noStrike" kern="0" cap="none" spc="0" normalizeH="0" baseline="0" dirty="0">
                <a:ln>
                  <a:noFill/>
                </a:ln>
                <a:solidFill>
                  <a:srgbClr val="4472C4">
                    <a:lumMod val="50000"/>
                  </a:srgbClr>
                </a:solidFill>
                <a:effectLst/>
                <a:uLnTx/>
                <a:uFillTx/>
                <a:latin typeface="Century Gothic" panose="020F0302020204030204"/>
                <a:ea typeface="+mn-ea"/>
                <a:cs typeface="Arial"/>
                <a:sym typeface="Arial"/>
              </a:rPr>
              <a:t>ou</a:t>
            </a:r>
          </a:p>
        </p:txBody>
      </p:sp>
      <p:sp>
        <p:nvSpPr>
          <p:cNvPr id="10" name="TextBox 9">
            <a:extLst>
              <a:ext uri="{FF2B5EF4-FFF2-40B4-BE49-F238E27FC236}">
                <a16:creationId xmlns:a16="http://schemas.microsoft.com/office/drawing/2014/main" id="{195BB2BE-1142-43F0-B0EC-0E3053E0B2C5}"/>
              </a:ext>
            </a:extLst>
          </p:cNvPr>
          <p:cNvSpPr txBox="1"/>
          <p:nvPr/>
        </p:nvSpPr>
        <p:spPr>
          <a:xfrm>
            <a:off x="2350744" y="5346242"/>
            <a:ext cx="11368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vélo</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14"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4">
            <a:alphaModFix/>
          </a:blip>
          <a:srcRect/>
          <a:stretch/>
        </p:blipFill>
        <p:spPr>
          <a:xfrm>
            <a:off x="7583959" y="5186243"/>
            <a:ext cx="720000" cy="720000"/>
          </a:xfrm>
          <a:prstGeom prst="rect">
            <a:avLst/>
          </a:prstGeom>
          <a:noFill/>
          <a:ln>
            <a:noFill/>
          </a:ln>
        </p:spPr>
      </p:pic>
      <p:sp>
        <p:nvSpPr>
          <p:cNvPr id="15" name="TextBox 14">
            <a:extLst>
              <a:ext uri="{FF2B5EF4-FFF2-40B4-BE49-F238E27FC236}">
                <a16:creationId xmlns:a16="http://schemas.microsoft.com/office/drawing/2014/main" id="{195BB2BE-1142-43F0-B0EC-0E3053E0B2C5}"/>
              </a:ext>
            </a:extLst>
          </p:cNvPr>
          <p:cNvSpPr txBox="1"/>
          <p:nvPr/>
        </p:nvSpPr>
        <p:spPr>
          <a:xfrm>
            <a:off x="8303959" y="5319339"/>
            <a:ext cx="57740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l</a:t>
            </a:r>
            <a:r>
              <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e</a:t>
            </a:r>
          </a:p>
        </p:txBody>
      </p:sp>
      <p:sp>
        <p:nvSpPr>
          <p:cNvPr id="18" name="TextBox 17">
            <a:hlinkClick r:id="" action="ppaction://noaction">
              <a:snd r:embed="rId5" name="le.wav"/>
            </a:hlinkClick>
            <a:extLst>
              <a:ext uri="{FF2B5EF4-FFF2-40B4-BE49-F238E27FC236}">
                <a16:creationId xmlns:a16="http://schemas.microsoft.com/office/drawing/2014/main" id="{AB2CA0F4-8490-46B2-80B3-8719251C2CF0}"/>
              </a:ext>
            </a:extLst>
          </p:cNvPr>
          <p:cNvSpPr txBox="1"/>
          <p:nvPr/>
        </p:nvSpPr>
        <p:spPr>
          <a:xfrm>
            <a:off x="7735044" y="3431273"/>
            <a:ext cx="22125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the (m.)</a:t>
            </a:r>
          </a:p>
        </p:txBody>
      </p:sp>
      <p:pic>
        <p:nvPicPr>
          <p:cNvPr id="4" name="Picture 3">
            <a:hlinkClick r:id="" action="ppaction://noaction">
              <a:snd r:embed="rId6" name="velo.wav"/>
            </a:hlinkClick>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9624" y="2583911"/>
            <a:ext cx="3431541" cy="2416377"/>
          </a:xfrm>
          <a:prstGeom prst="rect">
            <a:avLst/>
          </a:prstGeom>
        </p:spPr>
      </p:pic>
      <p:sp>
        <p:nvSpPr>
          <p:cNvPr id="17" name="Rounded Rectangle 46">
            <a:extLst>
              <a:ext uri="{FF2B5EF4-FFF2-40B4-BE49-F238E27FC236}">
                <a16:creationId xmlns:a16="http://schemas.microsoft.com/office/drawing/2014/main" id="{EAB11C70-F1F6-42BF-8E49-016F1B276E7B}"/>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19" name="Rectangle 18"/>
          <p:cNvSpPr/>
          <p:nvPr/>
        </p:nvSpPr>
        <p:spPr>
          <a:xfrm>
            <a:off x="2717503" y="5319339"/>
            <a:ext cx="1080464"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Rectangle 19"/>
          <p:cNvSpPr/>
          <p:nvPr/>
        </p:nvSpPr>
        <p:spPr>
          <a:xfrm>
            <a:off x="8502875" y="5473747"/>
            <a:ext cx="1190086"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 name="TextBox 15">
            <a:extLst>
              <a:ext uri="{FF2B5EF4-FFF2-40B4-BE49-F238E27FC236}">
                <a16:creationId xmlns:a16="http://schemas.microsoft.com/office/drawing/2014/main" id="{94E49C98-14A8-46EE-9152-F1CF212BD8DF}"/>
              </a:ext>
            </a:extLst>
          </p:cNvPr>
          <p:cNvSpPr txBox="1"/>
          <p:nvPr/>
        </p:nvSpPr>
        <p:spPr>
          <a:xfrm>
            <a:off x="1772070" y="1676303"/>
            <a:ext cx="746069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Which word has the SSC [</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Tree>
    <p:extLst>
      <p:ext uri="{BB962C8B-B14F-4D97-AF65-F5344CB8AC3E}">
        <p14:creationId xmlns:p14="http://schemas.microsoft.com/office/powerpoint/2010/main" val="399142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p:cNvSpPr>
            <a:spLocks noGrp="1"/>
          </p:cNvSpPr>
          <p:nvPr>
            <p:ph type="title"/>
          </p:nvPr>
        </p:nvSpPr>
        <p:spPr>
          <a:xfrm>
            <a:off x="-1" y="-11993"/>
            <a:ext cx="10515600" cy="1325563"/>
          </a:xfrm>
        </p:spPr>
        <p:txBody>
          <a:bodyPr>
            <a:normAutofit/>
          </a:bodyPr>
          <a:lstStyle/>
          <a:p>
            <a:r>
              <a:rPr lang="fr-FR" sz="3600" b="1" dirty="0">
                <a:solidFill>
                  <a:schemeClr val="bg1"/>
                </a:solidFill>
              </a:rPr>
              <a:t>Phonétique</a:t>
            </a:r>
          </a:p>
        </p:txBody>
      </p:sp>
      <p:sp>
        <p:nvSpPr>
          <p:cNvPr id="8" name="TextBox 7">
            <a:extLst>
              <a:ext uri="{FF2B5EF4-FFF2-40B4-BE49-F238E27FC236}">
                <a16:creationId xmlns:a16="http://schemas.microsoft.com/office/drawing/2014/main" id="{B68E3735-1242-4A02-A988-103723A1F4B9}"/>
              </a:ext>
            </a:extLst>
          </p:cNvPr>
          <p:cNvSpPr txBox="1"/>
          <p:nvPr/>
        </p:nvSpPr>
        <p:spPr>
          <a:xfrm>
            <a:off x="5654212" y="3462632"/>
            <a:ext cx="8835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4400" b="1" i="0" u="none" strike="noStrike" kern="0" cap="none" spc="0" normalizeH="0" baseline="0" dirty="0">
                <a:ln>
                  <a:noFill/>
                </a:ln>
                <a:solidFill>
                  <a:srgbClr val="4472C4">
                    <a:lumMod val="50000"/>
                  </a:srgbClr>
                </a:solidFill>
                <a:effectLst/>
                <a:uLnTx/>
                <a:uFillTx/>
                <a:latin typeface="Century Gothic" panose="020F0302020204030204"/>
                <a:ea typeface="+mn-ea"/>
                <a:cs typeface="Arial"/>
                <a:sym typeface="Arial"/>
              </a:rPr>
              <a:t>ou</a:t>
            </a:r>
          </a:p>
        </p:txBody>
      </p:sp>
      <p:sp>
        <p:nvSpPr>
          <p:cNvPr id="10" name="TextBox 9">
            <a:extLst>
              <a:ext uri="{FF2B5EF4-FFF2-40B4-BE49-F238E27FC236}">
                <a16:creationId xmlns:a16="http://schemas.microsoft.com/office/drawing/2014/main" id="{195BB2BE-1142-43F0-B0EC-0E3053E0B2C5}"/>
              </a:ext>
            </a:extLst>
          </p:cNvPr>
          <p:cNvSpPr txBox="1"/>
          <p:nvPr/>
        </p:nvSpPr>
        <p:spPr>
          <a:xfrm>
            <a:off x="2024780" y="5347348"/>
            <a:ext cx="25362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part</a:t>
            </a:r>
            <a:r>
              <a:rPr kumimoji="0" lang="en-GB" sz="3600" b="1"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e</a:t>
            </a: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naire</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14"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4">
            <a:alphaModFix/>
          </a:blip>
          <a:srcRect/>
          <a:stretch/>
        </p:blipFill>
        <p:spPr>
          <a:xfrm>
            <a:off x="703342" y="5273679"/>
            <a:ext cx="720000" cy="720000"/>
          </a:xfrm>
          <a:prstGeom prst="rect">
            <a:avLst/>
          </a:prstGeom>
          <a:noFill/>
          <a:ln>
            <a:noFill/>
          </a:ln>
        </p:spPr>
      </p:pic>
      <p:sp>
        <p:nvSpPr>
          <p:cNvPr id="15" name="TextBox 14">
            <a:extLst>
              <a:ext uri="{FF2B5EF4-FFF2-40B4-BE49-F238E27FC236}">
                <a16:creationId xmlns:a16="http://schemas.microsoft.com/office/drawing/2014/main" id="{195BB2BE-1142-43F0-B0EC-0E3053E0B2C5}"/>
              </a:ext>
            </a:extLst>
          </p:cNvPr>
          <p:cNvSpPr txBox="1"/>
          <p:nvPr/>
        </p:nvSpPr>
        <p:spPr>
          <a:xfrm>
            <a:off x="8412838" y="5347348"/>
            <a:ext cx="228460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personne</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4" name="Picture 3">
            <a:hlinkClick r:id="" action="ppaction://noaction">
              <a:snd r:embed="rId5" name="personne.wav"/>
            </a:hlinkClick>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2838" y="2746922"/>
            <a:ext cx="1439309" cy="2382305"/>
          </a:xfrm>
          <a:prstGeom prst="rect">
            <a:avLst/>
          </a:prstGeom>
        </p:spPr>
      </p:pic>
      <p:sp>
        <p:nvSpPr>
          <p:cNvPr id="17" name="TextBox 16">
            <a:hlinkClick r:id="" action="ppaction://noaction">
              <a:snd r:embed="rId7" name="partenaire.wav"/>
            </a:hlinkClick>
            <a:extLst>
              <a:ext uri="{FF2B5EF4-FFF2-40B4-BE49-F238E27FC236}">
                <a16:creationId xmlns:a16="http://schemas.microsoft.com/office/drawing/2014/main" id="{AB2CA0F4-8490-46B2-80B3-8719251C2CF0}"/>
              </a:ext>
            </a:extLst>
          </p:cNvPr>
          <p:cNvSpPr txBox="1"/>
          <p:nvPr/>
        </p:nvSpPr>
        <p:spPr>
          <a:xfrm>
            <a:off x="1187569" y="3488245"/>
            <a:ext cx="237116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[partner]</a:t>
            </a:r>
          </a:p>
        </p:txBody>
      </p:sp>
      <p:sp>
        <p:nvSpPr>
          <p:cNvPr id="18" name="Rounded Rectangle 46">
            <a:extLst>
              <a:ext uri="{FF2B5EF4-FFF2-40B4-BE49-F238E27FC236}">
                <a16:creationId xmlns:a16="http://schemas.microsoft.com/office/drawing/2014/main" id="{5B64EB08-E2D9-4B86-8049-4745A1B1FF96}"/>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19" name="Rectangle 18"/>
          <p:cNvSpPr/>
          <p:nvPr/>
        </p:nvSpPr>
        <p:spPr>
          <a:xfrm>
            <a:off x="2446500" y="5347348"/>
            <a:ext cx="2114552"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Rectangle 19"/>
          <p:cNvSpPr/>
          <p:nvPr/>
        </p:nvSpPr>
        <p:spPr>
          <a:xfrm>
            <a:off x="8839200" y="5273679"/>
            <a:ext cx="1877902"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 name="TextBox 15">
            <a:extLst>
              <a:ext uri="{FF2B5EF4-FFF2-40B4-BE49-F238E27FC236}">
                <a16:creationId xmlns:a16="http://schemas.microsoft.com/office/drawing/2014/main" id="{94E49C98-14A8-46EE-9152-F1CF212BD8DF}"/>
              </a:ext>
            </a:extLst>
          </p:cNvPr>
          <p:cNvSpPr txBox="1"/>
          <p:nvPr/>
        </p:nvSpPr>
        <p:spPr>
          <a:xfrm>
            <a:off x="1772070" y="1676303"/>
            <a:ext cx="746069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Which word has the SSC [</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Tree>
    <p:extLst>
      <p:ext uri="{BB962C8B-B14F-4D97-AF65-F5344CB8AC3E}">
        <p14:creationId xmlns:p14="http://schemas.microsoft.com/office/powerpoint/2010/main" val="100924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p:cNvSpPr>
            <a:spLocks noGrp="1"/>
          </p:cNvSpPr>
          <p:nvPr>
            <p:ph type="title"/>
          </p:nvPr>
        </p:nvSpPr>
        <p:spPr>
          <a:xfrm>
            <a:off x="-1" y="-11994"/>
            <a:ext cx="10515600" cy="1325563"/>
          </a:xfrm>
        </p:spPr>
        <p:txBody>
          <a:bodyPr>
            <a:normAutofit/>
          </a:bodyPr>
          <a:lstStyle/>
          <a:p>
            <a:r>
              <a:rPr lang="fr-FR" sz="3600" b="1" dirty="0">
                <a:solidFill>
                  <a:schemeClr val="bg1"/>
                </a:solidFill>
              </a:rPr>
              <a:t>Phonétique</a:t>
            </a:r>
          </a:p>
        </p:txBody>
      </p:sp>
      <p:sp>
        <p:nvSpPr>
          <p:cNvPr id="6" name="TextBox 5">
            <a:extLst>
              <a:ext uri="{FF2B5EF4-FFF2-40B4-BE49-F238E27FC236}">
                <a16:creationId xmlns:a16="http://schemas.microsoft.com/office/drawing/2014/main" id="{94E49C98-14A8-46EE-9152-F1CF212BD8DF}"/>
              </a:ext>
            </a:extLst>
          </p:cNvPr>
          <p:cNvSpPr txBox="1"/>
          <p:nvPr/>
        </p:nvSpPr>
        <p:spPr>
          <a:xfrm>
            <a:off x="1772070" y="1676303"/>
            <a:ext cx="746069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Which word has the SSC [</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8" name="TextBox 7">
            <a:extLst>
              <a:ext uri="{FF2B5EF4-FFF2-40B4-BE49-F238E27FC236}">
                <a16:creationId xmlns:a16="http://schemas.microsoft.com/office/drawing/2014/main" id="{B68E3735-1242-4A02-A988-103723A1F4B9}"/>
              </a:ext>
            </a:extLst>
          </p:cNvPr>
          <p:cNvSpPr txBox="1"/>
          <p:nvPr/>
        </p:nvSpPr>
        <p:spPr>
          <a:xfrm>
            <a:off x="5654212" y="3462632"/>
            <a:ext cx="8835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4400" b="1" i="0" u="none" strike="noStrike" kern="0" cap="none" spc="0" normalizeH="0" baseline="0" dirty="0">
                <a:ln>
                  <a:noFill/>
                </a:ln>
                <a:solidFill>
                  <a:srgbClr val="4472C4">
                    <a:lumMod val="50000"/>
                  </a:srgbClr>
                </a:solidFill>
                <a:effectLst/>
                <a:uLnTx/>
                <a:uFillTx/>
                <a:latin typeface="Century Gothic" panose="020F0302020204030204"/>
                <a:ea typeface="+mn-ea"/>
                <a:cs typeface="Arial"/>
                <a:sym typeface="Arial"/>
              </a:rPr>
              <a:t>ou</a:t>
            </a:r>
          </a:p>
        </p:txBody>
      </p:sp>
      <p:sp>
        <p:nvSpPr>
          <p:cNvPr id="12" name="TextBox 11">
            <a:extLst>
              <a:ext uri="{FF2B5EF4-FFF2-40B4-BE49-F238E27FC236}">
                <a16:creationId xmlns:a16="http://schemas.microsoft.com/office/drawing/2014/main" id="{10FDAE1B-4B60-4AD5-817A-E80EFEBA302B}"/>
              </a:ext>
            </a:extLst>
          </p:cNvPr>
          <p:cNvSpPr txBox="1"/>
          <p:nvPr/>
        </p:nvSpPr>
        <p:spPr>
          <a:xfrm>
            <a:off x="1772070" y="5259740"/>
            <a:ext cx="214834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r</a:t>
            </a:r>
            <a:r>
              <a:rPr kumimoji="0" lang="en-GB" sz="3600" b="1"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e</a:t>
            </a: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garder</a:t>
            </a:r>
            <a:endPar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14"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4">
            <a:alphaModFix/>
          </a:blip>
          <a:srcRect/>
          <a:stretch/>
        </p:blipFill>
        <p:spPr>
          <a:xfrm>
            <a:off x="904639" y="5259740"/>
            <a:ext cx="720000" cy="720000"/>
          </a:xfrm>
          <a:prstGeom prst="rect">
            <a:avLst/>
          </a:prstGeom>
          <a:noFill/>
          <a:ln>
            <a:noFill/>
          </a:ln>
        </p:spPr>
      </p:pic>
      <p:sp>
        <p:nvSpPr>
          <p:cNvPr id="15" name="TextBox 14">
            <a:extLst>
              <a:ext uri="{FF2B5EF4-FFF2-40B4-BE49-F238E27FC236}">
                <a16:creationId xmlns:a16="http://schemas.microsoft.com/office/drawing/2014/main" id="{195BB2BE-1142-43F0-B0EC-0E3053E0B2C5}"/>
              </a:ext>
            </a:extLst>
          </p:cNvPr>
          <p:cNvSpPr txBox="1"/>
          <p:nvPr/>
        </p:nvSpPr>
        <p:spPr>
          <a:xfrm>
            <a:off x="8070221" y="5296574"/>
            <a:ext cx="10342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télé</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7" name="Picture 6">
            <a:hlinkClick r:id="" action="ppaction://noaction">
              <a:snd r:embed="rId5" name="tele.wav"/>
            </a:hlinkClick>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3990" y="2629756"/>
            <a:ext cx="2201989" cy="2373402"/>
          </a:xfrm>
          <a:prstGeom prst="rect">
            <a:avLst/>
          </a:prstGeom>
        </p:spPr>
      </p:pic>
      <p:pic>
        <p:nvPicPr>
          <p:cNvPr id="11" name="Picture 10">
            <a:hlinkClick r:id="" action="ppaction://noaction">
              <a:snd r:embed="rId7" name="regarder.wav"/>
            </a:hlinkClick>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3400" y="2609502"/>
            <a:ext cx="3425687" cy="2337318"/>
          </a:xfrm>
          <a:prstGeom prst="rect">
            <a:avLst/>
          </a:prstGeom>
        </p:spPr>
      </p:pic>
      <p:sp>
        <p:nvSpPr>
          <p:cNvPr id="17" name="Rounded Rectangle 46">
            <a:extLst>
              <a:ext uri="{FF2B5EF4-FFF2-40B4-BE49-F238E27FC236}">
                <a16:creationId xmlns:a16="http://schemas.microsoft.com/office/drawing/2014/main" id="{51F3C247-DC50-4DE0-B9BB-24BA61430B37}"/>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18" name="Rectangle 17"/>
          <p:cNvSpPr/>
          <p:nvPr/>
        </p:nvSpPr>
        <p:spPr>
          <a:xfrm>
            <a:off x="1991759" y="5298129"/>
            <a:ext cx="1928656"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Rectangle 18"/>
          <p:cNvSpPr/>
          <p:nvPr/>
        </p:nvSpPr>
        <p:spPr>
          <a:xfrm>
            <a:off x="8335087" y="5259740"/>
            <a:ext cx="1190086"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15780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peech Bubble: Rectangle with Corners Rounded 48">
            <a:extLst>
              <a:ext uri="{FF2B5EF4-FFF2-40B4-BE49-F238E27FC236}">
                <a16:creationId xmlns:a16="http://schemas.microsoft.com/office/drawing/2014/main" id="{E1440403-1835-44C6-8B64-04201B419208}"/>
              </a:ext>
            </a:extLst>
          </p:cNvPr>
          <p:cNvSpPr/>
          <p:nvPr/>
        </p:nvSpPr>
        <p:spPr>
          <a:xfrm>
            <a:off x="7131681" y="249869"/>
            <a:ext cx="2415285" cy="993638"/>
          </a:xfrm>
          <a:prstGeom prst="wedgeRoundRectCallout">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800" b="1" dirty="0"/>
              <a:t>    SFC</a:t>
            </a: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Rounded Rectangle 46">
            <a:extLst>
              <a:ext uri="{FF2B5EF4-FFF2-40B4-BE49-F238E27FC236}">
                <a16:creationId xmlns:a16="http://schemas.microsoft.com/office/drawing/2014/main" id="{65A07A8B-E213-4C79-A3E5-DF9F1A183FD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parl</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er</a:t>
            </a:r>
          </a:p>
        </p:txBody>
      </p:sp>
      <p:sp>
        <p:nvSpPr>
          <p:cNvPr id="21" name="Rectangle 2"/>
          <p:cNvSpPr>
            <a:spLocks noChangeArrowheads="1"/>
          </p:cNvSpPr>
          <p:nvPr/>
        </p:nvSpPr>
        <p:spPr bwMode="auto">
          <a:xfrm>
            <a:off x="10068765" y="1482848"/>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22" name="Rectangle 3"/>
          <p:cNvSpPr>
            <a:spLocks noChangeArrowheads="1"/>
          </p:cNvSpPr>
          <p:nvPr/>
        </p:nvSpPr>
        <p:spPr bwMode="auto">
          <a:xfrm>
            <a:off x="10066399" y="1482846"/>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23" name="Line 4"/>
          <p:cNvSpPr>
            <a:spLocks noChangeShapeType="1"/>
          </p:cNvSpPr>
          <p:nvPr/>
        </p:nvSpPr>
        <p:spPr bwMode="auto">
          <a:xfrm>
            <a:off x="10752138" y="1471420"/>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24" name="Line 7"/>
          <p:cNvSpPr>
            <a:spLocks noChangeShapeType="1"/>
          </p:cNvSpPr>
          <p:nvPr/>
        </p:nvSpPr>
        <p:spPr bwMode="auto">
          <a:xfrm>
            <a:off x="10776826" y="1471420"/>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25" name="Line 9"/>
          <p:cNvSpPr>
            <a:spLocks noChangeShapeType="1"/>
          </p:cNvSpPr>
          <p:nvPr/>
        </p:nvSpPr>
        <p:spPr bwMode="auto">
          <a:xfrm>
            <a:off x="10752138" y="562767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26" name="Text Box 10"/>
          <p:cNvSpPr txBox="1">
            <a:spLocks noChangeArrowheads="1"/>
          </p:cNvSpPr>
          <p:nvPr/>
        </p:nvSpPr>
        <p:spPr bwMode="auto">
          <a:xfrm>
            <a:off x="10752138" y="345532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27" name="Text Box 12"/>
          <p:cNvSpPr txBox="1">
            <a:spLocks noChangeArrowheads="1"/>
          </p:cNvSpPr>
          <p:nvPr/>
        </p:nvSpPr>
        <p:spPr bwMode="auto">
          <a:xfrm>
            <a:off x="10993617" y="1313569"/>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45</a:t>
            </a:r>
          </a:p>
        </p:txBody>
      </p:sp>
      <p:sp>
        <p:nvSpPr>
          <p:cNvPr id="28" name="Text Box 14"/>
          <p:cNvSpPr txBox="1">
            <a:spLocks noChangeArrowheads="1"/>
          </p:cNvSpPr>
          <p:nvPr/>
        </p:nvSpPr>
        <p:spPr bwMode="auto">
          <a:xfrm>
            <a:off x="10968929" y="5447151"/>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29" name="Rectangle 28"/>
          <p:cNvSpPr/>
          <p:nvPr/>
        </p:nvSpPr>
        <p:spPr>
          <a:xfrm>
            <a:off x="9915171" y="5639106"/>
            <a:ext cx="745068" cy="601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0" name="AutoShape 11">
            <a:hlinkClick r:id="" action="ppaction://noaction" highlightClick="1"/>
          </p:cNvPr>
          <p:cNvSpPr>
            <a:spLocks noChangeArrowheads="1"/>
          </p:cNvSpPr>
          <p:nvPr/>
        </p:nvSpPr>
        <p:spPr bwMode="auto">
          <a:xfrm>
            <a:off x="9805501" y="585809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sp>
        <p:nvSpPr>
          <p:cNvPr id="32" name="TextBox 31">
            <a:hlinkClick r:id="" action="ppaction://noaction">
              <a:snd r:embed="rId4" name="regard.wav"/>
            </a:hlinkClick>
            <a:extLst>
              <a:ext uri="{FF2B5EF4-FFF2-40B4-BE49-F238E27FC236}">
                <a16:creationId xmlns:a16="http://schemas.microsoft.com/office/drawing/2014/main" id="{AB2CA0F4-8490-46B2-80B3-8719251C2CF0}"/>
              </a:ext>
            </a:extLst>
          </p:cNvPr>
          <p:cNvSpPr txBox="1"/>
          <p:nvPr/>
        </p:nvSpPr>
        <p:spPr>
          <a:xfrm>
            <a:off x="4885903" y="2571324"/>
            <a:ext cx="1867819" cy="707886"/>
          </a:xfrm>
          <a:prstGeom prst="rect">
            <a:avLst/>
          </a:prstGeom>
          <a:noFill/>
        </p:spPr>
        <p:txBody>
          <a:bodyPr wrap="none" rtlCol="0">
            <a:spAutoFit/>
          </a:bodyPr>
          <a:lstStyle/>
          <a:p>
            <a:pPr lvl="0">
              <a:buClr>
                <a:srgbClr val="000000"/>
              </a:buClr>
              <a:defRPr/>
            </a:pPr>
            <a:r>
              <a:rPr lang="en-GB" sz="4000" kern="0" dirty="0">
                <a:solidFill>
                  <a:srgbClr val="4472C4">
                    <a:lumMod val="50000"/>
                  </a:srgbClr>
                </a:solidFill>
                <a:latin typeface="Century Gothic" panose="020F0302020204030204"/>
                <a:cs typeface="Arial"/>
                <a:sym typeface="Arial"/>
              </a:rPr>
              <a:t>r</a:t>
            </a:r>
            <a:r>
              <a:rPr lang="en-GB" sz="4000" b="1" kern="0" dirty="0">
                <a:solidFill>
                  <a:srgbClr val="4472C4">
                    <a:lumMod val="50000"/>
                  </a:srgbClr>
                </a:solidFill>
                <a:latin typeface="Century Gothic" panose="020F0302020204030204"/>
                <a:cs typeface="Arial"/>
                <a:sym typeface="Arial"/>
              </a:rPr>
              <a:t>e</a:t>
            </a:r>
            <a:r>
              <a:rPr lang="en-GB" sz="4000" kern="0" dirty="0">
                <a:solidFill>
                  <a:srgbClr val="4472C4">
                    <a:lumMod val="50000"/>
                  </a:srgbClr>
                </a:solidFill>
                <a:latin typeface="Century Gothic" panose="020F0302020204030204"/>
                <a:cs typeface="Arial"/>
                <a:sym typeface="Arial"/>
              </a:rPr>
              <a:t>gard</a:t>
            </a:r>
            <a:endPar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33" name="TextBox 32">
            <a:hlinkClick r:id="" action="ppaction://noaction">
              <a:snd r:embed="rId5" name="rebelle.wav"/>
            </a:hlinkClick>
            <a:extLst>
              <a:ext uri="{FF2B5EF4-FFF2-40B4-BE49-F238E27FC236}">
                <a16:creationId xmlns:a16="http://schemas.microsoft.com/office/drawing/2014/main" id="{AB2CA0F4-8490-46B2-80B3-8719251C2CF0}"/>
              </a:ext>
            </a:extLst>
          </p:cNvPr>
          <p:cNvSpPr txBox="1"/>
          <p:nvPr/>
        </p:nvSpPr>
        <p:spPr>
          <a:xfrm>
            <a:off x="6693333" y="3336771"/>
            <a:ext cx="1888659" cy="707886"/>
          </a:xfrm>
          <a:prstGeom prst="rect">
            <a:avLst/>
          </a:prstGeom>
          <a:noFill/>
        </p:spPr>
        <p:txBody>
          <a:bodyPr wrap="none" rtlCol="0">
            <a:spAutoFit/>
          </a:bodyPr>
          <a:lstStyle/>
          <a:p>
            <a:pPr lvl="0">
              <a:buClr>
                <a:srgbClr val="000000"/>
              </a:buClr>
              <a:defRPr/>
            </a:pPr>
            <a:r>
              <a:rPr lang="fr-FR" sz="4000" kern="0" dirty="0">
                <a:solidFill>
                  <a:srgbClr val="4472C4">
                    <a:lumMod val="50000"/>
                  </a:srgbClr>
                </a:solidFill>
                <a:latin typeface="Century Gothic" panose="020F0302020204030204"/>
                <a:cs typeface="Arial"/>
                <a:sym typeface="Arial"/>
              </a:rPr>
              <a:t>r</a:t>
            </a:r>
            <a:r>
              <a:rPr lang="fr-FR" sz="4000" b="1" kern="0" dirty="0">
                <a:solidFill>
                  <a:srgbClr val="4472C4">
                    <a:lumMod val="50000"/>
                  </a:srgbClr>
                </a:solidFill>
                <a:latin typeface="Century Gothic" panose="020F0302020204030204"/>
                <a:cs typeface="Arial"/>
                <a:sym typeface="Arial"/>
              </a:rPr>
              <a:t>e</a:t>
            </a:r>
            <a:r>
              <a:rPr lang="fr-FR" sz="4000" kern="0" dirty="0">
                <a:solidFill>
                  <a:srgbClr val="4472C4">
                    <a:lumMod val="50000"/>
                  </a:srgbClr>
                </a:solidFill>
                <a:latin typeface="Century Gothic" panose="020F0302020204030204"/>
                <a:cs typeface="Arial"/>
                <a:sym typeface="Arial"/>
              </a:rPr>
              <a:t>belle</a:t>
            </a:r>
            <a:endParaRPr kumimoji="0" lang="fr-FR" sz="4000" b="0" i="0" u="none" strike="noStrike" kern="0" cap="none" spc="0" normalizeH="0" baseline="0" dirty="0">
              <a:ln>
                <a:noFill/>
              </a:ln>
              <a:solidFill>
                <a:srgbClr val="4472C4">
                  <a:lumMod val="50000"/>
                </a:srgbClr>
              </a:solidFill>
              <a:effectLst/>
              <a:uLnTx/>
              <a:uFillTx/>
              <a:latin typeface="Century Gothic" panose="020F0302020204030204"/>
              <a:ea typeface="+mn-ea"/>
              <a:cs typeface="Arial"/>
              <a:sym typeface="Arial"/>
            </a:endParaRPr>
          </a:p>
        </p:txBody>
      </p:sp>
      <p:sp>
        <p:nvSpPr>
          <p:cNvPr id="34" name="TextBox 33">
            <a:hlinkClick r:id="" action="ppaction://noaction">
              <a:snd r:embed="rId6" name="fenetre.wav"/>
            </a:hlinkClick>
            <a:extLst>
              <a:ext uri="{FF2B5EF4-FFF2-40B4-BE49-F238E27FC236}">
                <a16:creationId xmlns:a16="http://schemas.microsoft.com/office/drawing/2014/main" id="{AB2CA0F4-8490-46B2-80B3-8719251C2CF0}"/>
              </a:ext>
            </a:extLst>
          </p:cNvPr>
          <p:cNvSpPr txBox="1"/>
          <p:nvPr/>
        </p:nvSpPr>
        <p:spPr>
          <a:xfrm>
            <a:off x="4850593" y="4126290"/>
            <a:ext cx="1980029" cy="707886"/>
          </a:xfrm>
          <a:prstGeom prst="rect">
            <a:avLst/>
          </a:prstGeom>
          <a:noFill/>
        </p:spPr>
        <p:txBody>
          <a:bodyPr wrap="none" rtlCol="0">
            <a:spAutoFit/>
          </a:bodyPr>
          <a:lstStyle/>
          <a:p>
            <a:pPr lvl="0">
              <a:buClr>
                <a:srgbClr val="000000"/>
              </a:buClr>
              <a:defRPr/>
            </a:pPr>
            <a:r>
              <a:rPr lang="fr-FR" sz="4000" kern="0" dirty="0">
                <a:solidFill>
                  <a:srgbClr val="4472C4">
                    <a:lumMod val="50000"/>
                  </a:srgbClr>
                </a:solidFill>
                <a:latin typeface="Century Gothic" panose="020F0302020204030204"/>
                <a:cs typeface="Arial"/>
                <a:sym typeface="Arial"/>
              </a:rPr>
              <a:t>f</a:t>
            </a:r>
            <a:r>
              <a:rPr lang="fr-FR" sz="4000" b="1" kern="0" dirty="0">
                <a:solidFill>
                  <a:srgbClr val="4472C4">
                    <a:lumMod val="50000"/>
                  </a:srgbClr>
                </a:solidFill>
                <a:latin typeface="Century Gothic" panose="020F0302020204030204"/>
                <a:cs typeface="Arial"/>
                <a:sym typeface="Arial"/>
              </a:rPr>
              <a:t>e</a:t>
            </a:r>
            <a:r>
              <a:rPr lang="fr-FR" sz="4000" kern="0" dirty="0">
                <a:solidFill>
                  <a:srgbClr val="4472C4">
                    <a:lumMod val="50000"/>
                  </a:srgbClr>
                </a:solidFill>
                <a:latin typeface="Century Gothic" panose="020F0302020204030204"/>
                <a:cs typeface="Arial"/>
                <a:sym typeface="Arial"/>
              </a:rPr>
              <a:t>nêtre</a:t>
            </a:r>
            <a:endParaRPr kumimoji="0" lang="fr-FR" sz="4000" b="0" i="0" u="none" strike="noStrike" kern="0" cap="none" spc="0" normalizeH="0" baseline="0" dirty="0">
              <a:ln>
                <a:noFill/>
              </a:ln>
              <a:solidFill>
                <a:srgbClr val="4472C4">
                  <a:lumMod val="50000"/>
                </a:srgbClr>
              </a:solidFill>
              <a:effectLst/>
              <a:uLnTx/>
              <a:uFillTx/>
              <a:latin typeface="Century Gothic" panose="020F0302020204030204"/>
              <a:ea typeface="+mn-ea"/>
              <a:cs typeface="Arial"/>
              <a:sym typeface="Arial"/>
            </a:endParaRPr>
          </a:p>
        </p:txBody>
      </p:sp>
      <p:sp>
        <p:nvSpPr>
          <p:cNvPr id="35" name="TextBox 34">
            <a:hlinkClick r:id="" action="ppaction://noaction">
              <a:snd r:embed="rId7" name="de.wav"/>
            </a:hlinkClick>
            <a:extLst>
              <a:ext uri="{FF2B5EF4-FFF2-40B4-BE49-F238E27FC236}">
                <a16:creationId xmlns:a16="http://schemas.microsoft.com/office/drawing/2014/main" id="{AB2CA0F4-8490-46B2-80B3-8719251C2CF0}"/>
              </a:ext>
            </a:extLst>
          </p:cNvPr>
          <p:cNvSpPr txBox="1"/>
          <p:nvPr/>
        </p:nvSpPr>
        <p:spPr>
          <a:xfrm>
            <a:off x="3478722" y="1202416"/>
            <a:ext cx="86433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d</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endPar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36" name="TextBox 35">
            <a:hlinkClick r:id="" action="ppaction://noaction">
              <a:snd r:embed="rId8" name="promenade.wav"/>
            </a:hlinkClick>
            <a:extLst>
              <a:ext uri="{FF2B5EF4-FFF2-40B4-BE49-F238E27FC236}">
                <a16:creationId xmlns:a16="http://schemas.microsoft.com/office/drawing/2014/main" id="{AB2CA0F4-8490-46B2-80B3-8719251C2CF0}"/>
              </a:ext>
            </a:extLst>
          </p:cNvPr>
          <p:cNvSpPr txBox="1"/>
          <p:nvPr/>
        </p:nvSpPr>
        <p:spPr>
          <a:xfrm>
            <a:off x="5438443" y="5359973"/>
            <a:ext cx="3182281" cy="707886"/>
          </a:xfrm>
          <a:prstGeom prst="rect">
            <a:avLst/>
          </a:prstGeom>
          <a:noFill/>
        </p:spPr>
        <p:txBody>
          <a:bodyPr wrap="none" rtlCol="0">
            <a:spAutoFit/>
          </a:bodyPr>
          <a:lstStyle/>
          <a:p>
            <a:pPr lvl="0">
              <a:buClr>
                <a:srgbClr val="000000"/>
              </a:buClr>
              <a:defRPr/>
            </a:pPr>
            <a:r>
              <a:rPr lang="fr-FR" sz="4000" kern="0" dirty="0">
                <a:solidFill>
                  <a:srgbClr val="4472C4">
                    <a:lumMod val="50000"/>
                  </a:srgbClr>
                </a:solidFill>
                <a:latin typeface="Century Gothic" panose="020F0302020204030204"/>
                <a:cs typeface="Arial"/>
                <a:sym typeface="Arial"/>
              </a:rPr>
              <a:t>prom</a:t>
            </a:r>
            <a:r>
              <a:rPr lang="fr-FR" sz="4000" b="1" kern="0" dirty="0">
                <a:solidFill>
                  <a:srgbClr val="4472C4">
                    <a:lumMod val="50000"/>
                  </a:srgbClr>
                </a:solidFill>
                <a:latin typeface="Century Gothic" panose="020F0302020204030204"/>
                <a:cs typeface="Arial"/>
                <a:sym typeface="Arial"/>
              </a:rPr>
              <a:t>e</a:t>
            </a:r>
            <a:r>
              <a:rPr lang="fr-FR" sz="4000" kern="0" dirty="0">
                <a:solidFill>
                  <a:srgbClr val="4472C4">
                    <a:lumMod val="50000"/>
                  </a:srgbClr>
                </a:solidFill>
                <a:latin typeface="Century Gothic" panose="020F0302020204030204"/>
                <a:cs typeface="Arial"/>
                <a:sym typeface="Arial"/>
              </a:rPr>
              <a:t>nade</a:t>
            </a:r>
            <a:endParaRPr kumimoji="0" lang="fr-FR" sz="4000" b="0" i="0" u="none" strike="noStrike" kern="0" cap="none" spc="0" normalizeH="0" baseline="0" dirty="0">
              <a:ln>
                <a:noFill/>
              </a:ln>
              <a:solidFill>
                <a:srgbClr val="4472C4">
                  <a:lumMod val="50000"/>
                </a:srgbClr>
              </a:solidFill>
              <a:effectLst/>
              <a:uLnTx/>
              <a:uFillTx/>
              <a:latin typeface="Century Gothic" panose="020F0302020204030204"/>
              <a:ea typeface="+mn-ea"/>
              <a:cs typeface="Arial"/>
              <a:sym typeface="Arial"/>
            </a:endParaRPr>
          </a:p>
        </p:txBody>
      </p:sp>
      <p:sp>
        <p:nvSpPr>
          <p:cNvPr id="37" name="TextBox 36">
            <a:hlinkClick r:id="" action="ppaction://noaction">
              <a:snd r:embed="rId9" name="mercredi.wav"/>
            </a:hlinkClick>
            <a:extLst>
              <a:ext uri="{FF2B5EF4-FFF2-40B4-BE49-F238E27FC236}">
                <a16:creationId xmlns:a16="http://schemas.microsoft.com/office/drawing/2014/main" id="{AB2CA0F4-8490-46B2-80B3-8719251C2CF0}"/>
              </a:ext>
            </a:extLst>
          </p:cNvPr>
          <p:cNvSpPr txBox="1"/>
          <p:nvPr/>
        </p:nvSpPr>
        <p:spPr>
          <a:xfrm>
            <a:off x="1667188" y="4546948"/>
            <a:ext cx="242085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4000" kern="0" dirty="0">
                <a:solidFill>
                  <a:srgbClr val="4472C4">
                    <a:lumMod val="50000"/>
                  </a:srgbClr>
                </a:solidFill>
                <a:latin typeface="Century Gothic" panose="020F0302020204030204"/>
                <a:cs typeface="Arial"/>
                <a:sym typeface="Arial"/>
              </a:rPr>
              <a:t>mercr</a:t>
            </a:r>
            <a:r>
              <a:rPr lang="fr-FR" sz="4000" b="1" kern="0" dirty="0">
                <a:solidFill>
                  <a:srgbClr val="4472C4">
                    <a:lumMod val="50000"/>
                  </a:srgbClr>
                </a:solidFill>
                <a:latin typeface="Century Gothic" panose="020F0302020204030204"/>
                <a:cs typeface="Arial"/>
                <a:sym typeface="Arial"/>
              </a:rPr>
              <a:t>e</a:t>
            </a:r>
            <a:r>
              <a:rPr lang="fr-FR" sz="4000" kern="0" dirty="0">
                <a:solidFill>
                  <a:srgbClr val="4472C4">
                    <a:lumMod val="50000"/>
                  </a:srgbClr>
                </a:solidFill>
                <a:latin typeface="Century Gothic" panose="020F0302020204030204"/>
                <a:cs typeface="Arial"/>
                <a:sym typeface="Arial"/>
              </a:rPr>
              <a:t>di</a:t>
            </a:r>
            <a:endParaRPr kumimoji="0" lang="fr-FR" sz="4000" b="0" i="0" u="none" strike="noStrike" kern="0" cap="none" spc="0" normalizeH="0" baseline="0" dirty="0">
              <a:ln>
                <a:noFill/>
              </a:ln>
              <a:solidFill>
                <a:srgbClr val="4472C4">
                  <a:lumMod val="50000"/>
                </a:srgbClr>
              </a:solidFill>
              <a:effectLst/>
              <a:uLnTx/>
              <a:uFillTx/>
              <a:latin typeface="Century Gothic" panose="020F0302020204030204"/>
              <a:ea typeface="+mn-ea"/>
              <a:cs typeface="Arial"/>
              <a:sym typeface="Arial"/>
            </a:endParaRPr>
          </a:p>
        </p:txBody>
      </p:sp>
      <p:sp>
        <p:nvSpPr>
          <p:cNvPr id="38" name="TextBox 37">
            <a:hlinkClick r:id="" action="ppaction://noaction">
              <a:snd r:embed="rId10" name="dehors.wav"/>
            </a:hlinkClick>
            <a:extLst>
              <a:ext uri="{FF2B5EF4-FFF2-40B4-BE49-F238E27FC236}">
                <a16:creationId xmlns:a16="http://schemas.microsoft.com/office/drawing/2014/main" id="{AB2CA0F4-8490-46B2-80B3-8719251C2CF0}"/>
              </a:ext>
            </a:extLst>
          </p:cNvPr>
          <p:cNvSpPr txBox="1"/>
          <p:nvPr/>
        </p:nvSpPr>
        <p:spPr>
          <a:xfrm>
            <a:off x="1237844" y="3231891"/>
            <a:ext cx="186621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4000" kern="0" dirty="0">
                <a:solidFill>
                  <a:srgbClr val="4472C4">
                    <a:lumMod val="50000"/>
                  </a:srgbClr>
                </a:solidFill>
                <a:latin typeface="Century Gothic" panose="020F0302020204030204"/>
                <a:cs typeface="Arial"/>
                <a:sym typeface="Arial"/>
              </a:rPr>
              <a:t>d</a:t>
            </a:r>
            <a:r>
              <a:rPr lang="fr-FR" sz="4000" b="1" kern="0" dirty="0">
                <a:solidFill>
                  <a:srgbClr val="4472C4">
                    <a:lumMod val="50000"/>
                  </a:srgbClr>
                </a:solidFill>
                <a:latin typeface="Century Gothic" panose="020F0302020204030204"/>
                <a:cs typeface="Arial"/>
                <a:sym typeface="Arial"/>
              </a:rPr>
              <a:t>e</a:t>
            </a:r>
            <a:r>
              <a:rPr lang="fr-FR" sz="4000" kern="0" dirty="0">
                <a:solidFill>
                  <a:srgbClr val="4472C4">
                    <a:lumMod val="50000"/>
                  </a:srgbClr>
                </a:solidFill>
                <a:latin typeface="Century Gothic" panose="020F0302020204030204"/>
                <a:cs typeface="Arial"/>
                <a:sym typeface="Arial"/>
              </a:rPr>
              <a:t>hors</a:t>
            </a:r>
            <a:endParaRPr kumimoji="0" lang="fr-FR" sz="4000" b="0" i="0" u="none" strike="noStrike" kern="0" cap="none" spc="0" normalizeH="0" baseline="0" dirty="0">
              <a:ln>
                <a:noFill/>
              </a:ln>
              <a:solidFill>
                <a:srgbClr val="4472C4">
                  <a:lumMod val="50000"/>
                </a:srgbClr>
              </a:solidFill>
              <a:effectLst/>
              <a:uLnTx/>
              <a:uFillTx/>
              <a:latin typeface="Century Gothic" panose="020F0302020204030204"/>
              <a:ea typeface="+mn-ea"/>
              <a:cs typeface="Arial"/>
              <a:sym typeface="Arial"/>
            </a:endParaRPr>
          </a:p>
        </p:txBody>
      </p:sp>
      <p:sp>
        <p:nvSpPr>
          <p:cNvPr id="40" name="TextBox 39">
            <a:hlinkClick r:id="" action="ppaction://noaction">
              <a:snd r:embed="rId11" name="secret.wav"/>
            </a:hlinkClick>
            <a:extLst>
              <a:ext uri="{FF2B5EF4-FFF2-40B4-BE49-F238E27FC236}">
                <a16:creationId xmlns:a16="http://schemas.microsoft.com/office/drawing/2014/main" id="{AB2CA0F4-8490-46B2-80B3-8719251C2CF0}"/>
              </a:ext>
            </a:extLst>
          </p:cNvPr>
          <p:cNvSpPr txBox="1"/>
          <p:nvPr/>
        </p:nvSpPr>
        <p:spPr>
          <a:xfrm>
            <a:off x="1536312" y="2186198"/>
            <a:ext cx="18746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4000" b="0" i="0" u="none" strike="noStrike" kern="0" cap="none" spc="0" normalizeH="0" baseline="0" dirty="0">
                <a:ln>
                  <a:noFill/>
                </a:ln>
                <a:solidFill>
                  <a:srgbClr val="4472C4">
                    <a:lumMod val="50000"/>
                  </a:srgbClr>
                </a:solidFill>
                <a:effectLst/>
                <a:uLnTx/>
                <a:uFillTx/>
                <a:latin typeface="Century Gothic" panose="020F0302020204030204"/>
                <a:ea typeface="+mn-ea"/>
                <a:cs typeface="Arial"/>
                <a:sym typeface="Arial"/>
              </a:rPr>
              <a:t>s</a:t>
            </a:r>
            <a:r>
              <a:rPr kumimoji="0" lang="fr-FR" sz="4000" b="1" i="0" u="none" strike="noStrike" kern="0" cap="none" spc="0" normalizeH="0" baseline="0" dirty="0">
                <a:ln>
                  <a:noFill/>
                </a:ln>
                <a:solidFill>
                  <a:srgbClr val="4472C4">
                    <a:lumMod val="50000"/>
                  </a:srgbClr>
                </a:solidFill>
                <a:effectLst/>
                <a:uLnTx/>
                <a:uFillTx/>
                <a:latin typeface="Century Gothic" panose="020F0302020204030204"/>
                <a:ea typeface="+mn-ea"/>
                <a:cs typeface="Arial"/>
                <a:sym typeface="Arial"/>
              </a:rPr>
              <a:t>e</a:t>
            </a:r>
            <a:r>
              <a:rPr kumimoji="0" lang="fr-FR" sz="4000" b="0" i="0" u="none" strike="noStrike" kern="0" cap="none" spc="0" normalizeH="0" baseline="0" dirty="0">
                <a:ln>
                  <a:noFill/>
                </a:ln>
                <a:solidFill>
                  <a:srgbClr val="4472C4">
                    <a:lumMod val="50000"/>
                  </a:srgbClr>
                </a:solidFill>
                <a:effectLst/>
                <a:uLnTx/>
                <a:uFillTx/>
                <a:latin typeface="Century Gothic" panose="020F0302020204030204"/>
                <a:ea typeface="+mn-ea"/>
                <a:cs typeface="Arial"/>
                <a:sym typeface="Arial"/>
              </a:rPr>
              <a:t>cret</a:t>
            </a:r>
          </a:p>
        </p:txBody>
      </p:sp>
      <p:sp>
        <p:nvSpPr>
          <p:cNvPr id="4" name="Down Arrow 3"/>
          <p:cNvSpPr/>
          <p:nvPr/>
        </p:nvSpPr>
        <p:spPr>
          <a:xfrm>
            <a:off x="201502" y="1395114"/>
            <a:ext cx="524356" cy="4544530"/>
          </a:xfrm>
          <a:prstGeom prst="downArrow">
            <a:avLst/>
          </a:prstGeom>
          <a:solidFill>
            <a:srgbClr val="FA65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AB2CA0F4-8490-46B2-80B3-8719251C2CF0}"/>
              </a:ext>
            </a:extLst>
          </p:cNvPr>
          <p:cNvSpPr txBox="1"/>
          <p:nvPr/>
        </p:nvSpPr>
        <p:spPr>
          <a:xfrm>
            <a:off x="710331" y="5600007"/>
            <a:ext cx="193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4000" b="0" i="0" u="none" strike="noStrike" kern="0" cap="none" spc="0" normalizeH="0" baseline="0" dirty="0">
                <a:ln>
                  <a:noFill/>
                </a:ln>
                <a:solidFill>
                  <a:srgbClr val="FF0000"/>
                </a:solidFill>
                <a:effectLst/>
                <a:uLnTx/>
                <a:uFillTx/>
                <a:latin typeface="Century Gothic" panose="020F0302020204030204"/>
                <a:ea typeface="+mn-ea"/>
                <a:cs typeface="Arial"/>
                <a:sym typeface="Arial"/>
              </a:rPr>
              <a:t>difficile</a:t>
            </a:r>
            <a:r>
              <a:rPr kumimoji="0" lang="en-GB" sz="4000" b="0" i="0" u="none" strike="noStrike" kern="0" cap="none" spc="0" normalizeH="0" noProof="0" dirty="0">
                <a:ln>
                  <a:noFill/>
                </a:ln>
                <a:solidFill>
                  <a:srgbClr val="FF0000"/>
                </a:solidFill>
                <a:effectLst/>
                <a:uLnTx/>
                <a:uFillTx/>
                <a:latin typeface="Century Gothic" panose="020F0302020204030204"/>
                <a:ea typeface="+mn-ea"/>
                <a:cs typeface="Arial"/>
                <a:sym typeface="Arial"/>
              </a:rPr>
              <a:t> </a:t>
            </a:r>
            <a:endParaRPr kumimoji="0" lang="en-GB" sz="4000" b="0" i="0" u="none" strike="noStrike" kern="0" cap="none" spc="0" normalizeH="0" baseline="0" noProof="0" dirty="0">
              <a:ln>
                <a:noFill/>
              </a:ln>
              <a:solidFill>
                <a:srgbClr val="FF0000"/>
              </a:solidFill>
              <a:effectLst/>
              <a:uLnTx/>
              <a:uFillTx/>
              <a:latin typeface="Century Gothic" panose="020F0302020204030204"/>
              <a:ea typeface="+mn-ea"/>
              <a:cs typeface="Arial"/>
              <a:sym typeface="Arial"/>
            </a:endParaRPr>
          </a:p>
        </p:txBody>
      </p:sp>
      <p:sp>
        <p:nvSpPr>
          <p:cNvPr id="31" name="TextBox 30">
            <a:hlinkClick r:id="" action="ppaction://noaction">
              <a:snd r:embed="rId12" name="le.wav"/>
            </a:hlinkClick>
            <a:extLst>
              <a:ext uri="{FF2B5EF4-FFF2-40B4-BE49-F238E27FC236}">
                <a16:creationId xmlns:a16="http://schemas.microsoft.com/office/drawing/2014/main" id="{C156BB7D-B35B-4F3E-8ADE-40994E708D40}"/>
              </a:ext>
            </a:extLst>
          </p:cNvPr>
          <p:cNvSpPr txBox="1"/>
          <p:nvPr/>
        </p:nvSpPr>
        <p:spPr>
          <a:xfrm>
            <a:off x="5554407" y="1403469"/>
            <a:ext cx="61587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l</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endPar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43" name="Title 1">
            <a:extLst>
              <a:ext uri="{FF2B5EF4-FFF2-40B4-BE49-F238E27FC236}">
                <a16:creationId xmlns:a16="http://schemas.microsoft.com/office/drawing/2014/main" id="{524C48DD-F203-468F-AA7C-EB000DE53CFD}"/>
              </a:ext>
            </a:extLst>
          </p:cNvPr>
          <p:cNvSpPr>
            <a:spLocks noGrp="1"/>
          </p:cNvSpPr>
          <p:nvPr>
            <p:ph type="title"/>
          </p:nvPr>
        </p:nvSpPr>
        <p:spPr>
          <a:xfrm>
            <a:off x="-1" y="-11994"/>
            <a:ext cx="10515600" cy="1325563"/>
          </a:xfrm>
        </p:spPr>
        <p:txBody>
          <a:bodyPr>
            <a:normAutofit/>
          </a:bodyPr>
          <a:lstStyle/>
          <a:p>
            <a:r>
              <a:rPr lang="fr-FR" sz="3600" b="1" dirty="0">
                <a:solidFill>
                  <a:schemeClr val="bg1"/>
                </a:solidFill>
              </a:rPr>
              <a:t>Phonétique</a:t>
            </a:r>
          </a:p>
        </p:txBody>
      </p:sp>
      <p:sp>
        <p:nvSpPr>
          <p:cNvPr id="7" name="TextBox 6">
            <a:extLst>
              <a:ext uri="{FF2B5EF4-FFF2-40B4-BE49-F238E27FC236}">
                <a16:creationId xmlns:a16="http://schemas.microsoft.com/office/drawing/2014/main" id="{2A875E20-6DBC-491D-BB8C-1CCC9E54EA6D}"/>
              </a:ext>
            </a:extLst>
          </p:cNvPr>
          <p:cNvSpPr txBox="1"/>
          <p:nvPr/>
        </p:nvSpPr>
        <p:spPr>
          <a:xfrm>
            <a:off x="3594734" y="1742797"/>
            <a:ext cx="630932" cy="411858"/>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[of]</a:t>
            </a:r>
          </a:p>
        </p:txBody>
      </p:sp>
      <p:sp>
        <p:nvSpPr>
          <p:cNvPr id="44" name="TextBox 43">
            <a:extLst>
              <a:ext uri="{FF2B5EF4-FFF2-40B4-BE49-F238E27FC236}">
                <a16:creationId xmlns:a16="http://schemas.microsoft.com/office/drawing/2014/main" id="{B876B16C-959F-4D41-87F6-12018C3385DA}"/>
              </a:ext>
            </a:extLst>
          </p:cNvPr>
          <p:cNvSpPr txBox="1"/>
          <p:nvPr/>
        </p:nvSpPr>
        <p:spPr>
          <a:xfrm>
            <a:off x="5191152" y="1945954"/>
            <a:ext cx="1342385"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[the (m)]</a:t>
            </a:r>
          </a:p>
        </p:txBody>
      </p:sp>
      <p:sp>
        <p:nvSpPr>
          <p:cNvPr id="45" name="TextBox 44">
            <a:extLst>
              <a:ext uri="{FF2B5EF4-FFF2-40B4-BE49-F238E27FC236}">
                <a16:creationId xmlns:a16="http://schemas.microsoft.com/office/drawing/2014/main" id="{1A4EC717-AB5F-4985-95E5-17E23249F15A}"/>
              </a:ext>
            </a:extLst>
          </p:cNvPr>
          <p:cNvSpPr txBox="1"/>
          <p:nvPr/>
        </p:nvSpPr>
        <p:spPr>
          <a:xfrm>
            <a:off x="5108088" y="3148752"/>
            <a:ext cx="1610513"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[a glance]</a:t>
            </a:r>
          </a:p>
        </p:txBody>
      </p:sp>
      <p:sp>
        <p:nvSpPr>
          <p:cNvPr id="46" name="TextBox 45">
            <a:extLst>
              <a:ext uri="{FF2B5EF4-FFF2-40B4-BE49-F238E27FC236}">
                <a16:creationId xmlns:a16="http://schemas.microsoft.com/office/drawing/2014/main" id="{26849723-5FF7-482A-9208-5E2FCA7B6B58}"/>
              </a:ext>
            </a:extLst>
          </p:cNvPr>
          <p:cNvSpPr txBox="1"/>
          <p:nvPr/>
        </p:nvSpPr>
        <p:spPr>
          <a:xfrm>
            <a:off x="6388771" y="5858099"/>
            <a:ext cx="1281623"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[a walk]</a:t>
            </a:r>
          </a:p>
        </p:txBody>
      </p:sp>
      <p:pic>
        <p:nvPicPr>
          <p:cNvPr id="48" name="Picture 47" descr="Quiet Sign Clip Art">
            <a:extLst>
              <a:ext uri="{FF2B5EF4-FFF2-40B4-BE49-F238E27FC236}">
                <a16:creationId xmlns:a16="http://schemas.microsoft.com/office/drawing/2014/main" id="{87F4393E-253E-4393-94E9-DE1C9D5335F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71751" y="399309"/>
            <a:ext cx="549731" cy="777478"/>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5D453479-3A78-4AAF-8424-2773B6A330BB}"/>
              </a:ext>
            </a:extLst>
          </p:cNvPr>
          <p:cNvSpPr txBox="1"/>
          <p:nvPr/>
        </p:nvSpPr>
        <p:spPr>
          <a:xfrm>
            <a:off x="7228796" y="3939777"/>
            <a:ext cx="1028972" cy="413701"/>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[rebel]</a:t>
            </a:r>
          </a:p>
        </p:txBody>
      </p:sp>
      <p:sp>
        <p:nvSpPr>
          <p:cNvPr id="51" name="TextBox 50">
            <a:extLst>
              <a:ext uri="{FF2B5EF4-FFF2-40B4-BE49-F238E27FC236}">
                <a16:creationId xmlns:a16="http://schemas.microsoft.com/office/drawing/2014/main" id="{4E724A3D-26FF-4293-9372-FFE97266FD59}"/>
              </a:ext>
            </a:extLst>
          </p:cNvPr>
          <p:cNvSpPr txBox="1"/>
          <p:nvPr/>
        </p:nvSpPr>
        <p:spPr>
          <a:xfrm>
            <a:off x="1873706" y="5155043"/>
            <a:ext cx="1931939"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[Wednesday]</a:t>
            </a:r>
          </a:p>
        </p:txBody>
      </p:sp>
      <p:sp>
        <p:nvSpPr>
          <p:cNvPr id="39" name="TextBox 38">
            <a:extLst>
              <a:ext uri="{FF2B5EF4-FFF2-40B4-BE49-F238E27FC236}">
                <a16:creationId xmlns:a16="http://schemas.microsoft.com/office/drawing/2014/main" id="{58C1F48A-71C8-48E2-8C23-665CE2E2BC37}"/>
              </a:ext>
            </a:extLst>
          </p:cNvPr>
          <p:cNvSpPr txBox="1"/>
          <p:nvPr/>
        </p:nvSpPr>
        <p:spPr>
          <a:xfrm>
            <a:off x="5175114" y="4721327"/>
            <a:ext cx="1330988"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[window]</a:t>
            </a:r>
          </a:p>
        </p:txBody>
      </p:sp>
      <p:sp>
        <p:nvSpPr>
          <p:cNvPr id="47" name="TextBox 46">
            <a:extLst>
              <a:ext uri="{FF2B5EF4-FFF2-40B4-BE49-F238E27FC236}">
                <a16:creationId xmlns:a16="http://schemas.microsoft.com/office/drawing/2014/main" id="{11BD6861-8393-4F23-A1C1-6202CC1DDDE4}"/>
              </a:ext>
            </a:extLst>
          </p:cNvPr>
          <p:cNvSpPr txBox="1"/>
          <p:nvPr/>
        </p:nvSpPr>
        <p:spPr>
          <a:xfrm>
            <a:off x="1595993" y="3759426"/>
            <a:ext cx="1281623"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[outside]</a:t>
            </a:r>
          </a:p>
        </p:txBody>
      </p:sp>
      <p:sp>
        <p:nvSpPr>
          <p:cNvPr id="52" name="TextBox 51">
            <a:extLst>
              <a:ext uri="{FF2B5EF4-FFF2-40B4-BE49-F238E27FC236}">
                <a16:creationId xmlns:a16="http://schemas.microsoft.com/office/drawing/2014/main" id="{A8E322D9-4177-4375-83AD-C6D742625783}"/>
              </a:ext>
            </a:extLst>
          </p:cNvPr>
          <p:cNvSpPr txBox="1"/>
          <p:nvPr/>
        </p:nvSpPr>
        <p:spPr>
          <a:xfrm>
            <a:off x="1860233" y="2687680"/>
            <a:ext cx="1226848"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[secret]</a:t>
            </a:r>
          </a:p>
        </p:txBody>
      </p:sp>
      <p:sp>
        <p:nvSpPr>
          <p:cNvPr id="53" name="TextBox 52">
            <a:extLst>
              <a:ext uri="{FF2B5EF4-FFF2-40B4-BE49-F238E27FC236}">
                <a16:creationId xmlns:a16="http://schemas.microsoft.com/office/drawing/2014/main" id="{01193B43-CE33-428C-B1B2-6AA1D772BD47}"/>
              </a:ext>
            </a:extLst>
          </p:cNvPr>
          <p:cNvSpPr txBox="1"/>
          <p:nvPr/>
        </p:nvSpPr>
        <p:spPr>
          <a:xfrm>
            <a:off x="704914" y="1257993"/>
            <a:ext cx="16047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4000" b="0" i="0" u="none" strike="noStrike" kern="0" cap="none" spc="0" normalizeH="0" baseline="0" dirty="0">
                <a:ln>
                  <a:noFill/>
                </a:ln>
                <a:solidFill>
                  <a:srgbClr val="FF0000"/>
                </a:solidFill>
                <a:effectLst/>
                <a:uLnTx/>
                <a:uFillTx/>
                <a:latin typeface="Century Gothic" panose="020F0302020204030204"/>
                <a:ea typeface="+mn-ea"/>
                <a:cs typeface="Arial"/>
                <a:sym typeface="Arial"/>
              </a:rPr>
              <a:t>facile</a:t>
            </a:r>
          </a:p>
        </p:txBody>
      </p:sp>
    </p:spTree>
    <p:extLst>
      <p:ext uri="{BB962C8B-B14F-4D97-AF65-F5344CB8AC3E}">
        <p14:creationId xmlns:p14="http://schemas.microsoft.com/office/powerpoint/2010/main" val="11532205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22"/>
                                        </p:tgtEl>
                                      </p:cBhvr>
                                    </p:animEffect>
                                    <p:set>
                                      <p:cBhvr>
                                        <p:cTn id="7" dur="1" fill="hold">
                                          <p:stCondLst>
                                            <p:cond delay="44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peech Bubble: Rectangle with Corners Rounded 48">
            <a:extLst>
              <a:ext uri="{FF2B5EF4-FFF2-40B4-BE49-F238E27FC236}">
                <a16:creationId xmlns:a16="http://schemas.microsoft.com/office/drawing/2014/main" id="{E1440403-1835-44C6-8B64-04201B419208}"/>
              </a:ext>
            </a:extLst>
          </p:cNvPr>
          <p:cNvSpPr/>
          <p:nvPr/>
        </p:nvSpPr>
        <p:spPr>
          <a:xfrm>
            <a:off x="7131681" y="249869"/>
            <a:ext cx="2415285" cy="993638"/>
          </a:xfrm>
          <a:prstGeom prst="wedgeRoundRectCallout">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prstClr val="white"/>
                </a:solidFill>
                <a:effectLst/>
                <a:uLnTx/>
                <a:uFillTx/>
                <a:latin typeface="Tw Cen MT" panose="020B0602020104020603"/>
                <a:ea typeface="+mn-ea"/>
                <a:cs typeface="+mn-cs"/>
              </a:rPr>
              <a:t>    SFC</a:t>
            </a: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Rounded Rectangle 46">
            <a:extLst>
              <a:ext uri="{FF2B5EF4-FFF2-40B4-BE49-F238E27FC236}">
                <a16:creationId xmlns:a16="http://schemas.microsoft.com/office/drawing/2014/main" id="{65A07A8B-E213-4C79-A3E5-DF9F1A183FD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21" name="Rectangle 2"/>
          <p:cNvSpPr>
            <a:spLocks noChangeArrowheads="1"/>
          </p:cNvSpPr>
          <p:nvPr/>
        </p:nvSpPr>
        <p:spPr bwMode="auto">
          <a:xfrm>
            <a:off x="10068765" y="1482848"/>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2" name="Rectangle 3"/>
          <p:cNvSpPr>
            <a:spLocks noChangeArrowheads="1"/>
          </p:cNvSpPr>
          <p:nvPr/>
        </p:nvSpPr>
        <p:spPr bwMode="auto">
          <a:xfrm>
            <a:off x="10066399" y="1482846"/>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Line 4"/>
          <p:cNvSpPr>
            <a:spLocks noChangeShapeType="1"/>
          </p:cNvSpPr>
          <p:nvPr/>
        </p:nvSpPr>
        <p:spPr bwMode="auto">
          <a:xfrm>
            <a:off x="10752138" y="1471420"/>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4" name="Line 7"/>
          <p:cNvSpPr>
            <a:spLocks noChangeShapeType="1"/>
          </p:cNvSpPr>
          <p:nvPr/>
        </p:nvSpPr>
        <p:spPr bwMode="auto">
          <a:xfrm>
            <a:off x="10776826" y="1471420"/>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5" name="Line 9"/>
          <p:cNvSpPr>
            <a:spLocks noChangeShapeType="1"/>
          </p:cNvSpPr>
          <p:nvPr/>
        </p:nvSpPr>
        <p:spPr bwMode="auto">
          <a:xfrm>
            <a:off x="10752138" y="562767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6" name="Text Box 10"/>
          <p:cNvSpPr txBox="1">
            <a:spLocks noChangeArrowheads="1"/>
          </p:cNvSpPr>
          <p:nvPr/>
        </p:nvSpPr>
        <p:spPr bwMode="auto">
          <a:xfrm>
            <a:off x="10752138" y="345532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27" name="Text Box 12"/>
          <p:cNvSpPr txBox="1">
            <a:spLocks noChangeArrowheads="1"/>
          </p:cNvSpPr>
          <p:nvPr/>
        </p:nvSpPr>
        <p:spPr bwMode="auto">
          <a:xfrm>
            <a:off x="10993617" y="1313569"/>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28" name="Text Box 14"/>
          <p:cNvSpPr txBox="1">
            <a:spLocks noChangeArrowheads="1"/>
          </p:cNvSpPr>
          <p:nvPr/>
        </p:nvSpPr>
        <p:spPr bwMode="auto">
          <a:xfrm>
            <a:off x="10968929" y="5447151"/>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29" name="Rectangle 28"/>
          <p:cNvSpPr/>
          <p:nvPr/>
        </p:nvSpPr>
        <p:spPr>
          <a:xfrm>
            <a:off x="9915171" y="5639106"/>
            <a:ext cx="745068" cy="601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 name="AutoShape 11">
            <a:hlinkClick r:id="" action="ppaction://noaction" highlightClick="1"/>
          </p:cNvPr>
          <p:cNvSpPr>
            <a:spLocks noChangeArrowheads="1"/>
          </p:cNvSpPr>
          <p:nvPr/>
        </p:nvSpPr>
        <p:spPr bwMode="auto">
          <a:xfrm>
            <a:off x="9805501" y="585809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4" name="Down Arrow 3"/>
          <p:cNvSpPr/>
          <p:nvPr/>
        </p:nvSpPr>
        <p:spPr>
          <a:xfrm>
            <a:off x="201502" y="1395114"/>
            <a:ext cx="524356" cy="4544530"/>
          </a:xfrm>
          <a:prstGeom prst="downArrow">
            <a:avLst/>
          </a:prstGeom>
          <a:solidFill>
            <a:srgbClr val="FA65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2" name="TextBox 41">
            <a:extLst>
              <a:ext uri="{FF2B5EF4-FFF2-40B4-BE49-F238E27FC236}">
                <a16:creationId xmlns:a16="http://schemas.microsoft.com/office/drawing/2014/main" id="{AB2CA0F4-8490-46B2-80B3-8719251C2CF0}"/>
              </a:ext>
            </a:extLst>
          </p:cNvPr>
          <p:cNvSpPr txBox="1"/>
          <p:nvPr/>
        </p:nvSpPr>
        <p:spPr>
          <a:xfrm>
            <a:off x="710331" y="5600007"/>
            <a:ext cx="193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FF0000"/>
                </a:solidFill>
                <a:effectLst/>
                <a:uLnTx/>
                <a:uFillTx/>
                <a:latin typeface="Century Gothic" panose="020F0302020204030204"/>
                <a:ea typeface="+mn-ea"/>
                <a:cs typeface="Arial"/>
                <a:sym typeface="Arial"/>
              </a:rPr>
              <a:t>difficile </a:t>
            </a:r>
          </a:p>
        </p:txBody>
      </p:sp>
      <p:sp>
        <p:nvSpPr>
          <p:cNvPr id="43" name="Title 1">
            <a:extLst>
              <a:ext uri="{FF2B5EF4-FFF2-40B4-BE49-F238E27FC236}">
                <a16:creationId xmlns:a16="http://schemas.microsoft.com/office/drawing/2014/main" id="{524C48DD-F203-468F-AA7C-EB000DE53CFD}"/>
              </a:ext>
            </a:extLst>
          </p:cNvPr>
          <p:cNvSpPr>
            <a:spLocks noGrp="1"/>
          </p:cNvSpPr>
          <p:nvPr>
            <p:ph type="title"/>
          </p:nvPr>
        </p:nvSpPr>
        <p:spPr>
          <a:xfrm>
            <a:off x="-1" y="-11994"/>
            <a:ext cx="10515600" cy="1325563"/>
          </a:xfrm>
        </p:spPr>
        <p:txBody>
          <a:bodyPr>
            <a:normAutofit/>
          </a:bodyPr>
          <a:lstStyle/>
          <a:p>
            <a:r>
              <a:rPr lang="fr-FR" sz="3600" b="1" dirty="0">
                <a:solidFill>
                  <a:schemeClr val="bg1"/>
                </a:solidFill>
              </a:rPr>
              <a:t>Phonétique</a:t>
            </a:r>
          </a:p>
        </p:txBody>
      </p:sp>
      <p:sp>
        <p:nvSpPr>
          <p:cNvPr id="7" name="TextBox 6">
            <a:extLst>
              <a:ext uri="{FF2B5EF4-FFF2-40B4-BE49-F238E27FC236}">
                <a16:creationId xmlns:a16="http://schemas.microsoft.com/office/drawing/2014/main" id="{2A875E20-6DBC-491D-BB8C-1CCC9E54EA6D}"/>
              </a:ext>
            </a:extLst>
          </p:cNvPr>
          <p:cNvSpPr txBox="1"/>
          <p:nvPr/>
        </p:nvSpPr>
        <p:spPr>
          <a:xfrm>
            <a:off x="3594734" y="1742797"/>
            <a:ext cx="630932" cy="4118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a:t>
            </a:r>
          </a:p>
        </p:txBody>
      </p:sp>
      <p:sp>
        <p:nvSpPr>
          <p:cNvPr id="44" name="TextBox 43">
            <a:extLst>
              <a:ext uri="{FF2B5EF4-FFF2-40B4-BE49-F238E27FC236}">
                <a16:creationId xmlns:a16="http://schemas.microsoft.com/office/drawing/2014/main" id="{B876B16C-959F-4D41-87F6-12018C3385DA}"/>
              </a:ext>
            </a:extLst>
          </p:cNvPr>
          <p:cNvSpPr txBox="1"/>
          <p:nvPr/>
        </p:nvSpPr>
        <p:spPr>
          <a:xfrm>
            <a:off x="5191152" y="1945954"/>
            <a:ext cx="13423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(m)]</a:t>
            </a:r>
          </a:p>
        </p:txBody>
      </p:sp>
      <p:sp>
        <p:nvSpPr>
          <p:cNvPr id="45" name="TextBox 44">
            <a:extLst>
              <a:ext uri="{FF2B5EF4-FFF2-40B4-BE49-F238E27FC236}">
                <a16:creationId xmlns:a16="http://schemas.microsoft.com/office/drawing/2014/main" id="{1A4EC717-AB5F-4985-95E5-17E23249F15A}"/>
              </a:ext>
            </a:extLst>
          </p:cNvPr>
          <p:cNvSpPr txBox="1"/>
          <p:nvPr/>
        </p:nvSpPr>
        <p:spPr>
          <a:xfrm>
            <a:off x="5108088" y="3148752"/>
            <a:ext cx="16105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glance]</a:t>
            </a:r>
          </a:p>
        </p:txBody>
      </p:sp>
      <p:sp>
        <p:nvSpPr>
          <p:cNvPr id="46" name="TextBox 45">
            <a:extLst>
              <a:ext uri="{FF2B5EF4-FFF2-40B4-BE49-F238E27FC236}">
                <a16:creationId xmlns:a16="http://schemas.microsoft.com/office/drawing/2014/main" id="{26849723-5FF7-482A-9208-5E2FCA7B6B58}"/>
              </a:ext>
            </a:extLst>
          </p:cNvPr>
          <p:cNvSpPr txBox="1"/>
          <p:nvPr/>
        </p:nvSpPr>
        <p:spPr>
          <a:xfrm>
            <a:off x="6388771" y="5858099"/>
            <a:ext cx="12816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walk]</a:t>
            </a:r>
          </a:p>
        </p:txBody>
      </p:sp>
      <p:pic>
        <p:nvPicPr>
          <p:cNvPr id="48" name="Picture 47" descr="Quiet Sign Clip Art">
            <a:extLst>
              <a:ext uri="{FF2B5EF4-FFF2-40B4-BE49-F238E27FC236}">
                <a16:creationId xmlns:a16="http://schemas.microsoft.com/office/drawing/2014/main" id="{87F4393E-253E-4393-94E9-DE1C9D5335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1751" y="399309"/>
            <a:ext cx="549731" cy="777478"/>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5D453479-3A78-4AAF-8424-2773B6A330BB}"/>
              </a:ext>
            </a:extLst>
          </p:cNvPr>
          <p:cNvSpPr txBox="1"/>
          <p:nvPr/>
        </p:nvSpPr>
        <p:spPr>
          <a:xfrm>
            <a:off x="7228796" y="3939777"/>
            <a:ext cx="1028972" cy="4137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[rebel]</a:t>
            </a:r>
          </a:p>
        </p:txBody>
      </p:sp>
      <p:sp>
        <p:nvSpPr>
          <p:cNvPr id="51" name="TextBox 50">
            <a:extLst>
              <a:ext uri="{FF2B5EF4-FFF2-40B4-BE49-F238E27FC236}">
                <a16:creationId xmlns:a16="http://schemas.microsoft.com/office/drawing/2014/main" id="{4E724A3D-26FF-4293-9372-FFE97266FD59}"/>
              </a:ext>
            </a:extLst>
          </p:cNvPr>
          <p:cNvSpPr txBox="1"/>
          <p:nvPr/>
        </p:nvSpPr>
        <p:spPr>
          <a:xfrm>
            <a:off x="1873706" y="5155043"/>
            <a:ext cx="19319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[Wednesday]</a:t>
            </a:r>
          </a:p>
        </p:txBody>
      </p:sp>
      <p:sp>
        <p:nvSpPr>
          <p:cNvPr id="39" name="TextBox 38">
            <a:extLst>
              <a:ext uri="{FF2B5EF4-FFF2-40B4-BE49-F238E27FC236}">
                <a16:creationId xmlns:a16="http://schemas.microsoft.com/office/drawing/2014/main" id="{58C1F48A-71C8-48E2-8C23-665CE2E2BC37}"/>
              </a:ext>
            </a:extLst>
          </p:cNvPr>
          <p:cNvSpPr txBox="1"/>
          <p:nvPr/>
        </p:nvSpPr>
        <p:spPr>
          <a:xfrm>
            <a:off x="5175114" y="4721327"/>
            <a:ext cx="13309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[window]</a:t>
            </a:r>
          </a:p>
        </p:txBody>
      </p:sp>
      <p:sp>
        <p:nvSpPr>
          <p:cNvPr id="47" name="TextBox 46">
            <a:extLst>
              <a:ext uri="{FF2B5EF4-FFF2-40B4-BE49-F238E27FC236}">
                <a16:creationId xmlns:a16="http://schemas.microsoft.com/office/drawing/2014/main" id="{11BD6861-8393-4F23-A1C1-6202CC1DDDE4}"/>
              </a:ext>
            </a:extLst>
          </p:cNvPr>
          <p:cNvSpPr txBox="1"/>
          <p:nvPr/>
        </p:nvSpPr>
        <p:spPr>
          <a:xfrm>
            <a:off x="1595993" y="3759426"/>
            <a:ext cx="12816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[outside]</a:t>
            </a:r>
          </a:p>
        </p:txBody>
      </p:sp>
      <p:sp>
        <p:nvSpPr>
          <p:cNvPr id="52" name="TextBox 51">
            <a:extLst>
              <a:ext uri="{FF2B5EF4-FFF2-40B4-BE49-F238E27FC236}">
                <a16:creationId xmlns:a16="http://schemas.microsoft.com/office/drawing/2014/main" id="{A8E322D9-4177-4375-83AD-C6D742625783}"/>
              </a:ext>
            </a:extLst>
          </p:cNvPr>
          <p:cNvSpPr txBox="1"/>
          <p:nvPr/>
        </p:nvSpPr>
        <p:spPr>
          <a:xfrm>
            <a:off x="1860233" y="2687680"/>
            <a:ext cx="1226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[secret]</a:t>
            </a:r>
          </a:p>
        </p:txBody>
      </p:sp>
      <p:sp>
        <p:nvSpPr>
          <p:cNvPr id="53" name="TextBox 52">
            <a:extLst>
              <a:ext uri="{FF2B5EF4-FFF2-40B4-BE49-F238E27FC236}">
                <a16:creationId xmlns:a16="http://schemas.microsoft.com/office/drawing/2014/main" id="{01193B43-CE33-428C-B1B2-6AA1D772BD47}"/>
              </a:ext>
            </a:extLst>
          </p:cNvPr>
          <p:cNvSpPr txBox="1"/>
          <p:nvPr/>
        </p:nvSpPr>
        <p:spPr>
          <a:xfrm>
            <a:off x="704914" y="1257993"/>
            <a:ext cx="16047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FF0000"/>
                </a:solidFill>
                <a:effectLst/>
                <a:uLnTx/>
                <a:uFillTx/>
                <a:latin typeface="Century Gothic" panose="020F0302020204030204"/>
                <a:ea typeface="+mn-ea"/>
                <a:cs typeface="Arial"/>
                <a:sym typeface="Arial"/>
              </a:rPr>
              <a:t>facile</a:t>
            </a:r>
          </a:p>
        </p:txBody>
      </p:sp>
      <p:sp>
        <p:nvSpPr>
          <p:cNvPr id="41" name="TextBox 40">
            <a:hlinkClick r:id="" action="ppaction://noaction">
              <a:snd r:embed="rId5" name="regard.wav"/>
            </a:hlinkClick>
            <a:extLst>
              <a:ext uri="{FF2B5EF4-FFF2-40B4-BE49-F238E27FC236}">
                <a16:creationId xmlns:a16="http://schemas.microsoft.com/office/drawing/2014/main" id="{AB2CA0F4-8490-46B2-80B3-8719251C2CF0}"/>
              </a:ext>
            </a:extLst>
          </p:cNvPr>
          <p:cNvSpPr txBox="1"/>
          <p:nvPr/>
        </p:nvSpPr>
        <p:spPr>
          <a:xfrm>
            <a:off x="4885903" y="2571324"/>
            <a:ext cx="1867819" cy="707886"/>
          </a:xfrm>
          <a:prstGeom prst="rect">
            <a:avLst/>
          </a:prstGeom>
          <a:noFill/>
        </p:spPr>
        <p:txBody>
          <a:bodyPr wrap="none" rtlCol="0">
            <a:spAutoFit/>
          </a:bodyPr>
          <a:lstStyle/>
          <a:p>
            <a:pPr lvl="0">
              <a:buClr>
                <a:srgbClr val="000000"/>
              </a:buClr>
              <a:defRPr/>
            </a:pPr>
            <a:r>
              <a:rPr lang="en-GB" sz="4000" kern="0" dirty="0">
                <a:solidFill>
                  <a:srgbClr val="4472C4">
                    <a:lumMod val="50000"/>
                  </a:srgbClr>
                </a:solidFill>
                <a:latin typeface="Century Gothic" panose="020F0302020204030204"/>
                <a:cs typeface="Arial"/>
                <a:sym typeface="Arial"/>
              </a:rPr>
              <a:t>r</a:t>
            </a:r>
            <a:r>
              <a:rPr lang="en-GB" sz="4000" b="1" kern="0" dirty="0">
                <a:solidFill>
                  <a:srgbClr val="4472C4">
                    <a:lumMod val="50000"/>
                  </a:srgbClr>
                </a:solidFill>
                <a:latin typeface="Century Gothic" panose="020F0302020204030204"/>
                <a:cs typeface="Arial"/>
                <a:sym typeface="Arial"/>
              </a:rPr>
              <a:t>e</a:t>
            </a:r>
            <a:r>
              <a:rPr lang="en-GB" sz="4000" kern="0" dirty="0">
                <a:solidFill>
                  <a:srgbClr val="4472C4">
                    <a:lumMod val="50000"/>
                  </a:srgbClr>
                </a:solidFill>
                <a:latin typeface="Century Gothic" panose="020F0302020204030204"/>
                <a:cs typeface="Arial"/>
                <a:sym typeface="Arial"/>
              </a:rPr>
              <a:t>gard</a:t>
            </a:r>
            <a:endPar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54" name="TextBox 53">
            <a:hlinkClick r:id="" action="ppaction://noaction">
              <a:snd r:embed="rId6" name="rebelle.wav"/>
            </a:hlinkClick>
            <a:extLst>
              <a:ext uri="{FF2B5EF4-FFF2-40B4-BE49-F238E27FC236}">
                <a16:creationId xmlns:a16="http://schemas.microsoft.com/office/drawing/2014/main" id="{AB2CA0F4-8490-46B2-80B3-8719251C2CF0}"/>
              </a:ext>
            </a:extLst>
          </p:cNvPr>
          <p:cNvSpPr txBox="1"/>
          <p:nvPr/>
        </p:nvSpPr>
        <p:spPr>
          <a:xfrm>
            <a:off x="6693333" y="3336771"/>
            <a:ext cx="1888659" cy="707886"/>
          </a:xfrm>
          <a:prstGeom prst="rect">
            <a:avLst/>
          </a:prstGeom>
          <a:noFill/>
        </p:spPr>
        <p:txBody>
          <a:bodyPr wrap="none" rtlCol="0">
            <a:spAutoFit/>
          </a:bodyPr>
          <a:lstStyle/>
          <a:p>
            <a:pPr lvl="0">
              <a:buClr>
                <a:srgbClr val="000000"/>
              </a:buClr>
              <a:defRPr/>
            </a:pPr>
            <a:r>
              <a:rPr lang="fr-FR" sz="4000" kern="0" dirty="0">
                <a:solidFill>
                  <a:srgbClr val="4472C4">
                    <a:lumMod val="50000"/>
                  </a:srgbClr>
                </a:solidFill>
                <a:latin typeface="Century Gothic" panose="020F0302020204030204"/>
                <a:cs typeface="Arial"/>
                <a:sym typeface="Arial"/>
              </a:rPr>
              <a:t>r</a:t>
            </a:r>
            <a:r>
              <a:rPr lang="fr-FR" sz="4000" b="1" kern="0" dirty="0">
                <a:solidFill>
                  <a:srgbClr val="4472C4">
                    <a:lumMod val="50000"/>
                  </a:srgbClr>
                </a:solidFill>
                <a:latin typeface="Century Gothic" panose="020F0302020204030204"/>
                <a:cs typeface="Arial"/>
                <a:sym typeface="Arial"/>
              </a:rPr>
              <a:t>e</a:t>
            </a:r>
            <a:r>
              <a:rPr lang="fr-FR" sz="4000" kern="0" dirty="0">
                <a:solidFill>
                  <a:srgbClr val="4472C4">
                    <a:lumMod val="50000"/>
                  </a:srgbClr>
                </a:solidFill>
                <a:latin typeface="Century Gothic" panose="020F0302020204030204"/>
                <a:cs typeface="Arial"/>
                <a:sym typeface="Arial"/>
              </a:rPr>
              <a:t>belle</a:t>
            </a:r>
            <a:endParaRPr kumimoji="0" lang="fr-FR" sz="4000" b="0" i="0" u="none" strike="noStrike" kern="0" cap="none" spc="0" normalizeH="0" baseline="0" dirty="0">
              <a:ln>
                <a:noFill/>
              </a:ln>
              <a:solidFill>
                <a:srgbClr val="4472C4">
                  <a:lumMod val="50000"/>
                </a:srgbClr>
              </a:solidFill>
              <a:effectLst/>
              <a:uLnTx/>
              <a:uFillTx/>
              <a:latin typeface="Century Gothic" panose="020F0302020204030204"/>
              <a:ea typeface="+mn-ea"/>
              <a:cs typeface="Arial"/>
              <a:sym typeface="Arial"/>
            </a:endParaRPr>
          </a:p>
        </p:txBody>
      </p:sp>
      <p:sp>
        <p:nvSpPr>
          <p:cNvPr id="55" name="TextBox 54">
            <a:hlinkClick r:id="" action="ppaction://noaction">
              <a:snd r:embed="rId7" name="fenetre.wav"/>
            </a:hlinkClick>
            <a:extLst>
              <a:ext uri="{FF2B5EF4-FFF2-40B4-BE49-F238E27FC236}">
                <a16:creationId xmlns:a16="http://schemas.microsoft.com/office/drawing/2014/main" id="{AB2CA0F4-8490-46B2-80B3-8719251C2CF0}"/>
              </a:ext>
            </a:extLst>
          </p:cNvPr>
          <p:cNvSpPr txBox="1"/>
          <p:nvPr/>
        </p:nvSpPr>
        <p:spPr>
          <a:xfrm>
            <a:off x="4850593" y="4126290"/>
            <a:ext cx="1980029" cy="707886"/>
          </a:xfrm>
          <a:prstGeom prst="rect">
            <a:avLst/>
          </a:prstGeom>
          <a:noFill/>
        </p:spPr>
        <p:txBody>
          <a:bodyPr wrap="none" rtlCol="0">
            <a:spAutoFit/>
          </a:bodyPr>
          <a:lstStyle/>
          <a:p>
            <a:pPr lvl="0">
              <a:buClr>
                <a:srgbClr val="000000"/>
              </a:buClr>
              <a:defRPr/>
            </a:pPr>
            <a:r>
              <a:rPr lang="fr-FR" sz="4000" kern="0" dirty="0">
                <a:solidFill>
                  <a:srgbClr val="4472C4">
                    <a:lumMod val="50000"/>
                  </a:srgbClr>
                </a:solidFill>
                <a:latin typeface="Century Gothic" panose="020F0302020204030204"/>
                <a:cs typeface="Arial"/>
                <a:sym typeface="Arial"/>
              </a:rPr>
              <a:t>f</a:t>
            </a:r>
            <a:r>
              <a:rPr lang="fr-FR" sz="4000" b="1" kern="0" dirty="0">
                <a:solidFill>
                  <a:srgbClr val="4472C4">
                    <a:lumMod val="50000"/>
                  </a:srgbClr>
                </a:solidFill>
                <a:latin typeface="Century Gothic" panose="020F0302020204030204"/>
                <a:cs typeface="Arial"/>
                <a:sym typeface="Arial"/>
              </a:rPr>
              <a:t>e</a:t>
            </a:r>
            <a:r>
              <a:rPr lang="fr-FR" sz="4000" kern="0" dirty="0">
                <a:solidFill>
                  <a:srgbClr val="4472C4">
                    <a:lumMod val="50000"/>
                  </a:srgbClr>
                </a:solidFill>
                <a:latin typeface="Century Gothic" panose="020F0302020204030204"/>
                <a:cs typeface="Arial"/>
                <a:sym typeface="Arial"/>
              </a:rPr>
              <a:t>nêtre</a:t>
            </a:r>
            <a:endParaRPr kumimoji="0" lang="fr-FR" sz="4000" b="0" i="0" u="none" strike="noStrike" kern="0" cap="none" spc="0" normalizeH="0" baseline="0" dirty="0">
              <a:ln>
                <a:noFill/>
              </a:ln>
              <a:solidFill>
                <a:srgbClr val="4472C4">
                  <a:lumMod val="50000"/>
                </a:srgbClr>
              </a:solidFill>
              <a:effectLst/>
              <a:uLnTx/>
              <a:uFillTx/>
              <a:latin typeface="Century Gothic" panose="020F0302020204030204"/>
              <a:ea typeface="+mn-ea"/>
              <a:cs typeface="Arial"/>
              <a:sym typeface="Arial"/>
            </a:endParaRPr>
          </a:p>
        </p:txBody>
      </p:sp>
      <p:sp>
        <p:nvSpPr>
          <p:cNvPr id="56" name="TextBox 55">
            <a:hlinkClick r:id="" action="ppaction://noaction">
              <a:snd r:embed="rId8" name="de.wav"/>
            </a:hlinkClick>
            <a:extLst>
              <a:ext uri="{FF2B5EF4-FFF2-40B4-BE49-F238E27FC236}">
                <a16:creationId xmlns:a16="http://schemas.microsoft.com/office/drawing/2014/main" id="{AB2CA0F4-8490-46B2-80B3-8719251C2CF0}"/>
              </a:ext>
            </a:extLst>
          </p:cNvPr>
          <p:cNvSpPr txBox="1"/>
          <p:nvPr/>
        </p:nvSpPr>
        <p:spPr>
          <a:xfrm>
            <a:off x="3478722" y="1202416"/>
            <a:ext cx="86433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d</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endPar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57" name="TextBox 56">
            <a:hlinkClick r:id="" action="ppaction://noaction">
              <a:snd r:embed="rId9" name="promenade.wav"/>
            </a:hlinkClick>
            <a:extLst>
              <a:ext uri="{FF2B5EF4-FFF2-40B4-BE49-F238E27FC236}">
                <a16:creationId xmlns:a16="http://schemas.microsoft.com/office/drawing/2014/main" id="{AB2CA0F4-8490-46B2-80B3-8719251C2CF0}"/>
              </a:ext>
            </a:extLst>
          </p:cNvPr>
          <p:cNvSpPr txBox="1"/>
          <p:nvPr/>
        </p:nvSpPr>
        <p:spPr>
          <a:xfrm>
            <a:off x="5438443" y="5359973"/>
            <a:ext cx="3182281" cy="707886"/>
          </a:xfrm>
          <a:prstGeom prst="rect">
            <a:avLst/>
          </a:prstGeom>
          <a:noFill/>
        </p:spPr>
        <p:txBody>
          <a:bodyPr wrap="none" rtlCol="0">
            <a:spAutoFit/>
          </a:bodyPr>
          <a:lstStyle/>
          <a:p>
            <a:pPr lvl="0">
              <a:buClr>
                <a:srgbClr val="000000"/>
              </a:buClr>
              <a:defRPr/>
            </a:pPr>
            <a:r>
              <a:rPr lang="en-GB" sz="4000" kern="0" dirty="0">
                <a:solidFill>
                  <a:srgbClr val="4472C4">
                    <a:lumMod val="50000"/>
                  </a:srgbClr>
                </a:solidFill>
                <a:latin typeface="Century Gothic" panose="020F0302020204030204"/>
                <a:cs typeface="Arial"/>
                <a:sym typeface="Arial"/>
              </a:rPr>
              <a:t>prom</a:t>
            </a:r>
            <a:r>
              <a:rPr lang="en-GB" sz="4000" b="1" kern="0" dirty="0">
                <a:solidFill>
                  <a:srgbClr val="4472C4">
                    <a:lumMod val="50000"/>
                  </a:srgbClr>
                </a:solidFill>
                <a:latin typeface="Century Gothic" panose="020F0302020204030204"/>
                <a:cs typeface="Arial"/>
                <a:sym typeface="Arial"/>
              </a:rPr>
              <a:t>e</a:t>
            </a:r>
            <a:r>
              <a:rPr lang="en-GB" sz="4000" kern="0" dirty="0">
                <a:solidFill>
                  <a:srgbClr val="4472C4">
                    <a:lumMod val="50000"/>
                  </a:srgbClr>
                </a:solidFill>
                <a:latin typeface="Century Gothic" panose="020F0302020204030204"/>
                <a:cs typeface="Arial"/>
                <a:sym typeface="Arial"/>
              </a:rPr>
              <a:t>nade</a:t>
            </a:r>
            <a:endPar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58" name="TextBox 57">
            <a:hlinkClick r:id="" action="ppaction://noaction">
              <a:snd r:embed="rId10" name="mercredi.wav"/>
            </a:hlinkClick>
            <a:extLst>
              <a:ext uri="{FF2B5EF4-FFF2-40B4-BE49-F238E27FC236}">
                <a16:creationId xmlns:a16="http://schemas.microsoft.com/office/drawing/2014/main" id="{AB2CA0F4-8490-46B2-80B3-8719251C2CF0}"/>
              </a:ext>
            </a:extLst>
          </p:cNvPr>
          <p:cNvSpPr txBox="1"/>
          <p:nvPr/>
        </p:nvSpPr>
        <p:spPr>
          <a:xfrm>
            <a:off x="1667188" y="4546948"/>
            <a:ext cx="242085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4000" kern="0" dirty="0">
                <a:solidFill>
                  <a:srgbClr val="4472C4">
                    <a:lumMod val="50000"/>
                  </a:srgbClr>
                </a:solidFill>
                <a:latin typeface="Century Gothic" panose="020F0302020204030204"/>
                <a:cs typeface="Arial"/>
                <a:sym typeface="Arial"/>
              </a:rPr>
              <a:t>mercr</a:t>
            </a:r>
            <a:r>
              <a:rPr lang="fr-FR" sz="4000" b="1" kern="0" dirty="0">
                <a:solidFill>
                  <a:srgbClr val="4472C4">
                    <a:lumMod val="50000"/>
                  </a:srgbClr>
                </a:solidFill>
                <a:latin typeface="Century Gothic" panose="020F0302020204030204"/>
                <a:cs typeface="Arial"/>
                <a:sym typeface="Arial"/>
              </a:rPr>
              <a:t>e</a:t>
            </a:r>
            <a:r>
              <a:rPr lang="fr-FR" sz="4000" kern="0" dirty="0">
                <a:solidFill>
                  <a:srgbClr val="4472C4">
                    <a:lumMod val="50000"/>
                  </a:srgbClr>
                </a:solidFill>
                <a:latin typeface="Century Gothic" panose="020F0302020204030204"/>
                <a:cs typeface="Arial"/>
                <a:sym typeface="Arial"/>
              </a:rPr>
              <a:t>di</a:t>
            </a:r>
            <a:endParaRPr kumimoji="0" lang="fr-FR" sz="4000" b="0" i="0" u="none" strike="noStrike" kern="0" cap="none" spc="0" normalizeH="0" baseline="0" dirty="0">
              <a:ln>
                <a:noFill/>
              </a:ln>
              <a:solidFill>
                <a:srgbClr val="4472C4">
                  <a:lumMod val="50000"/>
                </a:srgbClr>
              </a:solidFill>
              <a:effectLst/>
              <a:uLnTx/>
              <a:uFillTx/>
              <a:latin typeface="Century Gothic" panose="020F0302020204030204"/>
              <a:ea typeface="+mn-ea"/>
              <a:cs typeface="Arial"/>
              <a:sym typeface="Arial"/>
            </a:endParaRPr>
          </a:p>
        </p:txBody>
      </p:sp>
      <p:sp>
        <p:nvSpPr>
          <p:cNvPr id="59" name="TextBox 58">
            <a:hlinkClick r:id="" action="ppaction://noaction">
              <a:snd r:embed="rId11" name="dehors.wav"/>
            </a:hlinkClick>
            <a:extLst>
              <a:ext uri="{FF2B5EF4-FFF2-40B4-BE49-F238E27FC236}">
                <a16:creationId xmlns:a16="http://schemas.microsoft.com/office/drawing/2014/main" id="{AB2CA0F4-8490-46B2-80B3-8719251C2CF0}"/>
              </a:ext>
            </a:extLst>
          </p:cNvPr>
          <p:cNvSpPr txBox="1"/>
          <p:nvPr/>
        </p:nvSpPr>
        <p:spPr>
          <a:xfrm>
            <a:off x="1237844" y="3231891"/>
            <a:ext cx="186621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4000" kern="0" noProof="0" dirty="0">
                <a:solidFill>
                  <a:srgbClr val="4472C4">
                    <a:lumMod val="50000"/>
                  </a:srgbClr>
                </a:solidFill>
                <a:latin typeface="Century Gothic" panose="020F0302020204030204"/>
                <a:cs typeface="Arial"/>
                <a:sym typeface="Arial"/>
              </a:rPr>
              <a:t>d</a:t>
            </a:r>
            <a:r>
              <a:rPr lang="en-GB" sz="4000" b="1" kern="0" noProof="0" dirty="0">
                <a:solidFill>
                  <a:srgbClr val="4472C4">
                    <a:lumMod val="50000"/>
                  </a:srgbClr>
                </a:solidFill>
                <a:latin typeface="Century Gothic" panose="020F0302020204030204"/>
                <a:cs typeface="Arial"/>
                <a:sym typeface="Arial"/>
              </a:rPr>
              <a:t>e</a:t>
            </a:r>
            <a:r>
              <a:rPr lang="en-GB" sz="4000" kern="0" noProof="0" dirty="0">
                <a:solidFill>
                  <a:srgbClr val="4472C4">
                    <a:lumMod val="50000"/>
                  </a:srgbClr>
                </a:solidFill>
                <a:latin typeface="Century Gothic" panose="020F0302020204030204"/>
                <a:cs typeface="Arial"/>
                <a:sym typeface="Arial"/>
              </a:rPr>
              <a:t>hors</a:t>
            </a:r>
            <a:endPar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60" name="TextBox 59">
            <a:hlinkClick r:id="" action="ppaction://noaction">
              <a:snd r:embed="rId12" name="secret.wav"/>
            </a:hlinkClick>
            <a:extLst>
              <a:ext uri="{FF2B5EF4-FFF2-40B4-BE49-F238E27FC236}">
                <a16:creationId xmlns:a16="http://schemas.microsoft.com/office/drawing/2014/main" id="{AB2CA0F4-8490-46B2-80B3-8719251C2CF0}"/>
              </a:ext>
            </a:extLst>
          </p:cNvPr>
          <p:cNvSpPr txBox="1"/>
          <p:nvPr/>
        </p:nvSpPr>
        <p:spPr>
          <a:xfrm>
            <a:off x="1536312" y="2186198"/>
            <a:ext cx="18746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cret</a:t>
            </a:r>
          </a:p>
        </p:txBody>
      </p:sp>
      <p:sp>
        <p:nvSpPr>
          <p:cNvPr id="61" name="TextBox 60">
            <a:hlinkClick r:id="" action="ppaction://noaction">
              <a:snd r:embed="rId13" name="le.wav"/>
            </a:hlinkClick>
            <a:extLst>
              <a:ext uri="{FF2B5EF4-FFF2-40B4-BE49-F238E27FC236}">
                <a16:creationId xmlns:a16="http://schemas.microsoft.com/office/drawing/2014/main" id="{C156BB7D-B35B-4F3E-8ADE-40994E708D40}"/>
              </a:ext>
            </a:extLst>
          </p:cNvPr>
          <p:cNvSpPr txBox="1"/>
          <p:nvPr/>
        </p:nvSpPr>
        <p:spPr>
          <a:xfrm>
            <a:off x="5554407" y="1403469"/>
            <a:ext cx="61587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l</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endPar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Tree>
    <p:extLst>
      <p:ext uri="{BB962C8B-B14F-4D97-AF65-F5344CB8AC3E}">
        <p14:creationId xmlns:p14="http://schemas.microsoft.com/office/powerpoint/2010/main" val="1067936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22"/>
                                        </p:tgtEl>
                                      </p:cBhvr>
                                    </p:animEffect>
                                    <p:set>
                                      <p:cBhvr>
                                        <p:cTn id="7" dur="1" fill="hold">
                                          <p:stCondLst>
                                            <p:cond delay="29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peech Bubble: Rectangle with Corners Rounded 48">
            <a:extLst>
              <a:ext uri="{FF2B5EF4-FFF2-40B4-BE49-F238E27FC236}">
                <a16:creationId xmlns:a16="http://schemas.microsoft.com/office/drawing/2014/main" id="{E1440403-1835-44C6-8B64-04201B419208}"/>
              </a:ext>
            </a:extLst>
          </p:cNvPr>
          <p:cNvSpPr/>
          <p:nvPr/>
        </p:nvSpPr>
        <p:spPr>
          <a:xfrm>
            <a:off x="7131681" y="249869"/>
            <a:ext cx="2415285" cy="993638"/>
          </a:xfrm>
          <a:prstGeom prst="wedgeRoundRectCallout">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prstClr val="white"/>
                </a:solidFill>
                <a:effectLst/>
                <a:uLnTx/>
                <a:uFillTx/>
                <a:latin typeface="Tw Cen MT" panose="020B0602020104020603"/>
                <a:ea typeface="+mn-ea"/>
                <a:cs typeface="+mn-cs"/>
              </a:rPr>
              <a:t>    SFC</a:t>
            </a: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Rounded Rectangle 46">
            <a:extLst>
              <a:ext uri="{FF2B5EF4-FFF2-40B4-BE49-F238E27FC236}">
                <a16:creationId xmlns:a16="http://schemas.microsoft.com/office/drawing/2014/main" id="{65A07A8B-E213-4C79-A3E5-DF9F1A183FD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21" name="Rectangle 2"/>
          <p:cNvSpPr>
            <a:spLocks noChangeArrowheads="1"/>
          </p:cNvSpPr>
          <p:nvPr/>
        </p:nvSpPr>
        <p:spPr bwMode="auto">
          <a:xfrm>
            <a:off x="10068765" y="1482848"/>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2" name="Rectangle 3"/>
          <p:cNvSpPr>
            <a:spLocks noChangeArrowheads="1"/>
          </p:cNvSpPr>
          <p:nvPr/>
        </p:nvSpPr>
        <p:spPr bwMode="auto">
          <a:xfrm>
            <a:off x="10066399" y="1482846"/>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Line 4"/>
          <p:cNvSpPr>
            <a:spLocks noChangeShapeType="1"/>
          </p:cNvSpPr>
          <p:nvPr/>
        </p:nvSpPr>
        <p:spPr bwMode="auto">
          <a:xfrm>
            <a:off x="10752138" y="1471420"/>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4" name="Line 7"/>
          <p:cNvSpPr>
            <a:spLocks noChangeShapeType="1"/>
          </p:cNvSpPr>
          <p:nvPr/>
        </p:nvSpPr>
        <p:spPr bwMode="auto">
          <a:xfrm>
            <a:off x="10776826" y="1471420"/>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5" name="Line 9"/>
          <p:cNvSpPr>
            <a:spLocks noChangeShapeType="1"/>
          </p:cNvSpPr>
          <p:nvPr/>
        </p:nvSpPr>
        <p:spPr bwMode="auto">
          <a:xfrm>
            <a:off x="10752138" y="562767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6" name="Text Box 10"/>
          <p:cNvSpPr txBox="1">
            <a:spLocks noChangeArrowheads="1"/>
          </p:cNvSpPr>
          <p:nvPr/>
        </p:nvSpPr>
        <p:spPr bwMode="auto">
          <a:xfrm>
            <a:off x="10752138" y="345532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27" name="Text Box 12"/>
          <p:cNvSpPr txBox="1">
            <a:spLocks noChangeArrowheads="1"/>
          </p:cNvSpPr>
          <p:nvPr/>
        </p:nvSpPr>
        <p:spPr bwMode="auto">
          <a:xfrm>
            <a:off x="10993617" y="1313569"/>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15</a:t>
            </a:r>
          </a:p>
        </p:txBody>
      </p:sp>
      <p:sp>
        <p:nvSpPr>
          <p:cNvPr id="28" name="Text Box 14"/>
          <p:cNvSpPr txBox="1">
            <a:spLocks noChangeArrowheads="1"/>
          </p:cNvSpPr>
          <p:nvPr/>
        </p:nvSpPr>
        <p:spPr bwMode="auto">
          <a:xfrm>
            <a:off x="10968929" y="5447151"/>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29" name="Rectangle 28"/>
          <p:cNvSpPr/>
          <p:nvPr/>
        </p:nvSpPr>
        <p:spPr>
          <a:xfrm>
            <a:off x="9915171" y="5639106"/>
            <a:ext cx="745068" cy="601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 name="AutoShape 11">
            <a:hlinkClick r:id="" action="ppaction://noaction" highlightClick="1"/>
          </p:cNvPr>
          <p:cNvSpPr>
            <a:spLocks noChangeArrowheads="1"/>
          </p:cNvSpPr>
          <p:nvPr/>
        </p:nvSpPr>
        <p:spPr bwMode="auto">
          <a:xfrm>
            <a:off x="9805501" y="585809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4" name="Down Arrow 3"/>
          <p:cNvSpPr/>
          <p:nvPr/>
        </p:nvSpPr>
        <p:spPr>
          <a:xfrm>
            <a:off x="201502" y="1395114"/>
            <a:ext cx="524356" cy="4544530"/>
          </a:xfrm>
          <a:prstGeom prst="downArrow">
            <a:avLst/>
          </a:prstGeom>
          <a:solidFill>
            <a:srgbClr val="FA65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2" name="TextBox 41">
            <a:extLst>
              <a:ext uri="{FF2B5EF4-FFF2-40B4-BE49-F238E27FC236}">
                <a16:creationId xmlns:a16="http://schemas.microsoft.com/office/drawing/2014/main" id="{AB2CA0F4-8490-46B2-80B3-8719251C2CF0}"/>
              </a:ext>
            </a:extLst>
          </p:cNvPr>
          <p:cNvSpPr txBox="1"/>
          <p:nvPr/>
        </p:nvSpPr>
        <p:spPr>
          <a:xfrm>
            <a:off x="710331" y="5600007"/>
            <a:ext cx="193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FF0000"/>
                </a:solidFill>
                <a:effectLst/>
                <a:uLnTx/>
                <a:uFillTx/>
                <a:latin typeface="Century Gothic" panose="020F0302020204030204"/>
                <a:ea typeface="+mn-ea"/>
                <a:cs typeface="Arial"/>
                <a:sym typeface="Arial"/>
              </a:rPr>
              <a:t>difficile </a:t>
            </a:r>
          </a:p>
        </p:txBody>
      </p:sp>
      <p:sp>
        <p:nvSpPr>
          <p:cNvPr id="43" name="Title 1">
            <a:extLst>
              <a:ext uri="{FF2B5EF4-FFF2-40B4-BE49-F238E27FC236}">
                <a16:creationId xmlns:a16="http://schemas.microsoft.com/office/drawing/2014/main" id="{524C48DD-F203-468F-AA7C-EB000DE53CFD}"/>
              </a:ext>
            </a:extLst>
          </p:cNvPr>
          <p:cNvSpPr>
            <a:spLocks noGrp="1"/>
          </p:cNvSpPr>
          <p:nvPr>
            <p:ph type="title"/>
          </p:nvPr>
        </p:nvSpPr>
        <p:spPr>
          <a:xfrm>
            <a:off x="-1" y="-11994"/>
            <a:ext cx="10515600" cy="1325563"/>
          </a:xfrm>
        </p:spPr>
        <p:txBody>
          <a:bodyPr>
            <a:normAutofit/>
          </a:bodyPr>
          <a:lstStyle/>
          <a:p>
            <a:r>
              <a:rPr lang="fr-FR" sz="3600" b="1" dirty="0">
                <a:solidFill>
                  <a:schemeClr val="bg1"/>
                </a:solidFill>
              </a:rPr>
              <a:t>Phonétique</a:t>
            </a:r>
          </a:p>
        </p:txBody>
      </p:sp>
      <p:sp>
        <p:nvSpPr>
          <p:cNvPr id="7" name="TextBox 6">
            <a:extLst>
              <a:ext uri="{FF2B5EF4-FFF2-40B4-BE49-F238E27FC236}">
                <a16:creationId xmlns:a16="http://schemas.microsoft.com/office/drawing/2014/main" id="{2A875E20-6DBC-491D-BB8C-1CCC9E54EA6D}"/>
              </a:ext>
            </a:extLst>
          </p:cNvPr>
          <p:cNvSpPr txBox="1"/>
          <p:nvPr/>
        </p:nvSpPr>
        <p:spPr>
          <a:xfrm>
            <a:off x="3594734" y="1742797"/>
            <a:ext cx="630932" cy="4118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a:t>
            </a:r>
          </a:p>
        </p:txBody>
      </p:sp>
      <p:sp>
        <p:nvSpPr>
          <p:cNvPr id="44" name="TextBox 43">
            <a:extLst>
              <a:ext uri="{FF2B5EF4-FFF2-40B4-BE49-F238E27FC236}">
                <a16:creationId xmlns:a16="http://schemas.microsoft.com/office/drawing/2014/main" id="{B876B16C-959F-4D41-87F6-12018C3385DA}"/>
              </a:ext>
            </a:extLst>
          </p:cNvPr>
          <p:cNvSpPr txBox="1"/>
          <p:nvPr/>
        </p:nvSpPr>
        <p:spPr>
          <a:xfrm>
            <a:off x="5191152" y="1945954"/>
            <a:ext cx="13423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(m)]</a:t>
            </a:r>
          </a:p>
        </p:txBody>
      </p:sp>
      <p:sp>
        <p:nvSpPr>
          <p:cNvPr id="45" name="TextBox 44">
            <a:extLst>
              <a:ext uri="{FF2B5EF4-FFF2-40B4-BE49-F238E27FC236}">
                <a16:creationId xmlns:a16="http://schemas.microsoft.com/office/drawing/2014/main" id="{1A4EC717-AB5F-4985-95E5-17E23249F15A}"/>
              </a:ext>
            </a:extLst>
          </p:cNvPr>
          <p:cNvSpPr txBox="1"/>
          <p:nvPr/>
        </p:nvSpPr>
        <p:spPr>
          <a:xfrm>
            <a:off x="5108088" y="3148752"/>
            <a:ext cx="16105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glance]</a:t>
            </a:r>
          </a:p>
        </p:txBody>
      </p:sp>
      <p:sp>
        <p:nvSpPr>
          <p:cNvPr id="46" name="TextBox 45">
            <a:extLst>
              <a:ext uri="{FF2B5EF4-FFF2-40B4-BE49-F238E27FC236}">
                <a16:creationId xmlns:a16="http://schemas.microsoft.com/office/drawing/2014/main" id="{26849723-5FF7-482A-9208-5E2FCA7B6B58}"/>
              </a:ext>
            </a:extLst>
          </p:cNvPr>
          <p:cNvSpPr txBox="1"/>
          <p:nvPr/>
        </p:nvSpPr>
        <p:spPr>
          <a:xfrm>
            <a:off x="6388771" y="5858099"/>
            <a:ext cx="12816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walk]</a:t>
            </a:r>
          </a:p>
        </p:txBody>
      </p:sp>
      <p:pic>
        <p:nvPicPr>
          <p:cNvPr id="48" name="Picture 47" descr="Quiet Sign Clip Art">
            <a:extLst>
              <a:ext uri="{FF2B5EF4-FFF2-40B4-BE49-F238E27FC236}">
                <a16:creationId xmlns:a16="http://schemas.microsoft.com/office/drawing/2014/main" id="{87F4393E-253E-4393-94E9-DE1C9D5335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1751" y="399309"/>
            <a:ext cx="549731" cy="777478"/>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5D453479-3A78-4AAF-8424-2773B6A330BB}"/>
              </a:ext>
            </a:extLst>
          </p:cNvPr>
          <p:cNvSpPr txBox="1"/>
          <p:nvPr/>
        </p:nvSpPr>
        <p:spPr>
          <a:xfrm>
            <a:off x="7228796" y="3939777"/>
            <a:ext cx="1028972" cy="4137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[rebel]</a:t>
            </a:r>
          </a:p>
        </p:txBody>
      </p:sp>
      <p:sp>
        <p:nvSpPr>
          <p:cNvPr id="51" name="TextBox 50">
            <a:extLst>
              <a:ext uri="{FF2B5EF4-FFF2-40B4-BE49-F238E27FC236}">
                <a16:creationId xmlns:a16="http://schemas.microsoft.com/office/drawing/2014/main" id="{4E724A3D-26FF-4293-9372-FFE97266FD59}"/>
              </a:ext>
            </a:extLst>
          </p:cNvPr>
          <p:cNvSpPr txBox="1"/>
          <p:nvPr/>
        </p:nvSpPr>
        <p:spPr>
          <a:xfrm>
            <a:off x="1873706" y="5155043"/>
            <a:ext cx="19319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[Wednesday]</a:t>
            </a:r>
          </a:p>
        </p:txBody>
      </p:sp>
      <p:sp>
        <p:nvSpPr>
          <p:cNvPr id="39" name="TextBox 38">
            <a:extLst>
              <a:ext uri="{FF2B5EF4-FFF2-40B4-BE49-F238E27FC236}">
                <a16:creationId xmlns:a16="http://schemas.microsoft.com/office/drawing/2014/main" id="{58C1F48A-71C8-48E2-8C23-665CE2E2BC37}"/>
              </a:ext>
            </a:extLst>
          </p:cNvPr>
          <p:cNvSpPr txBox="1"/>
          <p:nvPr/>
        </p:nvSpPr>
        <p:spPr>
          <a:xfrm>
            <a:off x="5175114" y="4721327"/>
            <a:ext cx="13309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[window]</a:t>
            </a:r>
          </a:p>
        </p:txBody>
      </p:sp>
      <p:sp>
        <p:nvSpPr>
          <p:cNvPr id="47" name="TextBox 46">
            <a:extLst>
              <a:ext uri="{FF2B5EF4-FFF2-40B4-BE49-F238E27FC236}">
                <a16:creationId xmlns:a16="http://schemas.microsoft.com/office/drawing/2014/main" id="{11BD6861-8393-4F23-A1C1-6202CC1DDDE4}"/>
              </a:ext>
            </a:extLst>
          </p:cNvPr>
          <p:cNvSpPr txBox="1"/>
          <p:nvPr/>
        </p:nvSpPr>
        <p:spPr>
          <a:xfrm>
            <a:off x="1595993" y="3759426"/>
            <a:ext cx="12816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[outside]</a:t>
            </a:r>
          </a:p>
        </p:txBody>
      </p:sp>
      <p:sp>
        <p:nvSpPr>
          <p:cNvPr id="52" name="TextBox 51">
            <a:extLst>
              <a:ext uri="{FF2B5EF4-FFF2-40B4-BE49-F238E27FC236}">
                <a16:creationId xmlns:a16="http://schemas.microsoft.com/office/drawing/2014/main" id="{A8E322D9-4177-4375-83AD-C6D742625783}"/>
              </a:ext>
            </a:extLst>
          </p:cNvPr>
          <p:cNvSpPr txBox="1"/>
          <p:nvPr/>
        </p:nvSpPr>
        <p:spPr>
          <a:xfrm>
            <a:off x="1860233" y="2687680"/>
            <a:ext cx="1226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[secret]</a:t>
            </a:r>
          </a:p>
        </p:txBody>
      </p:sp>
      <p:sp>
        <p:nvSpPr>
          <p:cNvPr id="53" name="TextBox 52">
            <a:extLst>
              <a:ext uri="{FF2B5EF4-FFF2-40B4-BE49-F238E27FC236}">
                <a16:creationId xmlns:a16="http://schemas.microsoft.com/office/drawing/2014/main" id="{01193B43-CE33-428C-B1B2-6AA1D772BD47}"/>
              </a:ext>
            </a:extLst>
          </p:cNvPr>
          <p:cNvSpPr txBox="1"/>
          <p:nvPr/>
        </p:nvSpPr>
        <p:spPr>
          <a:xfrm>
            <a:off x="704914" y="1257993"/>
            <a:ext cx="16047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FF0000"/>
                </a:solidFill>
                <a:effectLst/>
                <a:uLnTx/>
                <a:uFillTx/>
                <a:latin typeface="Century Gothic" panose="020F0302020204030204"/>
                <a:ea typeface="+mn-ea"/>
                <a:cs typeface="Arial"/>
                <a:sym typeface="Arial"/>
              </a:rPr>
              <a:t>facile</a:t>
            </a:r>
          </a:p>
        </p:txBody>
      </p:sp>
      <p:sp>
        <p:nvSpPr>
          <p:cNvPr id="41" name="TextBox 40">
            <a:hlinkClick r:id="" action="ppaction://noaction">
              <a:snd r:embed="rId5" name="regard.wav"/>
            </a:hlinkClick>
            <a:extLst>
              <a:ext uri="{FF2B5EF4-FFF2-40B4-BE49-F238E27FC236}">
                <a16:creationId xmlns:a16="http://schemas.microsoft.com/office/drawing/2014/main" id="{AB2CA0F4-8490-46B2-80B3-8719251C2CF0}"/>
              </a:ext>
            </a:extLst>
          </p:cNvPr>
          <p:cNvSpPr txBox="1"/>
          <p:nvPr/>
        </p:nvSpPr>
        <p:spPr>
          <a:xfrm>
            <a:off x="4885903" y="2571324"/>
            <a:ext cx="1867819" cy="707886"/>
          </a:xfrm>
          <a:prstGeom prst="rect">
            <a:avLst/>
          </a:prstGeom>
          <a:noFill/>
        </p:spPr>
        <p:txBody>
          <a:bodyPr wrap="none" rtlCol="0">
            <a:spAutoFit/>
          </a:bodyPr>
          <a:lstStyle/>
          <a:p>
            <a:pPr lvl="0">
              <a:buClr>
                <a:srgbClr val="000000"/>
              </a:buClr>
              <a:defRPr/>
            </a:pPr>
            <a:r>
              <a:rPr lang="en-GB" sz="4000" kern="0" dirty="0">
                <a:solidFill>
                  <a:srgbClr val="4472C4">
                    <a:lumMod val="50000"/>
                  </a:srgbClr>
                </a:solidFill>
                <a:latin typeface="Century Gothic" panose="020F0302020204030204"/>
                <a:cs typeface="Arial"/>
                <a:sym typeface="Arial"/>
              </a:rPr>
              <a:t>r</a:t>
            </a:r>
            <a:r>
              <a:rPr lang="en-GB" sz="4000" b="1" kern="0" dirty="0">
                <a:solidFill>
                  <a:srgbClr val="4472C4">
                    <a:lumMod val="50000"/>
                  </a:srgbClr>
                </a:solidFill>
                <a:latin typeface="Century Gothic" panose="020F0302020204030204"/>
                <a:cs typeface="Arial"/>
                <a:sym typeface="Arial"/>
              </a:rPr>
              <a:t>e</a:t>
            </a:r>
            <a:r>
              <a:rPr lang="en-GB" sz="4000" kern="0" dirty="0">
                <a:solidFill>
                  <a:srgbClr val="4472C4">
                    <a:lumMod val="50000"/>
                  </a:srgbClr>
                </a:solidFill>
                <a:latin typeface="Century Gothic" panose="020F0302020204030204"/>
                <a:cs typeface="Arial"/>
                <a:sym typeface="Arial"/>
              </a:rPr>
              <a:t>gard</a:t>
            </a:r>
            <a:endPar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54" name="TextBox 53">
            <a:hlinkClick r:id="" action="ppaction://noaction">
              <a:snd r:embed="rId6" name="rebelle.wav"/>
            </a:hlinkClick>
            <a:extLst>
              <a:ext uri="{FF2B5EF4-FFF2-40B4-BE49-F238E27FC236}">
                <a16:creationId xmlns:a16="http://schemas.microsoft.com/office/drawing/2014/main" id="{AB2CA0F4-8490-46B2-80B3-8719251C2CF0}"/>
              </a:ext>
            </a:extLst>
          </p:cNvPr>
          <p:cNvSpPr txBox="1"/>
          <p:nvPr/>
        </p:nvSpPr>
        <p:spPr>
          <a:xfrm>
            <a:off x="6693333" y="3336771"/>
            <a:ext cx="1888659" cy="707886"/>
          </a:xfrm>
          <a:prstGeom prst="rect">
            <a:avLst/>
          </a:prstGeom>
          <a:noFill/>
        </p:spPr>
        <p:txBody>
          <a:bodyPr wrap="none" rtlCol="0">
            <a:spAutoFit/>
          </a:bodyPr>
          <a:lstStyle/>
          <a:p>
            <a:pPr lvl="0">
              <a:buClr>
                <a:srgbClr val="000000"/>
              </a:buClr>
              <a:defRPr/>
            </a:pPr>
            <a:r>
              <a:rPr lang="fr-FR" sz="4000" kern="0" dirty="0">
                <a:solidFill>
                  <a:srgbClr val="4472C4">
                    <a:lumMod val="50000"/>
                  </a:srgbClr>
                </a:solidFill>
                <a:latin typeface="Century Gothic" panose="020F0302020204030204"/>
                <a:cs typeface="Arial"/>
                <a:sym typeface="Arial"/>
              </a:rPr>
              <a:t>r</a:t>
            </a:r>
            <a:r>
              <a:rPr lang="fr-FR" sz="4000" b="1" kern="0" dirty="0">
                <a:solidFill>
                  <a:srgbClr val="4472C4">
                    <a:lumMod val="50000"/>
                  </a:srgbClr>
                </a:solidFill>
                <a:latin typeface="Century Gothic" panose="020F0302020204030204"/>
                <a:cs typeface="Arial"/>
                <a:sym typeface="Arial"/>
              </a:rPr>
              <a:t>e</a:t>
            </a:r>
            <a:r>
              <a:rPr lang="fr-FR" sz="4000" kern="0" dirty="0">
                <a:solidFill>
                  <a:srgbClr val="4472C4">
                    <a:lumMod val="50000"/>
                  </a:srgbClr>
                </a:solidFill>
                <a:latin typeface="Century Gothic" panose="020F0302020204030204"/>
                <a:cs typeface="Arial"/>
                <a:sym typeface="Arial"/>
              </a:rPr>
              <a:t>belle</a:t>
            </a:r>
            <a:endParaRPr kumimoji="0" lang="fr-FR" sz="4000" b="0" i="0" u="none" strike="noStrike" kern="0" cap="none" spc="0" normalizeH="0" baseline="0" dirty="0">
              <a:ln>
                <a:noFill/>
              </a:ln>
              <a:solidFill>
                <a:srgbClr val="4472C4">
                  <a:lumMod val="50000"/>
                </a:srgbClr>
              </a:solidFill>
              <a:effectLst/>
              <a:uLnTx/>
              <a:uFillTx/>
              <a:latin typeface="Century Gothic" panose="020F0302020204030204"/>
              <a:ea typeface="+mn-ea"/>
              <a:cs typeface="Arial"/>
              <a:sym typeface="Arial"/>
            </a:endParaRPr>
          </a:p>
        </p:txBody>
      </p:sp>
      <p:sp>
        <p:nvSpPr>
          <p:cNvPr id="55" name="TextBox 54">
            <a:hlinkClick r:id="" action="ppaction://noaction">
              <a:snd r:embed="rId7" name="fenetre.wav"/>
            </a:hlinkClick>
            <a:extLst>
              <a:ext uri="{FF2B5EF4-FFF2-40B4-BE49-F238E27FC236}">
                <a16:creationId xmlns:a16="http://schemas.microsoft.com/office/drawing/2014/main" id="{AB2CA0F4-8490-46B2-80B3-8719251C2CF0}"/>
              </a:ext>
            </a:extLst>
          </p:cNvPr>
          <p:cNvSpPr txBox="1"/>
          <p:nvPr/>
        </p:nvSpPr>
        <p:spPr>
          <a:xfrm>
            <a:off x="4850593" y="4126290"/>
            <a:ext cx="1980029" cy="707886"/>
          </a:xfrm>
          <a:prstGeom prst="rect">
            <a:avLst/>
          </a:prstGeom>
          <a:noFill/>
        </p:spPr>
        <p:txBody>
          <a:bodyPr wrap="none" rtlCol="0">
            <a:spAutoFit/>
          </a:bodyPr>
          <a:lstStyle/>
          <a:p>
            <a:pPr lvl="0">
              <a:buClr>
                <a:srgbClr val="000000"/>
              </a:buClr>
              <a:defRPr/>
            </a:pPr>
            <a:r>
              <a:rPr lang="fr-FR" sz="4000" kern="0" dirty="0">
                <a:solidFill>
                  <a:srgbClr val="4472C4">
                    <a:lumMod val="50000"/>
                  </a:srgbClr>
                </a:solidFill>
                <a:latin typeface="Century Gothic" panose="020F0302020204030204"/>
                <a:cs typeface="Arial"/>
                <a:sym typeface="Arial"/>
              </a:rPr>
              <a:t>f</a:t>
            </a:r>
            <a:r>
              <a:rPr lang="fr-FR" sz="4000" b="1" kern="0" dirty="0">
                <a:solidFill>
                  <a:srgbClr val="4472C4">
                    <a:lumMod val="50000"/>
                  </a:srgbClr>
                </a:solidFill>
                <a:latin typeface="Century Gothic" panose="020F0302020204030204"/>
                <a:cs typeface="Arial"/>
                <a:sym typeface="Arial"/>
              </a:rPr>
              <a:t>e</a:t>
            </a:r>
            <a:r>
              <a:rPr lang="fr-FR" sz="4000" kern="0" dirty="0">
                <a:solidFill>
                  <a:srgbClr val="4472C4">
                    <a:lumMod val="50000"/>
                  </a:srgbClr>
                </a:solidFill>
                <a:latin typeface="Century Gothic" panose="020F0302020204030204"/>
                <a:cs typeface="Arial"/>
                <a:sym typeface="Arial"/>
              </a:rPr>
              <a:t>nêtre</a:t>
            </a:r>
            <a:endParaRPr kumimoji="0" lang="fr-FR" sz="4000" b="0" i="0" u="none" strike="noStrike" kern="0" cap="none" spc="0" normalizeH="0" baseline="0" dirty="0">
              <a:ln>
                <a:noFill/>
              </a:ln>
              <a:solidFill>
                <a:srgbClr val="4472C4">
                  <a:lumMod val="50000"/>
                </a:srgbClr>
              </a:solidFill>
              <a:effectLst/>
              <a:uLnTx/>
              <a:uFillTx/>
              <a:latin typeface="Century Gothic" panose="020F0302020204030204"/>
              <a:ea typeface="+mn-ea"/>
              <a:cs typeface="Arial"/>
              <a:sym typeface="Arial"/>
            </a:endParaRPr>
          </a:p>
        </p:txBody>
      </p:sp>
      <p:sp>
        <p:nvSpPr>
          <p:cNvPr id="56" name="TextBox 55">
            <a:hlinkClick r:id="" action="ppaction://noaction">
              <a:snd r:embed="rId8" name="de.wav"/>
            </a:hlinkClick>
            <a:extLst>
              <a:ext uri="{FF2B5EF4-FFF2-40B4-BE49-F238E27FC236}">
                <a16:creationId xmlns:a16="http://schemas.microsoft.com/office/drawing/2014/main" id="{AB2CA0F4-8490-46B2-80B3-8719251C2CF0}"/>
              </a:ext>
            </a:extLst>
          </p:cNvPr>
          <p:cNvSpPr txBox="1"/>
          <p:nvPr/>
        </p:nvSpPr>
        <p:spPr>
          <a:xfrm>
            <a:off x="3478722" y="1202416"/>
            <a:ext cx="86433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d</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endPar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57" name="TextBox 56">
            <a:hlinkClick r:id="" action="ppaction://noaction">
              <a:snd r:embed="rId9" name="promenade.wav"/>
            </a:hlinkClick>
            <a:extLst>
              <a:ext uri="{FF2B5EF4-FFF2-40B4-BE49-F238E27FC236}">
                <a16:creationId xmlns:a16="http://schemas.microsoft.com/office/drawing/2014/main" id="{AB2CA0F4-8490-46B2-80B3-8719251C2CF0}"/>
              </a:ext>
            </a:extLst>
          </p:cNvPr>
          <p:cNvSpPr txBox="1"/>
          <p:nvPr/>
        </p:nvSpPr>
        <p:spPr>
          <a:xfrm>
            <a:off x="5438443" y="5359973"/>
            <a:ext cx="3182281" cy="707886"/>
          </a:xfrm>
          <a:prstGeom prst="rect">
            <a:avLst/>
          </a:prstGeom>
          <a:noFill/>
        </p:spPr>
        <p:txBody>
          <a:bodyPr wrap="none" rtlCol="0">
            <a:spAutoFit/>
          </a:bodyPr>
          <a:lstStyle/>
          <a:p>
            <a:pPr lvl="0">
              <a:buClr>
                <a:srgbClr val="000000"/>
              </a:buClr>
              <a:defRPr/>
            </a:pPr>
            <a:r>
              <a:rPr lang="en-GB" sz="4000" kern="0" dirty="0">
                <a:solidFill>
                  <a:srgbClr val="4472C4">
                    <a:lumMod val="50000"/>
                  </a:srgbClr>
                </a:solidFill>
                <a:latin typeface="Century Gothic" panose="020F0302020204030204"/>
                <a:cs typeface="Arial"/>
                <a:sym typeface="Arial"/>
              </a:rPr>
              <a:t>prom</a:t>
            </a:r>
            <a:r>
              <a:rPr lang="en-GB" sz="4000" b="1" kern="0" dirty="0">
                <a:solidFill>
                  <a:srgbClr val="4472C4">
                    <a:lumMod val="50000"/>
                  </a:srgbClr>
                </a:solidFill>
                <a:latin typeface="Century Gothic" panose="020F0302020204030204"/>
                <a:cs typeface="Arial"/>
                <a:sym typeface="Arial"/>
              </a:rPr>
              <a:t>e</a:t>
            </a:r>
            <a:r>
              <a:rPr lang="en-GB" sz="4000" kern="0" dirty="0">
                <a:solidFill>
                  <a:srgbClr val="4472C4">
                    <a:lumMod val="50000"/>
                  </a:srgbClr>
                </a:solidFill>
                <a:latin typeface="Century Gothic" panose="020F0302020204030204"/>
                <a:cs typeface="Arial"/>
                <a:sym typeface="Arial"/>
              </a:rPr>
              <a:t>nade</a:t>
            </a:r>
            <a:endPar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58" name="TextBox 57">
            <a:hlinkClick r:id="" action="ppaction://noaction">
              <a:snd r:embed="rId10" name="mercredi.wav"/>
            </a:hlinkClick>
            <a:extLst>
              <a:ext uri="{FF2B5EF4-FFF2-40B4-BE49-F238E27FC236}">
                <a16:creationId xmlns:a16="http://schemas.microsoft.com/office/drawing/2014/main" id="{AB2CA0F4-8490-46B2-80B3-8719251C2CF0}"/>
              </a:ext>
            </a:extLst>
          </p:cNvPr>
          <p:cNvSpPr txBox="1"/>
          <p:nvPr/>
        </p:nvSpPr>
        <p:spPr>
          <a:xfrm>
            <a:off x="1667188" y="4546948"/>
            <a:ext cx="242085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4000" kern="0" dirty="0">
                <a:solidFill>
                  <a:srgbClr val="4472C4">
                    <a:lumMod val="50000"/>
                  </a:srgbClr>
                </a:solidFill>
                <a:latin typeface="Century Gothic" panose="020F0302020204030204"/>
                <a:cs typeface="Arial"/>
                <a:sym typeface="Arial"/>
              </a:rPr>
              <a:t>mercr</a:t>
            </a:r>
            <a:r>
              <a:rPr lang="fr-FR" sz="4000" b="1" kern="0" dirty="0">
                <a:solidFill>
                  <a:srgbClr val="4472C4">
                    <a:lumMod val="50000"/>
                  </a:srgbClr>
                </a:solidFill>
                <a:latin typeface="Century Gothic" panose="020F0302020204030204"/>
                <a:cs typeface="Arial"/>
                <a:sym typeface="Arial"/>
              </a:rPr>
              <a:t>e</a:t>
            </a:r>
            <a:r>
              <a:rPr lang="fr-FR" sz="4000" kern="0" dirty="0">
                <a:solidFill>
                  <a:srgbClr val="4472C4">
                    <a:lumMod val="50000"/>
                  </a:srgbClr>
                </a:solidFill>
                <a:latin typeface="Century Gothic" panose="020F0302020204030204"/>
                <a:cs typeface="Arial"/>
                <a:sym typeface="Arial"/>
              </a:rPr>
              <a:t>di</a:t>
            </a:r>
            <a:endParaRPr kumimoji="0" lang="fr-FR" sz="4000" b="0" i="0" u="none" strike="noStrike" kern="0" cap="none" spc="0" normalizeH="0" baseline="0" dirty="0">
              <a:ln>
                <a:noFill/>
              </a:ln>
              <a:solidFill>
                <a:srgbClr val="4472C4">
                  <a:lumMod val="50000"/>
                </a:srgbClr>
              </a:solidFill>
              <a:effectLst/>
              <a:uLnTx/>
              <a:uFillTx/>
              <a:latin typeface="Century Gothic" panose="020F0302020204030204"/>
              <a:ea typeface="+mn-ea"/>
              <a:cs typeface="Arial"/>
              <a:sym typeface="Arial"/>
            </a:endParaRPr>
          </a:p>
        </p:txBody>
      </p:sp>
      <p:sp>
        <p:nvSpPr>
          <p:cNvPr id="59" name="TextBox 58">
            <a:hlinkClick r:id="" action="ppaction://noaction">
              <a:snd r:embed="rId11" name="dehors.wav"/>
            </a:hlinkClick>
            <a:extLst>
              <a:ext uri="{FF2B5EF4-FFF2-40B4-BE49-F238E27FC236}">
                <a16:creationId xmlns:a16="http://schemas.microsoft.com/office/drawing/2014/main" id="{AB2CA0F4-8490-46B2-80B3-8719251C2CF0}"/>
              </a:ext>
            </a:extLst>
          </p:cNvPr>
          <p:cNvSpPr txBox="1"/>
          <p:nvPr/>
        </p:nvSpPr>
        <p:spPr>
          <a:xfrm>
            <a:off x="1237844" y="3231891"/>
            <a:ext cx="186621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4000" kern="0" noProof="0" dirty="0">
                <a:solidFill>
                  <a:srgbClr val="4472C4">
                    <a:lumMod val="50000"/>
                  </a:srgbClr>
                </a:solidFill>
                <a:latin typeface="Century Gothic" panose="020F0302020204030204"/>
                <a:cs typeface="Arial"/>
                <a:sym typeface="Arial"/>
              </a:rPr>
              <a:t>d</a:t>
            </a:r>
            <a:r>
              <a:rPr lang="en-GB" sz="4000" b="1" kern="0" noProof="0" dirty="0">
                <a:solidFill>
                  <a:srgbClr val="4472C4">
                    <a:lumMod val="50000"/>
                  </a:srgbClr>
                </a:solidFill>
                <a:latin typeface="Century Gothic" panose="020F0302020204030204"/>
                <a:cs typeface="Arial"/>
                <a:sym typeface="Arial"/>
              </a:rPr>
              <a:t>e</a:t>
            </a:r>
            <a:r>
              <a:rPr lang="en-GB" sz="4000" kern="0" noProof="0" dirty="0">
                <a:solidFill>
                  <a:srgbClr val="4472C4">
                    <a:lumMod val="50000"/>
                  </a:srgbClr>
                </a:solidFill>
                <a:latin typeface="Century Gothic" panose="020F0302020204030204"/>
                <a:cs typeface="Arial"/>
                <a:sym typeface="Arial"/>
              </a:rPr>
              <a:t>hors</a:t>
            </a:r>
            <a:endPar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60" name="TextBox 59">
            <a:hlinkClick r:id="" action="ppaction://noaction">
              <a:snd r:embed="rId12" name="secret.wav"/>
            </a:hlinkClick>
            <a:extLst>
              <a:ext uri="{FF2B5EF4-FFF2-40B4-BE49-F238E27FC236}">
                <a16:creationId xmlns:a16="http://schemas.microsoft.com/office/drawing/2014/main" id="{AB2CA0F4-8490-46B2-80B3-8719251C2CF0}"/>
              </a:ext>
            </a:extLst>
          </p:cNvPr>
          <p:cNvSpPr txBox="1"/>
          <p:nvPr/>
        </p:nvSpPr>
        <p:spPr>
          <a:xfrm>
            <a:off x="1536312" y="2186198"/>
            <a:ext cx="18746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cret</a:t>
            </a:r>
          </a:p>
        </p:txBody>
      </p:sp>
      <p:sp>
        <p:nvSpPr>
          <p:cNvPr id="61" name="TextBox 60">
            <a:hlinkClick r:id="" action="ppaction://noaction">
              <a:snd r:embed="rId13" name="le.wav"/>
            </a:hlinkClick>
            <a:extLst>
              <a:ext uri="{FF2B5EF4-FFF2-40B4-BE49-F238E27FC236}">
                <a16:creationId xmlns:a16="http://schemas.microsoft.com/office/drawing/2014/main" id="{C156BB7D-B35B-4F3E-8ADE-40994E708D40}"/>
              </a:ext>
            </a:extLst>
          </p:cNvPr>
          <p:cNvSpPr txBox="1"/>
          <p:nvPr/>
        </p:nvSpPr>
        <p:spPr>
          <a:xfrm>
            <a:off x="5554407" y="1403469"/>
            <a:ext cx="61587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l</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endPar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Tree>
    <p:extLst>
      <p:ext uri="{BB962C8B-B14F-4D97-AF65-F5344CB8AC3E}">
        <p14:creationId xmlns:p14="http://schemas.microsoft.com/office/powerpoint/2010/main" val="29450264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5000"/>
                                        <p:tgtEl>
                                          <p:spTgt spid="22"/>
                                        </p:tgtEl>
                                      </p:cBhvr>
                                    </p:animEffect>
                                    <p:set>
                                      <p:cBhvr>
                                        <p:cTn id="7" dur="1" fill="hold">
                                          <p:stCondLst>
                                            <p:cond delay="14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extBox 16"/>
          <p:cNvSpPr txBox="1"/>
          <p:nvPr/>
        </p:nvSpPr>
        <p:spPr>
          <a:xfrm>
            <a:off x="2062659" y="1163992"/>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a:ln>
                  <a:noFill/>
                </a:ln>
                <a:solidFill>
                  <a:srgbClr val="4472C4">
                    <a:lumMod val="50000"/>
                  </a:srgbClr>
                </a:solidFill>
                <a:effectLst/>
                <a:uLnTx/>
                <a:uFillTx/>
                <a:latin typeface="Century Gothic" panose="020B0502020202020204" pitchFamily="34" charset="0"/>
                <a:ea typeface="+mn-ea"/>
                <a:cs typeface="+mn-cs"/>
              </a:rPr>
              <a:t>un animal</a:t>
            </a:r>
          </a:p>
        </p:txBody>
      </p:sp>
      <p:sp>
        <p:nvSpPr>
          <p:cNvPr id="19" name="TextBox 18"/>
          <p:cNvSpPr txBox="1"/>
          <p:nvPr/>
        </p:nvSpPr>
        <p:spPr>
          <a:xfrm>
            <a:off x="2062659" y="1683878"/>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a:ln>
                  <a:noFill/>
                </a:ln>
                <a:solidFill>
                  <a:srgbClr val="4472C4">
                    <a:lumMod val="50000"/>
                  </a:srgbClr>
                </a:solidFill>
                <a:effectLst/>
                <a:uLnTx/>
                <a:uFillTx/>
                <a:latin typeface="Century Gothic" panose="020B0502020202020204" pitchFamily="34" charset="0"/>
                <a:ea typeface="+mn-ea"/>
                <a:cs typeface="+mn-cs"/>
              </a:rPr>
              <a:t>un chien</a:t>
            </a:r>
          </a:p>
        </p:txBody>
      </p:sp>
      <p:sp>
        <p:nvSpPr>
          <p:cNvPr id="24" name="TextBox 23"/>
          <p:cNvSpPr txBox="1"/>
          <p:nvPr/>
        </p:nvSpPr>
        <p:spPr>
          <a:xfrm>
            <a:off x="2062659" y="2208802"/>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a:solidFill>
                  <a:srgbClr val="4472C4">
                    <a:lumMod val="50000"/>
                  </a:srgbClr>
                </a:solidFill>
                <a:latin typeface="Century Gothic" panose="020B0502020202020204" pitchFamily="34" charset="0"/>
              </a:rPr>
              <a:t>un portable</a:t>
            </a:r>
            <a:endParaRPr kumimoji="0" lang="fr-FR" sz="2800" b="0" i="0" u="none" strike="noStrike" kern="1200" cap="none" spc="0" normalizeH="0" baseline="0">
              <a:ln>
                <a:noFill/>
              </a:ln>
              <a:solidFill>
                <a:srgbClr val="4472C4">
                  <a:lumMod val="50000"/>
                </a:srgbClr>
              </a:solidFill>
              <a:effectLst/>
              <a:uLnTx/>
              <a:uFillTx/>
              <a:latin typeface="Century Gothic" panose="020B0502020202020204" pitchFamily="34" charset="0"/>
            </a:endParaRPr>
          </a:p>
        </p:txBody>
      </p:sp>
      <p:sp>
        <p:nvSpPr>
          <p:cNvPr id="26" name="TextBox 25"/>
          <p:cNvSpPr txBox="1"/>
          <p:nvPr/>
        </p:nvSpPr>
        <p:spPr>
          <a:xfrm>
            <a:off x="2062659" y="2728688"/>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a:solidFill>
                  <a:srgbClr val="4472C4">
                    <a:lumMod val="50000"/>
                  </a:srgbClr>
                </a:solidFill>
                <a:latin typeface="Century Gothic" panose="020B0502020202020204" pitchFamily="34" charset="0"/>
              </a:rPr>
              <a:t>une chambre</a:t>
            </a:r>
            <a:endParaRPr kumimoji="0" lang="fr-FR" sz="2800" b="0" i="0" u="none" strike="noStrike" kern="1200" cap="none" spc="0" normalizeH="0" baseline="0">
              <a:ln>
                <a:noFill/>
              </a:ln>
              <a:solidFill>
                <a:srgbClr val="4472C4">
                  <a:lumMod val="50000"/>
                </a:srgbClr>
              </a:solidFill>
              <a:effectLst/>
              <a:uLnTx/>
              <a:uFillTx/>
              <a:latin typeface="Century Gothic" panose="020B0502020202020204" pitchFamily="34" charset="0"/>
            </a:endParaRPr>
          </a:p>
        </p:txBody>
      </p:sp>
      <p:sp>
        <p:nvSpPr>
          <p:cNvPr id="28" name="TextBox 27"/>
          <p:cNvSpPr txBox="1"/>
          <p:nvPr/>
        </p:nvSpPr>
        <p:spPr>
          <a:xfrm>
            <a:off x="2062659" y="3248574"/>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a:ln>
                  <a:noFill/>
                </a:ln>
                <a:solidFill>
                  <a:srgbClr val="4472C4">
                    <a:lumMod val="50000"/>
                  </a:srgbClr>
                </a:solidFill>
                <a:effectLst/>
                <a:uLnTx/>
                <a:uFillTx/>
                <a:latin typeface="Century Gothic" panose="020B0502020202020204" pitchFamily="34" charset="0"/>
                <a:ea typeface="+mn-ea"/>
                <a:cs typeface="+mn-cs"/>
              </a:rPr>
              <a:t>une</a:t>
            </a:r>
            <a:r>
              <a:rPr kumimoji="0" lang="fr-FR" sz="2800" b="0" i="0" u="none" strike="noStrike" kern="1200" cap="none" spc="0" normalizeH="0">
                <a:ln>
                  <a:noFill/>
                </a:ln>
                <a:solidFill>
                  <a:srgbClr val="4472C4">
                    <a:lumMod val="50000"/>
                  </a:srgbClr>
                </a:solidFill>
                <a:effectLst/>
                <a:uLnTx/>
                <a:uFillTx/>
                <a:latin typeface="Century Gothic" panose="020B0502020202020204" pitchFamily="34" charset="0"/>
                <a:ea typeface="+mn-ea"/>
                <a:cs typeface="+mn-cs"/>
              </a:rPr>
              <a:t> chose</a:t>
            </a:r>
            <a:endParaRPr kumimoji="0" lang="fr-FR" sz="2800" b="0" i="0" u="none" strike="noStrike" kern="1200" cap="none" spc="0" normalizeH="0" baseline="0">
              <a:ln>
                <a:noFill/>
              </a:ln>
              <a:solidFill>
                <a:srgbClr val="4472C4">
                  <a:lumMod val="50000"/>
                </a:srgbClr>
              </a:solidFill>
              <a:effectLst/>
              <a:uLnTx/>
              <a:uFillTx/>
              <a:latin typeface="Century Gothic" panose="020B0502020202020204" pitchFamily="34" charset="0"/>
              <a:ea typeface="+mn-ea"/>
              <a:cs typeface="+mn-cs"/>
            </a:endParaRPr>
          </a:p>
        </p:txBody>
      </p:sp>
      <p:sp>
        <p:nvSpPr>
          <p:cNvPr id="33" name="TextBox 32"/>
          <p:cNvSpPr txBox="1"/>
          <p:nvPr/>
        </p:nvSpPr>
        <p:spPr>
          <a:xfrm>
            <a:off x="7225820" y="1159584"/>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 animal / a pet</a:t>
            </a:r>
            <a:endParaRPr kumimoji="0" lang="en-GB" sz="28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5" name="TextBox 34"/>
          <p:cNvSpPr txBox="1"/>
          <p:nvPr/>
        </p:nvSpPr>
        <p:spPr>
          <a:xfrm>
            <a:off x="7225820" y="1678618"/>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dog</a:t>
            </a:r>
            <a:endParaRPr kumimoji="0" lang="en-GB" sz="28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7" name="TextBox 36"/>
          <p:cNvSpPr txBox="1"/>
          <p:nvPr/>
        </p:nvSpPr>
        <p:spPr>
          <a:xfrm>
            <a:off x="7225820" y="2201838"/>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a mobile phone</a:t>
            </a:r>
            <a:endParaRPr kumimoji="0" lang="en-GB" sz="2800" b="0" i="0" u="none" strike="noStrike" kern="1200" cap="none" spc="0" normalizeH="0" baseline="0" noProof="0" dirty="0">
              <a:ln>
                <a:noFill/>
              </a:ln>
              <a:solidFill>
                <a:srgbClr val="FF0000"/>
              </a:solidFill>
              <a:effectLst/>
              <a:uLnTx/>
              <a:uFillTx/>
              <a:latin typeface="Century Gothic" panose="020B0502020202020204" pitchFamily="34" charset="0"/>
            </a:endParaRPr>
          </a:p>
        </p:txBody>
      </p:sp>
      <p:sp>
        <p:nvSpPr>
          <p:cNvPr id="38" name="TextBox 37"/>
          <p:cNvSpPr txBox="1"/>
          <p:nvPr/>
        </p:nvSpPr>
        <p:spPr>
          <a:xfrm>
            <a:off x="7225820" y="2720872"/>
            <a:ext cx="46841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a bedroom / (hotel) room</a:t>
            </a:r>
            <a:endParaRPr kumimoji="0" lang="en-GB" sz="2800" b="0" i="0" u="none" strike="noStrike" kern="1200" cap="none" spc="0" normalizeH="0" baseline="0" noProof="0" dirty="0">
              <a:ln>
                <a:noFill/>
              </a:ln>
              <a:solidFill>
                <a:srgbClr val="FF0000"/>
              </a:solidFill>
              <a:effectLst/>
              <a:uLnTx/>
              <a:uFillTx/>
              <a:latin typeface="Century Gothic" panose="020B0502020202020204" pitchFamily="34" charset="0"/>
            </a:endParaRPr>
          </a:p>
        </p:txBody>
      </p:sp>
      <p:sp>
        <p:nvSpPr>
          <p:cNvPr id="39" name="TextBox 38"/>
          <p:cNvSpPr txBox="1"/>
          <p:nvPr/>
        </p:nvSpPr>
        <p:spPr>
          <a:xfrm>
            <a:off x="7225820" y="3239906"/>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noProof="0" dirty="0">
                <a:solidFill>
                  <a:srgbClr val="4472C4">
                    <a:lumMod val="50000"/>
                  </a:srgbClr>
                </a:solidFill>
                <a:latin typeface="Century Gothic" panose="020B0502020202020204" pitchFamily="34" charset="0"/>
              </a:rPr>
              <a:t>a thing</a:t>
            </a:r>
            <a:endParaRPr kumimoji="0" lang="en-GB" sz="2800" b="0" i="0" u="none" strike="noStrike" kern="1200" cap="none" spc="0" normalizeH="0" baseline="0" noProof="0" dirty="0">
              <a:ln>
                <a:noFill/>
              </a:ln>
              <a:solidFill>
                <a:srgbClr val="FF0000"/>
              </a:solidFill>
              <a:effectLst/>
              <a:uLnTx/>
              <a:uFillTx/>
              <a:latin typeface="Century Gothic" panose="020B0502020202020204" pitchFamily="34" charset="0"/>
            </a:endParaRPr>
          </a:p>
        </p:txBody>
      </p:sp>
      <p:sp>
        <p:nvSpPr>
          <p:cNvPr id="34" name="TextBox 33"/>
          <p:cNvSpPr txBox="1"/>
          <p:nvPr/>
        </p:nvSpPr>
        <p:spPr>
          <a:xfrm>
            <a:off x="2062659" y="3768460"/>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a:ln>
                  <a:noFill/>
                </a:ln>
                <a:solidFill>
                  <a:srgbClr val="4472C4">
                    <a:lumMod val="50000"/>
                  </a:srgbClr>
                </a:solidFill>
                <a:effectLst/>
                <a:uLnTx/>
                <a:uFillTx/>
                <a:latin typeface="Century Gothic" panose="020B0502020202020204" pitchFamily="34" charset="0"/>
                <a:ea typeface="+mn-ea"/>
                <a:cs typeface="+mn-cs"/>
              </a:rPr>
              <a:t>une</a:t>
            </a:r>
            <a:r>
              <a:rPr kumimoji="0" lang="fr-FR" sz="2800" b="0" i="0" u="none" strike="noStrike" kern="1200" cap="none" spc="0" normalizeH="0">
                <a:ln>
                  <a:noFill/>
                </a:ln>
                <a:solidFill>
                  <a:srgbClr val="4472C4">
                    <a:lumMod val="50000"/>
                  </a:srgbClr>
                </a:solidFill>
                <a:effectLst/>
                <a:uLnTx/>
                <a:uFillTx/>
                <a:latin typeface="Century Gothic" panose="020B0502020202020204" pitchFamily="34" charset="0"/>
                <a:ea typeface="+mn-ea"/>
                <a:cs typeface="+mn-cs"/>
              </a:rPr>
              <a:t> idée</a:t>
            </a:r>
            <a:endParaRPr kumimoji="0" lang="fr-FR" sz="2800" b="0" i="0" u="none" strike="noStrike" kern="1200" cap="none" spc="0" normalizeH="0" baseline="0">
              <a:ln>
                <a:noFill/>
              </a:ln>
              <a:solidFill>
                <a:srgbClr val="4472C4">
                  <a:lumMod val="50000"/>
                </a:srgbClr>
              </a:solidFill>
              <a:effectLst/>
              <a:uLnTx/>
              <a:uFillTx/>
              <a:latin typeface="Century Gothic" panose="020B0502020202020204" pitchFamily="34" charset="0"/>
              <a:ea typeface="+mn-ea"/>
              <a:cs typeface="+mn-cs"/>
            </a:endParaRPr>
          </a:p>
        </p:txBody>
      </p:sp>
      <p:sp>
        <p:nvSpPr>
          <p:cNvPr id="42" name="TextBox 41"/>
          <p:cNvSpPr txBox="1"/>
          <p:nvPr/>
        </p:nvSpPr>
        <p:spPr>
          <a:xfrm>
            <a:off x="7225820" y="3758940"/>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an idea</a:t>
            </a:r>
            <a:endParaRPr kumimoji="0" lang="en-GB" sz="2800" b="0" i="0" u="none" strike="noStrike" kern="1200" cap="none" spc="0" normalizeH="0" baseline="0" noProof="0" dirty="0">
              <a:ln>
                <a:noFill/>
              </a:ln>
              <a:solidFill>
                <a:srgbClr val="FF0000"/>
              </a:solidFill>
              <a:effectLst/>
              <a:uLnTx/>
              <a:uFillTx/>
              <a:latin typeface="Century Gothic" panose="020B0502020202020204" pitchFamily="34" charset="0"/>
            </a:endParaRPr>
          </a:p>
        </p:txBody>
      </p:sp>
      <p:sp>
        <p:nvSpPr>
          <p:cNvPr id="30" name="TextBox 29"/>
          <p:cNvSpPr txBox="1"/>
          <p:nvPr/>
        </p:nvSpPr>
        <p:spPr>
          <a:xfrm>
            <a:off x="2062659" y="4288346"/>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a:solidFill>
                  <a:srgbClr val="4472C4">
                    <a:lumMod val="50000"/>
                  </a:srgbClr>
                </a:solidFill>
                <a:latin typeface="Century Gothic" panose="020B0502020202020204" pitchFamily="34" charset="0"/>
              </a:rPr>
              <a:t>une règle</a:t>
            </a:r>
            <a:endParaRPr kumimoji="0" lang="fr-FR" sz="2800" b="0" i="0" u="none" strike="noStrike" kern="1200" cap="none" spc="0" normalizeH="0" baseline="0">
              <a:ln>
                <a:noFill/>
              </a:ln>
              <a:solidFill>
                <a:srgbClr val="FF0000"/>
              </a:solidFill>
              <a:effectLst/>
              <a:uLnTx/>
              <a:uFillTx/>
              <a:latin typeface="Century Gothic" panose="020B0502020202020204" pitchFamily="34" charset="0"/>
            </a:endParaRPr>
          </a:p>
        </p:txBody>
      </p:sp>
      <p:sp>
        <p:nvSpPr>
          <p:cNvPr id="40" name="TextBox 39"/>
          <p:cNvSpPr txBox="1"/>
          <p:nvPr/>
        </p:nvSpPr>
        <p:spPr>
          <a:xfrm>
            <a:off x="7225820" y="4277974"/>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a ruler</a:t>
            </a:r>
            <a:endParaRPr kumimoji="0" lang="en-GB" sz="2800" b="0" i="0" u="none" strike="noStrike" kern="1200" cap="none" spc="0" normalizeH="0" baseline="0" noProof="0" dirty="0">
              <a:ln>
                <a:noFill/>
              </a:ln>
              <a:solidFill>
                <a:srgbClr val="FF0000"/>
              </a:solidFill>
              <a:effectLst/>
              <a:uLnTx/>
              <a:uFillTx/>
              <a:latin typeface="Century Gothic" panose="020B0502020202020204" pitchFamily="34" charset="0"/>
            </a:endParaRPr>
          </a:p>
        </p:txBody>
      </p:sp>
      <p:sp>
        <p:nvSpPr>
          <p:cNvPr id="29" name="Title 3"/>
          <p:cNvSpPr>
            <a:spLocks noGrp="1"/>
          </p:cNvSpPr>
          <p:nvPr>
            <p:ph type="title"/>
          </p:nvPr>
        </p:nvSpPr>
        <p:spPr>
          <a:xfrm>
            <a:off x="0" y="296864"/>
            <a:ext cx="5265384" cy="707849"/>
          </a:xfrm>
        </p:spPr>
        <p:txBody>
          <a:bodyPr>
            <a:normAutofit/>
          </a:bodyPr>
          <a:lstStyle/>
          <a:p>
            <a:r>
              <a:rPr lang="fr-FR" sz="3600" b="1">
                <a:solidFill>
                  <a:schemeClr val="bg1"/>
                </a:solidFill>
              </a:rPr>
              <a:t>Vocabulaire</a:t>
            </a:r>
          </a:p>
        </p:txBody>
      </p:sp>
      <p:sp>
        <p:nvSpPr>
          <p:cNvPr id="23" name="TextBox 22">
            <a:extLst>
              <a:ext uri="{FF2B5EF4-FFF2-40B4-BE49-F238E27FC236}">
                <a16:creationId xmlns:a16="http://schemas.microsoft.com/office/drawing/2014/main" id="{D18DE943-A9C7-48E7-8526-0424B4D1E3E3}"/>
              </a:ext>
            </a:extLst>
          </p:cNvPr>
          <p:cNvSpPr txBox="1"/>
          <p:nvPr/>
        </p:nvSpPr>
        <p:spPr>
          <a:xfrm>
            <a:off x="2062659" y="4808232"/>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a:solidFill>
                  <a:srgbClr val="4472C4">
                    <a:lumMod val="50000"/>
                  </a:srgbClr>
                </a:solidFill>
                <a:latin typeface="Century Gothic" panose="020B0502020202020204" pitchFamily="34" charset="0"/>
              </a:rPr>
              <a:t>qui?</a:t>
            </a:r>
            <a:endParaRPr kumimoji="0" lang="fr-FR" sz="2800" b="0" i="0" u="none" strike="noStrike" kern="1200" cap="none" spc="0" normalizeH="0" baseline="0">
              <a:ln>
                <a:noFill/>
              </a:ln>
              <a:solidFill>
                <a:srgbClr val="FF0000"/>
              </a:solidFill>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82E68B1E-CB8F-41B6-925D-92E5AA783695}"/>
              </a:ext>
            </a:extLst>
          </p:cNvPr>
          <p:cNvSpPr txBox="1"/>
          <p:nvPr/>
        </p:nvSpPr>
        <p:spPr>
          <a:xfrm>
            <a:off x="7225820" y="4797008"/>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who</a:t>
            </a:r>
            <a:endParaRPr kumimoji="0" lang="en-GB" sz="2800" b="0" i="0" u="none" strike="noStrike" kern="1200" cap="none" spc="0" normalizeH="0" baseline="0" noProof="0" dirty="0">
              <a:ln>
                <a:noFill/>
              </a:ln>
              <a:solidFill>
                <a:srgbClr val="FF0000"/>
              </a:solidFill>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064329C5-E3B9-4614-B9A2-291673396868}"/>
              </a:ext>
            </a:extLst>
          </p:cNvPr>
          <p:cNvSpPr txBox="1"/>
          <p:nvPr/>
        </p:nvSpPr>
        <p:spPr>
          <a:xfrm>
            <a:off x="2062659" y="5328119"/>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a:solidFill>
                  <a:srgbClr val="4472C4">
                    <a:lumMod val="50000"/>
                  </a:srgbClr>
                </a:solidFill>
                <a:latin typeface="Century Gothic" panose="020B0502020202020204" pitchFamily="34" charset="0"/>
              </a:rPr>
              <a:t>bon</a:t>
            </a:r>
            <a:endParaRPr kumimoji="0" lang="fr-FR" sz="2800" b="0" i="0" u="none" strike="noStrike" kern="1200" cap="none" spc="0" normalizeH="0" baseline="0">
              <a:ln>
                <a:noFill/>
              </a:ln>
              <a:solidFill>
                <a:srgbClr val="FF0000"/>
              </a:solidFill>
              <a:effectLst/>
              <a:uLnTx/>
              <a:uFillTx/>
              <a:latin typeface="Century Gothic" panose="020B0502020202020204" pitchFamily="34" charset="0"/>
            </a:endParaRPr>
          </a:p>
        </p:txBody>
      </p:sp>
      <p:sp>
        <p:nvSpPr>
          <p:cNvPr id="41" name="TextBox 40">
            <a:extLst>
              <a:ext uri="{FF2B5EF4-FFF2-40B4-BE49-F238E27FC236}">
                <a16:creationId xmlns:a16="http://schemas.microsoft.com/office/drawing/2014/main" id="{F072E445-3339-472A-AE74-41BD56D13222}"/>
              </a:ext>
            </a:extLst>
          </p:cNvPr>
          <p:cNvSpPr txBox="1"/>
          <p:nvPr/>
        </p:nvSpPr>
        <p:spPr>
          <a:xfrm>
            <a:off x="7225820" y="5316038"/>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good</a:t>
            </a:r>
            <a:endParaRPr kumimoji="0" lang="en-GB" sz="2800" b="0" i="0" u="none" strike="noStrike" kern="1200" cap="none" spc="0" normalizeH="0" baseline="0" noProof="0" dirty="0">
              <a:ln>
                <a:noFill/>
              </a:ln>
              <a:solidFill>
                <a:srgbClr val="FF0000"/>
              </a:solidFill>
              <a:effectLst/>
              <a:uLnTx/>
              <a:uFillTx/>
              <a:latin typeface="Century Gothic" panose="020B0502020202020204" pitchFamily="34" charset="0"/>
            </a:endParaRPr>
          </a:p>
        </p:txBody>
      </p:sp>
      <p:pic>
        <p:nvPicPr>
          <p:cNvPr id="1028" name="Picture 4" descr="France Clip Art">
            <a:extLst>
              <a:ext uri="{FF2B5EF4-FFF2-40B4-BE49-F238E27FC236}">
                <a16:creationId xmlns:a16="http://schemas.microsoft.com/office/drawing/2014/main" id="{B1A77EF6-E64A-4F21-80A6-B39D9C5209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753" y="1279099"/>
            <a:ext cx="882650" cy="5884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ritish Flag Clip Art">
            <a:extLst>
              <a:ext uri="{FF2B5EF4-FFF2-40B4-BE49-F238E27FC236}">
                <a16:creationId xmlns:a16="http://schemas.microsoft.com/office/drawing/2014/main" id="{49EF97FE-DEA4-4DE1-8CFF-3B8A0EF04C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2068" y="1279099"/>
            <a:ext cx="898980" cy="59860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0CE6E202-19A9-4B5F-AFD2-F3059EC75BCF}"/>
              </a:ext>
            </a:extLst>
          </p:cNvPr>
          <p:cNvSpPr txBox="1"/>
          <p:nvPr/>
        </p:nvSpPr>
        <p:spPr>
          <a:xfrm>
            <a:off x="2062659" y="5842963"/>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a:solidFill>
                  <a:srgbClr val="4472C4">
                    <a:lumMod val="50000"/>
                  </a:srgbClr>
                </a:solidFill>
                <a:latin typeface="Century Gothic" panose="020B0502020202020204" pitchFamily="34" charset="0"/>
              </a:rPr>
              <a:t>ce, c’</a:t>
            </a:r>
            <a:endParaRPr kumimoji="0" lang="fr-FR" sz="2800" b="0" i="0" u="none" strike="noStrike" kern="1200" cap="none" spc="0" normalizeH="0" baseline="0">
              <a:ln>
                <a:noFill/>
              </a:ln>
              <a:solidFill>
                <a:srgbClr val="FF0000"/>
              </a:solidFill>
              <a:effectLst/>
              <a:uLnTx/>
              <a:uFillTx/>
              <a:latin typeface="Century Gothic" panose="020B0502020202020204" pitchFamily="34" charset="0"/>
            </a:endParaRPr>
          </a:p>
        </p:txBody>
      </p:sp>
      <p:sp>
        <p:nvSpPr>
          <p:cNvPr id="43" name="TextBox 42">
            <a:extLst>
              <a:ext uri="{FF2B5EF4-FFF2-40B4-BE49-F238E27FC236}">
                <a16:creationId xmlns:a16="http://schemas.microsoft.com/office/drawing/2014/main" id="{DDD1029E-B4AA-4E93-B84D-ECB45AFBBD51}"/>
              </a:ext>
            </a:extLst>
          </p:cNvPr>
          <p:cNvSpPr txBox="1"/>
          <p:nvPr/>
        </p:nvSpPr>
        <p:spPr>
          <a:xfrm>
            <a:off x="7225820" y="5830882"/>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this/that</a:t>
            </a:r>
            <a:endParaRPr kumimoji="0" lang="en-GB" sz="2800" b="0" i="0" u="none" strike="noStrike" kern="1200" cap="none" spc="0" normalizeH="0" baseline="0" noProof="0" dirty="0">
              <a:ln>
                <a:noFill/>
              </a:ln>
              <a:solidFill>
                <a:srgbClr val="FF0000"/>
              </a:solidFill>
              <a:effectLst/>
              <a:uLnTx/>
              <a:uFillTx/>
              <a:latin typeface="Century Gothic" panose="020B0502020202020204" pitchFamily="34" charset="0"/>
            </a:endParaRPr>
          </a:p>
        </p:txBody>
      </p:sp>
      <p:sp>
        <p:nvSpPr>
          <p:cNvPr id="44" name="Rounded Rectangle 46">
            <a:extLst>
              <a:ext uri="{FF2B5EF4-FFF2-40B4-BE49-F238E27FC236}">
                <a16:creationId xmlns:a16="http://schemas.microsoft.com/office/drawing/2014/main" id="{56888D40-3013-46EB-8E3F-7D5578742582}"/>
              </a:ext>
            </a:extLst>
          </p:cNvPr>
          <p:cNvSpPr/>
          <p:nvPr/>
        </p:nvSpPr>
        <p:spPr>
          <a:xfrm>
            <a:off x="9914021" y="249870"/>
            <a:ext cx="199589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lire / parler</a:t>
            </a:r>
          </a:p>
        </p:txBody>
      </p:sp>
    </p:spTree>
    <p:extLst>
      <p:ext uri="{BB962C8B-B14F-4D97-AF65-F5344CB8AC3E}">
        <p14:creationId xmlns:p14="http://schemas.microsoft.com/office/powerpoint/2010/main" val="8596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1" nodeType="clickEffect">
                                  <p:stCondLst>
                                    <p:cond delay="0"/>
                                  </p:stCondLst>
                                  <p:childTnLst>
                                    <p:animEffect transition="out" filter="dissolve">
                                      <p:cBhvr>
                                        <p:cTn id="86" dur="500"/>
                                        <p:tgtEl>
                                          <p:spTgt spid="24"/>
                                        </p:tgtEl>
                                      </p:cBhvr>
                                    </p:animEffect>
                                    <p:set>
                                      <p:cBhvr>
                                        <p:cTn id="87" dur="1" fill="hold">
                                          <p:stCondLst>
                                            <p:cond delay="499"/>
                                          </p:stCondLst>
                                        </p:cTn>
                                        <p:tgtEl>
                                          <p:spTgt spid="24"/>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grpId="2" nodeType="click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dissolve">
                                      <p:cBhvr>
                                        <p:cTn id="92" dur="500"/>
                                        <p:tgtEl>
                                          <p:spTgt spid="24"/>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1" nodeType="clickEffect">
                                  <p:stCondLst>
                                    <p:cond delay="0"/>
                                  </p:stCondLst>
                                  <p:childTnLst>
                                    <p:animEffect transition="out" filter="dissolve">
                                      <p:cBhvr>
                                        <p:cTn id="96" dur="500"/>
                                        <p:tgtEl>
                                          <p:spTgt spid="19"/>
                                        </p:tgtEl>
                                      </p:cBhvr>
                                    </p:animEffect>
                                    <p:set>
                                      <p:cBhvr>
                                        <p:cTn id="97" dur="1" fill="hold">
                                          <p:stCondLst>
                                            <p:cond delay="499"/>
                                          </p:stCondLst>
                                        </p:cTn>
                                        <p:tgtEl>
                                          <p:spTgt spid="19"/>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ntr" presetSubtype="0" fill="hold" grpId="2" nodeType="clickEffect">
                                  <p:stCondLst>
                                    <p:cond delay="0"/>
                                  </p:stCondLst>
                                  <p:childTnLst>
                                    <p:set>
                                      <p:cBhvr>
                                        <p:cTn id="101" dur="1" fill="hold">
                                          <p:stCondLst>
                                            <p:cond delay="0"/>
                                          </p:stCondLst>
                                        </p:cTn>
                                        <p:tgtEl>
                                          <p:spTgt spid="19"/>
                                        </p:tgtEl>
                                        <p:attrNameLst>
                                          <p:attrName>style.visibility</p:attrName>
                                        </p:attrNameLst>
                                      </p:cBhvr>
                                      <p:to>
                                        <p:strVal val="visible"/>
                                      </p:to>
                                    </p:set>
                                    <p:animEffect transition="in" filter="dissolve">
                                      <p:cBhvr>
                                        <p:cTn id="102" dur="500"/>
                                        <p:tgtEl>
                                          <p:spTgt spid="19"/>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2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9" presetClass="exit" presetSubtype="0" fill="hold" grpId="2" nodeType="clickEffect">
                                  <p:stCondLst>
                                    <p:cond delay="0"/>
                                  </p:stCondLst>
                                  <p:childTnLst>
                                    <p:animEffect transition="out" filter="dissolve">
                                      <p:cBhvr>
                                        <p:cTn id="110" dur="500"/>
                                        <p:tgtEl>
                                          <p:spTgt spid="28"/>
                                        </p:tgtEl>
                                      </p:cBhvr>
                                    </p:animEffect>
                                    <p:set>
                                      <p:cBhvr>
                                        <p:cTn id="111" dur="1" fill="hold">
                                          <p:stCondLst>
                                            <p:cond delay="499"/>
                                          </p:stCondLst>
                                        </p:cTn>
                                        <p:tgtEl>
                                          <p:spTgt spid="28"/>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9" presetClass="entr" presetSubtype="0" fill="hold" grpId="3" nodeType="clickEffect">
                                  <p:stCondLst>
                                    <p:cond delay="0"/>
                                  </p:stCondLst>
                                  <p:childTnLst>
                                    <p:set>
                                      <p:cBhvr>
                                        <p:cTn id="115" dur="1" fill="hold">
                                          <p:stCondLst>
                                            <p:cond delay="0"/>
                                          </p:stCondLst>
                                        </p:cTn>
                                        <p:tgtEl>
                                          <p:spTgt spid="28"/>
                                        </p:tgtEl>
                                        <p:attrNameLst>
                                          <p:attrName>style.visibility</p:attrName>
                                        </p:attrNameLst>
                                      </p:cBhvr>
                                      <p:to>
                                        <p:strVal val="visible"/>
                                      </p:to>
                                    </p:set>
                                    <p:animEffect transition="in" filter="dissolve">
                                      <p:cBhvr>
                                        <p:cTn id="116" dur="500"/>
                                        <p:tgtEl>
                                          <p:spTgt spid="28"/>
                                        </p:tgtEl>
                                      </p:cBhvr>
                                    </p:animEffect>
                                  </p:childTnLst>
                                </p:cTn>
                              </p:par>
                            </p:childTnLst>
                          </p:cTn>
                        </p:par>
                      </p:childTnLst>
                    </p:cTn>
                  </p:par>
                  <p:par>
                    <p:cTn id="117" fill="hold">
                      <p:stCondLst>
                        <p:cond delay="indefinite"/>
                      </p:stCondLst>
                      <p:childTnLst>
                        <p:par>
                          <p:cTn id="118" fill="hold">
                            <p:stCondLst>
                              <p:cond delay="0"/>
                            </p:stCondLst>
                            <p:childTnLst>
                              <p:par>
                                <p:cTn id="119" presetID="9" presetClass="exit" presetSubtype="0" fill="hold" grpId="1" nodeType="clickEffect">
                                  <p:stCondLst>
                                    <p:cond delay="0"/>
                                  </p:stCondLst>
                                  <p:childTnLst>
                                    <p:animEffect transition="out" filter="dissolve">
                                      <p:cBhvr>
                                        <p:cTn id="120" dur="500"/>
                                        <p:tgtEl>
                                          <p:spTgt spid="26"/>
                                        </p:tgtEl>
                                      </p:cBhvr>
                                    </p:animEffect>
                                    <p:set>
                                      <p:cBhvr>
                                        <p:cTn id="121" dur="1" fill="hold">
                                          <p:stCondLst>
                                            <p:cond delay="499"/>
                                          </p:stCondLst>
                                        </p:cTn>
                                        <p:tgtEl>
                                          <p:spTgt spid="26"/>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9" presetClass="entr" presetSubtype="0" fill="hold" grpId="2" nodeType="clickEffect">
                                  <p:stCondLst>
                                    <p:cond delay="0"/>
                                  </p:stCondLst>
                                  <p:childTnLst>
                                    <p:set>
                                      <p:cBhvr>
                                        <p:cTn id="125" dur="1" fill="hold">
                                          <p:stCondLst>
                                            <p:cond delay="0"/>
                                          </p:stCondLst>
                                        </p:cTn>
                                        <p:tgtEl>
                                          <p:spTgt spid="26"/>
                                        </p:tgtEl>
                                        <p:attrNameLst>
                                          <p:attrName>style.visibility</p:attrName>
                                        </p:attrNameLst>
                                      </p:cBhvr>
                                      <p:to>
                                        <p:strVal val="visible"/>
                                      </p:to>
                                    </p:set>
                                    <p:animEffect transition="in" filter="dissolve">
                                      <p:cBhvr>
                                        <p:cTn id="126" dur="500"/>
                                        <p:tgtEl>
                                          <p:spTgt spid="26"/>
                                        </p:tgtEl>
                                      </p:cBhvr>
                                    </p:animEffect>
                                  </p:childTnLst>
                                </p:cTn>
                              </p:par>
                            </p:childTnLst>
                          </p:cTn>
                        </p:par>
                      </p:childTnLst>
                    </p:cTn>
                  </p:par>
                  <p:par>
                    <p:cTn id="127" fill="hold">
                      <p:stCondLst>
                        <p:cond delay="indefinite"/>
                      </p:stCondLst>
                      <p:childTnLst>
                        <p:par>
                          <p:cTn id="128" fill="hold">
                            <p:stCondLst>
                              <p:cond delay="0"/>
                            </p:stCondLst>
                            <p:childTnLst>
                              <p:par>
                                <p:cTn id="129" presetID="9" presetClass="exit" presetSubtype="0" fill="hold" grpId="1" nodeType="clickEffect">
                                  <p:stCondLst>
                                    <p:cond delay="0"/>
                                  </p:stCondLst>
                                  <p:childTnLst>
                                    <p:animEffect transition="out" filter="dissolve">
                                      <p:cBhvr>
                                        <p:cTn id="130" dur="500"/>
                                        <p:tgtEl>
                                          <p:spTgt spid="17"/>
                                        </p:tgtEl>
                                      </p:cBhvr>
                                    </p:animEffect>
                                    <p:set>
                                      <p:cBhvr>
                                        <p:cTn id="131" dur="1" fill="hold">
                                          <p:stCondLst>
                                            <p:cond delay="499"/>
                                          </p:stCondLst>
                                        </p:cTn>
                                        <p:tgtEl>
                                          <p:spTgt spid="17"/>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9" presetClass="entr" presetSubtype="0" fill="hold" grpId="2" nodeType="clickEffect">
                                  <p:stCondLst>
                                    <p:cond delay="0"/>
                                  </p:stCondLst>
                                  <p:childTnLst>
                                    <p:set>
                                      <p:cBhvr>
                                        <p:cTn id="135" dur="1" fill="hold">
                                          <p:stCondLst>
                                            <p:cond delay="0"/>
                                          </p:stCondLst>
                                        </p:cTn>
                                        <p:tgtEl>
                                          <p:spTgt spid="17"/>
                                        </p:tgtEl>
                                        <p:attrNameLst>
                                          <p:attrName>style.visibility</p:attrName>
                                        </p:attrNameLst>
                                      </p:cBhvr>
                                      <p:to>
                                        <p:strVal val="visible"/>
                                      </p:to>
                                    </p:set>
                                    <p:animEffect transition="in" filter="dissolve">
                                      <p:cBhvr>
                                        <p:cTn id="136" dur="500"/>
                                        <p:tgtEl>
                                          <p:spTgt spid="17"/>
                                        </p:tgtEl>
                                      </p:cBhvr>
                                    </p:animEffect>
                                  </p:childTnLst>
                                </p:cTn>
                              </p:par>
                            </p:childTnLst>
                          </p:cTn>
                        </p:par>
                      </p:childTnLst>
                    </p:cTn>
                  </p:par>
                  <p:par>
                    <p:cTn id="137" fill="hold">
                      <p:stCondLst>
                        <p:cond delay="indefinite"/>
                      </p:stCondLst>
                      <p:childTnLst>
                        <p:par>
                          <p:cTn id="138" fill="hold">
                            <p:stCondLst>
                              <p:cond delay="0"/>
                            </p:stCondLst>
                            <p:childTnLst>
                              <p:par>
                                <p:cTn id="139" presetID="9" presetClass="exit" presetSubtype="0" fill="hold" grpId="1" nodeType="clickEffect">
                                  <p:stCondLst>
                                    <p:cond delay="0"/>
                                  </p:stCondLst>
                                  <p:childTnLst>
                                    <p:animEffect transition="out" filter="dissolve">
                                      <p:cBhvr>
                                        <p:cTn id="140" dur="500"/>
                                        <p:tgtEl>
                                          <p:spTgt spid="30"/>
                                        </p:tgtEl>
                                      </p:cBhvr>
                                    </p:animEffect>
                                    <p:set>
                                      <p:cBhvr>
                                        <p:cTn id="141" dur="1" fill="hold">
                                          <p:stCondLst>
                                            <p:cond delay="499"/>
                                          </p:stCondLst>
                                        </p:cTn>
                                        <p:tgtEl>
                                          <p:spTgt spid="30"/>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9" presetClass="entr" presetSubtype="0" fill="hold" grpId="2" nodeType="clickEffect">
                                  <p:stCondLst>
                                    <p:cond delay="0"/>
                                  </p:stCondLst>
                                  <p:childTnLst>
                                    <p:set>
                                      <p:cBhvr>
                                        <p:cTn id="145" dur="1" fill="hold">
                                          <p:stCondLst>
                                            <p:cond delay="0"/>
                                          </p:stCondLst>
                                        </p:cTn>
                                        <p:tgtEl>
                                          <p:spTgt spid="30"/>
                                        </p:tgtEl>
                                        <p:attrNameLst>
                                          <p:attrName>style.visibility</p:attrName>
                                        </p:attrNameLst>
                                      </p:cBhvr>
                                      <p:to>
                                        <p:strVal val="visible"/>
                                      </p:to>
                                    </p:set>
                                    <p:animEffect transition="in" filter="dissolve">
                                      <p:cBhvr>
                                        <p:cTn id="146" dur="500"/>
                                        <p:tgtEl>
                                          <p:spTgt spid="30"/>
                                        </p:tgtEl>
                                      </p:cBhvr>
                                    </p:animEffect>
                                  </p:childTnLst>
                                </p:cTn>
                              </p:par>
                            </p:childTnLst>
                          </p:cTn>
                        </p:par>
                      </p:childTnLst>
                    </p:cTn>
                  </p:par>
                  <p:par>
                    <p:cTn id="147" fill="hold">
                      <p:stCondLst>
                        <p:cond delay="indefinite"/>
                      </p:stCondLst>
                      <p:childTnLst>
                        <p:par>
                          <p:cTn id="148" fill="hold">
                            <p:stCondLst>
                              <p:cond delay="0"/>
                            </p:stCondLst>
                            <p:childTnLst>
                              <p:par>
                                <p:cTn id="149" presetID="9" presetClass="exit" presetSubtype="0" fill="hold" grpId="1" nodeType="clickEffect">
                                  <p:stCondLst>
                                    <p:cond delay="0"/>
                                  </p:stCondLst>
                                  <p:childTnLst>
                                    <p:animEffect transition="out" filter="dissolve">
                                      <p:cBhvr>
                                        <p:cTn id="150" dur="500"/>
                                        <p:tgtEl>
                                          <p:spTgt spid="34"/>
                                        </p:tgtEl>
                                      </p:cBhvr>
                                    </p:animEffect>
                                    <p:set>
                                      <p:cBhvr>
                                        <p:cTn id="151" dur="1" fill="hold">
                                          <p:stCondLst>
                                            <p:cond delay="499"/>
                                          </p:stCondLst>
                                        </p:cTn>
                                        <p:tgtEl>
                                          <p:spTgt spid="34"/>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9" presetClass="entr" presetSubtype="0" fill="hold" grpId="2" nodeType="clickEffect">
                                  <p:stCondLst>
                                    <p:cond delay="0"/>
                                  </p:stCondLst>
                                  <p:childTnLst>
                                    <p:set>
                                      <p:cBhvr>
                                        <p:cTn id="155" dur="1" fill="hold">
                                          <p:stCondLst>
                                            <p:cond delay="0"/>
                                          </p:stCondLst>
                                        </p:cTn>
                                        <p:tgtEl>
                                          <p:spTgt spid="34"/>
                                        </p:tgtEl>
                                        <p:attrNameLst>
                                          <p:attrName>style.visibility</p:attrName>
                                        </p:attrNameLst>
                                      </p:cBhvr>
                                      <p:to>
                                        <p:strVal val="visible"/>
                                      </p:to>
                                    </p:set>
                                    <p:animEffect transition="in" filter="dissolve">
                                      <p:cBhvr>
                                        <p:cTn id="156" dur="500"/>
                                        <p:tgtEl>
                                          <p:spTgt spid="34"/>
                                        </p:tgtEl>
                                      </p:cBhvr>
                                    </p:animEffect>
                                  </p:childTnLst>
                                </p:cTn>
                              </p:par>
                            </p:childTnLst>
                          </p:cTn>
                        </p:par>
                      </p:childTnLst>
                    </p:cTn>
                  </p:par>
                  <p:par>
                    <p:cTn id="157" fill="hold">
                      <p:stCondLst>
                        <p:cond delay="indefinite"/>
                      </p:stCondLst>
                      <p:childTnLst>
                        <p:par>
                          <p:cTn id="158" fill="hold">
                            <p:stCondLst>
                              <p:cond delay="0"/>
                            </p:stCondLst>
                            <p:childTnLst>
                              <p:par>
                                <p:cTn id="159" presetID="9" presetClass="exit" presetSubtype="0" fill="hold" grpId="1" nodeType="clickEffect">
                                  <p:stCondLst>
                                    <p:cond delay="0"/>
                                  </p:stCondLst>
                                  <p:childTnLst>
                                    <p:animEffect transition="out" filter="dissolve">
                                      <p:cBhvr>
                                        <p:cTn id="160" dur="500"/>
                                        <p:tgtEl>
                                          <p:spTgt spid="23"/>
                                        </p:tgtEl>
                                      </p:cBhvr>
                                    </p:animEffect>
                                    <p:set>
                                      <p:cBhvr>
                                        <p:cTn id="161" dur="1" fill="hold">
                                          <p:stCondLst>
                                            <p:cond delay="499"/>
                                          </p:stCondLst>
                                        </p:cTn>
                                        <p:tgtEl>
                                          <p:spTgt spid="23"/>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9" presetClass="entr" presetSubtype="0" fill="hold" grpId="2" nodeType="clickEffect">
                                  <p:stCondLst>
                                    <p:cond delay="0"/>
                                  </p:stCondLst>
                                  <p:childTnLst>
                                    <p:set>
                                      <p:cBhvr>
                                        <p:cTn id="165" dur="1" fill="hold">
                                          <p:stCondLst>
                                            <p:cond delay="0"/>
                                          </p:stCondLst>
                                        </p:cTn>
                                        <p:tgtEl>
                                          <p:spTgt spid="23"/>
                                        </p:tgtEl>
                                        <p:attrNameLst>
                                          <p:attrName>style.visibility</p:attrName>
                                        </p:attrNameLst>
                                      </p:cBhvr>
                                      <p:to>
                                        <p:strVal val="visible"/>
                                      </p:to>
                                    </p:set>
                                    <p:animEffect transition="in" filter="dissolve">
                                      <p:cBhvr>
                                        <p:cTn id="166" dur="500"/>
                                        <p:tgtEl>
                                          <p:spTgt spid="23"/>
                                        </p:tgtEl>
                                      </p:cBhvr>
                                    </p:animEffect>
                                  </p:childTnLst>
                                </p:cTn>
                              </p:par>
                            </p:childTnLst>
                          </p:cTn>
                        </p:par>
                      </p:childTnLst>
                    </p:cTn>
                  </p:par>
                  <p:par>
                    <p:cTn id="167" fill="hold">
                      <p:stCondLst>
                        <p:cond delay="indefinite"/>
                      </p:stCondLst>
                      <p:childTnLst>
                        <p:par>
                          <p:cTn id="168" fill="hold">
                            <p:stCondLst>
                              <p:cond delay="0"/>
                            </p:stCondLst>
                            <p:childTnLst>
                              <p:par>
                                <p:cTn id="169" presetID="9" presetClass="exit" presetSubtype="0" fill="hold" grpId="1" nodeType="clickEffect">
                                  <p:stCondLst>
                                    <p:cond delay="0"/>
                                  </p:stCondLst>
                                  <p:childTnLst>
                                    <p:animEffect transition="out" filter="dissolve">
                                      <p:cBhvr>
                                        <p:cTn id="170" dur="500"/>
                                        <p:tgtEl>
                                          <p:spTgt spid="31"/>
                                        </p:tgtEl>
                                      </p:cBhvr>
                                    </p:animEffect>
                                    <p:set>
                                      <p:cBhvr>
                                        <p:cTn id="171" dur="1" fill="hold">
                                          <p:stCondLst>
                                            <p:cond delay="499"/>
                                          </p:stCondLst>
                                        </p:cTn>
                                        <p:tgtEl>
                                          <p:spTgt spid="31"/>
                                        </p:tgtEl>
                                        <p:attrNameLst>
                                          <p:attrName>style.visibility</p:attrName>
                                        </p:attrNameLst>
                                      </p:cBhvr>
                                      <p:to>
                                        <p:strVal val="hidden"/>
                                      </p:to>
                                    </p:set>
                                  </p:childTnLst>
                                </p:cTn>
                              </p:par>
                            </p:childTnLst>
                          </p:cTn>
                        </p:par>
                      </p:childTnLst>
                    </p:cTn>
                  </p:par>
                  <p:par>
                    <p:cTn id="172" fill="hold">
                      <p:stCondLst>
                        <p:cond delay="indefinite"/>
                      </p:stCondLst>
                      <p:childTnLst>
                        <p:par>
                          <p:cTn id="173" fill="hold">
                            <p:stCondLst>
                              <p:cond delay="0"/>
                            </p:stCondLst>
                            <p:childTnLst>
                              <p:par>
                                <p:cTn id="174" presetID="9" presetClass="entr" presetSubtype="0" fill="hold" grpId="2" nodeType="clickEffect">
                                  <p:stCondLst>
                                    <p:cond delay="0"/>
                                  </p:stCondLst>
                                  <p:childTnLst>
                                    <p:set>
                                      <p:cBhvr>
                                        <p:cTn id="175" dur="1" fill="hold">
                                          <p:stCondLst>
                                            <p:cond delay="0"/>
                                          </p:stCondLst>
                                        </p:cTn>
                                        <p:tgtEl>
                                          <p:spTgt spid="31"/>
                                        </p:tgtEl>
                                        <p:attrNameLst>
                                          <p:attrName>style.visibility</p:attrName>
                                        </p:attrNameLst>
                                      </p:cBhvr>
                                      <p:to>
                                        <p:strVal val="visible"/>
                                      </p:to>
                                    </p:set>
                                    <p:animEffect transition="in" filter="dissolve">
                                      <p:cBhvr>
                                        <p:cTn id="176" dur="500"/>
                                        <p:tgtEl>
                                          <p:spTgt spid="31"/>
                                        </p:tgtEl>
                                      </p:cBhvr>
                                    </p:animEffect>
                                  </p:childTnLst>
                                </p:cTn>
                              </p:par>
                            </p:childTnLst>
                          </p:cTn>
                        </p:par>
                      </p:childTnLst>
                    </p:cTn>
                  </p:par>
                  <p:par>
                    <p:cTn id="177" fill="hold">
                      <p:stCondLst>
                        <p:cond delay="indefinite"/>
                      </p:stCondLst>
                      <p:childTnLst>
                        <p:par>
                          <p:cTn id="178" fill="hold">
                            <p:stCondLst>
                              <p:cond delay="0"/>
                            </p:stCondLst>
                            <p:childTnLst>
                              <p:par>
                                <p:cTn id="179" presetID="9" presetClass="exit" presetSubtype="0" fill="hold" grpId="1" nodeType="clickEffect">
                                  <p:stCondLst>
                                    <p:cond delay="0"/>
                                  </p:stCondLst>
                                  <p:childTnLst>
                                    <p:animEffect transition="out" filter="dissolve">
                                      <p:cBhvr>
                                        <p:cTn id="180" dur="500"/>
                                        <p:tgtEl>
                                          <p:spTgt spid="32"/>
                                        </p:tgtEl>
                                      </p:cBhvr>
                                    </p:animEffect>
                                    <p:set>
                                      <p:cBhvr>
                                        <p:cTn id="181" dur="1" fill="hold">
                                          <p:stCondLst>
                                            <p:cond delay="499"/>
                                          </p:stCondLst>
                                        </p:cTn>
                                        <p:tgtEl>
                                          <p:spTgt spid="32"/>
                                        </p:tgtEl>
                                        <p:attrNameLst>
                                          <p:attrName>style.visibility</p:attrName>
                                        </p:attrNameLst>
                                      </p:cBhvr>
                                      <p:to>
                                        <p:strVal val="hidden"/>
                                      </p:to>
                                    </p:set>
                                  </p:childTnLst>
                                </p:cTn>
                              </p:par>
                            </p:childTnLst>
                          </p:cTn>
                        </p:par>
                      </p:childTnLst>
                    </p:cTn>
                  </p:par>
                  <p:par>
                    <p:cTn id="182" fill="hold">
                      <p:stCondLst>
                        <p:cond delay="indefinite"/>
                      </p:stCondLst>
                      <p:childTnLst>
                        <p:par>
                          <p:cTn id="183" fill="hold">
                            <p:stCondLst>
                              <p:cond delay="0"/>
                            </p:stCondLst>
                            <p:childTnLst>
                              <p:par>
                                <p:cTn id="184" presetID="9" presetClass="entr" presetSubtype="0" fill="hold" grpId="2"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dissolve">
                                      <p:cBhvr>
                                        <p:cTn id="18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7" grpId="2"/>
      <p:bldP spid="19" grpId="0"/>
      <p:bldP spid="19" grpId="1"/>
      <p:bldP spid="19" grpId="2"/>
      <p:bldP spid="24" grpId="0"/>
      <p:bldP spid="24" grpId="1"/>
      <p:bldP spid="24" grpId="2"/>
      <p:bldP spid="26" grpId="0"/>
      <p:bldP spid="26" grpId="1"/>
      <p:bldP spid="26" grpId="2"/>
      <p:bldP spid="28" grpId="0"/>
      <p:bldP spid="28" grpId="1"/>
      <p:bldP spid="28" grpId="2"/>
      <p:bldP spid="28" grpId="3"/>
      <p:bldP spid="33" grpId="0"/>
      <p:bldP spid="35" grpId="0"/>
      <p:bldP spid="37" grpId="0"/>
      <p:bldP spid="38" grpId="0"/>
      <p:bldP spid="39" grpId="0"/>
      <p:bldP spid="34" grpId="0"/>
      <p:bldP spid="34" grpId="1"/>
      <p:bldP spid="34" grpId="2"/>
      <p:bldP spid="42" grpId="0"/>
      <p:bldP spid="30" grpId="0"/>
      <p:bldP spid="30" grpId="1"/>
      <p:bldP spid="30" grpId="2"/>
      <p:bldP spid="40" grpId="0"/>
      <p:bldP spid="23" grpId="0"/>
      <p:bldP spid="23" grpId="1"/>
      <p:bldP spid="23" grpId="2"/>
      <p:bldP spid="25" grpId="0"/>
      <p:bldP spid="31" grpId="0"/>
      <p:bldP spid="31" grpId="1"/>
      <p:bldP spid="31" grpId="2"/>
      <p:bldP spid="41" grpId="0"/>
      <p:bldP spid="32" grpId="0"/>
      <p:bldP spid="32" grpId="1"/>
      <p:bldP spid="32" grpId="2"/>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C’est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729921" cy="4893647"/>
          </a:xfrm>
          <a:prstGeom prst="rect">
            <a:avLst/>
          </a:prstGeom>
          <a:noFill/>
        </p:spPr>
        <p:txBody>
          <a:bodyPr wrap="square" rtlCol="0">
            <a:spAutoFit/>
          </a:bodyPr>
          <a:lstStyle/>
          <a:p>
            <a:pPr lvl="0"/>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a:t>
            </a:r>
            <a:r>
              <a:rPr kumimoji="0" lang="fr-FR" sz="2400" b="1" i="1"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est</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a:t>
            </a:r>
            <a:r>
              <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the third person singular </a:t>
            </a:r>
            <a:r>
              <a:rPr lang="en-US" sz="2400" dirty="0">
                <a:solidFill>
                  <a:srgbClr val="4472C4">
                    <a:lumMod val="50000"/>
                  </a:srgbClr>
                </a:solidFill>
              </a:rPr>
              <a:t>form of </a:t>
            </a:r>
            <a:r>
              <a:rPr lang="fr-FR" sz="2400" b="1" dirty="0">
                <a:solidFill>
                  <a:srgbClr val="4472C4">
                    <a:lumMod val="50000"/>
                  </a:srgbClr>
                </a:solidFill>
              </a:rPr>
              <a:t>être</a:t>
            </a:r>
            <a:r>
              <a:rPr lang="en-US" sz="2400" b="1" dirty="0">
                <a:solidFill>
                  <a:srgbClr val="4472C4">
                    <a:lumMod val="50000"/>
                  </a:srgbClr>
                </a:solidFill>
              </a:rPr>
              <a:t> </a:t>
            </a:r>
            <a:r>
              <a:rPr lang="en-US" sz="2400" dirty="0">
                <a:solidFill>
                  <a:srgbClr val="4472C4">
                    <a:lumMod val="50000"/>
                  </a:srgbClr>
                </a:solidFill>
              </a:rPr>
              <a:t>(to be).</a:t>
            </a:r>
          </a:p>
          <a:p>
            <a:pPr lvl="0"/>
            <a:endParaRPr lang="en-US" sz="2400" dirty="0">
              <a:solidFill>
                <a:srgbClr val="4472C4">
                  <a:lumMod val="50000"/>
                </a:srgbClr>
              </a:solidFill>
            </a:endParaRPr>
          </a:p>
          <a:p>
            <a:pPr lvl="0"/>
            <a:r>
              <a:rPr lang="en-US" sz="2400" b="1" dirty="0">
                <a:solidFill>
                  <a:srgbClr val="4472C4">
                    <a:lumMod val="50000"/>
                  </a:srgbClr>
                </a:solidFill>
              </a:rPr>
              <a:t>Ce </a:t>
            </a:r>
            <a:r>
              <a:rPr lang="en-US" sz="2400" dirty="0">
                <a:solidFill>
                  <a:srgbClr val="4472C4">
                    <a:lumMod val="50000"/>
                  </a:srgbClr>
                </a:solidFill>
              </a:rPr>
              <a:t>means ‘this, that’. Used together with </a:t>
            </a:r>
            <a:r>
              <a:rPr lang="fr-FR" sz="2400" b="1" dirty="0">
                <a:solidFill>
                  <a:srgbClr val="4472C4">
                    <a:lumMod val="50000"/>
                  </a:srgbClr>
                </a:solidFill>
              </a:rPr>
              <a:t>est</a:t>
            </a:r>
            <a:r>
              <a:rPr lang="en-US" sz="2400" b="1" dirty="0">
                <a:solidFill>
                  <a:srgbClr val="4472C4">
                    <a:lumMod val="50000"/>
                  </a:srgbClr>
                </a:solidFill>
              </a:rPr>
              <a:t>, </a:t>
            </a:r>
            <a:r>
              <a:rPr lang="en-US" sz="2400" dirty="0">
                <a:solidFill>
                  <a:srgbClr val="4472C4">
                    <a:lumMod val="50000"/>
                  </a:srgbClr>
                </a:solidFill>
              </a:rPr>
              <a:t>it means ‘</a:t>
            </a:r>
            <a:r>
              <a:rPr lang="en-US" sz="2400" b="1" dirty="0">
                <a:solidFill>
                  <a:srgbClr val="4472C4">
                    <a:lumMod val="50000"/>
                  </a:srgbClr>
                </a:solidFill>
              </a:rPr>
              <a:t>this is’, ‘that’s’ </a:t>
            </a:r>
            <a:r>
              <a:rPr lang="en-US" sz="2400" dirty="0">
                <a:solidFill>
                  <a:srgbClr val="4472C4">
                    <a:lumMod val="50000"/>
                  </a:srgbClr>
                </a:solidFill>
              </a:rPr>
              <a:t>or ‘</a:t>
            </a:r>
            <a:r>
              <a:rPr lang="en-US" sz="2400" b="1" dirty="0">
                <a:solidFill>
                  <a:srgbClr val="4472C4">
                    <a:lumMod val="50000"/>
                  </a:srgbClr>
                </a:solidFill>
              </a:rPr>
              <a:t>its’</a:t>
            </a:r>
            <a:r>
              <a:rPr lang="en-US" sz="2400" dirty="0">
                <a:solidFill>
                  <a:srgbClr val="4472C4">
                    <a:lumMod val="50000"/>
                  </a:srgbClr>
                </a:solidFill>
              </a:rPr>
              <a:t>.</a:t>
            </a:r>
          </a:p>
          <a:p>
            <a:pPr lvl="0"/>
            <a:endParaRPr lang="en-US" sz="2400" dirty="0">
              <a:solidFill>
                <a:srgbClr val="4472C4">
                  <a:lumMod val="50000"/>
                </a:srgbClr>
              </a:solidFill>
            </a:endParaRPr>
          </a:p>
          <a:p>
            <a:pPr lvl="0"/>
            <a:endParaRPr lang="en-US" sz="2400" dirty="0">
              <a:solidFill>
                <a:srgbClr val="4472C4">
                  <a:lumMod val="50000"/>
                </a:srgbClr>
              </a:solidFill>
            </a:endParaRPr>
          </a:p>
          <a:p>
            <a:pPr lvl="0"/>
            <a:endParaRPr lang="en-US" sz="2400" dirty="0">
              <a:solidFill>
                <a:srgbClr val="4472C4">
                  <a:lumMod val="50000"/>
                </a:srgbClr>
              </a:solidFill>
            </a:endParaRPr>
          </a:p>
          <a:p>
            <a:pPr lvl="0"/>
            <a:endParaRPr lang="en-US" sz="2400" dirty="0">
              <a:solidFill>
                <a:srgbClr val="4472C4">
                  <a:lumMod val="50000"/>
                </a:srgbClr>
              </a:solidFill>
            </a:endParaRPr>
          </a:p>
          <a:p>
            <a:pPr lvl="0"/>
            <a:endParaRPr lang="en-US" sz="2400" dirty="0">
              <a:solidFill>
                <a:srgbClr val="4472C4">
                  <a:lumMod val="50000"/>
                </a:srgbClr>
              </a:solidFill>
            </a:endParaRPr>
          </a:p>
          <a:p>
            <a:pPr lvl="0"/>
            <a:endParaRPr lang="en-US" sz="2400" dirty="0">
              <a:solidFill>
                <a:srgbClr val="4472C4">
                  <a:lumMod val="50000"/>
                </a:srgbClr>
              </a:solidFill>
            </a:endParaRPr>
          </a:p>
          <a:p>
            <a:pPr lvl="0"/>
            <a:endParaRPr lang="en-US" sz="2400" dirty="0">
              <a:solidFill>
                <a:srgbClr val="4472C4">
                  <a:lumMod val="50000"/>
                </a:srgbClr>
              </a:solidFill>
            </a:endParaRPr>
          </a:p>
          <a:p>
            <a:pPr lvl="0"/>
            <a:endParaRPr lang="en-US" sz="2400" dirty="0">
              <a:solidFill>
                <a:srgbClr val="4472C4">
                  <a:lumMod val="50000"/>
                </a:srgbClr>
              </a:solidFill>
            </a:endParaRPr>
          </a:p>
          <a:p>
            <a:pPr lvl="0"/>
            <a:endParaRPr lang="en-US" sz="2400" dirty="0">
              <a:solidFill>
                <a:srgbClr val="4472C4">
                  <a:lumMod val="50000"/>
                </a:srgbClr>
              </a:solidFill>
            </a:endParaRPr>
          </a:p>
          <a:p>
            <a:pPr lvl="0"/>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FEA9CC6F-A3C4-45DD-BF6D-D88AAA0330EB}"/>
              </a:ext>
            </a:extLst>
          </p:cNvPr>
          <p:cNvSpPr txBox="1"/>
          <p:nvPr/>
        </p:nvSpPr>
        <p:spPr>
          <a:xfrm>
            <a:off x="4110446" y="2886891"/>
            <a:ext cx="3971108" cy="1554272"/>
          </a:xfrm>
          <a:prstGeom prst="rect">
            <a:avLst/>
          </a:prstGeom>
          <a:noFill/>
        </p:spPr>
        <p:txBody>
          <a:bodyPr wrap="square" rtlCol="0">
            <a:spAutoFit/>
          </a:bodyPr>
          <a:lstStyle/>
          <a:p>
            <a:pPr algn="ctr"/>
            <a:r>
              <a:rPr lang="fr-FR" sz="2800" dirty="0">
                <a:solidFill>
                  <a:schemeClr val="accent5">
                    <a:lumMod val="50000"/>
                  </a:schemeClr>
                </a:solidFill>
              </a:rPr>
              <a:t>ce</a:t>
            </a:r>
            <a:r>
              <a:rPr lang="en-GB" sz="2800" dirty="0">
                <a:solidFill>
                  <a:schemeClr val="accent5">
                    <a:lumMod val="50000"/>
                  </a:schemeClr>
                </a:solidFill>
              </a:rPr>
              <a:t> + </a:t>
            </a:r>
            <a:r>
              <a:rPr lang="fr-FR" sz="2800" dirty="0">
                <a:solidFill>
                  <a:schemeClr val="accent5">
                    <a:lumMod val="50000"/>
                  </a:schemeClr>
                </a:solidFill>
              </a:rPr>
              <a:t>est</a:t>
            </a:r>
            <a:r>
              <a:rPr lang="en-GB" sz="2800" dirty="0">
                <a:solidFill>
                  <a:schemeClr val="accent5">
                    <a:lumMod val="50000"/>
                  </a:schemeClr>
                </a:solidFill>
              </a:rPr>
              <a:t> =</a:t>
            </a:r>
            <a:endParaRPr lang="en-GB" sz="2400" dirty="0">
              <a:solidFill>
                <a:schemeClr val="accent5">
                  <a:lumMod val="50000"/>
                </a:schemeClr>
              </a:solidFill>
            </a:endParaRPr>
          </a:p>
          <a:p>
            <a:pPr algn="ctr"/>
            <a:r>
              <a:rPr lang="fr-FR" sz="6700" b="1" dirty="0">
                <a:solidFill>
                  <a:schemeClr val="accent5">
                    <a:lumMod val="50000"/>
                  </a:schemeClr>
                </a:solidFill>
              </a:rPr>
              <a:t>c’est</a:t>
            </a:r>
          </a:p>
        </p:txBody>
      </p:sp>
      <p:sp>
        <p:nvSpPr>
          <p:cNvPr id="3" name="Speech Bubble: Rectangle with Corners Rounded 2">
            <a:extLst>
              <a:ext uri="{FF2B5EF4-FFF2-40B4-BE49-F238E27FC236}">
                <a16:creationId xmlns:a16="http://schemas.microsoft.com/office/drawing/2014/main" id="{9BE8E964-9FC2-432D-8F6F-E57D69CAFFC9}"/>
              </a:ext>
            </a:extLst>
          </p:cNvPr>
          <p:cNvSpPr/>
          <p:nvPr/>
        </p:nvSpPr>
        <p:spPr>
          <a:xfrm>
            <a:off x="7972033" y="3053338"/>
            <a:ext cx="2678881" cy="1221378"/>
          </a:xfrm>
          <a:prstGeom prst="wedgeRoundRectCallout">
            <a:avLst>
              <a:gd name="adj1" fmla="val -57307"/>
              <a:gd name="adj2" fmla="val 18154"/>
              <a:gd name="adj3" fmla="val 16667"/>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Before a </a:t>
            </a:r>
            <a:r>
              <a:rPr lang="en-GB" sz="2000" b="1" dirty="0"/>
              <a:t>vowel</a:t>
            </a:r>
            <a:r>
              <a:rPr lang="en-GB" sz="2000" dirty="0"/>
              <a:t>, </a:t>
            </a:r>
            <a:r>
              <a:rPr lang="fr-FR" sz="2000" b="1" dirty="0"/>
              <a:t>ce</a:t>
            </a:r>
            <a:r>
              <a:rPr lang="en-GB" sz="2000" dirty="0"/>
              <a:t> changes to ‘</a:t>
            </a:r>
            <a:r>
              <a:rPr lang="en-GB" sz="2000" b="1" dirty="0"/>
              <a:t>c’.</a:t>
            </a:r>
          </a:p>
        </p:txBody>
      </p:sp>
      <p:pic>
        <p:nvPicPr>
          <p:cNvPr id="9" name="Picture 8" descr="A picture containing sign, table, room&#10;&#10;Description automatically generated">
            <a:extLst>
              <a:ext uri="{FF2B5EF4-FFF2-40B4-BE49-F238E27FC236}">
                <a16:creationId xmlns:a16="http://schemas.microsoft.com/office/drawing/2014/main" id="{CA54E216-F735-40D0-B1D0-4B4706C620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480" y="3511968"/>
            <a:ext cx="2664823" cy="2664823"/>
          </a:xfrm>
          <a:prstGeom prst="rect">
            <a:avLst/>
          </a:prstGeom>
        </p:spPr>
      </p:pic>
      <p:sp>
        <p:nvSpPr>
          <p:cNvPr id="10" name="Speech Bubble: Oval 9">
            <a:extLst>
              <a:ext uri="{FF2B5EF4-FFF2-40B4-BE49-F238E27FC236}">
                <a16:creationId xmlns:a16="http://schemas.microsoft.com/office/drawing/2014/main" id="{9047856E-A4B2-4FA0-A7D4-109FA0A6C0B2}"/>
              </a:ext>
            </a:extLst>
          </p:cNvPr>
          <p:cNvSpPr/>
          <p:nvPr/>
        </p:nvSpPr>
        <p:spPr>
          <a:xfrm>
            <a:off x="2628526" y="4831523"/>
            <a:ext cx="2312126" cy="1345268"/>
          </a:xfrm>
          <a:prstGeom prst="wedgeEllipseCallout">
            <a:avLst>
              <a:gd name="adj1" fmla="val -62076"/>
              <a:gd name="adj2" fmla="val -423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solidFill>
                  <a:schemeClr val="accent1">
                    <a:lumMod val="50000"/>
                  </a:schemeClr>
                </a:solidFill>
              </a:rPr>
              <a:t>C’est</a:t>
            </a:r>
            <a:r>
              <a:rPr lang="en-GB" sz="2200" b="1" dirty="0">
                <a:solidFill>
                  <a:schemeClr val="accent1">
                    <a:lumMod val="50000"/>
                  </a:schemeClr>
                </a:solidFill>
              </a:rPr>
              <a:t> bon</a:t>
            </a:r>
            <a:r>
              <a:rPr lang="en-GB" sz="2200" dirty="0">
                <a:solidFill>
                  <a:schemeClr val="accent1">
                    <a:lumMod val="50000"/>
                  </a:schemeClr>
                </a:solidFill>
              </a:rPr>
              <a:t>!</a:t>
            </a:r>
          </a:p>
        </p:txBody>
      </p:sp>
      <p:sp>
        <p:nvSpPr>
          <p:cNvPr id="11" name="Speech Bubble: Oval 10">
            <a:extLst>
              <a:ext uri="{FF2B5EF4-FFF2-40B4-BE49-F238E27FC236}">
                <a16:creationId xmlns:a16="http://schemas.microsoft.com/office/drawing/2014/main" id="{56566BCB-4C4C-4DF1-90F4-33B0660C1500}"/>
              </a:ext>
            </a:extLst>
          </p:cNvPr>
          <p:cNvSpPr/>
          <p:nvPr/>
        </p:nvSpPr>
        <p:spPr>
          <a:xfrm>
            <a:off x="2366176" y="3180803"/>
            <a:ext cx="2312126" cy="1345268"/>
          </a:xfrm>
          <a:prstGeom prst="wedgeEllipseCallout">
            <a:avLst>
              <a:gd name="adj1" fmla="val -59251"/>
              <a:gd name="adj2" fmla="val 3531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solidFill>
                  <a:schemeClr val="accent1">
                    <a:lumMod val="50000"/>
                  </a:schemeClr>
                </a:solidFill>
              </a:rPr>
              <a:t>C’est</a:t>
            </a:r>
            <a:r>
              <a:rPr lang="en-GB" sz="2200" b="1" dirty="0">
                <a:solidFill>
                  <a:schemeClr val="accent1">
                    <a:lumMod val="50000"/>
                  </a:schemeClr>
                </a:solidFill>
              </a:rPr>
              <a:t> excellent</a:t>
            </a:r>
            <a:r>
              <a:rPr lang="en-GB" sz="2200" dirty="0">
                <a:solidFill>
                  <a:schemeClr val="accent1">
                    <a:lumMod val="50000"/>
                  </a:schemeClr>
                </a:solidFill>
              </a:rPr>
              <a:t>!</a:t>
            </a:r>
          </a:p>
        </p:txBody>
      </p:sp>
      <p:grpSp>
        <p:nvGrpSpPr>
          <p:cNvPr id="14" name="Group 13">
            <a:extLst>
              <a:ext uri="{FF2B5EF4-FFF2-40B4-BE49-F238E27FC236}">
                <a16:creationId xmlns:a16="http://schemas.microsoft.com/office/drawing/2014/main" id="{7F319935-9F2F-42FF-9FD2-47DAB25C6F49}"/>
              </a:ext>
            </a:extLst>
          </p:cNvPr>
          <p:cNvGrpSpPr/>
          <p:nvPr/>
        </p:nvGrpSpPr>
        <p:grpSpPr>
          <a:xfrm>
            <a:off x="7004343" y="4607610"/>
            <a:ext cx="4369051" cy="1414463"/>
            <a:chOff x="7288553" y="4617591"/>
            <a:chExt cx="4369051" cy="1414463"/>
          </a:xfrm>
        </p:grpSpPr>
        <p:pic>
          <p:nvPicPr>
            <p:cNvPr id="1026" name="Picture 2" descr="Seal Clip Art">
              <a:extLst>
                <a:ext uri="{FF2B5EF4-FFF2-40B4-BE49-F238E27FC236}">
                  <a16:creationId xmlns:a16="http://schemas.microsoft.com/office/drawing/2014/main" id="{E3F11FDF-272C-487A-A125-4CB9A09DD9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6004" y="4617591"/>
              <a:ext cx="1371600" cy="141446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BF61EA2-AD0E-4F4C-B9C0-081B539303A5}"/>
                </a:ext>
              </a:extLst>
            </p:cNvPr>
            <p:cNvSpPr txBox="1"/>
            <p:nvPr/>
          </p:nvSpPr>
          <p:spPr>
            <a:xfrm>
              <a:off x="7288553" y="4724657"/>
              <a:ext cx="3091543" cy="1200329"/>
            </a:xfrm>
            <a:prstGeom prst="rect">
              <a:avLst/>
            </a:prstGeom>
            <a:noFill/>
          </p:spPr>
          <p:txBody>
            <a:bodyPr wrap="square" rtlCol="0">
              <a:spAutoFit/>
            </a:bodyPr>
            <a:lstStyle/>
            <a:p>
              <a:pPr algn="ctr"/>
              <a:r>
                <a:rPr lang="en-GB" sz="2400" dirty="0">
                  <a:solidFill>
                    <a:schemeClr val="accent5">
                      <a:lumMod val="50000"/>
                    </a:schemeClr>
                  </a:solidFill>
                </a:rPr>
                <a:t>“</a:t>
              </a:r>
              <a:r>
                <a:rPr lang="fr-FR" sz="2400" dirty="0">
                  <a:solidFill>
                    <a:schemeClr val="accent5">
                      <a:lumMod val="50000"/>
                    </a:schemeClr>
                  </a:solidFill>
                </a:rPr>
                <a:t>C’est</a:t>
              </a:r>
              <a:r>
                <a:rPr lang="en-GB" sz="2400" dirty="0">
                  <a:solidFill>
                    <a:schemeClr val="accent5">
                      <a:lumMod val="50000"/>
                    </a:schemeClr>
                  </a:solidFill>
                </a:rPr>
                <a:t> </a:t>
              </a:r>
              <a:r>
                <a:rPr lang="fr-FR" sz="2400" dirty="0">
                  <a:solidFill>
                    <a:schemeClr val="accent5">
                      <a:lumMod val="50000"/>
                    </a:schemeClr>
                  </a:solidFill>
                </a:rPr>
                <a:t>une</a:t>
              </a:r>
              <a:r>
                <a:rPr lang="en-GB" sz="2400" dirty="0">
                  <a:solidFill>
                    <a:schemeClr val="accent5">
                      <a:lumMod val="50000"/>
                    </a:schemeClr>
                  </a:solidFill>
                </a:rPr>
                <a:t> chose?”</a:t>
              </a:r>
            </a:p>
            <a:p>
              <a:pPr algn="ctr"/>
              <a:r>
                <a:rPr lang="en-GB" sz="2400" dirty="0">
                  <a:solidFill>
                    <a:schemeClr val="accent5">
                      <a:lumMod val="50000"/>
                    </a:schemeClr>
                  </a:solidFill>
                </a:rPr>
                <a:t>“Non, </a:t>
              </a:r>
              <a:r>
                <a:rPr lang="fr-FR" sz="2400" dirty="0">
                  <a:solidFill>
                    <a:schemeClr val="accent5">
                      <a:lumMod val="50000"/>
                    </a:schemeClr>
                  </a:solidFill>
                </a:rPr>
                <a:t>c’est</a:t>
              </a:r>
              <a:r>
                <a:rPr lang="en-GB" sz="2400" dirty="0">
                  <a:solidFill>
                    <a:schemeClr val="accent5">
                      <a:lumMod val="50000"/>
                    </a:schemeClr>
                  </a:solidFill>
                </a:rPr>
                <a:t> un animal!”</a:t>
              </a:r>
            </a:p>
          </p:txBody>
        </p:sp>
      </p:gr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Liaison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6" name="TextBox 5">
            <a:extLst>
              <a:ext uri="{FF2B5EF4-FFF2-40B4-BE49-F238E27FC236}">
                <a16:creationId xmlns:a16="http://schemas.microsoft.com/office/drawing/2014/main" id="{F3E11188-B433-5A4A-A669-78C0EE9B8445}"/>
              </a:ext>
            </a:extLst>
          </p:cNvPr>
          <p:cNvSpPr txBox="1"/>
          <p:nvPr/>
        </p:nvSpPr>
        <p:spPr>
          <a:xfrm>
            <a:off x="180000" y="1296000"/>
            <a:ext cx="11198087" cy="4893647"/>
          </a:xfrm>
          <a:prstGeom prst="rect">
            <a:avLst/>
          </a:prstGeom>
          <a:noFill/>
        </p:spPr>
        <p:txBody>
          <a:bodyPr wrap="square" rtlCol="0">
            <a:spAutoFit/>
          </a:bodyPr>
          <a:lstStyle/>
          <a:p>
            <a:pPr lvl="0">
              <a:buClr>
                <a:srgbClr val="000000"/>
              </a:buClr>
              <a:defRPr/>
            </a:pPr>
            <a:r>
              <a:rPr lang="fr-FR" sz="2400" kern="0" dirty="0">
                <a:solidFill>
                  <a:srgbClr val="4472C4">
                    <a:lumMod val="50000"/>
                  </a:srgbClr>
                </a:solidFill>
                <a:latin typeface="Century Gothic" panose="020B0502020202020204" pitchFamily="34" charset="0"/>
                <a:cs typeface="Arial"/>
                <a:sym typeface="Arial"/>
              </a:rPr>
              <a:t>C’es</a:t>
            </a:r>
            <a:r>
              <a:rPr lang="fr-FR" sz="2400" b="1" kern="0" dirty="0">
                <a:solidFill>
                  <a:srgbClr val="4472C4">
                    <a:lumMod val="50000"/>
                  </a:srgbClr>
                </a:solidFill>
                <a:latin typeface="Century Gothic" panose="020B0502020202020204" pitchFamily="34" charset="0"/>
                <a:cs typeface="Arial"/>
                <a:sym typeface="Arial"/>
              </a:rPr>
              <a:t>t</a:t>
            </a:r>
            <a:r>
              <a:rPr lang="en-GB" sz="2400" b="1" kern="0" dirty="0">
                <a:solidFill>
                  <a:srgbClr val="4472C4">
                    <a:lumMod val="50000"/>
                  </a:srgbClr>
                </a:solidFill>
                <a:latin typeface="Century Gothic" panose="020B0502020202020204" pitchFamily="34" charset="0"/>
                <a:cs typeface="Arial"/>
                <a:sym typeface="Arial"/>
              </a:rPr>
              <a:t> </a:t>
            </a:r>
            <a:r>
              <a:rPr lang="en-GB" sz="2400" kern="0" dirty="0">
                <a:solidFill>
                  <a:srgbClr val="4472C4">
                    <a:lumMod val="50000"/>
                  </a:srgbClr>
                </a:solidFill>
                <a:latin typeface="Century Gothic" panose="020B0502020202020204" pitchFamily="34" charset="0"/>
                <a:cs typeface="Arial"/>
                <a:sym typeface="Arial"/>
              </a:rPr>
              <a:t>bon!		That’s good!</a:t>
            </a:r>
          </a:p>
          <a:p>
            <a:pPr lvl="0">
              <a:buClr>
                <a:srgbClr val="000000"/>
              </a:buClr>
              <a:defRPr/>
            </a:pPr>
            <a:endParaRPr lang="en-GB" sz="2400" kern="0" dirty="0">
              <a:solidFill>
                <a:srgbClr val="4472C4">
                  <a:lumMod val="50000"/>
                </a:srgbClr>
              </a:solidFill>
              <a:latin typeface="Century Gothic" panose="020B0502020202020204" pitchFamily="34" charset="0"/>
              <a:cs typeface="Arial"/>
              <a:sym typeface="Arial"/>
            </a:endParaRPr>
          </a:p>
          <a:p>
            <a:pPr lvl="0">
              <a:buClr>
                <a:srgbClr val="000000"/>
              </a:buClr>
              <a:defRPr/>
            </a:pPr>
            <a:r>
              <a:rPr lang="en-GB" sz="2400" kern="0" dirty="0">
                <a:solidFill>
                  <a:srgbClr val="4472C4">
                    <a:lumMod val="50000"/>
                  </a:srgbClr>
                </a:solidFill>
                <a:latin typeface="Century Gothic" panose="020B0502020202020204" pitchFamily="34" charset="0"/>
                <a:cs typeface="Arial"/>
                <a:sym typeface="Arial"/>
              </a:rPr>
              <a:t>The final –</a:t>
            </a:r>
            <a:r>
              <a:rPr lang="en-GB" sz="2400" b="1" kern="0" dirty="0">
                <a:solidFill>
                  <a:srgbClr val="4472C4">
                    <a:lumMod val="50000"/>
                  </a:srgbClr>
                </a:solidFill>
                <a:latin typeface="Century Gothic" panose="020B0502020202020204" pitchFamily="34" charset="0"/>
                <a:cs typeface="Arial"/>
                <a:sym typeface="Arial"/>
              </a:rPr>
              <a:t>t</a:t>
            </a:r>
            <a:r>
              <a:rPr lang="en-GB" sz="2400" kern="0" dirty="0">
                <a:solidFill>
                  <a:srgbClr val="4472C4">
                    <a:lumMod val="50000"/>
                  </a:srgbClr>
                </a:solidFill>
                <a:latin typeface="Century Gothic" panose="020B0502020202020204" pitchFamily="34" charset="0"/>
                <a:cs typeface="Arial"/>
                <a:sym typeface="Arial"/>
              </a:rPr>
              <a:t> in </a:t>
            </a:r>
            <a:r>
              <a:rPr lang="fr-FR" sz="2400" kern="0" dirty="0">
                <a:solidFill>
                  <a:srgbClr val="4472C4">
                    <a:lumMod val="50000"/>
                  </a:srgbClr>
                </a:solidFill>
                <a:latin typeface="Century Gothic" panose="020B0502020202020204" pitchFamily="34" charset="0"/>
                <a:cs typeface="Arial"/>
                <a:sym typeface="Arial"/>
              </a:rPr>
              <a:t>c’es</a:t>
            </a:r>
            <a:r>
              <a:rPr lang="fr-FR" sz="2400" b="1" kern="0" dirty="0">
                <a:solidFill>
                  <a:srgbClr val="4472C4">
                    <a:lumMod val="50000"/>
                  </a:srgbClr>
                </a:solidFill>
                <a:latin typeface="Century Gothic" panose="020B0502020202020204" pitchFamily="34" charset="0"/>
                <a:cs typeface="Arial"/>
                <a:sym typeface="Arial"/>
              </a:rPr>
              <a:t>t</a:t>
            </a:r>
            <a:r>
              <a:rPr lang="en-GB" sz="2400" kern="0" dirty="0">
                <a:solidFill>
                  <a:srgbClr val="4472C4">
                    <a:lumMod val="50000"/>
                  </a:srgbClr>
                </a:solidFill>
                <a:latin typeface="Century Gothic" panose="020B0502020202020204" pitchFamily="34" charset="0"/>
                <a:cs typeface="Arial"/>
                <a:sym typeface="Arial"/>
              </a:rPr>
              <a:t> is a </a:t>
            </a:r>
            <a:r>
              <a:rPr lang="en-GB" sz="2400" b="1" kern="0" dirty="0">
                <a:solidFill>
                  <a:srgbClr val="4472C4">
                    <a:lumMod val="50000"/>
                  </a:srgbClr>
                </a:solidFill>
                <a:latin typeface="Century Gothic" panose="020B0502020202020204" pitchFamily="34" charset="0"/>
                <a:cs typeface="Arial"/>
                <a:sym typeface="Arial"/>
              </a:rPr>
              <a:t>Silent Final Consonant</a:t>
            </a:r>
            <a:r>
              <a:rPr lang="en-GB" sz="2400" kern="0" dirty="0">
                <a:solidFill>
                  <a:srgbClr val="4472C4">
                    <a:lumMod val="50000"/>
                  </a:srgbClr>
                </a:solidFill>
                <a:latin typeface="Century Gothic" panose="020B0502020202020204" pitchFamily="34" charset="0"/>
                <a:cs typeface="Arial"/>
                <a:sym typeface="Arial"/>
              </a:rPr>
              <a:t>.</a:t>
            </a:r>
          </a:p>
          <a:p>
            <a:pPr lvl="0">
              <a:buClr>
                <a:srgbClr val="000000"/>
              </a:buClr>
              <a:defRPr/>
            </a:pPr>
            <a:endParaRPr lang="en-GB" sz="2400" kern="0" dirty="0">
              <a:solidFill>
                <a:srgbClr val="4472C4">
                  <a:lumMod val="50000"/>
                </a:srgbClr>
              </a:solidFill>
              <a:latin typeface="Century Gothic" panose="020B0502020202020204" pitchFamily="34" charset="0"/>
              <a:cs typeface="Arial"/>
              <a:sym typeface="Arial"/>
            </a:endParaRPr>
          </a:p>
          <a:p>
            <a:pPr lvl="0">
              <a:buClr>
                <a:srgbClr val="000000"/>
              </a:buClr>
              <a:defRPr/>
            </a:pPr>
            <a:r>
              <a:rPr lang="en-GB" sz="2400" b="1" kern="0" dirty="0">
                <a:solidFill>
                  <a:srgbClr val="4472C4">
                    <a:lumMod val="50000"/>
                  </a:srgbClr>
                </a:solidFill>
                <a:latin typeface="Century Gothic" panose="020B0502020202020204" pitchFamily="34" charset="0"/>
                <a:cs typeface="Arial"/>
                <a:sym typeface="Arial"/>
              </a:rPr>
              <a:t>But …</a:t>
            </a:r>
          </a:p>
          <a:p>
            <a:pPr lvl="0">
              <a:buClr>
                <a:srgbClr val="000000"/>
              </a:buClr>
              <a:defRPr/>
            </a:pPr>
            <a:endParaRPr lang="en-GB" sz="2400" b="1" kern="0" dirty="0">
              <a:solidFill>
                <a:srgbClr val="4472C4">
                  <a:lumMod val="50000"/>
                </a:srgbClr>
              </a:solidFill>
              <a:latin typeface="Century Gothic" panose="020B0502020202020204" pitchFamily="34" charset="0"/>
              <a:cs typeface="Arial"/>
              <a:sym typeface="Arial"/>
            </a:endParaRPr>
          </a:p>
          <a:p>
            <a:pPr lvl="0">
              <a:buClr>
                <a:srgbClr val="000000"/>
              </a:buClr>
              <a:defRPr/>
            </a:pPr>
            <a:r>
              <a:rPr lang="fr-FR" sz="2400" kern="0" dirty="0">
                <a:solidFill>
                  <a:srgbClr val="4472C4">
                    <a:lumMod val="50000"/>
                  </a:srgbClr>
                </a:solidFill>
                <a:latin typeface="Century Gothic" panose="020B0502020202020204" pitchFamily="34" charset="0"/>
                <a:cs typeface="Arial"/>
                <a:sym typeface="Arial"/>
              </a:rPr>
              <a:t>C’es</a:t>
            </a:r>
            <a:r>
              <a:rPr lang="fr-FR" sz="2400" b="1" kern="0" dirty="0">
                <a:solidFill>
                  <a:srgbClr val="FA6500"/>
                </a:solidFill>
                <a:latin typeface="Century Gothic" panose="020B0502020202020204" pitchFamily="34" charset="0"/>
                <a:cs typeface="Arial"/>
                <a:sym typeface="Arial"/>
              </a:rPr>
              <a:t>t</a:t>
            </a:r>
            <a:r>
              <a:rPr lang="en-GB" sz="2400" kern="0" dirty="0">
                <a:solidFill>
                  <a:srgbClr val="4472C4">
                    <a:lumMod val="50000"/>
                  </a:srgbClr>
                </a:solidFill>
                <a:latin typeface="Century Gothic" panose="020B0502020202020204" pitchFamily="34" charset="0"/>
                <a:cs typeface="Arial"/>
                <a:sym typeface="Arial"/>
              </a:rPr>
              <a:t> </a:t>
            </a:r>
            <a:r>
              <a:rPr lang="en-GB" sz="2400" b="1" kern="0" dirty="0">
                <a:solidFill>
                  <a:srgbClr val="EE6000"/>
                </a:solidFill>
                <a:latin typeface="Century Gothic" panose="020B0502020202020204" pitchFamily="34" charset="0"/>
                <a:cs typeface="Arial"/>
                <a:sym typeface="Arial"/>
              </a:rPr>
              <a:t>u</a:t>
            </a:r>
            <a:r>
              <a:rPr lang="en-GB" sz="2400" kern="0" dirty="0">
                <a:solidFill>
                  <a:srgbClr val="4472C4">
                    <a:lumMod val="50000"/>
                  </a:srgbClr>
                </a:solidFill>
                <a:latin typeface="Century Gothic" panose="020B0502020202020204" pitchFamily="34" charset="0"/>
                <a:cs typeface="Arial"/>
                <a:sym typeface="Arial"/>
              </a:rPr>
              <a:t>n </a:t>
            </a:r>
            <a:r>
              <a:rPr lang="fr-FR" sz="2400" kern="0" dirty="0">
                <a:solidFill>
                  <a:srgbClr val="4472C4">
                    <a:lumMod val="50000"/>
                  </a:srgbClr>
                </a:solidFill>
                <a:latin typeface="Century Gothic" panose="020B0502020202020204" pitchFamily="34" charset="0"/>
                <a:cs typeface="Arial"/>
                <a:sym typeface="Arial"/>
              </a:rPr>
              <a:t>chien</a:t>
            </a:r>
            <a:r>
              <a:rPr lang="en-GB" sz="2400" kern="0" dirty="0">
                <a:solidFill>
                  <a:srgbClr val="4472C4">
                    <a:lumMod val="50000"/>
                  </a:srgbClr>
                </a:solidFill>
                <a:latin typeface="Century Gothic" panose="020B0502020202020204" pitchFamily="34" charset="0"/>
                <a:cs typeface="Arial"/>
                <a:sym typeface="Arial"/>
              </a:rPr>
              <a:t>.	It’s a dog.</a:t>
            </a:r>
          </a:p>
          <a:p>
            <a:pPr lvl="0">
              <a:buClr>
                <a:srgbClr val="000000"/>
              </a:buClr>
              <a:defRPr/>
            </a:pPr>
            <a:endParaRPr lang="en-GB" sz="2400" kern="0" dirty="0">
              <a:solidFill>
                <a:srgbClr val="4472C4">
                  <a:lumMod val="50000"/>
                </a:srgbClr>
              </a:solidFill>
              <a:latin typeface="Century Gothic" panose="020B0502020202020204" pitchFamily="34" charset="0"/>
              <a:cs typeface="Arial"/>
              <a:sym typeface="Arial"/>
            </a:endParaRPr>
          </a:p>
          <a:p>
            <a:pPr lvl="0">
              <a:buClr>
                <a:srgbClr val="000000"/>
              </a:buClr>
              <a:defRPr/>
            </a:pPr>
            <a:r>
              <a:rPr lang="en-GB" sz="2400" kern="0" dirty="0">
                <a:solidFill>
                  <a:srgbClr val="4472C4">
                    <a:lumMod val="50000"/>
                  </a:srgbClr>
                </a:solidFill>
                <a:latin typeface="Century Gothic" panose="020B0502020202020204" pitchFamily="34" charset="0"/>
                <a:cs typeface="Arial"/>
                <a:sym typeface="Arial"/>
              </a:rPr>
              <a:t>This time, the final consonant in </a:t>
            </a:r>
            <a:r>
              <a:rPr lang="fr-FR" sz="2400" kern="0" dirty="0">
                <a:solidFill>
                  <a:srgbClr val="4472C4">
                    <a:lumMod val="50000"/>
                  </a:srgbClr>
                </a:solidFill>
                <a:latin typeface="Century Gothic" panose="020B0502020202020204" pitchFamily="34" charset="0"/>
                <a:cs typeface="Arial"/>
                <a:sym typeface="Arial"/>
              </a:rPr>
              <a:t>c’es</a:t>
            </a:r>
            <a:r>
              <a:rPr lang="fr-FR" sz="2400" b="1" kern="0" dirty="0">
                <a:solidFill>
                  <a:srgbClr val="FA6500"/>
                </a:solidFill>
                <a:latin typeface="Century Gothic" panose="020B0502020202020204" pitchFamily="34" charset="0"/>
                <a:cs typeface="Arial"/>
                <a:sym typeface="Arial"/>
              </a:rPr>
              <a:t>t</a:t>
            </a:r>
            <a:r>
              <a:rPr lang="en-GB" sz="2400" kern="0" dirty="0">
                <a:solidFill>
                  <a:srgbClr val="4472C4">
                    <a:lumMod val="50000"/>
                  </a:srgbClr>
                </a:solidFill>
                <a:latin typeface="Century Gothic" panose="020B0502020202020204" pitchFamily="34" charset="0"/>
                <a:cs typeface="Arial"/>
                <a:sym typeface="Arial"/>
              </a:rPr>
              <a:t> is </a:t>
            </a:r>
            <a:r>
              <a:rPr lang="en-GB" sz="2400" b="1" kern="0" dirty="0">
                <a:solidFill>
                  <a:srgbClr val="4472C4">
                    <a:lumMod val="50000"/>
                  </a:srgbClr>
                </a:solidFill>
                <a:latin typeface="Century Gothic" panose="020B0502020202020204" pitchFamily="34" charset="0"/>
                <a:cs typeface="Arial"/>
                <a:sym typeface="Arial"/>
              </a:rPr>
              <a:t>not</a:t>
            </a:r>
            <a:r>
              <a:rPr lang="en-GB" sz="2400" kern="0" dirty="0">
                <a:solidFill>
                  <a:srgbClr val="4472C4">
                    <a:lumMod val="50000"/>
                  </a:srgbClr>
                </a:solidFill>
                <a:latin typeface="Century Gothic" panose="020B0502020202020204" pitchFamily="34" charset="0"/>
                <a:cs typeface="Arial"/>
                <a:sym typeface="Arial"/>
              </a:rPr>
              <a:t> an SFC!</a:t>
            </a:r>
          </a:p>
          <a:p>
            <a:pPr lvl="0">
              <a:buClr>
                <a:srgbClr val="000000"/>
              </a:buClr>
              <a:defRPr/>
            </a:pPr>
            <a:endParaRPr lang="en-GB" sz="2400" kern="0" dirty="0">
              <a:solidFill>
                <a:srgbClr val="4472C4">
                  <a:lumMod val="50000"/>
                </a:srgbClr>
              </a:solidFill>
              <a:latin typeface="Century Gothic" panose="020B0502020202020204" pitchFamily="34" charset="0"/>
              <a:cs typeface="Arial"/>
              <a:sym typeface="Arial"/>
            </a:endParaRPr>
          </a:p>
          <a:p>
            <a:pPr lvl="0">
              <a:buClr>
                <a:srgbClr val="000000"/>
              </a:buClr>
              <a:defRPr/>
            </a:pPr>
            <a:r>
              <a:rPr lang="en-GB" sz="2400" kern="0" dirty="0">
                <a:solidFill>
                  <a:srgbClr val="4472C4">
                    <a:lumMod val="50000"/>
                  </a:srgbClr>
                </a:solidFill>
                <a:latin typeface="Century Gothic" panose="020B0502020202020204" pitchFamily="34" charset="0"/>
                <a:cs typeface="Arial"/>
                <a:sym typeface="Arial"/>
              </a:rPr>
              <a:t>Because the </a:t>
            </a:r>
            <a:r>
              <a:rPr lang="en-GB" sz="2400" b="1" kern="0" dirty="0">
                <a:solidFill>
                  <a:srgbClr val="FA6500"/>
                </a:solidFill>
                <a:latin typeface="Century Gothic" panose="020B0502020202020204" pitchFamily="34" charset="0"/>
                <a:cs typeface="Arial"/>
                <a:sym typeface="Arial"/>
              </a:rPr>
              <a:t>-t</a:t>
            </a:r>
            <a:r>
              <a:rPr lang="en-GB" sz="2400" b="1" kern="0" dirty="0">
                <a:solidFill>
                  <a:srgbClr val="4472C4">
                    <a:lumMod val="50000"/>
                  </a:srgbClr>
                </a:solidFill>
                <a:latin typeface="Century Gothic" panose="020B0502020202020204" pitchFamily="34" charset="0"/>
                <a:cs typeface="Arial"/>
                <a:sym typeface="Arial"/>
              </a:rPr>
              <a:t> </a:t>
            </a:r>
            <a:r>
              <a:rPr lang="en-GB" sz="2400" kern="0" dirty="0">
                <a:solidFill>
                  <a:srgbClr val="4472C4">
                    <a:lumMod val="50000"/>
                  </a:srgbClr>
                </a:solidFill>
                <a:latin typeface="Century Gothic" panose="020B0502020202020204" pitchFamily="34" charset="0"/>
                <a:cs typeface="Arial"/>
                <a:sym typeface="Arial"/>
              </a:rPr>
              <a:t>is followed by a </a:t>
            </a:r>
            <a:r>
              <a:rPr lang="en-GB" sz="2400" b="1" kern="0" dirty="0">
                <a:solidFill>
                  <a:srgbClr val="4472C4">
                    <a:lumMod val="50000"/>
                  </a:srgbClr>
                </a:solidFill>
                <a:latin typeface="Century Gothic" panose="020B0502020202020204" pitchFamily="34" charset="0"/>
                <a:cs typeface="Arial"/>
                <a:sym typeface="Arial"/>
              </a:rPr>
              <a:t>vowel, </a:t>
            </a:r>
            <a:r>
              <a:rPr lang="en-GB" sz="2400" kern="0" dirty="0">
                <a:solidFill>
                  <a:srgbClr val="4472C4">
                    <a:lumMod val="50000"/>
                  </a:srgbClr>
                </a:solidFill>
                <a:latin typeface="Century Gothic" panose="020B0502020202020204" pitchFamily="34" charset="0"/>
                <a:cs typeface="Arial"/>
                <a:sym typeface="Arial"/>
              </a:rPr>
              <a:t>it is pronounced.</a:t>
            </a:r>
          </a:p>
          <a:p>
            <a:pPr lvl="0">
              <a:buClr>
                <a:srgbClr val="000000"/>
              </a:buClr>
              <a:defRPr/>
            </a:pPr>
            <a:endParaRPr lang="en-GB" sz="2400" kern="0" dirty="0">
              <a:solidFill>
                <a:srgbClr val="4472C4">
                  <a:lumMod val="50000"/>
                </a:srgbClr>
              </a:solidFill>
              <a:latin typeface="Century Gothic" panose="020B0502020202020204" pitchFamily="34" charset="0"/>
              <a:cs typeface="Arial"/>
              <a:sym typeface="Arial"/>
            </a:endParaRPr>
          </a:p>
          <a:p>
            <a:pPr lvl="0">
              <a:buClr>
                <a:srgbClr val="000000"/>
              </a:buClr>
              <a:defRPr/>
            </a:pPr>
            <a:r>
              <a:rPr lang="en-GB" sz="2400" kern="0" dirty="0">
                <a:solidFill>
                  <a:srgbClr val="4472C4">
                    <a:lumMod val="50000"/>
                  </a:srgbClr>
                </a:solidFill>
                <a:latin typeface="Century Gothic" panose="020B0502020202020204" pitchFamily="34" charset="0"/>
                <a:cs typeface="Arial"/>
                <a:sym typeface="Arial"/>
              </a:rPr>
              <a:t>This pronunciation change is known as </a:t>
            </a:r>
            <a:r>
              <a:rPr lang="en-GB" sz="2400" b="1" kern="0" dirty="0">
                <a:solidFill>
                  <a:srgbClr val="4472C4">
                    <a:lumMod val="50000"/>
                  </a:srgbClr>
                </a:solidFill>
                <a:latin typeface="Century Gothic" panose="020B0502020202020204" pitchFamily="34" charset="0"/>
                <a:cs typeface="Arial"/>
                <a:sym typeface="Arial"/>
              </a:rPr>
              <a:t>liaison</a:t>
            </a:r>
            <a:r>
              <a:rPr lang="en-GB" sz="2400" kern="0" dirty="0">
                <a:solidFill>
                  <a:srgbClr val="4472C4">
                    <a:lumMod val="50000"/>
                  </a:srgbClr>
                </a:solidFill>
                <a:latin typeface="Century Gothic" panose="020B0502020202020204" pitchFamily="34" charset="0"/>
                <a:cs typeface="Arial"/>
                <a:sym typeface="Arial"/>
              </a:rPr>
              <a:t>. </a:t>
            </a:r>
            <a:endParaRPr lang="en-GB" sz="2400" b="1" kern="0" dirty="0">
              <a:solidFill>
                <a:srgbClr val="4472C4">
                  <a:lumMod val="50000"/>
                </a:srgbClr>
              </a:solidFill>
              <a:latin typeface="Arial"/>
              <a:cs typeface="Arial"/>
              <a:sym typeface="Arial"/>
            </a:endParaRPr>
          </a:p>
        </p:txBody>
      </p:sp>
      <p:pic>
        <p:nvPicPr>
          <p:cNvPr id="9" name="Picture 2" descr="Quiet Sign Clip Art">
            <a:extLst>
              <a:ext uri="{FF2B5EF4-FFF2-40B4-BE49-F238E27FC236}">
                <a16:creationId xmlns:a16="http://schemas.microsoft.com/office/drawing/2014/main" id="{19CD4480-800C-49FA-A616-11E246354D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2992" y="1502443"/>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og On Leash Clip Art">
            <a:extLst>
              <a:ext uri="{FF2B5EF4-FFF2-40B4-BE49-F238E27FC236}">
                <a16:creationId xmlns:a16="http://schemas.microsoft.com/office/drawing/2014/main" id="{3EBCE573-3482-4D33-A3D9-DEA5DF2DE0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4188" y="4394469"/>
            <a:ext cx="1961126" cy="1699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75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it's, that’s</a:t>
            </a:r>
          </a:p>
        </p:txBody>
      </p:sp>
      <p:sp>
        <p:nvSpPr>
          <p:cNvPr id="6" name="TextBox 5"/>
          <p:cNvSpPr txBox="1"/>
          <p:nvPr/>
        </p:nvSpPr>
        <p:spPr>
          <a:xfrm>
            <a:off x="1346112" y="1719003"/>
            <a:ext cx="9499776"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3400" b="1" i="0" u="none" strike="noStrike" kern="0" cap="none" spc="0" normalizeH="0" baseline="0" dirty="0">
                <a:ln>
                  <a:noFill/>
                </a:ln>
                <a:solidFill>
                  <a:srgbClr val="5B9BD5">
                    <a:lumMod val="50000"/>
                  </a:srgbClr>
                </a:solidFill>
                <a:effectLst/>
                <a:uLnTx/>
                <a:uFillTx/>
                <a:latin typeface="Century Gothic" panose="020B0502020202020204" pitchFamily="34" charset="0"/>
                <a:ea typeface="+mn-ea"/>
                <a:cs typeface="Arial"/>
                <a:sym typeface="Arial"/>
              </a:rPr>
              <a:t>c’est</a:t>
            </a:r>
          </a:p>
        </p:txBody>
      </p:sp>
      <p:sp>
        <p:nvSpPr>
          <p:cNvPr id="10" name="Action Button: Forward or Next 9">
            <a:hlinkClick r:id="" action="ppaction://noaction" highlightClick="1">
              <a:snd r:embed="rId3" name="c'est.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11" name="Picture 10" descr="background rectangle">
            <a:extLst>
              <a:ext uri="{FF2B5EF4-FFF2-40B4-BE49-F238E27FC236}">
                <a16:creationId xmlns:a16="http://schemas.microsoft.com/office/drawing/2014/main" id="{37658A0F-BC19-457F-9765-E918E14F42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67A92D48-24B2-4808-9910-6A755CB56AC6}"/>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Liaison</a:t>
            </a:r>
          </a:p>
        </p:txBody>
      </p:sp>
      <p:sp>
        <p:nvSpPr>
          <p:cNvPr id="13" name="Rounded Rectangle 46">
            <a:extLst>
              <a:ext uri="{FF2B5EF4-FFF2-40B4-BE49-F238E27FC236}">
                <a16:creationId xmlns:a16="http://schemas.microsoft.com/office/drawing/2014/main" id="{184D6A00-A7DE-4C3A-BCF6-A21400D4463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Tree>
    <p:extLst>
      <p:ext uri="{BB962C8B-B14F-4D97-AF65-F5344CB8AC3E}">
        <p14:creationId xmlns:p14="http://schemas.microsoft.com/office/powerpoint/2010/main" val="101343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es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1" y="-771524"/>
            <a:ext cx="2800350" cy="3143249"/>
          </a:xfrm>
        </p:spPr>
        <p:txBody>
          <a:bodyPr/>
          <a:lstStyle/>
          <a:p>
            <a:pPr lvl="0" algn="ctr">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e</a:t>
            </a:r>
            <a:endParaRPr lang="en-US" dirty="0"/>
          </a:p>
        </p:txBody>
      </p:sp>
      <p:pic>
        <p:nvPicPr>
          <p:cNvPr id="7" name="Picture 2" descr="boy with a hand on his ches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2551" y="542804"/>
            <a:ext cx="1494997" cy="34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54450" y="4042533"/>
            <a:ext cx="14830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j</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284007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 j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5" name="j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1346112" y="1719003"/>
            <a:ext cx="9499776"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3400" b="1" i="0" u="none" strike="noStrike" kern="0" cap="none" spc="0" normalizeH="0" baseline="0" dirty="0">
                <a:ln>
                  <a:noFill/>
                </a:ln>
                <a:solidFill>
                  <a:srgbClr val="5B9BD5">
                    <a:lumMod val="50000"/>
                  </a:srgbClr>
                </a:solidFill>
                <a:effectLst/>
                <a:uLnTx/>
                <a:uFillTx/>
                <a:latin typeface="Century Gothic" panose="020B0502020202020204" pitchFamily="34" charset="0"/>
                <a:ea typeface="+mn-ea"/>
                <a:cs typeface="Arial"/>
                <a:sym typeface="Arial"/>
              </a:rPr>
              <a:t>c’es</a:t>
            </a:r>
            <a:r>
              <a:rPr kumimoji="0" lang="fr-FR" sz="13400" b="1" i="0" u="none" strike="noStrike" kern="0" cap="none" spc="0" normalizeH="0" baseline="0" dirty="0">
                <a:ln>
                  <a:noFill/>
                </a:ln>
                <a:solidFill>
                  <a:srgbClr val="F66400"/>
                </a:solidFill>
                <a:effectLst/>
                <a:uLnTx/>
                <a:uFillTx/>
                <a:latin typeface="Century Gothic" panose="020B0502020202020204" pitchFamily="34" charset="0"/>
                <a:ea typeface="+mn-ea"/>
                <a:cs typeface="Arial"/>
                <a:sym typeface="Arial"/>
              </a:rPr>
              <a:t>t</a:t>
            </a:r>
            <a:r>
              <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13400" b="1" i="0" u="none" strike="noStrike" kern="0" cap="none" spc="0" normalizeH="0" baseline="0" noProof="0" dirty="0">
                <a:ln>
                  <a:noFill/>
                </a:ln>
                <a:solidFill>
                  <a:srgbClr val="F66400"/>
                </a:solidFill>
                <a:effectLst/>
                <a:uLnTx/>
                <a:uFillTx/>
                <a:latin typeface="Century Gothic" panose="020B0502020202020204" pitchFamily="34" charset="0"/>
                <a:ea typeface="+mn-ea"/>
                <a:cs typeface="Arial"/>
                <a:sym typeface="Arial"/>
              </a:rPr>
              <a:t>u</a:t>
            </a:r>
            <a:r>
              <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n</a:t>
            </a:r>
          </a:p>
        </p:txBody>
      </p:sp>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it’s a, that’s a</a:t>
            </a:r>
          </a:p>
        </p:txBody>
      </p:sp>
      <p:sp>
        <p:nvSpPr>
          <p:cNvPr id="10" name="Action Button: Forward or Next 9">
            <a:hlinkClick r:id="" action="ppaction://noaction" highlightClick="1">
              <a:snd r:embed="rId3" name="c'est un.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11" name="Picture 10" descr="background rectangle">
            <a:extLst>
              <a:ext uri="{FF2B5EF4-FFF2-40B4-BE49-F238E27FC236}">
                <a16:creationId xmlns:a16="http://schemas.microsoft.com/office/drawing/2014/main" id="{37658A0F-BC19-457F-9765-E918E14F42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67A92D48-24B2-4808-9910-6A755CB56AC6}"/>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Liaison</a:t>
            </a:r>
          </a:p>
        </p:txBody>
      </p:sp>
      <p:sp>
        <p:nvSpPr>
          <p:cNvPr id="13" name="Rounded Rectangle 46">
            <a:extLst>
              <a:ext uri="{FF2B5EF4-FFF2-40B4-BE49-F238E27FC236}">
                <a16:creationId xmlns:a16="http://schemas.microsoft.com/office/drawing/2014/main" id="{184D6A00-A7DE-4C3A-BCF6-A21400D4463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9" name="Arc 8">
            <a:extLst>
              <a:ext uri="{FF2B5EF4-FFF2-40B4-BE49-F238E27FC236}">
                <a16:creationId xmlns:a16="http://schemas.microsoft.com/office/drawing/2014/main" id="{00491C35-D8A6-41C2-BA73-44B8147A5324}"/>
              </a:ext>
            </a:extLst>
          </p:cNvPr>
          <p:cNvSpPr/>
          <p:nvPr/>
        </p:nvSpPr>
        <p:spPr>
          <a:xfrm rot="7925323">
            <a:off x="6211680" y="1923532"/>
            <a:ext cx="1896542" cy="2038688"/>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Tree>
    <p:extLst>
      <p:ext uri="{BB962C8B-B14F-4D97-AF65-F5344CB8AC3E}">
        <p14:creationId xmlns:p14="http://schemas.microsoft.com/office/powerpoint/2010/main" val="92864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est u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8" y="3524183"/>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It’s good!</a:t>
            </a:r>
          </a:p>
        </p:txBody>
      </p:sp>
      <p:sp>
        <p:nvSpPr>
          <p:cNvPr id="6" name="TextBox 5"/>
          <p:cNvSpPr txBox="1"/>
          <p:nvPr/>
        </p:nvSpPr>
        <p:spPr>
          <a:xfrm>
            <a:off x="527696" y="1671825"/>
            <a:ext cx="11136605"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200" b="1" i="0" u="none" strike="noStrike" kern="0" cap="none" spc="0" normalizeH="0" baseline="0" dirty="0">
                <a:ln>
                  <a:noFill/>
                </a:ln>
                <a:solidFill>
                  <a:srgbClr val="5B9BD5">
                    <a:lumMod val="50000"/>
                  </a:srgbClr>
                </a:solidFill>
                <a:effectLst/>
                <a:uLnTx/>
                <a:uFillTx/>
                <a:latin typeface="Century Gothic" panose="020B0502020202020204" pitchFamily="34" charset="0"/>
                <a:ea typeface="+mn-ea"/>
                <a:cs typeface="Arial"/>
                <a:sym typeface="Arial"/>
              </a:rPr>
              <a:t>C’est</a:t>
            </a:r>
            <a:r>
              <a:rPr kumimoji="0" lang="en-GB" sz="10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bon !</a:t>
            </a:r>
          </a:p>
        </p:txBody>
      </p:sp>
      <p:sp>
        <p:nvSpPr>
          <p:cNvPr id="10" name="Action Button: Forward or Next 9">
            <a:hlinkClick r:id="" action="ppaction://noaction" highlightClick="1">
              <a:snd r:embed="rId3" name="c'est bon.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14" name="Picture 13" descr="background rectangle">
            <a:extLst>
              <a:ext uri="{FF2B5EF4-FFF2-40B4-BE49-F238E27FC236}">
                <a16:creationId xmlns:a16="http://schemas.microsoft.com/office/drawing/2014/main" id="{3E6BB541-C449-4652-BB5A-2618208D431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5CDE0D9F-DEE3-4BAC-99D2-62104C592ABB}"/>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Liaison</a:t>
            </a:r>
          </a:p>
        </p:txBody>
      </p:sp>
      <p:sp>
        <p:nvSpPr>
          <p:cNvPr id="16" name="Rounded Rectangle 46">
            <a:extLst>
              <a:ext uri="{FF2B5EF4-FFF2-40B4-BE49-F238E27FC236}">
                <a16:creationId xmlns:a16="http://schemas.microsoft.com/office/drawing/2014/main" id="{EB4B0BAF-514A-4178-ABDD-567657CDE47F}"/>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pic>
        <p:nvPicPr>
          <p:cNvPr id="6148" name="Picture 4" descr="Yellow Thumbs Up Clip Art">
            <a:extLst>
              <a:ext uri="{FF2B5EF4-FFF2-40B4-BE49-F238E27FC236}">
                <a16:creationId xmlns:a16="http://schemas.microsoft.com/office/drawing/2014/main" id="{982736C2-B7F2-4909-8F6F-30EDE189F8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5965" y="3898589"/>
            <a:ext cx="1898336" cy="2079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71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est b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8" y="3524183"/>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It’s a dog!</a:t>
            </a:r>
          </a:p>
        </p:txBody>
      </p:sp>
      <p:sp>
        <p:nvSpPr>
          <p:cNvPr id="6" name="TextBox 5"/>
          <p:cNvSpPr txBox="1"/>
          <p:nvPr/>
        </p:nvSpPr>
        <p:spPr>
          <a:xfrm>
            <a:off x="527696" y="1671825"/>
            <a:ext cx="11136605"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200" b="1" i="0" u="none" strike="noStrike" kern="0" cap="none" spc="0" normalizeH="0" baseline="0" dirty="0">
                <a:ln>
                  <a:noFill/>
                </a:ln>
                <a:solidFill>
                  <a:srgbClr val="5B9BD5">
                    <a:lumMod val="50000"/>
                  </a:srgbClr>
                </a:solidFill>
                <a:effectLst/>
                <a:uLnTx/>
                <a:uFillTx/>
                <a:latin typeface="Century Gothic" panose="020B0502020202020204" pitchFamily="34" charset="0"/>
                <a:ea typeface="+mn-ea"/>
                <a:cs typeface="Arial"/>
                <a:sym typeface="Arial"/>
              </a:rPr>
              <a:t>C’es</a:t>
            </a:r>
            <a:r>
              <a:rPr kumimoji="0" lang="fr-FR" sz="10200" b="1" i="0" u="none" strike="noStrike" kern="0" cap="none" spc="0" normalizeH="0" baseline="0" dirty="0">
                <a:ln>
                  <a:noFill/>
                </a:ln>
                <a:solidFill>
                  <a:srgbClr val="F66400"/>
                </a:solidFill>
                <a:effectLst/>
                <a:uLnTx/>
                <a:uFillTx/>
                <a:latin typeface="Century Gothic" panose="020B0502020202020204" pitchFamily="34" charset="0"/>
                <a:ea typeface="+mn-ea"/>
                <a:cs typeface="Arial"/>
                <a:sym typeface="Arial"/>
              </a:rPr>
              <a:t>t</a:t>
            </a:r>
            <a:r>
              <a:rPr kumimoji="0" lang="en-GB" sz="10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10200" b="1" i="0" u="none" strike="noStrike" kern="0" cap="none" spc="0" normalizeH="0" baseline="0" noProof="0" dirty="0">
                <a:ln>
                  <a:noFill/>
                </a:ln>
                <a:solidFill>
                  <a:srgbClr val="F66400"/>
                </a:solidFill>
                <a:effectLst/>
                <a:uLnTx/>
                <a:uFillTx/>
                <a:latin typeface="Century Gothic" panose="020B0502020202020204" pitchFamily="34" charset="0"/>
                <a:ea typeface="+mn-ea"/>
                <a:cs typeface="Arial"/>
                <a:sym typeface="Arial"/>
              </a:rPr>
              <a:t>u</a:t>
            </a:r>
            <a:r>
              <a:rPr kumimoji="0" lang="en-GB" sz="10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n </a:t>
            </a:r>
            <a:r>
              <a:rPr kumimoji="0" lang="fr-FR" sz="10200" b="1" i="0" u="none" strike="noStrike" kern="0" cap="none" spc="0" normalizeH="0" baseline="0" dirty="0">
                <a:ln>
                  <a:noFill/>
                </a:ln>
                <a:solidFill>
                  <a:srgbClr val="5B9BD5">
                    <a:lumMod val="50000"/>
                  </a:srgbClr>
                </a:solidFill>
                <a:effectLst/>
                <a:uLnTx/>
                <a:uFillTx/>
                <a:latin typeface="Century Gothic" panose="020B0502020202020204" pitchFamily="34" charset="0"/>
                <a:ea typeface="+mn-ea"/>
                <a:cs typeface="Arial"/>
                <a:sym typeface="Arial"/>
              </a:rPr>
              <a:t>chien</a:t>
            </a:r>
            <a:r>
              <a:rPr kumimoji="0" lang="en-GB" sz="10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p>
        </p:txBody>
      </p:sp>
      <p:sp>
        <p:nvSpPr>
          <p:cNvPr id="10" name="Action Button: Forward or Next 9">
            <a:hlinkClick r:id="" action="ppaction://noaction" highlightClick="1">
              <a:snd r:embed="rId3" name="c'est un chien 4.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14" name="Picture 13" descr="background rectangle">
            <a:extLst>
              <a:ext uri="{FF2B5EF4-FFF2-40B4-BE49-F238E27FC236}">
                <a16:creationId xmlns:a16="http://schemas.microsoft.com/office/drawing/2014/main" id="{3E6BB541-C449-4652-BB5A-2618208D431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5CDE0D9F-DEE3-4BAC-99D2-62104C592ABB}"/>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Liaison</a:t>
            </a:r>
          </a:p>
        </p:txBody>
      </p:sp>
      <p:sp>
        <p:nvSpPr>
          <p:cNvPr id="16" name="Rounded Rectangle 46">
            <a:extLst>
              <a:ext uri="{FF2B5EF4-FFF2-40B4-BE49-F238E27FC236}">
                <a16:creationId xmlns:a16="http://schemas.microsoft.com/office/drawing/2014/main" id="{EB4B0BAF-514A-4178-ABDD-567657CDE47F}"/>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pic>
        <p:nvPicPr>
          <p:cNvPr id="9" name="Picture 2" descr="Dog On Leash Clip Art">
            <a:extLst>
              <a:ext uri="{FF2B5EF4-FFF2-40B4-BE49-F238E27FC236}">
                <a16:creationId xmlns:a16="http://schemas.microsoft.com/office/drawing/2014/main" id="{B87A7A2C-0325-4202-90DF-B24FD94A8C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4188" y="4394469"/>
            <a:ext cx="1961126" cy="1699643"/>
          </a:xfrm>
          <a:prstGeom prst="rect">
            <a:avLst/>
          </a:prstGeom>
          <a:noFill/>
          <a:extLst>
            <a:ext uri="{909E8E84-426E-40DD-AFC4-6F175D3DCCD1}">
              <a14:hiddenFill xmlns:a14="http://schemas.microsoft.com/office/drawing/2010/main">
                <a:solidFill>
                  <a:srgbClr val="FFFFFF"/>
                </a:solidFill>
              </a14:hiddenFill>
            </a:ext>
          </a:extLst>
        </p:spPr>
      </p:pic>
      <p:sp>
        <p:nvSpPr>
          <p:cNvPr id="12" name="Arc 11">
            <a:extLst>
              <a:ext uri="{FF2B5EF4-FFF2-40B4-BE49-F238E27FC236}">
                <a16:creationId xmlns:a16="http://schemas.microsoft.com/office/drawing/2014/main" id="{74DF73C6-09D5-4E31-9F4C-804F0939F1EC}"/>
              </a:ext>
            </a:extLst>
          </p:cNvPr>
          <p:cNvSpPr/>
          <p:nvPr/>
        </p:nvSpPr>
        <p:spPr>
          <a:xfrm rot="7925323">
            <a:off x="3912058" y="1680929"/>
            <a:ext cx="1541955" cy="1687703"/>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Tree>
    <p:extLst>
      <p:ext uri="{BB962C8B-B14F-4D97-AF65-F5344CB8AC3E}">
        <p14:creationId xmlns:p14="http://schemas.microsoft.com/office/powerpoint/2010/main" val="190906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est un chien 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8" y="3524183"/>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It’s sad.</a:t>
            </a:r>
          </a:p>
        </p:txBody>
      </p:sp>
      <p:sp>
        <p:nvSpPr>
          <p:cNvPr id="6" name="TextBox 5"/>
          <p:cNvSpPr txBox="1"/>
          <p:nvPr/>
        </p:nvSpPr>
        <p:spPr>
          <a:xfrm>
            <a:off x="527696" y="1671825"/>
            <a:ext cx="11136605"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200" b="1" i="0" u="none" strike="noStrike" kern="0" cap="none" spc="0" normalizeH="0" baseline="0" dirty="0">
                <a:ln>
                  <a:noFill/>
                </a:ln>
                <a:solidFill>
                  <a:srgbClr val="5B9BD5">
                    <a:lumMod val="50000"/>
                  </a:srgbClr>
                </a:solidFill>
                <a:effectLst/>
                <a:uLnTx/>
                <a:uFillTx/>
                <a:latin typeface="Century Gothic" panose="020B0502020202020204" pitchFamily="34" charset="0"/>
                <a:ea typeface="+mn-ea"/>
                <a:cs typeface="Arial"/>
                <a:sym typeface="Arial"/>
              </a:rPr>
              <a:t>C’est</a:t>
            </a:r>
            <a:r>
              <a:rPr kumimoji="0" lang="en-GB" sz="10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triste.</a:t>
            </a:r>
          </a:p>
        </p:txBody>
      </p:sp>
      <p:sp>
        <p:nvSpPr>
          <p:cNvPr id="10" name="Action Button: Forward or Next 9">
            <a:hlinkClick r:id="" action="ppaction://noaction" highlightClick="1">
              <a:snd r:embed="rId3" name="c'est triste.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14" name="Picture 13" descr="background rectangle">
            <a:extLst>
              <a:ext uri="{FF2B5EF4-FFF2-40B4-BE49-F238E27FC236}">
                <a16:creationId xmlns:a16="http://schemas.microsoft.com/office/drawing/2014/main" id="{3E6BB541-C449-4652-BB5A-2618208D431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5CDE0D9F-DEE3-4BAC-99D2-62104C592ABB}"/>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Liaison</a:t>
            </a:r>
          </a:p>
        </p:txBody>
      </p:sp>
      <p:sp>
        <p:nvSpPr>
          <p:cNvPr id="16" name="Rounded Rectangle 46">
            <a:extLst>
              <a:ext uri="{FF2B5EF4-FFF2-40B4-BE49-F238E27FC236}">
                <a16:creationId xmlns:a16="http://schemas.microsoft.com/office/drawing/2014/main" id="{EB4B0BAF-514A-4178-ABDD-567657CDE47F}"/>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pic>
        <p:nvPicPr>
          <p:cNvPr id="9218" name="Picture 2" descr="Crying Smiley Clip Art">
            <a:extLst>
              <a:ext uri="{FF2B5EF4-FFF2-40B4-BE49-F238E27FC236}">
                <a16:creationId xmlns:a16="http://schemas.microsoft.com/office/drawing/2014/main" id="{0A0759B7-0518-4F30-857D-55626DDC06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2191" y="4433333"/>
            <a:ext cx="1642110" cy="1642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93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est trist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8" y="3524183"/>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It’s a ruler.</a:t>
            </a:r>
          </a:p>
        </p:txBody>
      </p:sp>
      <p:sp>
        <p:nvSpPr>
          <p:cNvPr id="6" name="TextBox 5"/>
          <p:cNvSpPr txBox="1"/>
          <p:nvPr/>
        </p:nvSpPr>
        <p:spPr>
          <a:xfrm>
            <a:off x="527696" y="1671825"/>
            <a:ext cx="11136605" cy="1661993"/>
          </a:xfrm>
          <a:prstGeom prst="rect">
            <a:avLst/>
          </a:prstGeom>
          <a:noFill/>
        </p:spPr>
        <p:txBody>
          <a:bodyPr wrap="square" rtlCol="0">
            <a:spAutoFit/>
          </a:bodyPr>
          <a:lstStyle/>
          <a:p>
            <a:pPr lvl="0" algn="ctr">
              <a:buClr>
                <a:srgbClr val="000000"/>
              </a:buClr>
              <a:defRPr/>
            </a:pPr>
            <a:r>
              <a:rPr kumimoji="0" lang="fr-FR" sz="10200" b="1" i="0" u="none" strike="noStrike" kern="0" cap="none" spc="0" normalizeH="0" baseline="0" dirty="0">
                <a:ln>
                  <a:noFill/>
                </a:ln>
                <a:solidFill>
                  <a:srgbClr val="5B9BD5">
                    <a:lumMod val="50000"/>
                  </a:srgbClr>
                </a:solidFill>
                <a:effectLst/>
                <a:uLnTx/>
                <a:uFillTx/>
                <a:latin typeface="Century Gothic" panose="020B0502020202020204" pitchFamily="34" charset="0"/>
                <a:ea typeface="+mn-ea"/>
                <a:cs typeface="Arial"/>
                <a:sym typeface="Arial"/>
              </a:rPr>
              <a:t>C’es</a:t>
            </a:r>
            <a:r>
              <a:rPr kumimoji="0" lang="fr-FR" sz="10200" b="1" i="0" u="none" strike="noStrike" kern="0" cap="none" spc="0" normalizeH="0" baseline="0" dirty="0">
                <a:ln>
                  <a:noFill/>
                </a:ln>
                <a:solidFill>
                  <a:srgbClr val="F66400"/>
                </a:solidFill>
                <a:effectLst/>
                <a:uLnTx/>
                <a:uFillTx/>
                <a:latin typeface="Century Gothic" panose="020B0502020202020204" pitchFamily="34" charset="0"/>
                <a:ea typeface="+mn-ea"/>
                <a:cs typeface="Arial"/>
                <a:sym typeface="Arial"/>
              </a:rPr>
              <a:t>t</a:t>
            </a:r>
            <a:r>
              <a:rPr kumimoji="0" lang="en-GB" sz="10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fr-FR" sz="10200" b="1" i="0" u="none" strike="noStrike" kern="0" cap="none" spc="0" normalizeH="0" baseline="0" dirty="0">
                <a:ln>
                  <a:noFill/>
                </a:ln>
                <a:solidFill>
                  <a:srgbClr val="F66400"/>
                </a:solidFill>
                <a:effectLst/>
                <a:uLnTx/>
                <a:uFillTx/>
                <a:latin typeface="Century Gothic" panose="020B0502020202020204" pitchFamily="34" charset="0"/>
                <a:ea typeface="+mn-ea"/>
                <a:cs typeface="Arial"/>
                <a:sym typeface="Arial"/>
              </a:rPr>
              <a:t>u</a:t>
            </a:r>
            <a:r>
              <a:rPr kumimoji="0" lang="fr-FR" sz="10200" b="1" i="0" u="none" strike="noStrike" kern="0" cap="none" spc="0" normalizeH="0" baseline="0" dirty="0">
                <a:ln>
                  <a:noFill/>
                </a:ln>
                <a:solidFill>
                  <a:srgbClr val="5B9BD5">
                    <a:lumMod val="50000"/>
                  </a:srgbClr>
                </a:solidFill>
                <a:effectLst/>
                <a:uLnTx/>
                <a:uFillTx/>
                <a:latin typeface="Century Gothic" panose="020B0502020202020204" pitchFamily="34" charset="0"/>
                <a:ea typeface="+mn-ea"/>
                <a:cs typeface="Arial"/>
                <a:sym typeface="Arial"/>
              </a:rPr>
              <a:t>ne</a:t>
            </a:r>
            <a:r>
              <a:rPr lang="en-GB" sz="10200" b="1" kern="0" dirty="0">
                <a:solidFill>
                  <a:srgbClr val="5B9BD5">
                    <a:lumMod val="50000"/>
                  </a:srgbClr>
                </a:solidFill>
                <a:latin typeface="Century Gothic" panose="020B0502020202020204" pitchFamily="34" charset="0"/>
                <a:cs typeface="Arial"/>
                <a:sym typeface="Arial"/>
              </a:rPr>
              <a:t> </a:t>
            </a:r>
            <a:r>
              <a:rPr lang="fr-FR" sz="10200" b="1" kern="0" dirty="0">
                <a:solidFill>
                  <a:srgbClr val="5B9BD5">
                    <a:lumMod val="50000"/>
                  </a:srgbClr>
                </a:solidFill>
                <a:latin typeface="Century Gothic" panose="020B0502020202020204" pitchFamily="34" charset="0"/>
                <a:cs typeface="Arial"/>
                <a:sym typeface="Arial"/>
              </a:rPr>
              <a:t>règle</a:t>
            </a:r>
            <a:r>
              <a:rPr lang="en-GB" sz="10200" b="1" kern="0" dirty="0">
                <a:solidFill>
                  <a:srgbClr val="5B9BD5">
                    <a:lumMod val="50000"/>
                  </a:srgbClr>
                </a:solidFill>
                <a:latin typeface="Century Gothic" panose="020B0502020202020204" pitchFamily="34" charset="0"/>
                <a:cs typeface="Arial"/>
                <a:sym typeface="Arial"/>
              </a:rPr>
              <a:t>.</a:t>
            </a:r>
            <a:endParaRPr kumimoji="0" lang="en-GB" sz="10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10" name="Action Button: Forward or Next 9">
            <a:hlinkClick r:id="" action="ppaction://noaction" highlightClick="1">
              <a:snd r:embed="rId3" name="c'est une regle.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14" name="Picture 13" descr="background rectangle">
            <a:extLst>
              <a:ext uri="{FF2B5EF4-FFF2-40B4-BE49-F238E27FC236}">
                <a16:creationId xmlns:a16="http://schemas.microsoft.com/office/drawing/2014/main" id="{3E6BB541-C449-4652-BB5A-2618208D431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5CDE0D9F-DEE3-4BAC-99D2-62104C592ABB}"/>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Liaison</a:t>
            </a:r>
          </a:p>
        </p:txBody>
      </p:sp>
      <p:sp>
        <p:nvSpPr>
          <p:cNvPr id="16" name="Rounded Rectangle 46">
            <a:extLst>
              <a:ext uri="{FF2B5EF4-FFF2-40B4-BE49-F238E27FC236}">
                <a16:creationId xmlns:a16="http://schemas.microsoft.com/office/drawing/2014/main" id="{EB4B0BAF-514A-4178-ABDD-567657CDE47F}"/>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12" name="Arc 11">
            <a:extLst>
              <a:ext uri="{FF2B5EF4-FFF2-40B4-BE49-F238E27FC236}">
                <a16:creationId xmlns:a16="http://schemas.microsoft.com/office/drawing/2014/main" id="{74DF73C6-09D5-4E31-9F4C-804F0939F1EC}"/>
              </a:ext>
            </a:extLst>
          </p:cNvPr>
          <p:cNvSpPr/>
          <p:nvPr/>
        </p:nvSpPr>
        <p:spPr>
          <a:xfrm rot="7925323">
            <a:off x="3912058" y="1680929"/>
            <a:ext cx="1541955" cy="1687703"/>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pic>
        <p:nvPicPr>
          <p:cNvPr id="8194" name="Picture 2" descr="Ruler Clip Art">
            <a:extLst>
              <a:ext uri="{FF2B5EF4-FFF2-40B4-BE49-F238E27FC236}">
                <a16:creationId xmlns:a16="http://schemas.microsoft.com/office/drawing/2014/main" id="{6712FC6E-9CFC-4509-97E4-108594F00C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3146" y="4815116"/>
            <a:ext cx="2490365" cy="1187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41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est une regl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8" y="3524183"/>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It’s quiet.</a:t>
            </a:r>
          </a:p>
        </p:txBody>
      </p:sp>
      <p:sp>
        <p:nvSpPr>
          <p:cNvPr id="6" name="TextBox 5"/>
          <p:cNvSpPr txBox="1"/>
          <p:nvPr/>
        </p:nvSpPr>
        <p:spPr>
          <a:xfrm>
            <a:off x="527696" y="1671825"/>
            <a:ext cx="11136605"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200" b="1" i="0" u="none" strike="noStrike" kern="0" cap="none" spc="0" normalizeH="0" baseline="0" dirty="0">
                <a:ln>
                  <a:noFill/>
                </a:ln>
                <a:solidFill>
                  <a:srgbClr val="5B9BD5">
                    <a:lumMod val="50000"/>
                  </a:srgbClr>
                </a:solidFill>
                <a:effectLst/>
                <a:uLnTx/>
                <a:uFillTx/>
                <a:latin typeface="Century Gothic" panose="020B0502020202020204" pitchFamily="34" charset="0"/>
                <a:ea typeface="+mn-ea"/>
                <a:cs typeface="Arial"/>
                <a:sym typeface="Arial"/>
              </a:rPr>
              <a:t>C’est</a:t>
            </a:r>
            <a:r>
              <a:rPr kumimoji="0" lang="en-GB" sz="10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fr-FR" sz="10200" b="1" i="0" u="none" strike="noStrike" kern="0" cap="none" spc="0" normalizeH="0" baseline="0" dirty="0">
                <a:ln>
                  <a:noFill/>
                </a:ln>
                <a:solidFill>
                  <a:srgbClr val="5B9BD5">
                    <a:lumMod val="50000"/>
                  </a:srgbClr>
                </a:solidFill>
                <a:effectLst/>
                <a:uLnTx/>
                <a:uFillTx/>
                <a:latin typeface="Century Gothic" panose="020B0502020202020204" pitchFamily="34" charset="0"/>
                <a:ea typeface="+mn-ea"/>
                <a:cs typeface="Arial"/>
                <a:sym typeface="Arial"/>
              </a:rPr>
              <a:t>calme</a:t>
            </a:r>
            <a:r>
              <a:rPr lang="en-GB" sz="10200" b="1" kern="0" dirty="0">
                <a:solidFill>
                  <a:srgbClr val="5B9BD5">
                    <a:lumMod val="50000"/>
                  </a:srgbClr>
                </a:solidFill>
                <a:latin typeface="Century Gothic" panose="020B0502020202020204" pitchFamily="34" charset="0"/>
                <a:cs typeface="Arial"/>
                <a:sym typeface="Arial"/>
              </a:rPr>
              <a:t>.</a:t>
            </a:r>
            <a:endParaRPr kumimoji="0" lang="en-GB" sz="10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10" name="Action Button: Forward or Next 9">
            <a:hlinkClick r:id="" action="ppaction://noaction" highlightClick="1">
              <a:snd r:embed="rId3" name="c'est calme.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14" name="Picture 13" descr="background rectangle">
            <a:extLst>
              <a:ext uri="{FF2B5EF4-FFF2-40B4-BE49-F238E27FC236}">
                <a16:creationId xmlns:a16="http://schemas.microsoft.com/office/drawing/2014/main" id="{3E6BB541-C449-4652-BB5A-2618208D431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5CDE0D9F-DEE3-4BAC-99D2-62104C592ABB}"/>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Liaison</a:t>
            </a:r>
          </a:p>
        </p:txBody>
      </p:sp>
      <p:sp>
        <p:nvSpPr>
          <p:cNvPr id="16" name="Rounded Rectangle 46">
            <a:extLst>
              <a:ext uri="{FF2B5EF4-FFF2-40B4-BE49-F238E27FC236}">
                <a16:creationId xmlns:a16="http://schemas.microsoft.com/office/drawing/2014/main" id="{EB4B0BAF-514A-4178-ABDD-567657CDE47F}"/>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pic>
        <p:nvPicPr>
          <p:cNvPr id="12294" name="Picture 6" descr="Landscape, Twilight, Light, Night, Dusk, Sky, Highway">
            <a:extLst>
              <a:ext uri="{FF2B5EF4-FFF2-40B4-BE49-F238E27FC236}">
                <a16:creationId xmlns:a16="http://schemas.microsoft.com/office/drawing/2014/main" id="{4BFC2A3C-481D-491B-BCDE-004CD56AEE0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75795" y="4066012"/>
            <a:ext cx="2634125" cy="2037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49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est calm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8" y="3524183"/>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It’s a mobile phone.</a:t>
            </a:r>
          </a:p>
        </p:txBody>
      </p:sp>
      <p:sp>
        <p:nvSpPr>
          <p:cNvPr id="6" name="TextBox 5"/>
          <p:cNvSpPr txBox="1"/>
          <p:nvPr/>
        </p:nvSpPr>
        <p:spPr>
          <a:xfrm>
            <a:off x="519939" y="1639168"/>
            <a:ext cx="11389981"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fr-FR" sz="10200" b="1" i="0" u="none" strike="noStrike" kern="0" cap="none" spc="0" normalizeH="0" baseline="0" dirty="0">
                <a:ln>
                  <a:noFill/>
                </a:ln>
                <a:solidFill>
                  <a:srgbClr val="5B9BD5">
                    <a:lumMod val="50000"/>
                  </a:srgbClr>
                </a:solidFill>
                <a:effectLst/>
                <a:uLnTx/>
                <a:uFillTx/>
                <a:latin typeface="Century Gothic" panose="020B0502020202020204" pitchFamily="34" charset="0"/>
                <a:ea typeface="+mn-ea"/>
                <a:cs typeface="Arial"/>
                <a:sym typeface="Arial"/>
              </a:rPr>
              <a:t>C’es</a:t>
            </a:r>
            <a:r>
              <a:rPr kumimoji="0" lang="fr-FR" sz="10200" b="1" i="0" u="none" strike="noStrike" kern="0" cap="none" spc="0" normalizeH="0" baseline="0" dirty="0">
                <a:ln>
                  <a:noFill/>
                </a:ln>
                <a:solidFill>
                  <a:srgbClr val="F66400"/>
                </a:solidFill>
                <a:effectLst/>
                <a:uLnTx/>
                <a:uFillTx/>
                <a:latin typeface="Century Gothic" panose="020B0502020202020204" pitchFamily="34" charset="0"/>
                <a:ea typeface="+mn-ea"/>
                <a:cs typeface="Arial"/>
                <a:sym typeface="Arial"/>
              </a:rPr>
              <a:t>t</a:t>
            </a:r>
            <a:r>
              <a:rPr kumimoji="0" lang="en-GB" sz="10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10200" b="1" i="0" u="none" strike="noStrike" kern="0" cap="none" spc="0" normalizeH="0" baseline="0" noProof="0" dirty="0">
                <a:ln>
                  <a:noFill/>
                </a:ln>
                <a:solidFill>
                  <a:srgbClr val="F66400"/>
                </a:solidFill>
                <a:effectLst/>
                <a:uLnTx/>
                <a:uFillTx/>
                <a:latin typeface="Century Gothic" panose="020B0502020202020204" pitchFamily="34" charset="0"/>
                <a:ea typeface="+mn-ea"/>
                <a:cs typeface="Arial"/>
                <a:sym typeface="Arial"/>
              </a:rPr>
              <a:t>u</a:t>
            </a:r>
            <a:r>
              <a:rPr kumimoji="0" lang="en-GB" sz="10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n portable.</a:t>
            </a:r>
          </a:p>
        </p:txBody>
      </p:sp>
      <p:sp>
        <p:nvSpPr>
          <p:cNvPr id="10" name="Action Button: Forward or Next 9">
            <a:hlinkClick r:id="" action="ppaction://noaction" highlightClick="1">
              <a:snd r:embed="rId3" name="c'est un portable.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14" name="Picture 13" descr="background rectangle">
            <a:extLst>
              <a:ext uri="{FF2B5EF4-FFF2-40B4-BE49-F238E27FC236}">
                <a16:creationId xmlns:a16="http://schemas.microsoft.com/office/drawing/2014/main" id="{3E6BB541-C449-4652-BB5A-2618208D431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5CDE0D9F-DEE3-4BAC-99D2-62104C592ABB}"/>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Liaison</a:t>
            </a:r>
          </a:p>
        </p:txBody>
      </p:sp>
      <p:sp>
        <p:nvSpPr>
          <p:cNvPr id="16" name="Rounded Rectangle 46">
            <a:extLst>
              <a:ext uri="{FF2B5EF4-FFF2-40B4-BE49-F238E27FC236}">
                <a16:creationId xmlns:a16="http://schemas.microsoft.com/office/drawing/2014/main" id="{EB4B0BAF-514A-4178-ABDD-567657CDE47F}"/>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12" name="Arc 11">
            <a:extLst>
              <a:ext uri="{FF2B5EF4-FFF2-40B4-BE49-F238E27FC236}">
                <a16:creationId xmlns:a16="http://schemas.microsoft.com/office/drawing/2014/main" id="{74DF73C6-09D5-4E31-9F4C-804F0939F1EC}"/>
              </a:ext>
            </a:extLst>
          </p:cNvPr>
          <p:cNvSpPr/>
          <p:nvPr/>
        </p:nvSpPr>
        <p:spPr>
          <a:xfrm rot="7925323">
            <a:off x="3351406" y="1677186"/>
            <a:ext cx="1541955" cy="1687703"/>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pic>
        <p:nvPicPr>
          <p:cNvPr id="11266" name="Picture 2" descr="Mobile Touch Phone Clip Art">
            <a:extLst>
              <a:ext uri="{FF2B5EF4-FFF2-40B4-BE49-F238E27FC236}">
                <a16:creationId xmlns:a16="http://schemas.microsoft.com/office/drawing/2014/main" id="{9D2846EF-1575-41D7-B1AC-516A2FACC0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12607" y="3776337"/>
            <a:ext cx="1177113" cy="2277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49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est un portabl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 name="Picture 13" descr="background rectangle">
            <a:extLst>
              <a:ext uri="{FF2B5EF4-FFF2-40B4-BE49-F238E27FC236}">
                <a16:creationId xmlns:a16="http://schemas.microsoft.com/office/drawing/2014/main" id="{3E6BB541-C449-4652-BB5A-2618208D431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5CDE0D9F-DEE3-4BAC-99D2-62104C592ABB}"/>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Liaison</a:t>
            </a:r>
          </a:p>
        </p:txBody>
      </p:sp>
      <p:sp>
        <p:nvSpPr>
          <p:cNvPr id="16" name="Rounded Rectangle 46">
            <a:extLst>
              <a:ext uri="{FF2B5EF4-FFF2-40B4-BE49-F238E27FC236}">
                <a16:creationId xmlns:a16="http://schemas.microsoft.com/office/drawing/2014/main" id="{EB4B0BAF-514A-4178-ABDD-567657CDE47F}"/>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pic>
        <p:nvPicPr>
          <p:cNvPr id="3" name="Picture 2" descr="A close up of a logo&#10;&#10;Description automatically generated">
            <a:extLst>
              <a:ext uri="{FF2B5EF4-FFF2-40B4-BE49-F238E27FC236}">
                <a16:creationId xmlns:a16="http://schemas.microsoft.com/office/drawing/2014/main" id="{61E68C83-CC82-4C84-A80B-BAE58DCB61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811" y="3251551"/>
            <a:ext cx="2246811" cy="2246811"/>
          </a:xfrm>
          <a:prstGeom prst="rect">
            <a:avLst/>
          </a:prstGeom>
        </p:spPr>
      </p:pic>
      <p:sp>
        <p:nvSpPr>
          <p:cNvPr id="17" name="TextBox 16">
            <a:extLst>
              <a:ext uri="{FF2B5EF4-FFF2-40B4-BE49-F238E27FC236}">
                <a16:creationId xmlns:a16="http://schemas.microsoft.com/office/drawing/2014/main" id="{ED2D7ABC-DC0D-47DF-A036-827957D8BBDC}"/>
              </a:ext>
            </a:extLst>
          </p:cNvPr>
          <p:cNvSpPr txBox="1"/>
          <p:nvPr/>
        </p:nvSpPr>
        <p:spPr>
          <a:xfrm>
            <a:off x="180000" y="1296001"/>
            <a:ext cx="4699503" cy="1569660"/>
          </a:xfrm>
          <a:prstGeom prst="rect">
            <a:avLst/>
          </a:prstGeom>
          <a:noFill/>
        </p:spPr>
        <p:txBody>
          <a:bodyPr wrap="square" rtlCol="0">
            <a:spAutoFit/>
          </a:bodyPr>
          <a:lstStyle/>
          <a:p>
            <a:r>
              <a:rPr lang="en-US" sz="2400" dirty="0">
                <a:solidFill>
                  <a:srgbClr val="4472C4">
                    <a:lumMod val="50000"/>
                  </a:srgbClr>
                </a:solidFill>
                <a:latin typeface="Century Gothic" panose="020F0302020204030204"/>
              </a:rPr>
              <a:t>What is </a:t>
            </a:r>
            <a:r>
              <a:rPr lang="fr-FR" sz="2400" dirty="0">
                <a:solidFill>
                  <a:srgbClr val="4472C4">
                    <a:lumMod val="50000"/>
                  </a:srgbClr>
                </a:solidFill>
                <a:latin typeface="Century Gothic" panose="020F0302020204030204"/>
              </a:rPr>
              <a:t>Léa</a:t>
            </a:r>
            <a:r>
              <a:rPr lang="en-US" sz="2400" dirty="0">
                <a:solidFill>
                  <a:srgbClr val="4472C4">
                    <a:lumMod val="50000"/>
                  </a:srgbClr>
                </a:solidFill>
                <a:latin typeface="Century Gothic" panose="020F0302020204030204"/>
              </a:rPr>
              <a:t> saying about these things? </a:t>
            </a:r>
          </a:p>
          <a:p>
            <a:endParaRPr lang="en-US" sz="2400" dirty="0">
              <a:solidFill>
                <a:srgbClr val="4472C4">
                  <a:lumMod val="50000"/>
                </a:srgbClr>
              </a:solidFill>
              <a:latin typeface="Century Gothic" panose="020F0302020204030204"/>
            </a:endParaRPr>
          </a:p>
          <a:p>
            <a:r>
              <a:rPr lang="fr-FR" sz="2400" dirty="0">
                <a:solidFill>
                  <a:srgbClr val="4472C4">
                    <a:lumMod val="50000"/>
                  </a:srgbClr>
                </a:solidFill>
                <a:latin typeface="Century Gothic" panose="020F0302020204030204"/>
              </a:rPr>
              <a:t>Écoute</a:t>
            </a:r>
            <a:r>
              <a:rPr lang="en-US" sz="2400" dirty="0">
                <a:solidFill>
                  <a:srgbClr val="4472C4">
                    <a:lumMod val="50000"/>
                  </a:srgbClr>
                </a:solidFill>
                <a:latin typeface="Century Gothic" panose="020F0302020204030204"/>
              </a:rPr>
              <a:t>!</a:t>
            </a:r>
          </a:p>
        </p:txBody>
      </p:sp>
      <p:sp>
        <p:nvSpPr>
          <p:cNvPr id="4" name="Speech Bubble: Rectangle with Corners Rounded 3">
            <a:extLst>
              <a:ext uri="{FF2B5EF4-FFF2-40B4-BE49-F238E27FC236}">
                <a16:creationId xmlns:a16="http://schemas.microsoft.com/office/drawing/2014/main" id="{EEBF82BF-534B-46C7-B22F-0C1D2ECDBC21}"/>
              </a:ext>
            </a:extLst>
          </p:cNvPr>
          <p:cNvSpPr/>
          <p:nvPr/>
        </p:nvSpPr>
        <p:spPr>
          <a:xfrm>
            <a:off x="4130708" y="894589"/>
            <a:ext cx="7467351" cy="5309340"/>
          </a:xfrm>
          <a:prstGeom prst="wedgeRoundRectCallout">
            <a:avLst>
              <a:gd name="adj1" fmla="val -57229"/>
              <a:gd name="adj2" fmla="val 19397"/>
              <a:gd name="adj3" fmla="val 16667"/>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9225063-5C59-431B-B808-DE177A99840B}"/>
              </a:ext>
            </a:extLst>
          </p:cNvPr>
          <p:cNvSpPr txBox="1"/>
          <p:nvPr/>
        </p:nvSpPr>
        <p:spPr>
          <a:xfrm>
            <a:off x="5370240" y="1147779"/>
            <a:ext cx="4532697" cy="400110"/>
          </a:xfrm>
          <a:prstGeom prst="rect">
            <a:avLst/>
          </a:prstGeom>
          <a:noFill/>
        </p:spPr>
        <p:txBody>
          <a:bodyPr wrap="square" rtlCol="0">
            <a:spAutoFit/>
          </a:bodyPr>
          <a:lstStyle/>
          <a:p>
            <a:r>
              <a:rPr lang="fr-FR" sz="2000" dirty="0">
                <a:solidFill>
                  <a:schemeClr val="accent5">
                    <a:lumMod val="50000"/>
                  </a:schemeClr>
                </a:solidFill>
                <a:latin typeface="Century Gothic" panose="020B0502020202020204" pitchFamily="34" charset="0"/>
              </a:rPr>
              <a:t>C’est</a:t>
            </a:r>
            <a:r>
              <a:rPr lang="en-GB" sz="2000" dirty="0">
                <a:solidFill>
                  <a:schemeClr val="accent5">
                    <a:lumMod val="50000"/>
                  </a:schemeClr>
                </a:solidFill>
                <a:latin typeface="Century Gothic" panose="020B0502020202020204" pitchFamily="34" charset="0"/>
              </a:rPr>
              <a:t> … grand / un </a:t>
            </a:r>
            <a:r>
              <a:rPr lang="en-GB" sz="2000" dirty="0" err="1">
                <a:solidFill>
                  <a:schemeClr val="accent5">
                    <a:lumMod val="50000"/>
                  </a:schemeClr>
                </a:solidFill>
                <a:latin typeface="Century Gothic" panose="020B0502020202020204" pitchFamily="34" charset="0"/>
              </a:rPr>
              <a:t>pentagone</a:t>
            </a:r>
            <a:r>
              <a:rPr lang="en-GB" sz="2000" dirty="0">
                <a:solidFill>
                  <a:schemeClr val="accent5">
                    <a:lumMod val="50000"/>
                  </a:schemeClr>
                </a:solidFill>
                <a:latin typeface="Century Gothic" panose="020B0502020202020204" pitchFamily="34" charset="0"/>
              </a:rPr>
              <a:t> !</a:t>
            </a:r>
          </a:p>
        </p:txBody>
      </p:sp>
      <p:sp>
        <p:nvSpPr>
          <p:cNvPr id="19" name="TextBox 18">
            <a:extLst>
              <a:ext uri="{FF2B5EF4-FFF2-40B4-BE49-F238E27FC236}">
                <a16:creationId xmlns:a16="http://schemas.microsoft.com/office/drawing/2014/main" id="{A8BC63CF-A330-454C-9AF4-55129385E962}"/>
              </a:ext>
            </a:extLst>
          </p:cNvPr>
          <p:cNvSpPr txBox="1"/>
          <p:nvPr/>
        </p:nvSpPr>
        <p:spPr>
          <a:xfrm>
            <a:off x="5370241" y="1999610"/>
            <a:ext cx="4532699" cy="400110"/>
          </a:xfrm>
          <a:prstGeom prst="rect">
            <a:avLst/>
          </a:prstGeom>
          <a:noFill/>
        </p:spPr>
        <p:txBody>
          <a:bodyPr wrap="square" rtlCol="0">
            <a:spAutoFit/>
          </a:bodyPr>
          <a:lstStyle/>
          <a:p>
            <a:r>
              <a:rPr lang="fr-FR" sz="2000" dirty="0">
                <a:solidFill>
                  <a:schemeClr val="accent5">
                    <a:lumMod val="50000"/>
                  </a:schemeClr>
                </a:solidFill>
                <a:latin typeface="Century Gothic" panose="020B0502020202020204" pitchFamily="34" charset="0"/>
              </a:rPr>
              <a:t>C’est</a:t>
            </a:r>
            <a:r>
              <a:rPr lang="en-GB" sz="2000" dirty="0">
                <a:solidFill>
                  <a:schemeClr val="accent5">
                    <a:lumMod val="50000"/>
                  </a:schemeClr>
                </a:solidFill>
                <a:latin typeface="Century Gothic" panose="020B0502020202020204" pitchFamily="34" charset="0"/>
              </a:rPr>
              <a:t> … </a:t>
            </a:r>
            <a:r>
              <a:rPr lang="en-GB" sz="2000" dirty="0" err="1">
                <a:solidFill>
                  <a:schemeClr val="accent5">
                    <a:lumMod val="50000"/>
                  </a:schemeClr>
                </a:solidFill>
                <a:latin typeface="Century Gothic" panose="020B0502020202020204" pitchFamily="34" charset="0"/>
              </a:rPr>
              <a:t>calme</a:t>
            </a:r>
            <a:r>
              <a:rPr lang="en-GB" sz="2000" dirty="0">
                <a:solidFill>
                  <a:schemeClr val="accent5">
                    <a:lumMod val="50000"/>
                  </a:schemeClr>
                </a:solidFill>
                <a:latin typeface="Century Gothic" panose="020B0502020202020204" pitchFamily="34" charset="0"/>
              </a:rPr>
              <a:t> / une chambre !</a:t>
            </a:r>
          </a:p>
        </p:txBody>
      </p:sp>
      <p:sp>
        <p:nvSpPr>
          <p:cNvPr id="20" name="TextBox 19">
            <a:extLst>
              <a:ext uri="{FF2B5EF4-FFF2-40B4-BE49-F238E27FC236}">
                <a16:creationId xmlns:a16="http://schemas.microsoft.com/office/drawing/2014/main" id="{839FA62B-2253-4A44-B32C-20FE5D62D579}"/>
              </a:ext>
            </a:extLst>
          </p:cNvPr>
          <p:cNvSpPr txBox="1"/>
          <p:nvPr/>
        </p:nvSpPr>
        <p:spPr>
          <a:xfrm>
            <a:off x="5370240" y="2851441"/>
            <a:ext cx="4532699" cy="400110"/>
          </a:xfrm>
          <a:prstGeom prst="rect">
            <a:avLst/>
          </a:prstGeom>
          <a:noFill/>
        </p:spPr>
        <p:txBody>
          <a:bodyPr wrap="square" rtlCol="0">
            <a:spAutoFit/>
          </a:bodyPr>
          <a:lstStyle/>
          <a:p>
            <a:r>
              <a:rPr lang="fr-FR" sz="2000" dirty="0">
                <a:solidFill>
                  <a:schemeClr val="accent5">
                    <a:lumMod val="50000"/>
                  </a:schemeClr>
                </a:solidFill>
                <a:latin typeface="Century Gothic" panose="020B0502020202020204" pitchFamily="34" charset="0"/>
              </a:rPr>
              <a:t>C’est</a:t>
            </a:r>
            <a:r>
              <a:rPr lang="en-GB" sz="2000" dirty="0">
                <a:solidFill>
                  <a:schemeClr val="accent5">
                    <a:lumMod val="50000"/>
                  </a:schemeClr>
                </a:solidFill>
                <a:latin typeface="Century Gothic" panose="020B0502020202020204" pitchFamily="34" charset="0"/>
              </a:rPr>
              <a:t> … petit / un </a:t>
            </a:r>
            <a:r>
              <a:rPr lang="en-GB" sz="2000" dirty="0" err="1">
                <a:solidFill>
                  <a:schemeClr val="accent5">
                    <a:lumMod val="50000"/>
                  </a:schemeClr>
                </a:solidFill>
                <a:latin typeface="Century Gothic" panose="020B0502020202020204" pitchFamily="34" charset="0"/>
              </a:rPr>
              <a:t>hexagone</a:t>
            </a:r>
            <a:r>
              <a:rPr lang="en-GB" sz="2000" dirty="0">
                <a:solidFill>
                  <a:schemeClr val="accent5">
                    <a:lumMod val="50000"/>
                  </a:schemeClr>
                </a:solidFill>
                <a:latin typeface="Century Gothic" panose="020B0502020202020204" pitchFamily="34" charset="0"/>
              </a:rPr>
              <a:t> !</a:t>
            </a:r>
          </a:p>
        </p:txBody>
      </p:sp>
      <p:sp>
        <p:nvSpPr>
          <p:cNvPr id="21" name="TextBox 20">
            <a:extLst>
              <a:ext uri="{FF2B5EF4-FFF2-40B4-BE49-F238E27FC236}">
                <a16:creationId xmlns:a16="http://schemas.microsoft.com/office/drawing/2014/main" id="{F95BDCDB-3DB7-426B-A030-A08ADDBB6245}"/>
              </a:ext>
            </a:extLst>
          </p:cNvPr>
          <p:cNvSpPr txBox="1"/>
          <p:nvPr/>
        </p:nvSpPr>
        <p:spPr>
          <a:xfrm>
            <a:off x="5370239" y="3703272"/>
            <a:ext cx="4532699" cy="400110"/>
          </a:xfrm>
          <a:prstGeom prst="rect">
            <a:avLst/>
          </a:prstGeom>
          <a:noFill/>
        </p:spPr>
        <p:txBody>
          <a:bodyPr wrap="square" rtlCol="0">
            <a:spAutoFit/>
          </a:bodyPr>
          <a:lstStyle/>
          <a:p>
            <a:r>
              <a:rPr lang="fr-FR" sz="2000" dirty="0">
                <a:solidFill>
                  <a:schemeClr val="accent5">
                    <a:lumMod val="50000"/>
                  </a:schemeClr>
                </a:solidFill>
                <a:latin typeface="Century Gothic" panose="020B0502020202020204" pitchFamily="34" charset="0"/>
              </a:rPr>
              <a:t>C’est</a:t>
            </a:r>
            <a:r>
              <a:rPr lang="en-GB" sz="2000" dirty="0">
                <a:solidFill>
                  <a:schemeClr val="accent5">
                    <a:lumMod val="50000"/>
                  </a:schemeClr>
                </a:solidFill>
                <a:latin typeface="Century Gothic" panose="020B0502020202020204" pitchFamily="34" charset="0"/>
              </a:rPr>
              <a:t> … bon / un portable !</a:t>
            </a:r>
          </a:p>
        </p:txBody>
      </p:sp>
      <p:sp>
        <p:nvSpPr>
          <p:cNvPr id="22" name="TextBox 21">
            <a:extLst>
              <a:ext uri="{FF2B5EF4-FFF2-40B4-BE49-F238E27FC236}">
                <a16:creationId xmlns:a16="http://schemas.microsoft.com/office/drawing/2014/main" id="{0BE3AFD1-F3D9-4829-914D-BC5CF379793C}"/>
              </a:ext>
            </a:extLst>
          </p:cNvPr>
          <p:cNvSpPr txBox="1"/>
          <p:nvPr/>
        </p:nvSpPr>
        <p:spPr>
          <a:xfrm>
            <a:off x="5398777" y="4555103"/>
            <a:ext cx="4532699" cy="400110"/>
          </a:xfrm>
          <a:prstGeom prst="rect">
            <a:avLst/>
          </a:prstGeom>
          <a:noFill/>
        </p:spPr>
        <p:txBody>
          <a:bodyPr wrap="square" rtlCol="0">
            <a:spAutoFit/>
          </a:bodyPr>
          <a:lstStyle/>
          <a:p>
            <a:r>
              <a:rPr lang="fr-FR" sz="2000" dirty="0">
                <a:solidFill>
                  <a:schemeClr val="accent5">
                    <a:lumMod val="50000"/>
                  </a:schemeClr>
                </a:solidFill>
                <a:latin typeface="Century Gothic" panose="020B0502020202020204" pitchFamily="34" charset="0"/>
              </a:rPr>
              <a:t>C’est</a:t>
            </a:r>
            <a:r>
              <a:rPr lang="en-GB" sz="2000" dirty="0">
                <a:solidFill>
                  <a:schemeClr val="accent5">
                    <a:lumMod val="50000"/>
                  </a:schemeClr>
                </a:solidFill>
                <a:latin typeface="Century Gothic" panose="020B0502020202020204" pitchFamily="34" charset="0"/>
              </a:rPr>
              <a:t> … petite / </a:t>
            </a:r>
            <a:r>
              <a:rPr lang="fr-FR" sz="2000" dirty="0">
                <a:solidFill>
                  <a:schemeClr val="accent5">
                    <a:lumMod val="50000"/>
                  </a:schemeClr>
                </a:solidFill>
                <a:latin typeface="Century Gothic" panose="020B0502020202020204" pitchFamily="34" charset="0"/>
              </a:rPr>
              <a:t>une</a:t>
            </a:r>
            <a:r>
              <a:rPr lang="en-GB" sz="2000" dirty="0">
                <a:solidFill>
                  <a:schemeClr val="accent5">
                    <a:lumMod val="50000"/>
                  </a:schemeClr>
                </a:solidFill>
                <a:latin typeface="Century Gothic" panose="020B0502020202020204" pitchFamily="34" charset="0"/>
              </a:rPr>
              <a:t> chose !</a:t>
            </a:r>
          </a:p>
        </p:txBody>
      </p:sp>
      <p:sp>
        <p:nvSpPr>
          <p:cNvPr id="23" name="TextBox 22">
            <a:extLst>
              <a:ext uri="{FF2B5EF4-FFF2-40B4-BE49-F238E27FC236}">
                <a16:creationId xmlns:a16="http://schemas.microsoft.com/office/drawing/2014/main" id="{AF509BB4-60B9-4E41-8386-39B8BBE584DB}"/>
              </a:ext>
            </a:extLst>
          </p:cNvPr>
          <p:cNvSpPr txBox="1"/>
          <p:nvPr/>
        </p:nvSpPr>
        <p:spPr>
          <a:xfrm>
            <a:off x="5398776" y="5406932"/>
            <a:ext cx="4532699"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C’est … triste / un visage !</a:t>
            </a:r>
          </a:p>
        </p:txBody>
      </p:sp>
      <p:sp>
        <p:nvSpPr>
          <p:cNvPr id="24" name="Action Button: Custom 16">
            <a:hlinkClick r:id="" action="ppaction://noaction" highlightClick="1">
              <a:snd r:embed="rId5" name="c'est no liaison.wav"/>
            </a:hlinkClick>
            <a:extLst>
              <a:ext uri="{FF2B5EF4-FFF2-40B4-BE49-F238E27FC236}">
                <a16:creationId xmlns:a16="http://schemas.microsoft.com/office/drawing/2014/main" id="{46AAF208-935B-43FC-B7EF-418E0ECFBC68}"/>
              </a:ext>
            </a:extLst>
          </p:cNvPr>
          <p:cNvSpPr/>
          <p:nvPr/>
        </p:nvSpPr>
        <p:spPr>
          <a:xfrm>
            <a:off x="4792806" y="114777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6" name="c'est liaison.wav"/>
            </a:hlinkClick>
            <a:extLst>
              <a:ext uri="{FF2B5EF4-FFF2-40B4-BE49-F238E27FC236}">
                <a16:creationId xmlns:a16="http://schemas.microsoft.com/office/drawing/2014/main" id="{2DE5B6C6-77D2-40A1-A57D-AA25D3B84F64}"/>
              </a:ext>
            </a:extLst>
          </p:cNvPr>
          <p:cNvSpPr/>
          <p:nvPr/>
        </p:nvSpPr>
        <p:spPr>
          <a:xfrm>
            <a:off x="4789356" y="1996421"/>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5" name="c'est no liaison.wav"/>
            </a:hlinkClick>
            <a:extLst>
              <a:ext uri="{FF2B5EF4-FFF2-40B4-BE49-F238E27FC236}">
                <a16:creationId xmlns:a16="http://schemas.microsoft.com/office/drawing/2014/main" id="{AADEED93-E0BE-453C-900A-74C229C674AE}"/>
              </a:ext>
            </a:extLst>
          </p:cNvPr>
          <p:cNvSpPr/>
          <p:nvPr/>
        </p:nvSpPr>
        <p:spPr>
          <a:xfrm>
            <a:off x="4789355" y="2845063"/>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Action Button: Custom 16">
            <a:hlinkClick r:id="" action="ppaction://noaction" highlightClick="1">
              <a:snd r:embed="rId6" name="c'est liaison.wav"/>
            </a:hlinkClick>
            <a:extLst>
              <a:ext uri="{FF2B5EF4-FFF2-40B4-BE49-F238E27FC236}">
                <a16:creationId xmlns:a16="http://schemas.microsoft.com/office/drawing/2014/main" id="{9FC8948F-DE4B-4055-B6BD-B85A8A43C0D5}"/>
              </a:ext>
            </a:extLst>
          </p:cNvPr>
          <p:cNvSpPr/>
          <p:nvPr/>
        </p:nvSpPr>
        <p:spPr>
          <a:xfrm>
            <a:off x="4797521" y="3693705"/>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0" name="Action Button: Custom 16">
            <a:hlinkClick r:id="" action="ppaction://noaction" highlightClick="1">
              <a:snd r:embed="rId6" name="c'est liaison.wav"/>
            </a:hlinkClick>
            <a:extLst>
              <a:ext uri="{FF2B5EF4-FFF2-40B4-BE49-F238E27FC236}">
                <a16:creationId xmlns:a16="http://schemas.microsoft.com/office/drawing/2014/main" id="{7D0C37C9-9331-4AA2-8EC8-7B90C63E8452}"/>
              </a:ext>
            </a:extLst>
          </p:cNvPr>
          <p:cNvSpPr/>
          <p:nvPr/>
        </p:nvSpPr>
        <p:spPr>
          <a:xfrm>
            <a:off x="4794071" y="4542347"/>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1" name="Action Button: Custom 16">
            <a:hlinkClick r:id="" action="ppaction://noaction" highlightClick="1">
              <a:snd r:embed="rId5" name="c'est no liaison.wav"/>
            </a:hlinkClick>
            <a:extLst>
              <a:ext uri="{FF2B5EF4-FFF2-40B4-BE49-F238E27FC236}">
                <a16:creationId xmlns:a16="http://schemas.microsoft.com/office/drawing/2014/main" id="{C30D8349-0DA9-4FA0-A073-8ACE06F4F854}"/>
              </a:ext>
            </a:extLst>
          </p:cNvPr>
          <p:cNvSpPr/>
          <p:nvPr/>
        </p:nvSpPr>
        <p:spPr>
          <a:xfrm>
            <a:off x="4794070" y="5390987"/>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13316" name="Picture 4" descr="Bedroom 6 Clip Art">
            <a:extLst>
              <a:ext uri="{FF2B5EF4-FFF2-40B4-BE49-F238E27FC236}">
                <a16:creationId xmlns:a16="http://schemas.microsoft.com/office/drawing/2014/main" id="{C8E30536-22D1-4DC0-AA62-30C63CB7984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18512" y="1896960"/>
            <a:ext cx="866626" cy="60866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Mobile Touch Phone Clip Art">
            <a:extLst>
              <a:ext uri="{FF2B5EF4-FFF2-40B4-BE49-F238E27FC236}">
                <a16:creationId xmlns:a16="http://schemas.microsoft.com/office/drawing/2014/main" id="{CCA3FDC6-3217-4791-8C3A-FD13E8BAB19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38002" y="3549259"/>
            <a:ext cx="311198" cy="662641"/>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Red 3d Cube Clip Art">
            <a:extLst>
              <a:ext uri="{FF2B5EF4-FFF2-40B4-BE49-F238E27FC236}">
                <a16:creationId xmlns:a16="http://schemas.microsoft.com/office/drawing/2014/main" id="{E2FAADA3-4552-43B4-BE36-EBD777DCDA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38002" y="4511348"/>
            <a:ext cx="466031" cy="52781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B4C6603-0B9C-4556-A50E-DCE35A7720D7}"/>
              </a:ext>
            </a:extLst>
          </p:cNvPr>
          <p:cNvSpPr/>
          <p:nvPr/>
        </p:nvSpPr>
        <p:spPr>
          <a:xfrm>
            <a:off x="7302842" y="1110130"/>
            <a:ext cx="2028445" cy="367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68670002-B739-44C1-B66E-497C0D39770B}"/>
              </a:ext>
            </a:extLst>
          </p:cNvPr>
          <p:cNvSpPr/>
          <p:nvPr/>
        </p:nvSpPr>
        <p:spPr>
          <a:xfrm>
            <a:off x="6452413" y="2016719"/>
            <a:ext cx="1060496" cy="383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96F1F379-1BF6-465C-AC72-36AD85116F71}"/>
              </a:ext>
            </a:extLst>
          </p:cNvPr>
          <p:cNvSpPr/>
          <p:nvPr/>
        </p:nvSpPr>
        <p:spPr>
          <a:xfrm>
            <a:off x="7068066" y="2851439"/>
            <a:ext cx="1927704" cy="400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EA60E724-EF48-41FB-A1EF-05C14DCC3000}"/>
              </a:ext>
            </a:extLst>
          </p:cNvPr>
          <p:cNvSpPr/>
          <p:nvPr/>
        </p:nvSpPr>
        <p:spPr>
          <a:xfrm>
            <a:off x="6470237" y="3740920"/>
            <a:ext cx="766866" cy="3462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8800ABC3-38D4-4798-8A70-B9F6E0AD044B}"/>
              </a:ext>
            </a:extLst>
          </p:cNvPr>
          <p:cNvSpPr/>
          <p:nvPr/>
        </p:nvSpPr>
        <p:spPr>
          <a:xfrm>
            <a:off x="6535977" y="4583046"/>
            <a:ext cx="878314" cy="43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95643227-67E6-428C-8D90-77088798B2BE}"/>
              </a:ext>
            </a:extLst>
          </p:cNvPr>
          <p:cNvSpPr/>
          <p:nvPr/>
        </p:nvSpPr>
        <p:spPr>
          <a:xfrm>
            <a:off x="7142083" y="5307244"/>
            <a:ext cx="1383352" cy="462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Arrow Connector 41">
            <a:extLst>
              <a:ext uri="{FF2B5EF4-FFF2-40B4-BE49-F238E27FC236}">
                <a16:creationId xmlns:a16="http://schemas.microsoft.com/office/drawing/2014/main" id="{CECB482C-3324-4782-AF73-0583B19A1C2B}"/>
              </a:ext>
            </a:extLst>
          </p:cNvPr>
          <p:cNvCxnSpPr>
            <a:cxnSpLocks/>
          </p:cNvCxnSpPr>
          <p:nvPr/>
        </p:nvCxnSpPr>
        <p:spPr>
          <a:xfrm>
            <a:off x="9756917" y="2879786"/>
            <a:ext cx="398434" cy="195004"/>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pic>
        <p:nvPicPr>
          <p:cNvPr id="3078" name="Picture 6" descr="Emojis, Emoji, Hipster, Funny, Emoticon, Facial">
            <a:extLst>
              <a:ext uri="{FF2B5EF4-FFF2-40B4-BE49-F238E27FC236}">
                <a16:creationId xmlns:a16="http://schemas.microsoft.com/office/drawing/2014/main" id="{C93676C2-3BF5-4A49-9CCE-91193812883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6296" t="20108" r="51958" b="66079"/>
          <a:stretch/>
        </p:blipFill>
        <p:spPr bwMode="auto">
          <a:xfrm>
            <a:off x="9198383" y="5163337"/>
            <a:ext cx="805513" cy="947306"/>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Straight Arrow Connector 43">
            <a:extLst>
              <a:ext uri="{FF2B5EF4-FFF2-40B4-BE49-F238E27FC236}">
                <a16:creationId xmlns:a16="http://schemas.microsoft.com/office/drawing/2014/main" id="{6A60D1F9-D019-4A6A-84CE-9E72E8EF4746}"/>
              </a:ext>
            </a:extLst>
          </p:cNvPr>
          <p:cNvCxnSpPr>
            <a:cxnSpLocks/>
          </p:cNvCxnSpPr>
          <p:nvPr/>
        </p:nvCxnSpPr>
        <p:spPr>
          <a:xfrm flipH="1" flipV="1">
            <a:off x="10734435" y="1330193"/>
            <a:ext cx="406736" cy="215129"/>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sp>
        <p:nvSpPr>
          <p:cNvPr id="45" name="Pentagon 44">
            <a:extLst>
              <a:ext uri="{FF2B5EF4-FFF2-40B4-BE49-F238E27FC236}">
                <a16:creationId xmlns:a16="http://schemas.microsoft.com/office/drawing/2014/main" id="{9DC7FF74-2EFA-43D2-AAB1-B153B1846E3A}"/>
              </a:ext>
            </a:extLst>
          </p:cNvPr>
          <p:cNvSpPr/>
          <p:nvPr/>
        </p:nvSpPr>
        <p:spPr>
          <a:xfrm>
            <a:off x="10086807" y="948593"/>
            <a:ext cx="639018" cy="627643"/>
          </a:xfrm>
          <a:prstGeom prst="pentago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Pentagon 45">
            <a:extLst>
              <a:ext uri="{FF2B5EF4-FFF2-40B4-BE49-F238E27FC236}">
                <a16:creationId xmlns:a16="http://schemas.microsoft.com/office/drawing/2014/main" id="{9E970CB2-2CE1-4350-80C4-6E678313AB6A}"/>
              </a:ext>
            </a:extLst>
          </p:cNvPr>
          <p:cNvSpPr/>
          <p:nvPr/>
        </p:nvSpPr>
        <p:spPr>
          <a:xfrm>
            <a:off x="9697443" y="1349228"/>
            <a:ext cx="320931" cy="246298"/>
          </a:xfrm>
          <a:prstGeom prst="pentago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Hexagon 11">
            <a:extLst>
              <a:ext uri="{FF2B5EF4-FFF2-40B4-BE49-F238E27FC236}">
                <a16:creationId xmlns:a16="http://schemas.microsoft.com/office/drawing/2014/main" id="{2A3EFF6E-B380-47CB-AD1C-5ACF4B473EEB}"/>
              </a:ext>
            </a:extLst>
          </p:cNvPr>
          <p:cNvSpPr/>
          <p:nvPr/>
        </p:nvSpPr>
        <p:spPr>
          <a:xfrm>
            <a:off x="10197564" y="2985689"/>
            <a:ext cx="314341" cy="295441"/>
          </a:xfrm>
          <a:prstGeom prst="hexagon">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Hexagon 12">
            <a:extLst>
              <a:ext uri="{FF2B5EF4-FFF2-40B4-BE49-F238E27FC236}">
                <a16:creationId xmlns:a16="http://schemas.microsoft.com/office/drawing/2014/main" id="{E9677876-472B-4E94-83D3-4E6272AE8BA4}"/>
              </a:ext>
            </a:extLst>
          </p:cNvPr>
          <p:cNvSpPr/>
          <p:nvPr/>
        </p:nvSpPr>
        <p:spPr>
          <a:xfrm>
            <a:off x="10618294" y="2670707"/>
            <a:ext cx="639018" cy="627643"/>
          </a:xfrm>
          <a:prstGeom prst="hexagon">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2483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7" grpId="0" animBg="1"/>
      <p:bldP spid="38" grpId="0" animBg="1"/>
      <p:bldP spid="39" grpId="0" animBg="1"/>
      <p:bldP spid="40" grpId="0" animBg="1"/>
      <p:bldP spid="4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 name="Picture 13" descr="background rectangle">
            <a:extLst>
              <a:ext uri="{FF2B5EF4-FFF2-40B4-BE49-F238E27FC236}">
                <a16:creationId xmlns:a16="http://schemas.microsoft.com/office/drawing/2014/main" id="{3E6BB541-C449-4652-BB5A-2618208D431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5CDE0D9F-DEE3-4BAC-99D2-62104C592ABB}"/>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Liaison</a:t>
            </a:r>
          </a:p>
        </p:txBody>
      </p:sp>
      <p:sp>
        <p:nvSpPr>
          <p:cNvPr id="16" name="Rounded Rectangle 46">
            <a:extLst>
              <a:ext uri="{FF2B5EF4-FFF2-40B4-BE49-F238E27FC236}">
                <a16:creationId xmlns:a16="http://schemas.microsoft.com/office/drawing/2014/main" id="{EB4B0BAF-514A-4178-ABDD-567657CDE47F}"/>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pic>
        <p:nvPicPr>
          <p:cNvPr id="3" name="Picture 2" descr="A close up of a logo&#10;&#10;Description automatically generated">
            <a:extLst>
              <a:ext uri="{FF2B5EF4-FFF2-40B4-BE49-F238E27FC236}">
                <a16:creationId xmlns:a16="http://schemas.microsoft.com/office/drawing/2014/main" id="{61E68C83-CC82-4C84-A80B-BAE58DCB61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811" y="3251551"/>
            <a:ext cx="2246811" cy="2246811"/>
          </a:xfrm>
          <a:prstGeom prst="rect">
            <a:avLst/>
          </a:prstGeom>
        </p:spPr>
      </p:pic>
      <p:sp>
        <p:nvSpPr>
          <p:cNvPr id="17" name="TextBox 16">
            <a:extLst>
              <a:ext uri="{FF2B5EF4-FFF2-40B4-BE49-F238E27FC236}">
                <a16:creationId xmlns:a16="http://schemas.microsoft.com/office/drawing/2014/main" id="{ED2D7ABC-DC0D-47DF-A036-827957D8BBDC}"/>
              </a:ext>
            </a:extLst>
          </p:cNvPr>
          <p:cNvSpPr txBox="1"/>
          <p:nvPr/>
        </p:nvSpPr>
        <p:spPr>
          <a:xfrm>
            <a:off x="180000" y="1296001"/>
            <a:ext cx="469950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is </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saying about these things?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 name="Speech Bubble: Rectangle with Corners Rounded 3">
            <a:extLst>
              <a:ext uri="{FF2B5EF4-FFF2-40B4-BE49-F238E27FC236}">
                <a16:creationId xmlns:a16="http://schemas.microsoft.com/office/drawing/2014/main" id="{EEBF82BF-534B-46C7-B22F-0C1D2ECDBC21}"/>
              </a:ext>
            </a:extLst>
          </p:cNvPr>
          <p:cNvSpPr/>
          <p:nvPr/>
        </p:nvSpPr>
        <p:spPr>
          <a:xfrm>
            <a:off x="4365669" y="865771"/>
            <a:ext cx="7467351" cy="5309340"/>
          </a:xfrm>
          <a:prstGeom prst="wedgeRoundRectCallout">
            <a:avLst>
              <a:gd name="adj1" fmla="val -57229"/>
              <a:gd name="adj2" fmla="val 19397"/>
              <a:gd name="adj3" fmla="val 16667"/>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TextBox 4">
            <a:extLst>
              <a:ext uri="{FF2B5EF4-FFF2-40B4-BE49-F238E27FC236}">
                <a16:creationId xmlns:a16="http://schemas.microsoft.com/office/drawing/2014/main" id="{E9225063-5C59-431B-B808-DE177A99840B}"/>
              </a:ext>
            </a:extLst>
          </p:cNvPr>
          <p:cNvSpPr txBox="1"/>
          <p:nvPr/>
        </p:nvSpPr>
        <p:spPr>
          <a:xfrm>
            <a:off x="5370240" y="1147779"/>
            <a:ext cx="42647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grand / un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pentagone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
        <p:nvSpPr>
          <p:cNvPr id="19" name="TextBox 18">
            <a:extLst>
              <a:ext uri="{FF2B5EF4-FFF2-40B4-BE49-F238E27FC236}">
                <a16:creationId xmlns:a16="http://schemas.microsoft.com/office/drawing/2014/main" id="{A8BC63CF-A330-454C-9AF4-55129385E962}"/>
              </a:ext>
            </a:extLst>
          </p:cNvPr>
          <p:cNvSpPr txBox="1"/>
          <p:nvPr/>
        </p:nvSpPr>
        <p:spPr>
          <a:xfrm>
            <a:off x="5370241" y="1999610"/>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calme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une </a:t>
            </a:r>
            <a:r>
              <a:rPr kumimoji="0" lang="fr-FR" sz="20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chambre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
        <p:nvSpPr>
          <p:cNvPr id="20" name="TextBox 19">
            <a:extLst>
              <a:ext uri="{FF2B5EF4-FFF2-40B4-BE49-F238E27FC236}">
                <a16:creationId xmlns:a16="http://schemas.microsoft.com/office/drawing/2014/main" id="{839FA62B-2253-4A44-B32C-20FE5D62D579}"/>
              </a:ext>
            </a:extLst>
          </p:cNvPr>
          <p:cNvSpPr txBox="1"/>
          <p:nvPr/>
        </p:nvSpPr>
        <p:spPr>
          <a:xfrm>
            <a:off x="5370240" y="2851441"/>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petit / un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hexagone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
        <p:nvSpPr>
          <p:cNvPr id="21" name="TextBox 20">
            <a:extLst>
              <a:ext uri="{FF2B5EF4-FFF2-40B4-BE49-F238E27FC236}">
                <a16:creationId xmlns:a16="http://schemas.microsoft.com/office/drawing/2014/main" id="{F95BDCDB-3DB7-426B-A030-A08ADDBB6245}"/>
              </a:ext>
            </a:extLst>
          </p:cNvPr>
          <p:cNvSpPr txBox="1"/>
          <p:nvPr/>
        </p:nvSpPr>
        <p:spPr>
          <a:xfrm>
            <a:off x="5370239" y="3703272"/>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bon / un </a:t>
            </a:r>
            <a:r>
              <a:rPr kumimoji="0" lang="fr-FR" sz="20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portable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
        <p:nvSpPr>
          <p:cNvPr id="22" name="TextBox 21">
            <a:extLst>
              <a:ext uri="{FF2B5EF4-FFF2-40B4-BE49-F238E27FC236}">
                <a16:creationId xmlns:a16="http://schemas.microsoft.com/office/drawing/2014/main" id="{0BE3AFD1-F3D9-4829-914D-BC5CF379793C}"/>
              </a:ext>
            </a:extLst>
          </p:cNvPr>
          <p:cNvSpPr txBox="1"/>
          <p:nvPr/>
        </p:nvSpPr>
        <p:spPr>
          <a:xfrm>
            <a:off x="5398777" y="4555103"/>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petite / une chose !</a:t>
            </a:r>
          </a:p>
        </p:txBody>
      </p:sp>
      <p:sp>
        <p:nvSpPr>
          <p:cNvPr id="23" name="TextBox 22">
            <a:extLst>
              <a:ext uri="{FF2B5EF4-FFF2-40B4-BE49-F238E27FC236}">
                <a16:creationId xmlns:a16="http://schemas.microsoft.com/office/drawing/2014/main" id="{AF509BB4-60B9-4E41-8386-39B8BBE584DB}"/>
              </a:ext>
            </a:extLst>
          </p:cNvPr>
          <p:cNvSpPr txBox="1"/>
          <p:nvPr/>
        </p:nvSpPr>
        <p:spPr>
          <a:xfrm>
            <a:off x="5398776" y="5406932"/>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triste / un visage !</a:t>
            </a:r>
          </a:p>
        </p:txBody>
      </p:sp>
      <p:sp>
        <p:nvSpPr>
          <p:cNvPr id="24" name="Action Button: Custom 16">
            <a:hlinkClick r:id="" action="ppaction://noaction" highlightClick="1">
              <a:snd r:embed="rId5" name="c'est grand.wav"/>
            </a:hlinkClick>
            <a:extLst>
              <a:ext uri="{FF2B5EF4-FFF2-40B4-BE49-F238E27FC236}">
                <a16:creationId xmlns:a16="http://schemas.microsoft.com/office/drawing/2014/main" id="{46AAF208-935B-43FC-B7EF-418E0ECFBC68}"/>
              </a:ext>
            </a:extLst>
          </p:cNvPr>
          <p:cNvSpPr/>
          <p:nvPr/>
        </p:nvSpPr>
        <p:spPr>
          <a:xfrm>
            <a:off x="4792806" y="114777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6" name="c'est une chambre.wav"/>
            </a:hlinkClick>
            <a:extLst>
              <a:ext uri="{FF2B5EF4-FFF2-40B4-BE49-F238E27FC236}">
                <a16:creationId xmlns:a16="http://schemas.microsoft.com/office/drawing/2014/main" id="{2DE5B6C6-77D2-40A1-A57D-AA25D3B84F64}"/>
              </a:ext>
            </a:extLst>
          </p:cNvPr>
          <p:cNvSpPr/>
          <p:nvPr/>
        </p:nvSpPr>
        <p:spPr>
          <a:xfrm>
            <a:off x="4789356" y="1996421"/>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7" name="c'est petit.wav"/>
            </a:hlinkClick>
            <a:extLst>
              <a:ext uri="{FF2B5EF4-FFF2-40B4-BE49-F238E27FC236}">
                <a16:creationId xmlns:a16="http://schemas.microsoft.com/office/drawing/2014/main" id="{AADEED93-E0BE-453C-900A-74C229C674AE}"/>
              </a:ext>
            </a:extLst>
          </p:cNvPr>
          <p:cNvSpPr/>
          <p:nvPr/>
        </p:nvSpPr>
        <p:spPr>
          <a:xfrm>
            <a:off x="4789355" y="2845063"/>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Action Button: Custom 16">
            <a:hlinkClick r:id="" action="ppaction://noaction" highlightClick="1">
              <a:snd r:embed="rId8" name="c'est un portable.wav"/>
            </a:hlinkClick>
            <a:extLst>
              <a:ext uri="{FF2B5EF4-FFF2-40B4-BE49-F238E27FC236}">
                <a16:creationId xmlns:a16="http://schemas.microsoft.com/office/drawing/2014/main" id="{9FC8948F-DE4B-4055-B6BD-B85A8A43C0D5}"/>
              </a:ext>
            </a:extLst>
          </p:cNvPr>
          <p:cNvSpPr/>
          <p:nvPr/>
        </p:nvSpPr>
        <p:spPr>
          <a:xfrm>
            <a:off x="4797521" y="3693705"/>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0" name="Action Button: Custom 16">
            <a:hlinkClick r:id="" action="ppaction://noaction" highlightClick="1">
              <a:snd r:embed="rId9" name="c'est une chose.wav"/>
            </a:hlinkClick>
            <a:extLst>
              <a:ext uri="{FF2B5EF4-FFF2-40B4-BE49-F238E27FC236}">
                <a16:creationId xmlns:a16="http://schemas.microsoft.com/office/drawing/2014/main" id="{7D0C37C9-9331-4AA2-8EC8-7B90C63E8452}"/>
              </a:ext>
            </a:extLst>
          </p:cNvPr>
          <p:cNvSpPr/>
          <p:nvPr/>
        </p:nvSpPr>
        <p:spPr>
          <a:xfrm>
            <a:off x="4794071" y="4542347"/>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1" name="Action Button: Custom 16">
            <a:hlinkClick r:id="" action="ppaction://noaction" highlightClick="1">
              <a:snd r:embed="rId10" name="c'est triste.wav"/>
            </a:hlinkClick>
            <a:extLst>
              <a:ext uri="{FF2B5EF4-FFF2-40B4-BE49-F238E27FC236}">
                <a16:creationId xmlns:a16="http://schemas.microsoft.com/office/drawing/2014/main" id="{C30D8349-0DA9-4FA0-A073-8ACE06F4F854}"/>
              </a:ext>
            </a:extLst>
          </p:cNvPr>
          <p:cNvSpPr/>
          <p:nvPr/>
        </p:nvSpPr>
        <p:spPr>
          <a:xfrm>
            <a:off x="4794070" y="5390987"/>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13316" name="Picture 4" descr="Bedroom 6 Clip Art">
            <a:extLst>
              <a:ext uri="{FF2B5EF4-FFF2-40B4-BE49-F238E27FC236}">
                <a16:creationId xmlns:a16="http://schemas.microsoft.com/office/drawing/2014/main" id="{C8E30536-22D1-4DC0-AA62-30C63CB7984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18512" y="1896960"/>
            <a:ext cx="866626" cy="60866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Mobile Touch Phone Clip Art">
            <a:extLst>
              <a:ext uri="{FF2B5EF4-FFF2-40B4-BE49-F238E27FC236}">
                <a16:creationId xmlns:a16="http://schemas.microsoft.com/office/drawing/2014/main" id="{CCA3FDC6-3217-4791-8C3A-FD13E8BAB19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238002" y="3549259"/>
            <a:ext cx="311198" cy="662641"/>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Red 3d Cube Clip Art">
            <a:extLst>
              <a:ext uri="{FF2B5EF4-FFF2-40B4-BE49-F238E27FC236}">
                <a16:creationId xmlns:a16="http://schemas.microsoft.com/office/drawing/2014/main" id="{E2FAADA3-4552-43B4-BE36-EBD777DCDAD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38002" y="4511348"/>
            <a:ext cx="466031" cy="52781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B4C6603-0B9C-4556-A50E-DCE35A7720D7}"/>
              </a:ext>
            </a:extLst>
          </p:cNvPr>
          <p:cNvSpPr/>
          <p:nvPr/>
        </p:nvSpPr>
        <p:spPr>
          <a:xfrm>
            <a:off x="7257849" y="1078024"/>
            <a:ext cx="2068791" cy="483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7" name="Rectangle 36">
            <a:extLst>
              <a:ext uri="{FF2B5EF4-FFF2-40B4-BE49-F238E27FC236}">
                <a16:creationId xmlns:a16="http://schemas.microsoft.com/office/drawing/2014/main" id="{68670002-B739-44C1-B66E-497C0D39770B}"/>
              </a:ext>
            </a:extLst>
          </p:cNvPr>
          <p:cNvSpPr/>
          <p:nvPr/>
        </p:nvSpPr>
        <p:spPr>
          <a:xfrm>
            <a:off x="6452413" y="2016719"/>
            <a:ext cx="1060496" cy="383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8" name="Rectangle 37">
            <a:extLst>
              <a:ext uri="{FF2B5EF4-FFF2-40B4-BE49-F238E27FC236}">
                <a16:creationId xmlns:a16="http://schemas.microsoft.com/office/drawing/2014/main" id="{96F1F379-1BF6-465C-AC72-36AD85116F71}"/>
              </a:ext>
            </a:extLst>
          </p:cNvPr>
          <p:cNvSpPr/>
          <p:nvPr/>
        </p:nvSpPr>
        <p:spPr>
          <a:xfrm>
            <a:off x="7122520" y="2791606"/>
            <a:ext cx="1848485" cy="543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9" name="Rectangle 38">
            <a:extLst>
              <a:ext uri="{FF2B5EF4-FFF2-40B4-BE49-F238E27FC236}">
                <a16:creationId xmlns:a16="http://schemas.microsoft.com/office/drawing/2014/main" id="{EA60E724-EF48-41FB-A1EF-05C14DCC3000}"/>
              </a:ext>
            </a:extLst>
          </p:cNvPr>
          <p:cNvSpPr/>
          <p:nvPr/>
        </p:nvSpPr>
        <p:spPr>
          <a:xfrm>
            <a:off x="6470237" y="3740920"/>
            <a:ext cx="766866" cy="3462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0" name="Rectangle 39">
            <a:extLst>
              <a:ext uri="{FF2B5EF4-FFF2-40B4-BE49-F238E27FC236}">
                <a16:creationId xmlns:a16="http://schemas.microsoft.com/office/drawing/2014/main" id="{8800ABC3-38D4-4798-8A70-B9F6E0AD044B}"/>
              </a:ext>
            </a:extLst>
          </p:cNvPr>
          <p:cNvSpPr/>
          <p:nvPr/>
        </p:nvSpPr>
        <p:spPr>
          <a:xfrm>
            <a:off x="6535977" y="4583046"/>
            <a:ext cx="878314" cy="43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1" name="Rectangle 40">
            <a:extLst>
              <a:ext uri="{FF2B5EF4-FFF2-40B4-BE49-F238E27FC236}">
                <a16:creationId xmlns:a16="http://schemas.microsoft.com/office/drawing/2014/main" id="{95643227-67E6-428C-8D90-77088798B2BE}"/>
              </a:ext>
            </a:extLst>
          </p:cNvPr>
          <p:cNvSpPr/>
          <p:nvPr/>
        </p:nvSpPr>
        <p:spPr>
          <a:xfrm>
            <a:off x="7122520" y="5338373"/>
            <a:ext cx="1425034" cy="5624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 name="Picture 6" descr="Emojis, Emoji, Hipster, Funny, Emoticon, Facial">
            <a:extLst>
              <a:ext uri="{FF2B5EF4-FFF2-40B4-BE49-F238E27FC236}">
                <a16:creationId xmlns:a16="http://schemas.microsoft.com/office/drawing/2014/main" id="{1E8EA519-5EC4-453F-83E4-B281436AF004}"/>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6296" t="20108" r="51958" b="66079"/>
          <a:stretch/>
        </p:blipFill>
        <p:spPr bwMode="auto">
          <a:xfrm>
            <a:off x="9198383" y="5163337"/>
            <a:ext cx="805513" cy="947306"/>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Straight Arrow Connector 35">
            <a:extLst>
              <a:ext uri="{FF2B5EF4-FFF2-40B4-BE49-F238E27FC236}">
                <a16:creationId xmlns:a16="http://schemas.microsoft.com/office/drawing/2014/main" id="{50DD2246-3C9D-4107-B71F-26FDA4231640}"/>
              </a:ext>
            </a:extLst>
          </p:cNvPr>
          <p:cNvCxnSpPr>
            <a:cxnSpLocks/>
          </p:cNvCxnSpPr>
          <p:nvPr/>
        </p:nvCxnSpPr>
        <p:spPr>
          <a:xfrm flipH="1" flipV="1">
            <a:off x="10734435" y="1330193"/>
            <a:ext cx="406736" cy="215129"/>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sp>
        <p:nvSpPr>
          <p:cNvPr id="45" name="Pentagon 44">
            <a:extLst>
              <a:ext uri="{FF2B5EF4-FFF2-40B4-BE49-F238E27FC236}">
                <a16:creationId xmlns:a16="http://schemas.microsoft.com/office/drawing/2014/main" id="{874FDAE1-12AA-4471-BDC9-2283705AD9E6}"/>
              </a:ext>
            </a:extLst>
          </p:cNvPr>
          <p:cNvSpPr/>
          <p:nvPr/>
        </p:nvSpPr>
        <p:spPr>
          <a:xfrm>
            <a:off x="10086807" y="948593"/>
            <a:ext cx="639018" cy="627643"/>
          </a:xfrm>
          <a:prstGeom prst="pentago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Pentagon 45">
            <a:extLst>
              <a:ext uri="{FF2B5EF4-FFF2-40B4-BE49-F238E27FC236}">
                <a16:creationId xmlns:a16="http://schemas.microsoft.com/office/drawing/2014/main" id="{2FD2B51F-8226-48E2-9B4C-E5C75652EC4A}"/>
              </a:ext>
            </a:extLst>
          </p:cNvPr>
          <p:cNvSpPr/>
          <p:nvPr/>
        </p:nvSpPr>
        <p:spPr>
          <a:xfrm>
            <a:off x="9697443" y="1349228"/>
            <a:ext cx="320931" cy="246298"/>
          </a:xfrm>
          <a:prstGeom prst="pentago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7" name="Straight Arrow Connector 46">
            <a:extLst>
              <a:ext uri="{FF2B5EF4-FFF2-40B4-BE49-F238E27FC236}">
                <a16:creationId xmlns:a16="http://schemas.microsoft.com/office/drawing/2014/main" id="{6091FF47-F6A5-4142-9A07-568CC7DDE109}"/>
              </a:ext>
            </a:extLst>
          </p:cNvPr>
          <p:cNvCxnSpPr>
            <a:cxnSpLocks/>
          </p:cNvCxnSpPr>
          <p:nvPr/>
        </p:nvCxnSpPr>
        <p:spPr>
          <a:xfrm>
            <a:off x="9756917" y="2879786"/>
            <a:ext cx="398434" cy="195004"/>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sp>
        <p:nvSpPr>
          <p:cNvPr id="48" name="Hexagon 47">
            <a:extLst>
              <a:ext uri="{FF2B5EF4-FFF2-40B4-BE49-F238E27FC236}">
                <a16:creationId xmlns:a16="http://schemas.microsoft.com/office/drawing/2014/main" id="{55368DFA-5F7E-409C-A0F1-C2D4BCF8F7AC}"/>
              </a:ext>
            </a:extLst>
          </p:cNvPr>
          <p:cNvSpPr/>
          <p:nvPr/>
        </p:nvSpPr>
        <p:spPr>
          <a:xfrm>
            <a:off x="10197564" y="2985689"/>
            <a:ext cx="314341" cy="295441"/>
          </a:xfrm>
          <a:prstGeom prst="hexagon">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Hexagon 48">
            <a:extLst>
              <a:ext uri="{FF2B5EF4-FFF2-40B4-BE49-F238E27FC236}">
                <a16:creationId xmlns:a16="http://schemas.microsoft.com/office/drawing/2014/main" id="{458044B1-1A1A-4A8A-82DB-A533C4F918F3}"/>
              </a:ext>
            </a:extLst>
          </p:cNvPr>
          <p:cNvSpPr/>
          <p:nvPr/>
        </p:nvSpPr>
        <p:spPr>
          <a:xfrm>
            <a:off x="10618294" y="2670707"/>
            <a:ext cx="639018" cy="627643"/>
          </a:xfrm>
          <a:prstGeom prst="hexagon">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67656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004" y="1535364"/>
            <a:ext cx="2218570" cy="1057519"/>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2283" y="3646211"/>
            <a:ext cx="1421544" cy="2119848"/>
          </a:xfrm>
          <a:prstGeom prst="rect">
            <a:avLst/>
          </a:prstGeom>
        </p:spPr>
      </p:pic>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8110" y="1592600"/>
            <a:ext cx="2030943" cy="1426415"/>
          </a:xfrm>
          <a:prstGeom prst="rect">
            <a:avLst/>
          </a:prstGeom>
        </p:spPr>
      </p:pic>
      <p:sp>
        <p:nvSpPr>
          <p:cNvPr id="2" name="TextBox 1"/>
          <p:cNvSpPr txBox="1"/>
          <p:nvPr/>
        </p:nvSpPr>
        <p:spPr>
          <a:xfrm>
            <a:off x="106531" y="5241332"/>
            <a:ext cx="5433039" cy="1077218"/>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Say what each item is, </a:t>
            </a:r>
          </a:p>
          <a:p>
            <a:r>
              <a:rPr lang="en-GB" sz="3200" dirty="0">
                <a:solidFill>
                  <a:srgbClr val="002060"/>
                </a:solidFill>
                <a:latin typeface="Century Gothic" panose="020B0502020202020204" pitchFamily="34" charset="0"/>
              </a:rPr>
              <a:t>e.g.,1) </a:t>
            </a:r>
            <a:r>
              <a:rPr lang="fr-FR" sz="3200" dirty="0">
                <a:solidFill>
                  <a:srgbClr val="002060"/>
                </a:solidFill>
                <a:latin typeface="Century Gothic" panose="020B0502020202020204" pitchFamily="34" charset="0"/>
              </a:rPr>
              <a:t>C’est une règle</a:t>
            </a:r>
            <a:r>
              <a:rPr lang="en-GB" sz="3200" dirty="0">
                <a:solidFill>
                  <a:srgbClr val="002060"/>
                </a:solidFill>
                <a:latin typeface="Century Gothic" panose="020B0502020202020204" pitchFamily="34" charset="0"/>
              </a:rPr>
              <a:t>. </a:t>
            </a:r>
          </a:p>
        </p:txBody>
      </p:sp>
      <p:sp>
        <p:nvSpPr>
          <p:cNvPr id="3" name="TextBox 2"/>
          <p:cNvSpPr txBox="1"/>
          <p:nvPr/>
        </p:nvSpPr>
        <p:spPr>
          <a:xfrm>
            <a:off x="328617" y="1487106"/>
            <a:ext cx="495032" cy="707886"/>
          </a:xfrm>
          <a:prstGeom prst="rect">
            <a:avLst/>
          </a:prstGeom>
          <a:noFill/>
        </p:spPr>
        <p:txBody>
          <a:bodyPr wrap="square" rtlCol="0">
            <a:spAutoFit/>
          </a:bodyPr>
          <a:lstStyle/>
          <a:p>
            <a:r>
              <a:rPr lang="en-GB" sz="4000" b="1" dirty="0">
                <a:solidFill>
                  <a:srgbClr val="002060"/>
                </a:solidFill>
                <a:latin typeface="Century Gothic" panose="020B0502020202020204" pitchFamily="34" charset="0"/>
              </a:rPr>
              <a:t>1</a:t>
            </a:r>
          </a:p>
        </p:txBody>
      </p:sp>
      <p:sp>
        <p:nvSpPr>
          <p:cNvPr id="27" name="TextBox 26"/>
          <p:cNvSpPr txBox="1"/>
          <p:nvPr/>
        </p:nvSpPr>
        <p:spPr>
          <a:xfrm>
            <a:off x="328617" y="3338819"/>
            <a:ext cx="495032" cy="707886"/>
          </a:xfrm>
          <a:prstGeom prst="rect">
            <a:avLst/>
          </a:prstGeom>
          <a:noFill/>
        </p:spPr>
        <p:txBody>
          <a:bodyPr wrap="square" rtlCol="0">
            <a:spAutoFit/>
          </a:bodyPr>
          <a:lstStyle/>
          <a:p>
            <a:r>
              <a:rPr lang="en-GB" sz="4000" b="1" dirty="0">
                <a:solidFill>
                  <a:srgbClr val="002060"/>
                </a:solidFill>
                <a:latin typeface="Century Gothic" panose="020B0502020202020204" pitchFamily="34" charset="0"/>
              </a:rPr>
              <a:t>4</a:t>
            </a:r>
          </a:p>
        </p:txBody>
      </p:sp>
      <p:sp>
        <p:nvSpPr>
          <p:cNvPr id="29" name="TextBox 28"/>
          <p:cNvSpPr txBox="1"/>
          <p:nvPr/>
        </p:nvSpPr>
        <p:spPr>
          <a:xfrm>
            <a:off x="9033972" y="1487106"/>
            <a:ext cx="495032" cy="707886"/>
          </a:xfrm>
          <a:prstGeom prst="rect">
            <a:avLst/>
          </a:prstGeom>
          <a:noFill/>
        </p:spPr>
        <p:txBody>
          <a:bodyPr wrap="square" rtlCol="0">
            <a:spAutoFit/>
          </a:bodyPr>
          <a:lstStyle/>
          <a:p>
            <a:r>
              <a:rPr lang="en-GB" sz="4000" b="1" dirty="0">
                <a:solidFill>
                  <a:srgbClr val="002060"/>
                </a:solidFill>
                <a:latin typeface="Century Gothic" panose="020B0502020202020204" pitchFamily="34" charset="0"/>
              </a:rPr>
              <a:t>3</a:t>
            </a:r>
          </a:p>
        </p:txBody>
      </p:sp>
      <p:sp>
        <p:nvSpPr>
          <p:cNvPr id="30" name="TextBox 29"/>
          <p:cNvSpPr txBox="1"/>
          <p:nvPr/>
        </p:nvSpPr>
        <p:spPr>
          <a:xfrm>
            <a:off x="4770352" y="1491454"/>
            <a:ext cx="495032" cy="707886"/>
          </a:xfrm>
          <a:prstGeom prst="rect">
            <a:avLst/>
          </a:prstGeom>
          <a:noFill/>
        </p:spPr>
        <p:txBody>
          <a:bodyPr wrap="square" rtlCol="0">
            <a:spAutoFit/>
          </a:bodyPr>
          <a:lstStyle/>
          <a:p>
            <a:r>
              <a:rPr lang="en-GB" sz="4000" b="1" dirty="0">
                <a:solidFill>
                  <a:srgbClr val="002060"/>
                </a:solidFill>
                <a:latin typeface="Century Gothic" panose="020B0502020202020204" pitchFamily="34" charset="0"/>
              </a:rPr>
              <a:t>2</a:t>
            </a:r>
          </a:p>
        </p:txBody>
      </p:sp>
      <p:sp>
        <p:nvSpPr>
          <p:cNvPr id="32" name="TextBox 31"/>
          <p:cNvSpPr txBox="1"/>
          <p:nvPr/>
        </p:nvSpPr>
        <p:spPr>
          <a:xfrm>
            <a:off x="4770352" y="3338819"/>
            <a:ext cx="495032" cy="707886"/>
          </a:xfrm>
          <a:prstGeom prst="rect">
            <a:avLst/>
          </a:prstGeom>
          <a:noFill/>
        </p:spPr>
        <p:txBody>
          <a:bodyPr wrap="square" rtlCol="0">
            <a:spAutoFit/>
          </a:bodyPr>
          <a:lstStyle/>
          <a:p>
            <a:r>
              <a:rPr lang="en-GB" sz="4000" b="1" dirty="0">
                <a:solidFill>
                  <a:srgbClr val="002060"/>
                </a:solidFill>
                <a:latin typeface="Century Gothic" panose="020B0502020202020204" pitchFamily="34" charset="0"/>
              </a:rPr>
              <a:t>5</a:t>
            </a:r>
          </a:p>
        </p:txBody>
      </p:sp>
      <p:sp>
        <p:nvSpPr>
          <p:cNvPr id="33" name="TextBox 32"/>
          <p:cNvSpPr txBox="1"/>
          <p:nvPr/>
        </p:nvSpPr>
        <p:spPr>
          <a:xfrm>
            <a:off x="9033972" y="3338819"/>
            <a:ext cx="495032" cy="707886"/>
          </a:xfrm>
          <a:prstGeom prst="rect">
            <a:avLst/>
          </a:prstGeom>
          <a:noFill/>
        </p:spPr>
        <p:txBody>
          <a:bodyPr wrap="square" rtlCol="0">
            <a:spAutoFit/>
          </a:bodyPr>
          <a:lstStyle/>
          <a:p>
            <a:r>
              <a:rPr lang="en-GB" sz="4000" b="1" dirty="0">
                <a:solidFill>
                  <a:srgbClr val="002060"/>
                </a:solidFill>
                <a:latin typeface="Century Gothic" panose="020B0502020202020204" pitchFamily="34" charset="0"/>
              </a:rPr>
              <a:t>6</a:t>
            </a:r>
          </a:p>
        </p:txBody>
      </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5978" y="3447623"/>
            <a:ext cx="1557719" cy="1917192"/>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2639" y="3060196"/>
            <a:ext cx="1011171" cy="1973018"/>
          </a:xfrm>
          <a:prstGeom prst="rect">
            <a:avLst/>
          </a:prstGeom>
        </p:spPr>
      </p:pic>
      <p:pic>
        <p:nvPicPr>
          <p:cNvPr id="22" name="Picture 21">
            <a:extLst>
              <a:ext uri="{FF2B5EF4-FFF2-40B4-BE49-F238E27FC236}">
                <a16:creationId xmlns:a16="http://schemas.microsoft.com/office/drawing/2014/main" id="{8D435CCA-72B0-4A8A-A00E-C86395319A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51598" y="1078059"/>
            <a:ext cx="881192" cy="2036716"/>
          </a:xfrm>
          <a:prstGeom prst="rect">
            <a:avLst/>
          </a:prstGeom>
        </p:spPr>
      </p:pic>
      <p:pic>
        <p:nvPicPr>
          <p:cNvPr id="25" name="Picture 24" descr="background rectangle">
            <a:extLst>
              <a:ext uri="{FF2B5EF4-FFF2-40B4-BE49-F238E27FC236}">
                <a16:creationId xmlns:a16="http://schemas.microsoft.com/office/drawing/2014/main" id="{0F994C66-9BC9-4235-8FFB-E42A3539F703}"/>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6" name="Title 3">
            <a:extLst>
              <a:ext uri="{FF2B5EF4-FFF2-40B4-BE49-F238E27FC236}">
                <a16:creationId xmlns:a16="http://schemas.microsoft.com/office/drawing/2014/main" id="{1981A425-238A-42DB-BAFF-3C13CDFBDD83}"/>
              </a:ext>
            </a:extLst>
          </p:cNvPr>
          <p:cNvSpPr>
            <a:spLocks noGrp="1"/>
          </p:cNvSpPr>
          <p:nvPr>
            <p:ph type="title"/>
          </p:nvPr>
        </p:nvSpPr>
        <p:spPr>
          <a:xfrm>
            <a:off x="0" y="296864"/>
            <a:ext cx="5265384" cy="707849"/>
          </a:xfrm>
        </p:spPr>
        <p:txBody>
          <a:bodyPr>
            <a:normAutofit/>
          </a:bodyPr>
          <a:lstStyle/>
          <a:p>
            <a:r>
              <a:rPr lang="fr-FR" sz="3600" b="1" dirty="0">
                <a:solidFill>
                  <a:schemeClr val="bg1"/>
                </a:solidFill>
              </a:rPr>
              <a:t>C’est</a:t>
            </a:r>
            <a:r>
              <a:rPr lang="en-GB" sz="3600" b="1" dirty="0">
                <a:solidFill>
                  <a:schemeClr val="bg1"/>
                </a:solidFill>
              </a:rPr>
              <a:t> … ? (1/2)</a:t>
            </a:r>
          </a:p>
        </p:txBody>
      </p:sp>
      <p:sp>
        <p:nvSpPr>
          <p:cNvPr id="38" name="Rounded Rectangle 46">
            <a:extLst>
              <a:ext uri="{FF2B5EF4-FFF2-40B4-BE49-F238E27FC236}">
                <a16:creationId xmlns:a16="http://schemas.microsoft.com/office/drawing/2014/main" id="{DDE798E6-1140-487C-87F6-F6EE42DADAC2}"/>
              </a:ext>
            </a:extLst>
          </p:cNvPr>
          <p:cNvSpPr/>
          <p:nvPr/>
        </p:nvSpPr>
        <p:spPr>
          <a:xfrm>
            <a:off x="10384971" y="249870"/>
            <a:ext cx="152494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cxnSp>
        <p:nvCxnSpPr>
          <p:cNvPr id="12" name="Straight Arrow Connector 11">
            <a:extLst>
              <a:ext uri="{FF2B5EF4-FFF2-40B4-BE49-F238E27FC236}">
                <a16:creationId xmlns:a16="http://schemas.microsoft.com/office/drawing/2014/main" id="{10156559-43C7-467A-9E79-8B803483C2AE}"/>
              </a:ext>
            </a:extLst>
          </p:cNvPr>
          <p:cNvCxnSpPr>
            <a:cxnSpLocks/>
          </p:cNvCxnSpPr>
          <p:nvPr/>
        </p:nvCxnSpPr>
        <p:spPr>
          <a:xfrm>
            <a:off x="9316559" y="654914"/>
            <a:ext cx="590799" cy="509078"/>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33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79407-76D6-D74A-A653-9AD1BACC554F}"/>
              </a:ext>
            </a:extLst>
          </p:cNvPr>
          <p:cNvSpPr>
            <a:spLocks noGrp="1"/>
          </p:cNvSpPr>
          <p:nvPr>
            <p:ph type="title"/>
          </p:nvPr>
        </p:nvSpPr>
        <p:spPr>
          <a:xfrm>
            <a:off x="114303" y="-771523"/>
            <a:ext cx="2571749" cy="3429000"/>
          </a:xfrm>
        </p:spPr>
        <p:txBody>
          <a:bodyPr/>
          <a:lstStyle/>
          <a:p>
            <a:pPr lvl="0" algn="ctr">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e</a:t>
            </a:r>
            <a:endParaRPr lang="en-US" dirty="0"/>
          </a:p>
        </p:txBody>
      </p:sp>
      <p:sp>
        <p:nvSpPr>
          <p:cNvPr id="5" name="TextBox 4"/>
          <p:cNvSpPr txBox="1"/>
          <p:nvPr/>
        </p:nvSpPr>
        <p:spPr>
          <a:xfrm>
            <a:off x="5454415" y="1900582"/>
            <a:ext cx="14830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j</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422238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 j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470" y="5099949"/>
            <a:ext cx="1109595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what each item is, e.g.,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règle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25" name="Picture 24" descr="background rectangle">
            <a:extLst>
              <a:ext uri="{FF2B5EF4-FFF2-40B4-BE49-F238E27FC236}">
                <a16:creationId xmlns:a16="http://schemas.microsoft.com/office/drawing/2014/main" id="{0F994C66-9BC9-4235-8FFB-E42A3539F70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6" name="Title 3">
            <a:extLst>
              <a:ext uri="{FF2B5EF4-FFF2-40B4-BE49-F238E27FC236}">
                <a16:creationId xmlns:a16="http://schemas.microsoft.com/office/drawing/2014/main" id="{1981A425-238A-42DB-BAFF-3C13CDFBDD83}"/>
              </a:ext>
            </a:extLst>
          </p:cNvPr>
          <p:cNvSpPr>
            <a:spLocks noGrp="1"/>
          </p:cNvSpPr>
          <p:nvPr>
            <p:ph type="title"/>
          </p:nvPr>
        </p:nvSpPr>
        <p:spPr>
          <a:xfrm>
            <a:off x="0" y="296864"/>
            <a:ext cx="5265384" cy="707849"/>
          </a:xfrm>
        </p:spPr>
        <p:txBody>
          <a:bodyPr>
            <a:normAutofit/>
          </a:bodyPr>
          <a:lstStyle/>
          <a:p>
            <a:r>
              <a:rPr lang="fr-FR" sz="3600" b="1" dirty="0">
                <a:solidFill>
                  <a:schemeClr val="bg1"/>
                </a:solidFill>
              </a:rPr>
              <a:t>C’est</a:t>
            </a:r>
            <a:r>
              <a:rPr lang="en-GB" sz="3600" b="1" dirty="0">
                <a:solidFill>
                  <a:schemeClr val="bg1"/>
                </a:solidFill>
              </a:rPr>
              <a:t> … ? (2/2)</a:t>
            </a:r>
          </a:p>
        </p:txBody>
      </p:sp>
      <p:sp>
        <p:nvSpPr>
          <p:cNvPr id="38" name="Rounded Rectangle 46">
            <a:extLst>
              <a:ext uri="{FF2B5EF4-FFF2-40B4-BE49-F238E27FC236}">
                <a16:creationId xmlns:a16="http://schemas.microsoft.com/office/drawing/2014/main" id="{DDE798E6-1140-487C-87F6-F6EE42DADAC2}"/>
              </a:ext>
            </a:extLst>
          </p:cNvPr>
          <p:cNvSpPr/>
          <p:nvPr/>
        </p:nvSpPr>
        <p:spPr>
          <a:xfrm>
            <a:off x="10384971" y="249870"/>
            <a:ext cx="152494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18" name="TextBox 17">
            <a:extLst>
              <a:ext uri="{FF2B5EF4-FFF2-40B4-BE49-F238E27FC236}">
                <a16:creationId xmlns:a16="http://schemas.microsoft.com/office/drawing/2014/main" id="{E57E76E1-BFC0-4363-A505-417669725974}"/>
              </a:ext>
            </a:extLst>
          </p:cNvPr>
          <p:cNvSpPr txBox="1"/>
          <p:nvPr/>
        </p:nvSpPr>
        <p:spPr>
          <a:xfrm>
            <a:off x="149438" y="5185160"/>
            <a:ext cx="7497626" cy="107721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Now say what each item is like,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e.g.,1) C’est </a:t>
            </a:r>
            <a:r>
              <a:rPr lang="en-GB" sz="3200" dirty="0">
                <a:solidFill>
                  <a:srgbClr val="002060"/>
                </a:solidFill>
                <a:latin typeface="Century Gothic" panose="020B0502020202020204" pitchFamily="34" charset="0"/>
              </a:rPr>
              <a:t>grand</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 name="TextBox 3">
            <a:extLst>
              <a:ext uri="{FF2B5EF4-FFF2-40B4-BE49-F238E27FC236}">
                <a16:creationId xmlns:a16="http://schemas.microsoft.com/office/drawing/2014/main" id="{EA2ED337-F8DC-4550-A566-8D1B7C0EA74C}"/>
              </a:ext>
            </a:extLst>
          </p:cNvPr>
          <p:cNvSpPr txBox="1"/>
          <p:nvPr/>
        </p:nvSpPr>
        <p:spPr>
          <a:xfrm>
            <a:off x="981611" y="1354501"/>
            <a:ext cx="4950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5" name="TextBox 4">
            <a:extLst>
              <a:ext uri="{FF2B5EF4-FFF2-40B4-BE49-F238E27FC236}">
                <a16:creationId xmlns:a16="http://schemas.microsoft.com/office/drawing/2014/main" id="{41C40435-4458-417E-919C-B3F07422BFE8}"/>
              </a:ext>
            </a:extLst>
          </p:cNvPr>
          <p:cNvSpPr txBox="1"/>
          <p:nvPr/>
        </p:nvSpPr>
        <p:spPr>
          <a:xfrm>
            <a:off x="4489006" y="1358904"/>
            <a:ext cx="4950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sp>
        <p:nvSpPr>
          <p:cNvPr id="7" name="TextBox 6">
            <a:extLst>
              <a:ext uri="{FF2B5EF4-FFF2-40B4-BE49-F238E27FC236}">
                <a16:creationId xmlns:a16="http://schemas.microsoft.com/office/drawing/2014/main" id="{89BB1094-25A1-42F6-A8A0-42EDF6BB680A}"/>
              </a:ext>
            </a:extLst>
          </p:cNvPr>
          <p:cNvSpPr txBox="1"/>
          <p:nvPr/>
        </p:nvSpPr>
        <p:spPr>
          <a:xfrm>
            <a:off x="7399548" y="1353102"/>
            <a:ext cx="4950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9</a:t>
            </a:r>
          </a:p>
        </p:txBody>
      </p:sp>
      <p:sp>
        <p:nvSpPr>
          <p:cNvPr id="9" name="TextBox 8">
            <a:extLst>
              <a:ext uri="{FF2B5EF4-FFF2-40B4-BE49-F238E27FC236}">
                <a16:creationId xmlns:a16="http://schemas.microsoft.com/office/drawing/2014/main" id="{D96BE4EE-7801-4BDC-82B8-86F4ED6F8D8A}"/>
              </a:ext>
            </a:extLst>
          </p:cNvPr>
          <p:cNvSpPr txBox="1"/>
          <p:nvPr/>
        </p:nvSpPr>
        <p:spPr>
          <a:xfrm>
            <a:off x="4275081" y="3442690"/>
            <a:ext cx="7545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10</a:t>
            </a:r>
          </a:p>
        </p:txBody>
      </p:sp>
      <p:sp>
        <p:nvSpPr>
          <p:cNvPr id="10" name="TextBox 9">
            <a:extLst>
              <a:ext uri="{FF2B5EF4-FFF2-40B4-BE49-F238E27FC236}">
                <a16:creationId xmlns:a16="http://schemas.microsoft.com/office/drawing/2014/main" id="{46AF148B-C383-4BCF-B188-42A1208F0A78}"/>
              </a:ext>
            </a:extLst>
          </p:cNvPr>
          <p:cNvSpPr txBox="1"/>
          <p:nvPr/>
        </p:nvSpPr>
        <p:spPr>
          <a:xfrm>
            <a:off x="7835069" y="3389872"/>
            <a:ext cx="7545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11</a:t>
            </a:r>
          </a:p>
        </p:txBody>
      </p:sp>
      <p:pic>
        <p:nvPicPr>
          <p:cNvPr id="1026" name="Picture 2" descr="France, Flag, National, Symbols, Tricolour, Blue, White">
            <a:extLst>
              <a:ext uri="{FF2B5EF4-FFF2-40B4-BE49-F238E27FC236}">
                <a16:creationId xmlns:a16="http://schemas.microsoft.com/office/drawing/2014/main" id="{BE32E19F-2994-4CE5-AE64-565BB726A0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9509" y="1708444"/>
            <a:ext cx="2270540" cy="15136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ojis, Emoji, Hipster, Funny, Emoticon, Facial">
            <a:extLst>
              <a:ext uri="{FF2B5EF4-FFF2-40B4-BE49-F238E27FC236}">
                <a16:creationId xmlns:a16="http://schemas.microsoft.com/office/drawing/2014/main" id="{8F96F326-E367-44FE-AA99-BF99C0258B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412" t="4967" r="35191" b="81500"/>
          <a:stretch/>
        </p:blipFill>
        <p:spPr bwMode="auto">
          <a:xfrm>
            <a:off x="5071376" y="1435595"/>
            <a:ext cx="1746142" cy="1641296"/>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10156559-43C7-467A-9E79-8B803483C2AE}"/>
              </a:ext>
            </a:extLst>
          </p:cNvPr>
          <p:cNvCxnSpPr/>
          <p:nvPr/>
        </p:nvCxnSpPr>
        <p:spPr>
          <a:xfrm flipH="1">
            <a:off x="8462667" y="1219442"/>
            <a:ext cx="254000" cy="781838"/>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pic>
        <p:nvPicPr>
          <p:cNvPr id="1036" name="Picture 12" descr="Thumbs Up, Smiley Face, Emoji, Happy, Smiley, Face">
            <a:extLst>
              <a:ext uri="{FF2B5EF4-FFF2-40B4-BE49-F238E27FC236}">
                <a16:creationId xmlns:a16="http://schemas.microsoft.com/office/drawing/2014/main" id="{F655E272-2B84-4C0A-AE52-D6855AA49B3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68833" y="3606156"/>
            <a:ext cx="2108636" cy="147384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lag, Country, England">
            <a:extLst>
              <a:ext uri="{FF2B5EF4-FFF2-40B4-BE49-F238E27FC236}">
                <a16:creationId xmlns:a16="http://schemas.microsoft.com/office/drawing/2014/main" id="{9B0DFDF9-F511-459F-8927-F1C802894FC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5279" y="3543808"/>
            <a:ext cx="2095293" cy="1396862"/>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Process 5">
            <a:extLst>
              <a:ext uri="{FF2B5EF4-FFF2-40B4-BE49-F238E27FC236}">
                <a16:creationId xmlns:a16="http://schemas.microsoft.com/office/drawing/2014/main" id="{942A68B3-C68B-42E4-94E5-619EAAD30955}"/>
              </a:ext>
            </a:extLst>
          </p:cNvPr>
          <p:cNvSpPr/>
          <p:nvPr/>
        </p:nvSpPr>
        <p:spPr>
          <a:xfrm>
            <a:off x="8125428" y="2245489"/>
            <a:ext cx="464239" cy="474561"/>
          </a:xfrm>
          <a:prstGeom prst="flowChartProcess">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owchart: Process 7">
            <a:extLst>
              <a:ext uri="{FF2B5EF4-FFF2-40B4-BE49-F238E27FC236}">
                <a16:creationId xmlns:a16="http://schemas.microsoft.com/office/drawing/2014/main" id="{C6009172-B9DE-40E5-97E1-E71187E8F09B}"/>
              </a:ext>
            </a:extLst>
          </p:cNvPr>
          <p:cNvSpPr/>
          <p:nvPr/>
        </p:nvSpPr>
        <p:spPr>
          <a:xfrm>
            <a:off x="9082816" y="1597887"/>
            <a:ext cx="1127675" cy="1122163"/>
          </a:xfrm>
          <a:prstGeom prst="flowChartProcess">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3147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lvl="0" algn="ctr">
              <a:lnSpc>
                <a:spcPct val="100000"/>
              </a:lnSpc>
            </a:pPr>
            <a:r>
              <a:rPr lang="fr-FR" sz="11500" b="1" dirty="0">
                <a:solidFill>
                  <a:srgbClr val="5B9BD5">
                    <a:lumMod val="50000"/>
                  </a:srgbClr>
                </a:solidFill>
              </a:rPr>
              <a:t>avoir</a:t>
            </a:r>
            <a:endParaRPr lang="fr-FR" sz="3959" dirty="0"/>
          </a:p>
        </p:txBody>
      </p:sp>
      <p:sp>
        <p:nvSpPr>
          <p:cNvPr id="53" name="Google Shape;53;p11"/>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algn="ctr"/>
            <a:r>
              <a:rPr lang="en-GB" sz="3200" dirty="0">
                <a:solidFill>
                  <a:srgbClr val="5B9BD5">
                    <a:lumMod val="50000"/>
                  </a:srgbClr>
                </a:solidFill>
                <a:latin typeface="Century Gothic" panose="020B0502020202020204" pitchFamily="34" charset="0"/>
              </a:rPr>
              <a:t>[to have | having]</a:t>
            </a:r>
          </a:p>
        </p:txBody>
      </p:sp>
      <p:sp>
        <p:nvSpPr>
          <p:cNvPr id="54" name="Google Shape;54;p11"/>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algn="ctr"/>
            <a:r>
              <a:rPr lang="en-GB" sz="11500" b="1" dirty="0">
                <a:solidFill>
                  <a:srgbClr val="5B9BD5">
                    <a:lumMod val="50000"/>
                  </a:srgbClr>
                </a:solidFill>
                <a:latin typeface="Century Gothic" panose="020B0502020202020204" pitchFamily="34" charset="0"/>
              </a:rPr>
              <a:t>a</a:t>
            </a: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algn="ctr"/>
            <a:r>
              <a:rPr lang="en-GB" sz="3200" dirty="0">
                <a:solidFill>
                  <a:srgbClr val="5B9BD5">
                    <a:lumMod val="50000"/>
                  </a:srgbClr>
                </a:solidFill>
                <a:latin typeface="Century Gothic" panose="020B0502020202020204" pitchFamily="34" charset="0"/>
              </a:rPr>
              <a:t>[has | is having]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AVOIR.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a.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8" name="Action Button: Help 7">
            <a:hlinkClick r:id="" action="ppaction://noaction" highlightClick="1"/>
            <a:extLst>
              <a:ext uri="{FF2B5EF4-FFF2-40B4-BE49-F238E27FC236}">
                <a16:creationId xmlns:a16="http://schemas.microsoft.com/office/drawing/2014/main" id="{B0880C0E-2AAB-41A1-844D-885E7F1D12A5}"/>
              </a:ext>
            </a:extLst>
          </p:cNvPr>
          <p:cNvSpPr/>
          <p:nvPr/>
        </p:nvSpPr>
        <p:spPr>
          <a:xfrm>
            <a:off x="1260000" y="2630570"/>
            <a:ext cx="542518" cy="478022"/>
          </a:xfrm>
          <a:prstGeom prst="actionButtonHelp">
            <a:avLst/>
          </a:prstGeom>
          <a:solidFill>
            <a:schemeClr val="accent1">
              <a:lumMod val="40000"/>
              <a:lumOff val="60000"/>
            </a:schemeClr>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Action Button: Help 8">
            <a:hlinkClick r:id="" action="ppaction://noaction" highlightClick="1"/>
            <a:extLst>
              <a:ext uri="{FF2B5EF4-FFF2-40B4-BE49-F238E27FC236}">
                <a16:creationId xmlns:a16="http://schemas.microsoft.com/office/drawing/2014/main" id="{BD3C64A6-4A31-4861-AEBC-8EB7EECE1E39}"/>
              </a:ext>
            </a:extLst>
          </p:cNvPr>
          <p:cNvSpPr/>
          <p:nvPr/>
        </p:nvSpPr>
        <p:spPr>
          <a:xfrm>
            <a:off x="1260000" y="5195648"/>
            <a:ext cx="542518" cy="478022"/>
          </a:xfrm>
          <a:prstGeom prst="actionButtonHelp">
            <a:avLst/>
          </a:prstGeom>
          <a:solidFill>
            <a:schemeClr val="accent1">
              <a:lumMod val="40000"/>
              <a:lumOff val="60000"/>
            </a:schemeClr>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lvl="0" algn="ctr"/>
            <a:r>
              <a:rPr lang="fr-FR" sz="11500" b="1" dirty="0">
                <a:solidFill>
                  <a:srgbClr val="5B9BD5">
                    <a:lumMod val="50000"/>
                  </a:srgbClr>
                </a:solidFill>
              </a:rPr>
              <a:t>avoir</a:t>
            </a:r>
            <a:endParaRPr lang="fr-FR" sz="3959" dirty="0"/>
          </a:p>
        </p:txBody>
      </p:sp>
      <p:sp>
        <p:nvSpPr>
          <p:cNvPr id="64" name="Google Shape;64;p12"/>
          <p:cNvSpPr txBox="1"/>
          <p:nvPr/>
        </p:nvSpPr>
        <p:spPr>
          <a:xfrm>
            <a:off x="2319007" y="2534400"/>
            <a:ext cx="7625093"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GB" sz="3200" dirty="0">
                <a:solidFill>
                  <a:srgbClr val="5B9BD5">
                    <a:lumMod val="50000"/>
                  </a:srgbClr>
                </a:solidFill>
                <a:latin typeface="Century Gothic" panose="020B0502020202020204" pitchFamily="34" charset="0"/>
              </a:rPr>
              <a:t>[to have | having]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algn="ctr"/>
            <a:r>
              <a:rPr lang="en-GB" sz="11500" b="1" dirty="0">
                <a:solidFill>
                  <a:srgbClr val="5B9BD5">
                    <a:lumMod val="50000"/>
                  </a:srgbClr>
                </a:solidFill>
                <a:latin typeface="Century Gothic" panose="020B0502020202020204" pitchFamily="34" charset="0"/>
              </a:rPr>
              <a:t>a</a:t>
            </a:r>
          </a:p>
        </p:txBody>
      </p:sp>
      <p:sp>
        <p:nvSpPr>
          <p:cNvPr id="67" name="Google Shape;67;p12"/>
          <p:cNvSpPr txBox="1"/>
          <p:nvPr/>
        </p:nvSpPr>
        <p:spPr>
          <a:xfrm>
            <a:off x="2319007" y="5166000"/>
            <a:ext cx="7625093" cy="584775"/>
          </a:xfrm>
          <a:prstGeom prst="rect">
            <a:avLst/>
          </a:prstGeom>
          <a:solidFill>
            <a:schemeClr val="lt1"/>
          </a:solidFill>
          <a:ln>
            <a:noFill/>
          </a:ln>
        </p:spPr>
        <p:txBody>
          <a:bodyPr spcFirstLastPara="1" wrap="square" lIns="91425" tIns="45700" rIns="91425" bIns="45700" anchor="t" anchorCtr="0">
            <a:noAutofit/>
          </a:bodyPr>
          <a:lstStyle/>
          <a:p>
            <a:pPr algn="ctr"/>
            <a:r>
              <a:rPr lang="en-GB" sz="3200" dirty="0">
                <a:solidFill>
                  <a:srgbClr val="5B9BD5">
                    <a:lumMod val="50000"/>
                  </a:srgbClr>
                </a:solidFill>
                <a:latin typeface="Century Gothic" panose="020B0502020202020204" pitchFamily="34" charset="0"/>
              </a:rPr>
              <a:t>[has | is having]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subTnLst>
                                    <p:audio>
                                      <p:cMediaNode>
                                        <p:cTn display="0" masterRel="sameClick">
                                          <p:stCondLst>
                                            <p:cond evt="begin" delay="0">
                                              <p:tn val="5"/>
                                            </p:cond>
                                          </p:stCondLst>
                                          <p:endCondLst>
                                            <p:cond evt="onStopAudio" delay="0">
                                              <p:tgtEl>
                                                <p:sldTgt/>
                                              </p:tgtEl>
                                            </p:cond>
                                          </p:endCondLst>
                                        </p:cTn>
                                        <p:tgtEl>
                                          <p:sndTgt r:embed="rId3" name="AVO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subTnLst>
                                    <p:audio>
                                      <p:cMediaNode>
                                        <p:cTn display="0" masterRel="sameClick">
                                          <p:stCondLst>
                                            <p:cond evt="begin" delay="0">
                                              <p:tn val="20"/>
                                            </p:cond>
                                          </p:stCondLst>
                                          <p:endCondLst>
                                            <p:cond evt="onStopAudio" delay="0">
                                              <p:tgtEl>
                                                <p:sldTgt/>
                                              </p:tgtEl>
                                            </p:cond>
                                          </p:endCondLst>
                                        </p:cTn>
                                        <p:tgtEl>
                                          <p:sndTgt r:embed="rId4" name="a.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lvl="0" algn="ctr"/>
            <a:r>
              <a:rPr lang="en-GB" sz="11500" b="1" dirty="0">
                <a:solidFill>
                  <a:srgbClr val="5B9BD5">
                    <a:lumMod val="50000"/>
                  </a:srgbClr>
                </a:solidFill>
              </a:rPr>
              <a:t>a</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algn="ctr"/>
            <a:r>
              <a:rPr lang="en-GB" sz="3200" dirty="0">
                <a:solidFill>
                  <a:srgbClr val="5B9BD5">
                    <a:lumMod val="50000"/>
                  </a:srgbClr>
                </a:solidFill>
                <a:latin typeface="Century Gothic" panose="020B0502020202020204" pitchFamily="34" charset="0"/>
              </a:rPr>
              <a:t>[has]</a:t>
            </a:r>
          </a:p>
        </p:txBody>
      </p:sp>
      <p:sp>
        <p:nvSpPr>
          <p:cNvPr id="75" name="Google Shape;75;p13"/>
          <p:cNvSpPr txBox="1"/>
          <p:nvPr/>
        </p:nvSpPr>
        <p:spPr>
          <a:xfrm>
            <a:off x="2174807" y="4039200"/>
            <a:ext cx="7960268" cy="1015663"/>
          </a:xfrm>
          <a:prstGeom prst="rect">
            <a:avLst/>
          </a:prstGeom>
          <a:solidFill>
            <a:schemeClr val="lt1"/>
          </a:solidFill>
          <a:ln>
            <a:noFill/>
          </a:ln>
        </p:spPr>
        <p:txBody>
          <a:bodyPr spcFirstLastPara="1" wrap="square" lIns="91425" tIns="45700" rIns="91425" bIns="45700" anchor="t" anchorCtr="0">
            <a:noAutofit/>
          </a:bodyPr>
          <a:lstStyle/>
          <a:p>
            <a:pPr lvl="0" algn="ctr">
              <a:buClr>
                <a:srgbClr val="000000"/>
              </a:buClr>
              <a:defRPr/>
            </a:pPr>
            <a:r>
              <a:rPr lang="en-GB" sz="6000" dirty="0">
                <a:solidFill>
                  <a:srgbClr val="5B9BD5">
                    <a:lumMod val="50000"/>
                  </a:srgbClr>
                </a:solidFill>
                <a:latin typeface="Century Gothic" panose="020B0502020202020204" pitchFamily="34" charset="0"/>
              </a:rPr>
              <a:t>Il </a:t>
            </a:r>
            <a:r>
              <a:rPr lang="en-GB" sz="6000" b="1" dirty="0">
                <a:solidFill>
                  <a:srgbClr val="EA5F00"/>
                </a:solidFill>
                <a:latin typeface="Century Gothic" panose="020B0502020202020204" pitchFamily="34" charset="0"/>
                <a:cs typeface="Calibri" panose="020F0502020204030204" pitchFamily="34" charset="0"/>
              </a:rPr>
              <a:t>a</a:t>
            </a:r>
            <a:r>
              <a:rPr lang="en-GB" sz="6000" dirty="0">
                <a:solidFill>
                  <a:srgbClr val="5B9BD5">
                    <a:lumMod val="50000"/>
                  </a:srgbClr>
                </a:solidFill>
                <a:latin typeface="Century Gothic" panose="020B0502020202020204" pitchFamily="34" charset="0"/>
              </a:rPr>
              <a:t> un animal</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2590225" y="5166000"/>
            <a:ext cx="7011549" cy="584775"/>
          </a:xfrm>
          <a:prstGeom prst="rect">
            <a:avLst/>
          </a:prstGeom>
          <a:solidFill>
            <a:schemeClr val="lt1"/>
          </a:solidFill>
          <a:ln>
            <a:noFill/>
          </a:ln>
        </p:spPr>
        <p:txBody>
          <a:bodyPr spcFirstLastPara="1" wrap="square" lIns="91425" tIns="45700" rIns="91425" bIns="45700" anchor="t" anchorCtr="0">
            <a:noAutofit/>
          </a:bodyPr>
          <a:lstStyle/>
          <a:p>
            <a:pPr algn="ctr"/>
            <a:r>
              <a:rPr lang="en-GB" sz="3200" dirty="0">
                <a:solidFill>
                  <a:srgbClr val="5B9BD5">
                    <a:lumMod val="50000"/>
                  </a:srgbClr>
                </a:solidFill>
                <a:latin typeface="Century Gothic" panose="020B0502020202020204" pitchFamily="34" charset="0"/>
              </a:rPr>
              <a:t>[He </a:t>
            </a:r>
            <a:r>
              <a:rPr lang="en-GB" sz="3200" b="1" dirty="0">
                <a:solidFill>
                  <a:srgbClr val="EA5F00"/>
                </a:solidFill>
                <a:latin typeface="Century Gothic" panose="020B0502020202020204" pitchFamily="34" charset="0"/>
                <a:cs typeface="Calibri" panose="020F0502020204030204" pitchFamily="34" charset="0"/>
              </a:rPr>
              <a:t>has</a:t>
            </a:r>
            <a:r>
              <a:rPr lang="en-GB" sz="3200" dirty="0">
                <a:solidFill>
                  <a:srgbClr val="5B9BD5">
                    <a:lumMod val="50000"/>
                  </a:srgbClr>
                </a:solidFill>
                <a:latin typeface="Century Gothic" panose="020B0502020202020204" pitchFamily="34" charset="0"/>
              </a:rPr>
              <a:t> a pet.]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il_a_un_animal.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lvl="0" algn="ctr"/>
            <a:r>
              <a:rPr lang="fr-FR" sz="11500" b="1" dirty="0">
                <a:solidFill>
                  <a:srgbClr val="5B9BD5">
                    <a:lumMod val="50000"/>
                  </a:srgbClr>
                </a:solidFill>
              </a:rPr>
              <a:t>avoir</a:t>
            </a:r>
            <a:endParaRPr lang="fr-F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algn="ctr"/>
            <a:r>
              <a:rPr lang="en-GB" sz="3200" dirty="0">
                <a:solidFill>
                  <a:srgbClr val="5B9BD5">
                    <a:lumMod val="50000"/>
                  </a:srgbClr>
                </a:solidFill>
                <a:latin typeface="Century Gothic" panose="020B0502020202020204" pitchFamily="34" charset="0"/>
              </a:rPr>
              <a:t>[to have | having]</a:t>
            </a: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6000"/>
              <a:defRPr/>
            </a:pPr>
            <a:r>
              <a:rPr lang="fr" sz="6000" dirty="0">
                <a:solidFill>
                  <a:srgbClr val="5B9BD5">
                    <a:lumMod val="50000"/>
                  </a:srgbClr>
                </a:solidFill>
                <a:latin typeface="Century Gothic" panose="020B0502020202020204" pitchFamily="34" charset="0"/>
              </a:rPr>
              <a:t>Il aime </a:t>
            </a:r>
            <a:r>
              <a:rPr lang="fr" sz="6000" b="1" dirty="0">
                <a:solidFill>
                  <a:srgbClr val="EA5F00"/>
                </a:solidFill>
                <a:latin typeface="Century Gothic" panose="020B0502020202020204" pitchFamily="34" charset="0"/>
                <a:cs typeface="Calibri" panose="020F0502020204030204" pitchFamily="34" charset="0"/>
              </a:rPr>
              <a:t>avoir </a:t>
            </a:r>
            <a:r>
              <a:rPr lang="fr" sz="6000" dirty="0">
                <a:solidFill>
                  <a:srgbClr val="5B9BD5">
                    <a:lumMod val="50000"/>
                  </a:srgbClr>
                </a:solidFill>
                <a:latin typeface="Century Gothic" panose="020B0502020202020204" pitchFamily="34" charset="0"/>
              </a:rPr>
              <a:t>un animal. </a:t>
            </a:r>
            <a:endParaRPr lang="en-GB" sz="6000" dirty="0">
              <a:solidFill>
                <a:srgbClr val="5B9BD5">
                  <a:lumMod val="50000"/>
                </a:srgb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3274677" y="5165639"/>
            <a:ext cx="5642646" cy="584775"/>
          </a:xfrm>
          <a:prstGeom prst="rect">
            <a:avLst/>
          </a:prstGeom>
          <a:solidFill>
            <a:schemeClr val="lt1"/>
          </a:solidFill>
          <a:ln>
            <a:noFill/>
          </a:ln>
        </p:spPr>
        <p:txBody>
          <a:bodyPr spcFirstLastPara="1" wrap="square" lIns="91425" tIns="45700" rIns="91425" bIns="45700" anchor="t" anchorCtr="0">
            <a:noAutofit/>
          </a:bodyPr>
          <a:lstStyle/>
          <a:p>
            <a:pPr algn="ctr"/>
            <a:r>
              <a:rPr lang="en-GB" sz="3200" dirty="0">
                <a:solidFill>
                  <a:srgbClr val="5B9BD5">
                    <a:lumMod val="50000"/>
                  </a:srgbClr>
                </a:solidFill>
                <a:latin typeface="Century Gothic" panose="020B0502020202020204" pitchFamily="34" charset="0"/>
              </a:rPr>
              <a:t>[He likes </a:t>
            </a:r>
            <a:r>
              <a:rPr lang="en-HK" sz="3200" b="1" dirty="0">
                <a:solidFill>
                  <a:srgbClr val="EA5F00"/>
                </a:solidFill>
                <a:latin typeface="Century Gothic" panose="020B0502020202020204" pitchFamily="34" charset="0"/>
                <a:cs typeface="Calibri" panose="020F0502020204030204" pitchFamily="34" charset="0"/>
              </a:rPr>
              <a:t>having</a:t>
            </a:r>
            <a:r>
              <a:rPr lang="en-HK" sz="3200" dirty="0">
                <a:solidFill>
                  <a:srgbClr val="5B9BD5">
                    <a:lumMod val="50000"/>
                  </a:srgbClr>
                </a:solidFill>
                <a:latin typeface="Century Gothic" panose="020B0502020202020204" pitchFamily="34" charset="0"/>
              </a:rPr>
              <a:t> a pet</a:t>
            </a:r>
            <a:r>
              <a:rPr lang="en-GB" sz="3200" dirty="0">
                <a:solidFill>
                  <a:srgbClr val="5B9BD5">
                    <a:lumMod val="50000"/>
                  </a:srgbClr>
                </a:solidFill>
                <a:latin typeface="Century Gothic" panose="020B0502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AVO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il_aime_avoir_un_animal.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lvl="0" algn="ctr"/>
            <a:r>
              <a:rPr lang="en-GB" sz="11500" b="1" dirty="0">
                <a:solidFill>
                  <a:srgbClr val="5B9BD5">
                    <a:lumMod val="50000"/>
                  </a:srgbClr>
                </a:solidFill>
              </a:rPr>
              <a:t>a</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dirty="0">
                <a:solidFill>
                  <a:srgbClr val="5B9BD5">
                    <a:lumMod val="50000"/>
                  </a:srgbClr>
                </a:solidFill>
                <a:latin typeface="Century Gothic" panose="020B0502020202020204" pitchFamily="34" charset="0"/>
              </a:rPr>
              <a:t>has</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6000"/>
              <a:defRPr/>
            </a:pPr>
            <a:r>
              <a:rPr lang="en-GB" sz="6000" dirty="0">
                <a:solidFill>
                  <a:srgbClr val="5B9BD5">
                    <a:lumMod val="50000"/>
                  </a:srgbClr>
                </a:solidFill>
                <a:latin typeface="Century Gothic" panose="020B0502020202020204" pitchFamily="34" charset="0"/>
              </a:rPr>
              <a:t>Il</a:t>
            </a:r>
            <a:r>
              <a:rPr lang="zh-CN" altLang="en-US" sz="6000" dirty="0">
                <a:solidFill>
                  <a:srgbClr val="5B9BD5">
                    <a:lumMod val="50000"/>
                  </a:srgbClr>
                </a:solidFill>
                <a:latin typeface="Century Gothic" panose="020B0502020202020204" pitchFamily="34" charset="0"/>
              </a:rPr>
              <a:t>     </a:t>
            </a:r>
            <a:r>
              <a:rPr lang="en-GB" sz="6000" dirty="0">
                <a:solidFill>
                  <a:srgbClr val="5B9BD5">
                    <a:lumMod val="50000"/>
                  </a:srgbClr>
                </a:solidFill>
                <a:latin typeface="Century Gothic" panose="020B0502020202020204" pitchFamily="34" charset="0"/>
              </a:rPr>
              <a:t>un animal</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3994661" y="4039200"/>
            <a:ext cx="729740" cy="1015663"/>
          </a:xfrm>
          <a:prstGeom prst="rect">
            <a:avLst/>
          </a:prstGeom>
          <a:noFill/>
          <a:ln>
            <a:noFill/>
          </a:ln>
        </p:spPr>
        <p:txBody>
          <a:bodyPr spcFirstLastPara="1" wrap="square" lIns="91425" tIns="45700" rIns="91425" bIns="45700" anchor="t" anchorCtr="0">
            <a:noAutofit/>
          </a:bodyPr>
          <a:lstStyle/>
          <a:p>
            <a:r>
              <a:rPr lang="en-GB" sz="6000" b="1" dirty="0">
                <a:solidFill>
                  <a:srgbClr val="EA5F00"/>
                </a:solidFill>
                <a:latin typeface="Century Gothic" panose="020B0502020202020204" pitchFamily="34" charset="0"/>
                <a:cs typeface="Calibri" panose="020F0502020204030204" pitchFamily="34" charset="0"/>
              </a:rPr>
              <a:t>a</a:t>
            </a:r>
            <a:endParaRPr lang="en-GB" sz="6000" dirty="0">
              <a:solidFill>
                <a:prstClr val="black"/>
              </a:solidFill>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algn="ctr"/>
            <a:r>
              <a:rPr lang="en-GB" sz="3200" dirty="0">
                <a:solidFill>
                  <a:srgbClr val="5B9BD5">
                    <a:lumMod val="50000"/>
                  </a:srgbClr>
                </a:solidFill>
                <a:latin typeface="Century Gothic" panose="020B0502020202020204" pitchFamily="34" charset="0"/>
              </a:rPr>
              <a:t>[He </a:t>
            </a:r>
            <a:r>
              <a:rPr lang="en-GB" sz="3200" b="1" dirty="0">
                <a:solidFill>
                  <a:srgbClr val="EA5F00"/>
                </a:solidFill>
                <a:latin typeface="Century Gothic" panose="020B0502020202020204" pitchFamily="34" charset="0"/>
                <a:cs typeface="Calibri" panose="020F0502020204030204" pitchFamily="34" charset="0"/>
              </a:rPr>
              <a:t>has</a:t>
            </a:r>
            <a:r>
              <a:rPr lang="en-GB" sz="3200" dirty="0">
                <a:solidFill>
                  <a:srgbClr val="5B9BD5">
                    <a:lumMod val="50000"/>
                  </a:srgbClr>
                </a:solidFill>
                <a:latin typeface="Century Gothic" panose="020B0502020202020204" pitchFamily="34" charset="0"/>
              </a:rPr>
              <a:t> a pet.]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il_a_un_animal.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algn="ctr"/>
            <a:r>
              <a:rPr lang="en-GB" sz="3200" dirty="0">
                <a:solidFill>
                  <a:srgbClr val="5B9BD5">
                    <a:lumMod val="50000"/>
                  </a:srgbClr>
                </a:solidFill>
                <a:latin typeface="Century Gothic" panose="020B0502020202020204" pitchFamily="34" charset="0"/>
              </a:rPr>
              <a:t>[to have | having]</a:t>
            </a:r>
          </a:p>
        </p:txBody>
      </p:sp>
      <p:sp>
        <p:nvSpPr>
          <p:cNvPr id="103" name="Google Shape;103;p16" descr="question mark action button"/>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lvl="0" algn="ctr"/>
            <a:r>
              <a:rPr lang="fr-FR" sz="11500" b="1" dirty="0">
                <a:solidFill>
                  <a:srgbClr val="5B9BD5">
                    <a:lumMod val="50000"/>
                  </a:srgbClr>
                </a:solidFill>
              </a:rPr>
              <a:t>avoir</a:t>
            </a:r>
            <a:endParaRPr lang="fr-FR" sz="11500" dirty="0"/>
          </a:p>
        </p:txBody>
      </p:sp>
      <p:sp>
        <p:nvSpPr>
          <p:cNvPr id="106" name="Google Shape;106;p16" descr="question mark action button"/>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algn="ctr"/>
            <a:r>
              <a:rPr lang="fr" sz="6000" dirty="0">
                <a:solidFill>
                  <a:srgbClr val="5B9BD5">
                    <a:lumMod val="50000"/>
                  </a:srgbClr>
                </a:solidFill>
                <a:latin typeface="Century Gothic" panose="020B0502020202020204" pitchFamily="34" charset="0"/>
              </a:rPr>
              <a:t>Il aime  	     un animal. </a:t>
            </a:r>
            <a:endParaRPr lang="en-GB" sz="6000" dirty="0">
              <a:solidFill>
                <a:srgbClr val="5B9BD5">
                  <a:lumMod val="50000"/>
                </a:srgbClr>
              </a:solidFill>
              <a:latin typeface="Century Gothic" panose="020B0502020202020204" pitchFamily="34" charset="0"/>
            </a:endParaRPr>
          </a:p>
        </p:txBody>
      </p:sp>
      <p:sp>
        <p:nvSpPr>
          <p:cNvPr id="108" name="Google Shape;108;p16"/>
          <p:cNvSpPr/>
          <p:nvPr/>
        </p:nvSpPr>
        <p:spPr>
          <a:xfrm>
            <a:off x="4374558" y="4039200"/>
            <a:ext cx="2051642" cy="923331"/>
          </a:xfrm>
          <a:prstGeom prst="rect">
            <a:avLst/>
          </a:prstGeom>
          <a:noFill/>
          <a:ln>
            <a:noFill/>
          </a:ln>
        </p:spPr>
        <p:txBody>
          <a:bodyPr spcFirstLastPara="1" wrap="square" lIns="91425" tIns="45700" rIns="91425" bIns="45700" anchor="t" anchorCtr="0">
            <a:noAutofit/>
          </a:bodyPr>
          <a:lstStyle/>
          <a:p>
            <a:r>
              <a:rPr lang="fr" sz="6000" b="1" dirty="0">
                <a:solidFill>
                  <a:srgbClr val="EA5F00"/>
                </a:solidFill>
                <a:latin typeface="Century Gothic" panose="020B0502020202020204" pitchFamily="34" charset="0"/>
                <a:cs typeface="Calibri" panose="020F0502020204030204" pitchFamily="34" charset="0"/>
              </a:rPr>
              <a:t>avoir</a:t>
            </a:r>
            <a:endParaRPr lang="en-GB" sz="6000" dirty="0">
              <a:solidFill>
                <a:prstClr val="black"/>
              </a:solidFill>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algn="ctr"/>
            <a:r>
              <a:rPr lang="en-GB" sz="3200" dirty="0">
                <a:solidFill>
                  <a:srgbClr val="5B9BD5">
                    <a:lumMod val="50000"/>
                  </a:srgbClr>
                </a:solidFill>
                <a:latin typeface="Century Gothic" panose="020B0502020202020204" pitchFamily="34" charset="0"/>
              </a:rPr>
              <a:t>[He likes </a:t>
            </a:r>
            <a:r>
              <a:rPr lang="en-HK" sz="3200" b="1" dirty="0">
                <a:solidFill>
                  <a:srgbClr val="EA5F00"/>
                </a:solidFill>
                <a:latin typeface="Century Gothic" panose="020B0502020202020204" pitchFamily="34" charset="0"/>
                <a:cs typeface="Calibri" panose="020F0502020204030204" pitchFamily="34" charset="0"/>
              </a:rPr>
              <a:t>having</a:t>
            </a:r>
            <a:r>
              <a:rPr lang="en-HK" sz="3200" dirty="0">
                <a:solidFill>
                  <a:srgbClr val="5B9BD5">
                    <a:lumMod val="50000"/>
                  </a:srgbClr>
                </a:solidFill>
                <a:latin typeface="Century Gothic" panose="020B0502020202020204" pitchFamily="34" charset="0"/>
              </a:rPr>
              <a:t> a pet</a:t>
            </a:r>
            <a:r>
              <a:rPr lang="en-GB" sz="3200" dirty="0">
                <a:solidFill>
                  <a:srgbClr val="5B9BD5">
                    <a:lumMod val="50000"/>
                  </a:srgbClr>
                </a:solidFill>
                <a:latin typeface="Century Gothic" panose="020B0502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AVO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subTnLst>
                                    <p:audio>
                                      <p:cMediaNode>
                                        <p:cTn display="0" masterRel="sameClick">
                                          <p:stCondLst>
                                            <p:cond evt="begin" delay="0">
                                              <p:tn val="25"/>
                                            </p:cond>
                                          </p:stCondLst>
                                          <p:endCondLst>
                                            <p:cond evt="onStopAudio" delay="0">
                                              <p:tgtEl>
                                                <p:sldTgt/>
                                              </p:tgtEl>
                                            </p:cond>
                                          </p:endCondLst>
                                        </p:cTn>
                                        <p:tgtEl>
                                          <p:sndTgt r:embed="rId4" name="il_aime_avoir_un_animal.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078089" y="2096184"/>
            <a:ext cx="10216444" cy="255454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			</a:t>
            </a:r>
            <a:r>
              <a:rPr lang="fr-FR" sz="3200" b="1" dirty="0">
                <a:solidFill>
                  <a:srgbClr val="002060"/>
                </a:solidFill>
                <a:latin typeface="Century Gothic" panose="020B0502020202020204" pitchFamily="34" charset="0"/>
              </a:rPr>
              <a:t>avoir</a:t>
            </a:r>
            <a:r>
              <a:rPr lang="en-GB" sz="3200" dirty="0">
                <a:solidFill>
                  <a:srgbClr val="002060"/>
                </a:solidFill>
                <a:latin typeface="Century Gothic" panose="020B0502020202020204" pitchFamily="34" charset="0"/>
              </a:rPr>
              <a:t>		to </a:t>
            </a:r>
            <a:r>
              <a:rPr lang="en-GB" sz="3200" dirty="0" err="1">
                <a:solidFill>
                  <a:srgbClr val="002060"/>
                </a:solidFill>
                <a:latin typeface="Century Gothic" panose="020B0502020202020204" pitchFamily="34" charset="0"/>
              </a:rPr>
              <a:t>have|having</a:t>
            </a:r>
            <a:endParaRPr lang="en-GB" sz="3200" dirty="0">
              <a:solidFill>
                <a:srgbClr val="002060"/>
              </a:solidFill>
              <a:latin typeface="Century Gothic" panose="020B0502020202020204" pitchFamily="34" charset="0"/>
            </a:endParaRPr>
          </a:p>
          <a:p>
            <a:r>
              <a:rPr lang="en-GB" sz="3200" dirty="0">
                <a:solidFill>
                  <a:srgbClr val="002060"/>
                </a:solidFill>
                <a:latin typeface="Century Gothic" panose="020B0502020202020204" pitchFamily="34" charset="0"/>
              </a:rPr>
              <a:t>			</a:t>
            </a:r>
          </a:p>
          <a:p>
            <a:r>
              <a:rPr lang="en-GB" sz="3200" dirty="0">
                <a:solidFill>
                  <a:srgbClr val="002060"/>
                </a:solidFill>
                <a:latin typeface="Century Gothic" panose="020B0502020202020204" pitchFamily="34" charset="0"/>
              </a:rPr>
              <a:t>			</a:t>
            </a:r>
            <a:r>
              <a:rPr lang="fr-FR" sz="3200" dirty="0">
                <a:solidFill>
                  <a:srgbClr val="002060"/>
                </a:solidFill>
                <a:latin typeface="Century Gothic" panose="020B0502020202020204" pitchFamily="34" charset="0"/>
              </a:rPr>
              <a:t>j’</a:t>
            </a:r>
            <a:r>
              <a:rPr lang="fr-FR" sz="3200" b="1" dirty="0">
                <a:solidFill>
                  <a:srgbClr val="002060"/>
                </a:solidFill>
                <a:latin typeface="Century Gothic" panose="020B0502020202020204" pitchFamily="34" charset="0"/>
              </a:rPr>
              <a:t>ai</a:t>
            </a:r>
            <a:r>
              <a:rPr lang="en-GB" sz="3200" b="1" dirty="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			I have</a:t>
            </a:r>
          </a:p>
          <a:p>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il</a:t>
            </a:r>
            <a:r>
              <a:rPr lang="en-GB" sz="3200" dirty="0">
                <a:solidFill>
                  <a:srgbClr val="002060"/>
                </a:solidFill>
                <a:latin typeface="Century Gothic" panose="020B0502020202020204" pitchFamily="34" charset="0"/>
              </a:rPr>
              <a:t> </a:t>
            </a:r>
            <a:r>
              <a:rPr lang="en-GB" sz="3200" b="1" dirty="0">
                <a:solidFill>
                  <a:srgbClr val="002060"/>
                </a:solidFill>
                <a:latin typeface="Century Gothic" panose="020B0502020202020204" pitchFamily="34" charset="0"/>
              </a:rPr>
              <a:t>a	</a:t>
            </a:r>
            <a:r>
              <a:rPr lang="en-GB" sz="3200" dirty="0">
                <a:solidFill>
                  <a:srgbClr val="002060"/>
                </a:solidFill>
                <a:latin typeface="Century Gothic" panose="020B0502020202020204" pitchFamily="34" charset="0"/>
              </a:rPr>
              <a:t>		he has</a:t>
            </a:r>
          </a:p>
          <a:p>
            <a:r>
              <a:rPr lang="en-GB" sz="3200" dirty="0">
                <a:solidFill>
                  <a:srgbClr val="002060"/>
                </a:solidFill>
                <a:latin typeface="Century Gothic" panose="020B0502020202020204" pitchFamily="34" charset="0"/>
              </a:rPr>
              <a:t>		    elle </a:t>
            </a:r>
            <a:r>
              <a:rPr lang="en-GB" sz="3200" b="1" dirty="0">
                <a:solidFill>
                  <a:srgbClr val="002060"/>
                </a:solidFill>
                <a:latin typeface="Century Gothic" panose="020B0502020202020204" pitchFamily="34" charset="0"/>
              </a:rPr>
              <a:t>a</a:t>
            </a:r>
            <a:r>
              <a:rPr lang="en-GB" sz="3200" dirty="0">
                <a:solidFill>
                  <a:srgbClr val="002060"/>
                </a:solidFill>
                <a:latin typeface="Century Gothic" panose="020B0502020202020204" pitchFamily="34" charset="0"/>
              </a:rPr>
              <a:t>			she has</a:t>
            </a:r>
          </a:p>
        </p:txBody>
      </p:sp>
      <p:sp>
        <p:nvSpPr>
          <p:cNvPr id="5" name="TextBox 4"/>
          <p:cNvSpPr txBox="1"/>
          <p:nvPr/>
        </p:nvSpPr>
        <p:spPr>
          <a:xfrm>
            <a:off x="780836" y="4941870"/>
            <a:ext cx="10027577" cy="1200329"/>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			</a:t>
            </a:r>
            <a:r>
              <a:rPr lang="fr-FR" sz="2400" dirty="0">
                <a:solidFill>
                  <a:srgbClr val="002060"/>
                </a:solidFill>
                <a:latin typeface="Century Gothic" panose="020B0502020202020204" pitchFamily="34" charset="0"/>
              </a:rPr>
              <a:t>J’</a:t>
            </a:r>
            <a:r>
              <a:rPr lang="fr-FR" sz="2400" b="1" dirty="0">
                <a:solidFill>
                  <a:srgbClr val="002060"/>
                </a:solidFill>
                <a:latin typeface="Century Gothic" panose="020B0502020202020204" pitchFamily="34" charset="0"/>
              </a:rPr>
              <a:t>ai</a:t>
            </a:r>
            <a:r>
              <a:rPr lang="en-GB" sz="2400" dirty="0">
                <a:solidFill>
                  <a:srgbClr val="002060"/>
                </a:solidFill>
                <a:latin typeface="Century Gothic" panose="020B0502020202020204" pitchFamily="34" charset="0"/>
              </a:rPr>
              <a:t> un animal.	I have an animal (i.e., pet).</a:t>
            </a:r>
          </a:p>
          <a:p>
            <a:r>
              <a:rPr lang="en-GB" sz="2400" dirty="0">
                <a:solidFill>
                  <a:srgbClr val="002060"/>
                </a:solidFill>
                <a:latin typeface="Century Gothic" panose="020B0502020202020204" pitchFamily="34" charset="0"/>
              </a:rPr>
              <a:t>			Il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un </a:t>
            </a:r>
            <a:r>
              <a:rPr lang="fr-FR" sz="2400" dirty="0">
                <a:solidFill>
                  <a:srgbClr val="002060"/>
                </a:solidFill>
                <a:latin typeface="Century Gothic" panose="020B0502020202020204" pitchFamily="34" charset="0"/>
              </a:rPr>
              <a:t>chien</a:t>
            </a:r>
            <a:r>
              <a:rPr lang="en-GB" sz="2400" dirty="0">
                <a:solidFill>
                  <a:srgbClr val="002060"/>
                </a:solidFill>
                <a:latin typeface="Century Gothic" panose="020B0502020202020204" pitchFamily="34" charset="0"/>
              </a:rPr>
              <a:t>.	He has a dog.</a:t>
            </a:r>
          </a:p>
          <a:p>
            <a:r>
              <a:rPr lang="en-GB" sz="2400" dirty="0">
                <a:solidFill>
                  <a:srgbClr val="002060"/>
                </a:solidFill>
                <a:latin typeface="Century Gothic" panose="020B0502020202020204" pitchFamily="34" charset="0"/>
              </a:rPr>
              <a:t>			Elle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a:t>
            </a:r>
            <a:r>
              <a:rPr lang="fr-FR" sz="2400" dirty="0">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idée.	She has an idea.</a:t>
            </a:r>
          </a:p>
        </p:txBody>
      </p:sp>
      <p:sp>
        <p:nvSpPr>
          <p:cNvPr id="7" name="Oval Callout 6"/>
          <p:cNvSpPr/>
          <p:nvPr/>
        </p:nvSpPr>
        <p:spPr>
          <a:xfrm>
            <a:off x="300038" y="1805043"/>
            <a:ext cx="3237246" cy="1492961"/>
          </a:xfrm>
          <a:prstGeom prst="wedgeEllipseCallout">
            <a:avLst>
              <a:gd name="adj1" fmla="val 51104"/>
              <a:gd name="adj2" fmla="val 56306"/>
            </a:avLst>
          </a:prstGeom>
          <a:solidFill>
            <a:schemeClr val="accent1">
              <a:lumMod val="50000"/>
            </a:schemeClr>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673908" y="2027557"/>
            <a:ext cx="2554714" cy="1200329"/>
          </a:xfrm>
          <a:prstGeom prst="rect">
            <a:avLst/>
          </a:prstGeom>
          <a:noFill/>
        </p:spPr>
        <p:txBody>
          <a:bodyPr wrap="square" rtlCol="0">
            <a:spAutoFit/>
          </a:bodyPr>
          <a:lstStyle/>
          <a:p>
            <a:pPr algn="ctr"/>
            <a:r>
              <a:rPr lang="en-GB" sz="2400" dirty="0">
                <a:solidFill>
                  <a:schemeClr val="bg1"/>
                </a:solidFill>
                <a:latin typeface="Century Gothic" panose="020B0502020202020204" pitchFamily="34" charset="0"/>
              </a:rPr>
              <a:t>The pronoun </a:t>
            </a:r>
            <a:r>
              <a:rPr lang="en-GB" sz="2400" b="1" i="1" dirty="0">
                <a:solidFill>
                  <a:schemeClr val="bg1"/>
                </a:solidFill>
                <a:latin typeface="Century Gothic" panose="020B0502020202020204" pitchFamily="34" charset="0"/>
              </a:rPr>
              <a:t>je</a:t>
            </a:r>
            <a:r>
              <a:rPr lang="en-GB" sz="2400" dirty="0">
                <a:solidFill>
                  <a:schemeClr val="bg1"/>
                </a:solidFill>
                <a:latin typeface="Century Gothic" panose="020B0502020202020204" pitchFamily="34" charset="0"/>
              </a:rPr>
              <a:t> is </a:t>
            </a:r>
            <a:r>
              <a:rPr lang="en-GB" sz="2400" b="1" i="1" dirty="0">
                <a:solidFill>
                  <a:schemeClr val="bg1"/>
                </a:solidFill>
                <a:latin typeface="Century Gothic" panose="020B0502020202020204" pitchFamily="34" charset="0"/>
              </a:rPr>
              <a:t>j’</a:t>
            </a:r>
            <a:r>
              <a:rPr lang="en-GB" sz="2400" b="1" dirty="0">
                <a:solidFill>
                  <a:schemeClr val="bg1"/>
                </a:solidFill>
                <a:latin typeface="Century Gothic" panose="020B0502020202020204" pitchFamily="34" charset="0"/>
              </a:rPr>
              <a:t> </a:t>
            </a:r>
            <a:r>
              <a:rPr lang="en-GB" sz="2400" dirty="0">
                <a:solidFill>
                  <a:schemeClr val="bg1"/>
                </a:solidFill>
                <a:latin typeface="Century Gothic" panose="020B0502020202020204" pitchFamily="34" charset="0"/>
              </a:rPr>
              <a:t>before a vowel.</a:t>
            </a:r>
          </a:p>
        </p:txBody>
      </p:sp>
      <p:pic>
        <p:nvPicPr>
          <p:cNvPr id="12" name="Picture 11" descr="background rectangle">
            <a:extLst>
              <a:ext uri="{FF2B5EF4-FFF2-40B4-BE49-F238E27FC236}">
                <a16:creationId xmlns:a16="http://schemas.microsoft.com/office/drawing/2014/main" id="{486466A4-8FA5-4BCE-A0EE-BDF343883FA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326D4BFC-F330-47E3-AD26-B31A58100AC5}"/>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Using the verb </a:t>
            </a:r>
            <a:r>
              <a:rPr lang="fr-FR" sz="3600" b="1" i="1" dirty="0">
                <a:solidFill>
                  <a:schemeClr val="bg1"/>
                </a:solidFill>
              </a:rPr>
              <a:t>avoir</a:t>
            </a:r>
            <a:endParaRPr lang="fr-FR" sz="3600" b="1" dirty="0">
              <a:solidFill>
                <a:schemeClr val="bg1"/>
              </a:solidFill>
            </a:endParaRPr>
          </a:p>
        </p:txBody>
      </p:sp>
      <p:sp>
        <p:nvSpPr>
          <p:cNvPr id="14" name="Rounded Rectangle 46">
            <a:extLst>
              <a:ext uri="{FF2B5EF4-FFF2-40B4-BE49-F238E27FC236}">
                <a16:creationId xmlns:a16="http://schemas.microsoft.com/office/drawing/2014/main" id="{1A0F3B5D-D2E6-47EA-9E60-66FB3FCDDA24}"/>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15" name="TextBox 14">
            <a:extLst>
              <a:ext uri="{FF2B5EF4-FFF2-40B4-BE49-F238E27FC236}">
                <a16:creationId xmlns:a16="http://schemas.microsoft.com/office/drawing/2014/main" id="{E6D18BFE-C98C-4E45-9EE7-C437DBE041F5}"/>
              </a:ext>
            </a:extLst>
          </p:cNvPr>
          <p:cNvSpPr txBox="1"/>
          <p:nvPr/>
        </p:nvSpPr>
        <p:spPr>
          <a:xfrm>
            <a:off x="180000" y="1296000"/>
            <a:ext cx="1119808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talk in French about what you </a:t>
            </a:r>
            <a:r>
              <a:rPr lang="en-GB" sz="2400" b="1" dirty="0">
                <a:solidFill>
                  <a:srgbClr val="002060"/>
                </a:solidFill>
                <a:latin typeface="Century Gothic" panose="020B0502020202020204" pitchFamily="34" charset="0"/>
              </a:rPr>
              <a:t>have</a:t>
            </a:r>
            <a:r>
              <a:rPr lang="en-GB" sz="2400" dirty="0">
                <a:solidFill>
                  <a:srgbClr val="002060"/>
                </a:solidFill>
                <a:latin typeface="Century Gothic" panose="020B0502020202020204" pitchFamily="34" charset="0"/>
              </a:rPr>
              <a:t>, use the verb </a:t>
            </a:r>
            <a:r>
              <a:rPr lang="fr-FR" sz="2400" b="1" i="1" dirty="0">
                <a:solidFill>
                  <a:srgbClr val="002060"/>
                </a:solidFill>
                <a:latin typeface="Century Gothic" panose="020B0502020202020204" pitchFamily="34" charset="0"/>
              </a:rPr>
              <a:t>avoir</a:t>
            </a:r>
            <a:r>
              <a:rPr lang="en-GB" sz="2400" dirty="0">
                <a:solidFill>
                  <a:srgbClr val="002060"/>
                </a:solidFill>
                <a:latin typeface="Century Gothic" panose="020B0502020202020204" pitchFamily="34" charset="0"/>
              </a:rPr>
              <a:t>.</a:t>
            </a:r>
          </a:p>
        </p:txBody>
      </p:sp>
      <p:sp>
        <p:nvSpPr>
          <p:cNvPr id="17" name="Oval Callout 6">
            <a:extLst>
              <a:ext uri="{FF2B5EF4-FFF2-40B4-BE49-F238E27FC236}">
                <a16:creationId xmlns:a16="http://schemas.microsoft.com/office/drawing/2014/main" id="{D7EB2EBC-C311-489D-A6A0-B297C05B7EE9}"/>
              </a:ext>
            </a:extLst>
          </p:cNvPr>
          <p:cNvSpPr/>
          <p:nvPr/>
        </p:nvSpPr>
        <p:spPr>
          <a:xfrm>
            <a:off x="180000" y="3972875"/>
            <a:ext cx="3237246" cy="1492961"/>
          </a:xfrm>
          <a:prstGeom prst="wedgeEllipseCallout">
            <a:avLst>
              <a:gd name="adj1" fmla="val 51847"/>
              <a:gd name="adj2" fmla="val -54906"/>
            </a:avLst>
          </a:prstGeom>
          <a:solidFill>
            <a:schemeClr val="accent1">
              <a:lumMod val="50000"/>
            </a:schemeClr>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7E70213F-AF0F-4376-A62D-F1A53D03B71B}"/>
              </a:ext>
            </a:extLst>
          </p:cNvPr>
          <p:cNvSpPr txBox="1"/>
          <p:nvPr/>
        </p:nvSpPr>
        <p:spPr>
          <a:xfrm>
            <a:off x="553870" y="4175469"/>
            <a:ext cx="2554714" cy="1200329"/>
          </a:xfrm>
          <a:prstGeom prst="rect">
            <a:avLst/>
          </a:prstGeom>
          <a:noFill/>
        </p:spPr>
        <p:txBody>
          <a:bodyPr wrap="square" rtlCol="0">
            <a:spAutoFit/>
          </a:bodyPr>
          <a:lstStyle/>
          <a:p>
            <a:pPr algn="ctr"/>
            <a:r>
              <a:rPr lang="en-GB" sz="2400" dirty="0">
                <a:solidFill>
                  <a:schemeClr val="bg1"/>
                </a:solidFill>
                <a:latin typeface="Century Gothic" panose="020B0502020202020204" pitchFamily="34" charset="0"/>
              </a:rPr>
              <a:t>These are all part of the verb </a:t>
            </a:r>
            <a:r>
              <a:rPr lang="fr-FR" sz="2400" i="1" dirty="0">
                <a:solidFill>
                  <a:schemeClr val="bg1"/>
                </a:solidFill>
                <a:latin typeface="Century Gothic" panose="020B0502020202020204" pitchFamily="34" charset="0"/>
              </a:rPr>
              <a:t>avoir</a:t>
            </a:r>
            <a:r>
              <a:rPr lang="en-GB" sz="2400" i="1" dirty="0">
                <a:solidFill>
                  <a:schemeClr val="bg1"/>
                </a:solidFill>
                <a:latin typeface="Century Gothic" panose="020B0502020202020204" pitchFamily="34" charset="0"/>
              </a:rPr>
              <a:t>.</a:t>
            </a:r>
            <a:endParaRPr lang="en-GB" sz="2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57A02BA5-7895-4FA9-943B-DF66ECA56F2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4ECE66A5-02EA-41A7-A387-B0E7726C6049}"/>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Léa</a:t>
            </a:r>
            <a:r>
              <a:rPr lang="en-GB" sz="3600" b="1" dirty="0">
                <a:solidFill>
                  <a:schemeClr val="bg1"/>
                </a:solidFill>
              </a:rPr>
              <a:t> a un message !</a:t>
            </a:r>
          </a:p>
        </p:txBody>
      </p:sp>
      <p:graphicFrame>
        <p:nvGraphicFramePr>
          <p:cNvPr id="20" name="Content Placeholder 4">
            <a:extLst>
              <a:ext uri="{FF2B5EF4-FFF2-40B4-BE49-F238E27FC236}">
                <a16:creationId xmlns:a16="http://schemas.microsoft.com/office/drawing/2014/main" id="{E4E699BB-51E7-4DD7-B67E-BF86AB702540}"/>
              </a:ext>
            </a:extLst>
          </p:cNvPr>
          <p:cNvGraphicFramePr>
            <a:graphicFrameLocks noGrp="1"/>
          </p:cNvGraphicFramePr>
          <p:nvPr>
            <p:ph idx="1"/>
            <p:extLst>
              <p:ext uri="{D42A27DB-BD31-4B8C-83A1-F6EECF244321}">
                <p14:modId xmlns:p14="http://schemas.microsoft.com/office/powerpoint/2010/main" val="1023403818"/>
              </p:ext>
            </p:extLst>
          </p:nvPr>
        </p:nvGraphicFramePr>
        <p:xfrm>
          <a:off x="689809" y="1470219"/>
          <a:ext cx="10812381" cy="4599796"/>
        </p:xfrm>
        <a:graphic>
          <a:graphicData uri="http://schemas.openxmlformats.org/drawingml/2006/table">
            <a:tbl>
              <a:tblPr firstRow="1" bandRow="1">
                <a:tableStyleId>{5C22544A-7EE6-4342-B048-85BDC9FD1C3A}</a:tableStyleId>
              </a:tblPr>
              <a:tblGrid>
                <a:gridCol w="703892">
                  <a:extLst>
                    <a:ext uri="{9D8B030D-6E8A-4147-A177-3AD203B41FA5}">
                      <a16:colId xmlns:a16="http://schemas.microsoft.com/office/drawing/2014/main" val="2548973513"/>
                    </a:ext>
                  </a:extLst>
                </a:gridCol>
                <a:gridCol w="4593595">
                  <a:extLst>
                    <a:ext uri="{9D8B030D-6E8A-4147-A177-3AD203B41FA5}">
                      <a16:colId xmlns:a16="http://schemas.microsoft.com/office/drawing/2014/main" val="2775102314"/>
                    </a:ext>
                  </a:extLst>
                </a:gridCol>
                <a:gridCol w="718305">
                  <a:extLst>
                    <a:ext uri="{9D8B030D-6E8A-4147-A177-3AD203B41FA5}">
                      <a16:colId xmlns:a16="http://schemas.microsoft.com/office/drawing/2014/main" val="3028703937"/>
                    </a:ext>
                  </a:extLst>
                </a:gridCol>
                <a:gridCol w="4796589">
                  <a:extLst>
                    <a:ext uri="{9D8B030D-6E8A-4147-A177-3AD203B41FA5}">
                      <a16:colId xmlns:a16="http://schemas.microsoft.com/office/drawing/2014/main" val="1859025906"/>
                    </a:ext>
                  </a:extLst>
                </a:gridCol>
              </a:tblGrid>
              <a:tr h="1903894">
                <a:tc gridSpan="4">
                  <a:txBody>
                    <a:bodyPr/>
                    <a:lstStyle/>
                    <a:p>
                      <a:pPr lvl="0">
                        <a:defRPr/>
                      </a:pP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Léa</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wrote a message to tell us what </a:t>
                      </a:r>
                      <a:r>
                        <a:rPr kumimoji="0" lang="en-GB" sz="2000" b="1"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has, and what </a:t>
                      </a:r>
                      <a:r>
                        <a:rPr kumimoji="0" lang="en-GB" sz="2000" b="1"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Amir </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has.</a:t>
                      </a:r>
                    </a:p>
                    <a:p>
                      <a:pPr lvl="0">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p>
                    <a:p>
                      <a:pPr lvl="0">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The app has a bug! It deleted all the pronouns. </a:t>
                      </a:r>
                    </a:p>
                    <a:p>
                      <a:pPr lvl="0">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lvl="0">
                        <a:defRPr/>
                      </a:pPr>
                      <a:r>
                        <a:rPr lang="en-GB" sz="2000" b="0" i="0" dirty="0">
                          <a:solidFill>
                            <a:schemeClr val="accent5">
                              <a:lumMod val="50000"/>
                            </a:schemeClr>
                          </a:solidFill>
                          <a:latin typeface="Century Gothic" panose="020B0502020202020204" pitchFamily="34" charset="0"/>
                        </a:rPr>
                        <a:t>Write the items, in English, in the appropriate column of the response</a:t>
                      </a:r>
                      <a:r>
                        <a:rPr lang="en-GB" sz="2000" b="0" i="0" baseline="0" dirty="0">
                          <a:solidFill>
                            <a:schemeClr val="accent5">
                              <a:lumMod val="50000"/>
                            </a:schemeClr>
                          </a:solidFill>
                          <a:latin typeface="Century Gothic" panose="020B0502020202020204" pitchFamily="34" charset="0"/>
                        </a:rPr>
                        <a:t> grid shown on the following slide</a:t>
                      </a:r>
                      <a:r>
                        <a:rPr lang="en-GB" sz="2000" b="0" i="0" dirty="0">
                          <a:solidFill>
                            <a:schemeClr val="accent5">
                              <a:lumMod val="50000"/>
                            </a:schemeClr>
                          </a:solidFill>
                          <a:latin typeface="Century Gothic" panose="020B0502020202020204" pitchFamily="34" charset="0"/>
                        </a:rPr>
                        <a:t>. </a:t>
                      </a:r>
                      <a:r>
                        <a:rPr lang="fr-FR" sz="2000" b="1" i="0" noProof="0" dirty="0">
                          <a:solidFill>
                            <a:schemeClr val="accent5">
                              <a:lumMod val="50000"/>
                            </a:schemeClr>
                          </a:solidFill>
                          <a:latin typeface="Century Gothic" panose="020B0502020202020204" pitchFamily="34" charset="0"/>
                        </a:rPr>
                        <a:t>C’est</a:t>
                      </a:r>
                      <a:r>
                        <a:rPr lang="en-GB" sz="2000" b="1" i="0" dirty="0">
                          <a:solidFill>
                            <a:schemeClr val="accent5">
                              <a:lumMod val="50000"/>
                            </a:schemeClr>
                          </a:solidFill>
                          <a:latin typeface="Century Gothic" panose="020B0502020202020204" pitchFamily="34" charset="0"/>
                        </a:rPr>
                        <a:t> qui – </a:t>
                      </a:r>
                      <a:r>
                        <a:rPr lang="fr-FR" sz="2000" b="1" i="0" noProof="0" dirty="0">
                          <a:solidFill>
                            <a:schemeClr val="accent5">
                              <a:lumMod val="50000"/>
                            </a:schemeClr>
                          </a:solidFill>
                          <a:latin typeface="Century Gothic" panose="020B0502020202020204" pitchFamily="34" charset="0"/>
                        </a:rPr>
                        <a:t>Léa</a:t>
                      </a:r>
                      <a:r>
                        <a:rPr lang="en-GB" sz="2000" b="1" i="0" dirty="0">
                          <a:solidFill>
                            <a:schemeClr val="accent5">
                              <a:lumMod val="50000"/>
                            </a:schemeClr>
                          </a:solidFill>
                          <a:latin typeface="Century Gothic" panose="020B0502020202020204" pitchFamily="34" charset="0"/>
                        </a:rPr>
                        <a:t> </a:t>
                      </a:r>
                      <a:r>
                        <a:rPr lang="fr-FR" sz="2000" b="1" i="0" noProof="0" dirty="0">
                          <a:solidFill>
                            <a:schemeClr val="accent5">
                              <a:lumMod val="50000"/>
                            </a:schemeClr>
                          </a:solidFill>
                          <a:latin typeface="Century Gothic" panose="020B0502020202020204" pitchFamily="34" charset="0"/>
                        </a:rPr>
                        <a:t>ou</a:t>
                      </a:r>
                      <a:r>
                        <a:rPr lang="en-GB" sz="2000" b="1" i="0" dirty="0">
                          <a:solidFill>
                            <a:schemeClr val="accent5">
                              <a:lumMod val="50000"/>
                            </a:schemeClr>
                          </a:solidFill>
                          <a:latin typeface="Century Gothic" panose="020B0502020202020204" pitchFamily="34" charset="0"/>
                        </a:rPr>
                        <a:t> Amir ?</a:t>
                      </a:r>
                      <a:endParaRPr lang="en-GB" sz="2000" b="0" i="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1482725"/>
                  </a:ext>
                </a:extLst>
              </a:tr>
              <a:tr h="669889">
                <a:tc>
                  <a:txBody>
                    <a:bodyPr/>
                    <a:lstStyle/>
                    <a:p>
                      <a:r>
                        <a:rPr lang="en-GB" sz="3200" b="1" dirty="0">
                          <a:solidFill>
                            <a:schemeClr val="accent5">
                              <a:lumMod val="50000"/>
                            </a:schemeClr>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ai</a:t>
                      </a:r>
                      <a:r>
                        <a:rPr lang="en-GB" sz="2400" b="0" dirty="0">
                          <a:solidFill>
                            <a:schemeClr val="accent5">
                              <a:lumMod val="50000"/>
                            </a:schemeClr>
                          </a:solidFill>
                          <a:latin typeface="Century Gothic" panose="020B0502020202020204" pitchFamily="34" charset="0"/>
                        </a:rPr>
                        <a:t> un animal.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chemeClr val="accent5">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ai</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une</a:t>
                      </a:r>
                      <a:r>
                        <a:rPr lang="en-GB" sz="2400" b="0" dirty="0">
                          <a:solidFill>
                            <a:schemeClr val="accent5">
                              <a:lumMod val="50000"/>
                            </a:schemeClr>
                          </a:solidFill>
                          <a:latin typeface="Century Gothic" panose="020B0502020202020204" pitchFamily="34" charset="0"/>
                        </a:rPr>
                        <a:t> idée.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69889">
                <a:tc>
                  <a:txBody>
                    <a:bodyPr/>
                    <a:lstStyle/>
                    <a:p>
                      <a:r>
                        <a:rPr lang="en-GB" sz="3200" b="1" dirty="0">
                          <a:solidFill>
                            <a:schemeClr val="accent5">
                              <a:lumMod val="50000"/>
                            </a:schemeClr>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         a un poster.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5">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         a </a:t>
                      </a:r>
                      <a:r>
                        <a:rPr lang="en-GB" sz="2400" dirty="0" err="1">
                          <a:solidFill>
                            <a:schemeClr val="accent5">
                              <a:lumMod val="50000"/>
                            </a:schemeClr>
                          </a:solidFill>
                          <a:latin typeface="Century Gothic" panose="020B0502020202020204" pitchFamily="34" charset="0"/>
                        </a:rPr>
                        <a:t>une</a:t>
                      </a:r>
                      <a:r>
                        <a:rPr lang="en-GB" sz="2400" dirty="0">
                          <a:solidFill>
                            <a:schemeClr val="accent5">
                              <a:lumMod val="50000"/>
                            </a:schemeClr>
                          </a:solidFill>
                          <a:latin typeface="Century Gothic" panose="020B0502020202020204" pitchFamily="34" charset="0"/>
                        </a:rPr>
                        <a:t> chose.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669889">
                <a:tc>
                  <a:txBody>
                    <a:bodyPr/>
                    <a:lstStyle/>
                    <a:p>
                      <a:r>
                        <a:rPr lang="en-GB" sz="3200" b="1" dirty="0">
                          <a:solidFill>
                            <a:schemeClr val="accent5">
                              <a:lumMod val="50000"/>
                            </a:schemeClr>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a</a:t>
                      </a:r>
                      <a:r>
                        <a:rPr lang="en-GB" sz="2400" b="0" baseline="0" dirty="0">
                          <a:solidFill>
                            <a:schemeClr val="accent5">
                              <a:lumMod val="50000"/>
                            </a:schemeClr>
                          </a:solidFill>
                          <a:latin typeface="Century Gothic" panose="020B0502020202020204" pitchFamily="34" charset="0"/>
                        </a:rPr>
                        <a:t> </a:t>
                      </a:r>
                      <a:r>
                        <a:rPr lang="en-GB" sz="2400" b="0" baseline="0" dirty="0" err="1">
                          <a:solidFill>
                            <a:schemeClr val="accent5">
                              <a:lumMod val="50000"/>
                            </a:schemeClr>
                          </a:solidFill>
                          <a:latin typeface="Century Gothic" panose="020B0502020202020204" pitchFamily="34" charset="0"/>
                        </a:rPr>
                        <a:t>u</a:t>
                      </a:r>
                      <a:r>
                        <a:rPr lang="en-GB" sz="2400" b="0" dirty="0" err="1">
                          <a:solidFill>
                            <a:schemeClr val="accent5">
                              <a:lumMod val="50000"/>
                            </a:schemeClr>
                          </a:solidFill>
                          <a:latin typeface="Century Gothic" panose="020B0502020202020204" pitchFamily="34" charset="0"/>
                        </a:rPr>
                        <a:t>ne</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chambre</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chemeClr val="accent5">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a:solidFill>
                            <a:schemeClr val="accent5">
                              <a:lumMod val="50000"/>
                            </a:schemeClr>
                          </a:solidFill>
                          <a:latin typeface="Century Gothic" panose="020B0502020202020204" pitchFamily="34" charset="0"/>
                        </a:rPr>
                        <a:t>          a un </a:t>
                      </a:r>
                      <a:r>
                        <a:rPr lang="en-GB" sz="2400" dirty="0" err="1">
                          <a:solidFill>
                            <a:schemeClr val="accent5">
                              <a:lumMod val="50000"/>
                            </a:schemeClr>
                          </a:solidFill>
                          <a:latin typeface="Century Gothic" panose="020B0502020202020204" pitchFamily="34" charset="0"/>
                        </a:rPr>
                        <a:t>chien</a:t>
                      </a:r>
                      <a:r>
                        <a:rPr lang="en-GB" sz="240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669889">
                <a:tc>
                  <a:txBody>
                    <a:bodyPr/>
                    <a:lstStyle/>
                    <a:p>
                      <a:r>
                        <a:rPr lang="en-GB" sz="3200" b="1" dirty="0">
                          <a:solidFill>
                            <a:schemeClr val="accent5">
                              <a:lumMod val="50000"/>
                            </a:schemeClr>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ai</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une</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règle</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chemeClr val="accent5">
                              <a:lumMod val="50000"/>
                            </a:schemeClr>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a:solidFill>
                            <a:schemeClr val="accent5">
                              <a:lumMod val="50000"/>
                            </a:schemeClr>
                          </a:solidFill>
                          <a:latin typeface="Century Gothic" panose="020B0502020202020204" pitchFamily="34" charset="0"/>
                        </a:rPr>
                        <a:t>          </a:t>
                      </a:r>
                      <a:r>
                        <a:rPr lang="en-GB" sz="2400" baseline="0" dirty="0">
                          <a:solidFill>
                            <a:schemeClr val="accent5">
                              <a:lumMod val="50000"/>
                            </a:schemeClr>
                          </a:solidFill>
                          <a:latin typeface="Century Gothic" panose="020B0502020202020204" pitchFamily="34" charset="0"/>
                        </a:rPr>
                        <a:t>a un portable.</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bl>
          </a:graphicData>
        </a:graphic>
      </p:graphicFrame>
      <p:sp>
        <p:nvSpPr>
          <p:cNvPr id="21" name="Explosion 2 4">
            <a:extLst>
              <a:ext uri="{FF2B5EF4-FFF2-40B4-BE49-F238E27FC236}">
                <a16:creationId xmlns:a16="http://schemas.microsoft.com/office/drawing/2014/main" id="{1BFF7A39-2DAF-4E48-807E-60DEECF5F28E}"/>
              </a:ext>
            </a:extLst>
          </p:cNvPr>
          <p:cNvSpPr>
            <a:spLocks noChangeAspect="1"/>
          </p:cNvSpPr>
          <p:nvPr/>
        </p:nvSpPr>
        <p:spPr>
          <a:xfrm rot="1587298">
            <a:off x="1489590" y="5499338"/>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 name="Explosion 2 30">
            <a:extLst>
              <a:ext uri="{FF2B5EF4-FFF2-40B4-BE49-F238E27FC236}">
                <a16:creationId xmlns:a16="http://schemas.microsoft.com/office/drawing/2014/main" id="{E5DA07A0-9C08-4982-9B4D-7265B99B8D44}"/>
              </a:ext>
            </a:extLst>
          </p:cNvPr>
          <p:cNvSpPr>
            <a:spLocks noChangeAspect="1"/>
          </p:cNvSpPr>
          <p:nvPr/>
        </p:nvSpPr>
        <p:spPr>
          <a:xfrm rot="1587298">
            <a:off x="1442828" y="3538164"/>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 name="Explosion 2 31">
            <a:extLst>
              <a:ext uri="{FF2B5EF4-FFF2-40B4-BE49-F238E27FC236}">
                <a16:creationId xmlns:a16="http://schemas.microsoft.com/office/drawing/2014/main" id="{69A72D14-A2C6-4152-BEE0-8BD499EBA546}"/>
              </a:ext>
            </a:extLst>
          </p:cNvPr>
          <p:cNvSpPr>
            <a:spLocks noChangeAspect="1"/>
          </p:cNvSpPr>
          <p:nvPr/>
        </p:nvSpPr>
        <p:spPr>
          <a:xfrm rot="1587298">
            <a:off x="1468672" y="4154985"/>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 name="Explosion 2 32">
            <a:extLst>
              <a:ext uri="{FF2B5EF4-FFF2-40B4-BE49-F238E27FC236}">
                <a16:creationId xmlns:a16="http://schemas.microsoft.com/office/drawing/2014/main" id="{AFB1FBF9-7392-40DE-80C5-D18575963FA5}"/>
              </a:ext>
            </a:extLst>
          </p:cNvPr>
          <p:cNvSpPr>
            <a:spLocks noChangeAspect="1"/>
          </p:cNvSpPr>
          <p:nvPr/>
        </p:nvSpPr>
        <p:spPr>
          <a:xfrm rot="1587298">
            <a:off x="1508232" y="4804288"/>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 name="Explosion 2 34">
            <a:extLst>
              <a:ext uri="{FF2B5EF4-FFF2-40B4-BE49-F238E27FC236}">
                <a16:creationId xmlns:a16="http://schemas.microsoft.com/office/drawing/2014/main" id="{655E80B7-4A55-4050-B415-FD83FB38F9AF}"/>
              </a:ext>
            </a:extLst>
          </p:cNvPr>
          <p:cNvSpPr>
            <a:spLocks noChangeAspect="1"/>
          </p:cNvSpPr>
          <p:nvPr/>
        </p:nvSpPr>
        <p:spPr>
          <a:xfrm rot="1587298">
            <a:off x="6798641" y="3511080"/>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 name="Explosion 2 39">
            <a:extLst>
              <a:ext uri="{FF2B5EF4-FFF2-40B4-BE49-F238E27FC236}">
                <a16:creationId xmlns:a16="http://schemas.microsoft.com/office/drawing/2014/main" id="{7F2DCCB5-EEE1-47CC-8157-465C4616AC44}"/>
              </a:ext>
            </a:extLst>
          </p:cNvPr>
          <p:cNvSpPr>
            <a:spLocks noChangeAspect="1"/>
          </p:cNvSpPr>
          <p:nvPr/>
        </p:nvSpPr>
        <p:spPr>
          <a:xfrm rot="1587298">
            <a:off x="6795006" y="4154985"/>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 name="Explosion 2 40">
            <a:extLst>
              <a:ext uri="{FF2B5EF4-FFF2-40B4-BE49-F238E27FC236}">
                <a16:creationId xmlns:a16="http://schemas.microsoft.com/office/drawing/2014/main" id="{4CB7FFFC-F609-4CC3-B823-3B91FACC9994}"/>
              </a:ext>
            </a:extLst>
          </p:cNvPr>
          <p:cNvSpPr>
            <a:spLocks noChangeAspect="1"/>
          </p:cNvSpPr>
          <p:nvPr/>
        </p:nvSpPr>
        <p:spPr>
          <a:xfrm rot="1587298">
            <a:off x="6834566" y="4764964"/>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 name="Explosion 2 41">
            <a:extLst>
              <a:ext uri="{FF2B5EF4-FFF2-40B4-BE49-F238E27FC236}">
                <a16:creationId xmlns:a16="http://schemas.microsoft.com/office/drawing/2014/main" id="{E66B1649-3C33-487A-A8A7-D07DCC48F021}"/>
              </a:ext>
            </a:extLst>
          </p:cNvPr>
          <p:cNvSpPr>
            <a:spLocks noChangeAspect="1"/>
          </p:cNvSpPr>
          <p:nvPr/>
        </p:nvSpPr>
        <p:spPr>
          <a:xfrm rot="1587298">
            <a:off x="6843689" y="5437498"/>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6" name="Rounded Rectangle 46">
            <a:extLst>
              <a:ext uri="{FF2B5EF4-FFF2-40B4-BE49-F238E27FC236}">
                <a16:creationId xmlns:a16="http://schemas.microsoft.com/office/drawing/2014/main" id="{FED52EE6-DDA9-44B9-895F-0C65E58BF032}"/>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11" name="Picture 10" descr="A close up of a logo&#10;&#10;Description automatically generated">
            <a:extLst>
              <a:ext uri="{FF2B5EF4-FFF2-40B4-BE49-F238E27FC236}">
                <a16:creationId xmlns:a16="http://schemas.microsoft.com/office/drawing/2014/main" id="{823CE1F1-7627-4EA6-BA59-AC4974E8F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5468" y="-317845"/>
            <a:ext cx="2598384" cy="2598384"/>
          </a:xfrm>
          <a:prstGeom prst="rect">
            <a:avLst/>
          </a:prstGeom>
        </p:spPr>
      </p:pic>
    </p:spTree>
    <p:extLst>
      <p:ext uri="{BB962C8B-B14F-4D97-AF65-F5344CB8AC3E}">
        <p14:creationId xmlns:p14="http://schemas.microsoft.com/office/powerpoint/2010/main" val="1163377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485902114"/>
              </p:ext>
            </p:extLst>
          </p:nvPr>
        </p:nvGraphicFramePr>
        <p:xfrm>
          <a:off x="635452" y="1351892"/>
          <a:ext cx="10515600" cy="4663440"/>
        </p:xfrm>
        <a:graphic>
          <a:graphicData uri="http://schemas.openxmlformats.org/drawingml/2006/table">
            <a:tbl>
              <a:tblPr firstRow="1" bandRow="1">
                <a:tableStyleId>{5C22544A-7EE6-4342-B048-85BDC9FD1C3A}</a:tableStyleId>
              </a:tblPr>
              <a:tblGrid>
                <a:gridCol w="960630">
                  <a:extLst>
                    <a:ext uri="{9D8B030D-6E8A-4147-A177-3AD203B41FA5}">
                      <a16:colId xmlns:a16="http://schemas.microsoft.com/office/drawing/2014/main" val="65936079"/>
                    </a:ext>
                  </a:extLst>
                </a:gridCol>
                <a:gridCol w="4377764">
                  <a:extLst>
                    <a:ext uri="{9D8B030D-6E8A-4147-A177-3AD203B41FA5}">
                      <a16:colId xmlns:a16="http://schemas.microsoft.com/office/drawing/2014/main" val="3317005183"/>
                    </a:ext>
                  </a:extLst>
                </a:gridCol>
                <a:gridCol w="5177206">
                  <a:extLst>
                    <a:ext uri="{9D8B030D-6E8A-4147-A177-3AD203B41FA5}">
                      <a16:colId xmlns:a16="http://schemas.microsoft.com/office/drawing/2014/main" val="4293147557"/>
                    </a:ext>
                  </a:extLst>
                </a:gridCol>
              </a:tblGrid>
              <a:tr h="193856">
                <a:tc>
                  <a:txBody>
                    <a:bodyPr/>
                    <a:lstStyle/>
                    <a:p>
                      <a:endParaRPr lang="en-GB" dirty="0"/>
                    </a:p>
                  </a:txBody>
                  <a:tcPr/>
                </a:tc>
                <a:tc>
                  <a:txBody>
                    <a:bodyPr/>
                    <a:lstStyle/>
                    <a:p>
                      <a:pPr algn="ctr"/>
                      <a:r>
                        <a:rPr lang="en-GB" sz="2800" dirty="0" err="1">
                          <a:latin typeface="Century Gothic" panose="020B0502020202020204" pitchFamily="34" charset="0"/>
                        </a:rPr>
                        <a:t>Léa</a:t>
                      </a:r>
                      <a:r>
                        <a:rPr lang="en-GB" sz="2800" dirty="0">
                          <a:latin typeface="Century Gothic" panose="020B0502020202020204" pitchFamily="34" charset="0"/>
                        </a:rPr>
                        <a:t> a...</a:t>
                      </a:r>
                    </a:p>
                  </a:txBody>
                  <a:tcPr/>
                </a:tc>
                <a:tc>
                  <a:txBody>
                    <a:bodyPr/>
                    <a:lstStyle/>
                    <a:p>
                      <a:pPr algn="ctr"/>
                      <a:r>
                        <a:rPr lang="en-GB" sz="2800" dirty="0">
                          <a:latin typeface="Century Gothic" panose="020B0502020202020204" pitchFamily="34" charset="0"/>
                        </a:rPr>
                        <a:t>Amir a...</a:t>
                      </a:r>
                    </a:p>
                  </a:txBody>
                  <a:tcPr/>
                </a:tc>
                <a:extLst>
                  <a:ext uri="{0D108BD9-81ED-4DB2-BD59-A6C34878D82A}">
                    <a16:rowId xmlns:a16="http://schemas.microsoft.com/office/drawing/2014/main" val="3585969815"/>
                  </a:ext>
                </a:extLst>
              </a:tr>
              <a:tr h="370840">
                <a:tc>
                  <a:txBody>
                    <a:bodyPr/>
                    <a:lstStyle/>
                    <a:p>
                      <a:r>
                        <a:rPr lang="en-GB" sz="2800" b="1" dirty="0">
                          <a:solidFill>
                            <a:srgbClr val="002060"/>
                          </a:solidFill>
                          <a:latin typeface="Century Gothic" panose="020B0502020202020204" pitchFamily="34" charset="0"/>
                        </a:rPr>
                        <a:t>1</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720189548"/>
                  </a:ext>
                </a:extLst>
              </a:tr>
              <a:tr h="370840">
                <a:tc>
                  <a:txBody>
                    <a:bodyPr/>
                    <a:lstStyle/>
                    <a:p>
                      <a:r>
                        <a:rPr lang="en-GB" sz="2800" b="1" dirty="0">
                          <a:solidFill>
                            <a:srgbClr val="002060"/>
                          </a:solidFill>
                          <a:latin typeface="Century Gothic" panose="020B0502020202020204" pitchFamily="34" charset="0"/>
                        </a:rPr>
                        <a:t>2</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568798639"/>
                  </a:ext>
                </a:extLst>
              </a:tr>
              <a:tr h="370840">
                <a:tc>
                  <a:txBody>
                    <a:bodyPr/>
                    <a:lstStyle/>
                    <a:p>
                      <a:r>
                        <a:rPr lang="en-GB" sz="2800" b="1" dirty="0">
                          <a:solidFill>
                            <a:srgbClr val="002060"/>
                          </a:solidFill>
                          <a:latin typeface="Century Gothic" panose="020B0502020202020204" pitchFamily="34" charset="0"/>
                        </a:rPr>
                        <a:t>3</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049515245"/>
                  </a:ext>
                </a:extLst>
              </a:tr>
              <a:tr h="370840">
                <a:tc>
                  <a:txBody>
                    <a:bodyPr/>
                    <a:lstStyle/>
                    <a:p>
                      <a:r>
                        <a:rPr lang="en-GB" sz="2800" b="1" dirty="0">
                          <a:solidFill>
                            <a:srgbClr val="002060"/>
                          </a:solidFill>
                          <a:latin typeface="Century Gothic" panose="020B0502020202020204" pitchFamily="34" charset="0"/>
                        </a:rPr>
                        <a:t>4</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318049299"/>
                  </a:ext>
                </a:extLst>
              </a:tr>
              <a:tr h="370840">
                <a:tc>
                  <a:txBody>
                    <a:bodyPr/>
                    <a:lstStyle/>
                    <a:p>
                      <a:r>
                        <a:rPr lang="en-GB" sz="2800" b="1" dirty="0">
                          <a:solidFill>
                            <a:srgbClr val="002060"/>
                          </a:solidFill>
                          <a:latin typeface="Century Gothic" panose="020B0502020202020204" pitchFamily="34" charset="0"/>
                        </a:rPr>
                        <a:t>5</a:t>
                      </a:r>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2333934784"/>
                  </a:ext>
                </a:extLst>
              </a:tr>
              <a:tr h="370840">
                <a:tc>
                  <a:txBody>
                    <a:bodyPr/>
                    <a:lstStyle/>
                    <a:p>
                      <a:r>
                        <a:rPr lang="en-GB" sz="2800" b="1" dirty="0">
                          <a:solidFill>
                            <a:srgbClr val="002060"/>
                          </a:solidFill>
                          <a:latin typeface="Century Gothic" panose="020B0502020202020204" pitchFamily="34" charset="0"/>
                        </a:rPr>
                        <a:t>6</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033093083"/>
                  </a:ext>
                </a:extLst>
              </a:tr>
              <a:tr h="185420">
                <a:tc>
                  <a:txBody>
                    <a:bodyPr/>
                    <a:lstStyle/>
                    <a:p>
                      <a:r>
                        <a:rPr lang="en-GB" sz="2800" b="1" dirty="0">
                          <a:solidFill>
                            <a:srgbClr val="002060"/>
                          </a:solidFill>
                          <a:latin typeface="Century Gothic" panose="020B0502020202020204" pitchFamily="34" charset="0"/>
                        </a:rPr>
                        <a:t>7</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324345315"/>
                  </a:ext>
                </a:extLst>
              </a:tr>
              <a:tr h="185420">
                <a:tc>
                  <a:txBody>
                    <a:bodyPr/>
                    <a:lstStyle/>
                    <a:p>
                      <a:r>
                        <a:rPr lang="en-GB" sz="2800" b="1" dirty="0">
                          <a:solidFill>
                            <a:srgbClr val="002060"/>
                          </a:solidFill>
                          <a:latin typeface="Century Gothic" panose="020B0502020202020204" pitchFamily="34" charset="0"/>
                        </a:rPr>
                        <a:t>8</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016188903"/>
                  </a:ext>
                </a:extLst>
              </a:tr>
            </a:tbl>
          </a:graphicData>
        </a:graphic>
      </p:graphicFrame>
      <p:sp>
        <p:nvSpPr>
          <p:cNvPr id="2" name="TextBox 1"/>
          <p:cNvSpPr txBox="1"/>
          <p:nvPr/>
        </p:nvSpPr>
        <p:spPr>
          <a:xfrm>
            <a:off x="2898372" y="1897423"/>
            <a:ext cx="264638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an animal</a:t>
            </a:r>
          </a:p>
        </p:txBody>
      </p:sp>
      <p:sp>
        <p:nvSpPr>
          <p:cNvPr id="7" name="TextBox 6"/>
          <p:cNvSpPr txBox="1"/>
          <p:nvPr/>
        </p:nvSpPr>
        <p:spPr>
          <a:xfrm>
            <a:off x="7472165" y="2359088"/>
            <a:ext cx="264638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poster</a:t>
            </a:r>
          </a:p>
        </p:txBody>
      </p:sp>
      <p:sp>
        <p:nvSpPr>
          <p:cNvPr id="8" name="TextBox 7"/>
          <p:cNvSpPr txBox="1"/>
          <p:nvPr/>
        </p:nvSpPr>
        <p:spPr>
          <a:xfrm>
            <a:off x="7472165" y="2920278"/>
            <a:ext cx="264638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bedroom</a:t>
            </a:r>
          </a:p>
        </p:txBody>
      </p:sp>
      <p:sp>
        <p:nvSpPr>
          <p:cNvPr id="9" name="TextBox 8"/>
          <p:cNvSpPr txBox="1"/>
          <p:nvPr/>
        </p:nvSpPr>
        <p:spPr>
          <a:xfrm>
            <a:off x="2898372" y="3381943"/>
            <a:ext cx="264638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ruler</a:t>
            </a:r>
          </a:p>
        </p:txBody>
      </p:sp>
      <p:sp>
        <p:nvSpPr>
          <p:cNvPr id="10" name="TextBox 9"/>
          <p:cNvSpPr txBox="1"/>
          <p:nvPr/>
        </p:nvSpPr>
        <p:spPr>
          <a:xfrm>
            <a:off x="2898372" y="3972018"/>
            <a:ext cx="264638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an idea</a:t>
            </a:r>
          </a:p>
        </p:txBody>
      </p:sp>
      <p:sp>
        <p:nvSpPr>
          <p:cNvPr id="11" name="TextBox 10"/>
          <p:cNvSpPr txBox="1"/>
          <p:nvPr/>
        </p:nvSpPr>
        <p:spPr>
          <a:xfrm>
            <a:off x="7472164" y="4433683"/>
            <a:ext cx="264638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thing</a:t>
            </a:r>
          </a:p>
        </p:txBody>
      </p:sp>
      <p:sp>
        <p:nvSpPr>
          <p:cNvPr id="12" name="TextBox 11"/>
          <p:cNvSpPr txBox="1"/>
          <p:nvPr/>
        </p:nvSpPr>
        <p:spPr>
          <a:xfrm>
            <a:off x="7472164" y="4972375"/>
            <a:ext cx="264638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dog	</a:t>
            </a:r>
          </a:p>
        </p:txBody>
      </p:sp>
      <p:sp>
        <p:nvSpPr>
          <p:cNvPr id="13" name="TextBox 12"/>
          <p:cNvSpPr txBox="1"/>
          <p:nvPr/>
        </p:nvSpPr>
        <p:spPr>
          <a:xfrm>
            <a:off x="7472164" y="5455340"/>
            <a:ext cx="264638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phone</a:t>
            </a:r>
          </a:p>
        </p:txBody>
      </p:sp>
      <p:sp>
        <p:nvSpPr>
          <p:cNvPr id="14" name="Rounded Rectangle 46">
            <a:extLst>
              <a:ext uri="{FF2B5EF4-FFF2-40B4-BE49-F238E27FC236}">
                <a16:creationId xmlns:a16="http://schemas.microsoft.com/office/drawing/2014/main" id="{D0659D43-38F0-4D2D-9EFE-8365DCA9063E}"/>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17" name="Picture 16" descr="background rectangle">
            <a:extLst>
              <a:ext uri="{FF2B5EF4-FFF2-40B4-BE49-F238E27FC236}">
                <a16:creationId xmlns:a16="http://schemas.microsoft.com/office/drawing/2014/main" id="{6FA1B97E-8E32-4B63-8A45-B0892EBA74D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DDC00F53-820B-4523-B024-27B411188503}"/>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Léa</a:t>
            </a:r>
            <a:r>
              <a:rPr lang="en-GB" sz="3600" b="1" dirty="0">
                <a:solidFill>
                  <a:schemeClr val="bg1"/>
                </a:solidFill>
              </a:rPr>
              <a:t> a un message !</a:t>
            </a:r>
          </a:p>
        </p:txBody>
      </p:sp>
      <p:pic>
        <p:nvPicPr>
          <p:cNvPr id="20" name="Picture 19" descr="A close up of a logo&#10;&#10;Description automatically generated">
            <a:extLst>
              <a:ext uri="{FF2B5EF4-FFF2-40B4-BE49-F238E27FC236}">
                <a16:creationId xmlns:a16="http://schemas.microsoft.com/office/drawing/2014/main" id="{F8CBE5FE-6B65-4AEF-93DA-0EC87EFB14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3309" y="4557323"/>
            <a:ext cx="2257697" cy="2257697"/>
          </a:xfrm>
          <a:prstGeom prst="rect">
            <a:avLst/>
          </a:prstGeom>
        </p:spPr>
      </p:pic>
      <p:pic>
        <p:nvPicPr>
          <p:cNvPr id="22" name="Picture 21" descr="A picture containing doll&#10;&#10;Description automatically generated">
            <a:extLst>
              <a:ext uri="{FF2B5EF4-FFF2-40B4-BE49-F238E27FC236}">
                <a16:creationId xmlns:a16="http://schemas.microsoft.com/office/drawing/2014/main" id="{EE03FC09-BEAC-4069-A002-1F1108E8D6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5354" y="4322191"/>
            <a:ext cx="2492829" cy="2492829"/>
          </a:xfrm>
          <a:prstGeom prst="rect">
            <a:avLst/>
          </a:prstGeom>
        </p:spPr>
      </p:pic>
    </p:spTree>
    <p:extLst>
      <p:ext uri="{BB962C8B-B14F-4D97-AF65-F5344CB8AC3E}">
        <p14:creationId xmlns:p14="http://schemas.microsoft.com/office/powerpoint/2010/main" val="262843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1" y="-771524"/>
            <a:ext cx="2800350" cy="3143249"/>
          </a:xfrm>
        </p:spPr>
        <p:txBody>
          <a:bodyPr/>
          <a:lstStyle/>
          <a:p>
            <a:pPr lvl="0" algn="ctr">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e</a:t>
            </a:r>
            <a:endParaRPr lang="en-US" dirty="0"/>
          </a:p>
        </p:txBody>
      </p:sp>
      <p:pic>
        <p:nvPicPr>
          <p:cNvPr id="7" name="Picture 2" descr="boy with a hand on his ch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2551" y="542804"/>
            <a:ext cx="1494997" cy="34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54450" y="4042533"/>
            <a:ext cx="14830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j</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302174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nvGraphicFramePr>
        <p:xfrm>
          <a:off x="421810" y="3089053"/>
          <a:ext cx="11348380" cy="2985866"/>
        </p:xfrm>
        <a:graphic>
          <a:graphicData uri="http://schemas.openxmlformats.org/drawingml/2006/table">
            <a:tbl>
              <a:tblPr firstRow="1" bandRow="1">
                <a:tableStyleId>{5C22544A-7EE6-4342-B048-85BDC9FD1C3A}</a:tableStyleId>
              </a:tblPr>
              <a:tblGrid>
                <a:gridCol w="900300">
                  <a:extLst>
                    <a:ext uri="{9D8B030D-6E8A-4147-A177-3AD203B41FA5}">
                      <a16:colId xmlns:a16="http://schemas.microsoft.com/office/drawing/2014/main" val="615763476"/>
                    </a:ext>
                  </a:extLst>
                </a:gridCol>
                <a:gridCol w="2407534">
                  <a:extLst>
                    <a:ext uri="{9D8B030D-6E8A-4147-A177-3AD203B41FA5}">
                      <a16:colId xmlns:a16="http://schemas.microsoft.com/office/drawing/2014/main" val="1524867187"/>
                    </a:ext>
                  </a:extLst>
                </a:gridCol>
                <a:gridCol w="2383773">
                  <a:extLst>
                    <a:ext uri="{9D8B030D-6E8A-4147-A177-3AD203B41FA5}">
                      <a16:colId xmlns:a16="http://schemas.microsoft.com/office/drawing/2014/main" val="2034264143"/>
                    </a:ext>
                  </a:extLst>
                </a:gridCol>
                <a:gridCol w="845564">
                  <a:extLst>
                    <a:ext uri="{9D8B030D-6E8A-4147-A177-3AD203B41FA5}">
                      <a16:colId xmlns:a16="http://schemas.microsoft.com/office/drawing/2014/main" val="713444903"/>
                    </a:ext>
                  </a:extLst>
                </a:gridCol>
                <a:gridCol w="2361235">
                  <a:extLst>
                    <a:ext uri="{9D8B030D-6E8A-4147-A177-3AD203B41FA5}">
                      <a16:colId xmlns:a16="http://schemas.microsoft.com/office/drawing/2014/main" val="3946385034"/>
                    </a:ext>
                  </a:extLst>
                </a:gridCol>
                <a:gridCol w="2449974">
                  <a:extLst>
                    <a:ext uri="{9D8B030D-6E8A-4147-A177-3AD203B41FA5}">
                      <a16:colId xmlns:a16="http://schemas.microsoft.com/office/drawing/2014/main" val="1117808651"/>
                    </a:ext>
                  </a:extLst>
                </a:gridCol>
              </a:tblGrid>
              <a:tr h="745782">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8679953"/>
                  </a:ext>
                </a:extLst>
              </a:tr>
              <a:tr h="745782">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9350070"/>
                  </a:ext>
                </a:extLst>
              </a:tr>
              <a:tr h="748520">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3867994"/>
                  </a:ext>
                </a:extLst>
              </a:tr>
              <a:tr h="745782">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3812342"/>
                  </a:ext>
                </a:extLst>
              </a:tr>
            </a:tbl>
          </a:graphicData>
        </a:graphic>
      </p:graphicFrame>
      <p:sp>
        <p:nvSpPr>
          <p:cNvPr id="2" name="TextBox 1"/>
          <p:cNvSpPr txBox="1"/>
          <p:nvPr/>
        </p:nvSpPr>
        <p:spPr>
          <a:xfrm>
            <a:off x="1540266" y="3234706"/>
            <a:ext cx="19833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thing</a:t>
            </a:r>
          </a:p>
        </p:txBody>
      </p:sp>
      <p:sp>
        <p:nvSpPr>
          <p:cNvPr id="11" name="TextBox 10"/>
          <p:cNvSpPr txBox="1"/>
          <p:nvPr/>
        </p:nvSpPr>
        <p:spPr>
          <a:xfrm>
            <a:off x="7183787" y="4704061"/>
            <a:ext cx="19833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ruler</a:t>
            </a:r>
          </a:p>
        </p:txBody>
      </p:sp>
      <p:sp>
        <p:nvSpPr>
          <p:cNvPr id="12" name="TextBox 11"/>
          <p:cNvSpPr txBox="1"/>
          <p:nvPr/>
        </p:nvSpPr>
        <p:spPr>
          <a:xfrm>
            <a:off x="9651427" y="3951703"/>
            <a:ext cx="19833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thing</a:t>
            </a:r>
          </a:p>
        </p:txBody>
      </p:sp>
      <p:sp>
        <p:nvSpPr>
          <p:cNvPr id="13" name="TextBox 12"/>
          <p:cNvSpPr txBox="1"/>
          <p:nvPr/>
        </p:nvSpPr>
        <p:spPr>
          <a:xfrm>
            <a:off x="9533687" y="5461820"/>
            <a:ext cx="19833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idea</a:t>
            </a:r>
          </a:p>
        </p:txBody>
      </p:sp>
      <p:sp>
        <p:nvSpPr>
          <p:cNvPr id="14" name="TextBox 13"/>
          <p:cNvSpPr txBox="1"/>
          <p:nvPr/>
        </p:nvSpPr>
        <p:spPr>
          <a:xfrm>
            <a:off x="3906030" y="3955066"/>
            <a:ext cx="19833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dog</a:t>
            </a:r>
          </a:p>
        </p:txBody>
      </p:sp>
      <p:sp>
        <p:nvSpPr>
          <p:cNvPr id="15" name="TextBox 14"/>
          <p:cNvSpPr txBox="1"/>
          <p:nvPr/>
        </p:nvSpPr>
        <p:spPr>
          <a:xfrm>
            <a:off x="1323592" y="4704061"/>
            <a:ext cx="24166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mobile phone</a:t>
            </a:r>
          </a:p>
        </p:txBody>
      </p:sp>
      <p:sp>
        <p:nvSpPr>
          <p:cNvPr id="16" name="TextBox 15"/>
          <p:cNvSpPr txBox="1"/>
          <p:nvPr/>
        </p:nvSpPr>
        <p:spPr>
          <a:xfrm>
            <a:off x="1492500" y="5419854"/>
            <a:ext cx="19833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bedroom</a:t>
            </a:r>
          </a:p>
        </p:txBody>
      </p:sp>
      <p:sp>
        <p:nvSpPr>
          <p:cNvPr id="17" name="TextBox 16"/>
          <p:cNvSpPr txBox="1"/>
          <p:nvPr/>
        </p:nvSpPr>
        <p:spPr>
          <a:xfrm>
            <a:off x="9629707" y="3234706"/>
            <a:ext cx="19833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pet</a:t>
            </a:r>
          </a:p>
        </p:txBody>
      </p:sp>
      <p:pic>
        <p:nvPicPr>
          <p:cNvPr id="29" name="Picture 28"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0"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qui ?</a:t>
            </a:r>
          </a:p>
        </p:txBody>
      </p:sp>
      <p:sp>
        <p:nvSpPr>
          <p:cNvPr id="34" name="Action Button: Custom 16">
            <a:hlinkClick r:id="" action="ppaction://noaction" highlightClick="1">
              <a:snd r:embed="rId4" name="26-1-beep-3.wav"/>
            </a:hlinkClick>
            <a:extLst>
              <a:ext uri="{FF2B5EF4-FFF2-40B4-BE49-F238E27FC236}">
                <a16:creationId xmlns:a16="http://schemas.microsoft.com/office/drawing/2014/main" id="{00B3E4C1-DFF4-46C3-8013-784275E7AA6B}"/>
              </a:ext>
            </a:extLst>
          </p:cNvPr>
          <p:cNvSpPr/>
          <p:nvPr/>
        </p:nvSpPr>
        <p:spPr>
          <a:xfrm>
            <a:off x="578946" y="3168275"/>
            <a:ext cx="561600"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5" name="Action Button: Custom 16">
            <a:hlinkClick r:id="" action="ppaction://noaction" highlightClick="1">
              <a:snd r:embed="rId5" name="26-2-beep.wav"/>
            </a:hlinkClick>
            <a:extLst>
              <a:ext uri="{FF2B5EF4-FFF2-40B4-BE49-F238E27FC236}">
                <a16:creationId xmlns:a16="http://schemas.microsoft.com/office/drawing/2014/main" id="{5B92A95F-523A-4E36-B65E-94DAE9FBB368}"/>
              </a:ext>
            </a:extLst>
          </p:cNvPr>
          <p:cNvSpPr/>
          <p:nvPr/>
        </p:nvSpPr>
        <p:spPr>
          <a:xfrm>
            <a:off x="584424" y="3904364"/>
            <a:ext cx="561600"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6" name="Action Button: Custom 16">
            <a:hlinkClick r:id="" action="ppaction://noaction" highlightClick="1">
              <a:snd r:embed="rId6" name="26-3-beep-2.wav"/>
            </a:hlinkClick>
            <a:extLst>
              <a:ext uri="{FF2B5EF4-FFF2-40B4-BE49-F238E27FC236}">
                <a16:creationId xmlns:a16="http://schemas.microsoft.com/office/drawing/2014/main" id="{D4B491BE-DEE1-4BAB-B62E-08BEC8F84C2F}"/>
              </a:ext>
            </a:extLst>
          </p:cNvPr>
          <p:cNvSpPr/>
          <p:nvPr/>
        </p:nvSpPr>
        <p:spPr>
          <a:xfrm>
            <a:off x="587330" y="4667848"/>
            <a:ext cx="561600"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Action Button: Custom 16">
            <a:hlinkClick r:id="" action="ppaction://noaction" highlightClick="1">
              <a:snd r:embed="rId7" name="26-4-beep.wav"/>
            </a:hlinkClick>
            <a:extLst>
              <a:ext uri="{FF2B5EF4-FFF2-40B4-BE49-F238E27FC236}">
                <a16:creationId xmlns:a16="http://schemas.microsoft.com/office/drawing/2014/main" id="{7C5D1C98-B338-48C7-A0D6-9CC93C596CA9}"/>
              </a:ext>
            </a:extLst>
          </p:cNvPr>
          <p:cNvSpPr/>
          <p:nvPr/>
        </p:nvSpPr>
        <p:spPr>
          <a:xfrm>
            <a:off x="584424" y="5411361"/>
            <a:ext cx="561600"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0" name="Action Button: Custom 16">
            <a:hlinkClick r:id="" action="ppaction://noaction" highlightClick="1">
              <a:snd r:embed="rId8" name="26-5-beep.wav"/>
            </a:hlinkClick>
            <a:extLst>
              <a:ext uri="{FF2B5EF4-FFF2-40B4-BE49-F238E27FC236}">
                <a16:creationId xmlns:a16="http://schemas.microsoft.com/office/drawing/2014/main" id="{735F5EA0-D015-4C01-9444-94092DE5E112}"/>
              </a:ext>
            </a:extLst>
          </p:cNvPr>
          <p:cNvSpPr/>
          <p:nvPr/>
        </p:nvSpPr>
        <p:spPr>
          <a:xfrm>
            <a:off x="6255633" y="3168275"/>
            <a:ext cx="561600"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1" name="Action Button: Custom 16">
            <a:hlinkClick r:id="" action="ppaction://noaction" highlightClick="1">
              <a:snd r:embed="rId9" name="26-6-2-beep.wav"/>
            </a:hlinkClick>
            <a:extLst>
              <a:ext uri="{FF2B5EF4-FFF2-40B4-BE49-F238E27FC236}">
                <a16:creationId xmlns:a16="http://schemas.microsoft.com/office/drawing/2014/main" id="{C85FFF45-DBEA-4B31-808F-B9B100F63A1A}"/>
              </a:ext>
            </a:extLst>
          </p:cNvPr>
          <p:cNvSpPr/>
          <p:nvPr/>
        </p:nvSpPr>
        <p:spPr>
          <a:xfrm>
            <a:off x="6255633" y="3904364"/>
            <a:ext cx="561600"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2" name="Action Button: Custom 16">
            <a:hlinkClick r:id="" action="ppaction://noaction" highlightClick="1">
              <a:snd r:embed="rId10" name="26-7-beep.wav"/>
            </a:hlinkClick>
            <a:extLst>
              <a:ext uri="{FF2B5EF4-FFF2-40B4-BE49-F238E27FC236}">
                <a16:creationId xmlns:a16="http://schemas.microsoft.com/office/drawing/2014/main" id="{C30A216B-AEBB-4E5C-9D72-F3186157431E}"/>
              </a:ext>
            </a:extLst>
          </p:cNvPr>
          <p:cNvSpPr/>
          <p:nvPr/>
        </p:nvSpPr>
        <p:spPr>
          <a:xfrm>
            <a:off x="6257160" y="4667848"/>
            <a:ext cx="561600"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3" name="Action Button: Custom 16">
            <a:hlinkClick r:id="" action="ppaction://noaction" highlightClick="1">
              <a:snd r:embed="rId11" name="26-8-beep.wav"/>
            </a:hlinkClick>
            <a:extLst>
              <a:ext uri="{FF2B5EF4-FFF2-40B4-BE49-F238E27FC236}">
                <a16:creationId xmlns:a16="http://schemas.microsoft.com/office/drawing/2014/main" id="{B283615F-33BB-4FCE-934D-0B85B4100205}"/>
              </a:ext>
            </a:extLst>
          </p:cNvPr>
          <p:cNvSpPr/>
          <p:nvPr/>
        </p:nvSpPr>
        <p:spPr>
          <a:xfrm>
            <a:off x="6257160" y="5411361"/>
            <a:ext cx="561600"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7" name="TextBox 26">
            <a:extLst>
              <a:ext uri="{FF2B5EF4-FFF2-40B4-BE49-F238E27FC236}">
                <a16:creationId xmlns:a16="http://schemas.microsoft.com/office/drawing/2014/main" id="{39B49008-C80A-4D66-B0F1-D1F2766C6E8E}"/>
              </a:ext>
            </a:extLst>
          </p:cNvPr>
          <p:cNvSpPr txBox="1"/>
          <p:nvPr/>
        </p:nvSpPr>
        <p:spPr>
          <a:xfrm>
            <a:off x="180000" y="1296000"/>
            <a:ext cx="11590190"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Léa</a:t>
            </a:r>
            <a:r>
              <a:rPr kumimoji="0" lang="en-US" sz="23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tries phoning instead! Now she is talking about what she has and what her friend Sophie has. But the line is bad! </a:t>
            </a:r>
            <a:r>
              <a:rPr kumimoji="0" lang="en-GB" sz="23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Écoute</a:t>
            </a:r>
            <a:r>
              <a:rPr kumimoji="0" lang="en-GB" sz="23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3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GB" sz="23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qui – </a:t>
            </a:r>
            <a:r>
              <a:rPr kumimoji="0" lang="en-US" sz="23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Léa</a:t>
            </a:r>
            <a:r>
              <a:rPr kumimoji="0" lang="en-US" sz="23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 </a:t>
            </a:r>
            <a:r>
              <a:rPr kumimoji="0" lang="en-US" sz="23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ou</a:t>
            </a:r>
            <a:r>
              <a:rPr kumimoji="0" lang="en-US" sz="23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Sophie (she) ?</a:t>
            </a:r>
          </a:p>
        </p:txBody>
      </p:sp>
      <p:sp>
        <p:nvSpPr>
          <p:cNvPr id="28" name="Rounded Rectangle 46">
            <a:extLst>
              <a:ext uri="{FF2B5EF4-FFF2-40B4-BE49-F238E27FC236}">
                <a16:creationId xmlns:a16="http://schemas.microsoft.com/office/drawing/2014/main" id="{544D6E04-AE3D-4517-AB8F-6882431402B2}"/>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A picture containing toy, shirt&#10;&#10;Description automatically generated">
            <a:extLst>
              <a:ext uri="{FF2B5EF4-FFF2-40B4-BE49-F238E27FC236}">
                <a16:creationId xmlns:a16="http://schemas.microsoft.com/office/drawing/2014/main" id="{A484741E-8C9E-48FB-BBF8-83A738C7FCB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38036" y="2167269"/>
            <a:ext cx="1039439" cy="1039439"/>
          </a:xfrm>
          <a:prstGeom prst="rect">
            <a:avLst/>
          </a:prstGeom>
        </p:spPr>
      </p:pic>
      <p:pic>
        <p:nvPicPr>
          <p:cNvPr id="38" name="Picture 37" descr="A close up of a logo&#10;&#10;Description automatically generated">
            <a:extLst>
              <a:ext uri="{FF2B5EF4-FFF2-40B4-BE49-F238E27FC236}">
                <a16:creationId xmlns:a16="http://schemas.microsoft.com/office/drawing/2014/main" id="{319DAB1E-6906-415C-817E-F89E0DFEF2F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78055" y="2161576"/>
            <a:ext cx="1306119" cy="1306119"/>
          </a:xfrm>
          <a:prstGeom prst="rect">
            <a:avLst/>
          </a:prstGeom>
        </p:spPr>
      </p:pic>
      <p:sp>
        <p:nvSpPr>
          <p:cNvPr id="5" name="TextBox 4">
            <a:extLst>
              <a:ext uri="{FF2B5EF4-FFF2-40B4-BE49-F238E27FC236}">
                <a16:creationId xmlns:a16="http://schemas.microsoft.com/office/drawing/2014/main" id="{669BFAB4-93CD-4E74-9ECE-16E5B482BEB4}"/>
              </a:ext>
            </a:extLst>
          </p:cNvPr>
          <p:cNvSpPr txBox="1"/>
          <p:nvPr/>
        </p:nvSpPr>
        <p:spPr>
          <a:xfrm>
            <a:off x="10032274" y="2593152"/>
            <a:ext cx="1737916" cy="400110"/>
          </a:xfrm>
          <a:prstGeom prst="rect">
            <a:avLst/>
          </a:prstGeom>
          <a:solidFill>
            <a:schemeClr val="accent1">
              <a:lumMod val="50000"/>
            </a:schemeClr>
          </a:solidFill>
          <a:ln>
            <a:solidFill>
              <a:srgbClr val="EE6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lumMod val="95000"/>
                  </a:prstClr>
                </a:solidFill>
                <a:effectLst/>
                <a:uLnTx/>
                <a:uFillTx/>
                <a:latin typeface="Century Gothic" panose="020B0502020202020204" pitchFamily="34" charset="0"/>
                <a:ea typeface="+mn-ea"/>
                <a:cs typeface="+mn-cs"/>
              </a:rPr>
              <a:t>Sophie (she)</a:t>
            </a:r>
          </a:p>
        </p:txBody>
      </p:sp>
      <p:pic>
        <p:nvPicPr>
          <p:cNvPr id="45" name="Picture 44" descr="A picture containing toy, shirt&#10;&#10;Description automatically generated">
            <a:extLst>
              <a:ext uri="{FF2B5EF4-FFF2-40B4-BE49-F238E27FC236}">
                <a16:creationId xmlns:a16="http://schemas.microsoft.com/office/drawing/2014/main" id="{57F72ABC-07FF-4CF1-B060-6ECBED3EDB6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02187" y="2161576"/>
            <a:ext cx="1039439" cy="1039439"/>
          </a:xfrm>
          <a:prstGeom prst="rect">
            <a:avLst/>
          </a:prstGeom>
        </p:spPr>
      </p:pic>
      <p:sp>
        <p:nvSpPr>
          <p:cNvPr id="46" name="TextBox 45">
            <a:extLst>
              <a:ext uri="{FF2B5EF4-FFF2-40B4-BE49-F238E27FC236}">
                <a16:creationId xmlns:a16="http://schemas.microsoft.com/office/drawing/2014/main" id="{9F2E5F15-AFE2-41C0-8635-BC8A5B3C1FF9}"/>
              </a:ext>
            </a:extLst>
          </p:cNvPr>
          <p:cNvSpPr txBox="1"/>
          <p:nvPr/>
        </p:nvSpPr>
        <p:spPr>
          <a:xfrm>
            <a:off x="4396426" y="2596880"/>
            <a:ext cx="1737916" cy="400110"/>
          </a:xfrm>
          <a:prstGeom prst="rect">
            <a:avLst/>
          </a:prstGeom>
          <a:solidFill>
            <a:schemeClr val="accent1">
              <a:lumMod val="50000"/>
            </a:schemeClr>
          </a:solidFill>
          <a:ln>
            <a:solidFill>
              <a:srgbClr val="EE6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lumMod val="95000"/>
                  </a:prstClr>
                </a:solidFill>
                <a:effectLst/>
                <a:uLnTx/>
                <a:uFillTx/>
                <a:latin typeface="Century Gothic" panose="020B0502020202020204" pitchFamily="34" charset="0"/>
                <a:ea typeface="+mn-ea"/>
                <a:cs typeface="+mn-cs"/>
              </a:rPr>
              <a:t>Sophie (she)</a:t>
            </a:r>
          </a:p>
        </p:txBody>
      </p:sp>
      <p:sp>
        <p:nvSpPr>
          <p:cNvPr id="47" name="TextBox 46">
            <a:extLst>
              <a:ext uri="{FF2B5EF4-FFF2-40B4-BE49-F238E27FC236}">
                <a16:creationId xmlns:a16="http://schemas.microsoft.com/office/drawing/2014/main" id="{B5391B5C-828F-4A7F-B296-2AFB21A8C417}"/>
              </a:ext>
            </a:extLst>
          </p:cNvPr>
          <p:cNvSpPr txBox="1"/>
          <p:nvPr/>
        </p:nvSpPr>
        <p:spPr>
          <a:xfrm>
            <a:off x="2367192" y="2603723"/>
            <a:ext cx="1046733" cy="400110"/>
          </a:xfrm>
          <a:prstGeom prst="rect">
            <a:avLst/>
          </a:prstGeom>
          <a:solidFill>
            <a:schemeClr val="accent1">
              <a:lumMod val="50000"/>
            </a:schemeClr>
          </a:solidFill>
          <a:ln>
            <a:solidFill>
              <a:srgbClr val="EE6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lumMod val="95000"/>
                  </a:prstClr>
                </a:solidFill>
                <a:effectLst/>
                <a:uLnTx/>
                <a:uFillTx/>
                <a:latin typeface="Century Gothic" panose="020B0502020202020204" pitchFamily="34" charset="0"/>
                <a:ea typeface="+mn-ea"/>
                <a:cs typeface="+mn-cs"/>
              </a:rPr>
              <a:t>Léa</a:t>
            </a:r>
            <a:r>
              <a:rPr kumimoji="0" lang="en-GB" sz="2000" b="0" i="0" u="none" strike="noStrike" kern="1200" cap="none" spc="0" normalizeH="0" baseline="0" noProof="0" dirty="0">
                <a:ln>
                  <a:noFill/>
                </a:ln>
                <a:solidFill>
                  <a:prstClr val="white">
                    <a:lumMod val="95000"/>
                  </a:prstClr>
                </a:solidFill>
                <a:effectLst/>
                <a:uLnTx/>
                <a:uFillTx/>
                <a:latin typeface="Century Gothic" panose="020B0502020202020204" pitchFamily="34" charset="0"/>
                <a:ea typeface="+mn-ea"/>
                <a:cs typeface="+mn-cs"/>
              </a:rPr>
              <a:t> (I)</a:t>
            </a:r>
          </a:p>
        </p:txBody>
      </p:sp>
      <p:pic>
        <p:nvPicPr>
          <p:cNvPr id="48" name="Picture 47" descr="A close up of a logo&#10;&#10;Description automatically generated">
            <a:extLst>
              <a:ext uri="{FF2B5EF4-FFF2-40B4-BE49-F238E27FC236}">
                <a16:creationId xmlns:a16="http://schemas.microsoft.com/office/drawing/2014/main" id="{741B8966-2843-4263-AE6E-C6AB1724C75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13904" y="2161576"/>
            <a:ext cx="1306119" cy="1306119"/>
          </a:xfrm>
          <a:prstGeom prst="rect">
            <a:avLst/>
          </a:prstGeom>
        </p:spPr>
      </p:pic>
      <p:sp>
        <p:nvSpPr>
          <p:cNvPr id="49" name="TextBox 48">
            <a:extLst>
              <a:ext uri="{FF2B5EF4-FFF2-40B4-BE49-F238E27FC236}">
                <a16:creationId xmlns:a16="http://schemas.microsoft.com/office/drawing/2014/main" id="{F2D27E5A-7BFB-4469-B448-F4A3B63EA658}"/>
              </a:ext>
            </a:extLst>
          </p:cNvPr>
          <p:cNvSpPr txBox="1"/>
          <p:nvPr/>
        </p:nvSpPr>
        <p:spPr>
          <a:xfrm>
            <a:off x="8003041" y="2603723"/>
            <a:ext cx="1046733" cy="400110"/>
          </a:xfrm>
          <a:prstGeom prst="rect">
            <a:avLst/>
          </a:prstGeom>
          <a:solidFill>
            <a:schemeClr val="accent1">
              <a:lumMod val="50000"/>
            </a:schemeClr>
          </a:solidFill>
          <a:ln>
            <a:solidFill>
              <a:srgbClr val="EE6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lumMod val="95000"/>
                  </a:prstClr>
                </a:solidFill>
                <a:effectLst/>
                <a:uLnTx/>
                <a:uFillTx/>
                <a:latin typeface="Century Gothic" panose="020B0502020202020204" pitchFamily="34" charset="0"/>
                <a:ea typeface="+mn-ea"/>
                <a:cs typeface="+mn-cs"/>
              </a:rPr>
              <a:t>Léa</a:t>
            </a:r>
            <a:r>
              <a:rPr kumimoji="0" lang="en-GB" sz="2000" b="0" i="0" u="none" strike="noStrike" kern="1200" cap="none" spc="0" normalizeH="0" baseline="0" noProof="0" dirty="0">
                <a:ln>
                  <a:noFill/>
                </a:ln>
                <a:solidFill>
                  <a:prstClr val="white">
                    <a:lumMod val="95000"/>
                  </a:prstClr>
                </a:solidFill>
                <a:effectLst/>
                <a:uLnTx/>
                <a:uFillTx/>
                <a:latin typeface="Century Gothic" panose="020B0502020202020204" pitchFamily="34" charset="0"/>
                <a:ea typeface="+mn-ea"/>
                <a:cs typeface="+mn-cs"/>
              </a:rPr>
              <a:t> (I)</a:t>
            </a:r>
          </a:p>
        </p:txBody>
      </p:sp>
    </p:spTree>
    <p:extLst>
      <p:ext uri="{BB962C8B-B14F-4D97-AF65-F5344CB8AC3E}">
        <p14:creationId xmlns:p14="http://schemas.microsoft.com/office/powerpoint/2010/main" val="14613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P spid="14" grpId="0"/>
      <p:bldP spid="15" grpId="0"/>
      <p:bldP spid="16" grpId="0"/>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nvGraphicFramePr>
        <p:xfrm>
          <a:off x="421810" y="3089053"/>
          <a:ext cx="11348380" cy="2985866"/>
        </p:xfrm>
        <a:graphic>
          <a:graphicData uri="http://schemas.openxmlformats.org/drawingml/2006/table">
            <a:tbl>
              <a:tblPr firstRow="1" bandRow="1">
                <a:tableStyleId>{5C22544A-7EE6-4342-B048-85BDC9FD1C3A}</a:tableStyleId>
              </a:tblPr>
              <a:tblGrid>
                <a:gridCol w="900300">
                  <a:extLst>
                    <a:ext uri="{9D8B030D-6E8A-4147-A177-3AD203B41FA5}">
                      <a16:colId xmlns:a16="http://schemas.microsoft.com/office/drawing/2014/main" val="615763476"/>
                    </a:ext>
                  </a:extLst>
                </a:gridCol>
                <a:gridCol w="2407534">
                  <a:extLst>
                    <a:ext uri="{9D8B030D-6E8A-4147-A177-3AD203B41FA5}">
                      <a16:colId xmlns:a16="http://schemas.microsoft.com/office/drawing/2014/main" val="1524867187"/>
                    </a:ext>
                  </a:extLst>
                </a:gridCol>
                <a:gridCol w="2383773">
                  <a:extLst>
                    <a:ext uri="{9D8B030D-6E8A-4147-A177-3AD203B41FA5}">
                      <a16:colId xmlns:a16="http://schemas.microsoft.com/office/drawing/2014/main" val="2034264143"/>
                    </a:ext>
                  </a:extLst>
                </a:gridCol>
                <a:gridCol w="845564">
                  <a:extLst>
                    <a:ext uri="{9D8B030D-6E8A-4147-A177-3AD203B41FA5}">
                      <a16:colId xmlns:a16="http://schemas.microsoft.com/office/drawing/2014/main" val="713444903"/>
                    </a:ext>
                  </a:extLst>
                </a:gridCol>
                <a:gridCol w="2361235">
                  <a:extLst>
                    <a:ext uri="{9D8B030D-6E8A-4147-A177-3AD203B41FA5}">
                      <a16:colId xmlns:a16="http://schemas.microsoft.com/office/drawing/2014/main" val="3946385034"/>
                    </a:ext>
                  </a:extLst>
                </a:gridCol>
                <a:gridCol w="2449974">
                  <a:extLst>
                    <a:ext uri="{9D8B030D-6E8A-4147-A177-3AD203B41FA5}">
                      <a16:colId xmlns:a16="http://schemas.microsoft.com/office/drawing/2014/main" val="1117808651"/>
                    </a:ext>
                  </a:extLst>
                </a:gridCol>
              </a:tblGrid>
              <a:tr h="745782">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8679953"/>
                  </a:ext>
                </a:extLst>
              </a:tr>
              <a:tr h="745782">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9350070"/>
                  </a:ext>
                </a:extLst>
              </a:tr>
              <a:tr h="748520">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3867994"/>
                  </a:ext>
                </a:extLst>
              </a:tr>
              <a:tr h="745782">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3812342"/>
                  </a:ext>
                </a:extLst>
              </a:tr>
            </a:tbl>
          </a:graphicData>
        </a:graphic>
      </p:graphicFrame>
      <p:sp>
        <p:nvSpPr>
          <p:cNvPr id="2" name="TextBox 1"/>
          <p:cNvSpPr txBox="1"/>
          <p:nvPr/>
        </p:nvSpPr>
        <p:spPr>
          <a:xfrm>
            <a:off x="1540266" y="3234706"/>
            <a:ext cx="19833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thing</a:t>
            </a:r>
          </a:p>
        </p:txBody>
      </p:sp>
      <p:sp>
        <p:nvSpPr>
          <p:cNvPr id="11" name="TextBox 10"/>
          <p:cNvSpPr txBox="1"/>
          <p:nvPr/>
        </p:nvSpPr>
        <p:spPr>
          <a:xfrm>
            <a:off x="7183787" y="4704061"/>
            <a:ext cx="19833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ruler</a:t>
            </a:r>
          </a:p>
        </p:txBody>
      </p:sp>
      <p:sp>
        <p:nvSpPr>
          <p:cNvPr id="12" name="TextBox 11"/>
          <p:cNvSpPr txBox="1"/>
          <p:nvPr/>
        </p:nvSpPr>
        <p:spPr>
          <a:xfrm>
            <a:off x="9651427" y="3951703"/>
            <a:ext cx="19833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thing</a:t>
            </a:r>
          </a:p>
        </p:txBody>
      </p:sp>
      <p:sp>
        <p:nvSpPr>
          <p:cNvPr id="13" name="TextBox 12"/>
          <p:cNvSpPr txBox="1"/>
          <p:nvPr/>
        </p:nvSpPr>
        <p:spPr>
          <a:xfrm>
            <a:off x="9533687" y="5461820"/>
            <a:ext cx="19833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idea</a:t>
            </a:r>
          </a:p>
        </p:txBody>
      </p:sp>
      <p:sp>
        <p:nvSpPr>
          <p:cNvPr id="14" name="TextBox 13"/>
          <p:cNvSpPr txBox="1"/>
          <p:nvPr/>
        </p:nvSpPr>
        <p:spPr>
          <a:xfrm>
            <a:off x="3906030" y="3955066"/>
            <a:ext cx="19833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dog</a:t>
            </a:r>
          </a:p>
        </p:txBody>
      </p:sp>
      <p:sp>
        <p:nvSpPr>
          <p:cNvPr id="15" name="TextBox 14"/>
          <p:cNvSpPr txBox="1"/>
          <p:nvPr/>
        </p:nvSpPr>
        <p:spPr>
          <a:xfrm>
            <a:off x="1323592" y="4704061"/>
            <a:ext cx="24166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mobile phone</a:t>
            </a:r>
          </a:p>
        </p:txBody>
      </p:sp>
      <p:sp>
        <p:nvSpPr>
          <p:cNvPr id="16" name="TextBox 15"/>
          <p:cNvSpPr txBox="1"/>
          <p:nvPr/>
        </p:nvSpPr>
        <p:spPr>
          <a:xfrm>
            <a:off x="1492500" y="5419854"/>
            <a:ext cx="19833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bedroom</a:t>
            </a:r>
          </a:p>
        </p:txBody>
      </p:sp>
      <p:sp>
        <p:nvSpPr>
          <p:cNvPr id="17" name="TextBox 16"/>
          <p:cNvSpPr txBox="1"/>
          <p:nvPr/>
        </p:nvSpPr>
        <p:spPr>
          <a:xfrm>
            <a:off x="9629707" y="3234706"/>
            <a:ext cx="19833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pet</a:t>
            </a:r>
          </a:p>
        </p:txBody>
      </p:sp>
      <p:pic>
        <p:nvPicPr>
          <p:cNvPr id="29" name="Picture 28"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0"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qui ?</a:t>
            </a:r>
          </a:p>
        </p:txBody>
      </p:sp>
      <p:sp>
        <p:nvSpPr>
          <p:cNvPr id="34" name="Action Button: Custom 16">
            <a:hlinkClick r:id="" action="ppaction://noaction" highlightClick="1">
              <a:snd r:embed="rId4" name="26-1.wav"/>
            </a:hlinkClick>
            <a:extLst>
              <a:ext uri="{FF2B5EF4-FFF2-40B4-BE49-F238E27FC236}">
                <a16:creationId xmlns:a16="http://schemas.microsoft.com/office/drawing/2014/main" id="{00B3E4C1-DFF4-46C3-8013-784275E7AA6B}"/>
              </a:ext>
            </a:extLst>
          </p:cNvPr>
          <p:cNvSpPr/>
          <p:nvPr/>
        </p:nvSpPr>
        <p:spPr>
          <a:xfrm>
            <a:off x="578946" y="3168275"/>
            <a:ext cx="561600"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5" name="Action Button: Custom 16">
            <a:hlinkClick r:id="" action="ppaction://noaction" highlightClick="1">
              <a:snd r:embed="rId5" name="26-2.wav"/>
            </a:hlinkClick>
            <a:extLst>
              <a:ext uri="{FF2B5EF4-FFF2-40B4-BE49-F238E27FC236}">
                <a16:creationId xmlns:a16="http://schemas.microsoft.com/office/drawing/2014/main" id="{5B92A95F-523A-4E36-B65E-94DAE9FBB368}"/>
              </a:ext>
            </a:extLst>
          </p:cNvPr>
          <p:cNvSpPr/>
          <p:nvPr/>
        </p:nvSpPr>
        <p:spPr>
          <a:xfrm>
            <a:off x="584424" y="3904364"/>
            <a:ext cx="561600"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6" name="Action Button: Custom 16">
            <a:hlinkClick r:id="" action="ppaction://noaction" highlightClick="1">
              <a:snd r:embed="rId6" name="26-3.wav"/>
            </a:hlinkClick>
            <a:extLst>
              <a:ext uri="{FF2B5EF4-FFF2-40B4-BE49-F238E27FC236}">
                <a16:creationId xmlns:a16="http://schemas.microsoft.com/office/drawing/2014/main" id="{D4B491BE-DEE1-4BAB-B62E-08BEC8F84C2F}"/>
              </a:ext>
            </a:extLst>
          </p:cNvPr>
          <p:cNvSpPr/>
          <p:nvPr/>
        </p:nvSpPr>
        <p:spPr>
          <a:xfrm>
            <a:off x="587330" y="4667848"/>
            <a:ext cx="561600"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Action Button: Custom 16">
            <a:hlinkClick r:id="" action="ppaction://noaction" highlightClick="1">
              <a:snd r:embed="rId7" name="26-4.wav"/>
            </a:hlinkClick>
            <a:extLst>
              <a:ext uri="{FF2B5EF4-FFF2-40B4-BE49-F238E27FC236}">
                <a16:creationId xmlns:a16="http://schemas.microsoft.com/office/drawing/2014/main" id="{7C5D1C98-B338-48C7-A0D6-9CC93C596CA9}"/>
              </a:ext>
            </a:extLst>
          </p:cNvPr>
          <p:cNvSpPr/>
          <p:nvPr/>
        </p:nvSpPr>
        <p:spPr>
          <a:xfrm>
            <a:off x="584424" y="5411361"/>
            <a:ext cx="561600"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0" name="Action Button: Custom 16">
            <a:hlinkClick r:id="" action="ppaction://noaction" highlightClick="1">
              <a:snd r:embed="rId8" name="26-5.wav"/>
            </a:hlinkClick>
            <a:extLst>
              <a:ext uri="{FF2B5EF4-FFF2-40B4-BE49-F238E27FC236}">
                <a16:creationId xmlns:a16="http://schemas.microsoft.com/office/drawing/2014/main" id="{735F5EA0-D015-4C01-9444-94092DE5E112}"/>
              </a:ext>
            </a:extLst>
          </p:cNvPr>
          <p:cNvSpPr/>
          <p:nvPr/>
        </p:nvSpPr>
        <p:spPr>
          <a:xfrm>
            <a:off x="6255633" y="3168275"/>
            <a:ext cx="561600"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1" name="Action Button: Custom 16">
            <a:hlinkClick r:id="" action="ppaction://noaction" highlightClick="1">
              <a:snd r:embed="rId9" name="26-6-2.wav"/>
            </a:hlinkClick>
            <a:extLst>
              <a:ext uri="{FF2B5EF4-FFF2-40B4-BE49-F238E27FC236}">
                <a16:creationId xmlns:a16="http://schemas.microsoft.com/office/drawing/2014/main" id="{C85FFF45-DBEA-4B31-808F-B9B100F63A1A}"/>
              </a:ext>
            </a:extLst>
          </p:cNvPr>
          <p:cNvSpPr/>
          <p:nvPr/>
        </p:nvSpPr>
        <p:spPr>
          <a:xfrm>
            <a:off x="6255633" y="3904364"/>
            <a:ext cx="561600"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2" name="Action Button: Custom 16">
            <a:hlinkClick r:id="" action="ppaction://noaction" highlightClick="1">
              <a:snd r:embed="rId10" name="26-7.wav"/>
            </a:hlinkClick>
            <a:extLst>
              <a:ext uri="{FF2B5EF4-FFF2-40B4-BE49-F238E27FC236}">
                <a16:creationId xmlns:a16="http://schemas.microsoft.com/office/drawing/2014/main" id="{C30A216B-AEBB-4E5C-9D72-F3186157431E}"/>
              </a:ext>
            </a:extLst>
          </p:cNvPr>
          <p:cNvSpPr/>
          <p:nvPr/>
        </p:nvSpPr>
        <p:spPr>
          <a:xfrm>
            <a:off x="6257160" y="4667848"/>
            <a:ext cx="561600"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3" name="Action Button: Custom 16">
            <a:hlinkClick r:id="" action="ppaction://noaction" highlightClick="1">
              <a:snd r:embed="rId11" name="26-8.wav"/>
            </a:hlinkClick>
            <a:extLst>
              <a:ext uri="{FF2B5EF4-FFF2-40B4-BE49-F238E27FC236}">
                <a16:creationId xmlns:a16="http://schemas.microsoft.com/office/drawing/2014/main" id="{B283615F-33BB-4FCE-934D-0B85B4100205}"/>
              </a:ext>
            </a:extLst>
          </p:cNvPr>
          <p:cNvSpPr/>
          <p:nvPr/>
        </p:nvSpPr>
        <p:spPr>
          <a:xfrm>
            <a:off x="6257160" y="5411361"/>
            <a:ext cx="561600"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7" name="TextBox 26">
            <a:extLst>
              <a:ext uri="{FF2B5EF4-FFF2-40B4-BE49-F238E27FC236}">
                <a16:creationId xmlns:a16="http://schemas.microsoft.com/office/drawing/2014/main" id="{39B49008-C80A-4D66-B0F1-D1F2766C6E8E}"/>
              </a:ext>
            </a:extLst>
          </p:cNvPr>
          <p:cNvSpPr txBox="1"/>
          <p:nvPr/>
        </p:nvSpPr>
        <p:spPr>
          <a:xfrm>
            <a:off x="180000" y="1296000"/>
            <a:ext cx="11590190"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Léa</a:t>
            </a:r>
            <a:r>
              <a:rPr kumimoji="0" lang="en-US" sz="23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tries phoning instead! Now she is talking about what she has and what her friend Sophie has. But the line is bad! </a:t>
            </a:r>
            <a:r>
              <a:rPr kumimoji="0" lang="en-GB" sz="23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Écoute</a:t>
            </a:r>
            <a:r>
              <a:rPr kumimoji="0" lang="en-GB" sz="23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3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GB" sz="23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qui – </a:t>
            </a:r>
            <a:r>
              <a:rPr kumimoji="0" lang="en-US" sz="23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Léa</a:t>
            </a:r>
            <a:r>
              <a:rPr kumimoji="0" lang="en-US" sz="23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 </a:t>
            </a:r>
            <a:r>
              <a:rPr kumimoji="0" lang="en-US" sz="23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ou</a:t>
            </a:r>
            <a:r>
              <a:rPr kumimoji="0" lang="en-US" sz="23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Sophie (she) ?</a:t>
            </a:r>
          </a:p>
        </p:txBody>
      </p:sp>
      <p:sp>
        <p:nvSpPr>
          <p:cNvPr id="28" name="Rounded Rectangle 46">
            <a:extLst>
              <a:ext uri="{FF2B5EF4-FFF2-40B4-BE49-F238E27FC236}">
                <a16:creationId xmlns:a16="http://schemas.microsoft.com/office/drawing/2014/main" id="{544D6E04-AE3D-4517-AB8F-6882431402B2}"/>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A picture containing toy, shirt&#10;&#10;Description automatically generated">
            <a:extLst>
              <a:ext uri="{FF2B5EF4-FFF2-40B4-BE49-F238E27FC236}">
                <a16:creationId xmlns:a16="http://schemas.microsoft.com/office/drawing/2014/main" id="{A484741E-8C9E-48FB-BBF8-83A738C7FCB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38036" y="2167269"/>
            <a:ext cx="1039439" cy="1039439"/>
          </a:xfrm>
          <a:prstGeom prst="rect">
            <a:avLst/>
          </a:prstGeom>
        </p:spPr>
      </p:pic>
      <p:pic>
        <p:nvPicPr>
          <p:cNvPr id="38" name="Picture 37" descr="A close up of a logo&#10;&#10;Description automatically generated">
            <a:extLst>
              <a:ext uri="{FF2B5EF4-FFF2-40B4-BE49-F238E27FC236}">
                <a16:creationId xmlns:a16="http://schemas.microsoft.com/office/drawing/2014/main" id="{319DAB1E-6906-415C-817E-F89E0DFEF2F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78055" y="2161576"/>
            <a:ext cx="1306119" cy="1306119"/>
          </a:xfrm>
          <a:prstGeom prst="rect">
            <a:avLst/>
          </a:prstGeom>
        </p:spPr>
      </p:pic>
      <p:sp>
        <p:nvSpPr>
          <p:cNvPr id="5" name="TextBox 4">
            <a:extLst>
              <a:ext uri="{FF2B5EF4-FFF2-40B4-BE49-F238E27FC236}">
                <a16:creationId xmlns:a16="http://schemas.microsoft.com/office/drawing/2014/main" id="{669BFAB4-93CD-4E74-9ECE-16E5B482BEB4}"/>
              </a:ext>
            </a:extLst>
          </p:cNvPr>
          <p:cNvSpPr txBox="1"/>
          <p:nvPr/>
        </p:nvSpPr>
        <p:spPr>
          <a:xfrm>
            <a:off x="10032274" y="2593152"/>
            <a:ext cx="1737916" cy="400110"/>
          </a:xfrm>
          <a:prstGeom prst="rect">
            <a:avLst/>
          </a:prstGeom>
          <a:solidFill>
            <a:schemeClr val="accent1">
              <a:lumMod val="50000"/>
            </a:schemeClr>
          </a:solidFill>
          <a:ln>
            <a:solidFill>
              <a:srgbClr val="EE6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lumMod val="95000"/>
                  </a:prstClr>
                </a:solidFill>
                <a:effectLst/>
                <a:uLnTx/>
                <a:uFillTx/>
                <a:latin typeface="Century Gothic" panose="020B0502020202020204" pitchFamily="34" charset="0"/>
                <a:ea typeface="+mn-ea"/>
                <a:cs typeface="+mn-cs"/>
              </a:rPr>
              <a:t>Sophie (she)</a:t>
            </a:r>
          </a:p>
        </p:txBody>
      </p:sp>
      <p:pic>
        <p:nvPicPr>
          <p:cNvPr id="45" name="Picture 44" descr="A picture containing toy, shirt&#10;&#10;Description automatically generated">
            <a:extLst>
              <a:ext uri="{FF2B5EF4-FFF2-40B4-BE49-F238E27FC236}">
                <a16:creationId xmlns:a16="http://schemas.microsoft.com/office/drawing/2014/main" id="{57F72ABC-07FF-4CF1-B060-6ECBED3EDB6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02187" y="2161576"/>
            <a:ext cx="1039439" cy="1039439"/>
          </a:xfrm>
          <a:prstGeom prst="rect">
            <a:avLst/>
          </a:prstGeom>
        </p:spPr>
      </p:pic>
      <p:sp>
        <p:nvSpPr>
          <p:cNvPr id="46" name="TextBox 45">
            <a:extLst>
              <a:ext uri="{FF2B5EF4-FFF2-40B4-BE49-F238E27FC236}">
                <a16:creationId xmlns:a16="http://schemas.microsoft.com/office/drawing/2014/main" id="{9F2E5F15-AFE2-41C0-8635-BC8A5B3C1FF9}"/>
              </a:ext>
            </a:extLst>
          </p:cNvPr>
          <p:cNvSpPr txBox="1"/>
          <p:nvPr/>
        </p:nvSpPr>
        <p:spPr>
          <a:xfrm>
            <a:off x="4396426" y="2596880"/>
            <a:ext cx="1737916" cy="400110"/>
          </a:xfrm>
          <a:prstGeom prst="rect">
            <a:avLst/>
          </a:prstGeom>
          <a:solidFill>
            <a:schemeClr val="accent1">
              <a:lumMod val="50000"/>
            </a:schemeClr>
          </a:solidFill>
          <a:ln>
            <a:solidFill>
              <a:srgbClr val="EE6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lumMod val="95000"/>
                  </a:prstClr>
                </a:solidFill>
                <a:effectLst/>
                <a:uLnTx/>
                <a:uFillTx/>
                <a:latin typeface="Century Gothic" panose="020B0502020202020204" pitchFamily="34" charset="0"/>
                <a:ea typeface="+mn-ea"/>
                <a:cs typeface="+mn-cs"/>
              </a:rPr>
              <a:t>Sophie (she)</a:t>
            </a:r>
          </a:p>
        </p:txBody>
      </p:sp>
      <p:sp>
        <p:nvSpPr>
          <p:cNvPr id="47" name="TextBox 46">
            <a:extLst>
              <a:ext uri="{FF2B5EF4-FFF2-40B4-BE49-F238E27FC236}">
                <a16:creationId xmlns:a16="http://schemas.microsoft.com/office/drawing/2014/main" id="{B5391B5C-828F-4A7F-B296-2AFB21A8C417}"/>
              </a:ext>
            </a:extLst>
          </p:cNvPr>
          <p:cNvSpPr txBox="1"/>
          <p:nvPr/>
        </p:nvSpPr>
        <p:spPr>
          <a:xfrm>
            <a:off x="2367192" y="2603723"/>
            <a:ext cx="1046733" cy="400110"/>
          </a:xfrm>
          <a:prstGeom prst="rect">
            <a:avLst/>
          </a:prstGeom>
          <a:solidFill>
            <a:schemeClr val="accent1">
              <a:lumMod val="50000"/>
            </a:schemeClr>
          </a:solidFill>
          <a:ln>
            <a:solidFill>
              <a:srgbClr val="EE6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lumMod val="95000"/>
                  </a:prstClr>
                </a:solidFill>
                <a:effectLst/>
                <a:uLnTx/>
                <a:uFillTx/>
                <a:latin typeface="Century Gothic" panose="020B0502020202020204" pitchFamily="34" charset="0"/>
                <a:ea typeface="+mn-ea"/>
                <a:cs typeface="+mn-cs"/>
              </a:rPr>
              <a:t>Léa</a:t>
            </a:r>
            <a:r>
              <a:rPr kumimoji="0" lang="en-GB" sz="2000" b="0" i="0" u="none" strike="noStrike" kern="1200" cap="none" spc="0" normalizeH="0" baseline="0" noProof="0" dirty="0">
                <a:ln>
                  <a:noFill/>
                </a:ln>
                <a:solidFill>
                  <a:prstClr val="white">
                    <a:lumMod val="95000"/>
                  </a:prstClr>
                </a:solidFill>
                <a:effectLst/>
                <a:uLnTx/>
                <a:uFillTx/>
                <a:latin typeface="Century Gothic" panose="020B0502020202020204" pitchFamily="34" charset="0"/>
                <a:ea typeface="+mn-ea"/>
                <a:cs typeface="+mn-cs"/>
              </a:rPr>
              <a:t> (I)</a:t>
            </a:r>
          </a:p>
        </p:txBody>
      </p:sp>
      <p:pic>
        <p:nvPicPr>
          <p:cNvPr id="48" name="Picture 47" descr="A close up of a logo&#10;&#10;Description automatically generated">
            <a:extLst>
              <a:ext uri="{FF2B5EF4-FFF2-40B4-BE49-F238E27FC236}">
                <a16:creationId xmlns:a16="http://schemas.microsoft.com/office/drawing/2014/main" id="{741B8966-2843-4263-AE6E-C6AB1724C75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13904" y="2161576"/>
            <a:ext cx="1306119" cy="1306119"/>
          </a:xfrm>
          <a:prstGeom prst="rect">
            <a:avLst/>
          </a:prstGeom>
        </p:spPr>
      </p:pic>
      <p:sp>
        <p:nvSpPr>
          <p:cNvPr id="49" name="TextBox 48">
            <a:extLst>
              <a:ext uri="{FF2B5EF4-FFF2-40B4-BE49-F238E27FC236}">
                <a16:creationId xmlns:a16="http://schemas.microsoft.com/office/drawing/2014/main" id="{F2D27E5A-7BFB-4469-B448-F4A3B63EA658}"/>
              </a:ext>
            </a:extLst>
          </p:cNvPr>
          <p:cNvSpPr txBox="1"/>
          <p:nvPr/>
        </p:nvSpPr>
        <p:spPr>
          <a:xfrm>
            <a:off x="8003041" y="2603723"/>
            <a:ext cx="1046733" cy="400110"/>
          </a:xfrm>
          <a:prstGeom prst="rect">
            <a:avLst/>
          </a:prstGeom>
          <a:solidFill>
            <a:schemeClr val="accent1">
              <a:lumMod val="50000"/>
            </a:schemeClr>
          </a:solidFill>
          <a:ln>
            <a:solidFill>
              <a:srgbClr val="EE6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lumMod val="95000"/>
                  </a:prstClr>
                </a:solidFill>
                <a:effectLst/>
                <a:uLnTx/>
                <a:uFillTx/>
                <a:latin typeface="Century Gothic" panose="020B0502020202020204" pitchFamily="34" charset="0"/>
                <a:ea typeface="+mn-ea"/>
                <a:cs typeface="+mn-cs"/>
              </a:rPr>
              <a:t>Léa</a:t>
            </a:r>
            <a:r>
              <a:rPr kumimoji="0" lang="en-GB" sz="2000" b="0" i="0" u="none" strike="noStrike" kern="1200" cap="none" spc="0" normalizeH="0" baseline="0" noProof="0" dirty="0">
                <a:ln>
                  <a:noFill/>
                </a:ln>
                <a:solidFill>
                  <a:prstClr val="white">
                    <a:lumMod val="95000"/>
                  </a:prstClr>
                </a:solidFill>
                <a:effectLst/>
                <a:uLnTx/>
                <a:uFillTx/>
                <a:latin typeface="Century Gothic" panose="020B0502020202020204" pitchFamily="34" charset="0"/>
                <a:ea typeface="+mn-ea"/>
                <a:cs typeface="+mn-cs"/>
              </a:rPr>
              <a:t> (I)</a:t>
            </a:r>
          </a:p>
        </p:txBody>
      </p:sp>
    </p:spTree>
    <p:extLst>
      <p:ext uri="{BB962C8B-B14F-4D97-AF65-F5344CB8AC3E}">
        <p14:creationId xmlns:p14="http://schemas.microsoft.com/office/powerpoint/2010/main" val="319345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P spid="14" grpId="0"/>
      <p:bldP spid="15" grpId="0"/>
      <p:bldP spid="16"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p:cNvGraphicFramePr>
            <a:graphicFrameLocks noGrp="1"/>
          </p:cNvGraphicFramePr>
          <p:nvPr>
            <p:ph idx="1"/>
            <p:extLst>
              <p:ext uri="{D42A27DB-BD31-4B8C-83A1-F6EECF244321}">
                <p14:modId xmlns:p14="http://schemas.microsoft.com/office/powerpoint/2010/main" val="747345135"/>
              </p:ext>
            </p:extLst>
          </p:nvPr>
        </p:nvGraphicFramePr>
        <p:xfrm>
          <a:off x="552391" y="2929563"/>
          <a:ext cx="11087218" cy="2529840"/>
        </p:xfrm>
        <a:graphic>
          <a:graphicData uri="http://schemas.openxmlformats.org/drawingml/2006/table">
            <a:tbl>
              <a:tblPr firstRow="1" bandRow="1">
                <a:tableStyleId>{5C22544A-7EE6-4342-B048-85BDC9FD1C3A}</a:tableStyleId>
              </a:tblPr>
              <a:tblGrid>
                <a:gridCol w="11087218">
                  <a:extLst>
                    <a:ext uri="{9D8B030D-6E8A-4147-A177-3AD203B41FA5}">
                      <a16:colId xmlns:a16="http://schemas.microsoft.com/office/drawing/2014/main" val="2548973513"/>
                    </a:ext>
                  </a:extLst>
                </a:gridCol>
              </a:tblGrid>
              <a:tr h="23883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Can you remember what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Léa</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told you about what she and Sophie have?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Translate your list into French.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Use the correct word for ‘a’ /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Remember to distinguish between ‘I have’ and ‘she has’.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When you have finished, check the wordlist.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1482725"/>
                  </a:ext>
                </a:extLst>
              </a:tr>
            </a:tbl>
          </a:graphicData>
        </a:graphic>
      </p:graphicFrame>
      <p:sp>
        <p:nvSpPr>
          <p:cNvPr id="2" name="Rectangle 1"/>
          <p:cNvSpPr/>
          <p:nvPr/>
        </p:nvSpPr>
        <p:spPr>
          <a:xfrm>
            <a:off x="398477" y="1490037"/>
            <a:ext cx="2332690" cy="461665"/>
          </a:xfrm>
          <a:prstGeom prst="rect">
            <a:avLst/>
          </a:prstGeom>
        </p:spPr>
        <p:txBody>
          <a:bodyPr wrap="none">
            <a:spAutoFit/>
          </a:bodyPr>
          <a:lstStyle/>
          <a:p>
            <a:r>
              <a:rPr lang="en-GB" sz="2400" dirty="0" err="1">
                <a:solidFill>
                  <a:schemeClr val="accent5">
                    <a:lumMod val="50000"/>
                  </a:schemeClr>
                </a:solidFill>
                <a:latin typeface="Century Gothic" panose="020B0502020202020204" pitchFamily="34" charset="0"/>
              </a:rPr>
              <a:t>Écris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une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liste</a:t>
            </a:r>
            <a:r>
              <a:rPr lang="en-GB" sz="2400" dirty="0">
                <a:solidFill>
                  <a:schemeClr val="accent5">
                    <a:lumMod val="50000"/>
                  </a:schemeClr>
                </a:solidFill>
                <a:latin typeface="Century Gothic" panose="020B0502020202020204" pitchFamily="34" charset="0"/>
              </a:rPr>
              <a:t> !</a:t>
            </a:r>
          </a:p>
        </p:txBody>
      </p:sp>
      <p:pic>
        <p:nvPicPr>
          <p:cNvPr id="11" name="Picture 10" descr="background rectangle">
            <a:extLst>
              <a:ext uri="{FF2B5EF4-FFF2-40B4-BE49-F238E27FC236}">
                <a16:creationId xmlns:a16="http://schemas.microsoft.com/office/drawing/2014/main" id="{D59CE63C-C708-4644-9583-D11C1F5B461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1ECB9427-C75D-4E1C-BBA5-153CE6C02EC3}"/>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Challenge</a:t>
            </a:r>
          </a:p>
        </p:txBody>
      </p:sp>
      <p:sp>
        <p:nvSpPr>
          <p:cNvPr id="13" name="Rounded Rectangle 46">
            <a:extLst>
              <a:ext uri="{FF2B5EF4-FFF2-40B4-BE49-F238E27FC236}">
                <a16:creationId xmlns:a16="http://schemas.microsoft.com/office/drawing/2014/main" id="{7D66B3ED-5A54-43ED-8296-29F6E1A4ACF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Picture 13" descr="A picture containing toy, shirt&#10;&#10;Description automatically generated">
            <a:extLst>
              <a:ext uri="{FF2B5EF4-FFF2-40B4-BE49-F238E27FC236}">
                <a16:creationId xmlns:a16="http://schemas.microsoft.com/office/drawing/2014/main" id="{0BE2E64D-52EC-4702-A63F-997F27F9D0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5829" y="591945"/>
            <a:ext cx="1833339" cy="1833339"/>
          </a:xfrm>
          <a:prstGeom prst="rect">
            <a:avLst/>
          </a:prstGeom>
        </p:spPr>
      </p:pic>
      <p:pic>
        <p:nvPicPr>
          <p:cNvPr id="6" name="Picture 5" descr="A close up of a logo&#10;&#10;Description automatically generated">
            <a:extLst>
              <a:ext uri="{FF2B5EF4-FFF2-40B4-BE49-F238E27FC236}">
                <a16:creationId xmlns:a16="http://schemas.microsoft.com/office/drawing/2014/main" id="{B078E395-B1F7-4A05-B0C1-C39F80A36C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8434" y="598330"/>
            <a:ext cx="1833339" cy="1833339"/>
          </a:xfrm>
          <a:prstGeom prst="rect">
            <a:avLst/>
          </a:prstGeom>
        </p:spPr>
      </p:pic>
    </p:spTree>
    <p:extLst>
      <p:ext uri="{BB962C8B-B14F-4D97-AF65-F5344CB8AC3E}">
        <p14:creationId xmlns:p14="http://schemas.microsoft.com/office/powerpoint/2010/main" val="15888868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Saying what people have</a:t>
            </a:r>
            <a:br>
              <a:rPr lang="en-GB" sz="4000" b="1" dirty="0">
                <a:solidFill>
                  <a:prstClr val="white"/>
                </a:solidFill>
              </a:rPr>
            </a:br>
            <a:endParaRPr lang="en-US" sz="4000"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French</a:t>
            </a:r>
          </a:p>
          <a:p>
            <a:pPr>
              <a:defRPr/>
            </a:pPr>
            <a:r>
              <a:rPr lang="en-GB" sz="2000" dirty="0">
                <a:solidFill>
                  <a:prstClr val="white"/>
                </a:solidFill>
                <a:latin typeface="Century Gothic" panose="020B0502020202020204" pitchFamily="34" charset="0"/>
              </a:rPr>
              <a:t>Term 1.1 - Week 3 - Lesson 6</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661170"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Stephen Owen / Rachel Hawkes / Ciarán Morris </a:t>
            </a:r>
          </a:p>
          <a:p>
            <a:pPr>
              <a:defRPr/>
            </a:pP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 </a:t>
            </a: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12/10/2022</a:t>
            </a:r>
            <a:endParaRPr lang="en-GB" sz="1400" dirty="0">
              <a:solidFill>
                <a:prstClr val="white"/>
              </a:solidFill>
              <a:latin typeface="Century Gothic" panose="020B0502020202020204" pitchFamily="34" charset="0"/>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Subtitle 5">
            <a:extLst>
              <a:ext uri="{FF2B5EF4-FFF2-40B4-BE49-F238E27FC236}">
                <a16:creationId xmlns:a16="http://schemas.microsoft.com/office/drawing/2014/main" id="{40A580B7-C268-0342-99CB-FE5B503198AA}"/>
              </a:ext>
            </a:extLst>
          </p:cNvPr>
          <p:cNvSpPr txBox="1">
            <a:spLocks/>
          </p:cNvSpPr>
          <p:nvPr/>
        </p:nvSpPr>
        <p:spPr>
          <a:xfrm>
            <a:off x="252924" y="2542938"/>
            <a:ext cx="6108687" cy="40303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200" dirty="0">
                <a:solidFill>
                  <a:prstClr val="white"/>
                </a:solidFill>
              </a:rPr>
              <a:t>Indefinite articles and gender</a:t>
            </a:r>
          </a:p>
          <a:p>
            <a:pPr algn="l"/>
            <a:r>
              <a:rPr lang="en-GB" sz="3200" dirty="0">
                <a:solidFill>
                  <a:prstClr val="white"/>
                </a:solidFill>
              </a:rPr>
              <a:t>SSC [</a:t>
            </a:r>
            <a:r>
              <a:rPr lang="en-GB" sz="3200" dirty="0" err="1">
                <a:solidFill>
                  <a:prstClr val="white"/>
                </a:solidFill>
              </a:rPr>
              <a:t>eau</a:t>
            </a:r>
            <a:r>
              <a:rPr lang="en-GB" sz="3200" dirty="0">
                <a:solidFill>
                  <a:prstClr val="white"/>
                </a:solidFill>
              </a:rPr>
              <a:t>/au/o]</a:t>
            </a:r>
          </a:p>
          <a:p>
            <a:endParaRPr lang="en-US" sz="3200" dirty="0"/>
          </a:p>
        </p:txBody>
      </p:sp>
    </p:spTree>
    <p:extLst>
      <p:ext uri="{BB962C8B-B14F-4D97-AF65-F5344CB8AC3E}">
        <p14:creationId xmlns:p14="http://schemas.microsoft.com/office/powerpoint/2010/main" val="21111360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CFCD0-1058-B947-98EB-8389472DC43A}"/>
              </a:ext>
            </a:extLst>
          </p:cNvPr>
          <p:cNvSpPr>
            <a:spLocks noGrp="1"/>
          </p:cNvSpPr>
          <p:nvPr>
            <p:ph type="title"/>
          </p:nvPr>
        </p:nvSpPr>
        <p:spPr>
          <a:xfrm>
            <a:off x="105814" y="-1110080"/>
            <a:ext cx="10515600" cy="1325563"/>
          </a:xfrm>
        </p:spPr>
        <p:txBody>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au</a:t>
            </a:r>
            <a:endParaRPr lang="en-US" dirty="0"/>
          </a:p>
        </p:txBody>
      </p:sp>
      <p:sp>
        <p:nvSpPr>
          <p:cNvPr id="3" name="TextBox 2"/>
          <p:cNvSpPr txBox="1"/>
          <p:nvPr/>
        </p:nvSpPr>
        <p:spPr>
          <a:xfrm>
            <a:off x="345215" y="2003001"/>
            <a:ext cx="3756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[au/</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eau</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nvGrpSpPr>
          <p:cNvPr id="13" name="Group 12" descr="two arrow diverging with another arrow highlighting the left option"/>
          <p:cNvGrpSpPr/>
          <p:nvPr/>
        </p:nvGrpSpPr>
        <p:grpSpPr>
          <a:xfrm>
            <a:off x="4667550" y="1597513"/>
            <a:ext cx="2856900" cy="2905322"/>
            <a:chOff x="5064823" y="1196357"/>
            <a:chExt cx="2856900" cy="2905322"/>
          </a:xfrm>
        </p:grpSpPr>
        <p:pic>
          <p:nvPicPr>
            <p:cNvPr id="8" name="Picture 7" descr="two arrow diverging with another arrow highlighting the left option"/>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64823" y="1196357"/>
              <a:ext cx="2856900" cy="2905322"/>
            </a:xfrm>
            <a:prstGeom prst="rect">
              <a:avLst/>
            </a:prstGeom>
          </p:spPr>
        </p:pic>
        <p:cxnSp>
          <p:nvCxnSpPr>
            <p:cNvPr id="9" name="Straight Arrow Connector 8" descr="two arrow diverging with another arrow highlighting the left option"/>
            <p:cNvCxnSpPr/>
            <p:nvPr/>
          </p:nvCxnSpPr>
          <p:spPr>
            <a:xfrm flipH="1" flipV="1">
              <a:off x="5782215" y="2051010"/>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401108" y="2881870"/>
              <a:ext cx="8676" cy="857516"/>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535065" y="4263529"/>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90145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4" name="au gauch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subTnLst>
                                    <p:audio>
                                      <p:cMediaNode>
                                        <p:cTn display="0" masterRel="sameClick">
                                          <p:stCondLst>
                                            <p:cond evt="begin" delay="0">
                                              <p:tn val="18"/>
                                            </p:cond>
                                          </p:stCondLst>
                                          <p:endCondLst>
                                            <p:cond evt="onStopAudio" delay="0">
                                              <p:tgtEl>
                                                <p:sldTgt/>
                                              </p:tgtEl>
                                            </p:cond>
                                          </p:endCondLst>
                                        </p:cTn>
                                        <p:tgtEl>
                                          <p:sndTgt r:embed="rId4" name="au gauch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44C3D-F86E-B644-8FDB-417514D99575}"/>
              </a:ext>
            </a:extLst>
          </p:cNvPr>
          <p:cNvSpPr>
            <a:spLocks noGrp="1"/>
          </p:cNvSpPr>
          <p:nvPr>
            <p:ph type="title"/>
          </p:nvPr>
        </p:nvSpPr>
        <p:spPr>
          <a:xfrm>
            <a:off x="105814" y="-1110080"/>
            <a:ext cx="10515600" cy="1325563"/>
          </a:xfrm>
        </p:spPr>
        <p:txBody>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au</a:t>
            </a:r>
            <a:endParaRPr lang="en-US" dirty="0"/>
          </a:p>
        </p:txBody>
      </p:sp>
      <p:sp>
        <p:nvSpPr>
          <p:cNvPr id="3" name="TextBox 2"/>
          <p:cNvSpPr txBox="1"/>
          <p:nvPr/>
        </p:nvSpPr>
        <p:spPr>
          <a:xfrm>
            <a:off x="345215" y="2003001"/>
            <a:ext cx="3756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[au/</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eau</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12" name="TextBox 11"/>
          <p:cNvSpPr txBox="1"/>
          <p:nvPr/>
        </p:nvSpPr>
        <p:spPr>
          <a:xfrm>
            <a:off x="1535065" y="2503067"/>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422521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4" name="au gauch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CFCD0-1058-B947-98EB-8389472DC43A}"/>
              </a:ext>
            </a:extLst>
          </p:cNvPr>
          <p:cNvSpPr>
            <a:spLocks noGrp="1"/>
          </p:cNvSpPr>
          <p:nvPr>
            <p:ph type="title"/>
          </p:nvPr>
        </p:nvSpPr>
        <p:spPr>
          <a:xfrm>
            <a:off x="105814" y="-1110080"/>
            <a:ext cx="10515600" cy="1325563"/>
          </a:xfrm>
        </p:spPr>
        <p:txBody>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au</a:t>
            </a:r>
            <a:endParaRPr lang="en-US" dirty="0"/>
          </a:p>
        </p:txBody>
      </p:sp>
      <p:sp>
        <p:nvSpPr>
          <p:cNvPr id="3" name="TextBox 2"/>
          <p:cNvSpPr txBox="1"/>
          <p:nvPr/>
        </p:nvSpPr>
        <p:spPr>
          <a:xfrm>
            <a:off x="345215" y="2003001"/>
            <a:ext cx="3756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[au/</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eau</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nvGrpSpPr>
          <p:cNvPr id="13" name="Group 12" descr="two arrow diverging with another arrow highlighting the left option"/>
          <p:cNvGrpSpPr/>
          <p:nvPr/>
        </p:nvGrpSpPr>
        <p:grpSpPr>
          <a:xfrm>
            <a:off x="4667550" y="1597513"/>
            <a:ext cx="2856900" cy="2905322"/>
            <a:chOff x="5064823" y="1196357"/>
            <a:chExt cx="2856900" cy="2905322"/>
          </a:xfrm>
        </p:grpSpPr>
        <p:pic>
          <p:nvPicPr>
            <p:cNvPr id="8" name="Picture 7" descr="two arrow diverging with another arrow highlighting the left option"/>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64823" y="1196357"/>
              <a:ext cx="2856900" cy="2905322"/>
            </a:xfrm>
            <a:prstGeom prst="rect">
              <a:avLst/>
            </a:prstGeom>
          </p:spPr>
        </p:pic>
        <p:cxnSp>
          <p:nvCxnSpPr>
            <p:cNvPr id="9" name="Straight Arrow Connector 8" descr="two arrow diverging with another arrow highlighting the left option"/>
            <p:cNvCxnSpPr/>
            <p:nvPr/>
          </p:nvCxnSpPr>
          <p:spPr>
            <a:xfrm flipH="1" flipV="1">
              <a:off x="5782215" y="2051010"/>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401108" y="2881870"/>
              <a:ext cx="8676" cy="857516"/>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535065" y="4263529"/>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94415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783645" y="-39201"/>
            <a:ext cx="10515600" cy="1089116"/>
          </a:xfrm>
        </p:spPr>
        <p:txBody>
          <a:bodyPr>
            <a:normAutofit fontScale="90000"/>
          </a:bodyPr>
          <a:lstStyle/>
          <a:p>
            <a:pPr algn="ctr"/>
            <a:r>
              <a:rPr lang="en-GB" sz="13300" b="1" dirty="0">
                <a:solidFill>
                  <a:srgbClr val="115076"/>
                </a:solidFill>
                <a:cs typeface="Calibri" panose="020F0502020204030204" pitchFamily="34" charset="0"/>
              </a:rPr>
              <a:t>au</a:t>
            </a:r>
            <a:endParaRPr lang="en-GB" dirty="0"/>
          </a:p>
        </p:txBody>
      </p:sp>
      <p:sp>
        <p:nvSpPr>
          <p:cNvPr id="25" name="TextBox 24"/>
          <p:cNvSpPr txBox="1"/>
          <p:nvPr/>
        </p:nvSpPr>
        <p:spPr>
          <a:xfrm>
            <a:off x="4216400" y="979154"/>
            <a:ext cx="37560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eau</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2" name="Rounded Rectangle 1" descr="rectangle"/>
          <p:cNvSpPr/>
          <p:nvPr/>
        </p:nvSpPr>
        <p:spPr>
          <a:xfrm>
            <a:off x="4278804" y="1553279"/>
            <a:ext cx="3634392" cy="343339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5" name="Group 34" descr="split arrow pointing to the left"/>
          <p:cNvGrpSpPr/>
          <p:nvPr/>
        </p:nvGrpSpPr>
        <p:grpSpPr>
          <a:xfrm>
            <a:off x="5174520" y="1873069"/>
            <a:ext cx="1862415" cy="2037271"/>
            <a:chOff x="5075098" y="1923905"/>
            <a:chExt cx="2089010" cy="2124417"/>
          </a:xfrm>
        </p:grpSpPr>
        <p:pic>
          <p:nvPicPr>
            <p:cNvPr id="10" name="Picture 9" descr="split arrow pointing to the left"/>
            <p:cNvPicPr>
              <a:picLocks noChangeAspect="1"/>
            </p:cNvPicPr>
            <p:nvPr/>
          </p:nvPicPr>
          <p:blipFill>
            <a:blip r:embed="rId10"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75098" y="1923905"/>
              <a:ext cx="2089010" cy="2124417"/>
            </a:xfrm>
            <a:prstGeom prst="rect">
              <a:avLst/>
            </a:prstGeom>
          </p:spPr>
        </p:pic>
        <p:cxnSp>
          <p:nvCxnSpPr>
            <p:cNvPr id="27" name="Straight Arrow Connector 26"/>
            <p:cNvCxnSpPr/>
            <p:nvPr/>
          </p:nvCxnSpPr>
          <p:spPr>
            <a:xfrm flipH="1" flipV="1">
              <a:off x="5478705" y="2406836"/>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096000" y="3227951"/>
              <a:ext cx="23603" cy="627029"/>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364783" y="3855617"/>
            <a:ext cx="34624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32004" y="527794"/>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pic>
        <p:nvPicPr>
          <p:cNvPr id="8" name="Picture 7" descr="red cros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4237" y="1553279"/>
            <a:ext cx="1422921" cy="1622770"/>
          </a:xfrm>
          <a:prstGeom prst="rect">
            <a:avLst/>
          </a:prstGeom>
        </p:spPr>
      </p:pic>
      <p:sp>
        <p:nvSpPr>
          <p:cNvPr id="18" name="TextBox 17"/>
          <p:cNvSpPr txBox="1"/>
          <p:nvPr/>
        </p:nvSpPr>
        <p:spPr>
          <a:xfrm>
            <a:off x="208638" y="3453355"/>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pic>
        <p:nvPicPr>
          <p:cNvPr id="5" name="Picture 4" descr="beautiful day with a su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2900" y="4330143"/>
            <a:ext cx="1725425" cy="1820262"/>
          </a:xfrm>
          <a:prstGeom prst="rect">
            <a:avLst/>
          </a:prstGeom>
        </p:spPr>
      </p:pic>
      <p:sp>
        <p:nvSpPr>
          <p:cNvPr id="15" name="TextBox 14"/>
          <p:cNvSpPr txBox="1"/>
          <p:nvPr/>
        </p:nvSpPr>
        <p:spPr>
          <a:xfrm>
            <a:off x="4579145" y="4881131"/>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ssi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5166636" y="5630726"/>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[also]</a:t>
            </a:r>
          </a:p>
        </p:txBody>
      </p:sp>
      <p:sp>
        <p:nvSpPr>
          <p:cNvPr id="20" name="TextBox 19"/>
          <p:cNvSpPr txBox="1"/>
          <p:nvPr/>
        </p:nvSpPr>
        <p:spPr>
          <a:xfrm>
            <a:off x="8635793" y="432512"/>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1" name="TextBox 20"/>
          <p:cNvSpPr txBox="1"/>
          <p:nvPr/>
        </p:nvSpPr>
        <p:spPr>
          <a:xfrm>
            <a:off x="7890595" y="352803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pic>
        <p:nvPicPr>
          <p:cNvPr id="9" name="Picture 8" descr="water drople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87166" y="4398074"/>
            <a:ext cx="1109142" cy="1633364"/>
          </a:xfrm>
          <a:prstGeom prst="rect">
            <a:avLst/>
          </a:prstGeom>
        </p:spPr>
      </p:pic>
      <p:pic>
        <p:nvPicPr>
          <p:cNvPr id="1026" name="Picture 2" descr="boat">
            <a:extLst>
              <a:ext uri="{FF2B5EF4-FFF2-40B4-BE49-F238E27FC236}">
                <a16:creationId xmlns:a16="http://schemas.microsoft.com/office/drawing/2014/main" id="{442F1DCE-75C6-4F5D-8613-8637978A21D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12547" y="1570597"/>
            <a:ext cx="2857500"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30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subTnLst>
                                    <p:audio>
                                      <p:cMediaNode>
                                        <p:cTn display="0" masterRel="sameClick">
                                          <p:stCondLst>
                                            <p:cond evt="begin" delay="0">
                                              <p:tn val="13"/>
                                            </p:cond>
                                          </p:stCondLst>
                                          <p:endCondLst>
                                            <p:cond evt="onStopAudio" delay="0">
                                              <p:tgtEl>
                                                <p:sldTgt/>
                                              </p:tgtEl>
                                            </p:cond>
                                          </p:endCondLst>
                                        </p:cTn>
                                        <p:tgtEl>
                                          <p:sndTgt r:embed="rId4" name="gauch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subTnLst>
                                    <p:audio>
                                      <p:cMediaNode>
                                        <p:cTn display="0" masterRel="sameClick">
                                          <p:stCondLst>
                                            <p:cond evt="begin" delay="0">
                                              <p:tn val="19"/>
                                            </p:cond>
                                          </p:stCondLst>
                                          <p:endCondLst>
                                            <p:cond evt="onStopAudio" delay="0">
                                              <p:tgtEl>
                                                <p:sldTgt/>
                                              </p:tgtEl>
                                            </p:cond>
                                          </p:endCondLst>
                                        </p:cTn>
                                        <p:tgtEl>
                                          <p:sndTgt r:embed="rId5" name="au gauche.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6" name="au faux.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6" name="au faux.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subTnLst>
                                    <p:audio>
                                      <p:cMediaNode>
                                        <p:cTn display="0" masterRel="sameClick">
                                          <p:stCondLst>
                                            <p:cond evt="begin" delay="0">
                                              <p:tn val="34"/>
                                            </p:cond>
                                          </p:stCondLst>
                                          <p:endCondLst>
                                            <p:cond evt="onStopAudio" delay="0">
                                              <p:tgtEl>
                                                <p:sldTgt/>
                                              </p:tgtEl>
                                            </p:cond>
                                          </p:endCondLst>
                                        </p:cTn>
                                        <p:tgtEl>
                                          <p:sndTgt r:embed="rId7" name="au bateau.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500"/>
                                        <p:tgtEl>
                                          <p:spTgt spid="1026"/>
                                        </p:tgtEl>
                                      </p:cBhvr>
                                    </p:animEffect>
                                  </p:childTnLst>
                                  <p:subTnLst>
                                    <p:audio>
                                      <p:cMediaNode>
                                        <p:cTn display="0" masterRel="sameClick">
                                          <p:stCondLst>
                                            <p:cond evt="begin" delay="0">
                                              <p:tn val="39"/>
                                            </p:cond>
                                          </p:stCondLst>
                                          <p:endCondLst>
                                            <p:cond evt="onStopAudio" delay="0">
                                              <p:tgtEl>
                                                <p:sldTgt/>
                                              </p:tgtEl>
                                            </p:cond>
                                          </p:endCondLst>
                                        </p:cTn>
                                        <p:tgtEl>
                                          <p:sndTgt r:embed="rId7" name="au bateau.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subTnLst>
                                    <p:audio>
                                      <p:cMediaNode>
                                        <p:cTn display="0" masterRel="sameClick">
                                          <p:stCondLst>
                                            <p:cond evt="begin" delay="0">
                                              <p:tn val="44"/>
                                            </p:cond>
                                          </p:stCondLst>
                                          <p:endCondLst>
                                            <p:cond evt="onStopAudio" delay="0">
                                              <p:tgtEl>
                                                <p:sldTgt/>
                                              </p:tgtEl>
                                            </p:cond>
                                          </p:endCondLst>
                                        </p:cTn>
                                        <p:tgtEl>
                                          <p:sndTgt r:embed="rId8" name="au beau.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8" name="au beau.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9" name="au aussi.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subTnLst>
                                    <p:audio>
                                      <p:cMediaNode>
                                        <p:cTn display="0" masterRel="sameClick">
                                          <p:stCondLst>
                                            <p:cond evt="begin" delay="0">
                                              <p:tn val="59"/>
                                            </p:cond>
                                          </p:stCondLst>
                                          <p:endCondLst>
                                            <p:cond evt="onStopAudio" delay="0">
                                              <p:tgtEl>
                                                <p:sldTgt/>
                                              </p:tgtEl>
                                            </p:cond>
                                          </p:endCondLst>
                                        </p:cTn>
                                        <p:tgtEl>
                                          <p:sndTgt r:embed="rId9" name="au aussi.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subTnLst>
                                    <p:audio>
                                      <p:cMediaNode>
                                        <p:cTn display="0" masterRel="sameClick">
                                          <p:stCondLst>
                                            <p:cond evt="begin" delay="0">
                                              <p:tn val="64"/>
                                            </p:cond>
                                          </p:stCondLst>
                                          <p:endCondLst>
                                            <p:cond evt="onStopAudio" delay="0">
                                              <p:tgtEl>
                                                <p:sldTgt/>
                                              </p:tgtEl>
                                            </p:cond>
                                          </p:endCondLst>
                                        </p:cTn>
                                        <p:tgtEl>
                                          <p:sndTgt r:embed="rId3" name="au.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500"/>
                                        <p:tgtEl>
                                          <p:spTgt spid="9"/>
                                        </p:tgtEl>
                                      </p:cBhvr>
                                    </p:animEffect>
                                  </p:childTnLst>
                                  <p:subTnLst>
                                    <p:audio>
                                      <p:cMediaNode>
                                        <p:cTn display="0" masterRel="sameClick">
                                          <p:stCondLst>
                                            <p:cond evt="begin" delay="0">
                                              <p:tn val="69"/>
                                            </p:cond>
                                          </p:stCondLst>
                                          <p:endCondLst>
                                            <p:cond evt="onStopAudio" delay="0">
                                              <p:tgtEl>
                                                <p:sldTgt/>
                                              </p:tgtEl>
                                            </p:cond>
                                          </p:endCondLst>
                                        </p:cTn>
                                        <p:tgtEl>
                                          <p:sndTgt r:embed="rId3" name="a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p:bldP spid="2" grpId="0" animBg="1"/>
      <p:bldP spid="12" grpId="0"/>
      <p:bldP spid="7" grpId="0"/>
      <p:bldP spid="18" grpId="0"/>
      <p:bldP spid="15" grpId="0"/>
      <p:bldP spid="6" grpId="0"/>
      <p:bldP spid="20"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9792" y="61027"/>
            <a:ext cx="10515600" cy="914468"/>
          </a:xfrm>
        </p:spPr>
        <p:txBody>
          <a:bodyPr>
            <a:normAutofit fontScale="90000"/>
          </a:bodyPr>
          <a:lstStyle/>
          <a:p>
            <a:pPr algn="ctr"/>
            <a:r>
              <a:rPr lang="en-GB" sz="13300" b="1" dirty="0">
                <a:solidFill>
                  <a:srgbClr val="115076"/>
                </a:solidFill>
                <a:cs typeface="Calibri" panose="020F0502020204030204" pitchFamily="34" charset="0"/>
              </a:rPr>
              <a:t>au</a:t>
            </a:r>
            <a:endParaRPr lang="en-GB" dirty="0"/>
          </a:p>
        </p:txBody>
      </p:sp>
      <p:sp>
        <p:nvSpPr>
          <p:cNvPr id="25" name="TextBox 24"/>
          <p:cNvSpPr txBox="1"/>
          <p:nvPr/>
        </p:nvSpPr>
        <p:spPr>
          <a:xfrm>
            <a:off x="4216400" y="979154"/>
            <a:ext cx="37560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eau</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2" name="Rounded Rectangle 1" descr="rectangle"/>
          <p:cNvSpPr/>
          <p:nvPr/>
        </p:nvSpPr>
        <p:spPr>
          <a:xfrm>
            <a:off x="4278804" y="1553279"/>
            <a:ext cx="3634392" cy="343339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1" name="Group 10" descr="split arrow pointing to the left">
            <a:extLst>
              <a:ext uri="{FF2B5EF4-FFF2-40B4-BE49-F238E27FC236}">
                <a16:creationId xmlns:a16="http://schemas.microsoft.com/office/drawing/2014/main" id="{F2C52D34-C7D0-2041-BEFB-8BC38045F7F2}"/>
              </a:ext>
            </a:extLst>
          </p:cNvPr>
          <p:cNvGrpSpPr/>
          <p:nvPr/>
        </p:nvGrpSpPr>
        <p:grpSpPr>
          <a:xfrm>
            <a:off x="5174520" y="1873069"/>
            <a:ext cx="1862415" cy="2037271"/>
            <a:chOff x="5075098" y="1923905"/>
            <a:chExt cx="2089010" cy="2124417"/>
          </a:xfrm>
        </p:grpSpPr>
        <p:pic>
          <p:nvPicPr>
            <p:cNvPr id="13" name="Picture 12" descr="split arrow pointing to the left">
              <a:extLst>
                <a:ext uri="{FF2B5EF4-FFF2-40B4-BE49-F238E27FC236}">
                  <a16:creationId xmlns:a16="http://schemas.microsoft.com/office/drawing/2014/main" id="{4494FF4A-6933-6C40-B116-6704106B59E2}"/>
                </a:ext>
              </a:extLst>
            </p:cNvPr>
            <p:cNvPicPr>
              <a:picLocks noChangeAspect="1"/>
            </p:cNvPicPr>
            <p:nvPr/>
          </p:nvPicPr>
          <p:blipFill>
            <a:blip r:embed="rId9"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75098" y="1923905"/>
              <a:ext cx="2089010" cy="2124417"/>
            </a:xfrm>
            <a:prstGeom prst="rect">
              <a:avLst/>
            </a:prstGeom>
          </p:spPr>
        </p:pic>
        <p:cxnSp>
          <p:nvCxnSpPr>
            <p:cNvPr id="14" name="Straight Arrow Connector 13">
              <a:extLst>
                <a:ext uri="{FF2B5EF4-FFF2-40B4-BE49-F238E27FC236}">
                  <a16:creationId xmlns:a16="http://schemas.microsoft.com/office/drawing/2014/main" id="{6D1C969B-4820-4241-BF26-782C7C4DDE63}"/>
                </a:ext>
              </a:extLst>
            </p:cNvPr>
            <p:cNvCxnSpPr/>
            <p:nvPr/>
          </p:nvCxnSpPr>
          <p:spPr>
            <a:xfrm flipH="1" flipV="1">
              <a:off x="5478705" y="2406836"/>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53D5507-C951-744E-A74F-6258A02F9E74}"/>
                </a:ext>
              </a:extLst>
            </p:cNvPr>
            <p:cNvCxnSpPr/>
            <p:nvPr/>
          </p:nvCxnSpPr>
          <p:spPr>
            <a:xfrm>
              <a:off x="6096000" y="3227951"/>
              <a:ext cx="23603" cy="627029"/>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364783" y="3855617"/>
            <a:ext cx="34624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32004" y="527794"/>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sp>
        <p:nvSpPr>
          <p:cNvPr id="18" name="TextBox 17"/>
          <p:cNvSpPr txBox="1"/>
          <p:nvPr/>
        </p:nvSpPr>
        <p:spPr>
          <a:xfrm>
            <a:off x="208638" y="3453355"/>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sp>
        <p:nvSpPr>
          <p:cNvPr id="15" name="TextBox 14"/>
          <p:cNvSpPr txBox="1"/>
          <p:nvPr/>
        </p:nvSpPr>
        <p:spPr>
          <a:xfrm>
            <a:off x="4579145" y="4881131"/>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ssi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1" name="TextBox 20"/>
          <p:cNvSpPr txBox="1"/>
          <p:nvPr/>
        </p:nvSpPr>
        <p:spPr>
          <a:xfrm>
            <a:off x="7890595" y="352803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sp>
        <p:nvSpPr>
          <p:cNvPr id="17" name="TextBox 16">
            <a:extLst>
              <a:ext uri="{FF2B5EF4-FFF2-40B4-BE49-F238E27FC236}">
                <a16:creationId xmlns:a16="http://schemas.microsoft.com/office/drawing/2014/main" id="{D2C9A365-606E-4813-826E-B9FE079EB8D2}"/>
              </a:ext>
            </a:extLst>
          </p:cNvPr>
          <p:cNvSpPr txBox="1"/>
          <p:nvPr/>
        </p:nvSpPr>
        <p:spPr>
          <a:xfrm>
            <a:off x="8635793" y="432512"/>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26861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subTnLst>
                                    <p:audio>
                                      <p:cMediaNode>
                                        <p:cTn display="0" masterRel="sameClick">
                                          <p:stCondLst>
                                            <p:cond evt="begin" delay="0">
                                              <p:tn val="19"/>
                                            </p:cond>
                                          </p:stCondLst>
                                          <p:endCondLst>
                                            <p:cond evt="onStopAudio" delay="0">
                                              <p:tgtEl>
                                                <p:sldTgt/>
                                              </p:tgtEl>
                                            </p:cond>
                                          </p:endCondLst>
                                        </p:cTn>
                                        <p:tgtEl>
                                          <p:sndTgt r:embed="rId4" name="au gauche.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5" name="au faux.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6" name="au bateau.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subTnLst>
                                    <p:audio>
                                      <p:cMediaNode>
                                        <p:cTn display="0" masterRel="sameClick">
                                          <p:stCondLst>
                                            <p:cond evt="begin" delay="0">
                                              <p:tn val="34"/>
                                            </p:cond>
                                          </p:stCondLst>
                                          <p:endCondLst>
                                            <p:cond evt="onStopAudio" delay="0">
                                              <p:tgtEl>
                                                <p:sldTgt/>
                                              </p:tgtEl>
                                            </p:cond>
                                          </p:endCondLst>
                                        </p:cTn>
                                        <p:tgtEl>
                                          <p:sndTgt r:embed="rId7" name="au beau.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subTnLst>
                                    <p:audio>
                                      <p:cMediaNode>
                                        <p:cTn display="0" masterRel="sameClick">
                                          <p:stCondLst>
                                            <p:cond evt="begin" delay="0">
                                              <p:tn val="39"/>
                                            </p:cond>
                                          </p:stCondLst>
                                          <p:endCondLst>
                                            <p:cond evt="onStopAudio" delay="0">
                                              <p:tgtEl>
                                                <p:sldTgt/>
                                              </p:tgtEl>
                                            </p:cond>
                                          </p:endCondLst>
                                        </p:cTn>
                                        <p:tgtEl>
                                          <p:sndTgt r:embed="rId8" name="au aussi.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subTnLst>
                                    <p:audio>
                                      <p:cMediaNode>
                                        <p:cTn display="0" masterRel="sameClick">
                                          <p:stCondLst>
                                            <p:cond evt="begin" delay="0">
                                              <p:tn val="44"/>
                                            </p:cond>
                                          </p:stCondLst>
                                          <p:endCondLst>
                                            <p:cond evt="onStopAudio" delay="0">
                                              <p:tgtEl>
                                                <p:sldTgt/>
                                              </p:tgtEl>
                                            </p:cond>
                                          </p:endCondLst>
                                        </p:cTn>
                                        <p:tgtEl>
                                          <p:sndTgt r:embed="rId3" name="a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 grpId="0" animBg="1"/>
      <p:bldP spid="12" grpId="0"/>
      <p:bldP spid="7" grpId="0"/>
      <p:bldP spid="18" grpId="0"/>
      <p:bldP spid="15" grpId="0"/>
      <p:bldP spid="21" grpId="0"/>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9792" y="61027"/>
            <a:ext cx="10515600" cy="914468"/>
          </a:xfrm>
        </p:spPr>
        <p:txBody>
          <a:bodyPr>
            <a:normAutofit fontScale="90000"/>
          </a:bodyPr>
          <a:lstStyle/>
          <a:p>
            <a:pPr algn="ctr"/>
            <a:r>
              <a:rPr lang="en-GB" sz="13300" b="1" dirty="0">
                <a:solidFill>
                  <a:srgbClr val="115076"/>
                </a:solidFill>
                <a:cs typeface="Calibri" panose="020F0502020204030204" pitchFamily="34" charset="0"/>
              </a:rPr>
              <a:t>au</a:t>
            </a:r>
            <a:endParaRPr lang="en-GB" dirty="0"/>
          </a:p>
        </p:txBody>
      </p:sp>
      <p:sp>
        <p:nvSpPr>
          <p:cNvPr id="25" name="TextBox 24"/>
          <p:cNvSpPr txBox="1"/>
          <p:nvPr/>
        </p:nvSpPr>
        <p:spPr>
          <a:xfrm>
            <a:off x="4216400" y="979154"/>
            <a:ext cx="37560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eau</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grpSp>
        <p:nvGrpSpPr>
          <p:cNvPr id="11" name="Group 10" descr="split arrow pointing to the left">
            <a:extLst>
              <a:ext uri="{FF2B5EF4-FFF2-40B4-BE49-F238E27FC236}">
                <a16:creationId xmlns:a16="http://schemas.microsoft.com/office/drawing/2014/main" id="{F2C52D34-C7D0-2041-BEFB-8BC38045F7F2}"/>
              </a:ext>
            </a:extLst>
          </p:cNvPr>
          <p:cNvGrpSpPr/>
          <p:nvPr/>
        </p:nvGrpSpPr>
        <p:grpSpPr>
          <a:xfrm>
            <a:off x="5174520" y="1873069"/>
            <a:ext cx="1862415" cy="2037271"/>
            <a:chOff x="5075098" y="1923905"/>
            <a:chExt cx="2089010" cy="2124417"/>
          </a:xfrm>
        </p:grpSpPr>
        <p:pic>
          <p:nvPicPr>
            <p:cNvPr id="13" name="Picture 12" descr="split arrow pointing to the left">
              <a:extLst>
                <a:ext uri="{FF2B5EF4-FFF2-40B4-BE49-F238E27FC236}">
                  <a16:creationId xmlns:a16="http://schemas.microsoft.com/office/drawing/2014/main" id="{4494FF4A-6933-6C40-B116-6704106B59E2}"/>
                </a:ext>
              </a:extLst>
            </p:cNvPr>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75098" y="1923905"/>
              <a:ext cx="2089010" cy="2124417"/>
            </a:xfrm>
            <a:prstGeom prst="rect">
              <a:avLst/>
            </a:prstGeom>
          </p:spPr>
        </p:pic>
        <p:cxnSp>
          <p:nvCxnSpPr>
            <p:cNvPr id="14" name="Straight Arrow Connector 13">
              <a:extLst>
                <a:ext uri="{FF2B5EF4-FFF2-40B4-BE49-F238E27FC236}">
                  <a16:creationId xmlns:a16="http://schemas.microsoft.com/office/drawing/2014/main" id="{6D1C969B-4820-4241-BF26-782C7C4DDE63}"/>
                </a:ext>
              </a:extLst>
            </p:cNvPr>
            <p:cNvCxnSpPr/>
            <p:nvPr/>
          </p:nvCxnSpPr>
          <p:spPr>
            <a:xfrm flipH="1" flipV="1">
              <a:off x="5478705" y="2406836"/>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53D5507-C951-744E-A74F-6258A02F9E74}"/>
                </a:ext>
              </a:extLst>
            </p:cNvPr>
            <p:cNvCxnSpPr/>
            <p:nvPr/>
          </p:nvCxnSpPr>
          <p:spPr>
            <a:xfrm>
              <a:off x="6096000" y="3227951"/>
              <a:ext cx="23603" cy="627029"/>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2" name="Rounded Rectangle 1" descr="rectangle"/>
          <p:cNvSpPr/>
          <p:nvPr/>
        </p:nvSpPr>
        <p:spPr>
          <a:xfrm>
            <a:off x="4278804" y="1553279"/>
            <a:ext cx="3634392" cy="343339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4364783" y="3855617"/>
            <a:ext cx="34624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32004" y="527794"/>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sp>
        <p:nvSpPr>
          <p:cNvPr id="18" name="TextBox 17"/>
          <p:cNvSpPr txBox="1"/>
          <p:nvPr/>
        </p:nvSpPr>
        <p:spPr>
          <a:xfrm>
            <a:off x="208638" y="3453355"/>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sp>
        <p:nvSpPr>
          <p:cNvPr id="15" name="TextBox 14"/>
          <p:cNvSpPr txBox="1"/>
          <p:nvPr/>
        </p:nvSpPr>
        <p:spPr>
          <a:xfrm>
            <a:off x="4579145" y="4881131"/>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ssi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1" name="TextBox 20"/>
          <p:cNvSpPr txBox="1"/>
          <p:nvPr/>
        </p:nvSpPr>
        <p:spPr>
          <a:xfrm>
            <a:off x="7890595" y="352803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sp>
        <p:nvSpPr>
          <p:cNvPr id="17" name="TextBox 16">
            <a:extLst>
              <a:ext uri="{FF2B5EF4-FFF2-40B4-BE49-F238E27FC236}">
                <a16:creationId xmlns:a16="http://schemas.microsoft.com/office/drawing/2014/main" id="{40087C27-526A-4871-A458-682C3FF3F7E8}"/>
              </a:ext>
            </a:extLst>
          </p:cNvPr>
          <p:cNvSpPr txBox="1"/>
          <p:nvPr/>
        </p:nvSpPr>
        <p:spPr>
          <a:xfrm>
            <a:off x="8635793" y="432512"/>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19726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 grpId="0" animBg="1"/>
      <p:bldP spid="12" grpId="0"/>
      <p:bldP spid="7" grpId="0"/>
      <p:bldP spid="18" grpId="0"/>
      <p:bldP spid="15" grpId="0"/>
      <p:bldP spid="21"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51832" y="4021"/>
            <a:ext cx="10515600" cy="1325563"/>
          </a:xfrm>
        </p:spPr>
        <p:txBody>
          <a:bodyPr>
            <a:normAutofit fontScale="90000"/>
          </a:bodyPr>
          <a:lstStyle/>
          <a:p>
            <a:pPr algn="ctr"/>
            <a:r>
              <a:rPr lang="en-GB" sz="13300" b="1" dirty="0">
                <a:solidFill>
                  <a:srgbClr val="115076"/>
                </a:solidFill>
                <a:cs typeface="Calibri" panose="020F0502020204030204" pitchFamily="34" charset="0"/>
              </a:rPr>
              <a:t>e</a:t>
            </a:r>
            <a:endParaRPr lang="en-GB" dirty="0"/>
          </a:p>
        </p:txBody>
      </p:sp>
      <p:sp>
        <p:nvSpPr>
          <p:cNvPr id="6" name="Rounded Rectangle 5" descr="rectangle"/>
          <p:cNvSpPr/>
          <p:nvPr/>
        </p:nvSpPr>
        <p:spPr>
          <a:xfrm>
            <a:off x="5105044" y="1486703"/>
            <a:ext cx="1986455"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calendar pointing to saturda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63225" y="1614157"/>
            <a:ext cx="692815" cy="162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757893" y="3158965"/>
            <a:ext cx="8338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1031630" y="461194"/>
            <a:ext cx="300112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nêtre</a:t>
            </a:r>
          </a:p>
        </p:txBody>
      </p:sp>
      <p:sp>
        <p:nvSpPr>
          <p:cNvPr id="8" name="TextBox 7"/>
          <p:cNvSpPr txBox="1"/>
          <p:nvPr/>
        </p:nvSpPr>
        <p:spPr>
          <a:xfrm>
            <a:off x="1031630" y="3570129"/>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cond</a:t>
            </a:r>
          </a:p>
        </p:txBody>
      </p:sp>
      <p:grpSp>
        <p:nvGrpSpPr>
          <p:cNvPr id="18" name="Group 17" descr="podium with the second spot highlighted"/>
          <p:cNvGrpSpPr/>
          <p:nvPr/>
        </p:nvGrpSpPr>
        <p:grpSpPr>
          <a:xfrm>
            <a:off x="1031630" y="4585792"/>
            <a:ext cx="2669177" cy="1732184"/>
            <a:chOff x="1098258" y="4558568"/>
            <a:chExt cx="2669177" cy="1732184"/>
          </a:xfrm>
        </p:grpSpPr>
        <p:pic>
          <p:nvPicPr>
            <p:cNvPr id="2" name="Picture 1" descr="podiu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8258" y="4956163"/>
              <a:ext cx="2669177" cy="1334589"/>
            </a:xfrm>
            <a:prstGeom prst="rect">
              <a:avLst/>
            </a:prstGeom>
          </p:spPr>
        </p:pic>
        <p:sp>
          <p:nvSpPr>
            <p:cNvPr id="3" name="Down Arrow 2"/>
            <p:cNvSpPr/>
            <p:nvPr/>
          </p:nvSpPr>
          <p:spPr>
            <a:xfrm>
              <a:off x="1374381" y="4558568"/>
              <a:ext cx="391886" cy="784830"/>
            </a:xfrm>
            <a:prstGeom prst="downArrow">
              <a:avLst/>
            </a:prstGeom>
            <a:solidFill>
              <a:srgbClr val="F664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4" name="TextBox 13"/>
          <p:cNvSpPr txBox="1"/>
          <p:nvPr/>
        </p:nvSpPr>
        <p:spPr>
          <a:xfrm>
            <a:off x="3927583" y="4151460"/>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voir</a:t>
            </a:r>
          </a:p>
        </p:txBody>
      </p:sp>
      <p:sp>
        <p:nvSpPr>
          <p:cNvPr id="20" name="Rectangle 19"/>
          <p:cNvSpPr/>
          <p:nvPr/>
        </p:nvSpPr>
        <p:spPr>
          <a:xfrm>
            <a:off x="4838290" y="5034712"/>
            <a:ext cx="254268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have to]</a:t>
            </a:r>
            <a:endParaRPr kumimoji="0" lang="en-GB"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9030731" y="461194"/>
            <a:ext cx="1870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19" name="Rectangle 18"/>
          <p:cNvSpPr/>
          <p:nvPr/>
        </p:nvSpPr>
        <p:spPr>
          <a:xfrm>
            <a:off x="9255695" y="1307242"/>
            <a:ext cx="142058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[that]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675921" y="3542905"/>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val</a:t>
            </a:r>
          </a:p>
        </p:txBody>
      </p:sp>
      <p:pic>
        <p:nvPicPr>
          <p:cNvPr id="21" name="Picture 20" descr="hors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48256" y="4394472"/>
            <a:ext cx="1804851" cy="1804851"/>
          </a:xfrm>
          <a:prstGeom prst="rect">
            <a:avLst/>
          </a:prstGeom>
        </p:spPr>
      </p:pic>
      <p:pic>
        <p:nvPicPr>
          <p:cNvPr id="1026" name="Picture 2" descr="a window through which houses can be seen">
            <a:extLst>
              <a:ext uri="{FF2B5EF4-FFF2-40B4-BE49-F238E27FC236}">
                <a16:creationId xmlns:a16="http://schemas.microsoft.com/office/drawing/2014/main" id="{BC6C22E2-C9B8-4BC6-80E3-E93381D9C3B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51805" y="1399816"/>
            <a:ext cx="1628826" cy="1833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6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je.wav"/>
                                        </p:tgtEl>
                                      </p:cMediaNode>
                                    </p:audio>
                                  </p:sub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5" name="e j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fene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subTnLst>
                                    <p:audio>
                                      <p:cMediaNode>
                                        <p:cTn display="0" masterRel="sameClick">
                                          <p:stCondLst>
                                            <p:cond evt="begin" delay="0">
                                              <p:tn val="26"/>
                                            </p:cond>
                                          </p:stCondLst>
                                          <p:endCondLst>
                                            <p:cond evt="onStopAudio" delay="0">
                                              <p:tgtEl>
                                                <p:sldTgt/>
                                              </p:tgtEl>
                                            </p:cond>
                                          </p:endCondLst>
                                        </p:cTn>
                                        <p:tgtEl>
                                          <p:sndTgt r:embed="rId6" name="fenet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7" name="e cel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7" name="e cela.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8" name="e second.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8" name="e second.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subTnLst>
                                    <p:audio>
                                      <p:cMediaNode>
                                        <p:cTn display="0" masterRel="sameClick">
                                          <p:stCondLst>
                                            <p:cond evt="begin" delay="0">
                                              <p:tn val="51"/>
                                            </p:cond>
                                          </p:stCondLst>
                                          <p:endCondLst>
                                            <p:cond evt="onStopAudio" delay="0">
                                              <p:tgtEl>
                                                <p:sldTgt/>
                                              </p:tgtEl>
                                            </p:cond>
                                          </p:endCondLst>
                                        </p:cTn>
                                        <p:tgtEl>
                                          <p:sndTgt r:embed="rId9" name="e devoi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subTnLst>
                                    <p:audio>
                                      <p:cMediaNode>
                                        <p:cTn display="0" masterRel="sameClick">
                                          <p:stCondLst>
                                            <p:cond evt="begin" delay="0">
                                              <p:tn val="56"/>
                                            </p:cond>
                                          </p:stCondLst>
                                          <p:endCondLst>
                                            <p:cond evt="onStopAudio" delay="0">
                                              <p:tgtEl>
                                                <p:sldTgt/>
                                              </p:tgtEl>
                                            </p:cond>
                                          </p:endCondLst>
                                        </p:cTn>
                                        <p:tgtEl>
                                          <p:sndTgt r:embed="rId9" name="e devoi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10" name="e cheval.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subTnLst>
                                    <p:audio>
                                      <p:cMediaNode>
                                        <p:cTn display="0" masterRel="sameClick">
                                          <p:stCondLst>
                                            <p:cond evt="begin" delay="0">
                                              <p:tn val="66"/>
                                            </p:cond>
                                          </p:stCondLst>
                                          <p:endCondLst>
                                            <p:cond evt="onStopAudio" delay="0">
                                              <p:tgtEl>
                                                <p:sldTgt/>
                                              </p:tgtEl>
                                            </p:cond>
                                          </p:endCondLst>
                                        </p:cTn>
                                        <p:tgtEl>
                                          <p:sndTgt r:embed="rId10" name="e chev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4" grpId="0"/>
      <p:bldP spid="7" grpId="0"/>
      <p:bldP spid="8" grpId="0"/>
      <p:bldP spid="14" grpId="0"/>
      <p:bldP spid="20" grpId="0"/>
      <p:bldP spid="10" grpId="0"/>
      <p:bldP spid="19"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6" y="3077312"/>
            <a:ext cx="3131286" cy="2693579"/>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4830" y="3077312"/>
            <a:ext cx="3131286" cy="2693579"/>
          </a:xfrm>
          <a:prstGeom prst="rect">
            <a:avLst/>
          </a:prstGeom>
        </p:spPr>
      </p:pic>
      <p:sp>
        <p:nvSpPr>
          <p:cNvPr id="28" name="TextBox 27"/>
          <p:cNvSpPr txBox="1"/>
          <p:nvPr/>
        </p:nvSpPr>
        <p:spPr>
          <a:xfrm>
            <a:off x="-52096" y="5611619"/>
            <a:ext cx="3756076" cy="584775"/>
          </a:xfrm>
          <a:prstGeom prst="rect">
            <a:avLst/>
          </a:prstGeom>
          <a:noFill/>
        </p:spPr>
        <p:txBody>
          <a:bodyPr wrap="square" rtlCol="0">
            <a:spAutoFit/>
          </a:bodyPr>
          <a:lstStyle/>
          <a:p>
            <a:pPr algn="ctr"/>
            <a:r>
              <a:rPr lang="en-GB" sz="3200" dirty="0">
                <a:solidFill>
                  <a:srgbClr val="115076"/>
                </a:solidFill>
                <a:latin typeface="Century Gothic" panose="020B0502020202020204" pitchFamily="34" charset="0"/>
              </a:rPr>
              <a:t>[(e)au / o]</a:t>
            </a:r>
          </a:p>
        </p:txBody>
      </p:sp>
      <p:sp>
        <p:nvSpPr>
          <p:cNvPr id="29" name="TextBox 28"/>
          <p:cNvSpPr txBox="1"/>
          <p:nvPr/>
        </p:nvSpPr>
        <p:spPr>
          <a:xfrm>
            <a:off x="8081591" y="5611618"/>
            <a:ext cx="3756076" cy="584775"/>
          </a:xfrm>
          <a:prstGeom prst="rect">
            <a:avLst/>
          </a:prstGeom>
          <a:noFill/>
        </p:spPr>
        <p:txBody>
          <a:bodyPr wrap="square" rtlCol="0">
            <a:spAutoFit/>
          </a:bodyPr>
          <a:lstStyle/>
          <a:p>
            <a:pPr algn="ctr"/>
            <a:r>
              <a:rPr lang="en-GB" sz="3200" dirty="0">
                <a:solidFill>
                  <a:srgbClr val="115076"/>
                </a:solidFill>
                <a:latin typeface="Century Gothic" panose="020B0502020202020204" pitchFamily="34" charset="0"/>
              </a:rPr>
              <a:t>[other sounds]</a:t>
            </a:r>
          </a:p>
        </p:txBody>
      </p:sp>
      <p:sp>
        <p:nvSpPr>
          <p:cNvPr id="32" name="TextBox 31">
            <a:hlinkClick r:id="" action="ppaction://noaction">
              <a:snd r:embed="rId4" name="uniforme.wav"/>
            </a:hlinkClick>
          </p:cNvPr>
          <p:cNvSpPr txBox="1"/>
          <p:nvPr/>
        </p:nvSpPr>
        <p:spPr>
          <a:xfrm>
            <a:off x="3850806" y="1686555"/>
            <a:ext cx="3756076" cy="646331"/>
          </a:xfrm>
          <a:prstGeom prst="rect">
            <a:avLst/>
          </a:prstGeom>
          <a:noFill/>
        </p:spPr>
        <p:txBody>
          <a:bodyPr wrap="square" rtlCol="0">
            <a:spAutoFit/>
          </a:bodyPr>
          <a:lstStyle/>
          <a:p>
            <a:pPr algn="ctr"/>
            <a:r>
              <a:rPr lang="en-GB" sz="3600" dirty="0" err="1">
                <a:solidFill>
                  <a:srgbClr val="115076"/>
                </a:solidFill>
                <a:latin typeface="Century Gothic" panose="020B0502020202020204" pitchFamily="34" charset="0"/>
              </a:rPr>
              <a:t>unif</a:t>
            </a:r>
            <a:r>
              <a:rPr lang="en-GB" sz="3600" b="1" dirty="0" err="1">
                <a:solidFill>
                  <a:srgbClr val="115076"/>
                </a:solidFill>
                <a:latin typeface="Century Gothic" panose="020B0502020202020204" pitchFamily="34" charset="0"/>
              </a:rPr>
              <a:t>o</a:t>
            </a:r>
            <a:r>
              <a:rPr lang="en-GB" sz="3600" dirty="0" err="1">
                <a:solidFill>
                  <a:srgbClr val="115076"/>
                </a:solidFill>
                <a:latin typeface="Century Gothic" panose="020B0502020202020204" pitchFamily="34" charset="0"/>
              </a:rPr>
              <a:t>rme</a:t>
            </a:r>
            <a:endParaRPr lang="en-GB" sz="3600" dirty="0">
              <a:solidFill>
                <a:srgbClr val="115076"/>
              </a:solidFill>
              <a:latin typeface="Century Gothic" panose="020B0502020202020204" pitchFamily="34" charset="0"/>
            </a:endParaRPr>
          </a:p>
        </p:txBody>
      </p:sp>
      <p:sp>
        <p:nvSpPr>
          <p:cNvPr id="33" name="TextBox 32">
            <a:hlinkClick r:id="" action="ppaction://noaction">
              <a:snd r:embed="rId5" name="restaurant.wav"/>
            </a:hlinkClick>
          </p:cNvPr>
          <p:cNvSpPr txBox="1"/>
          <p:nvPr/>
        </p:nvSpPr>
        <p:spPr>
          <a:xfrm>
            <a:off x="3785755" y="1126433"/>
            <a:ext cx="3756076"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rPr>
              <a:t>rest</a:t>
            </a:r>
            <a:r>
              <a:rPr lang="en-GB" sz="3600" b="1" dirty="0">
                <a:solidFill>
                  <a:srgbClr val="115076"/>
                </a:solidFill>
                <a:latin typeface="Century Gothic" panose="020B0502020202020204" pitchFamily="34" charset="0"/>
              </a:rPr>
              <a:t>au</a:t>
            </a:r>
            <a:r>
              <a:rPr lang="en-GB" sz="3600" dirty="0">
                <a:solidFill>
                  <a:srgbClr val="115076"/>
                </a:solidFill>
                <a:latin typeface="Century Gothic" panose="020B0502020202020204" pitchFamily="34" charset="0"/>
              </a:rPr>
              <a:t>rant</a:t>
            </a:r>
          </a:p>
        </p:txBody>
      </p:sp>
      <p:sp>
        <p:nvSpPr>
          <p:cNvPr id="38" name="TextBox 37">
            <a:hlinkClick r:id="" action="ppaction://noaction">
              <a:snd r:embed="rId6" name="piano.wav"/>
            </a:hlinkClick>
          </p:cNvPr>
          <p:cNvSpPr txBox="1"/>
          <p:nvPr/>
        </p:nvSpPr>
        <p:spPr>
          <a:xfrm>
            <a:off x="3842672" y="2246677"/>
            <a:ext cx="3756076"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rPr>
              <a:t>pian</a:t>
            </a:r>
            <a:r>
              <a:rPr lang="en-GB" sz="3600" b="1" dirty="0">
                <a:solidFill>
                  <a:srgbClr val="115076"/>
                </a:solidFill>
                <a:latin typeface="Century Gothic" panose="020B0502020202020204" pitchFamily="34" charset="0"/>
              </a:rPr>
              <a:t>o</a:t>
            </a:r>
          </a:p>
        </p:txBody>
      </p:sp>
      <p:sp>
        <p:nvSpPr>
          <p:cNvPr id="40" name="TextBox 39">
            <a:hlinkClick r:id="" action="ppaction://noaction">
              <a:snd r:embed="rId7" name="radio.wav"/>
            </a:hlinkClick>
          </p:cNvPr>
          <p:cNvSpPr txBox="1"/>
          <p:nvPr/>
        </p:nvSpPr>
        <p:spPr>
          <a:xfrm>
            <a:off x="3793886" y="3366921"/>
            <a:ext cx="3756076"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rPr>
              <a:t>radi</a:t>
            </a:r>
            <a:r>
              <a:rPr lang="en-GB" sz="3600" b="1" dirty="0">
                <a:solidFill>
                  <a:srgbClr val="115076"/>
                </a:solidFill>
                <a:latin typeface="Century Gothic" panose="020B0502020202020204" pitchFamily="34" charset="0"/>
              </a:rPr>
              <a:t>o</a:t>
            </a:r>
          </a:p>
        </p:txBody>
      </p:sp>
      <p:pic>
        <p:nvPicPr>
          <p:cNvPr id="16" name="Picture 15" descr="background rectangle">
            <a:extLst>
              <a:ext uri="{FF2B5EF4-FFF2-40B4-BE49-F238E27FC236}">
                <a16:creationId xmlns:a16="http://schemas.microsoft.com/office/drawing/2014/main" id="{83FF063E-AFE4-4431-952B-F03F97949549}"/>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A4531722-0264-49DB-AD79-690E8A345A5D}"/>
              </a:ext>
            </a:extLst>
          </p:cNvPr>
          <p:cNvSpPr txBox="1">
            <a:spLocks/>
          </p:cNvSpPr>
          <p:nvPr/>
        </p:nvSpPr>
        <p:spPr>
          <a:xfrm>
            <a:off x="-1" y="296864"/>
            <a:ext cx="5799909"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pPr>
            <a:r>
              <a:rPr lang="en-GB" sz="3600" b="1" dirty="0" err="1">
                <a:solidFill>
                  <a:schemeClr val="bg1"/>
                </a:solidFill>
              </a:rPr>
              <a:t>Phonétique</a:t>
            </a:r>
            <a:r>
              <a:rPr lang="en-GB" sz="3600" b="1" dirty="0">
                <a:solidFill>
                  <a:schemeClr val="bg1"/>
                </a:solidFill>
              </a:rPr>
              <a:t> – </a:t>
            </a:r>
            <a:r>
              <a:rPr lang="en-GB" sz="3600" b="1" dirty="0" err="1">
                <a:solidFill>
                  <a:schemeClr val="bg1"/>
                </a:solidFill>
              </a:rPr>
              <a:t>c’est</a:t>
            </a:r>
            <a:r>
              <a:rPr lang="en-GB" sz="3600" b="1" dirty="0">
                <a:solidFill>
                  <a:schemeClr val="bg1"/>
                </a:solidFill>
              </a:rPr>
              <a:t> [au] ?  </a:t>
            </a:r>
          </a:p>
        </p:txBody>
      </p:sp>
      <p:sp>
        <p:nvSpPr>
          <p:cNvPr id="19" name="Rounded Rectangle 46">
            <a:extLst>
              <a:ext uri="{FF2B5EF4-FFF2-40B4-BE49-F238E27FC236}">
                <a16:creationId xmlns:a16="http://schemas.microsoft.com/office/drawing/2014/main" id="{B220DB52-09F5-43D9-91CA-07A1C49775D0}"/>
              </a:ext>
            </a:extLst>
          </p:cNvPr>
          <p:cNvSpPr/>
          <p:nvPr/>
        </p:nvSpPr>
        <p:spPr>
          <a:xfrm>
            <a:off x="9287691" y="249869"/>
            <a:ext cx="262222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hlinkClick r:id="" action="ppaction://noaction">
              <a:snd r:embed="rId9" name="personne.wav"/>
            </a:hlinkClick>
            <a:extLst>
              <a:ext uri="{FF2B5EF4-FFF2-40B4-BE49-F238E27FC236}">
                <a16:creationId xmlns:a16="http://schemas.microsoft.com/office/drawing/2014/main" id="{F15B4CDD-FA36-44F0-9D1A-53C9C172C533}"/>
              </a:ext>
            </a:extLst>
          </p:cNvPr>
          <p:cNvSpPr txBox="1"/>
          <p:nvPr/>
        </p:nvSpPr>
        <p:spPr>
          <a:xfrm>
            <a:off x="3818279" y="5607409"/>
            <a:ext cx="3756076" cy="646331"/>
          </a:xfrm>
          <a:prstGeom prst="rect">
            <a:avLst/>
          </a:prstGeom>
          <a:noFill/>
        </p:spPr>
        <p:txBody>
          <a:bodyPr wrap="square" rtlCol="0">
            <a:spAutoFit/>
          </a:bodyPr>
          <a:lstStyle/>
          <a:p>
            <a:pPr algn="ctr"/>
            <a:r>
              <a:rPr lang="en-GB" sz="3600" dirty="0" err="1">
                <a:solidFill>
                  <a:srgbClr val="115076"/>
                </a:solidFill>
                <a:latin typeface="Century Gothic" panose="020B0502020202020204" pitchFamily="34" charset="0"/>
              </a:rPr>
              <a:t>pers</a:t>
            </a:r>
            <a:r>
              <a:rPr lang="en-GB" sz="3600" b="1" dirty="0" err="1">
                <a:solidFill>
                  <a:srgbClr val="115076"/>
                </a:solidFill>
                <a:latin typeface="Century Gothic" panose="020B0502020202020204" pitchFamily="34" charset="0"/>
              </a:rPr>
              <a:t>o</a:t>
            </a:r>
            <a:r>
              <a:rPr lang="en-GB" sz="3600" dirty="0" err="1">
                <a:solidFill>
                  <a:srgbClr val="115076"/>
                </a:solidFill>
                <a:latin typeface="Century Gothic" panose="020B0502020202020204" pitchFamily="34" charset="0"/>
              </a:rPr>
              <a:t>nne</a:t>
            </a:r>
            <a:endParaRPr lang="en-GB" sz="3600" dirty="0">
              <a:solidFill>
                <a:srgbClr val="115076"/>
              </a:solidFill>
              <a:latin typeface="Century Gothic" panose="020B0502020202020204" pitchFamily="34" charset="0"/>
            </a:endParaRPr>
          </a:p>
        </p:txBody>
      </p:sp>
      <p:sp>
        <p:nvSpPr>
          <p:cNvPr id="25" name="TextBox 24">
            <a:hlinkClick r:id="" action="ppaction://noaction">
              <a:snd r:embed="rId10" name="poste.wav"/>
            </a:hlinkClick>
            <a:extLst>
              <a:ext uri="{FF2B5EF4-FFF2-40B4-BE49-F238E27FC236}">
                <a16:creationId xmlns:a16="http://schemas.microsoft.com/office/drawing/2014/main" id="{62C8C246-F0D3-4665-8EDC-8612216B3D21}"/>
              </a:ext>
            </a:extLst>
          </p:cNvPr>
          <p:cNvSpPr txBox="1"/>
          <p:nvPr/>
        </p:nvSpPr>
        <p:spPr>
          <a:xfrm>
            <a:off x="3773430" y="3927043"/>
            <a:ext cx="3756076"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rPr>
              <a:t>p</a:t>
            </a:r>
            <a:r>
              <a:rPr lang="en-GB" sz="3600" b="1" dirty="0">
                <a:solidFill>
                  <a:srgbClr val="115076"/>
                </a:solidFill>
                <a:latin typeface="Century Gothic" panose="020B0502020202020204" pitchFamily="34" charset="0"/>
              </a:rPr>
              <a:t>o</a:t>
            </a:r>
            <a:r>
              <a:rPr lang="en-GB" sz="3600" dirty="0">
                <a:solidFill>
                  <a:srgbClr val="115076"/>
                </a:solidFill>
                <a:latin typeface="Century Gothic" panose="020B0502020202020204" pitchFamily="34" charset="0"/>
              </a:rPr>
              <a:t>ste</a:t>
            </a:r>
          </a:p>
        </p:txBody>
      </p:sp>
      <p:sp>
        <p:nvSpPr>
          <p:cNvPr id="30" name="TextBox 29">
            <a:hlinkClick r:id="" action="ppaction://noaction">
              <a:snd r:embed="rId11" name="docteur.wav"/>
            </a:hlinkClick>
            <a:extLst>
              <a:ext uri="{FF2B5EF4-FFF2-40B4-BE49-F238E27FC236}">
                <a16:creationId xmlns:a16="http://schemas.microsoft.com/office/drawing/2014/main" id="{8642954D-4714-47BF-9BE2-8FC2D5D9E95F}"/>
              </a:ext>
            </a:extLst>
          </p:cNvPr>
          <p:cNvSpPr txBox="1"/>
          <p:nvPr/>
        </p:nvSpPr>
        <p:spPr>
          <a:xfrm>
            <a:off x="3850806" y="2806799"/>
            <a:ext cx="3756076" cy="646331"/>
          </a:xfrm>
          <a:prstGeom prst="rect">
            <a:avLst/>
          </a:prstGeom>
          <a:noFill/>
        </p:spPr>
        <p:txBody>
          <a:bodyPr wrap="square" rtlCol="0">
            <a:spAutoFit/>
          </a:bodyPr>
          <a:lstStyle/>
          <a:p>
            <a:pPr algn="ctr"/>
            <a:r>
              <a:rPr lang="en-GB" sz="3600" dirty="0" err="1">
                <a:solidFill>
                  <a:srgbClr val="115076"/>
                </a:solidFill>
                <a:latin typeface="Century Gothic" panose="020B0502020202020204" pitchFamily="34" charset="0"/>
              </a:rPr>
              <a:t>d</a:t>
            </a:r>
            <a:r>
              <a:rPr lang="en-GB" sz="3600" b="1" dirty="0" err="1">
                <a:solidFill>
                  <a:srgbClr val="115076"/>
                </a:solidFill>
                <a:latin typeface="Century Gothic" panose="020B0502020202020204" pitchFamily="34" charset="0"/>
              </a:rPr>
              <a:t>o</a:t>
            </a:r>
            <a:r>
              <a:rPr lang="en-GB" sz="3600" dirty="0" err="1">
                <a:solidFill>
                  <a:srgbClr val="115076"/>
                </a:solidFill>
                <a:latin typeface="Century Gothic" panose="020B0502020202020204" pitchFamily="34" charset="0"/>
              </a:rPr>
              <a:t>cteur</a:t>
            </a:r>
            <a:endParaRPr lang="en-GB" sz="3600" b="1" dirty="0">
              <a:solidFill>
                <a:srgbClr val="115076"/>
              </a:solidFill>
              <a:latin typeface="Century Gothic" panose="020B0502020202020204" pitchFamily="34" charset="0"/>
            </a:endParaRPr>
          </a:p>
        </p:txBody>
      </p:sp>
      <p:sp>
        <p:nvSpPr>
          <p:cNvPr id="31" name="TextBox 30">
            <a:hlinkClick r:id="" action="ppaction://noaction">
              <a:snd r:embed="rId12" name="interessant.wav"/>
            </a:hlinkClick>
            <a:extLst>
              <a:ext uri="{FF2B5EF4-FFF2-40B4-BE49-F238E27FC236}">
                <a16:creationId xmlns:a16="http://schemas.microsoft.com/office/drawing/2014/main" id="{BE7B826F-EA67-4D23-823B-FE723A6A3FB1}"/>
              </a:ext>
            </a:extLst>
          </p:cNvPr>
          <p:cNvSpPr txBox="1"/>
          <p:nvPr/>
        </p:nvSpPr>
        <p:spPr>
          <a:xfrm>
            <a:off x="3793886" y="4487165"/>
            <a:ext cx="3756076" cy="646331"/>
          </a:xfrm>
          <a:prstGeom prst="rect">
            <a:avLst/>
          </a:prstGeom>
          <a:noFill/>
        </p:spPr>
        <p:txBody>
          <a:bodyPr wrap="square" rtlCol="0">
            <a:spAutoFit/>
          </a:bodyPr>
          <a:lstStyle/>
          <a:p>
            <a:pPr algn="ctr"/>
            <a:r>
              <a:rPr lang="en-GB" sz="3600" dirty="0" err="1">
                <a:solidFill>
                  <a:srgbClr val="115076"/>
                </a:solidFill>
                <a:latin typeface="Century Gothic" panose="020B0502020202020204" pitchFamily="34" charset="0"/>
              </a:rPr>
              <a:t>intéress</a:t>
            </a:r>
            <a:r>
              <a:rPr lang="en-GB" sz="3600" b="1" dirty="0" err="1">
                <a:solidFill>
                  <a:srgbClr val="115076"/>
                </a:solidFill>
                <a:latin typeface="Century Gothic" panose="020B0502020202020204" pitchFamily="34" charset="0"/>
              </a:rPr>
              <a:t>an</a:t>
            </a:r>
            <a:r>
              <a:rPr lang="en-GB" sz="3600" dirty="0" err="1">
                <a:solidFill>
                  <a:srgbClr val="115076"/>
                </a:solidFill>
                <a:latin typeface="Century Gothic" panose="020B0502020202020204" pitchFamily="34" charset="0"/>
              </a:rPr>
              <a:t>t</a:t>
            </a:r>
            <a:endParaRPr lang="en-GB" sz="3600" dirty="0">
              <a:solidFill>
                <a:srgbClr val="115076"/>
              </a:solidFill>
              <a:latin typeface="Century Gothic" panose="020B0502020202020204" pitchFamily="34" charset="0"/>
            </a:endParaRPr>
          </a:p>
        </p:txBody>
      </p:sp>
      <p:sp>
        <p:nvSpPr>
          <p:cNvPr id="34" name="TextBox 33">
            <a:hlinkClick r:id="" action="ppaction://noaction">
              <a:snd r:embed="rId13" name="professeur.wav"/>
            </a:hlinkClick>
            <a:extLst>
              <a:ext uri="{FF2B5EF4-FFF2-40B4-BE49-F238E27FC236}">
                <a16:creationId xmlns:a16="http://schemas.microsoft.com/office/drawing/2014/main" id="{31EA3D0E-028C-4470-B984-8CAC3FB5EDB2}"/>
              </a:ext>
            </a:extLst>
          </p:cNvPr>
          <p:cNvSpPr txBox="1"/>
          <p:nvPr/>
        </p:nvSpPr>
        <p:spPr>
          <a:xfrm>
            <a:off x="3695272" y="5047287"/>
            <a:ext cx="3756076" cy="646331"/>
          </a:xfrm>
          <a:prstGeom prst="rect">
            <a:avLst/>
          </a:prstGeom>
          <a:noFill/>
        </p:spPr>
        <p:txBody>
          <a:bodyPr wrap="square" rtlCol="0">
            <a:spAutoFit/>
          </a:bodyPr>
          <a:lstStyle/>
          <a:p>
            <a:pPr algn="ctr"/>
            <a:r>
              <a:rPr lang="en-GB" sz="3600" dirty="0" err="1">
                <a:solidFill>
                  <a:srgbClr val="115076"/>
                </a:solidFill>
                <a:latin typeface="Century Gothic" panose="020B0502020202020204" pitchFamily="34" charset="0"/>
              </a:rPr>
              <a:t>pr</a:t>
            </a:r>
            <a:r>
              <a:rPr lang="en-GB" sz="3600" b="1" dirty="0" err="1">
                <a:solidFill>
                  <a:srgbClr val="115076"/>
                </a:solidFill>
                <a:latin typeface="Century Gothic" panose="020B0502020202020204" pitchFamily="34" charset="0"/>
              </a:rPr>
              <a:t>o</a:t>
            </a:r>
            <a:r>
              <a:rPr lang="en-GB" sz="3600" dirty="0" err="1">
                <a:solidFill>
                  <a:srgbClr val="115076"/>
                </a:solidFill>
                <a:latin typeface="Century Gothic" panose="020B0502020202020204" pitchFamily="34" charset="0"/>
              </a:rPr>
              <a:t>fesseur</a:t>
            </a:r>
            <a:endParaRPr lang="en-GB" sz="36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361461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13 0.0169 L -0.00013 0.01713 C -0.01119 0.01574 -0.02213 0.01505 -0.03307 0.01366 C -0.03828 0.01297 -0.05494 0.00857 -0.06054 0.00718 C -0.08073 0.0081 -0.10091 0.00857 -0.12096 0.01042 C -0.12461 0.01065 -0.12825 0.01273 -0.1319 0.01366 C -0.13867 0.01505 -0.14531 0.01574 -0.15208 0.0169 C -0.15755 0.01898 -0.16302 0.02084 -0.16849 0.02338 C -0.18489 0.03056 -0.17721 0.02824 -0.19231 0.03635 C -0.19479 0.0375 -0.19726 0.0382 -0.19961 0.03959 C -0.20338 0.04144 -0.2069 0.04468 -0.21067 0.04607 C -0.22343 0.0507 -0.21666 0.04838 -0.23073 0.05255 C -0.23385 0.05486 -0.23685 0.05718 -0.23984 0.05903 C -0.24349 0.06135 -0.24739 0.0625 -0.25091 0.06551 C -0.2569 0.07084 -0.26067 0.08079 -0.26549 0.08843 C -0.26849 0.09306 -0.27161 0.09699 -0.27461 0.10139 C -0.28073 0.12292 -0.27461 0.10787 -0.28567 0.12084 C -0.29075 0.12685 -0.29518 0.13426 -0.30026 0.14028 C -0.30872 0.15047 -0.3039 0.14491 -0.31497 0.15672 C -0.32278 0.17431 -0.32435 0.17547 -0.32955 0.19885 C -0.3319 0.20949 -0.33294 0.22084 -0.33502 0.23148 C -0.34635 0.28866 -0.33567 0.22917 -0.34414 0.26713 C -0.34557 0.27361 -0.34778 0.28681 -0.34778 0.28704 L -0.34778 0.28681 " pathEditMode="relative" rAng="0" ptsTypes="AAAAAAAAAAAAAAAAAAAAAAAA">
                                      <p:cBhvr>
                                        <p:cTn id="6" dur="2000" fill="hold"/>
                                        <p:tgtEl>
                                          <p:spTgt spid="33"/>
                                        </p:tgtEl>
                                        <p:attrNameLst>
                                          <p:attrName>ppt_x</p:attrName>
                                          <p:attrName>ppt_y</p:attrName>
                                        </p:attrNameLst>
                                      </p:cBhvr>
                                      <p:rCtr x="-17383" y="13009"/>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1.875E-6 4.44444E-6 L -1.875E-6 0.00046 C 0.00664 -0.00602 0.01315 -0.01412 0.02018 -0.0176 C 0.0336 -0.02362 0.04727 -0.02362 0.06094 -0.02871 C 0.06576 -0.03056 0.07084 -0.03287 0.07565 -0.0345 C 0.08438 -0.03681 0.09297 -0.03704 0.10156 -0.04005 C 0.11029 -0.04283 0.11901 -0.04607 0.12761 -0.05116 C 0.1336 -0.05487 0.13972 -0.06135 0.14597 -0.06274 L 0.17383 -0.06829 L 0.20143 -0.0794 C 0.20521 -0.08125 0.20886 -0.08612 0.21263 -0.08519 C 0.21563 -0.08496 0.23555 -0.07223 0.24219 -0.06829 C 0.24597 -0.06274 0.24948 -0.05579 0.25339 -0.05116 C 0.27565 -0.025 0.25716 -0.05695 0.27917 -0.02292 C 0.28255 -0.01783 0.28581 -0.0125 0.28854 -0.00602 C 0.31706 0.05972 0.2737 -0.03056 0.29974 0.02268 C 0.31042 0.12083 0.29401 -0.01482 0.31263 0.09027 C 0.31472 0.10231 0.31485 0.11713 0.31628 0.13032 C 0.31732 0.14027 0.31836 0.14976 0.31992 0.15856 C 0.32201 0.17083 0.32735 0.19259 0.32735 0.19282 C 0.32865 0.20439 0.33034 0.21504 0.33099 0.22685 C 0.33229 0.24606 0.33268 0.26527 0.33464 0.28356 L 0.33685 0.30115 " pathEditMode="relative" rAng="0" ptsTypes="AAAAAAAAAAAAAAAAAAAAAAA">
                                      <p:cBhvr>
                                        <p:cTn id="10" dur="2000" fill="hold"/>
                                        <p:tgtEl>
                                          <p:spTgt spid="32"/>
                                        </p:tgtEl>
                                        <p:attrNameLst>
                                          <p:attrName>ppt_x</p:attrName>
                                          <p:attrName>ppt_y</p:attrName>
                                        </p:attrNameLst>
                                      </p:cBhvr>
                                      <p:rCtr x="16836" y="10787"/>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8.33333E-7 2.96296E-6 L -8.33333E-7 0.00023 C -0.00195 -0.0088 -0.00391 -0.01736 -0.0056 -0.02616 C -0.00638 -0.03033 -0.00664 -0.03496 -0.00742 -0.03912 C -0.00794 -0.04236 -0.00872 -0.0456 -0.00924 -0.04885 C -0.00989 -0.05324 -0.01029 -0.05764 -0.01107 -0.06181 C -0.01211 -0.06852 -0.0112 -0.07848 -0.01471 -0.08148 C -0.01719 -0.08357 -0.01966 -0.08542 -0.022 -0.08797 C -0.02487 -0.09098 -0.03281 -0.10116 -0.03476 -0.10417 C -0.03685 -0.10718 -0.03854 -0.11065 -0.04036 -0.11389 C -0.04154 -0.11945 -0.04245 -0.125 -0.04401 -0.13033 C -0.04557 -0.13588 -0.04739 -0.14144 -0.04948 -0.14653 C -0.05195 -0.15232 -0.05677 -0.15949 -0.06042 -0.16273 C -0.06341 -0.16528 -0.07057 -0.16783 -0.07331 -0.16922 C -0.07513 -0.17014 -0.07695 -0.17153 -0.07878 -0.17246 C -0.0806 -0.17477 -0.08216 -0.17732 -0.08424 -0.17894 C -0.08776 -0.18172 -0.09154 -0.18334 -0.09518 -0.18542 C -0.097 -0.18658 -0.09883 -0.18797 -0.10065 -0.18866 C -0.10299 -0.18982 -0.11094 -0.19283 -0.11354 -0.19537 C -0.12773 -0.20787 -0.11068 -0.19676 -0.12448 -0.2051 C -0.12747 -0.20926 -0.13008 -0.21505 -0.13359 -0.21806 C -0.13646 -0.2206 -0.13971 -0.22014 -0.14284 -0.2213 C -0.14518 -0.22223 -0.14766 -0.22315 -0.15013 -0.22454 C -0.15378 -0.22662 -0.15742 -0.22917 -0.16107 -0.23102 C -0.16354 -0.23241 -0.16601 -0.23264 -0.16836 -0.23426 C -0.17096 -0.23611 -0.17318 -0.23935 -0.17578 -0.24074 C -0.18047 -0.24375 -0.18568 -0.24398 -0.19036 -0.24723 L -0.19948 -0.25371 L -0.30013 -0.25047 C -0.30117 -0.25047 -0.31133 -0.2456 -0.31289 -0.24398 C -0.3168 -0.24028 -0.32396 -0.23102 -0.32396 -0.23079 C -0.32448 -0.22778 -0.32461 -0.22408 -0.32578 -0.2213 C -0.32891 -0.21412 -0.33385 -0.20949 -0.33672 -0.20185 L -0.34036 -0.19213 L -0.34583 -0.16273 C -0.34792 -0.15185 -0.34583 -0.15301 -0.34948 -0.15301 L -0.34948 -0.15278 " pathEditMode="relative" rAng="0" ptsTypes="AAAAAAAAAAAAAAAAAAAAAAAAAAAAAAAAAAAAA">
                                      <p:cBhvr>
                                        <p:cTn id="14" dur="2000" fill="hold"/>
                                        <p:tgtEl>
                                          <p:spTgt spid="38"/>
                                        </p:tgtEl>
                                        <p:attrNameLst>
                                          <p:attrName>ppt_x</p:attrName>
                                          <p:attrName>ppt_y</p:attrName>
                                        </p:attrNameLst>
                                      </p:cBhvr>
                                      <p:rCtr x="-17474" y="-12685"/>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1.875E-6 -5.55112E-17 L -1.875E-6 0.00023 C -0.00195 -0.0088 -0.0039 -0.01736 -0.0056 -0.02616 C -0.00638 -0.03032 -0.00664 -0.03495 -0.00742 -0.03912 C -0.00794 -0.04236 -0.00872 -0.0456 -0.00924 -0.04884 C -0.00989 -0.05324 -0.01028 -0.05764 -0.01107 -0.06181 C -0.01211 -0.06852 -0.0112 -0.07847 -0.01471 -0.08148 C -0.01719 -0.08356 -0.01966 -0.08542 -0.022 -0.08796 C -0.02487 -0.09097 -0.03281 -0.10116 -0.03476 -0.10417 C -0.03685 -0.10718 -0.03854 -0.11065 -0.04036 -0.11389 C -0.04153 -0.11944 -0.04245 -0.125 -0.04401 -0.13032 C -0.04557 -0.13588 -0.04739 -0.14144 -0.04948 -0.14653 C -0.05195 -0.15231 -0.05677 -0.15949 -0.06041 -0.16273 C -0.06341 -0.16528 -0.07057 -0.16782 -0.07331 -0.16921 C -0.07513 -0.17014 -0.07695 -0.17153 -0.07877 -0.17245 C -0.0806 -0.17477 -0.08216 -0.17731 -0.08424 -0.17894 C -0.08776 -0.18171 -0.09153 -0.18333 -0.09518 -0.18542 C -0.097 -0.18657 -0.09883 -0.18796 -0.10065 -0.18866 C -0.10299 -0.18981 -0.11094 -0.19282 -0.11354 -0.19537 C -0.12773 -0.20787 -0.11068 -0.19676 -0.12448 -0.20509 C -0.12747 -0.20926 -0.13008 -0.21505 -0.13359 -0.21806 C -0.13646 -0.2206 -0.13971 -0.22014 -0.14284 -0.2213 C -0.14518 -0.22222 -0.14765 -0.22315 -0.15013 -0.22454 C -0.15377 -0.22662 -0.15742 -0.22917 -0.16107 -0.23102 C -0.16354 -0.23241 -0.16601 -0.23264 -0.16836 -0.23426 C -0.17096 -0.23611 -0.17318 -0.23935 -0.17578 -0.24074 C -0.18047 -0.24375 -0.18568 -0.24398 -0.19036 -0.24722 L -0.19948 -0.2537 L -0.30013 -0.25046 C -0.30117 -0.25046 -0.31133 -0.2456 -0.31289 -0.24398 C -0.31679 -0.24028 -0.32396 -0.23102 -0.32396 -0.23079 C -0.32448 -0.22778 -0.32461 -0.22407 -0.32578 -0.2213 C -0.3289 -0.21412 -0.33385 -0.20949 -0.33672 -0.20185 L -0.34036 -0.19213 L -0.34583 -0.16273 C -0.34791 -0.15185 -0.34583 -0.15301 -0.34948 -0.15301 L -0.34948 -0.15278 " pathEditMode="relative" rAng="0" ptsTypes="AAAAAAAAAAAAAAAAAAAAAAAAAAAAAAAAAAAAA">
                                      <p:cBhvr>
                                        <p:cTn id="18" dur="2000" fill="hold"/>
                                        <p:tgtEl>
                                          <p:spTgt spid="30"/>
                                        </p:tgtEl>
                                        <p:attrNameLst>
                                          <p:attrName>ppt_x</p:attrName>
                                          <p:attrName>ppt_y</p:attrName>
                                        </p:attrNameLst>
                                      </p:cBhvr>
                                      <p:rCtr x="-17474" y="-12685"/>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4.375E-6 -2.96296E-6 L -4.375E-6 0.00023 C -0.00195 -0.03287 -0.00078 -0.02916 -0.00559 -0.05856 C -0.00664 -0.06527 -0.00612 -0.07407 -0.00924 -0.07824 C -0.02278 -0.09629 -0.01067 -0.07847 -0.02382 -0.10416 C -0.02734 -0.11088 -0.0319 -0.11597 -0.03476 -0.12361 C -0.03724 -0.13009 -0.03997 -0.13634 -0.04218 -0.14328 C -0.04869 -0.16296 -0.04583 -0.16273 -0.05494 -0.17893 C -0.05716 -0.18287 -0.05937 -0.1868 -0.06224 -0.18865 C -0.06627 -0.19143 -0.07083 -0.19097 -0.07513 -0.1919 C -0.07877 -0.19421 -0.08229 -0.19652 -0.08606 -0.19838 C -0.09244 -0.20185 -0.09583 -0.20231 -0.10247 -0.20486 C -0.10494 -0.20602 -0.10742 -0.20717 -0.10989 -0.2081 C -0.12695 -0.20717 -0.14401 -0.20671 -0.16106 -0.20486 C -0.16471 -0.20463 -0.16849 -0.20347 -0.172 -0.20162 C -0.17526 -0.20023 -0.17812 -0.19699 -0.18112 -0.19514 C -0.18359 -0.19375 -0.18606 -0.19305 -0.18854 -0.1919 C -0.18971 -0.18865 -0.19101 -0.18541 -0.19218 -0.18217 C -0.19401 -0.17685 -0.19557 -0.17106 -0.19765 -0.16597 C -0.20299 -0.15324 -0.20247 -0.15879 -0.20859 -0.14977 C -0.21679 -0.13773 -0.21054 -0.14004 -0.21953 -0.14004 L -0.21953 -0.13981 L -0.21953 -0.14004 " pathEditMode="relative" rAng="0" ptsTypes="AAAAAAAAAAAAAAAAAAAAAAA">
                                      <p:cBhvr>
                                        <p:cTn id="22" dur="2000" fill="hold"/>
                                        <p:tgtEl>
                                          <p:spTgt spid="40"/>
                                        </p:tgtEl>
                                        <p:attrNameLst>
                                          <p:attrName>ppt_x</p:attrName>
                                          <p:attrName>ppt_y</p:attrName>
                                        </p:attrNameLst>
                                      </p:cBhvr>
                                      <p:rCtr x="-10977" y="-10394"/>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1.66667E-6 4.07407E-6 L -1.66667E-6 0.00023 C 0.00261 -0.01204 0.00547 -0.03102 0.01094 -0.04237 C 0.01315 -0.04699 0.01576 -0.05116 0.01823 -0.05533 C 0.02149 -0.07246 0.01797 -0.05857 0.02552 -0.075 C 0.03828 -0.10209 0.01862 -0.06598 0.03477 -0.09445 C 0.0375 -0.10973 0.03633 -0.10579 0.04388 -0.12362 C 0.05391 -0.14769 0.06172 -0.15903 0.07682 -0.17894 L 0.09141 -0.19838 C 0.09453 -0.20278 0.10052 -0.21158 0.10052 -0.21135 C 0.1099 -0.23936 0.10117 -0.21806 0.11341 -0.2375 C 0.11719 -0.24375 0.12005 -0.25209 0.12435 -0.25695 C 0.1306 -0.26412 0.13789 -0.26737 0.14453 -0.27338 C 0.15013 -0.27824 0.1556 -0.28357 0.16094 -0.28959 C 0.17214 -0.30186 0.17292 -0.30787 0.18477 -0.31551 C 0.18985 -0.31899 0.20755 -0.32153 0.21042 -0.32199 C 0.21276 -0.32315 0.21524 -0.32408 0.21771 -0.32524 C 0.22136 -0.32732 0.22865 -0.33172 0.22865 -0.33149 C 0.25365 -0.33079 0.27878 -0.33172 0.30365 -0.32848 C 0.30586 -0.32824 0.30768 -0.32477 0.30925 -0.32199 C 0.31081 -0.31922 0.31159 -0.31551 0.31289 -0.31227 C 0.31406 -0.30579 0.31432 -0.29862 0.31654 -0.29283 C 0.32526 -0.26945 0.3207 -0.27871 0.3293 -0.26343 C 0.3306 -0.25695 0.33203 -0.2507 0.33294 -0.24399 C 0.3336 -0.23959 0.33412 -0.23519 0.33477 -0.23102 C 0.33594 -0.22454 0.33724 -0.21806 0.33841 -0.21158 C 0.33906 -0.20834 0.34037 -0.2051 0.34037 -0.20186 L 0.34037 -0.17246 L 0.34037 -0.17223 " pathEditMode="relative" rAng="0" ptsTypes="AAAAAAAAAAAAAAAAAAAAAAAAAAAAA">
                                      <p:cBhvr>
                                        <p:cTn id="26" dur="2000" fill="hold"/>
                                        <p:tgtEl>
                                          <p:spTgt spid="25"/>
                                        </p:tgtEl>
                                        <p:attrNameLst>
                                          <p:attrName>ppt_x</p:attrName>
                                          <p:attrName>ppt_y</p:attrName>
                                        </p:attrNameLst>
                                      </p:cBhvr>
                                      <p:rCtr x="17018" y="-16574"/>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0" nodeType="clickEffect">
                                  <p:stCondLst>
                                    <p:cond delay="0"/>
                                  </p:stCondLst>
                                  <p:childTnLst>
                                    <p:animMotion origin="layout" path="M -4.375E-6 1.11111E-6 L -4.375E-6 0.00023 C 0.00248 -0.01204 0.00534 -0.03102 0.01081 -0.04236 C 0.01303 -0.04699 0.01563 -0.05116 0.0181 -0.05533 C 0.02136 -0.07245 0.01784 -0.05857 0.0254 -0.075 C 0.03816 -0.10208 0.01849 -0.06597 0.03464 -0.09445 C 0.03737 -0.10972 0.0362 -0.10579 0.04375 -0.12361 C 0.05365 -0.14769 0.06146 -0.15903 0.07657 -0.17894 L 0.09115 -0.19838 C 0.09428 -0.20278 0.10013 -0.21158 0.10013 -0.21134 C 0.10951 -0.23935 0.10079 -0.21806 0.11303 -0.2375 C 0.1168 -0.24375 0.11967 -0.25208 0.12396 -0.25695 C 0.13021 -0.26412 0.1375 -0.26736 0.14415 -0.27338 C 0.14961 -0.27824 0.15508 -0.28357 0.16042 -0.28958 C 0.17162 -0.30185 0.1724 -0.30787 0.18425 -0.31551 C 0.18933 -0.31898 0.20691 -0.32153 0.20977 -0.32199 C 0.21211 -0.32315 0.21459 -0.32408 0.21706 -0.32523 C 0.22071 -0.32732 0.228 -0.33171 0.228 -0.33148 C 0.25287 -0.33079 0.278 -0.33171 0.30274 -0.32847 C 0.30495 -0.32824 0.30678 -0.32477 0.30834 -0.32199 C 0.3099 -0.31921 0.31068 -0.31551 0.31198 -0.31227 C 0.31316 -0.30579 0.31342 -0.29861 0.31563 -0.29283 C 0.32435 -0.26945 0.3198 -0.2787 0.32839 -0.26343 C 0.32969 -0.25695 0.33112 -0.2507 0.33204 -0.24398 C 0.33269 -0.23958 0.33321 -0.23519 0.33386 -0.23102 C 0.33503 -0.22454 0.33633 -0.21806 0.3375 -0.21158 C 0.33816 -0.20833 0.33946 -0.20509 0.33946 -0.20185 L 0.33946 -0.17245 L 0.33946 -0.17222 " pathEditMode="relative" rAng="0" ptsTypes="AAAAAAAAAAAAAAAAAAAAAAAAAAAAA">
                                      <p:cBhvr>
                                        <p:cTn id="30" dur="2000" fill="hold"/>
                                        <p:tgtEl>
                                          <p:spTgt spid="31"/>
                                        </p:tgtEl>
                                        <p:attrNameLst>
                                          <p:attrName>ppt_x</p:attrName>
                                          <p:attrName>ppt_y</p:attrName>
                                        </p:attrNameLst>
                                      </p:cBhvr>
                                      <p:rCtr x="16966" y="-16574"/>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0" nodeType="clickEffect">
                                  <p:stCondLst>
                                    <p:cond delay="0"/>
                                  </p:stCondLst>
                                  <p:childTnLst>
                                    <p:animMotion origin="layout" path="M -1.45833E-6 -1.85185E-6 L -1.45833E-6 0.00023 C -0.00195 -0.03287 -0.00078 -0.02916 -0.0056 -0.05856 C -0.00664 -0.06528 -0.00612 -0.07407 -0.00924 -0.07824 C -0.02278 -0.09629 -0.01068 -0.07847 -0.02383 -0.10416 C -0.02734 -0.11088 -0.0319 -0.11597 -0.03476 -0.12361 C -0.03724 -0.13009 -0.03997 -0.13634 -0.04219 -0.14329 C -0.0487 -0.16296 -0.04583 -0.16273 -0.05495 -0.17893 C -0.05716 -0.18287 -0.05937 -0.1868 -0.06224 -0.18866 C -0.06627 -0.19143 -0.07083 -0.19097 -0.07513 -0.1919 C -0.07877 -0.19421 -0.08229 -0.19653 -0.08607 -0.19838 C -0.09245 -0.20185 -0.09583 -0.20231 -0.10247 -0.20486 C -0.10495 -0.20602 -0.10742 -0.20717 -0.10989 -0.2081 C -0.12695 -0.20717 -0.14401 -0.20671 -0.16107 -0.20486 C -0.16471 -0.20463 -0.16849 -0.20347 -0.172 -0.20162 C -0.17526 -0.20023 -0.17812 -0.19699 -0.18112 -0.19514 C -0.18359 -0.19375 -0.18607 -0.19305 -0.18854 -0.1919 C -0.18971 -0.18866 -0.19101 -0.18541 -0.19219 -0.18217 C -0.19401 -0.17685 -0.19557 -0.17106 -0.19765 -0.16597 C -0.20299 -0.15324 -0.20247 -0.15879 -0.20859 -0.14977 C -0.2168 -0.13773 -0.21055 -0.14004 -0.21953 -0.14004 L -0.21953 -0.13981 L -0.21953 -0.14004 " pathEditMode="relative" rAng="0" ptsTypes="AAAAAAAAAAAAAAAAAAAAAAA">
                                      <p:cBhvr>
                                        <p:cTn id="34" dur="2000" fill="hold"/>
                                        <p:tgtEl>
                                          <p:spTgt spid="34"/>
                                        </p:tgtEl>
                                        <p:attrNameLst>
                                          <p:attrName>ppt_x</p:attrName>
                                          <p:attrName>ppt_y</p:attrName>
                                        </p:attrNameLst>
                                      </p:cBhvr>
                                      <p:rCtr x="-10977" y="-10394"/>
                                    </p:animMotion>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grpId="0" nodeType="clickEffect">
                                  <p:stCondLst>
                                    <p:cond delay="0"/>
                                  </p:stCondLst>
                                  <p:childTnLst>
                                    <p:animMotion origin="layout" path="M 2.5E-6 -3.33333E-6 L 2.5E-6 0.00023 C 0.00299 -0.03287 0.00117 -0.02916 0.00885 -0.05856 C 0.01054 -0.06527 0.00963 -0.07407 0.01458 -0.07824 C 0.0362 -0.09629 0.01692 -0.07847 0.03789 -0.10416 C 0.04349 -0.11088 0.05065 -0.11597 0.05521 -0.12361 C 0.05924 -0.13009 0.06354 -0.13634 0.06705 -0.14328 C 0.07747 -0.16296 0.07291 -0.16273 0.08737 -0.17893 C 0.09088 -0.18287 0.0944 -0.1868 0.09896 -0.18865 C 0.10534 -0.19143 0.11263 -0.19097 0.11953 -0.19189 C 0.12526 -0.19421 0.13086 -0.19652 0.13685 -0.19838 C 0.147 -0.20185 0.15247 -0.20231 0.16302 -0.20486 C 0.16692 -0.20602 0.17083 -0.20717 0.17487 -0.2081 C 0.20195 -0.20717 0.22916 -0.20671 0.25625 -0.20486 C 0.26211 -0.20463 0.2681 -0.20347 0.2737 -0.20162 C 0.27877 -0.20023 0.28333 -0.19699 0.28815 -0.19514 C 0.29205 -0.19375 0.29609 -0.19305 0.3 -0.19189 C 0.30182 -0.18865 0.3039 -0.18541 0.30573 -0.18217 C 0.30872 -0.17685 0.3112 -0.17106 0.31445 -0.16597 C 0.32291 -0.15324 0.32213 -0.15879 0.3319 -0.14977 C 0.34492 -0.13773 0.33502 -0.14004 0.34935 -0.14004 L 0.34935 -0.13981 L 0.34935 -0.14004 " pathEditMode="relative" rAng="0" ptsTypes="AAAAAAAAAAAAAAAAAAAAAAA">
                                      <p:cBhvr>
                                        <p:cTn id="38" dur="2000" fill="hold"/>
                                        <p:tgtEl>
                                          <p:spTgt spid="24"/>
                                        </p:tgtEl>
                                        <p:attrNameLst>
                                          <p:attrName>ppt_x</p:attrName>
                                          <p:attrName>ppt_y</p:attrName>
                                        </p:attrNameLst>
                                      </p:cBhvr>
                                      <p:rCtr x="17461" y="-10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8" grpId="0"/>
      <p:bldP spid="40" grpId="0"/>
      <p:bldP spid="24" grpId="0"/>
      <p:bldP spid="25" grpId="0"/>
      <p:bldP spid="30" grpId="0"/>
      <p:bldP spid="31" grpId="0"/>
      <p:bldP spid="3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p:cNvGraphicFramePr>
            <a:graphicFrameLocks noGrp="1"/>
          </p:cNvGraphicFramePr>
          <p:nvPr>
            <p:extLst>
              <p:ext uri="{D42A27DB-BD31-4B8C-83A1-F6EECF244321}">
                <p14:modId xmlns:p14="http://schemas.microsoft.com/office/powerpoint/2010/main" val="698173413"/>
              </p:ext>
            </p:extLst>
          </p:nvPr>
        </p:nvGraphicFramePr>
        <p:xfrm>
          <a:off x="731443" y="1116830"/>
          <a:ext cx="10729113" cy="5120640"/>
        </p:xfrm>
        <a:graphic>
          <a:graphicData uri="http://schemas.openxmlformats.org/drawingml/2006/table">
            <a:tbl>
              <a:tblPr firstRow="1" bandRow="1">
                <a:tableStyleId>{5C22544A-7EE6-4342-B048-85BDC9FD1C3A}</a:tableStyleId>
              </a:tblPr>
              <a:tblGrid>
                <a:gridCol w="851171">
                  <a:extLst>
                    <a:ext uri="{9D8B030D-6E8A-4147-A177-3AD203B41FA5}">
                      <a16:colId xmlns:a16="http://schemas.microsoft.com/office/drawing/2014/main" val="615763476"/>
                    </a:ext>
                  </a:extLst>
                </a:gridCol>
                <a:gridCol w="1182823">
                  <a:extLst>
                    <a:ext uri="{9D8B030D-6E8A-4147-A177-3AD203B41FA5}">
                      <a16:colId xmlns:a16="http://schemas.microsoft.com/office/drawing/2014/main" val="1524867187"/>
                    </a:ext>
                  </a:extLst>
                </a:gridCol>
                <a:gridCol w="8695119">
                  <a:extLst>
                    <a:ext uri="{9D8B030D-6E8A-4147-A177-3AD203B41FA5}">
                      <a16:colId xmlns:a16="http://schemas.microsoft.com/office/drawing/2014/main" val="713444903"/>
                    </a:ext>
                  </a:extLst>
                </a:gridCol>
              </a:tblGrid>
              <a:tr h="593034">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8679953"/>
                  </a:ext>
                </a:extLst>
              </a:tr>
              <a:tr h="593034">
                <a:tc vMerge="1">
                  <a:txBody>
                    <a:bodyPr/>
                    <a:lstStyle/>
                    <a:p>
                      <a:endParaRPr lang="en-GB"/>
                    </a:p>
                  </a:txBody>
                  <a:tcPr/>
                </a:tc>
                <a:tc vMerge="1">
                  <a:txBody>
                    <a:bodyPr/>
                    <a:lstStyle/>
                    <a:p>
                      <a:endParaRPr lang="en-GB"/>
                    </a:p>
                  </a:txBody>
                  <a:tcPr/>
                </a:tc>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93034">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9350070"/>
                  </a:ext>
                </a:extLst>
              </a:tr>
              <a:tr h="593034">
                <a:tc vMerge="1">
                  <a:txBody>
                    <a:bodyPr/>
                    <a:lstStyle/>
                    <a:p>
                      <a:endParaRPr lang="en-GB"/>
                    </a:p>
                  </a:txBody>
                  <a:tcPr/>
                </a:tc>
                <a:tc vMerge="1">
                  <a:txBody>
                    <a:bodyPr/>
                    <a:lstStyle/>
                    <a:p>
                      <a:endParaRPr lang="en-GB"/>
                    </a:p>
                  </a:txBody>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93034">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3867994"/>
                  </a:ext>
                </a:extLst>
              </a:tr>
              <a:tr h="593034">
                <a:tc vMerge="1">
                  <a:txBody>
                    <a:bodyPr/>
                    <a:lstStyle/>
                    <a:p>
                      <a:endParaRPr lang="en-GB"/>
                    </a:p>
                  </a:txBody>
                  <a:tcPr/>
                </a:tc>
                <a:tc vMerge="1">
                  <a:txBody>
                    <a:bodyPr/>
                    <a:lstStyle/>
                    <a:p>
                      <a:endParaRPr lang="en-GB"/>
                    </a:p>
                  </a:txBody>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93034">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3812342"/>
                  </a:ext>
                </a:extLst>
              </a:tr>
              <a:tr h="593034">
                <a:tc vMerge="1">
                  <a:txBody>
                    <a:bodyPr/>
                    <a:lstStyle/>
                    <a:p>
                      <a:endParaRPr lang="en-GB"/>
                    </a:p>
                  </a:txBody>
                  <a:tcPr/>
                </a:tc>
                <a:tc vMerge="1">
                  <a:txBody>
                    <a:bodyPr/>
                    <a:lstStyle/>
                    <a:p>
                      <a:endParaRPr lang="en-GB"/>
                    </a:p>
                  </a:txBody>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45"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590790" y="5382074"/>
            <a:ext cx="407846" cy="517521"/>
          </a:xfrm>
          <a:prstGeom prst="rect">
            <a:avLst/>
          </a:prstGeom>
          <a:noFill/>
          <a:ln>
            <a:noFill/>
          </a:ln>
        </p:spPr>
      </p:pic>
      <p:pic>
        <p:nvPicPr>
          <p:cNvPr id="46"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825576" y="5384040"/>
            <a:ext cx="407846" cy="517521"/>
          </a:xfrm>
          <a:prstGeom prst="rect">
            <a:avLst/>
          </a:prstGeom>
          <a:noFill/>
          <a:ln>
            <a:noFill/>
          </a:ln>
        </p:spPr>
      </p:pic>
      <p:pic>
        <p:nvPicPr>
          <p:cNvPr id="48"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2330967" y="5387060"/>
            <a:ext cx="407846" cy="517521"/>
          </a:xfrm>
          <a:prstGeom prst="rect">
            <a:avLst/>
          </a:prstGeom>
          <a:noFill/>
          <a:ln>
            <a:noFill/>
          </a:ln>
        </p:spPr>
      </p:pic>
      <p:sp>
        <p:nvSpPr>
          <p:cNvPr id="26" name="Action Button: Custom 16">
            <a:hlinkClick r:id="" action="ppaction://noaction" highlightClick="1">
              <a:snd r:embed="rId4" name="35-1.wav"/>
            </a:hlinkClick>
            <a:extLst>
              <a:ext uri="{FF2B5EF4-FFF2-40B4-BE49-F238E27FC236}">
                <a16:creationId xmlns:a16="http://schemas.microsoft.com/office/drawing/2014/main" id="{00B3E4C1-DFF4-46C3-8013-784275E7AA6B}"/>
              </a:ext>
            </a:extLst>
          </p:cNvPr>
          <p:cNvSpPr/>
          <p:nvPr/>
        </p:nvSpPr>
        <p:spPr>
          <a:xfrm>
            <a:off x="876507" y="1483038"/>
            <a:ext cx="561600"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5" name="35-2.wav"/>
            </a:hlinkClick>
            <a:extLst>
              <a:ext uri="{FF2B5EF4-FFF2-40B4-BE49-F238E27FC236}">
                <a16:creationId xmlns:a16="http://schemas.microsoft.com/office/drawing/2014/main" id="{5B92A95F-523A-4E36-B65E-94DAE9FBB368}"/>
              </a:ext>
            </a:extLst>
          </p:cNvPr>
          <p:cNvSpPr/>
          <p:nvPr/>
        </p:nvSpPr>
        <p:spPr>
          <a:xfrm>
            <a:off x="870862" y="2745192"/>
            <a:ext cx="561600"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6" name="35-3.wav"/>
            </a:hlinkClick>
            <a:extLst>
              <a:ext uri="{FF2B5EF4-FFF2-40B4-BE49-F238E27FC236}">
                <a16:creationId xmlns:a16="http://schemas.microsoft.com/office/drawing/2014/main" id="{D4B491BE-DEE1-4BAB-B62E-08BEC8F84C2F}"/>
              </a:ext>
            </a:extLst>
          </p:cNvPr>
          <p:cNvSpPr/>
          <p:nvPr/>
        </p:nvSpPr>
        <p:spPr>
          <a:xfrm>
            <a:off x="870862" y="3960155"/>
            <a:ext cx="561600"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Action Button: Custom 16">
            <a:hlinkClick r:id="" action="ppaction://noaction" highlightClick="1">
              <a:snd r:embed="rId7" name="35-4.wav"/>
            </a:hlinkClick>
            <a:extLst>
              <a:ext uri="{FF2B5EF4-FFF2-40B4-BE49-F238E27FC236}">
                <a16:creationId xmlns:a16="http://schemas.microsoft.com/office/drawing/2014/main" id="{7C5D1C98-B338-48C7-A0D6-9CC93C596CA9}"/>
              </a:ext>
            </a:extLst>
          </p:cNvPr>
          <p:cNvSpPr/>
          <p:nvPr/>
        </p:nvSpPr>
        <p:spPr>
          <a:xfrm>
            <a:off x="870862" y="5264914"/>
            <a:ext cx="561600"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 name="TextBox 3"/>
          <p:cNvSpPr txBox="1"/>
          <p:nvPr/>
        </p:nvSpPr>
        <p:spPr>
          <a:xfrm>
            <a:off x="2809551" y="1097551"/>
            <a:ext cx="8866524"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Les faux </a:t>
            </a:r>
            <a:r>
              <a:rPr lang="en-GB" sz="3200" dirty="0" err="1">
                <a:solidFill>
                  <a:schemeClr val="accent5">
                    <a:lumMod val="50000"/>
                  </a:schemeClr>
                </a:solidFill>
                <a:latin typeface="Century Gothic" panose="020B0502020202020204" pitchFamily="34" charset="0"/>
              </a:rPr>
              <a:t>animaux</a:t>
            </a:r>
            <a:r>
              <a:rPr lang="en-GB" sz="3200" dirty="0">
                <a:solidFill>
                  <a:schemeClr val="accent5">
                    <a:lumMod val="50000"/>
                  </a:schemeClr>
                </a:solidFill>
                <a:latin typeface="Century Gothic" panose="020B0502020202020204" pitchFamily="34" charset="0"/>
              </a:rPr>
              <a:t> </a:t>
            </a:r>
            <a:r>
              <a:rPr lang="en-GB" sz="3200" dirty="0" err="1">
                <a:solidFill>
                  <a:schemeClr val="accent5">
                    <a:lumMod val="50000"/>
                  </a:schemeClr>
                </a:solidFill>
                <a:latin typeface="Century Gothic" panose="020B0502020202020204" pitchFamily="34" charset="0"/>
              </a:rPr>
              <a:t>sont</a:t>
            </a:r>
            <a:r>
              <a:rPr lang="en-GB" sz="3200" dirty="0">
                <a:solidFill>
                  <a:schemeClr val="accent5">
                    <a:lumMod val="50000"/>
                  </a:schemeClr>
                </a:solidFill>
                <a:latin typeface="Century Gothic" panose="020B0502020202020204" pitchFamily="34" charset="0"/>
              </a:rPr>
              <a:t> à gauche.</a:t>
            </a:r>
          </a:p>
        </p:txBody>
      </p:sp>
      <p:sp>
        <p:nvSpPr>
          <p:cNvPr id="34" name="TextBox 33"/>
          <p:cNvSpPr txBox="1"/>
          <p:nvPr/>
        </p:nvSpPr>
        <p:spPr>
          <a:xfrm>
            <a:off x="2826063" y="2454728"/>
            <a:ext cx="8866524"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Le bateau </a:t>
            </a:r>
            <a:r>
              <a:rPr lang="en-GB" sz="3200" dirty="0" err="1">
                <a:solidFill>
                  <a:schemeClr val="accent5">
                    <a:lumMod val="50000"/>
                  </a:schemeClr>
                </a:solidFill>
                <a:latin typeface="Century Gothic" panose="020B0502020202020204" pitchFamily="34" charset="0"/>
              </a:rPr>
              <a:t>est</a:t>
            </a:r>
            <a:r>
              <a:rPr lang="en-GB" sz="3200" dirty="0">
                <a:solidFill>
                  <a:schemeClr val="accent5">
                    <a:lumMod val="50000"/>
                  </a:schemeClr>
                </a:solidFill>
                <a:latin typeface="Century Gothic" panose="020B0502020202020204" pitchFamily="34" charset="0"/>
              </a:rPr>
              <a:t> sur </a:t>
            </a:r>
            <a:r>
              <a:rPr lang="en-GB" sz="3200" dirty="0" err="1">
                <a:solidFill>
                  <a:schemeClr val="accent5">
                    <a:lumMod val="50000"/>
                  </a:schemeClr>
                </a:solidFill>
                <a:latin typeface="Century Gothic" panose="020B0502020202020204" pitchFamily="34" charset="0"/>
              </a:rPr>
              <a:t>l’eau</a:t>
            </a:r>
            <a:r>
              <a:rPr lang="en-GB" sz="3200" dirty="0">
                <a:solidFill>
                  <a:schemeClr val="accent5">
                    <a:lumMod val="50000"/>
                  </a:schemeClr>
                </a:solidFill>
                <a:latin typeface="Century Gothic" panose="020B0502020202020204" pitchFamily="34" charset="0"/>
              </a:rPr>
              <a:t>.</a:t>
            </a:r>
          </a:p>
        </p:txBody>
      </p:sp>
      <p:sp>
        <p:nvSpPr>
          <p:cNvPr id="35" name="TextBox 34"/>
          <p:cNvSpPr txBox="1"/>
          <p:nvPr/>
        </p:nvSpPr>
        <p:spPr>
          <a:xfrm>
            <a:off x="2776515" y="3754096"/>
            <a:ext cx="8866524"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Ce nouveau tableau </a:t>
            </a:r>
            <a:r>
              <a:rPr lang="en-GB" sz="3200" dirty="0" err="1">
                <a:solidFill>
                  <a:schemeClr val="accent5">
                    <a:lumMod val="50000"/>
                  </a:schemeClr>
                </a:solidFill>
                <a:latin typeface="Century Gothic" panose="020B0502020202020204" pitchFamily="34" charset="0"/>
              </a:rPr>
              <a:t>montre</a:t>
            </a:r>
            <a:r>
              <a:rPr lang="en-GB" sz="3200" dirty="0">
                <a:solidFill>
                  <a:schemeClr val="accent5">
                    <a:lumMod val="50000"/>
                  </a:schemeClr>
                </a:solidFill>
                <a:latin typeface="Century Gothic" panose="020B0502020202020204" pitchFamily="34" charset="0"/>
              </a:rPr>
              <a:t> le </a:t>
            </a:r>
            <a:r>
              <a:rPr lang="en-GB" sz="3200" dirty="0" err="1">
                <a:solidFill>
                  <a:schemeClr val="accent5">
                    <a:lumMod val="50000"/>
                  </a:schemeClr>
                </a:solidFill>
                <a:latin typeface="Century Gothic" panose="020B0502020202020204" pitchFamily="34" charset="0"/>
              </a:rPr>
              <a:t>problème</a:t>
            </a:r>
            <a:r>
              <a:rPr lang="en-GB" sz="3200" dirty="0">
                <a:solidFill>
                  <a:schemeClr val="accent5">
                    <a:lumMod val="50000"/>
                  </a:schemeClr>
                </a:solidFill>
                <a:latin typeface="Century Gothic" panose="020B0502020202020204" pitchFamily="34" charset="0"/>
              </a:rPr>
              <a:t>.</a:t>
            </a:r>
          </a:p>
        </p:txBody>
      </p:sp>
      <p:sp>
        <p:nvSpPr>
          <p:cNvPr id="36" name="TextBox 35"/>
          <p:cNvSpPr txBox="1"/>
          <p:nvPr/>
        </p:nvSpPr>
        <p:spPr>
          <a:xfrm>
            <a:off x="2817110" y="4979791"/>
            <a:ext cx="8866524"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Il </a:t>
            </a:r>
            <a:r>
              <a:rPr lang="en-GB" sz="3200" dirty="0" err="1">
                <a:solidFill>
                  <a:schemeClr val="accent5">
                    <a:lumMod val="50000"/>
                  </a:schemeClr>
                </a:solidFill>
                <a:latin typeface="Century Gothic" panose="020B0502020202020204" pitchFamily="34" charset="0"/>
              </a:rPr>
              <a:t>porte</a:t>
            </a:r>
            <a:r>
              <a:rPr lang="en-GB" sz="3200" dirty="0">
                <a:solidFill>
                  <a:schemeClr val="accent5">
                    <a:lumMod val="50000"/>
                  </a:schemeClr>
                </a:solidFill>
                <a:latin typeface="Century Gothic" panose="020B0502020202020204" pitchFamily="34" charset="0"/>
              </a:rPr>
              <a:t> le </a:t>
            </a:r>
            <a:r>
              <a:rPr lang="en-GB" sz="3200" dirty="0" err="1">
                <a:solidFill>
                  <a:schemeClr val="accent5">
                    <a:lumMod val="50000"/>
                  </a:schemeClr>
                </a:solidFill>
                <a:latin typeface="Century Gothic" panose="020B0502020202020204" pitchFamily="34" charset="0"/>
              </a:rPr>
              <a:t>cadeau</a:t>
            </a:r>
            <a:r>
              <a:rPr lang="en-GB" sz="3200" dirty="0">
                <a:solidFill>
                  <a:schemeClr val="accent5">
                    <a:lumMod val="50000"/>
                  </a:schemeClr>
                </a:solidFill>
                <a:latin typeface="Century Gothic" panose="020B0502020202020204" pitchFamily="34" charset="0"/>
              </a:rPr>
              <a:t> </a:t>
            </a:r>
            <a:r>
              <a:rPr lang="en-GB" sz="3200" dirty="0" err="1">
                <a:solidFill>
                  <a:schemeClr val="accent5">
                    <a:lumMod val="50000"/>
                  </a:schemeClr>
                </a:solidFill>
                <a:latin typeface="Century Gothic" panose="020B0502020202020204" pitchFamily="34" charset="0"/>
              </a:rPr>
              <a:t>jaune</a:t>
            </a:r>
            <a:r>
              <a:rPr lang="en-GB" sz="3200" dirty="0">
                <a:solidFill>
                  <a:schemeClr val="accent5">
                    <a:lumMod val="50000"/>
                  </a:schemeClr>
                </a:solidFill>
                <a:latin typeface="Century Gothic" panose="020B0502020202020204" pitchFamily="34" charset="0"/>
              </a:rPr>
              <a:t> au bureau.</a:t>
            </a:r>
          </a:p>
        </p:txBody>
      </p:sp>
      <p:pic>
        <p:nvPicPr>
          <p:cNvPr id="41"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794713" y="2834798"/>
            <a:ext cx="407846" cy="517521"/>
          </a:xfrm>
          <a:prstGeom prst="rect">
            <a:avLst/>
          </a:prstGeom>
          <a:noFill/>
          <a:ln>
            <a:noFill/>
          </a:ln>
        </p:spPr>
      </p:pic>
      <p:pic>
        <p:nvPicPr>
          <p:cNvPr id="42"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2074836" y="2834799"/>
            <a:ext cx="407846" cy="517521"/>
          </a:xfrm>
          <a:prstGeom prst="rect">
            <a:avLst/>
          </a:prstGeom>
          <a:noFill/>
          <a:ln>
            <a:noFill/>
          </a:ln>
        </p:spPr>
      </p:pic>
      <p:pic>
        <p:nvPicPr>
          <p:cNvPr id="43"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2010425" y="4034363"/>
            <a:ext cx="407846" cy="517521"/>
          </a:xfrm>
          <a:prstGeom prst="rect">
            <a:avLst/>
          </a:prstGeom>
          <a:noFill/>
          <a:ln>
            <a:noFill/>
          </a:ln>
        </p:spPr>
      </p:pic>
      <p:pic>
        <p:nvPicPr>
          <p:cNvPr id="44"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706029" y="4022674"/>
            <a:ext cx="407846" cy="517521"/>
          </a:xfrm>
          <a:prstGeom prst="rect">
            <a:avLst/>
          </a:prstGeom>
          <a:noFill/>
          <a:ln>
            <a:noFill/>
          </a:ln>
        </p:spPr>
      </p:pic>
      <p:pic>
        <p:nvPicPr>
          <p:cNvPr id="47"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2077009" y="5391609"/>
            <a:ext cx="407846" cy="517521"/>
          </a:xfrm>
          <a:prstGeom prst="rect">
            <a:avLst/>
          </a:prstGeom>
          <a:noFill/>
          <a:ln>
            <a:noFill/>
          </a:ln>
        </p:spPr>
      </p:pic>
      <p:pic>
        <p:nvPicPr>
          <p:cNvPr id="49"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706029" y="1476377"/>
            <a:ext cx="407846" cy="517521"/>
          </a:xfrm>
          <a:prstGeom prst="rect">
            <a:avLst/>
          </a:prstGeom>
          <a:noFill/>
          <a:ln>
            <a:noFill/>
          </a:ln>
        </p:spPr>
      </p:pic>
      <p:pic>
        <p:nvPicPr>
          <p:cNvPr id="50"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964132" y="1496548"/>
            <a:ext cx="407846" cy="517521"/>
          </a:xfrm>
          <a:prstGeom prst="rect">
            <a:avLst/>
          </a:prstGeom>
          <a:noFill/>
          <a:ln>
            <a:noFill/>
          </a:ln>
        </p:spPr>
      </p:pic>
      <p:pic>
        <p:nvPicPr>
          <p:cNvPr id="51"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2301232" y="1476378"/>
            <a:ext cx="407846" cy="517521"/>
          </a:xfrm>
          <a:prstGeom prst="rect">
            <a:avLst/>
          </a:prstGeom>
          <a:noFill/>
          <a:ln>
            <a:noFill/>
          </a:ln>
        </p:spPr>
      </p:pic>
      <p:sp>
        <p:nvSpPr>
          <p:cNvPr id="30" name="TextBox 29"/>
          <p:cNvSpPr txBox="1"/>
          <p:nvPr/>
        </p:nvSpPr>
        <p:spPr>
          <a:xfrm>
            <a:off x="2826063" y="1803786"/>
            <a:ext cx="8866524" cy="523220"/>
          </a:xfrm>
          <a:prstGeom prst="rect">
            <a:avLst/>
          </a:prstGeom>
          <a:noFill/>
        </p:spPr>
        <p:txBody>
          <a:bodyPr wrap="square" rtlCol="0">
            <a:spAutoFit/>
          </a:bodyPr>
          <a:lstStyle/>
          <a:p>
            <a:r>
              <a:rPr lang="en-GB" sz="2800" dirty="0">
                <a:solidFill>
                  <a:srgbClr val="FA6500"/>
                </a:solidFill>
                <a:latin typeface="Century Gothic" panose="020B0502020202020204" pitchFamily="34" charset="0"/>
              </a:rPr>
              <a:t>The fake animals are on the left.</a:t>
            </a:r>
          </a:p>
        </p:txBody>
      </p:sp>
      <p:sp>
        <p:nvSpPr>
          <p:cNvPr id="31" name="TextBox 30"/>
          <p:cNvSpPr txBox="1"/>
          <p:nvPr/>
        </p:nvSpPr>
        <p:spPr>
          <a:xfrm>
            <a:off x="2826063" y="3115772"/>
            <a:ext cx="8866524" cy="523220"/>
          </a:xfrm>
          <a:prstGeom prst="rect">
            <a:avLst/>
          </a:prstGeom>
          <a:noFill/>
        </p:spPr>
        <p:txBody>
          <a:bodyPr wrap="square" rtlCol="0">
            <a:spAutoFit/>
          </a:bodyPr>
          <a:lstStyle/>
          <a:p>
            <a:r>
              <a:rPr lang="en-GB" sz="2800" dirty="0">
                <a:solidFill>
                  <a:srgbClr val="FA6500"/>
                </a:solidFill>
                <a:latin typeface="Century Gothic" panose="020B0502020202020204" pitchFamily="34" charset="0"/>
              </a:rPr>
              <a:t>The boat is on the water.</a:t>
            </a:r>
          </a:p>
        </p:txBody>
      </p:sp>
      <p:sp>
        <p:nvSpPr>
          <p:cNvPr id="32" name="TextBox 31"/>
          <p:cNvSpPr txBox="1"/>
          <p:nvPr/>
        </p:nvSpPr>
        <p:spPr>
          <a:xfrm>
            <a:off x="2809551" y="4397721"/>
            <a:ext cx="8866524" cy="523220"/>
          </a:xfrm>
          <a:prstGeom prst="rect">
            <a:avLst/>
          </a:prstGeom>
          <a:noFill/>
        </p:spPr>
        <p:txBody>
          <a:bodyPr wrap="square" rtlCol="0">
            <a:spAutoFit/>
          </a:bodyPr>
          <a:lstStyle/>
          <a:p>
            <a:r>
              <a:rPr lang="en-GB" sz="2800" dirty="0">
                <a:solidFill>
                  <a:srgbClr val="FA6500"/>
                </a:solidFill>
                <a:latin typeface="Century Gothic" panose="020B0502020202020204" pitchFamily="34" charset="0"/>
              </a:rPr>
              <a:t>This new chart shows the problem.</a:t>
            </a:r>
          </a:p>
        </p:txBody>
      </p:sp>
      <p:sp>
        <p:nvSpPr>
          <p:cNvPr id="33" name="TextBox 32"/>
          <p:cNvSpPr txBox="1"/>
          <p:nvPr/>
        </p:nvSpPr>
        <p:spPr>
          <a:xfrm>
            <a:off x="2809551" y="5640835"/>
            <a:ext cx="8866524" cy="523220"/>
          </a:xfrm>
          <a:prstGeom prst="rect">
            <a:avLst/>
          </a:prstGeom>
          <a:noFill/>
        </p:spPr>
        <p:txBody>
          <a:bodyPr wrap="square" rtlCol="0">
            <a:spAutoFit/>
          </a:bodyPr>
          <a:lstStyle/>
          <a:p>
            <a:r>
              <a:rPr lang="en-GB" sz="2800" dirty="0">
                <a:solidFill>
                  <a:srgbClr val="FA6500"/>
                </a:solidFill>
                <a:latin typeface="Century Gothic" panose="020B0502020202020204" pitchFamily="34" charset="0"/>
              </a:rPr>
              <a:t>He is carrying the yellow present to the office.</a:t>
            </a:r>
          </a:p>
        </p:txBody>
      </p:sp>
      <p:sp>
        <p:nvSpPr>
          <p:cNvPr id="7" name="Oval 6"/>
          <p:cNvSpPr/>
          <p:nvPr/>
        </p:nvSpPr>
        <p:spPr>
          <a:xfrm>
            <a:off x="3684698" y="1206873"/>
            <a:ext cx="647700"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5518849" y="1206872"/>
            <a:ext cx="647700"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7920807" y="1206871"/>
            <a:ext cx="647700"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4109204" y="2521952"/>
            <a:ext cx="936196"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6562077" y="2544126"/>
            <a:ext cx="883784"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p:nvSpPr>
        <p:spPr>
          <a:xfrm>
            <a:off x="4509642" y="3849306"/>
            <a:ext cx="870506"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p:nvSpPr>
        <p:spPr>
          <a:xfrm>
            <a:off x="6166549" y="3852613"/>
            <a:ext cx="927394"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p:cNvSpPr/>
          <p:nvPr/>
        </p:nvSpPr>
        <p:spPr>
          <a:xfrm>
            <a:off x="9015518" y="5034451"/>
            <a:ext cx="898529"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p:cNvSpPr/>
          <p:nvPr/>
        </p:nvSpPr>
        <p:spPr>
          <a:xfrm>
            <a:off x="6570482" y="5076407"/>
            <a:ext cx="647700"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p:cNvSpPr/>
          <p:nvPr/>
        </p:nvSpPr>
        <p:spPr>
          <a:xfrm>
            <a:off x="5556949" y="5058765"/>
            <a:ext cx="1005128"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p:cNvSpPr/>
          <p:nvPr/>
        </p:nvSpPr>
        <p:spPr>
          <a:xfrm>
            <a:off x="7666148" y="5050444"/>
            <a:ext cx="742950"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8" name="Picture 57" descr="background rectangle">
            <a:extLst>
              <a:ext uri="{FF2B5EF4-FFF2-40B4-BE49-F238E27FC236}">
                <a16:creationId xmlns:a16="http://schemas.microsoft.com/office/drawing/2014/main" id="{3D0864DB-8EA9-481C-B3E8-B9AC62F75715}"/>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9" name="Title 3">
            <a:extLst>
              <a:ext uri="{FF2B5EF4-FFF2-40B4-BE49-F238E27FC236}">
                <a16:creationId xmlns:a16="http://schemas.microsoft.com/office/drawing/2014/main" id="{E28F59BA-4F85-4242-BB46-B9A1F8EC45CF}"/>
              </a:ext>
            </a:extLst>
          </p:cNvPr>
          <p:cNvSpPr>
            <a:spLocks noGrp="1"/>
          </p:cNvSpPr>
          <p:nvPr>
            <p:ph type="title"/>
          </p:nvPr>
        </p:nvSpPr>
        <p:spPr>
          <a:xfrm>
            <a:off x="0" y="296864"/>
            <a:ext cx="5380148" cy="707849"/>
          </a:xfrm>
        </p:spPr>
        <p:txBody>
          <a:bodyPr>
            <a:normAutofit fontScale="90000"/>
          </a:bodyPr>
          <a:lstStyle/>
          <a:p>
            <a:r>
              <a:rPr lang="en-GB" sz="3600" b="1" dirty="0" err="1">
                <a:solidFill>
                  <a:schemeClr val="bg1"/>
                </a:solidFill>
              </a:rPr>
              <a:t>Phonétique</a:t>
            </a:r>
            <a:r>
              <a:rPr lang="en-GB" sz="3600" b="1" dirty="0">
                <a:solidFill>
                  <a:schemeClr val="bg1"/>
                </a:solidFill>
              </a:rPr>
              <a:t> – </a:t>
            </a:r>
            <a:r>
              <a:rPr lang="en-GB" sz="3600" b="1" dirty="0" err="1">
                <a:solidFill>
                  <a:schemeClr val="bg1"/>
                </a:solidFill>
              </a:rPr>
              <a:t>c’est</a:t>
            </a:r>
            <a:r>
              <a:rPr lang="en-GB" sz="3600" b="1" dirty="0">
                <a:solidFill>
                  <a:schemeClr val="bg1"/>
                </a:solidFill>
              </a:rPr>
              <a:t> [au] ?  </a:t>
            </a:r>
          </a:p>
        </p:txBody>
      </p:sp>
      <p:sp>
        <p:nvSpPr>
          <p:cNvPr id="61" name="Rounded Rectangle 46">
            <a:extLst>
              <a:ext uri="{FF2B5EF4-FFF2-40B4-BE49-F238E27FC236}">
                <a16:creationId xmlns:a16="http://schemas.microsoft.com/office/drawing/2014/main" id="{66528AE1-E6A3-47EC-9879-393DB7200EAB}"/>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0" name="Oval 59">
            <a:extLst>
              <a:ext uri="{FF2B5EF4-FFF2-40B4-BE49-F238E27FC236}">
                <a16:creationId xmlns:a16="http://schemas.microsoft.com/office/drawing/2014/main" id="{CA05F492-2F2D-4080-863A-8231547FB0BD}"/>
              </a:ext>
            </a:extLst>
          </p:cNvPr>
          <p:cNvSpPr/>
          <p:nvPr/>
        </p:nvSpPr>
        <p:spPr>
          <a:xfrm>
            <a:off x="9202101" y="3845999"/>
            <a:ext cx="927394"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3" name="Google Shape;459;p16" descr="http://www.clker.com/cliparts/j/p/l/D/8/K/green-tick-md.png">
            <a:extLst>
              <a:ext uri="{FF2B5EF4-FFF2-40B4-BE49-F238E27FC236}">
                <a16:creationId xmlns:a16="http://schemas.microsoft.com/office/drawing/2014/main" id="{54CAAE19-C796-4CD4-A094-7D90BDBEB4B7}"/>
              </a:ext>
            </a:extLst>
          </p:cNvPr>
          <p:cNvPicPr preferRelativeResize="0"/>
          <p:nvPr/>
        </p:nvPicPr>
        <p:blipFill rotWithShape="1">
          <a:blip r:embed="rId3">
            <a:alphaModFix/>
          </a:blip>
          <a:srcRect/>
          <a:stretch/>
        </p:blipFill>
        <p:spPr>
          <a:xfrm>
            <a:off x="2301232" y="4046052"/>
            <a:ext cx="407846" cy="517521"/>
          </a:xfrm>
          <a:prstGeom prst="rect">
            <a:avLst/>
          </a:prstGeom>
          <a:noFill/>
          <a:ln>
            <a:noFill/>
          </a:ln>
        </p:spPr>
      </p:pic>
    </p:spTree>
    <p:extLst>
      <p:ext uri="{BB962C8B-B14F-4D97-AF65-F5344CB8AC3E}">
        <p14:creationId xmlns:p14="http://schemas.microsoft.com/office/powerpoint/2010/main" val="330760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46"/>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4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p:bldP spid="35" grpId="0"/>
      <p:bldP spid="36" grpId="0"/>
      <p:bldP spid="30" grpId="0"/>
      <p:bldP spid="31" grpId="0"/>
      <p:bldP spid="32" grpId="0"/>
      <p:bldP spid="33" grpId="0"/>
      <p:bldP spid="7" grpId="0" animBg="1"/>
      <p:bldP spid="37" grpId="0" animBg="1"/>
      <p:bldP spid="38" grpId="0" animBg="1"/>
      <p:bldP spid="39" grpId="0" animBg="1"/>
      <p:bldP spid="40" grpId="0" animBg="1"/>
      <p:bldP spid="52" grpId="0" animBg="1"/>
      <p:bldP spid="53" grpId="0" animBg="1"/>
      <p:bldP spid="54" grpId="0" animBg="1"/>
      <p:bldP spid="55" grpId="0" animBg="1"/>
      <p:bldP spid="56" grpId="0" animBg="1"/>
      <p:bldP spid="57" grpId="0" animBg="1"/>
      <p:bldP spid="6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125"/>
            <a:ext cx="6457246" cy="867128"/>
          </a:xfrm>
          <a:prstGeom prst="rect">
            <a:avLst/>
          </a:prstGeom>
        </p:spPr>
      </p:pic>
      <p:sp>
        <p:nvSpPr>
          <p:cNvPr id="4" name="Title 3"/>
          <p:cNvSpPr>
            <a:spLocks noGrp="1"/>
          </p:cNvSpPr>
          <p:nvPr>
            <p:ph type="title"/>
          </p:nvPr>
        </p:nvSpPr>
        <p:spPr>
          <a:xfrm>
            <a:off x="104660" y="-109396"/>
            <a:ext cx="10515600" cy="1325563"/>
          </a:xfrm>
        </p:spPr>
        <p:txBody>
          <a:bodyPr>
            <a:normAutofit/>
          </a:bodyPr>
          <a:lstStyle/>
          <a:p>
            <a:r>
              <a:rPr lang="en-GB" sz="3200" b="1" dirty="0" err="1">
                <a:solidFill>
                  <a:schemeClr val="bg1"/>
                </a:solidFill>
              </a:rPr>
              <a:t>Vocabulaire</a:t>
            </a:r>
            <a:endParaRPr lang="en-GB" sz="3200" b="1" dirty="0">
              <a:solidFill>
                <a:schemeClr val="bg1"/>
              </a:solidFill>
            </a:endParaRPr>
          </a:p>
        </p:txBody>
      </p:sp>
      <p:sp>
        <p:nvSpPr>
          <p:cNvPr id="63" name="TextBox 62"/>
          <p:cNvSpPr txBox="1"/>
          <p:nvPr/>
        </p:nvSpPr>
        <p:spPr>
          <a:xfrm>
            <a:off x="3876871" y="3387637"/>
            <a:ext cx="16461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[thing]</a:t>
            </a:r>
          </a:p>
        </p:txBody>
      </p:sp>
      <p:sp>
        <p:nvSpPr>
          <p:cNvPr id="45" name="Rounded Rectangle 44">
            <a:extLst>
              <a:ext uri="{FF2B5EF4-FFF2-40B4-BE49-F238E27FC236}">
                <a16:creationId xmlns:a16="http://schemas.microsoft.com/office/drawing/2014/main" id="{EE7A561A-9D16-444B-B078-13205908D781}"/>
              </a:ext>
            </a:extLst>
          </p:cNvPr>
          <p:cNvSpPr/>
          <p:nvPr/>
        </p:nvSpPr>
        <p:spPr>
          <a:xfrm>
            <a:off x="3887108" y="2968497"/>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ounded Rectangle 35">
            <a:extLst>
              <a:ext uri="{FF2B5EF4-FFF2-40B4-BE49-F238E27FC236}">
                <a16:creationId xmlns:a16="http://schemas.microsoft.com/office/drawing/2014/main" id="{3A6F8417-5454-3941-BC19-54C930B70CCA}"/>
              </a:ext>
            </a:extLst>
          </p:cNvPr>
          <p:cNvSpPr/>
          <p:nvPr/>
        </p:nvSpPr>
        <p:spPr>
          <a:xfrm>
            <a:off x="1629851" y="2960413"/>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Rounded Rectangle 1">
            <a:extLst>
              <a:ext uri="{FF2B5EF4-FFF2-40B4-BE49-F238E27FC236}">
                <a16:creationId xmlns:a16="http://schemas.microsoft.com/office/drawing/2014/main" id="{923E499E-20E4-5B40-8548-E558C0B60A37}"/>
              </a:ext>
            </a:extLst>
          </p:cNvPr>
          <p:cNvSpPr/>
          <p:nvPr/>
        </p:nvSpPr>
        <p:spPr>
          <a:xfrm>
            <a:off x="1620158" y="1141208"/>
            <a:ext cx="1646129"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ounded Rectangle 34">
            <a:extLst>
              <a:ext uri="{FF2B5EF4-FFF2-40B4-BE49-F238E27FC236}">
                <a16:creationId xmlns:a16="http://schemas.microsoft.com/office/drawing/2014/main" id="{BEC1F8B4-6755-CB43-BE84-615F3FC904F4}"/>
              </a:ext>
            </a:extLst>
          </p:cNvPr>
          <p:cNvSpPr/>
          <p:nvPr/>
        </p:nvSpPr>
        <p:spPr>
          <a:xfrm>
            <a:off x="3844906" y="1149372"/>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ounded Rectangle 43">
            <a:extLst>
              <a:ext uri="{FF2B5EF4-FFF2-40B4-BE49-F238E27FC236}">
                <a16:creationId xmlns:a16="http://schemas.microsoft.com/office/drawing/2014/main" id="{EDB77240-D5BB-3F4D-A8CB-3A1ACD5233F9}"/>
              </a:ext>
            </a:extLst>
          </p:cNvPr>
          <p:cNvSpPr/>
          <p:nvPr/>
        </p:nvSpPr>
        <p:spPr>
          <a:xfrm>
            <a:off x="1582493" y="4772559"/>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ounded Rectangle 55">
            <a:extLst>
              <a:ext uri="{FF2B5EF4-FFF2-40B4-BE49-F238E27FC236}">
                <a16:creationId xmlns:a16="http://schemas.microsoft.com/office/drawing/2014/main" id="{5CCC377C-E53F-864D-AD44-4AE045581591}"/>
              </a:ext>
            </a:extLst>
          </p:cNvPr>
          <p:cNvSpPr/>
          <p:nvPr/>
        </p:nvSpPr>
        <p:spPr>
          <a:xfrm>
            <a:off x="6069649" y="1141206"/>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ounded Rectangle 56">
            <a:extLst>
              <a:ext uri="{FF2B5EF4-FFF2-40B4-BE49-F238E27FC236}">
                <a16:creationId xmlns:a16="http://schemas.microsoft.com/office/drawing/2014/main" id="{9F6E1080-FFE1-6D45-8861-E45E2B9D4F6B}"/>
              </a:ext>
            </a:extLst>
          </p:cNvPr>
          <p:cNvSpPr/>
          <p:nvPr/>
        </p:nvSpPr>
        <p:spPr>
          <a:xfrm>
            <a:off x="8294392" y="1149372"/>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ounded Rectangle 57">
            <a:extLst>
              <a:ext uri="{FF2B5EF4-FFF2-40B4-BE49-F238E27FC236}">
                <a16:creationId xmlns:a16="http://schemas.microsoft.com/office/drawing/2014/main" id="{D0029263-89FE-704F-892A-6959D1EE8942}"/>
              </a:ext>
            </a:extLst>
          </p:cNvPr>
          <p:cNvSpPr/>
          <p:nvPr/>
        </p:nvSpPr>
        <p:spPr>
          <a:xfrm>
            <a:off x="6188718" y="2920968"/>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ounded Rectangle 58">
            <a:extLst>
              <a:ext uri="{FF2B5EF4-FFF2-40B4-BE49-F238E27FC236}">
                <a16:creationId xmlns:a16="http://schemas.microsoft.com/office/drawing/2014/main" id="{F23F8464-FE92-E748-AE14-2CBEC2134B60}"/>
              </a:ext>
            </a:extLst>
          </p:cNvPr>
          <p:cNvSpPr/>
          <p:nvPr/>
        </p:nvSpPr>
        <p:spPr>
          <a:xfrm>
            <a:off x="8445429" y="2899421"/>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ounded Rectangle 59">
            <a:extLst>
              <a:ext uri="{FF2B5EF4-FFF2-40B4-BE49-F238E27FC236}">
                <a16:creationId xmlns:a16="http://schemas.microsoft.com/office/drawing/2014/main" id="{BF693C99-49B3-AB40-B842-C1CD09ABEEE5}"/>
              </a:ext>
            </a:extLst>
          </p:cNvPr>
          <p:cNvSpPr/>
          <p:nvPr/>
        </p:nvSpPr>
        <p:spPr>
          <a:xfrm>
            <a:off x="3890140" y="4732675"/>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ounded Rectangle 60">
            <a:extLst>
              <a:ext uri="{FF2B5EF4-FFF2-40B4-BE49-F238E27FC236}">
                <a16:creationId xmlns:a16="http://schemas.microsoft.com/office/drawing/2014/main" id="{3FC95477-1E44-9E46-A67C-50B7FD770712}"/>
              </a:ext>
            </a:extLst>
          </p:cNvPr>
          <p:cNvSpPr/>
          <p:nvPr/>
        </p:nvSpPr>
        <p:spPr>
          <a:xfrm>
            <a:off x="6178421" y="4702410"/>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ounded Rectangle 61">
            <a:extLst>
              <a:ext uri="{FF2B5EF4-FFF2-40B4-BE49-F238E27FC236}">
                <a16:creationId xmlns:a16="http://schemas.microsoft.com/office/drawing/2014/main" id="{206B44FA-740A-9047-9617-0C7B6E264DC5}"/>
              </a:ext>
            </a:extLst>
          </p:cNvPr>
          <p:cNvSpPr/>
          <p:nvPr/>
        </p:nvSpPr>
        <p:spPr>
          <a:xfrm>
            <a:off x="8330031" y="4722210"/>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6" name="TextBox 85"/>
          <p:cNvSpPr txBox="1"/>
          <p:nvPr/>
        </p:nvSpPr>
        <p:spPr>
          <a:xfrm>
            <a:off x="1593090" y="5104271"/>
            <a:ext cx="166619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[early]</a:t>
            </a:r>
          </a:p>
        </p:txBody>
      </p:sp>
      <p:sp>
        <p:nvSpPr>
          <p:cNvPr id="52" name="Rounded Rectangle 11">
            <a:extLst>
              <a:ext uri="{FF2B5EF4-FFF2-40B4-BE49-F238E27FC236}">
                <a16:creationId xmlns:a16="http://schemas.microsoft.com/office/drawing/2014/main" id="{483D7EB9-C2AA-4190-98DE-925F861600E9}"/>
              </a:ext>
            </a:extLst>
          </p:cNvPr>
          <p:cNvSpPr/>
          <p:nvPr/>
        </p:nvSpPr>
        <p:spPr>
          <a:xfrm>
            <a:off x="10620260" y="158883"/>
            <a:ext cx="1342052" cy="366897"/>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écrire</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4" name="TextBox 63"/>
          <p:cNvSpPr txBox="1"/>
          <p:nvPr/>
        </p:nvSpPr>
        <p:spPr>
          <a:xfrm>
            <a:off x="6121103" y="3299484"/>
            <a:ext cx="17137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800" noProof="0" dirty="0">
                <a:solidFill>
                  <a:srgbClr val="4472C4">
                    <a:lumMod val="50000"/>
                  </a:srgbClr>
                </a:solidFill>
                <a:latin typeface="Century Gothic" panose="020F0302020204030204"/>
              </a:rPr>
              <a:t>animal</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5" name="TextBox 64"/>
          <p:cNvSpPr txBox="1"/>
          <p:nvPr/>
        </p:nvSpPr>
        <p:spPr>
          <a:xfrm>
            <a:off x="8455121" y="3177465"/>
            <a:ext cx="16461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lang="en-GB" sz="2400" dirty="0">
                <a:solidFill>
                  <a:srgbClr val="4472C4">
                    <a:lumMod val="50000"/>
                  </a:srgbClr>
                </a:solidFill>
                <a:latin typeface="Century Gothic" panose="020F0302020204030204"/>
              </a:rPr>
              <a:t>have, having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6" name="TextBox 65"/>
          <p:cNvSpPr txBox="1"/>
          <p:nvPr/>
        </p:nvSpPr>
        <p:spPr>
          <a:xfrm>
            <a:off x="6212765" y="5129634"/>
            <a:ext cx="16461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800" dirty="0">
                <a:solidFill>
                  <a:srgbClr val="4472C4">
                    <a:lumMod val="50000"/>
                  </a:srgbClr>
                </a:solidFill>
                <a:latin typeface="Century Gothic" panose="020F0302020204030204"/>
              </a:rPr>
              <a:t>a, an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71" name="Picture 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80533">
            <a:off x="6587136" y="1070567"/>
            <a:ext cx="827801" cy="1615222"/>
          </a:xfrm>
          <a:prstGeom prst="rect">
            <a:avLst/>
          </a:prstGeom>
        </p:spPr>
      </p:pic>
      <p:sp>
        <p:nvSpPr>
          <p:cNvPr id="38" name="Rounded Rectangle 37">
            <a:extLst>
              <a:ext uri="{FF2B5EF4-FFF2-40B4-BE49-F238E27FC236}">
                <a16:creationId xmlns:a16="http://schemas.microsoft.com/office/drawing/2014/main" id="{D6B98A7C-709F-0B43-AF11-C1DD5D1AD0E0}"/>
              </a:ext>
            </a:extLst>
          </p:cNvPr>
          <p:cNvSpPr/>
          <p:nvPr/>
        </p:nvSpPr>
        <p:spPr>
          <a:xfrm>
            <a:off x="5973606" y="1031156"/>
            <a:ext cx="1947182" cy="16879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pic>
        <p:nvPicPr>
          <p:cNvPr id="73" name="Picture 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13927">
            <a:off x="8228998" y="1373464"/>
            <a:ext cx="1926044" cy="918082"/>
          </a:xfrm>
          <a:prstGeom prst="rect">
            <a:avLst/>
          </a:prstGeom>
        </p:spPr>
      </p:pic>
      <p:sp>
        <p:nvSpPr>
          <p:cNvPr id="39" name="Rounded Rectangle 38">
            <a:extLst>
              <a:ext uri="{FF2B5EF4-FFF2-40B4-BE49-F238E27FC236}">
                <a16:creationId xmlns:a16="http://schemas.microsoft.com/office/drawing/2014/main" id="{FDE1FA54-BEC9-504C-AE35-60509D07AAEF}"/>
              </a:ext>
            </a:extLst>
          </p:cNvPr>
          <p:cNvSpPr/>
          <p:nvPr/>
        </p:nvSpPr>
        <p:spPr>
          <a:xfrm>
            <a:off x="8206844" y="1028119"/>
            <a:ext cx="1947182" cy="16879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pic>
        <p:nvPicPr>
          <p:cNvPr id="74" name="Picture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1475" y="2920419"/>
            <a:ext cx="1265788" cy="1557892"/>
          </a:xfrm>
          <a:prstGeom prst="rect">
            <a:avLst/>
          </a:prstGeom>
        </p:spPr>
      </p:pic>
      <p:sp>
        <p:nvSpPr>
          <p:cNvPr id="40" name="Rounded Rectangle 39">
            <a:extLst>
              <a:ext uri="{FF2B5EF4-FFF2-40B4-BE49-F238E27FC236}">
                <a16:creationId xmlns:a16="http://schemas.microsoft.com/office/drawing/2014/main" id="{B2128A51-AC73-0F4A-A2FF-37029B469359}"/>
              </a:ext>
            </a:extLst>
          </p:cNvPr>
          <p:cNvSpPr/>
          <p:nvPr/>
        </p:nvSpPr>
        <p:spPr>
          <a:xfrm>
            <a:off x="1462377" y="2866943"/>
            <a:ext cx="1947182" cy="16879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41" name="Rounded Rectangle 40">
            <a:extLst>
              <a:ext uri="{FF2B5EF4-FFF2-40B4-BE49-F238E27FC236}">
                <a16:creationId xmlns:a16="http://schemas.microsoft.com/office/drawing/2014/main" id="{22A6BD2D-F877-4E4D-8A10-4AE6B1EBEFFA}"/>
              </a:ext>
            </a:extLst>
          </p:cNvPr>
          <p:cNvSpPr/>
          <p:nvPr/>
        </p:nvSpPr>
        <p:spPr>
          <a:xfrm>
            <a:off x="3745275" y="2875597"/>
            <a:ext cx="1947182" cy="16879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F</a:t>
            </a:r>
          </a:p>
        </p:txBody>
      </p:sp>
      <p:sp>
        <p:nvSpPr>
          <p:cNvPr id="42" name="Rounded Rectangle 41">
            <a:extLst>
              <a:ext uri="{FF2B5EF4-FFF2-40B4-BE49-F238E27FC236}">
                <a16:creationId xmlns:a16="http://schemas.microsoft.com/office/drawing/2014/main" id="{11F231BA-18E2-B241-8A85-F80048CA19C6}"/>
              </a:ext>
            </a:extLst>
          </p:cNvPr>
          <p:cNvSpPr/>
          <p:nvPr/>
        </p:nvSpPr>
        <p:spPr>
          <a:xfrm>
            <a:off x="6001986" y="2857049"/>
            <a:ext cx="1947182" cy="16879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G</a:t>
            </a:r>
          </a:p>
        </p:txBody>
      </p:sp>
      <p:sp>
        <p:nvSpPr>
          <p:cNvPr id="43" name="Rounded Rectangle 42">
            <a:extLst>
              <a:ext uri="{FF2B5EF4-FFF2-40B4-BE49-F238E27FC236}">
                <a16:creationId xmlns:a16="http://schemas.microsoft.com/office/drawing/2014/main" id="{6F0204D1-18D3-6744-9248-8DD3887EE8C1}"/>
              </a:ext>
            </a:extLst>
          </p:cNvPr>
          <p:cNvSpPr/>
          <p:nvPr/>
        </p:nvSpPr>
        <p:spPr>
          <a:xfrm>
            <a:off x="8258697" y="2855412"/>
            <a:ext cx="1947182" cy="16879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H</a:t>
            </a:r>
          </a:p>
        </p:txBody>
      </p:sp>
      <p:pic>
        <p:nvPicPr>
          <p:cNvPr id="75" name="Picture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7588" y="4872333"/>
            <a:ext cx="1785487" cy="1254021"/>
          </a:xfrm>
          <a:prstGeom prst="rect">
            <a:avLst/>
          </a:prstGeom>
        </p:spPr>
      </p:pic>
      <p:sp>
        <p:nvSpPr>
          <p:cNvPr id="46" name="Rounded Rectangle 45">
            <a:extLst>
              <a:ext uri="{FF2B5EF4-FFF2-40B4-BE49-F238E27FC236}">
                <a16:creationId xmlns:a16="http://schemas.microsoft.com/office/drawing/2014/main" id="{578D22FC-BFAD-534E-B6F9-F050A36A2FDF}"/>
              </a:ext>
            </a:extLst>
          </p:cNvPr>
          <p:cNvSpPr/>
          <p:nvPr/>
        </p:nvSpPr>
        <p:spPr>
          <a:xfrm>
            <a:off x="1465409" y="4661082"/>
            <a:ext cx="1947182" cy="16879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I</a:t>
            </a:r>
          </a:p>
        </p:txBody>
      </p:sp>
      <p:pic>
        <p:nvPicPr>
          <p:cNvPr id="76" name="Picture 7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70561" y="4732675"/>
            <a:ext cx="700876" cy="1619948"/>
          </a:xfrm>
          <a:prstGeom prst="rect">
            <a:avLst/>
          </a:prstGeom>
        </p:spPr>
      </p:pic>
      <p:sp>
        <p:nvSpPr>
          <p:cNvPr id="47" name="Rounded Rectangle 46">
            <a:extLst>
              <a:ext uri="{FF2B5EF4-FFF2-40B4-BE49-F238E27FC236}">
                <a16:creationId xmlns:a16="http://schemas.microsoft.com/office/drawing/2014/main" id="{DB369CDD-2655-D446-AD48-353DAD27FF48}"/>
              </a:ext>
            </a:extLst>
          </p:cNvPr>
          <p:cNvSpPr/>
          <p:nvPr/>
        </p:nvSpPr>
        <p:spPr>
          <a:xfrm>
            <a:off x="3730406" y="4655100"/>
            <a:ext cx="1947182" cy="16879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J</a:t>
            </a:r>
          </a:p>
        </p:txBody>
      </p:sp>
      <p:sp>
        <p:nvSpPr>
          <p:cNvPr id="48" name="Rounded Rectangle 47">
            <a:extLst>
              <a:ext uri="{FF2B5EF4-FFF2-40B4-BE49-F238E27FC236}">
                <a16:creationId xmlns:a16="http://schemas.microsoft.com/office/drawing/2014/main" id="{0FCD82F3-2759-5149-A51B-B37A8E70CE37}"/>
              </a:ext>
            </a:extLst>
          </p:cNvPr>
          <p:cNvSpPr/>
          <p:nvPr/>
        </p:nvSpPr>
        <p:spPr>
          <a:xfrm>
            <a:off x="6009426" y="4655100"/>
            <a:ext cx="1947182" cy="16879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K</a:t>
            </a:r>
          </a:p>
        </p:txBody>
      </p:sp>
      <p:sp>
        <p:nvSpPr>
          <p:cNvPr id="50" name="TextBox 49"/>
          <p:cNvSpPr txBox="1"/>
          <p:nvPr/>
        </p:nvSpPr>
        <p:spPr>
          <a:xfrm>
            <a:off x="8357370" y="5187598"/>
            <a:ext cx="16461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[who?]</a:t>
            </a:r>
          </a:p>
        </p:txBody>
      </p:sp>
      <p:sp>
        <p:nvSpPr>
          <p:cNvPr id="51" name="TextBox 50"/>
          <p:cNvSpPr txBox="1"/>
          <p:nvPr/>
        </p:nvSpPr>
        <p:spPr>
          <a:xfrm>
            <a:off x="1620157" y="1567558"/>
            <a:ext cx="16461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[good]</a:t>
            </a:r>
          </a:p>
        </p:txBody>
      </p:sp>
      <p:sp>
        <p:nvSpPr>
          <p:cNvPr id="49" name="Rounded Rectangle 48">
            <a:extLst>
              <a:ext uri="{FF2B5EF4-FFF2-40B4-BE49-F238E27FC236}">
                <a16:creationId xmlns:a16="http://schemas.microsoft.com/office/drawing/2014/main" id="{8F937E00-FBDB-0D4E-BCCC-234A27EE8685}"/>
              </a:ext>
            </a:extLst>
          </p:cNvPr>
          <p:cNvSpPr/>
          <p:nvPr/>
        </p:nvSpPr>
        <p:spPr>
          <a:xfrm>
            <a:off x="8258697" y="4641068"/>
            <a:ext cx="1947182" cy="16879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L</a:t>
            </a:r>
          </a:p>
        </p:txBody>
      </p:sp>
      <p:sp>
        <p:nvSpPr>
          <p:cNvPr id="3" name="Rounded Rectangle 2">
            <a:extLst>
              <a:ext uri="{FF2B5EF4-FFF2-40B4-BE49-F238E27FC236}">
                <a16:creationId xmlns:a16="http://schemas.microsoft.com/office/drawing/2014/main" id="{92328F57-76B0-D348-833E-8D535BF4B1A9}"/>
              </a:ext>
            </a:extLst>
          </p:cNvPr>
          <p:cNvSpPr/>
          <p:nvPr/>
        </p:nvSpPr>
        <p:spPr>
          <a:xfrm>
            <a:off x="1462377" y="1036285"/>
            <a:ext cx="1947182" cy="16879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p>
        </p:txBody>
      </p:sp>
      <p:sp>
        <p:nvSpPr>
          <p:cNvPr id="53" name="TextBox 52">
            <a:extLst>
              <a:ext uri="{FF2B5EF4-FFF2-40B4-BE49-F238E27FC236}">
                <a16:creationId xmlns:a16="http://schemas.microsoft.com/office/drawing/2014/main" id="{C489A94D-23B1-4333-908A-4C4CC1B0ADD5}"/>
              </a:ext>
            </a:extLst>
          </p:cNvPr>
          <p:cNvSpPr txBox="1"/>
          <p:nvPr/>
        </p:nvSpPr>
        <p:spPr>
          <a:xfrm>
            <a:off x="3789459" y="1430783"/>
            <a:ext cx="16461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[this, that]</a:t>
            </a:r>
          </a:p>
        </p:txBody>
      </p:sp>
      <p:sp>
        <p:nvSpPr>
          <p:cNvPr id="37" name="Rounded Rectangle 36">
            <a:extLst>
              <a:ext uri="{FF2B5EF4-FFF2-40B4-BE49-F238E27FC236}">
                <a16:creationId xmlns:a16="http://schemas.microsoft.com/office/drawing/2014/main" id="{B55332C8-B400-4D42-9614-F77F0D1EC641}"/>
              </a:ext>
            </a:extLst>
          </p:cNvPr>
          <p:cNvSpPr/>
          <p:nvPr/>
        </p:nvSpPr>
        <p:spPr>
          <a:xfrm>
            <a:off x="3749699" y="1028119"/>
            <a:ext cx="1947182" cy="16879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B</a:t>
            </a:r>
          </a:p>
        </p:txBody>
      </p:sp>
    </p:spTree>
    <p:extLst>
      <p:ext uri="{BB962C8B-B14F-4D97-AF65-F5344CB8AC3E}">
        <p14:creationId xmlns:p14="http://schemas.microsoft.com/office/powerpoint/2010/main" val="11053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3000"/>
                                        <p:tgtEl>
                                          <p:spTgt spid="3"/>
                                        </p:tgtEl>
                                        <p:attrNameLst>
                                          <p:attrName>style.opacity</p:attrName>
                                        </p:attrNameLst>
                                      </p:cBhvr>
                                      <p:to>
                                        <p:strVal val="0"/>
                                      </p:to>
                                    </p:set>
                                    <p:animEffect filter="image" prLst="opacity: 0">
                                      <p:cBhvr rctx="IE">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3000"/>
                                        <p:tgtEl>
                                          <p:spTgt spid="42"/>
                                        </p:tgtEl>
                                        <p:attrNameLst>
                                          <p:attrName>style.opacity</p:attrName>
                                        </p:attrNameLst>
                                      </p:cBhvr>
                                      <p:to>
                                        <p:strVal val="0"/>
                                      </p:to>
                                    </p:set>
                                    <p:animEffect filter="image" prLst="opacity: 0">
                                      <p:cBhvr rctx="IE">
                                        <p:cTn id="12" dur="3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0" nodeType="clickEffect">
                                  <p:stCondLst>
                                    <p:cond delay="0"/>
                                  </p:stCondLst>
                                  <p:childTnLst>
                                    <p:set>
                                      <p:cBhvr>
                                        <p:cTn id="16" dur="3000"/>
                                        <p:tgtEl>
                                          <p:spTgt spid="46"/>
                                        </p:tgtEl>
                                        <p:attrNameLst>
                                          <p:attrName>style.opacity</p:attrName>
                                        </p:attrNameLst>
                                      </p:cBhvr>
                                      <p:to>
                                        <p:strVal val="0"/>
                                      </p:to>
                                    </p:set>
                                    <p:animEffect filter="image" prLst="opacity: 0">
                                      <p:cBhvr rctx="IE">
                                        <p:cTn id="17" dur="30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3000"/>
                                        <p:tgtEl>
                                          <p:spTgt spid="39"/>
                                        </p:tgtEl>
                                        <p:attrNameLst>
                                          <p:attrName>style.opacity</p:attrName>
                                        </p:attrNameLst>
                                      </p:cBhvr>
                                      <p:to>
                                        <p:strVal val="0"/>
                                      </p:to>
                                    </p:set>
                                    <p:animEffect filter="image" prLst="opacity: 0">
                                      <p:cBhvr rctx="IE">
                                        <p:cTn id="22" dur="30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0" nodeType="clickEffect">
                                  <p:stCondLst>
                                    <p:cond delay="0"/>
                                  </p:stCondLst>
                                  <p:childTnLst>
                                    <p:set>
                                      <p:cBhvr>
                                        <p:cTn id="26" dur="3000"/>
                                        <p:tgtEl>
                                          <p:spTgt spid="37"/>
                                        </p:tgtEl>
                                        <p:attrNameLst>
                                          <p:attrName>style.opacity</p:attrName>
                                        </p:attrNameLst>
                                      </p:cBhvr>
                                      <p:to>
                                        <p:strVal val="0"/>
                                      </p:to>
                                    </p:set>
                                    <p:animEffect filter="image" prLst="opacity: 0">
                                      <p:cBhvr rctx="IE">
                                        <p:cTn id="27" dur="30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3000"/>
                                        <p:tgtEl>
                                          <p:spTgt spid="43"/>
                                        </p:tgtEl>
                                        <p:attrNameLst>
                                          <p:attrName>style.opacity</p:attrName>
                                        </p:attrNameLst>
                                      </p:cBhvr>
                                      <p:to>
                                        <p:strVal val="0"/>
                                      </p:to>
                                    </p:set>
                                    <p:animEffect filter="image" prLst="opacity: 0">
                                      <p:cBhvr rctx="IE">
                                        <p:cTn id="32" dur="30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3000"/>
                                        <p:tgtEl>
                                          <p:spTgt spid="48"/>
                                        </p:tgtEl>
                                        <p:attrNameLst>
                                          <p:attrName>style.opacity</p:attrName>
                                        </p:attrNameLst>
                                      </p:cBhvr>
                                      <p:to>
                                        <p:strVal val="0"/>
                                      </p:to>
                                    </p:set>
                                    <p:animEffect filter="image" prLst="opacity: 0">
                                      <p:cBhvr rctx="IE">
                                        <p:cTn id="37" dur="30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0" nodeType="clickEffect">
                                  <p:stCondLst>
                                    <p:cond delay="0"/>
                                  </p:stCondLst>
                                  <p:childTnLst>
                                    <p:set>
                                      <p:cBhvr>
                                        <p:cTn id="41" dur="3000"/>
                                        <p:tgtEl>
                                          <p:spTgt spid="38"/>
                                        </p:tgtEl>
                                        <p:attrNameLst>
                                          <p:attrName>style.opacity</p:attrName>
                                        </p:attrNameLst>
                                      </p:cBhvr>
                                      <p:to>
                                        <p:strVal val="0"/>
                                      </p:to>
                                    </p:set>
                                    <p:animEffect filter="image" prLst="opacity: 0">
                                      <p:cBhvr rctx="IE">
                                        <p:cTn id="42" dur="30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3000"/>
                                        <p:tgtEl>
                                          <p:spTgt spid="40"/>
                                        </p:tgtEl>
                                        <p:attrNameLst>
                                          <p:attrName>style.opacity</p:attrName>
                                        </p:attrNameLst>
                                      </p:cBhvr>
                                      <p:to>
                                        <p:strVal val="0"/>
                                      </p:to>
                                    </p:set>
                                    <p:animEffect filter="image" prLst="opacity: 0">
                                      <p:cBhvr rctx="IE">
                                        <p:cTn id="47" dur="30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3000"/>
                                        <p:tgtEl>
                                          <p:spTgt spid="41"/>
                                        </p:tgtEl>
                                        <p:attrNameLst>
                                          <p:attrName>style.opacity</p:attrName>
                                        </p:attrNameLst>
                                      </p:cBhvr>
                                      <p:to>
                                        <p:strVal val="0"/>
                                      </p:to>
                                    </p:set>
                                    <p:animEffect filter="image" prLst="opacity: 0">
                                      <p:cBhvr rctx="IE">
                                        <p:cTn id="52" dur="30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mph" presetSubtype="0" grpId="0" nodeType="clickEffect">
                                  <p:stCondLst>
                                    <p:cond delay="0"/>
                                  </p:stCondLst>
                                  <p:childTnLst>
                                    <p:set>
                                      <p:cBhvr>
                                        <p:cTn id="56" dur="3000"/>
                                        <p:tgtEl>
                                          <p:spTgt spid="47"/>
                                        </p:tgtEl>
                                        <p:attrNameLst>
                                          <p:attrName>style.opacity</p:attrName>
                                        </p:attrNameLst>
                                      </p:cBhvr>
                                      <p:to>
                                        <p:strVal val="0"/>
                                      </p:to>
                                    </p:set>
                                    <p:animEffect filter="image" prLst="opacity: 0">
                                      <p:cBhvr rctx="IE">
                                        <p:cTn id="57" dur="30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grpId="0" nodeType="clickEffect">
                                  <p:stCondLst>
                                    <p:cond delay="0"/>
                                  </p:stCondLst>
                                  <p:childTnLst>
                                    <p:set>
                                      <p:cBhvr>
                                        <p:cTn id="61" dur="3000"/>
                                        <p:tgtEl>
                                          <p:spTgt spid="49"/>
                                        </p:tgtEl>
                                        <p:attrNameLst>
                                          <p:attrName>style.opacity</p:attrName>
                                        </p:attrNameLst>
                                      </p:cBhvr>
                                      <p:to>
                                        <p:strVal val="0"/>
                                      </p:to>
                                    </p:set>
                                    <p:animEffect filter="image" prLst="opacity: 0">
                                      <p:cBhvr rctx="IE">
                                        <p:cTn id="62" dur="3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74"/>
                    </p:tgtEl>
                  </p:cond>
                </p:stCondLst>
                <p:endSync evt="end" delay="0">
                  <p:rtn val="all"/>
                </p:endSync>
                <p:childTnLst>
                  <p:par>
                    <p:cTn id="64" fill="hold">
                      <p:stCondLst>
                        <p:cond delay="0"/>
                      </p:stCondLst>
                      <p:childTnLst>
                        <p:par>
                          <p:cTn id="65" fill="hold">
                            <p:stCondLst>
                              <p:cond delay="0"/>
                            </p:stCondLst>
                            <p:childTnLst>
                              <p:par>
                                <p:cTn id="66" presetID="0" presetClass="path" presetSubtype="0" accel="50000" decel="50000" fill="hold" nodeType="clickEffect">
                                  <p:stCondLst>
                                    <p:cond delay="0"/>
                                  </p:stCondLst>
                                  <p:childTnLst>
                                    <p:animMotion origin="layout" path="M -4.58333E-6 -1.85185E-6 L -4.58333E-6 0.00023 C -0.00221 -0.01018 -0.00481 -0.01991 -0.00651 -0.03055 C -0.00781 -0.03912 -0.00781 -0.04838 -0.00859 -0.05717 C -0.00924 -0.06342 -0.01002 -0.06991 -0.01067 -0.07616 C -0.01002 -0.1118 -0.0108 -0.14745 -0.00859 -0.18287 C -0.00781 -0.19491 -0.00429 -0.20579 -0.00221 -0.21713 L -4.58333E-6 -0.22847 C 0.00066 -0.23241 0.00053 -0.23727 0.00209 -0.24004 C 0.01459 -0.26227 -0.00286 -0.23032 0.01068 -0.25903 C 0.01928 -0.27731 0.01433 -0.26458 0.02357 -0.27801 C 0.02592 -0.28148 0.02748 -0.28657 0.02995 -0.28958 C 0.03178 -0.29166 0.04388 -0.29676 0.04493 -0.29722 C 0.04714 -0.29977 0.04896 -0.30324 0.05144 -0.30486 C 0.0767 -0.32106 0.09402 -0.31065 0.12435 -0.30856 C 0.12722 -0.30741 0.12995 -0.30671 0.13282 -0.30486 C 0.13698 -0.30185 0.14909 -0.28958 0.15222 -0.28565 C 0.15378 -0.28356 0.15495 -0.28055 0.15638 -0.27801 C 0.1599 -0.27291 0.16342 -0.26759 0.16719 -0.26296 C 0.17058 -0.25856 0.17435 -0.25532 0.17787 -0.25139 C 0.18178 -0.24722 0.18985 -0.23704 0.19284 -0.23241 C 0.19662 -0.22639 0.2 -0.21967 0.20365 -0.21342 L 0.21433 -0.19421 C 0.22396 -0.17708 0.21237 -0.19815 0.22722 -0.16759 C 0.23334 -0.15486 0.23125 -0.16504 0.23581 -0.14467 C 0.23737 -0.13727 0.24011 -0.12199 0.24011 -0.12176 C 0.23933 -0.08889 0.2392 -0.05579 0.2379 -0.02291 C 0.23777 -0.01759 0.23685 -0.0125 0.23581 -0.00764 C 0.23295 0.00394 0.23125 0.00278 0.22722 0.01134 C 0.21915 0.02871 0.2237 0.02616 0.21224 0.03426 C 0.20795 0.03727 0.19935 0.0419 0.19935 0.04213 C 0.19792 0.04445 0.19688 0.04792 0.19506 0.04954 C 0.19102 0.05301 0.18633 0.05417 0.18217 0.05718 C 0.16068 0.07246 0.18138 0.0588 0.1629 0.06852 C 0.1586 0.07084 0.1543 0.07361 0.15 0.07616 C 0.14792 0.07755 0.14584 0.07894 0.14362 0.08009 C 0.13777 0.08264 0.1323 0.08588 0.12644 0.08773 C 0.12214 0.08889 0.11784 0.08982 0.11355 0.09144 C 0.11133 0.09236 0.10938 0.09421 0.10717 0.09514 C 0.1043 0.09676 0.10144 0.09769 0.09857 0.09908 C 0.09571 0.10162 0.09297 0.10463 0.08998 0.10671 C 0.08581 0.10972 0.08138 0.11181 0.07709 0.11435 C 0.075 0.11551 0.07279 0.11621 0.07071 0.11806 C 0.06016 0.12755 0.06511 0.12384 0.05573 0.12963 C 0.0543 0.13218 0.05313 0.13519 0.05144 0.13704 C 0.04948 0.13912 0.04675 0.13843 0.04493 0.14097 C 0.04297 0.14375 0.04245 0.14884 0.04076 0.15232 C 0.03737 0.15903 0.0336 0.16505 0.02995 0.17153 C 0.02592 0.17871 0.02162 0.18472 0.01928 0.19421 C 0.01745 0.20162 0.01641 0.20949 0.01498 0.21713 C 0.01185 0.23357 0.01342 0.22477 0.01068 0.24375 C 0.00534 0.33033 0.0073 0.2831 0.0129 0.44584 C 0.01303 0.45209 0.01732 0.48426 0.01928 0.48773 L 0.02357 0.49514 C 0.02422 0.49908 0.02474 0.50301 0.02566 0.50671 C 0.02683 0.51088 0.02904 0.51389 0.02995 0.51806 C 0.03191 0.52662 0.03256 0.53611 0.03425 0.54468 C 0.03542 0.55 0.03737 0.55463 0.03855 0.55996 C 0.04024 0.56736 0.04089 0.5757 0.04284 0.58287 C 0.04428 0.58773 0.05521 0.60116 0.05573 0.60185 C 0.05638 0.60834 0.05638 0.61505 0.05782 0.62107 C 0.0586 0.62431 0.06107 0.6257 0.06211 0.62871 C 0.07344 0.65857 0.05886 0.63033 0.07279 0.65533 C 0.07357 0.65903 0.0737 0.66343 0.075 0.66667 C 0.07735 0.67246 0.0836 0.68195 0.0836 0.68218 C 0.08868 0.70903 0.08138 0.67616 0.09219 0.70486 C 0.09336 0.7081 0.09323 0.71273 0.09428 0.71621 C 0.09675 0.72431 0.10287 0.73912 0.10287 0.73935 C 0.1043 0.74931 0.10534 0.75972 0.10717 0.76945 C 0.10782 0.77338 0.10834 0.77732 0.10925 0.78102 C 0.11042 0.78496 0.11237 0.7882 0.11355 0.79236 C 0.11459 0.79607 0.11459 0.80046 0.11576 0.80394 C 0.1168 0.80695 0.11875 0.80857 0.12006 0.81134 C 0.12292 0.81875 0.12579 0.82662 0.12839 0.83426 C 0.13373 0.84815 0.13178 0.84167 0.13503 0.85324 L 0.13698 0.85324 " pathEditMode="relative" rAng="0" ptsTypes="AAAAAAAAAAAAAAAAAAAAAAAAAAAAAAAAAAAAAAAAAAAAAAAAAAAAAAAAAAAAAAAAAAAAAAAAAAAA">
                                      <p:cBhvr>
                                        <p:cTn id="67" dur="2000" fill="hold"/>
                                        <p:tgtEl>
                                          <p:spTgt spid="74"/>
                                        </p:tgtEl>
                                        <p:attrNameLst>
                                          <p:attrName>ppt_x</p:attrName>
                                          <p:attrName>ppt_y</p:attrName>
                                        </p:attrNameLst>
                                      </p:cBhvr>
                                      <p:rCtr x="11471" y="26968"/>
                                    </p:animMotion>
                                  </p:childTnLst>
                                </p:cTn>
                              </p:par>
                            </p:childTnLst>
                          </p:cTn>
                        </p:par>
                      </p:childTnLst>
                    </p:cTn>
                  </p:par>
                </p:childTnLst>
              </p:cTn>
              <p:nextCondLst>
                <p:cond evt="onClick" delay="0">
                  <p:tgtEl>
                    <p:spTgt spid="74"/>
                  </p:tgtEl>
                </p:cond>
              </p:nextCondLst>
            </p:seq>
            <p:seq concurrent="1" nextAc="seek">
              <p:cTn id="68" restart="whenNotActive" fill="hold" evtFilter="cancelBubble" nodeType="interactiveSeq">
                <p:stCondLst>
                  <p:cond evt="onClick" delay="0">
                    <p:tgtEl>
                      <p:spTgt spid="76"/>
                    </p:tgtEl>
                  </p:cond>
                </p:stCondLst>
                <p:endSync evt="end" delay="0">
                  <p:rtn val="all"/>
                </p:endSync>
                <p:childTnLst>
                  <p:par>
                    <p:cTn id="69" fill="hold">
                      <p:stCondLst>
                        <p:cond delay="0"/>
                      </p:stCondLst>
                      <p:childTnLst>
                        <p:par>
                          <p:cTn id="70" fill="hold">
                            <p:stCondLst>
                              <p:cond delay="0"/>
                            </p:stCondLst>
                            <p:childTnLst>
                              <p:par>
                                <p:cTn id="71" presetID="0" presetClass="path" presetSubtype="0" accel="50000" decel="50000" fill="hold" nodeType="clickEffect">
                                  <p:stCondLst>
                                    <p:cond delay="0"/>
                                  </p:stCondLst>
                                  <p:childTnLst>
                                    <p:animMotion origin="layout" path="M 3.54167E-6 -1.85185E-6 L 3.54167E-6 0.00023 C -0.00078 -0.05069 -0.00026 -0.10162 -0.00222 -0.15231 C -0.00248 -0.16041 -0.00391 -0.16852 -0.00651 -0.17523 L -0.01068 -0.18657 C -0.01758 -0.22338 -0.00651 -0.1662 -0.01719 -0.21342 C -0.01888 -0.22083 -0.02006 -0.22847 -0.02149 -0.23611 L -0.02357 -0.24768 C -0.02357 -0.24745 -0.02787 -0.27037 -0.02787 -0.27014 C -0.02865 -0.27801 -0.0293 -0.28565 -0.03008 -0.29329 C -0.03334 -0.32523 -0.0306 -0.30069 -0.03425 -0.32384 C -0.03516 -0.3287 -0.03425 -0.33565 -0.03646 -0.33912 C -0.0392 -0.34305 -0.04362 -0.3419 -0.04714 -0.34282 C -0.05352 -0.34444 -0.06003 -0.34491 -0.06641 -0.34653 C -0.07006 -0.34745 -0.07357 -0.34884 -0.07722 -0.35046 C -0.0793 -0.35139 -0.08138 -0.3537 -0.0836 -0.35416 C -0.09727 -0.35764 -0.13334 -0.36088 -0.14362 -0.3618 C -0.14714 -0.36319 -0.15078 -0.36435 -0.1543 -0.36574 C -0.15716 -0.3669 -0.1599 -0.37014 -0.16289 -0.36944 C -0.16667 -0.36875 -0.17006 -0.36435 -0.17357 -0.3618 C -0.17839 -0.31018 -0.17279 -0.37384 -0.17787 -0.29722 C -0.17839 -0.28935 -0.1793 -0.28194 -0.17995 -0.2743 C -0.17865 -0.25787 -0.18151 -0.23796 -0.17578 -0.22477 C -0.17175 -0.21574 -0.16289 -0.22083 -0.15638 -0.22083 C -0.13203 -0.22083 -0.0099 -0.22708 0.02135 -0.22847 C 0.03281 -0.22986 0.04427 -0.23171 0.05573 -0.23241 C 0.08216 -0.23403 0.10859 -0.23403 0.13502 -0.23611 C 0.13932 -0.23657 0.14349 -0.23935 0.14778 -0.24004 C 0.18919 -0.24606 0.17669 -0.24074 0.21002 -0.24768 C 0.2207 -0.24977 0.23138 -0.25347 0.24205 -0.25532 C 0.29114 -0.26342 0.30859 -0.26342 0.35781 -0.26666 C 0.44583 -0.28889 0.45338 -0.29236 0.61067 -0.26666 C 0.61836 -0.26528 0.60156 -0.2169 0.6 -0.21342 C 0.59674 -0.20625 0.59205 -0.20185 0.58919 -0.19421 C 0.58047 -0.17106 0.59023 -0.19537 0.57643 -0.16759 C 0.5733 -0.16157 0.57083 -0.15463 0.56784 -0.14861 C 0.56575 -0.14444 0.56315 -0.14143 0.56132 -0.13704 C 0.5595 -0.13264 0.55885 -0.12662 0.55716 -0.12199 C 0.5552 -0.11643 0.55299 -0.11157 0.55065 -0.10671 C 0.54935 -0.10393 0.54752 -0.10208 0.54635 -0.09907 C 0.53606 -0.07129 0.54765 -0.09375 0.53776 -0.07616 C 0.53632 -0.07106 0.53515 -0.06574 0.53346 -0.06088 C 0.52929 -0.04884 0.52773 -0.04676 0.52278 -0.03819 C 0.52135 -0.03171 0.52031 -0.025 0.51849 -0.01898 C 0.51601 -0.01111 0.50989 0.00371 0.50989 0.00394 C 0.50547 0.03542 0.51172 0.00556 0.50143 0.02662 C 0.49804 0.03357 0.49284 0.04954 0.49284 0.04977 C 0.4914 0.05718 0.49075 0.06528 0.48854 0.07246 C 0.48711 0.07709 0.48385 0.0794 0.48216 0.0838 C 0.47955 0.08982 0.47747 0.0963 0.47565 0.10278 C 0.47461 0.10648 0.47474 0.11088 0.47356 0.11435 C 0.47252 0.11736 0.47044 0.11898 0.46927 0.12176 C 0.46757 0.12546 0.46614 0.12917 0.46497 0.13334 C 0.46185 0.14329 0.45989 0.1544 0.45638 0.16366 C 0.45494 0.16759 0.45325 0.17107 0.45208 0.17523 C 0.44648 0.19491 0.45403 0.1794 0.4457 0.19421 C 0.44075 0.22084 0.44713 0.19236 0.43919 0.2132 C 0.4375 0.21806 0.43619 0.22338 0.43489 0.22847 C 0.43411 0.23218 0.43398 0.23658 0.43281 0.24005 C 0.43177 0.24306 0.42981 0.24468 0.42851 0.24746 C 0.42695 0.25116 0.42565 0.25509 0.42422 0.25903 C 0.42213 0.27037 0.42265 0.28472 0.41784 0.29329 L 0.40924 0.30857 C 0.40781 0.31621 0.40716 0.32431 0.40494 0.33125 C 0.40351 0.33611 0.40052 0.33866 0.39856 0.34283 C 0.39544 0.34931 0.38997 0.36806 0.38776 0.37315 C 0.38659 0.37616 0.38463 0.37778 0.38359 0.38079 C 0.37487 0.40417 0.3845 0.38982 0.37278 0.40371 C 0.37005 0.41852 0.36979 0.42153 0.36419 0.43796 C 0.36237 0.44352 0.35963 0.44792 0.35781 0.45324 C 0.34609 0.48773 0.35729 0.46574 0.34492 0.4875 C 0.34231 0.50185 0.34166 0.5088 0.33424 0.52176 C 0.33281 0.52431 0.33125 0.52662 0.32994 0.5294 C 0.32838 0.5331 0.32721 0.53704 0.32565 0.54074 C 0.32356 0.54607 0.32135 0.55093 0.31927 0.55602 C 0.31627 0.56366 0.31354 0.5713 0.31067 0.57894 C 0.30924 0.58264 0.30846 0.58773 0.30638 0.59028 C 0.29023 0.61204 0.30468 0.59028 0.2914 0.61713 C 0.28802 0.62384 0.28424 0.62963 0.28073 0.63611 C 0.27851 0.63982 0.27604 0.64329 0.27422 0.64746 C 0.26718 0.66412 0.27031 0.65834 0.26562 0.66667 L 0.26354 0.66667 " pathEditMode="relative" rAng="0" ptsTypes="AAAAAAAAAAAAAAAAAAAAAAAAAAAAAAAAAAAAAAAAAAAAAAAAAAAAAAAAAAAAAAAAAAAAAAAAAAAAAAAAAA">
                                      <p:cBhvr>
                                        <p:cTn id="72" dur="2000" fill="hold"/>
                                        <p:tgtEl>
                                          <p:spTgt spid="76"/>
                                        </p:tgtEl>
                                        <p:attrNameLst>
                                          <p:attrName>ppt_x</p:attrName>
                                          <p:attrName>ppt_y</p:attrName>
                                        </p:attrNameLst>
                                      </p:cBhvr>
                                      <p:rCtr x="21628" y="14838"/>
                                    </p:animMotion>
                                  </p:childTnLst>
                                </p:cTn>
                              </p:par>
                            </p:childTnLst>
                          </p:cTn>
                        </p:par>
                      </p:childTnLst>
                    </p:cTn>
                  </p:par>
                </p:childTnLst>
              </p:cTn>
              <p:nextCondLst>
                <p:cond evt="onClick" delay="0">
                  <p:tgtEl>
                    <p:spTgt spid="76"/>
                  </p:tgtEl>
                </p:cond>
              </p:nextCondLst>
            </p:seq>
          </p:childTnLst>
        </p:cTn>
      </p:par>
    </p:tnLst>
    <p:bldLst>
      <p:bldP spid="38" grpId="0" animBg="1"/>
      <p:bldP spid="39" grpId="0" animBg="1"/>
      <p:bldP spid="40" grpId="0" animBg="1"/>
      <p:bldP spid="41" grpId="0" animBg="1"/>
      <p:bldP spid="42" grpId="0" animBg="1"/>
      <p:bldP spid="43" grpId="0" animBg="1"/>
      <p:bldP spid="46" grpId="0" animBg="1"/>
      <p:bldP spid="47" grpId="0" animBg="1"/>
      <p:bldP spid="48" grpId="0" animBg="1"/>
      <p:bldP spid="49" grpId="0" animBg="1"/>
      <p:bldP spid="3" grpId="0" animBg="1"/>
      <p:bldP spid="3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1412809" y="4961107"/>
            <a:ext cx="199675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6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chambre</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125"/>
            <a:ext cx="6457246" cy="867128"/>
          </a:xfrm>
          <a:prstGeom prst="rect">
            <a:avLst/>
          </a:prstGeom>
        </p:spPr>
      </p:pic>
      <p:sp>
        <p:nvSpPr>
          <p:cNvPr id="4" name="Title 3"/>
          <p:cNvSpPr>
            <a:spLocks noGrp="1"/>
          </p:cNvSpPr>
          <p:nvPr>
            <p:ph type="title"/>
          </p:nvPr>
        </p:nvSpPr>
        <p:spPr>
          <a:xfrm>
            <a:off x="104660" y="-109396"/>
            <a:ext cx="10515600" cy="1325563"/>
          </a:xfrm>
        </p:spPr>
        <p:txBody>
          <a:bodyPr>
            <a:normAutofit/>
          </a:bodyPr>
          <a:lstStyle/>
          <a:p>
            <a:r>
              <a:rPr lang="en-GB" sz="3200" b="1" dirty="0" err="1">
                <a:solidFill>
                  <a:schemeClr val="bg1"/>
                </a:solidFill>
              </a:rPr>
              <a:t>Vocabulaire</a:t>
            </a:r>
            <a:r>
              <a:rPr lang="en-GB" sz="3200" b="1" dirty="0">
                <a:solidFill>
                  <a:schemeClr val="bg1"/>
                </a:solidFill>
              </a:rPr>
              <a:t>: </a:t>
            </a:r>
            <a:r>
              <a:rPr lang="en-GB" sz="3200" b="1" dirty="0" err="1">
                <a:solidFill>
                  <a:schemeClr val="bg1"/>
                </a:solidFill>
              </a:rPr>
              <a:t>réponses</a:t>
            </a:r>
            <a:endParaRPr lang="en-GB" sz="3200" b="1" dirty="0">
              <a:solidFill>
                <a:schemeClr val="bg1"/>
              </a:solidFill>
            </a:endParaRPr>
          </a:p>
        </p:txBody>
      </p:sp>
      <p:sp>
        <p:nvSpPr>
          <p:cNvPr id="63" name="TextBox 62"/>
          <p:cNvSpPr txBox="1"/>
          <p:nvPr/>
        </p:nvSpPr>
        <p:spPr>
          <a:xfrm>
            <a:off x="8294392" y="5103541"/>
            <a:ext cx="16461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a:t>
            </a:r>
          </a:p>
        </p:txBody>
      </p:sp>
      <p:sp>
        <p:nvSpPr>
          <p:cNvPr id="45" name="Rounded Rectangle 44">
            <a:extLst>
              <a:ext uri="{FF2B5EF4-FFF2-40B4-BE49-F238E27FC236}">
                <a16:creationId xmlns:a16="http://schemas.microsoft.com/office/drawing/2014/main" id="{EE7A561A-9D16-444B-B078-13205908D781}"/>
              </a:ext>
            </a:extLst>
          </p:cNvPr>
          <p:cNvSpPr/>
          <p:nvPr/>
        </p:nvSpPr>
        <p:spPr>
          <a:xfrm>
            <a:off x="3887108" y="2968497"/>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ounded Rectangle 35">
            <a:extLst>
              <a:ext uri="{FF2B5EF4-FFF2-40B4-BE49-F238E27FC236}">
                <a16:creationId xmlns:a16="http://schemas.microsoft.com/office/drawing/2014/main" id="{3A6F8417-5454-3941-BC19-54C930B70CCA}"/>
              </a:ext>
            </a:extLst>
          </p:cNvPr>
          <p:cNvSpPr/>
          <p:nvPr/>
        </p:nvSpPr>
        <p:spPr>
          <a:xfrm>
            <a:off x="1629851" y="2960413"/>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Rounded Rectangle 1">
            <a:extLst>
              <a:ext uri="{FF2B5EF4-FFF2-40B4-BE49-F238E27FC236}">
                <a16:creationId xmlns:a16="http://schemas.microsoft.com/office/drawing/2014/main" id="{923E499E-20E4-5B40-8548-E558C0B60A37}"/>
              </a:ext>
            </a:extLst>
          </p:cNvPr>
          <p:cNvSpPr/>
          <p:nvPr/>
        </p:nvSpPr>
        <p:spPr>
          <a:xfrm>
            <a:off x="1620158" y="1141208"/>
            <a:ext cx="1646129"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ounded Rectangle 34">
            <a:extLst>
              <a:ext uri="{FF2B5EF4-FFF2-40B4-BE49-F238E27FC236}">
                <a16:creationId xmlns:a16="http://schemas.microsoft.com/office/drawing/2014/main" id="{BEC1F8B4-6755-CB43-BE84-615F3FC904F4}"/>
              </a:ext>
            </a:extLst>
          </p:cNvPr>
          <p:cNvSpPr/>
          <p:nvPr/>
        </p:nvSpPr>
        <p:spPr>
          <a:xfrm>
            <a:off x="3844906" y="1149372"/>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ounded Rectangle 43">
            <a:extLst>
              <a:ext uri="{FF2B5EF4-FFF2-40B4-BE49-F238E27FC236}">
                <a16:creationId xmlns:a16="http://schemas.microsoft.com/office/drawing/2014/main" id="{EDB77240-D5BB-3F4D-A8CB-3A1ACD5233F9}"/>
              </a:ext>
            </a:extLst>
          </p:cNvPr>
          <p:cNvSpPr/>
          <p:nvPr/>
        </p:nvSpPr>
        <p:spPr>
          <a:xfrm>
            <a:off x="1582493" y="4772559"/>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ounded Rectangle 55">
            <a:extLst>
              <a:ext uri="{FF2B5EF4-FFF2-40B4-BE49-F238E27FC236}">
                <a16:creationId xmlns:a16="http://schemas.microsoft.com/office/drawing/2014/main" id="{5CCC377C-E53F-864D-AD44-4AE045581591}"/>
              </a:ext>
            </a:extLst>
          </p:cNvPr>
          <p:cNvSpPr/>
          <p:nvPr/>
        </p:nvSpPr>
        <p:spPr>
          <a:xfrm>
            <a:off x="6069649" y="1141206"/>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ounded Rectangle 56">
            <a:extLst>
              <a:ext uri="{FF2B5EF4-FFF2-40B4-BE49-F238E27FC236}">
                <a16:creationId xmlns:a16="http://schemas.microsoft.com/office/drawing/2014/main" id="{9F6E1080-FFE1-6D45-8861-E45E2B9D4F6B}"/>
              </a:ext>
            </a:extLst>
          </p:cNvPr>
          <p:cNvSpPr/>
          <p:nvPr/>
        </p:nvSpPr>
        <p:spPr>
          <a:xfrm>
            <a:off x="8294392" y="1149372"/>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ounded Rectangle 57">
            <a:extLst>
              <a:ext uri="{FF2B5EF4-FFF2-40B4-BE49-F238E27FC236}">
                <a16:creationId xmlns:a16="http://schemas.microsoft.com/office/drawing/2014/main" id="{D0029263-89FE-704F-892A-6959D1EE8942}"/>
              </a:ext>
            </a:extLst>
          </p:cNvPr>
          <p:cNvSpPr/>
          <p:nvPr/>
        </p:nvSpPr>
        <p:spPr>
          <a:xfrm>
            <a:off x="6188718" y="2920968"/>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ounded Rectangle 58">
            <a:extLst>
              <a:ext uri="{FF2B5EF4-FFF2-40B4-BE49-F238E27FC236}">
                <a16:creationId xmlns:a16="http://schemas.microsoft.com/office/drawing/2014/main" id="{F23F8464-FE92-E748-AE14-2CBEC2134B60}"/>
              </a:ext>
            </a:extLst>
          </p:cNvPr>
          <p:cNvSpPr/>
          <p:nvPr/>
        </p:nvSpPr>
        <p:spPr>
          <a:xfrm>
            <a:off x="8330031" y="2920966"/>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ounded Rectangle 59">
            <a:extLst>
              <a:ext uri="{FF2B5EF4-FFF2-40B4-BE49-F238E27FC236}">
                <a16:creationId xmlns:a16="http://schemas.microsoft.com/office/drawing/2014/main" id="{BF693C99-49B3-AB40-B842-C1CD09ABEEE5}"/>
              </a:ext>
            </a:extLst>
          </p:cNvPr>
          <p:cNvSpPr/>
          <p:nvPr/>
        </p:nvSpPr>
        <p:spPr>
          <a:xfrm>
            <a:off x="3890140" y="4732675"/>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ounded Rectangle 60">
            <a:extLst>
              <a:ext uri="{FF2B5EF4-FFF2-40B4-BE49-F238E27FC236}">
                <a16:creationId xmlns:a16="http://schemas.microsoft.com/office/drawing/2014/main" id="{3FC95477-1E44-9E46-A67C-50B7FD770712}"/>
              </a:ext>
            </a:extLst>
          </p:cNvPr>
          <p:cNvSpPr/>
          <p:nvPr/>
        </p:nvSpPr>
        <p:spPr>
          <a:xfrm>
            <a:off x="6178421" y="4702410"/>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ounded Rectangle 61">
            <a:extLst>
              <a:ext uri="{FF2B5EF4-FFF2-40B4-BE49-F238E27FC236}">
                <a16:creationId xmlns:a16="http://schemas.microsoft.com/office/drawing/2014/main" id="{206B44FA-740A-9047-9617-0C7B6E264DC5}"/>
              </a:ext>
            </a:extLst>
          </p:cNvPr>
          <p:cNvSpPr/>
          <p:nvPr/>
        </p:nvSpPr>
        <p:spPr>
          <a:xfrm>
            <a:off x="8330031" y="4722210"/>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ounded Rectangle 11">
            <a:extLst>
              <a:ext uri="{FF2B5EF4-FFF2-40B4-BE49-F238E27FC236}">
                <a16:creationId xmlns:a16="http://schemas.microsoft.com/office/drawing/2014/main" id="{483D7EB9-C2AA-4190-98DE-925F861600E9}"/>
              </a:ext>
            </a:extLst>
          </p:cNvPr>
          <p:cNvSpPr/>
          <p:nvPr/>
        </p:nvSpPr>
        <p:spPr>
          <a:xfrm>
            <a:off x="10620260" y="158883"/>
            <a:ext cx="1342052" cy="366897"/>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écrire</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4" name="TextBox 63"/>
          <p:cNvSpPr txBox="1"/>
          <p:nvPr/>
        </p:nvSpPr>
        <p:spPr>
          <a:xfrm>
            <a:off x="6121103" y="3160447"/>
            <a:ext cx="171374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lang="en-GB" sz="2800" noProof="0" dirty="0">
                <a:solidFill>
                  <a:srgbClr val="4472C4">
                    <a:lumMod val="50000"/>
                  </a:srgbClr>
                </a:solidFill>
                <a:latin typeface="Century Gothic" panose="020F0302020204030204"/>
              </a:rPr>
              <a:t>animal</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5" name="TextBox 64"/>
          <p:cNvSpPr txBox="1"/>
          <p:nvPr/>
        </p:nvSpPr>
        <p:spPr>
          <a:xfrm>
            <a:off x="8330031" y="3302801"/>
            <a:ext cx="1646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avoir</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6" name="TextBox 65"/>
          <p:cNvSpPr txBox="1"/>
          <p:nvPr/>
        </p:nvSpPr>
        <p:spPr>
          <a:xfrm>
            <a:off x="6148717" y="4961108"/>
            <a:ext cx="16461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800" dirty="0">
                <a:solidFill>
                  <a:srgbClr val="4472C4">
                    <a:lumMod val="50000"/>
                  </a:srgbClr>
                </a:solidFill>
                <a:latin typeface="Century Gothic" panose="020F0302020204030204"/>
              </a:rPr>
              <a:t>un, </a:t>
            </a:r>
            <a:r>
              <a:rPr lang="en-GB" sz="2800" dirty="0" err="1">
                <a:solidFill>
                  <a:srgbClr val="4472C4">
                    <a:lumMod val="50000"/>
                  </a:srgbClr>
                </a:solidFill>
                <a:latin typeface="Century Gothic" panose="020F0302020204030204"/>
              </a:rPr>
              <a:t>une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0" name="TextBox 49"/>
          <p:cNvSpPr txBox="1"/>
          <p:nvPr/>
        </p:nvSpPr>
        <p:spPr>
          <a:xfrm>
            <a:off x="3844906" y="4888098"/>
            <a:ext cx="16461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idée]</a:t>
            </a:r>
          </a:p>
        </p:txBody>
      </p:sp>
      <p:sp>
        <p:nvSpPr>
          <p:cNvPr id="53" name="TextBox 52"/>
          <p:cNvSpPr txBox="1"/>
          <p:nvPr/>
        </p:nvSpPr>
        <p:spPr>
          <a:xfrm>
            <a:off x="3844906" y="3200191"/>
            <a:ext cx="16461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chose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5" name="TextBox 54"/>
          <p:cNvSpPr txBox="1"/>
          <p:nvPr/>
        </p:nvSpPr>
        <p:spPr>
          <a:xfrm>
            <a:off x="1603924" y="3094298"/>
            <a:ext cx="16461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chien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7" name="TextBox 66"/>
          <p:cNvSpPr txBox="1"/>
          <p:nvPr/>
        </p:nvSpPr>
        <p:spPr>
          <a:xfrm>
            <a:off x="8294392" y="1347040"/>
            <a:ext cx="16461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règle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8" name="TextBox 67"/>
          <p:cNvSpPr txBox="1"/>
          <p:nvPr/>
        </p:nvSpPr>
        <p:spPr>
          <a:xfrm>
            <a:off x="6001986" y="1278456"/>
            <a:ext cx="184726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portable]</a:t>
            </a:r>
          </a:p>
        </p:txBody>
      </p:sp>
      <p:sp>
        <p:nvSpPr>
          <p:cNvPr id="72" name="TextBox 71"/>
          <p:cNvSpPr txBox="1"/>
          <p:nvPr/>
        </p:nvSpPr>
        <p:spPr>
          <a:xfrm>
            <a:off x="3868518" y="1599445"/>
            <a:ext cx="16461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7" name="TextBox 76"/>
          <p:cNvSpPr txBox="1"/>
          <p:nvPr/>
        </p:nvSpPr>
        <p:spPr>
          <a:xfrm>
            <a:off x="1584128" y="1404305"/>
            <a:ext cx="16461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[bon]</a:t>
            </a:r>
          </a:p>
        </p:txBody>
      </p:sp>
    </p:spTree>
    <p:extLst>
      <p:ext uri="{BB962C8B-B14F-4D97-AF65-F5344CB8AC3E}">
        <p14:creationId xmlns:p14="http://schemas.microsoft.com/office/powerpoint/2010/main" val="39920122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00038" y="1227990"/>
            <a:ext cx="11379200"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Nouns</a:t>
            </a:r>
            <a:r>
              <a:rPr lang="en-GB" sz="2400" i="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are words for </a:t>
            </a:r>
            <a:r>
              <a:rPr lang="en-GB" sz="2400" b="1" dirty="0">
                <a:solidFill>
                  <a:srgbClr val="002060"/>
                </a:solidFill>
                <a:latin typeface="Century Gothic" panose="020B0502020202020204" pitchFamily="34" charset="0"/>
              </a:rPr>
              <a:t>things</a:t>
            </a:r>
            <a:r>
              <a:rPr lang="en-GB" sz="2400" dirty="0">
                <a:solidFill>
                  <a:srgbClr val="002060"/>
                </a:solidFill>
                <a:latin typeface="Century Gothic" panose="020B0502020202020204" pitchFamily="34" charset="0"/>
              </a:rPr>
              <a:t> and </a:t>
            </a:r>
            <a:r>
              <a:rPr lang="en-GB" sz="2400" b="1" dirty="0">
                <a:solidFill>
                  <a:srgbClr val="002060"/>
                </a:solidFill>
                <a:latin typeface="Century Gothic" panose="020B0502020202020204" pitchFamily="34" charset="0"/>
              </a:rPr>
              <a:t>people</a:t>
            </a:r>
            <a:r>
              <a:rPr lang="en-GB" sz="2400" dirty="0">
                <a:solidFill>
                  <a:srgbClr val="002060"/>
                </a:solidFill>
                <a:latin typeface="Century Gothic" panose="020B0502020202020204" pitchFamily="34" charset="0"/>
              </a:rPr>
              <a:t>. Every </a:t>
            </a:r>
            <a:r>
              <a:rPr lang="en-GB" sz="2400" b="1" dirty="0">
                <a:solidFill>
                  <a:srgbClr val="002060"/>
                </a:solidFill>
                <a:latin typeface="Century Gothic" panose="020B0502020202020204" pitchFamily="34" charset="0"/>
              </a:rPr>
              <a:t>noun</a:t>
            </a:r>
            <a:r>
              <a:rPr lang="en-GB" sz="2400" dirty="0">
                <a:solidFill>
                  <a:srgbClr val="002060"/>
                </a:solidFill>
                <a:latin typeface="Century Gothic" panose="020B0502020202020204" pitchFamily="34" charset="0"/>
              </a:rPr>
              <a:t> has a </a:t>
            </a:r>
            <a:r>
              <a:rPr lang="en-GB" sz="2400" b="1" dirty="0">
                <a:solidFill>
                  <a:srgbClr val="002060"/>
                </a:solidFill>
                <a:latin typeface="Century Gothic" panose="020B0502020202020204" pitchFamily="34" charset="0"/>
              </a:rPr>
              <a:t>gender</a:t>
            </a:r>
            <a:r>
              <a:rPr lang="en-GB" sz="2400" dirty="0">
                <a:solidFill>
                  <a:srgbClr val="002060"/>
                </a:solidFill>
                <a:latin typeface="Century Gothic" panose="020B0502020202020204" pitchFamily="34" charset="0"/>
              </a:rPr>
              <a:t> in French.</a:t>
            </a:r>
          </a:p>
          <a:p>
            <a:r>
              <a:rPr lang="en-GB" sz="2400" dirty="0">
                <a:solidFill>
                  <a:srgbClr val="002060"/>
                </a:solidFill>
                <a:latin typeface="Century Gothic" panose="020B0502020202020204" pitchFamily="34" charset="0"/>
              </a:rPr>
              <a:t>This means that </a:t>
            </a:r>
            <a:r>
              <a:rPr lang="en-GB" sz="2400" b="1" dirty="0">
                <a:solidFill>
                  <a:srgbClr val="002060"/>
                </a:solidFill>
                <a:latin typeface="Century Gothic" panose="020B0502020202020204" pitchFamily="34" charset="0"/>
              </a:rPr>
              <a:t>nouns </a:t>
            </a:r>
            <a:r>
              <a:rPr lang="en-GB" sz="2400" dirty="0">
                <a:solidFill>
                  <a:srgbClr val="002060"/>
                </a:solidFill>
                <a:latin typeface="Century Gothic" panose="020B0502020202020204" pitchFamily="34" charset="0"/>
              </a:rPr>
              <a:t>are either </a:t>
            </a:r>
            <a:r>
              <a:rPr lang="en-GB" sz="2400" b="1" dirty="0">
                <a:solidFill>
                  <a:srgbClr val="002060"/>
                </a:solidFill>
                <a:latin typeface="Century Gothic" panose="020B0502020202020204" pitchFamily="34" charset="0"/>
              </a:rPr>
              <a:t>masculine</a:t>
            </a:r>
            <a:r>
              <a:rPr lang="en-GB" sz="2400" dirty="0">
                <a:solidFill>
                  <a:srgbClr val="002060"/>
                </a:solidFill>
                <a:latin typeface="Century Gothic" panose="020B0502020202020204" pitchFamily="34" charset="0"/>
              </a:rPr>
              <a:t> or </a:t>
            </a:r>
            <a:r>
              <a:rPr lang="en-GB" sz="2400" b="1" dirty="0">
                <a:solidFill>
                  <a:srgbClr val="002060"/>
                </a:solidFill>
                <a:latin typeface="Century Gothic" panose="020B0502020202020204" pitchFamily="34" charset="0"/>
              </a:rPr>
              <a:t>feminine</a:t>
            </a:r>
            <a:r>
              <a:rPr lang="en-GB" sz="2400" dirty="0">
                <a:solidFill>
                  <a:srgbClr val="002060"/>
                </a:solidFill>
                <a:latin typeface="Century Gothic" panose="020B0502020202020204" pitchFamily="34" charset="0"/>
              </a:rPr>
              <a:t>:</a:t>
            </a: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11" name="Rectangle 10"/>
          <p:cNvSpPr/>
          <p:nvPr/>
        </p:nvSpPr>
        <p:spPr>
          <a:xfrm>
            <a:off x="2919801" y="2161049"/>
            <a:ext cx="2095446"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chemeClr val="accent1">
                    <a:lumMod val="75000"/>
                  </a:schemeClr>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rPr>
              <a:t>Masculine</a:t>
            </a:r>
          </a:p>
        </p:txBody>
      </p:sp>
      <p:sp>
        <p:nvSpPr>
          <p:cNvPr id="12" name="TextBox 11"/>
          <p:cNvSpPr txBox="1"/>
          <p:nvPr/>
        </p:nvSpPr>
        <p:spPr>
          <a:xfrm>
            <a:off x="2922920" y="2715047"/>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animal</a:t>
            </a:r>
          </a:p>
        </p:txBody>
      </p:sp>
      <p:sp>
        <p:nvSpPr>
          <p:cNvPr id="13" name="TextBox 12"/>
          <p:cNvSpPr txBox="1"/>
          <p:nvPr/>
        </p:nvSpPr>
        <p:spPr>
          <a:xfrm>
            <a:off x="2922920" y="331248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chien</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TextBox 13"/>
          <p:cNvSpPr txBox="1"/>
          <p:nvPr/>
        </p:nvSpPr>
        <p:spPr>
          <a:xfrm>
            <a:off x="2922920" y="395865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livre</a:t>
            </a:r>
          </a:p>
        </p:txBody>
      </p:sp>
      <p:sp>
        <p:nvSpPr>
          <p:cNvPr id="15" name="TextBox 14"/>
          <p:cNvSpPr txBox="1"/>
          <p:nvPr/>
        </p:nvSpPr>
        <p:spPr>
          <a:xfrm>
            <a:off x="2922920" y="4535793"/>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portable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6" name="TextBox 15"/>
          <p:cNvSpPr txBox="1"/>
          <p:nvPr/>
        </p:nvSpPr>
        <p:spPr>
          <a:xfrm>
            <a:off x="6968032" y="2776555"/>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err="1">
                <a:solidFill>
                  <a:srgbClr val="4472C4">
                    <a:lumMod val="50000"/>
                  </a:srgbClr>
                </a:solidFill>
                <a:latin typeface="Century Gothic" panose="020B0502020202020204" pitchFamily="34" charset="0"/>
              </a:rPr>
              <a:t>chambre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16"/>
          <p:cNvSpPr txBox="1"/>
          <p:nvPr/>
        </p:nvSpPr>
        <p:spPr>
          <a:xfrm>
            <a:off x="6957125" y="3393965"/>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chose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8" name="Rectangle 17"/>
          <p:cNvSpPr/>
          <p:nvPr/>
        </p:nvSpPr>
        <p:spPr>
          <a:xfrm>
            <a:off x="6977356" y="2145973"/>
            <a:ext cx="1872629"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rPr>
              <a:t>Feminine</a:t>
            </a:r>
          </a:p>
        </p:txBody>
      </p:sp>
      <p:sp>
        <p:nvSpPr>
          <p:cNvPr id="19" name="TextBox 18"/>
          <p:cNvSpPr txBox="1"/>
          <p:nvPr/>
        </p:nvSpPr>
        <p:spPr>
          <a:xfrm>
            <a:off x="6977356" y="3970227"/>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idée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0" name="TextBox 19"/>
          <p:cNvSpPr txBox="1"/>
          <p:nvPr/>
        </p:nvSpPr>
        <p:spPr>
          <a:xfrm>
            <a:off x="6957125" y="4534920"/>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err="1">
                <a:solidFill>
                  <a:srgbClr val="4472C4">
                    <a:lumMod val="50000"/>
                  </a:srgbClr>
                </a:solidFill>
                <a:latin typeface="Century Gothic" panose="020B0502020202020204" pitchFamily="34" charset="0"/>
              </a:rPr>
              <a:t>règle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 name="TextBox 2"/>
          <p:cNvSpPr txBox="1"/>
          <p:nvPr/>
        </p:nvSpPr>
        <p:spPr>
          <a:xfrm>
            <a:off x="300038" y="5351279"/>
            <a:ext cx="11586755"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 cannot usually guess the gender from the meaning of the noun, or from how it looks or sounds. You have to </a:t>
            </a:r>
            <a:r>
              <a:rPr lang="en-GB" sz="2400" b="1" dirty="0">
                <a:solidFill>
                  <a:srgbClr val="002060"/>
                </a:solidFill>
                <a:latin typeface="Century Gothic" panose="020B0502020202020204" pitchFamily="34" charset="0"/>
              </a:rPr>
              <a:t>learn</a:t>
            </a:r>
            <a:r>
              <a:rPr lang="en-GB" sz="2400" dirty="0">
                <a:solidFill>
                  <a:srgbClr val="002060"/>
                </a:solidFill>
                <a:latin typeface="Century Gothic" panose="020B0502020202020204" pitchFamily="34" charset="0"/>
              </a:rPr>
              <a:t> the </a:t>
            </a:r>
            <a:r>
              <a:rPr lang="en-GB" sz="2400" b="1" i="1" dirty="0">
                <a:solidFill>
                  <a:srgbClr val="002060"/>
                </a:solidFill>
                <a:latin typeface="Century Gothic" panose="020B0502020202020204" pitchFamily="34" charset="0"/>
              </a:rPr>
              <a:t>gender</a:t>
            </a:r>
            <a:r>
              <a:rPr lang="en-GB" sz="2400" dirty="0">
                <a:solidFill>
                  <a:srgbClr val="002060"/>
                </a:solidFill>
                <a:latin typeface="Century Gothic" panose="020B0502020202020204" pitchFamily="34" charset="0"/>
              </a:rPr>
              <a:t> with the </a:t>
            </a:r>
            <a:r>
              <a:rPr lang="en-GB" sz="2400" b="1" i="1" dirty="0">
                <a:solidFill>
                  <a:srgbClr val="002060"/>
                </a:solidFill>
                <a:latin typeface="Century Gothic" panose="020B0502020202020204" pitchFamily="34" charset="0"/>
              </a:rPr>
              <a:t>noun</a:t>
            </a:r>
            <a:r>
              <a:rPr lang="en-GB" sz="2400" dirty="0">
                <a:solidFill>
                  <a:srgbClr val="002060"/>
                </a:solidFill>
                <a:latin typeface="Century Gothic" panose="020B0502020202020204" pitchFamily="34" charset="0"/>
              </a:rPr>
              <a:t>! </a:t>
            </a:r>
          </a:p>
        </p:txBody>
      </p:sp>
      <p:pic>
        <p:nvPicPr>
          <p:cNvPr id="23" name="Picture 22" descr="background rectangle">
            <a:extLst>
              <a:ext uri="{FF2B5EF4-FFF2-40B4-BE49-F238E27FC236}">
                <a16:creationId xmlns:a16="http://schemas.microsoft.com/office/drawing/2014/main" id="{3FD0C6EF-F01E-48B0-974E-7F011AC7147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09ADED77-505E-4E6B-B853-A3E5768C32E2}"/>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Grammatical gender</a:t>
            </a:r>
          </a:p>
        </p:txBody>
      </p:sp>
      <p:sp>
        <p:nvSpPr>
          <p:cNvPr id="25" name="Rounded Rectangle 46">
            <a:extLst>
              <a:ext uri="{FF2B5EF4-FFF2-40B4-BE49-F238E27FC236}">
                <a16:creationId xmlns:a16="http://schemas.microsoft.com/office/drawing/2014/main" id="{EC8924D8-AC78-478B-ADD8-54885E205771}"/>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3597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14592" y="1377796"/>
            <a:ext cx="11379200"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say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(or </a:t>
            </a:r>
            <a:r>
              <a:rPr lang="en-GB" sz="2400" b="1" dirty="0">
                <a:solidFill>
                  <a:srgbClr val="002060"/>
                </a:solidFill>
                <a:latin typeface="Century Gothic" panose="020B0502020202020204" pitchFamily="34" charset="0"/>
              </a:rPr>
              <a:t>an)</a:t>
            </a:r>
            <a:r>
              <a:rPr lang="en-GB" sz="2400" dirty="0">
                <a:solidFill>
                  <a:srgbClr val="002060"/>
                </a:solidFill>
                <a:latin typeface="Century Gothic" panose="020B0502020202020204" pitchFamily="34" charset="0"/>
              </a:rPr>
              <a:t> in French before a noun, you use </a:t>
            </a:r>
            <a:r>
              <a:rPr lang="en-GB" sz="2400" b="1" i="1" dirty="0">
                <a:solidFill>
                  <a:srgbClr val="002060"/>
                </a:solidFill>
                <a:latin typeface="Century Gothic" panose="020B0502020202020204" pitchFamily="34" charset="0"/>
              </a:rPr>
              <a:t>un</a:t>
            </a:r>
            <a:r>
              <a:rPr lang="en-GB" sz="2400" dirty="0">
                <a:solidFill>
                  <a:srgbClr val="002060"/>
                </a:solidFill>
                <a:latin typeface="Century Gothic" panose="020B0502020202020204" pitchFamily="34" charset="0"/>
              </a:rPr>
              <a:t> or </a:t>
            </a:r>
            <a:r>
              <a:rPr lang="en-GB" sz="2400" b="1" i="1" dirty="0" err="1">
                <a:solidFill>
                  <a:srgbClr val="002060"/>
                </a:solidFill>
                <a:latin typeface="Century Gothic" panose="020B0502020202020204" pitchFamily="34" charset="0"/>
              </a:rPr>
              <a:t>une</a:t>
            </a:r>
            <a:r>
              <a:rPr lang="en-GB" sz="2400" i="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depending on whether the noun is masculine or feminine:</a:t>
            </a: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11" name="Rectangle 10"/>
          <p:cNvSpPr/>
          <p:nvPr/>
        </p:nvSpPr>
        <p:spPr>
          <a:xfrm>
            <a:off x="2659492" y="2369552"/>
            <a:ext cx="2095446"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chemeClr val="accent1">
                    <a:lumMod val="75000"/>
                  </a:schemeClr>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rPr>
              <a:t>Masculine</a:t>
            </a:r>
          </a:p>
        </p:txBody>
      </p:sp>
      <p:sp>
        <p:nvSpPr>
          <p:cNvPr id="12" name="TextBox 11"/>
          <p:cNvSpPr txBox="1"/>
          <p:nvPr/>
        </p:nvSpPr>
        <p:spPr>
          <a:xfrm>
            <a:off x="2662611" y="2923550"/>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75000"/>
                  </a:schemeClr>
                </a:solidFill>
                <a:effectLst/>
                <a:uLnTx/>
                <a:uFillTx/>
                <a:latin typeface="Century Gothic" panose="020B0502020202020204" pitchFamily="34" charset="0"/>
                <a:ea typeface="+mn-ea"/>
                <a:cs typeface="+mn-cs"/>
              </a:rPr>
              <a:t>un</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animal</a:t>
            </a:r>
          </a:p>
        </p:txBody>
      </p:sp>
      <p:sp>
        <p:nvSpPr>
          <p:cNvPr id="13" name="TextBox 12"/>
          <p:cNvSpPr txBox="1"/>
          <p:nvPr/>
        </p:nvSpPr>
        <p:spPr>
          <a:xfrm>
            <a:off x="2662611" y="3520991"/>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75000"/>
                  </a:schemeClr>
                </a:solidFill>
                <a:effectLst/>
                <a:uLnTx/>
                <a:uFillTx/>
                <a:latin typeface="Century Gothic" panose="020B0502020202020204" pitchFamily="34" charset="0"/>
                <a:ea typeface="+mn-ea"/>
                <a:cs typeface="+mn-cs"/>
              </a:rPr>
              <a:t>un</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chien</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TextBox 13"/>
          <p:cNvSpPr txBox="1"/>
          <p:nvPr/>
        </p:nvSpPr>
        <p:spPr>
          <a:xfrm>
            <a:off x="2662611" y="4167161"/>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75000"/>
                  </a:schemeClr>
                </a:solidFill>
                <a:effectLst/>
                <a:uLnTx/>
                <a:uFillTx/>
                <a:latin typeface="Century Gothic" panose="020B0502020202020204" pitchFamily="34" charset="0"/>
                <a:ea typeface="+mn-ea"/>
                <a:cs typeface="+mn-cs"/>
              </a:rPr>
              <a:t>un</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poster</a:t>
            </a:r>
          </a:p>
        </p:txBody>
      </p:sp>
      <p:sp>
        <p:nvSpPr>
          <p:cNvPr id="15" name="TextBox 14"/>
          <p:cNvSpPr txBox="1"/>
          <p:nvPr/>
        </p:nvSpPr>
        <p:spPr>
          <a:xfrm>
            <a:off x="2662611" y="474429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chemeClr val="accent1">
                    <a:lumMod val="75000"/>
                  </a:schemeClr>
                </a:solidFill>
                <a:latin typeface="Century Gothic" panose="020B0502020202020204" pitchFamily="34" charset="0"/>
              </a:rPr>
              <a:t>un</a:t>
            </a:r>
            <a:r>
              <a:rPr lang="en-GB" sz="3000" dirty="0">
                <a:solidFill>
                  <a:srgbClr val="4472C4">
                    <a:lumMod val="50000"/>
                  </a:srgbClr>
                </a:solidFill>
                <a:latin typeface="Century Gothic" panose="020B0502020202020204" pitchFamily="34" charset="0"/>
              </a:rPr>
              <a:t> portable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6" name="TextBox 15"/>
          <p:cNvSpPr txBox="1"/>
          <p:nvPr/>
        </p:nvSpPr>
        <p:spPr>
          <a:xfrm>
            <a:off x="5923233" y="291752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err="1">
                <a:solidFill>
                  <a:srgbClr val="FF0000"/>
                </a:solidFill>
                <a:latin typeface="Century Gothic" panose="020B0502020202020204" pitchFamily="34" charset="0"/>
              </a:rPr>
              <a:t>une</a:t>
            </a:r>
            <a:r>
              <a:rPr lang="en-GB" sz="3000" dirty="0">
                <a:solidFill>
                  <a:srgbClr val="4472C4">
                    <a:lumMod val="50000"/>
                  </a:srgbClr>
                </a:solidFill>
                <a:latin typeface="Century Gothic" panose="020B0502020202020204" pitchFamily="34" charset="0"/>
              </a:rPr>
              <a:t> </a:t>
            </a:r>
            <a:r>
              <a:rPr lang="en-GB" sz="3000" dirty="0" err="1">
                <a:solidFill>
                  <a:srgbClr val="4472C4">
                    <a:lumMod val="50000"/>
                  </a:srgbClr>
                </a:solidFill>
                <a:latin typeface="Century Gothic" panose="020B0502020202020204" pitchFamily="34" charset="0"/>
              </a:rPr>
              <a:t>chambre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16"/>
          <p:cNvSpPr txBox="1"/>
          <p:nvPr/>
        </p:nvSpPr>
        <p:spPr>
          <a:xfrm>
            <a:off x="5923233" y="354682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une</a:t>
            </a:r>
            <a:r>
              <a:rPr kumimoji="0" lang="en-GB" sz="30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chose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8" name="Rectangle 17"/>
          <p:cNvSpPr/>
          <p:nvPr/>
        </p:nvSpPr>
        <p:spPr>
          <a:xfrm>
            <a:off x="5896283" y="2422597"/>
            <a:ext cx="1872629"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rPr>
              <a:t>Feminine</a:t>
            </a:r>
          </a:p>
        </p:txBody>
      </p:sp>
      <p:sp>
        <p:nvSpPr>
          <p:cNvPr id="19" name="TextBox 18"/>
          <p:cNvSpPr txBox="1"/>
          <p:nvPr/>
        </p:nvSpPr>
        <p:spPr>
          <a:xfrm>
            <a:off x="5948888" y="4172727"/>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une</a:t>
            </a:r>
            <a:r>
              <a:rPr kumimoji="0" lang="en-GB" sz="30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idée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0" name="TextBox 19"/>
          <p:cNvSpPr txBox="1"/>
          <p:nvPr/>
        </p:nvSpPr>
        <p:spPr>
          <a:xfrm>
            <a:off x="5948888" y="4711937"/>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err="1">
                <a:solidFill>
                  <a:srgbClr val="FF0000"/>
                </a:solidFill>
                <a:latin typeface="Century Gothic" panose="020B0502020202020204" pitchFamily="34" charset="0"/>
              </a:rPr>
              <a:t>une</a:t>
            </a:r>
            <a:r>
              <a:rPr lang="en-GB" sz="3000" dirty="0">
                <a:solidFill>
                  <a:srgbClr val="4472C4">
                    <a:lumMod val="50000"/>
                  </a:srgbClr>
                </a:solidFill>
                <a:latin typeface="Century Gothic" panose="020B0502020202020204" pitchFamily="34" charset="0"/>
              </a:rPr>
              <a:t> </a:t>
            </a:r>
            <a:r>
              <a:rPr lang="en-GB" sz="3000" dirty="0" err="1">
                <a:solidFill>
                  <a:srgbClr val="4472C4">
                    <a:lumMod val="50000"/>
                  </a:srgbClr>
                </a:solidFill>
                <a:latin typeface="Century Gothic" panose="020B0502020202020204" pitchFamily="34" charset="0"/>
              </a:rPr>
              <a:t>règle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22" name="Oval Callout 21"/>
          <p:cNvSpPr/>
          <p:nvPr/>
        </p:nvSpPr>
        <p:spPr>
          <a:xfrm>
            <a:off x="8644205" y="2900447"/>
            <a:ext cx="3265716" cy="2321698"/>
          </a:xfrm>
          <a:prstGeom prst="wedgeEllipseCallout">
            <a:avLst>
              <a:gd name="adj1" fmla="val -66171"/>
              <a:gd name="adj2" fmla="val -5172"/>
            </a:avLst>
          </a:prstGeom>
          <a:solidFill>
            <a:schemeClr val="accent1">
              <a:lumMod val="50000"/>
            </a:schemeClr>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9016914" y="3131330"/>
            <a:ext cx="2613902" cy="1938992"/>
          </a:xfrm>
          <a:prstGeom prst="rect">
            <a:avLst/>
          </a:prstGeom>
          <a:noFill/>
        </p:spPr>
        <p:txBody>
          <a:bodyPr wrap="square" rtlCol="0">
            <a:spAutoFit/>
          </a:bodyPr>
          <a:lstStyle/>
          <a:p>
            <a:pPr algn="ctr"/>
            <a:r>
              <a:rPr lang="en-GB" sz="2000" dirty="0">
                <a:solidFill>
                  <a:schemeClr val="bg1"/>
                </a:solidFill>
                <a:latin typeface="Century Gothic" panose="020B0502020202020204" pitchFamily="34" charset="0"/>
              </a:rPr>
              <a:t>When we learn nouns, we must learn them with the </a:t>
            </a:r>
            <a:r>
              <a:rPr lang="en-GB" sz="2000" b="1" dirty="0">
                <a:solidFill>
                  <a:schemeClr val="bg1"/>
                </a:solidFill>
                <a:latin typeface="Century Gothic" panose="020B0502020202020204" pitchFamily="34" charset="0"/>
              </a:rPr>
              <a:t>article</a:t>
            </a:r>
            <a:r>
              <a:rPr lang="en-GB" sz="2000" dirty="0">
                <a:solidFill>
                  <a:schemeClr val="bg1"/>
                </a:solidFill>
                <a:latin typeface="Century Gothic" panose="020B0502020202020204" pitchFamily="34" charset="0"/>
              </a:rPr>
              <a:t>, to make sure that we know their gender.</a:t>
            </a:r>
          </a:p>
        </p:txBody>
      </p:sp>
      <p:pic>
        <p:nvPicPr>
          <p:cNvPr id="24" name="Picture 23" descr="background rectangle">
            <a:extLst>
              <a:ext uri="{FF2B5EF4-FFF2-40B4-BE49-F238E27FC236}">
                <a16:creationId xmlns:a16="http://schemas.microsoft.com/office/drawing/2014/main" id="{9F5074E6-6F6A-4BBD-892B-E7972AF810C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5" name="Title 3">
            <a:extLst>
              <a:ext uri="{FF2B5EF4-FFF2-40B4-BE49-F238E27FC236}">
                <a16:creationId xmlns:a16="http://schemas.microsoft.com/office/drawing/2014/main" id="{BCD80D49-AF21-462D-8D6B-DAE71E4A024F}"/>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The indefinite article</a:t>
            </a:r>
          </a:p>
        </p:txBody>
      </p:sp>
      <p:sp>
        <p:nvSpPr>
          <p:cNvPr id="26" name="Rounded Rectangle 46">
            <a:extLst>
              <a:ext uri="{FF2B5EF4-FFF2-40B4-BE49-F238E27FC236}">
                <a16:creationId xmlns:a16="http://schemas.microsoft.com/office/drawing/2014/main" id="{2162E2E0-4F22-41DD-802B-251E32729F87}"/>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2965CC8B-4BBB-44D0-8C23-3BABBBAB13E3}"/>
              </a:ext>
            </a:extLst>
          </p:cNvPr>
          <p:cNvSpPr txBox="1"/>
          <p:nvPr/>
        </p:nvSpPr>
        <p:spPr>
          <a:xfrm>
            <a:off x="317755" y="5453028"/>
            <a:ext cx="11379200" cy="461665"/>
          </a:xfrm>
          <a:prstGeom prst="rect">
            <a:avLst/>
          </a:prstGeom>
          <a:noFill/>
        </p:spPr>
        <p:txBody>
          <a:bodyPr wrap="square" rtlCol="0">
            <a:spAutoFit/>
          </a:bodyPr>
          <a:lstStyle/>
          <a:p>
            <a:r>
              <a:rPr lang="en-GB" sz="2400" b="1" i="1" dirty="0">
                <a:solidFill>
                  <a:srgbClr val="002060"/>
                </a:solidFill>
                <a:latin typeface="Century Gothic" panose="020B0502020202020204" pitchFamily="34" charset="0"/>
              </a:rPr>
              <a:t>Un</a:t>
            </a:r>
            <a:r>
              <a:rPr lang="en-GB" sz="2400" dirty="0">
                <a:solidFill>
                  <a:srgbClr val="002060"/>
                </a:solidFill>
                <a:latin typeface="Century Gothic" panose="020B0502020202020204" pitchFamily="34" charset="0"/>
              </a:rPr>
              <a:t> and </a:t>
            </a:r>
            <a:r>
              <a:rPr lang="en-GB" sz="2400" b="1" i="1" dirty="0" err="1">
                <a:solidFill>
                  <a:srgbClr val="002060"/>
                </a:solidFill>
                <a:latin typeface="Century Gothic" panose="020B0502020202020204" pitchFamily="34" charset="0"/>
              </a:rPr>
              <a:t>une</a:t>
            </a:r>
            <a:r>
              <a:rPr lang="en-GB" sz="2400" i="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are known as </a:t>
            </a:r>
            <a:r>
              <a:rPr lang="en-GB" sz="2400" b="1" dirty="0">
                <a:solidFill>
                  <a:srgbClr val="002060"/>
                </a:solidFill>
                <a:latin typeface="Century Gothic" panose="020B0502020202020204" pitchFamily="34" charset="0"/>
              </a:rPr>
              <a:t>indefinite articles.</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18920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9" presetClass="exit" presetSubtype="0" fill="hold" grpId="1" nodeType="clickEffect">
                                  <p:stCondLst>
                                    <p:cond delay="0"/>
                                  </p:stCondLst>
                                  <p:childTnLst>
                                    <p:animEffect transition="out" filter="dissolv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2"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dissolve">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xit" presetSubtype="0" fill="hold" grpId="1" nodeType="clickEffect">
                                  <p:stCondLst>
                                    <p:cond delay="0"/>
                                  </p:stCondLst>
                                  <p:childTnLst>
                                    <p:animEffect transition="out" filter="dissolv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2"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dissolve">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1" nodeType="click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9" presetClass="exit" presetSubtype="0" fill="hold" grpId="2" nodeType="clickEffect">
                                  <p:stCondLst>
                                    <p:cond delay="0"/>
                                  </p:stCondLst>
                                  <p:childTnLst>
                                    <p:animEffect transition="out" filter="dissolve">
                                      <p:cBhvr>
                                        <p:cTn id="74" dur="500"/>
                                        <p:tgtEl>
                                          <p:spTgt spid="17"/>
                                        </p:tgtEl>
                                      </p:cBhvr>
                                    </p:animEffect>
                                    <p:set>
                                      <p:cBhvr>
                                        <p:cTn id="75" dur="1" fill="hold">
                                          <p:stCondLst>
                                            <p:cond delay="499"/>
                                          </p:stCondLst>
                                        </p:cTn>
                                        <p:tgtEl>
                                          <p:spTgt spid="17"/>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3" nodeType="click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dissolve">
                                      <p:cBhvr>
                                        <p:cTn id="80" dur="500"/>
                                        <p:tgtEl>
                                          <p:spTgt spid="17"/>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xit" presetSubtype="0" fill="hold" grpId="1" nodeType="clickEffect">
                                  <p:stCondLst>
                                    <p:cond delay="0"/>
                                  </p:stCondLst>
                                  <p:childTnLst>
                                    <p:animEffect transition="out" filter="dissolv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grpId="2" nodeType="click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dissolve">
                                      <p:cBhvr>
                                        <p:cTn id="90" dur="500"/>
                                        <p:tgtEl>
                                          <p:spTgt spid="16"/>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xit" presetSubtype="0" fill="hold" grpId="1" nodeType="clickEffect">
                                  <p:stCondLst>
                                    <p:cond delay="0"/>
                                  </p:stCondLst>
                                  <p:childTnLst>
                                    <p:animEffect transition="out" filter="dissolve">
                                      <p:cBhvr>
                                        <p:cTn id="94" dur="500"/>
                                        <p:tgtEl>
                                          <p:spTgt spid="12"/>
                                        </p:tgtEl>
                                      </p:cBhvr>
                                    </p:animEffect>
                                    <p:set>
                                      <p:cBhvr>
                                        <p:cTn id="95" dur="1" fill="hold">
                                          <p:stCondLst>
                                            <p:cond delay="499"/>
                                          </p:stCondLst>
                                        </p:cTn>
                                        <p:tgtEl>
                                          <p:spTgt spid="12"/>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9" presetClass="entr" presetSubtype="0" fill="hold" grpId="2" nodeType="clickEffect">
                                  <p:stCondLst>
                                    <p:cond delay="0"/>
                                  </p:stCondLst>
                                  <p:childTnLst>
                                    <p:set>
                                      <p:cBhvr>
                                        <p:cTn id="99" dur="1" fill="hold">
                                          <p:stCondLst>
                                            <p:cond delay="0"/>
                                          </p:stCondLst>
                                        </p:cTn>
                                        <p:tgtEl>
                                          <p:spTgt spid="12"/>
                                        </p:tgtEl>
                                        <p:attrNameLst>
                                          <p:attrName>style.visibility</p:attrName>
                                        </p:attrNameLst>
                                      </p:cBhvr>
                                      <p:to>
                                        <p:strVal val="visible"/>
                                      </p:to>
                                    </p:set>
                                    <p:animEffect transition="in" filter="dissolve">
                                      <p:cBhvr>
                                        <p:cTn id="100" dur="500"/>
                                        <p:tgtEl>
                                          <p:spTgt spid="12"/>
                                        </p:tgtEl>
                                      </p:cBhvr>
                                    </p:animEffect>
                                  </p:childTnLst>
                                </p:cTn>
                              </p:par>
                            </p:childTnLst>
                          </p:cTn>
                        </p:par>
                      </p:childTnLst>
                    </p:cTn>
                  </p:par>
                  <p:par>
                    <p:cTn id="101" fill="hold">
                      <p:stCondLst>
                        <p:cond delay="indefinite"/>
                      </p:stCondLst>
                      <p:childTnLst>
                        <p:par>
                          <p:cTn id="102" fill="hold">
                            <p:stCondLst>
                              <p:cond delay="0"/>
                            </p:stCondLst>
                            <p:childTnLst>
                              <p:par>
                                <p:cTn id="103" presetID="9" presetClass="exit" presetSubtype="0" fill="hold" grpId="1" nodeType="clickEffect">
                                  <p:stCondLst>
                                    <p:cond delay="0"/>
                                  </p:stCondLst>
                                  <p:childTnLst>
                                    <p:animEffect transition="out" filter="dissolve">
                                      <p:cBhvr>
                                        <p:cTn id="104" dur="500"/>
                                        <p:tgtEl>
                                          <p:spTgt spid="20"/>
                                        </p:tgtEl>
                                      </p:cBhvr>
                                    </p:animEffect>
                                    <p:set>
                                      <p:cBhvr>
                                        <p:cTn id="105" dur="1" fill="hold">
                                          <p:stCondLst>
                                            <p:cond delay="499"/>
                                          </p:stCondLst>
                                        </p:cTn>
                                        <p:tgtEl>
                                          <p:spTgt spid="20"/>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9" presetClass="entr" presetSubtype="0" fill="hold" grpId="2" nodeType="clickEffect">
                                  <p:stCondLst>
                                    <p:cond delay="0"/>
                                  </p:stCondLst>
                                  <p:childTnLst>
                                    <p:set>
                                      <p:cBhvr>
                                        <p:cTn id="109" dur="1" fill="hold">
                                          <p:stCondLst>
                                            <p:cond delay="0"/>
                                          </p:stCondLst>
                                        </p:cTn>
                                        <p:tgtEl>
                                          <p:spTgt spid="20"/>
                                        </p:tgtEl>
                                        <p:attrNameLst>
                                          <p:attrName>style.visibility</p:attrName>
                                        </p:attrNameLst>
                                      </p:cBhvr>
                                      <p:to>
                                        <p:strVal val="visible"/>
                                      </p:to>
                                    </p:set>
                                    <p:animEffect transition="in" filter="dissolve">
                                      <p:cBhvr>
                                        <p:cTn id="110" dur="500"/>
                                        <p:tgtEl>
                                          <p:spTgt spid="20"/>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xit" presetSubtype="0" fill="hold" grpId="1" nodeType="clickEffect">
                                  <p:stCondLst>
                                    <p:cond delay="0"/>
                                  </p:stCondLst>
                                  <p:childTnLst>
                                    <p:animEffect transition="out" filter="dissolve">
                                      <p:cBhvr>
                                        <p:cTn id="114" dur="500"/>
                                        <p:tgtEl>
                                          <p:spTgt spid="14"/>
                                        </p:tgtEl>
                                      </p:cBhvr>
                                    </p:animEffect>
                                    <p:set>
                                      <p:cBhvr>
                                        <p:cTn id="115" dur="1" fill="hold">
                                          <p:stCondLst>
                                            <p:cond delay="499"/>
                                          </p:stCondLst>
                                        </p:cTn>
                                        <p:tgtEl>
                                          <p:spTgt spid="14"/>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9" presetClass="entr" presetSubtype="0" fill="hold" grpId="2" nodeType="clickEffect">
                                  <p:stCondLst>
                                    <p:cond delay="0"/>
                                  </p:stCondLst>
                                  <p:childTnLst>
                                    <p:set>
                                      <p:cBhvr>
                                        <p:cTn id="119" dur="1" fill="hold">
                                          <p:stCondLst>
                                            <p:cond delay="0"/>
                                          </p:stCondLst>
                                        </p:cTn>
                                        <p:tgtEl>
                                          <p:spTgt spid="14"/>
                                        </p:tgtEl>
                                        <p:attrNameLst>
                                          <p:attrName>style.visibility</p:attrName>
                                        </p:attrNameLst>
                                      </p:cBhvr>
                                      <p:to>
                                        <p:strVal val="visible"/>
                                      </p:to>
                                    </p:set>
                                    <p:animEffect transition="in" filter="dissolve">
                                      <p:cBhvr>
                                        <p:cTn id="120" dur="500"/>
                                        <p:tgtEl>
                                          <p:spTgt spid="14"/>
                                        </p:tgtEl>
                                      </p:cBhvr>
                                    </p:animEffect>
                                  </p:childTnLst>
                                </p:cTn>
                              </p:par>
                            </p:childTnLst>
                          </p:cTn>
                        </p:par>
                      </p:childTnLst>
                    </p:cTn>
                  </p:par>
                  <p:par>
                    <p:cTn id="121" fill="hold">
                      <p:stCondLst>
                        <p:cond delay="indefinite"/>
                      </p:stCondLst>
                      <p:childTnLst>
                        <p:par>
                          <p:cTn id="122" fill="hold">
                            <p:stCondLst>
                              <p:cond delay="0"/>
                            </p:stCondLst>
                            <p:childTnLst>
                              <p:par>
                                <p:cTn id="123" presetID="9" presetClass="exit" presetSubtype="0" fill="hold" grpId="1" nodeType="clickEffect">
                                  <p:stCondLst>
                                    <p:cond delay="0"/>
                                  </p:stCondLst>
                                  <p:childTnLst>
                                    <p:animEffect transition="out" filter="dissolve">
                                      <p:cBhvr>
                                        <p:cTn id="124" dur="500"/>
                                        <p:tgtEl>
                                          <p:spTgt spid="19"/>
                                        </p:tgtEl>
                                      </p:cBhvr>
                                    </p:animEffect>
                                    <p:set>
                                      <p:cBhvr>
                                        <p:cTn id="125" dur="1" fill="hold">
                                          <p:stCondLst>
                                            <p:cond delay="499"/>
                                          </p:stCondLst>
                                        </p:cTn>
                                        <p:tgtEl>
                                          <p:spTgt spid="19"/>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9" presetClass="entr" presetSubtype="0" fill="hold" grpId="2" nodeType="clickEffect">
                                  <p:stCondLst>
                                    <p:cond delay="0"/>
                                  </p:stCondLst>
                                  <p:childTnLst>
                                    <p:set>
                                      <p:cBhvr>
                                        <p:cTn id="129" dur="1" fill="hold">
                                          <p:stCondLst>
                                            <p:cond delay="0"/>
                                          </p:stCondLst>
                                        </p:cTn>
                                        <p:tgtEl>
                                          <p:spTgt spid="19"/>
                                        </p:tgtEl>
                                        <p:attrNameLst>
                                          <p:attrName>style.visibility</p:attrName>
                                        </p:attrNameLst>
                                      </p:cBhvr>
                                      <p:to>
                                        <p:strVal val="visible"/>
                                      </p:to>
                                    </p:set>
                                    <p:animEffect transition="in" filter="dissolve">
                                      <p:cBhvr>
                                        <p:cTn id="130" dur="500"/>
                                        <p:tgtEl>
                                          <p:spTgt spid="19"/>
                                        </p:tgtEl>
                                      </p:cBhvr>
                                    </p:animEffec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22"/>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23"/>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7" grpId="3"/>
      <p:bldP spid="18" grpId="0"/>
      <p:bldP spid="19" grpId="0"/>
      <p:bldP spid="19" grpId="1"/>
      <p:bldP spid="19" grpId="2"/>
      <p:bldP spid="20" grpId="0"/>
      <p:bldP spid="20" grpId="1"/>
      <p:bldP spid="20" grpId="2"/>
      <p:bldP spid="22" grpId="0" animBg="1"/>
      <p:bldP spid="2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p:cNvGraphicFramePr>
            <a:graphicFrameLocks noGrp="1"/>
          </p:cNvGraphicFramePr>
          <p:nvPr>
            <p:ph idx="1"/>
            <p:extLst>
              <p:ext uri="{D42A27DB-BD31-4B8C-83A1-F6EECF244321}">
                <p14:modId xmlns:p14="http://schemas.microsoft.com/office/powerpoint/2010/main" val="292896298"/>
              </p:ext>
            </p:extLst>
          </p:nvPr>
        </p:nvGraphicFramePr>
        <p:xfrm>
          <a:off x="545731" y="1425478"/>
          <a:ext cx="11087218" cy="4583450"/>
        </p:xfrm>
        <a:graphic>
          <a:graphicData uri="http://schemas.openxmlformats.org/drawingml/2006/table">
            <a:tbl>
              <a:tblPr firstRow="1" bandRow="1">
                <a:tableStyleId>{5C22544A-7EE6-4342-B048-85BDC9FD1C3A}</a:tableStyleId>
              </a:tblPr>
              <a:tblGrid>
                <a:gridCol w="703892">
                  <a:extLst>
                    <a:ext uri="{9D8B030D-6E8A-4147-A177-3AD203B41FA5}">
                      <a16:colId xmlns:a16="http://schemas.microsoft.com/office/drawing/2014/main" val="2548973513"/>
                    </a:ext>
                  </a:extLst>
                </a:gridCol>
                <a:gridCol w="3610957">
                  <a:extLst>
                    <a:ext uri="{9D8B030D-6E8A-4147-A177-3AD203B41FA5}">
                      <a16:colId xmlns:a16="http://schemas.microsoft.com/office/drawing/2014/main" val="2775102314"/>
                    </a:ext>
                  </a:extLst>
                </a:gridCol>
                <a:gridCol w="481742">
                  <a:extLst>
                    <a:ext uri="{9D8B030D-6E8A-4147-A177-3AD203B41FA5}">
                      <a16:colId xmlns:a16="http://schemas.microsoft.com/office/drawing/2014/main" val="2063340645"/>
                    </a:ext>
                  </a:extLst>
                </a:gridCol>
                <a:gridCol w="723204">
                  <a:extLst>
                    <a:ext uri="{9D8B030D-6E8A-4147-A177-3AD203B41FA5}">
                      <a16:colId xmlns:a16="http://schemas.microsoft.com/office/drawing/2014/main" val="1149418214"/>
                    </a:ext>
                  </a:extLst>
                </a:gridCol>
                <a:gridCol w="706056">
                  <a:extLst>
                    <a:ext uri="{9D8B030D-6E8A-4147-A177-3AD203B41FA5}">
                      <a16:colId xmlns:a16="http://schemas.microsoft.com/office/drawing/2014/main" val="3028703937"/>
                    </a:ext>
                  </a:extLst>
                </a:gridCol>
                <a:gridCol w="3632458">
                  <a:extLst>
                    <a:ext uri="{9D8B030D-6E8A-4147-A177-3AD203B41FA5}">
                      <a16:colId xmlns:a16="http://schemas.microsoft.com/office/drawing/2014/main" val="1859025906"/>
                    </a:ext>
                  </a:extLst>
                </a:gridCol>
                <a:gridCol w="477036">
                  <a:extLst>
                    <a:ext uri="{9D8B030D-6E8A-4147-A177-3AD203B41FA5}">
                      <a16:colId xmlns:a16="http://schemas.microsoft.com/office/drawing/2014/main" val="3979149899"/>
                    </a:ext>
                  </a:extLst>
                </a:gridCol>
                <a:gridCol w="751873">
                  <a:extLst>
                    <a:ext uri="{9D8B030D-6E8A-4147-A177-3AD203B41FA5}">
                      <a16:colId xmlns:a16="http://schemas.microsoft.com/office/drawing/2014/main" val="4000977675"/>
                    </a:ext>
                  </a:extLst>
                </a:gridCol>
              </a:tblGrid>
              <a:tr h="1234005">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You message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Léa</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to check you understood what she said.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Now your app has a bug!  It has eaten the indefinite articles.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Use the correct word for ‘a’: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un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or ‘</a:t>
                      </a:r>
                      <a:r>
                        <a:rPr kumimoji="0" lang="en-GB" sz="20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When you have finished, check the wordlist.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861482725"/>
                  </a:ext>
                </a:extLst>
              </a:tr>
              <a:tr h="669889">
                <a:tc gridSpan="2">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669889">
                <a:tc>
                  <a:txBody>
                    <a:bodyPr/>
                    <a:lstStyle/>
                    <a:p>
                      <a:r>
                        <a:rPr lang="en-GB" sz="3200" b="1" dirty="0">
                          <a:solidFill>
                            <a:schemeClr val="accent5">
                              <a:lumMod val="50000"/>
                            </a:schemeClr>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2400" b="0" dirty="0" err="1">
                          <a:solidFill>
                            <a:schemeClr val="accent5">
                              <a:lumMod val="50000"/>
                            </a:schemeClr>
                          </a:solidFill>
                          <a:latin typeface="Century Gothic" panose="020B0502020202020204" pitchFamily="34" charset="0"/>
                        </a:rPr>
                        <a:t>J’ai</a:t>
                      </a:r>
                      <a:r>
                        <a:rPr lang="en-GB" sz="2400" b="0" dirty="0">
                          <a:solidFill>
                            <a:schemeClr val="accent5">
                              <a:lumMod val="50000"/>
                            </a:schemeClr>
                          </a:solidFill>
                          <a:latin typeface="Century Gothic" panose="020B0502020202020204" pitchFamily="34" charset="0"/>
                        </a:rPr>
                        <a:t>         animal.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chemeClr val="accent5">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5">
                              <a:lumMod val="50000"/>
                            </a:schemeClr>
                          </a:solidFill>
                          <a:latin typeface="Century Gothic" panose="020B0502020202020204" pitchFamily="34" charset="0"/>
                        </a:rPr>
                        <a:t>J’ai</a:t>
                      </a:r>
                      <a:r>
                        <a:rPr lang="en-GB" sz="2400" b="0" dirty="0">
                          <a:solidFill>
                            <a:schemeClr val="accent5">
                              <a:lumMod val="50000"/>
                            </a:schemeClr>
                          </a:solidFill>
                          <a:latin typeface="Century Gothic" panose="020B0502020202020204" pitchFamily="34" charset="0"/>
                        </a:rPr>
                        <a:t>          idée.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69889">
                <a:tc>
                  <a:txBody>
                    <a:bodyPr/>
                    <a:lstStyle/>
                    <a:p>
                      <a:r>
                        <a:rPr lang="en-GB" sz="3200" b="1" dirty="0">
                          <a:solidFill>
                            <a:schemeClr val="accent5">
                              <a:lumMod val="50000"/>
                            </a:schemeClr>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Elle a </a:t>
                      </a:r>
                      <a:r>
                        <a:rPr lang="en-GB" sz="2400" b="0" baseline="0" dirty="0">
                          <a:solidFill>
                            <a:schemeClr val="accent5">
                              <a:lumMod val="50000"/>
                            </a:schemeClr>
                          </a:solidFill>
                          <a:latin typeface="Century Gothic" panose="020B0502020202020204" pitchFamily="34" charset="0"/>
                        </a:rPr>
                        <a:t>        chose</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5">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a:solidFill>
                            <a:schemeClr val="accent5">
                              <a:lumMod val="50000"/>
                            </a:schemeClr>
                          </a:solidFill>
                          <a:latin typeface="Century Gothic" panose="020B0502020202020204" pitchFamily="34" charset="0"/>
                        </a:rPr>
                        <a:t>J’ai</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chien</a:t>
                      </a:r>
                      <a:r>
                        <a:rPr lang="en-GB" sz="240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669889">
                <a:tc>
                  <a:txBody>
                    <a:bodyPr/>
                    <a:lstStyle/>
                    <a:p>
                      <a:r>
                        <a:rPr lang="en-GB" sz="3200" b="1" dirty="0">
                          <a:solidFill>
                            <a:schemeClr val="accent5">
                              <a:lumMod val="50000"/>
                            </a:schemeClr>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2400" b="0" dirty="0">
                          <a:solidFill>
                            <a:schemeClr val="accent5">
                              <a:lumMod val="50000"/>
                            </a:schemeClr>
                          </a:solidFill>
                          <a:latin typeface="Century Gothic" panose="020B0502020202020204" pitchFamily="34" charset="0"/>
                        </a:rPr>
                        <a:t>Elle a</a:t>
                      </a:r>
                      <a:r>
                        <a:rPr lang="en-GB" sz="2400" b="0" baseline="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chambre</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chemeClr val="accent5">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a:solidFill>
                            <a:schemeClr val="accent5">
                              <a:lumMod val="50000"/>
                            </a:schemeClr>
                          </a:solidFill>
                          <a:latin typeface="Century Gothic" panose="020B0502020202020204" pitchFamily="34" charset="0"/>
                        </a:rPr>
                        <a:t>Elle </a:t>
                      </a:r>
                      <a:r>
                        <a:rPr lang="en-GB" sz="2400" baseline="0" dirty="0">
                          <a:solidFill>
                            <a:schemeClr val="accent5">
                              <a:lumMod val="50000"/>
                            </a:schemeClr>
                          </a:solidFill>
                          <a:latin typeface="Century Gothic" panose="020B0502020202020204" pitchFamily="34" charset="0"/>
                        </a:rPr>
                        <a:t>a          portable.</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669889">
                <a:tc>
                  <a:txBody>
                    <a:bodyPr/>
                    <a:lstStyle/>
                    <a:p>
                      <a:r>
                        <a:rPr lang="en-GB" sz="3200" b="1" dirty="0">
                          <a:solidFill>
                            <a:schemeClr val="accent5">
                              <a:lumMod val="50000"/>
                            </a:schemeClr>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2400" b="0" dirty="0" err="1">
                          <a:solidFill>
                            <a:schemeClr val="accent5">
                              <a:lumMod val="50000"/>
                            </a:schemeClr>
                          </a:solidFill>
                          <a:latin typeface="Century Gothic" panose="020B0502020202020204" pitchFamily="34" charset="0"/>
                        </a:rPr>
                        <a:t>J’ai</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règle</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bl>
          </a:graphicData>
        </a:graphic>
      </p:graphicFrame>
      <p:sp>
        <p:nvSpPr>
          <p:cNvPr id="5" name="Explosion 2 4"/>
          <p:cNvSpPr>
            <a:spLocks noChangeAspect="1"/>
          </p:cNvSpPr>
          <p:nvPr/>
        </p:nvSpPr>
        <p:spPr>
          <a:xfrm rot="1587298">
            <a:off x="1927677" y="3428354"/>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0860" y="3372917"/>
            <a:ext cx="498794" cy="519576"/>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6420" y="4097363"/>
            <a:ext cx="498794" cy="519576"/>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6420" y="4700518"/>
            <a:ext cx="498794" cy="519576"/>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6420" y="5329886"/>
            <a:ext cx="498794" cy="519576"/>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61483" y="3385099"/>
            <a:ext cx="498794" cy="519576"/>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4770" y="4085853"/>
            <a:ext cx="498794" cy="519576"/>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4841" y="4766070"/>
            <a:ext cx="498794" cy="519576"/>
          </a:xfrm>
          <a:prstGeom prst="rect">
            <a:avLst/>
          </a:prstGeom>
        </p:spPr>
      </p:pic>
      <p:sp>
        <p:nvSpPr>
          <p:cNvPr id="36" name="Rectangle 35"/>
          <p:cNvSpPr/>
          <p:nvPr/>
        </p:nvSpPr>
        <p:spPr>
          <a:xfrm>
            <a:off x="5324141" y="2684880"/>
            <a:ext cx="873957" cy="523220"/>
          </a:xfrm>
          <a:prstGeom prst="rect">
            <a:avLst/>
          </a:prstGeom>
          <a:noFill/>
        </p:spPr>
        <p:txBody>
          <a:bodyPr wrap="none" lIns="91440" tIns="45720" rIns="91440" bIns="45720">
            <a:spAutoFit/>
          </a:bodyPr>
          <a:lstStyle/>
          <a:p>
            <a:r>
              <a:rPr lang="en-US" sz="2800" b="1" dirty="0" err="1">
                <a:ln w="6600">
                  <a:solidFill>
                    <a:schemeClr val="accent2"/>
                  </a:solidFill>
                  <a:prstDash val="solid"/>
                </a:ln>
                <a:solidFill>
                  <a:srgbClr val="FF0000"/>
                </a:solidFill>
                <a:effectLst>
                  <a:outerShdw dist="38100" dir="2700000" algn="tl" rotWithShape="0">
                    <a:schemeClr val="accent2"/>
                  </a:outerShdw>
                </a:effectLst>
                <a:latin typeface="Century Gothic" panose="020B0502020202020204" pitchFamily="34" charset="0"/>
              </a:rPr>
              <a:t>une</a:t>
            </a:r>
            <a:endParaRPr lang="en-US" sz="2800" b="1" cap="none" spc="0" dirty="0">
              <a:ln w="6600">
                <a:solidFill>
                  <a:schemeClr val="accent2"/>
                </a:solidFill>
                <a:prstDash val="solid"/>
              </a:ln>
              <a:solidFill>
                <a:srgbClr val="FF0000"/>
              </a:solidFill>
              <a:effectLst>
                <a:outerShdw dist="38100" dir="2700000" algn="tl" rotWithShape="0">
                  <a:schemeClr val="accent2"/>
                </a:outerShdw>
              </a:effectLst>
              <a:latin typeface="Century Gothic" panose="020B0502020202020204" pitchFamily="34" charset="0"/>
            </a:endParaRPr>
          </a:p>
        </p:txBody>
      </p:sp>
      <p:sp>
        <p:nvSpPr>
          <p:cNvPr id="38" name="Rectangle 37"/>
          <p:cNvSpPr/>
          <p:nvPr/>
        </p:nvSpPr>
        <p:spPr>
          <a:xfrm>
            <a:off x="4792149" y="2671615"/>
            <a:ext cx="614271" cy="523220"/>
          </a:xfrm>
          <a:prstGeom prst="rect">
            <a:avLst/>
          </a:prstGeom>
          <a:noFill/>
        </p:spPr>
        <p:txBody>
          <a:bodyPr wrap="none" lIns="91440" tIns="45720" rIns="91440" bIns="45720">
            <a:spAutoFit/>
          </a:bodyPr>
          <a:lstStyle/>
          <a:p>
            <a:r>
              <a:rPr lang="en-US" sz="2800" b="1" dirty="0">
                <a:ln w="6600">
                  <a:solidFill>
                    <a:schemeClr val="accent2"/>
                  </a:solidFill>
                  <a:prstDash val="solid"/>
                </a:ln>
                <a:solidFill>
                  <a:schemeClr val="tx2"/>
                </a:solidFill>
                <a:effectLst>
                  <a:outerShdw dist="38100" dir="2700000" algn="tl" rotWithShape="0">
                    <a:schemeClr val="accent2"/>
                  </a:outerShdw>
                </a:effectLst>
                <a:latin typeface="Century Gothic" panose="020B0502020202020204" pitchFamily="34" charset="0"/>
              </a:rPr>
              <a:t>un</a:t>
            </a:r>
            <a:endParaRPr lang="en-US" sz="2800" b="1" cap="none" spc="0" dirty="0">
              <a:ln w="6600">
                <a:solidFill>
                  <a:schemeClr val="accent2"/>
                </a:solidFill>
                <a:prstDash val="solid"/>
              </a:ln>
              <a:solidFill>
                <a:schemeClr val="tx2"/>
              </a:solidFill>
              <a:effectLst>
                <a:outerShdw dist="38100" dir="2700000" algn="tl" rotWithShape="0">
                  <a:schemeClr val="accent2"/>
                </a:outerShdw>
              </a:effectLst>
              <a:latin typeface="Century Gothic" panose="020B0502020202020204" pitchFamily="34" charset="0"/>
            </a:endParaRPr>
          </a:p>
        </p:txBody>
      </p:sp>
      <p:sp>
        <p:nvSpPr>
          <p:cNvPr id="31" name="Explosion 2 30"/>
          <p:cNvSpPr>
            <a:spLocks noChangeAspect="1"/>
          </p:cNvSpPr>
          <p:nvPr/>
        </p:nvSpPr>
        <p:spPr>
          <a:xfrm rot="1587298">
            <a:off x="2153795" y="4098320"/>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rPr>
              <a:t>    </a:t>
            </a:r>
          </a:p>
        </p:txBody>
      </p:sp>
      <p:sp>
        <p:nvSpPr>
          <p:cNvPr id="32" name="Explosion 2 31"/>
          <p:cNvSpPr>
            <a:spLocks noChangeAspect="1"/>
          </p:cNvSpPr>
          <p:nvPr/>
        </p:nvSpPr>
        <p:spPr>
          <a:xfrm rot="1587298">
            <a:off x="2172463" y="4766377"/>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3" name="Explosion 2 32"/>
          <p:cNvSpPr>
            <a:spLocks noChangeAspect="1"/>
          </p:cNvSpPr>
          <p:nvPr/>
        </p:nvSpPr>
        <p:spPr>
          <a:xfrm rot="1587298">
            <a:off x="1949397" y="5438251"/>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5" name="Explosion 2 34"/>
          <p:cNvSpPr>
            <a:spLocks noChangeAspect="1"/>
          </p:cNvSpPr>
          <p:nvPr/>
        </p:nvSpPr>
        <p:spPr>
          <a:xfrm rot="1587298">
            <a:off x="7472107" y="3416993"/>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1" name="Explosion 2 40"/>
          <p:cNvSpPr>
            <a:spLocks noChangeAspect="1"/>
          </p:cNvSpPr>
          <p:nvPr/>
        </p:nvSpPr>
        <p:spPr>
          <a:xfrm rot="1587298">
            <a:off x="7472106" y="4140617"/>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2" name="Explosion 2 41"/>
          <p:cNvSpPr>
            <a:spLocks noChangeAspect="1"/>
          </p:cNvSpPr>
          <p:nvPr/>
        </p:nvSpPr>
        <p:spPr>
          <a:xfrm rot="1587298">
            <a:off x="7700827" y="4781766"/>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3" name="Rectangle 42"/>
          <p:cNvSpPr/>
          <p:nvPr/>
        </p:nvSpPr>
        <p:spPr>
          <a:xfrm>
            <a:off x="10339782" y="2671341"/>
            <a:ext cx="621701" cy="523220"/>
          </a:xfrm>
          <a:prstGeom prst="rect">
            <a:avLst/>
          </a:prstGeom>
          <a:noFill/>
        </p:spPr>
        <p:txBody>
          <a:bodyPr wrap="square" lIns="91440" tIns="45720" rIns="91440" bIns="45720">
            <a:spAutoFit/>
          </a:bodyPr>
          <a:lstStyle/>
          <a:p>
            <a:r>
              <a:rPr lang="en-US" sz="2800" b="1" dirty="0">
                <a:ln w="6600">
                  <a:solidFill>
                    <a:schemeClr val="accent2"/>
                  </a:solidFill>
                  <a:prstDash val="solid"/>
                </a:ln>
                <a:solidFill>
                  <a:schemeClr val="tx2"/>
                </a:solidFill>
                <a:effectLst>
                  <a:outerShdw dist="38100" dir="2700000" algn="tl" rotWithShape="0">
                    <a:schemeClr val="accent2"/>
                  </a:outerShdw>
                </a:effectLst>
                <a:latin typeface="Century Gothic" panose="020B0502020202020204" pitchFamily="34" charset="0"/>
              </a:rPr>
              <a:t>un</a:t>
            </a:r>
            <a:endParaRPr lang="en-US" sz="2800" b="1" cap="none" spc="0" dirty="0">
              <a:ln w="6600">
                <a:solidFill>
                  <a:schemeClr val="accent2"/>
                </a:solidFill>
                <a:prstDash val="solid"/>
              </a:ln>
              <a:solidFill>
                <a:schemeClr val="tx2"/>
              </a:solidFill>
              <a:effectLst>
                <a:outerShdw dist="38100" dir="2700000" algn="tl" rotWithShape="0">
                  <a:schemeClr val="accent2"/>
                </a:outerShdw>
              </a:effectLst>
              <a:latin typeface="Century Gothic" panose="020B0502020202020204" pitchFamily="34" charset="0"/>
            </a:endParaRPr>
          </a:p>
        </p:txBody>
      </p:sp>
      <p:sp>
        <p:nvSpPr>
          <p:cNvPr id="46" name="Rectangle 45"/>
          <p:cNvSpPr/>
          <p:nvPr/>
        </p:nvSpPr>
        <p:spPr>
          <a:xfrm>
            <a:off x="10843216" y="2684880"/>
            <a:ext cx="873957" cy="523220"/>
          </a:xfrm>
          <a:prstGeom prst="rect">
            <a:avLst/>
          </a:prstGeom>
          <a:noFill/>
        </p:spPr>
        <p:txBody>
          <a:bodyPr wrap="none" lIns="91440" tIns="45720" rIns="91440" bIns="45720">
            <a:spAutoFit/>
          </a:bodyPr>
          <a:lstStyle/>
          <a:p>
            <a:r>
              <a:rPr lang="en-US" sz="2800" b="1" dirty="0" err="1">
                <a:ln w="6600">
                  <a:solidFill>
                    <a:schemeClr val="accent2"/>
                  </a:solidFill>
                  <a:prstDash val="solid"/>
                </a:ln>
                <a:solidFill>
                  <a:srgbClr val="FF0000"/>
                </a:solidFill>
                <a:effectLst>
                  <a:outerShdw dist="38100" dir="2700000" algn="tl" rotWithShape="0">
                    <a:schemeClr val="accent2"/>
                  </a:outerShdw>
                </a:effectLst>
                <a:latin typeface="Century Gothic" panose="020B0502020202020204" pitchFamily="34" charset="0"/>
              </a:rPr>
              <a:t>une</a:t>
            </a:r>
            <a:endParaRPr lang="en-US" sz="2800" b="1" cap="none" spc="0" dirty="0">
              <a:ln w="6600">
                <a:solidFill>
                  <a:schemeClr val="accent2"/>
                </a:solidFill>
                <a:prstDash val="solid"/>
              </a:ln>
              <a:solidFill>
                <a:srgbClr val="FF0000"/>
              </a:solidFill>
              <a:effectLst>
                <a:outerShdw dist="38100" dir="2700000" algn="tl" rotWithShape="0">
                  <a:schemeClr val="accent2"/>
                </a:outerShdw>
              </a:effectLst>
              <a:latin typeface="Century Gothic" panose="020B0502020202020204" pitchFamily="34" charset="0"/>
            </a:endParaRPr>
          </a:p>
        </p:txBody>
      </p:sp>
      <p:pic>
        <p:nvPicPr>
          <p:cNvPr id="45" name="Picture 44" descr="background rectangle">
            <a:extLst>
              <a:ext uri="{FF2B5EF4-FFF2-40B4-BE49-F238E27FC236}">
                <a16:creationId xmlns:a16="http://schemas.microsoft.com/office/drawing/2014/main" id="{4CAB058F-AE86-48DB-8588-C2E0BD3ED3B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7" name="Title 3">
            <a:extLst>
              <a:ext uri="{FF2B5EF4-FFF2-40B4-BE49-F238E27FC236}">
                <a16:creationId xmlns:a16="http://schemas.microsoft.com/office/drawing/2014/main" id="{92BFEBC9-304E-4FE1-BD6C-4573C189E4CB}"/>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‘un’ </a:t>
            </a:r>
            <a:r>
              <a:rPr lang="en-GB" sz="3600" b="1" dirty="0" err="1">
                <a:solidFill>
                  <a:schemeClr val="bg1"/>
                </a:solidFill>
              </a:rPr>
              <a:t>ou</a:t>
            </a:r>
            <a:r>
              <a:rPr lang="en-GB" sz="3600" b="1" dirty="0">
                <a:solidFill>
                  <a:schemeClr val="bg1"/>
                </a:solidFill>
              </a:rPr>
              <a:t> ‘</a:t>
            </a:r>
            <a:r>
              <a:rPr lang="en-GB" sz="3600" b="1" dirty="0" err="1">
                <a:solidFill>
                  <a:schemeClr val="bg1"/>
                </a:solidFill>
              </a:rPr>
              <a:t>une</a:t>
            </a:r>
            <a:r>
              <a:rPr lang="en-GB" sz="3600" b="1" dirty="0">
                <a:solidFill>
                  <a:schemeClr val="bg1"/>
                </a:solidFill>
              </a:rPr>
              <a:t>’ ?</a:t>
            </a:r>
          </a:p>
        </p:txBody>
      </p:sp>
      <p:sp>
        <p:nvSpPr>
          <p:cNvPr id="48" name="Rounded Rectangle 46">
            <a:extLst>
              <a:ext uri="{FF2B5EF4-FFF2-40B4-BE49-F238E27FC236}">
                <a16:creationId xmlns:a16="http://schemas.microsoft.com/office/drawing/2014/main" id="{B2ED25E1-3B70-4214-A43B-2A66E3FAB4FE}"/>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49" name="Picture 48" descr="A close up of a logo&#10;&#10;Description automatically generated">
            <a:extLst>
              <a:ext uri="{FF2B5EF4-FFF2-40B4-BE49-F238E27FC236}">
                <a16:creationId xmlns:a16="http://schemas.microsoft.com/office/drawing/2014/main" id="{8BED407B-059B-48DA-842E-6461E7DCC3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8615" y="-209042"/>
            <a:ext cx="2239234" cy="2239234"/>
          </a:xfrm>
          <a:prstGeom prst="rect">
            <a:avLst/>
          </a:prstGeom>
        </p:spPr>
      </p:pic>
    </p:spTree>
    <p:extLst>
      <p:ext uri="{BB962C8B-B14F-4D97-AF65-F5344CB8AC3E}">
        <p14:creationId xmlns:p14="http://schemas.microsoft.com/office/powerpoint/2010/main" val="274079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Vocabulary introduction</a:t>
            </a:r>
          </a:p>
        </p:txBody>
      </p:sp>
      <p:sp>
        <p:nvSpPr>
          <p:cNvPr id="29" name="Rectangle 28"/>
          <p:cNvSpPr/>
          <p:nvPr/>
        </p:nvSpPr>
        <p:spPr>
          <a:xfrm>
            <a:off x="1959703" y="3978897"/>
            <a:ext cx="361665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règle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Rectangle 30"/>
          <p:cNvSpPr/>
          <p:nvPr/>
        </p:nvSpPr>
        <p:spPr>
          <a:xfrm>
            <a:off x="540065" y="2789079"/>
            <a:ext cx="268855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0066"/>
                </a:solidFill>
                <a:effectLst/>
                <a:uLnTx/>
                <a:uFillTx/>
                <a:latin typeface="Tw Cen MT" panose="020B0602020104020603"/>
                <a:ea typeface="+mn-ea"/>
                <a:cs typeface="+mn-cs"/>
              </a:rPr>
              <a:t> </a:t>
            </a:r>
            <a:r>
              <a:rPr kumimoji="0" lang="en-GB" sz="4000" b="0" i="0" u="none" strike="noStrike" kern="1200" cap="none" spc="0" normalizeH="0" baseline="0" noProof="0" dirty="0" err="1">
                <a:ln>
                  <a:noFill/>
                </a:ln>
                <a:solidFill>
                  <a:srgbClr val="000066"/>
                </a:solidFill>
                <a:effectLst/>
                <a:uLnTx/>
                <a:uFillTx/>
                <a:latin typeface="Century Gothic" panose="020B0502020202020204" pitchFamily="34" charset="0"/>
                <a:ea typeface="+mn-ea"/>
                <a:cs typeface="+mn-cs"/>
              </a:rPr>
              <a:t>chambre</a:t>
            </a:r>
            <a:endParaRPr kumimoji="0" lang="en-GB" sz="4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endParaRPr>
          </a:p>
        </p:txBody>
      </p:sp>
      <p:sp>
        <p:nvSpPr>
          <p:cNvPr id="33" name="Rectangle 32"/>
          <p:cNvSpPr/>
          <p:nvPr/>
        </p:nvSpPr>
        <p:spPr>
          <a:xfrm>
            <a:off x="6086516" y="3356543"/>
            <a:ext cx="1305165"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solidFill>
                  <a:srgbClr val="002060"/>
                </a:solidFill>
                <a:latin typeface="Century Gothic" panose="020B0502020202020204" pitchFamily="34" charset="0"/>
              </a:rPr>
              <a:t>idée</a:t>
            </a:r>
            <a:endParaRPr kumimoji="0" lang="en-GB" sz="40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37" name="Rectangle 36"/>
          <p:cNvSpPr/>
          <p:nvPr/>
        </p:nvSpPr>
        <p:spPr>
          <a:xfrm>
            <a:off x="9141049" y="966363"/>
            <a:ext cx="169790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chose</a:t>
            </a:r>
          </a:p>
        </p:txBody>
      </p:sp>
      <p:sp>
        <p:nvSpPr>
          <p:cNvPr id="30" name="Rectangle 29"/>
          <p:cNvSpPr/>
          <p:nvPr/>
        </p:nvSpPr>
        <p:spPr>
          <a:xfrm>
            <a:off x="1433736" y="1230099"/>
            <a:ext cx="233429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portable</a:t>
            </a:r>
          </a:p>
        </p:txBody>
      </p:sp>
      <p:sp>
        <p:nvSpPr>
          <p:cNvPr id="39" name="Rectangle 38"/>
          <p:cNvSpPr/>
          <p:nvPr/>
        </p:nvSpPr>
        <p:spPr>
          <a:xfrm>
            <a:off x="8490360" y="3978897"/>
            <a:ext cx="157767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chien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Rectangle 45"/>
          <p:cNvSpPr/>
          <p:nvPr/>
        </p:nvSpPr>
        <p:spPr>
          <a:xfrm>
            <a:off x="6486331" y="1924914"/>
            <a:ext cx="188545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animal</a:t>
            </a:r>
          </a:p>
        </p:txBody>
      </p:sp>
      <p:sp>
        <p:nvSpPr>
          <p:cNvPr id="48" name="Rectangle 47"/>
          <p:cNvSpPr/>
          <p:nvPr/>
        </p:nvSpPr>
        <p:spPr>
          <a:xfrm>
            <a:off x="0" y="5414936"/>
            <a:ext cx="6086516" cy="97848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9" name="Rectangle 48"/>
          <p:cNvSpPr/>
          <p:nvPr/>
        </p:nvSpPr>
        <p:spPr>
          <a:xfrm>
            <a:off x="6086516" y="5414936"/>
            <a:ext cx="6109066" cy="98192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0" name="TextBox 49"/>
          <p:cNvSpPr txBox="1"/>
          <p:nvPr/>
        </p:nvSpPr>
        <p:spPr>
          <a:xfrm>
            <a:off x="1936920" y="5416599"/>
            <a:ext cx="21489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a:t>
            </a:r>
          </a:p>
        </p:txBody>
      </p:sp>
      <p:sp>
        <p:nvSpPr>
          <p:cNvPr id="51" name="TextBox 50"/>
          <p:cNvSpPr txBox="1"/>
          <p:nvPr/>
        </p:nvSpPr>
        <p:spPr>
          <a:xfrm>
            <a:off x="7919052" y="5444975"/>
            <a:ext cx="21489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une</a:t>
            </a: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Picture 21" descr="background rectangle">
            <a:extLst>
              <a:ext uri="{FF2B5EF4-FFF2-40B4-BE49-F238E27FC236}">
                <a16:creationId xmlns:a16="http://schemas.microsoft.com/office/drawing/2014/main" id="{B67CB7DF-1B86-4B52-9B81-16E27A4D887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C488D87E-62CD-4FD2-B82D-F8761FB546CD}"/>
              </a:ext>
            </a:extLst>
          </p:cNvPr>
          <p:cNvSpPr txBox="1">
            <a:spLocks/>
          </p:cNvSpPr>
          <p:nvPr/>
        </p:nvSpPr>
        <p:spPr>
          <a:xfrm>
            <a:off x="0" y="296864"/>
            <a:ext cx="5734594" cy="70784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Vocabulaire</a:t>
            </a:r>
            <a:r>
              <a:rPr lang="en-GB" sz="3600" b="1" dirty="0">
                <a:solidFill>
                  <a:schemeClr val="bg1"/>
                </a:solidFill>
              </a:rPr>
              <a:t> – un </a:t>
            </a:r>
            <a:r>
              <a:rPr lang="en-GB" sz="3600" b="1" dirty="0" err="1">
                <a:solidFill>
                  <a:schemeClr val="bg1"/>
                </a:solidFill>
              </a:rPr>
              <a:t>ou</a:t>
            </a:r>
            <a:r>
              <a:rPr lang="en-GB" sz="3600" b="1" dirty="0">
                <a:solidFill>
                  <a:schemeClr val="bg1"/>
                </a:solidFill>
              </a:rPr>
              <a:t> </a:t>
            </a:r>
            <a:r>
              <a:rPr lang="en-GB" sz="3600" b="1" dirty="0" err="1">
                <a:solidFill>
                  <a:schemeClr val="bg1"/>
                </a:solidFill>
              </a:rPr>
              <a:t>une</a:t>
            </a:r>
            <a:r>
              <a:rPr lang="en-GB" sz="3600" b="1" dirty="0">
                <a:solidFill>
                  <a:schemeClr val="bg1"/>
                </a:solidFill>
              </a:rPr>
              <a:t>?</a:t>
            </a:r>
          </a:p>
        </p:txBody>
      </p:sp>
      <p:sp>
        <p:nvSpPr>
          <p:cNvPr id="25" name="Rounded Rectangle 46">
            <a:extLst>
              <a:ext uri="{FF2B5EF4-FFF2-40B4-BE49-F238E27FC236}">
                <a16:creationId xmlns:a16="http://schemas.microsoft.com/office/drawing/2014/main" id="{8EE09055-12D2-4503-A7B0-ECCBA19FDAD0}"/>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40209326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66667E-6 0 L 1.66667E-6 0.00023 C 0.00143 0.00556 0.00312 0.01088 0.00417 0.0169 C 0.00521 0.02292 0.00547 0.0294 0.00625 0.03565 C 0.00729 0.04306 0.00846 0.05069 0.0095 0.0581 C 0.00976 0.06366 0.00989 0.06944 0.01055 0.075 C 0.01328 0.10116 0.01523 0.11065 0.02005 0.13519 C 0.02096 0.14005 0.02187 0.14537 0.02318 0.15023 C 0.025 0.15671 0.0276 0.1625 0.02956 0.16898 C 0.03958 0.20162 0.03021 0.17546 0.03906 0.19907 C 0.04167 0.21991 0.04362 0.22454 0.03685 0.24977 C 0.03555 0.25463 0.0319 0.25579 0.02956 0.25903 C 0.02838 0.26065 0.02773 0.26343 0.0263 0.26481 C 0.02018 0.27037 0.01406 0.27639 0.00729 0.27963 C 0.00078 0.2831 -0.01003 0.28819 -0.01693 0.29282 C -0.02044 0.29514 -0.02578 0.30185 -0.02852 0.30417 C -0.03125 0.30648 -0.03438 0.30718 -0.03698 0.30972 C -0.0375 0.31019 -0.04844 0.32245 -0.05065 0.32847 C -0.05339 0.33588 -0.05534 0.34375 -0.05807 0.35116 L -0.06237 0.36227 C -0.06445 0.38125 -0.06185 0.36181 -0.06654 0.3831 C -0.06784 0.38843 -0.06862 0.39421 -0.06966 0.4 C -0.0707 0.40486 -0.07201 0.40972 -0.07292 0.41505 C -0.07552 0.43009 -0.07201 0.41921 -0.07604 0.42986 C -0.08386 0.47153 -0.07917 0.45787 -0.08555 0.475 C -0.08698 0.48449 -0.08776 0.49421 -0.08972 0.50324 C -0.09102 0.5088 -0.09349 0.51296 -0.09505 0.51829 C -0.09557 0.51991 -0.09557 0.52222 -0.0961 0.52384 C -0.0974 0.52847 -0.09896 0.53264 -0.10039 0.53704 C -0.10612 0.55602 -0.10039 0.54282 -0.11198 0.56343 C -0.11302 0.56528 -0.1138 0.56782 -0.11511 0.56898 C -0.14154 0.59259 -0.11081 0.56574 -0.12878 0.58032 C -0.13893 0.58843 -0.13164 0.5838 -0.13828 0.58773 C -0.13945 0.58958 -0.14037 0.59167 -0.14154 0.59329 C -0.14518 0.59884 -0.14453 0.59491 -0.14675 0.60278 C -0.14844 0.60856 -0.14844 0.60741 -0.14675 0.61019 L -0.14883 0.61227 " pathEditMode="relative" rAng="0" ptsTypes="AAAAAAAAAAAAAAAAAAAAAAAAAAAAAAAAAAAAA">
                                      <p:cBhvr>
                                        <p:cTn id="6" dur="2000" fill="hold"/>
                                        <p:tgtEl>
                                          <p:spTgt spid="30"/>
                                        </p:tgtEl>
                                        <p:attrNameLst>
                                          <p:attrName>ppt_x</p:attrName>
                                          <p:attrName>ppt_y</p:attrName>
                                        </p:attrNameLst>
                                      </p:cBhvr>
                                      <p:rCtr x="-5378" y="30602"/>
                                    </p:animMotion>
                                  </p:childTnLst>
                                </p:cTn>
                              </p:par>
                            </p:childTnLst>
                          </p:cTn>
                        </p:par>
                      </p:childTnLst>
                    </p:cTn>
                  </p:par>
                </p:childTnLst>
              </p:cTn>
              <p:nextCondLst>
                <p:cond evt="onClick" delay="0">
                  <p:tgtEl>
                    <p:spTgt spid="30"/>
                  </p:tgtEl>
                </p:cond>
              </p:nextCondLst>
            </p:seq>
            <p:seq concurrent="1" nextAc="seek">
              <p:cTn id="7" restart="whenNotActive" fill="hold" evtFilter="cancelBubble" nodeType="interactiveSeq">
                <p:stCondLst>
                  <p:cond evt="onClick" delay="0">
                    <p:tgtEl>
                      <p:spTgt spid="39"/>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grpId="0" nodeType="clickEffect">
                                  <p:stCondLst>
                                    <p:cond delay="0"/>
                                  </p:stCondLst>
                                  <p:childTnLst>
                                    <p:animMotion origin="layout" path="M 0 0 L 0 0 C -0.00222 0.00416 -0.00417 0.00902 -0.00638 0.01296 C -0.00821 0.0162 -0.01029 0.01736 -0.01276 0.01875 C -0.01628 0.02037 -0.01862 0.02106 -0.02227 0.02245 C -0.03815 0.02199 -0.15899 0.01551 -0.20495 0.0206 C -0.20716 0.02083 -0.20912 0.02338 -0.21133 0.0243 C -0.2168 0.02662 -0.2181 0.02685 -0.22396 0.03356 C -0.225 0.03495 -0.22591 0.03657 -0.22709 0.0375 C -0.22852 0.03842 -0.22995 0.03865 -0.23138 0.03935 C -0.23282 0.04051 -0.23412 0.04213 -0.23555 0.04305 C -0.23763 0.04444 -0.23998 0.04514 -0.24193 0.04676 C -0.24336 0.04814 -0.24466 0.04977 -0.2461 0.05046 C -0.24857 0.05162 -0.25104 0.05162 -0.25352 0.05254 C -0.25495 0.05301 -0.25638 0.0537 -0.25782 0.05439 C -0.25951 0.05625 -0.2612 0.0581 -0.26302 0.05995 C -0.26446 0.06134 -0.26589 0.06227 -0.26732 0.06365 C -0.26836 0.06481 -0.26927 0.06643 -0.27045 0.06736 C -0.27175 0.06875 -0.27331 0.0699 -0.27461 0.07129 C -0.27748 0.0743 -0.28034 0.07731 -0.28308 0.08055 C -0.28529 0.0831 -0.28711 0.08634 -0.28946 0.08819 C -0.29258 0.09027 -0.29597 0.09236 -0.29896 0.0956 C -0.30117 0.09791 -0.30313 0.10069 -0.30534 0.10324 C -0.30795 0.10625 -0.30964 0.10856 -0.31263 0.11064 C -0.31407 0.11157 -0.3155 0.1118 -0.31693 0.1125 C -0.31862 0.11435 -0.32045 0.1162 -0.32214 0.11805 C -0.32331 0.11944 -0.32422 0.12083 -0.32539 0.12199 C -0.32813 0.12453 -0.33112 0.12639 -0.33386 0.12939 C -0.33594 0.13194 -0.33828 0.13379 -0.34011 0.1368 C -0.34414 0.14398 -0.34193 0.14166 -0.34649 0.14444 C -0.34857 0.14699 -0.35104 0.14884 -0.35287 0.15185 C -0.35391 0.1537 -0.35482 0.15602 -0.35599 0.15764 C -0.35795 0.16041 -0.36055 0.1618 -0.36237 0.16504 C -0.36446 0.16875 -0.36693 0.17199 -0.36862 0.17639 C -0.37253 0.18564 -0.37032 0.18217 -0.375 0.1875 C -0.3806 0.20254 -0.37318 0.18449 -0.38034 0.19699 C -0.38438 0.20439 -0.38034 0.20139 -0.38451 0.21018 C -0.38529 0.2118 -0.38659 0.21273 -0.38763 0.21389 C -0.38894 0.22083 -0.38828 0.21782 -0.38972 0.22338 L -0.38659 0.21944 " pathEditMode="relative" ptsTypes="AAAAAAAAAAAAAAAAAAAAAAAAAAAAAAAAAAAAAAAA">
                                      <p:cBhvr>
                                        <p:cTn id="11" dur="2000" fill="hold"/>
                                        <p:tgtEl>
                                          <p:spTgt spid="39"/>
                                        </p:tgtEl>
                                        <p:attrNameLst>
                                          <p:attrName>ppt_x</p:attrName>
                                          <p:attrName>ppt_y</p:attrName>
                                        </p:attrNameLst>
                                      </p:cBhvr>
                                    </p:animMotion>
                                  </p:childTnLst>
                                </p:cTn>
                              </p:par>
                            </p:childTnLst>
                          </p:cTn>
                        </p:par>
                      </p:childTnLst>
                    </p:cTn>
                  </p:par>
                </p:childTnLst>
              </p:cTn>
              <p:nextCondLst>
                <p:cond evt="onClick" delay="0">
                  <p:tgtEl>
                    <p:spTgt spid="39"/>
                  </p:tgtEl>
                </p:cond>
              </p:nextCondLst>
            </p:seq>
            <p:seq concurrent="1" nextAc="seek">
              <p:cTn id="12" restart="whenNotActive" fill="hold" evtFilter="cancelBubble" nodeType="interactiveSeq">
                <p:stCondLst>
                  <p:cond evt="onClick" delay="0">
                    <p:tgtEl>
                      <p:spTgt spid="37"/>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0 0 L 0 0 C -0.00391 0.00116 -0.00794 0.00185 -0.01172 0.0037 C -0.01315 0.0044 -0.01445 0.00648 -0.01589 0.00741 C -0.01797 0.00856 -0.02018 0.00879 -0.02227 0.00926 C -0.025 0.00995 -0.02787 0.01065 -0.03073 0.01111 C -0.03386 0.0118 -0.03711 0.01227 -0.04024 0.01296 C -0.04414 0.01412 -0.04792 0.01574 -0.05182 0.0169 C -0.06029 0.01898 -0.06875 0.02037 -0.07722 0.02245 C -0.08216 0.02361 -0.08698 0.025 -0.09193 0.02616 C -0.09792 0.02754 -0.10391 0.02847 -0.1099 0.02986 C -0.13776 0.03657 -0.11094 0.03148 -0.13425 0.03565 C -0.13945 0.03796 -0.13932 0.03819 -0.14583 0.03935 C -0.15352 0.04074 -0.16146 0.04074 -0.16901 0.04305 C -0.17956 0.04629 -0.17331 0.04467 -0.18815 0.04676 C -0.19909 0.05162 -0.19531 0.05046 -0.2155 0.0544 L -0.23451 0.0581 C -0.23737 0.05879 -0.24024 0.05926 -0.24297 0.05995 C -0.24479 0.06042 -0.24649 0.06134 -0.24831 0.0618 C -0.25039 0.0625 -0.25248 0.06319 -0.25469 0.06366 C -0.25742 0.06435 -0.26029 0.06481 -0.26302 0.06551 C -0.26628 0.06643 -0.27083 0.06967 -0.2737 0.07129 L -0.27995 0.075 C -0.28177 0.07616 -0.2836 0.07731 -0.28529 0.0787 C -0.28854 0.08125 -0.28945 0.0831 -0.29271 0.08449 C -0.29479 0.08518 -0.29688 0.08565 -0.29896 0.08634 C -0.30078 0.0875 -0.30248 0.08889 -0.3043 0.09004 C -0.30638 0.09143 -0.31068 0.09375 -0.31068 0.09375 C -0.31172 0.0956 -0.31263 0.09792 -0.3138 0.0993 C -0.3155 0.10162 -0.31732 0.10301 -0.31901 0.10509 C -0.32123 0.10741 -0.32344 0.10995 -0.32539 0.1125 C -0.32852 0.11667 -0.32969 0.11852 -0.33281 0.12199 C -0.33451 0.12384 -0.33633 0.12569 -0.33802 0.12754 C -0.34024 0.13009 -0.34232 0.13264 -0.3444 0.13518 C -0.34544 0.13634 -0.34675 0.13727 -0.34753 0.13889 C -0.3569 0.15532 -0.34505 0.13518 -0.35391 0.14815 C -0.35508 0.15 -0.35599 0.15208 -0.35703 0.15393 C -0.35677 0.17454 -0.35664 0.19514 -0.35599 0.21574 C -0.35599 0.21944 -0.35456 0.22523 -0.35391 0.22893 C -0.35261 0.23727 -0.35339 0.23495 -0.35182 0.24213 C -0.35117 0.24537 -0.35026 0.24838 -0.34974 0.25139 C -0.34375 0.28356 -0.35091 0.25069 -0.34544 0.27222 C -0.34466 0.27523 -0.3444 0.2787 -0.34336 0.28148 C -0.34232 0.28449 -0.3405 0.28657 -0.33919 0.28912 C -0.33802 0.29491 -0.33698 0.30231 -0.33386 0.30602 L -0.33073 0.30972 C -0.32969 0.31227 -0.32852 0.31458 -0.32748 0.31713 C -0.32682 0.31898 -0.3263 0.32106 -0.32539 0.32292 C -0.32305 0.32754 -0.31992 0.33079 -0.31797 0.33588 C -0.31667 0.33981 -0.31511 0.34329 -0.3138 0.34722 C -0.31276 0.35046 -0.31185 0.3537 -0.31068 0.35671 C -0.30326 0.37546 -0.30951 0.35833 -0.30326 0.37176 C -0.30248 0.37338 -0.30195 0.37569 -0.30117 0.37731 C -0.29844 0.38264 -0.29544 0.38727 -0.29271 0.39236 C -0.29128 0.39491 -0.29011 0.39792 -0.28841 0.39977 L -0.28216 0.40741 C -0.28138 0.40926 -0.28086 0.41134 -0.27995 0.41296 C -0.27878 0.41528 -0.27708 0.41667 -0.27578 0.41852 C -0.27461 0.42037 -0.2737 0.42245 -0.27266 0.4243 C -0.27123 0.42639 -0.26966 0.42778 -0.26836 0.42986 C -0.26719 0.43171 -0.26641 0.43379 -0.26524 0.43542 C -0.2625 0.43958 -0.25873 0.44167 -0.25677 0.44676 C -0.25391 0.4544 -0.25573 0.45116 -0.25143 0.45625 C -0.25039 0.45926 -0.24909 0.46227 -0.24831 0.46551 C -0.24427 0.48241 -0.24649 0.48079 -0.24193 0.4956 C -0.24076 0.49954 -0.23893 0.50301 -0.23776 0.50694 C -0.23685 0.50972 -0.23659 0.51342 -0.23568 0.5162 C -0.23477 0.51852 -0.23347 0.51991 -0.23242 0.52199 C -0.23164 0.52361 -0.23125 0.52592 -0.23034 0.52754 C -0.22943 0.52917 -0.22813 0.52963 -0.22722 0.53125 C -0.22591 0.53356 -0.22526 0.53657 -0.22396 0.53889 C -0.2224 0.54167 -0.22031 0.54352 -0.21875 0.54629 C -0.21511 0.55278 -0.21784 0.55046 -0.2155 0.55764 C -0.21472 0.56018 -0.21341 0.5625 -0.21237 0.56504 C -0.21159 0.56921 -0.21029 0.57662 -0.20925 0.58009 C -0.20833 0.58287 -0.20716 0.58518 -0.20599 0.5875 C -0.20573 0.58958 -0.20547 0.59143 -0.20495 0.59329 C -0.20404 0.59653 -0.20287 0.59954 -0.20182 0.60254 C -0.20117 0.60463 -0.20026 0.60625 -0.19974 0.60833 C -0.19922 0.60995 -0.19909 0.61204 -0.1987 0.61389 C -0.19675 0.62199 -0.19636 0.62176 -0.19336 0.62893 C -0.19297 0.63125 -0.19206 0.63935 -0.19128 0.64213 C -0.19063 0.64398 -0.18985 0.64583 -0.18919 0.64768 C -0.1888 0.64954 -0.18867 0.65162 -0.18815 0.65324 C -0.18685 0.65717 -0.18464 0.66042 -0.18386 0.66458 C -0.18268 0.67106 -0.1836 0.66875 -0.18177 0.67222 L -0.18177 0.67222 " pathEditMode="relative" ptsTypes="AAAAAAAAAAAAAAAAAAAAAAAAAAAAAAAAAAAAAAAAAAAAAAAAAAAAAAAAAAAAAAAAAAAAAAAAAAAAAAAAAAAAAAA">
                                      <p:cBhvr>
                                        <p:cTn id="16" dur="2000" fill="hold"/>
                                        <p:tgtEl>
                                          <p:spTgt spid="37"/>
                                        </p:tgtEl>
                                        <p:attrNameLst>
                                          <p:attrName>ppt_x</p:attrName>
                                          <p:attrName>ppt_y</p:attrName>
                                        </p:attrNameLst>
                                      </p:cBhvr>
                                    </p:animMotion>
                                  </p:childTnLst>
                                </p:cTn>
                              </p:par>
                            </p:childTnLst>
                          </p:cTn>
                        </p:par>
                      </p:childTnLst>
                    </p:cTn>
                  </p:par>
                </p:childTnLst>
              </p:cTn>
              <p:nextCondLst>
                <p:cond evt="onClick" delay="0">
                  <p:tgtEl>
                    <p:spTgt spid="37"/>
                  </p:tgtEl>
                </p:cond>
              </p:nextCondLst>
            </p:seq>
            <p:seq concurrent="1" nextAc="seek">
              <p:cTn id="17" restart="whenNotActive" fill="hold" evtFilter="cancelBubble" nodeType="interactiveSeq">
                <p:stCondLst>
                  <p:cond evt="onClick" delay="0">
                    <p:tgtEl>
                      <p:spTgt spid="46"/>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grpId="0" nodeType="clickEffect">
                                  <p:stCondLst>
                                    <p:cond delay="0"/>
                                  </p:stCondLst>
                                  <p:childTnLst>
                                    <p:animMotion origin="layout" path="M 5E-6 4.07407E-6 L 5E-6 0.00023 C -0.00494 0.00856 -0.01041 0.01666 -0.01485 0.02615 C -0.01666 0.02986 -0.01822 0.03379 -0.02018 0.0375 C -0.02356 0.04398 -0.02722 0.05 -0.03072 0.05625 C -0.03398 0.06203 -0.03437 0.06203 -0.03698 0.06944 C -0.03815 0.07245 -0.03907 0.07569 -0.04023 0.0787 C -0.04218 0.08402 -0.0448 0.08842 -0.04648 0.09375 C -0.04765 0.09699 -0.04843 0.10023 -0.04973 0.10324 C -0.05065 0.10532 -0.05196 0.10671 -0.05287 0.10879 C -0.05442 0.1118 -0.05559 0.11527 -0.05717 0.11828 C -0.06433 0.13263 -0.05833 0.12037 -0.06445 0.12939 C -0.06562 0.13125 -0.0664 0.13379 -0.0677 0.13518 C -0.06889 0.13634 -0.07045 0.13634 -0.07188 0.13703 C -0.07292 0.13819 -0.07396 0.13981 -0.07513 0.14074 C -0.08333 0.14814 -0.09128 0.15138 -0.1004 0.15578 C -0.10456 0.15787 -0.10899 0.15902 -0.11316 0.16134 C -0.11667 0.16342 -0.12006 0.16713 -0.1237 0.16898 C -0.12644 0.17037 -0.1293 0.17013 -0.13217 0.17083 L -0.13946 0.17268 C -0.14063 0.17338 -0.14167 0.17384 -0.14271 0.17453 C -0.14441 0.17569 -0.1461 0.17731 -0.14792 0.17824 C -0.14974 0.17916 -0.15157 0.17939 -0.15326 0.18009 C -0.15756 0.1824 -0.16172 0.18518 -0.16589 0.18773 C -0.16797 0.18888 -0.17006 0.19074 -0.17227 0.19143 L -0.17865 0.19328 C -0.18034 0.19467 -0.18204 0.19606 -0.18386 0.19699 C -0.18842 0.19976 -0.18959 0.19838 -0.19441 0.20277 C -0.19584 0.20393 -0.19727 0.20509 -0.1987 0.20648 C -0.21029 0.21828 -0.18985 0.1993 -0.20717 0.21597 C -0.2099 0.21851 -0.21277 0.22083 -0.21563 0.22338 C -0.21732 0.225 -0.21902 0.22754 -0.22084 0.22893 C -0.22357 0.23125 -0.22657 0.2324 -0.2293 0.23472 C -0.23047 0.23564 -0.23139 0.23726 -0.23243 0.23842 C -0.23386 0.23981 -0.23529 0.24074 -0.23672 0.24213 C -0.24245 0.24791 -0.24467 0.25092 -0.2504 0.25902 C -0.25261 0.26203 -0.25482 0.26504 -0.25678 0.26851 C -0.25769 0.27013 -0.25821 0.27222 -0.25886 0.27407 C -0.2599 0.27662 -0.2612 0.27893 -0.26211 0.28171 C -0.26211 0.28194 -0.26732 0.30046 -0.26836 0.30416 C -0.26915 0.30671 -0.26954 0.30949 -0.27045 0.31157 C -0.27188 0.31481 -0.27331 0.31782 -0.27474 0.32106 C -0.27852 0.33009 -0.27527 0.32476 -0.28112 0.33611 C -0.28347 0.34074 -0.28594 0.3449 -0.28842 0.3493 L -0.29375 0.35856 L -0.29688 0.36435 C -0.30027 0.37592 -0.29766 0.36782 -0.30222 0.37916 C -0.30365 0.3831 -0.30573 0.38935 -0.30743 0.39236 C -0.30938 0.39583 -0.31172 0.39861 -0.31381 0.40185 C -0.3142 0.40439 -0.31459 0.40671 -0.31485 0.40926 C -0.31524 0.4125 -0.3155 0.41551 -0.31589 0.41875 C -0.31615 0.4206 -0.31667 0.42245 -0.31693 0.4243 C -0.31732 0.42685 -0.31771 0.42939 -0.31797 0.43194 C -0.31771 0.44259 -0.31823 0.45347 -0.31693 0.46388 C -0.31641 0.46828 -0.31394 0.47106 -0.31277 0.475 C -0.31185 0.47801 -0.31146 0.48148 -0.31068 0.48449 C -0.30912 0.48958 -0.30769 0.49166 -0.30534 0.49583 C -0.30326 0.49513 -0.30066 0.49629 -0.29896 0.49375 C -0.2974 0.4912 -0.29818 0.48588 -0.29688 0.48263 L -0.2948 0.47685 C -0.29154 0.45926 -0.29688 0.48541 -0.29063 0.46574 C -0.28985 0.46342 -0.28998 0.46064 -0.28946 0.4581 C -0.2892 0.45625 -0.28842 0.45254 -0.28842 0.45277 L -0.28842 0.45254 " pathEditMode="relative" rAng="0" ptsTypes="AAAAAAAAAAAAAAAAAAAAAAAAAAAAAAAAAAAAAAAAAAAAAAAAAAAAAAAAAAAAAAAA">
                                      <p:cBhvr>
                                        <p:cTn id="21" dur="2000" fill="hold"/>
                                        <p:tgtEl>
                                          <p:spTgt spid="46"/>
                                        </p:tgtEl>
                                        <p:attrNameLst>
                                          <p:attrName>ppt_x</p:attrName>
                                          <p:attrName>ppt_y</p:attrName>
                                        </p:attrNameLst>
                                      </p:cBhvr>
                                      <p:rCtr x="-15898" y="24792"/>
                                    </p:animMotion>
                                  </p:childTnLst>
                                </p:cTn>
                              </p:par>
                            </p:childTnLst>
                          </p:cTn>
                        </p:par>
                      </p:childTnLst>
                    </p:cTn>
                  </p:par>
                </p:childTnLst>
              </p:cTn>
              <p:nextCondLst>
                <p:cond evt="onClick" delay="0">
                  <p:tgtEl>
                    <p:spTgt spid="46"/>
                  </p:tgtEl>
                </p:cond>
              </p:nextCondLst>
            </p:seq>
            <p:seq concurrent="1" nextAc="seek">
              <p:cTn id="22" restart="whenNotActive" fill="hold" evtFilter="cancelBubble" nodeType="interactiveSeq">
                <p:stCondLst>
                  <p:cond evt="onClick" delay="0">
                    <p:tgtEl>
                      <p:spTgt spid="31"/>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2.70833E-6 -4.07407E-6 L 2.70833E-6 0.00024 C 0.0013 0.00625 0.00299 0.01227 0.00416 0.01875 C 0.00468 0.02176 0.00442 0.02524 0.00521 0.02801 C 0.00625 0.03218 0.00859 0.03496 0.0095 0.03936 C 0.01093 0.04723 0.00989 0.04329 0.01263 0.0507 C 0.01471 0.06158 0.01211 0.05139 0.01679 0.05996 C 0.01771 0.06158 0.0181 0.06389 0.01901 0.06574 C 0.01992 0.0676 0.02122 0.06922 0.02213 0.0713 C 0.02291 0.07292 0.0233 0.07547 0.02422 0.07686 C 0.03867 0.1 0.02773 0.08287 0.0358 0.09005 C 0.03763 0.09167 0.03932 0.09399 0.04114 0.09561 C 0.04388 0.09838 0.04765 0.10139 0.05065 0.10324 C 0.05429 0.10533 0.05729 0.10556 0.0612 0.10695 C 0.06263 0.10741 0.06406 0.10834 0.06536 0.1088 C 0.07357 0.11204 0.06849 0.10926 0.07812 0.11436 C 0.08021 0.11574 0.08229 0.11737 0.0845 0.11829 C 0.08646 0.11922 0.08867 0.11945 0.09075 0.12014 L 0.1056 0.12385 L 0.12031 0.12755 L 0.12773 0.1294 L 0.1362 0.13149 C 0.13854 0.13195 0.14726 0.13403 0.15 0.13519 C 0.15273 0.13612 0.15547 0.13843 0.15833 0.13889 L 0.16784 0.14074 C 0.16927 0.14144 0.1707 0.1419 0.17213 0.1426 C 0.17773 0.14607 0.17838 0.14838 0.18476 0.15024 C 0.18893 0.15139 0.19323 0.15139 0.19752 0.15209 C 0.20026 0.15255 0.20312 0.15301 0.20586 0.15394 C 0.2095 0.15487 0.21289 0.15672 0.21653 0.15764 C 0.2194 0.15857 0.2319 0.16088 0.2345 0.16135 C 0.2595 0.17269 0.23502 0.16297 0.25872 0.16899 C 0.26224 0.16991 0.26575 0.17176 0.26927 0.17269 C 0.27448 0.17408 0.28711 0.1757 0.29153 0.17639 C 0.30247 0.1801 0.30156 0.1801 0.31159 0.18218 C 0.31471 0.18264 0.32682 0.18449 0.3306 0.18588 C 0.33346 0.18681 0.3362 0.18866 0.33906 0.18959 C 0.34323 0.19121 0.35195 0.1926 0.35586 0.19329 C 0.3582 0.19399 0.3608 0.19468 0.36328 0.19514 C 0.36653 0.19584 0.36966 0.19653 0.37278 0.19723 L 0.38125 0.19908 C 0.40403 0.20973 0.39453 0.20695 0.40976 0.21019 L 0.41823 0.21412 C 0.42552 0.21713 0.42916 0.21806 0.4362 0.22153 C 0.44218 0.22454 0.44804 0.22824 0.45416 0.23102 C 0.45703 0.23218 0.45976 0.23334 0.46263 0.23473 C 0.46614 0.23635 0.46966 0.23866 0.47317 0.24028 C 0.4763 0.2419 0.47955 0.24237 0.48268 0.24399 C 0.49922 0.25278 0.48281 0.24815 0.50065 0.25162 C 0.50455 0.25417 0.50833 0.25695 0.51224 0.25903 C 0.51536 0.26088 0.51862 0.26158 0.52174 0.26297 C 0.52747 0.26528 0.53828 0.26991 0.54284 0.27408 C 0.54635 0.27709 0.55312 0.28357 0.55664 0.28542 C 0.55872 0.28658 0.5608 0.28658 0.56302 0.28727 C 0.56745 0.29051 0.5707 0.29306 0.57565 0.29491 C 0.57877 0.29584 0.58203 0.29607 0.58515 0.29676 C 0.59896 0.30649 0.58034 0.29422 0.59778 0.30232 C 0.62317 0.31412 0.60091 0.30695 0.61679 0.31181 C 0.61784 0.31297 0.61901 0.31412 0.62005 0.31551 C 0.62148 0.31737 0.62278 0.31945 0.62422 0.32107 C 0.62552 0.32269 0.62708 0.32362 0.62851 0.32477 C 0.62916 0.32662 0.62968 0.32894 0.6306 0.33056 C 0.63294 0.33473 0.6401 0.34445 0.64323 0.34746 L 0.64752 0.35116 C 0.64817 0.35301 0.64857 0.35556 0.64961 0.35672 C 0.66705 0.37894 0.64349 0.34237 0.65911 0.36621 C 0.66784 0.3794 0.65442 0.36574 0.67383 0.38866 C 0.67604 0.39121 0.67825 0.39352 0.68021 0.3963 C 0.68138 0.39792 0.68216 0.40024 0.68333 0.40186 C 0.68541 0.40463 0.68776 0.40672 0.68971 0.40949 C 0.69114 0.41135 0.69245 0.41343 0.69401 0.41505 C 0.69492 0.41598 0.69609 0.41621 0.69713 0.4169 C 0.69778 0.41875 0.6983 0.42084 0.69922 0.42246 C 0.70013 0.42408 0.70169 0.42431 0.70234 0.42639 C 0.70364 0.42963 0.70325 0.43426 0.70455 0.4375 C 0.70521 0.43936 0.70599 0.44121 0.70664 0.44329 C 0.70742 0.44561 0.70781 0.44838 0.70872 0.4507 C 0.71211 0.45926 0.71185 0.45301 0.71185 0.45834 L 0.71185 0.45857 " pathEditMode="relative" rAng="0" ptsTypes="AAAAAAAAAAAAAAAAAAAAAAAAAAAAAAAAAAAAAAAAAAAAAAAAAAAAAAAAAAAAAAAAAAAAAAAAAAAAAAA">
                                      <p:cBhvr>
                                        <p:cTn id="26" dur="2000" fill="hold"/>
                                        <p:tgtEl>
                                          <p:spTgt spid="31"/>
                                        </p:tgtEl>
                                        <p:attrNameLst>
                                          <p:attrName>ppt_x</p:attrName>
                                          <p:attrName>ppt_y</p:attrName>
                                        </p:attrNameLst>
                                      </p:cBhvr>
                                      <p:rCtr x="35586" y="22917"/>
                                    </p:animMotion>
                                  </p:childTnLst>
                                </p:cTn>
                              </p:par>
                            </p:childTnLst>
                          </p:cTn>
                        </p:par>
                      </p:childTnLst>
                    </p:cTn>
                  </p:par>
                </p:childTnLst>
              </p:cTn>
              <p:nextCondLst>
                <p:cond evt="onClick" delay="0">
                  <p:tgtEl>
                    <p:spTgt spid="31"/>
                  </p:tgtEl>
                </p:cond>
              </p:nextCondLst>
            </p:seq>
            <p:seq concurrent="1" nextAc="seek">
              <p:cTn id="27" restart="whenNotActive" fill="hold" evtFilter="cancelBubble" nodeType="interactiveSeq">
                <p:stCondLst>
                  <p:cond evt="onClick" delay="0">
                    <p:tgtEl>
                      <p:spTgt spid="29"/>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grpId="0" nodeType="clickEffect">
                                  <p:stCondLst>
                                    <p:cond delay="0"/>
                                  </p:stCondLst>
                                  <p:childTnLst>
                                    <p:animMotion origin="layout" path="M 0 0 L 0 0 C 0.00455 0.00741 0.00846 0.01621 0.01367 0.02246 C 0.01562 0.02477 0.03359 0.03311 0.03476 0.03357 C 0.05026 0.04051 0.06627 0.04375 0.08229 0.04491 L 0.10768 0.04676 L 0.26302 0.05232 C 0.26784 0.05325 0.27656 0.05417 0.28203 0.05625 C 0.28307 0.05649 0.28411 0.05741 0.28515 0.05811 C 0.30039 0.08125 0.28411 0.05788 0.30208 0.07871 C 0.30612 0.08334 0.30963 0.08889 0.31367 0.09375 C 0.31497 0.09538 0.31666 0.09561 0.31784 0.09746 C 0.32239 0.1044 0.32578 0.11366 0.3306 0.11991 C 0.33502 0.12593 0.33646 0.12778 0.34114 0.13496 C 0.34218 0.13681 0.3431 0.13889 0.34427 0.14051 C 0.34531 0.14213 0.34661 0.1426 0.34752 0.14445 C 0.35013 0.14954 0.3526 0.15533 0.35481 0.16135 C 0.3556 0.1632 0.35599 0.16551 0.35703 0.1669 C 0.36028 0.17176 0.36406 0.1757 0.36758 0.1801 C 0.36966 0.18264 0.37174 0.18496 0.37383 0.1875 C 0.375 0.18889 0.37591 0.19051 0.37708 0.19121 L 0.38554 0.197 C 0.38659 0.19769 0.38763 0.19838 0.38867 0.19885 C 0.39075 0.19954 0.39284 0.20047 0.39505 0.2007 C 0.41888 0.20232 0.44284 0.20325 0.46679 0.2044 L 0.47734 0.20625 C 0.48229 0.20695 0.48737 0.20695 0.49218 0.20811 C 0.4944 0.2088 0.49635 0.21135 0.49856 0.21204 L 0.50481 0.21389 C 0.50989 0.2169 0.50794 0.21598 0.51549 0.2176 C 0.53073 0.22084 0.5233 0.21852 0.54179 0.2213 C 0.54466 0.22176 0.54739 0.22292 0.55026 0.22315 C 0.56927 0.22431 0.58828 0.22454 0.60729 0.225 C 0.60872 0.2257 0.61015 0.22616 0.61159 0.22686 C 0.61562 0.22894 0.61341 0.22871 0.61575 0.22871 L 0.61784 0.22871 L 0.63698 0.225 L 0.63476 0.22315 " pathEditMode="relative" ptsTypes="AAAAAAAAAAAAAAAAAAAAAAAAAAAAAAAAAAAAAA">
                                      <p:cBhvr>
                                        <p:cTn id="31" dur="2000" fill="hold"/>
                                        <p:tgtEl>
                                          <p:spTgt spid="29"/>
                                        </p:tgtEl>
                                        <p:attrNameLst>
                                          <p:attrName>ppt_x</p:attrName>
                                          <p:attrName>ppt_y</p:attrName>
                                        </p:attrNameLst>
                                      </p:cBhvr>
                                    </p:animMotion>
                                  </p:childTnLst>
                                </p:cTn>
                              </p:par>
                            </p:childTnLst>
                          </p:cTn>
                        </p:par>
                      </p:childTnLst>
                    </p:cTn>
                  </p:par>
                </p:childTnLst>
              </p:cTn>
              <p:nextCondLst>
                <p:cond evt="onClick" delay="0">
                  <p:tgtEl>
                    <p:spTgt spid="29"/>
                  </p:tgtEl>
                </p:cond>
              </p:nextCondLst>
            </p:seq>
            <p:seq concurrent="1" nextAc="seek">
              <p:cTn id="32" restart="whenNotActive" fill="hold" evtFilter="cancelBubble" nodeType="interactiveSeq">
                <p:stCondLst>
                  <p:cond evt="onClick" delay="0">
                    <p:tgtEl>
                      <p:spTgt spid="33"/>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grpId="0" nodeType="clickEffect">
                                  <p:stCondLst>
                                    <p:cond delay="0"/>
                                  </p:stCondLst>
                                  <p:childTnLst>
                                    <p:animMotion origin="layout" path="M -4.375E-6 -2.22222E-6 L -4.375E-6 0.00023 C -0.0013 0.00672 -0.00299 0.01366 -0.00416 0.0206 C -0.00468 0.02361 -0.00481 0.02685 -0.0052 0.02986 C -0.00559 0.03241 -0.00599 0.03496 -0.00625 0.0375 C -0.00794 0.05093 -0.00651 0.04236 -0.00833 0.05255 C -0.00768 0.0632 -0.00781 0.07408 -0.00625 0.08449 C -0.00572 0.0882 -0.00364 0.09097 -0.00208 0.09375 C 0.00066 0.09838 0.00365 0.10232 0.00638 0.10695 C 0.00782 0.10926 0.00912 0.11227 0.01068 0.11435 C 0.01263 0.11736 0.01498 0.11922 0.01693 0.12199 C 0.0181 0.12361 0.01888 0.12616 0.02019 0.12755 C 0.0237 0.13195 0.02865 0.13472 0.03282 0.13704 C 0.04154 0.14144 0.05026 0.14676 0.05925 0.15 C 0.11211 0.16968 0.06967 0.15579 0.10886 0.16505 C 0.11563 0.16667 0.12227 0.16922 0.12891 0.17084 C 0.13555 0.17222 0.14232 0.17292 0.14896 0.17454 C 0.1642 0.17801 0.1793 0.18195 0.19441 0.18588 C 0.20352 0.18797 0.23516 0.19653 0.24297 0.19699 C 0.26875 0.19884 0.29441 0.19838 0.32019 0.19884 C 0.32474 0.20023 0.3293 0.20185 0.33386 0.20278 C 0.33907 0.20371 0.34441 0.20417 0.34974 0.20463 L 0.41941 0.20834 C 0.425 0.21088 0.4306 0.21366 0.43633 0.21574 C 0.44089 0.21759 0.44558 0.21783 0.45 0.21968 C 0.45326 0.22084 0.45638 0.22338 0.45951 0.22523 C 0.46198 0.22662 0.46446 0.22778 0.46693 0.22894 C 0.47045 0.23334 0.47409 0.2375 0.47748 0.24213 C 0.4793 0.24445 0.48099 0.24722 0.48282 0.24954 C 0.48724 0.25533 0.49206 0.26065 0.49649 0.26644 C 0.50079 0.27222 0.50547 0.27685 0.50925 0.28334 L 0.51771 0.29838 L 0.52084 0.30417 C 0.52123 0.30602 0.52136 0.30787 0.52188 0.30972 C 0.52266 0.31273 0.52631 0.32084 0.52722 0.32292 C 0.53112 0.33264 0.52748 0.32477 0.53243 0.33797 C 0.53776 0.35185 0.53334 0.33935 0.53881 0.35093 C 0.53959 0.35278 0.54011 0.35486 0.54089 0.35672 C 0.54193 0.35926 0.54297 0.36181 0.54401 0.36412 C 0.54506 0.36621 0.54636 0.36783 0.54727 0.36991 C 0.55612 0.39005 0.5474 0.37384 0.55456 0.38681 C 0.55534 0.39051 0.55586 0.39445 0.55678 0.39792 C 0.5599 0.41019 0.55964 0.40324 0.56094 0.41297 C 0.56172 0.41852 0.56224 0.42431 0.56303 0.42986 C 0.56329 0.43172 0.5642 0.43565 0.5642 0.43588 L 0.5642 0.43565 " pathEditMode="relative" rAng="0" ptsTypes="AAAAAAAAAAAAAAAAAAAAAAAAAAAAAAAAAAAAAAAAAAAAAA">
                                      <p:cBhvr>
                                        <p:cTn id="36" dur="2000" fill="hold"/>
                                        <p:tgtEl>
                                          <p:spTgt spid="33"/>
                                        </p:tgtEl>
                                        <p:attrNameLst>
                                          <p:attrName>ppt_x</p:attrName>
                                          <p:attrName>ppt_y</p:attrName>
                                        </p:attrNameLst>
                                      </p:cBhvr>
                                      <p:rCtr x="27786" y="21782"/>
                                    </p:animMotion>
                                  </p:childTnLst>
                                </p:cTn>
                              </p:par>
                            </p:childTnLst>
                          </p:cTn>
                        </p:par>
                      </p:childTnLst>
                    </p:cTn>
                  </p:par>
                </p:childTnLst>
              </p:cTn>
              <p:nextCondLst>
                <p:cond evt="onClick" delay="0">
                  <p:tgtEl>
                    <p:spTgt spid="33"/>
                  </p:tgtEl>
                </p:cond>
              </p:nextCondLst>
            </p:seq>
          </p:childTnLst>
        </p:cTn>
      </p:par>
    </p:tnLst>
    <p:bldLst>
      <p:bldP spid="29" grpId="0"/>
      <p:bldP spid="31" grpId="0"/>
      <p:bldP spid="33" grpId="0"/>
      <p:bldP spid="37" grpId="0"/>
      <p:bldP spid="30" grpId="0"/>
      <p:bldP spid="39" grpId="0"/>
      <p:bldP spid="4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0" y="5414936"/>
            <a:ext cx="6086516" cy="97848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9" name="Rectangle 48"/>
          <p:cNvSpPr/>
          <p:nvPr/>
        </p:nvSpPr>
        <p:spPr>
          <a:xfrm>
            <a:off x="6086516" y="5414936"/>
            <a:ext cx="6109066" cy="98192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0" name="TextBox 49"/>
          <p:cNvSpPr txBox="1"/>
          <p:nvPr/>
        </p:nvSpPr>
        <p:spPr>
          <a:xfrm>
            <a:off x="1936920" y="5416599"/>
            <a:ext cx="21489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a:t>
            </a:r>
          </a:p>
        </p:txBody>
      </p:sp>
      <p:sp>
        <p:nvSpPr>
          <p:cNvPr id="51" name="TextBox 50"/>
          <p:cNvSpPr txBox="1"/>
          <p:nvPr/>
        </p:nvSpPr>
        <p:spPr>
          <a:xfrm>
            <a:off x="7919052" y="5444975"/>
            <a:ext cx="21489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une</a:t>
            </a: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116" y="1333800"/>
            <a:ext cx="2218570" cy="1057519"/>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1912" y="2877766"/>
            <a:ext cx="1421544" cy="2119848"/>
          </a:xfrm>
          <a:prstGeom prst="rect">
            <a:avLst/>
          </a:prstGeom>
        </p:spPr>
      </p:pic>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9567" y="1600302"/>
            <a:ext cx="2030943" cy="1426415"/>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9430" y="1900974"/>
            <a:ext cx="881192" cy="2036716"/>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0015" y="2884769"/>
            <a:ext cx="1557719" cy="1917192"/>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32019" y="2822412"/>
            <a:ext cx="1011171" cy="1973018"/>
          </a:xfrm>
          <a:prstGeom prst="rect">
            <a:avLst/>
          </a:prstGeom>
        </p:spPr>
      </p:pic>
      <p:pic>
        <p:nvPicPr>
          <p:cNvPr id="21" name="Picture 20" descr="background rectangle">
            <a:extLst>
              <a:ext uri="{FF2B5EF4-FFF2-40B4-BE49-F238E27FC236}">
                <a16:creationId xmlns:a16="http://schemas.microsoft.com/office/drawing/2014/main" id="{4A48942F-637B-4B14-9634-5A13DA4A2A92}"/>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4F2AB211-BD41-46E0-8F84-A4E4381CA158}"/>
              </a:ext>
            </a:extLst>
          </p:cNvPr>
          <p:cNvSpPr txBox="1">
            <a:spLocks/>
          </p:cNvSpPr>
          <p:nvPr/>
        </p:nvSpPr>
        <p:spPr>
          <a:xfrm>
            <a:off x="0" y="296864"/>
            <a:ext cx="5734594" cy="70784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Vocabulaire</a:t>
            </a:r>
            <a:r>
              <a:rPr lang="en-GB" sz="3600" b="1" dirty="0">
                <a:solidFill>
                  <a:schemeClr val="bg1"/>
                </a:solidFill>
              </a:rPr>
              <a:t> – un </a:t>
            </a:r>
            <a:r>
              <a:rPr lang="en-GB" sz="3600" b="1" dirty="0" err="1">
                <a:solidFill>
                  <a:schemeClr val="bg1"/>
                </a:solidFill>
              </a:rPr>
              <a:t>ou</a:t>
            </a:r>
            <a:r>
              <a:rPr lang="en-GB" sz="3600" b="1" dirty="0">
                <a:solidFill>
                  <a:schemeClr val="bg1"/>
                </a:solidFill>
              </a:rPr>
              <a:t> </a:t>
            </a:r>
            <a:r>
              <a:rPr lang="en-GB" sz="3600" b="1" dirty="0" err="1">
                <a:solidFill>
                  <a:schemeClr val="bg1"/>
                </a:solidFill>
              </a:rPr>
              <a:t>une</a:t>
            </a:r>
            <a:r>
              <a:rPr lang="en-GB" sz="3600" b="1" dirty="0">
                <a:solidFill>
                  <a:schemeClr val="bg1"/>
                </a:solidFill>
              </a:rPr>
              <a:t>?</a:t>
            </a:r>
          </a:p>
        </p:txBody>
      </p:sp>
      <p:sp>
        <p:nvSpPr>
          <p:cNvPr id="25" name="Rounded Rectangle 46">
            <a:extLst>
              <a:ext uri="{FF2B5EF4-FFF2-40B4-BE49-F238E27FC236}">
                <a16:creationId xmlns:a16="http://schemas.microsoft.com/office/drawing/2014/main" id="{3E8D2ED5-BCEB-46CE-8DB9-E2E46311CCA0}"/>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150116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3.95833E-6 2.22222E-6 L 3.95833E-6 0.00023 C 0.00065 0.06967 0.00013 0.13958 0.00208 0.20949 C 0.00234 0.21991 0.00664 0.23495 0.01067 0.24375 C 0.01263 0.24791 0.0151 0.25092 0.01705 0.25509 C 0.02148 0.26435 0.02031 0.26736 0.02565 0.27407 C 0.0319 0.28217 0.03763 0.29259 0.04492 0.29699 C 0.04921 0.29953 0.05377 0.30092 0.05781 0.30463 C 0.06067 0.30717 0.06328 0.31041 0.0664 0.31227 C 0.072 0.31551 0.07786 0.31713 0.08346 0.31991 C 0.08567 0.32083 0.08776 0.32245 0.08997 0.32361 C 0.11132 0.32245 0.13281 0.32199 0.15416 0.31991 C 0.16627 0.31875 0.16901 0.31528 0.17994 0.31227 C 0.18567 0.31065 0.1914 0.30995 0.19713 0.30833 C 0.20143 0.30741 0.2056 0.30578 0.20989 0.30463 C 0.24583 0.29491 0.20573 0.30648 0.23776 0.29699 C 0.24205 0.29444 0.24622 0.29143 0.25065 0.28935 C 0.25351 0.28819 0.25651 0.2875 0.25924 0.28565 C 0.2651 0.28125 0.27031 0.27384 0.2763 0.27037 C 0.28658 0.26435 0.28841 0.26551 0.2957 0.25509 C 0.30377 0.24352 0.29557 0.24907 0.30846 0.23981 C 0.31263 0.2368 0.32135 0.23217 0.32135 0.23241 C 0.32864 0.21921 0.32278 0.22685 0.33632 0.22083 C 0.33854 0.21991 0.34075 0.21852 0.34283 0.2169 C 0.3457 0.21481 0.3483 0.21088 0.35117 0.20949 C 0.35625 0.20694 0.36132 0.20694 0.3664 0.20555 C 0.39948 0.18588 0.36523 0.20833 0.38554 0.19028 C 0.39049 0.18588 0.39791 0.18495 0.40273 0.18264 C 0.40586 0.18125 0.42109 0.17291 0.4263 0.17129 C 0.43138 0.16967 0.43632 0.16875 0.4414 0.16759 L 0.60208 0.17129 C 0.60429 0.17129 0.60638 0.17361 0.60846 0.175 C 0.61145 0.17731 0.61419 0.18009 0.61705 0.18264 C 0.62942 0.20463 0.62304 0.19884 0.63424 0.20555 C 0.63567 0.2081 0.63685 0.21088 0.63854 0.21319 C 0.64049 0.21597 0.6431 0.21759 0.64492 0.22083 C 0.64674 0.22407 0.64726 0.22916 0.64921 0.23217 C 0.65312 0.23819 0.66211 0.24745 0.66211 0.24768 C 0.66419 0.25254 0.66653 0.25741 0.66849 0.26273 C 0.67083 0.26898 0.67252 0.27569 0.67487 0.28171 C 0.67604 0.28472 0.67799 0.28657 0.67916 0.28935 C 0.68086 0.29305 0.6819 0.29722 0.68346 0.30069 C 0.68476 0.3037 0.68658 0.30555 0.68776 0.30833 C 0.69088 0.31574 0.69635 0.33125 0.69635 0.33148 L 0.70273 0.37708 C 0.70351 0.38217 0.70429 0.38703 0.70494 0.39213 C 0.70755 0.41528 0.70586 0.40509 0.70924 0.42268 C 0.70989 0.43541 0.71028 0.44815 0.71132 0.46088 C 0.71171 0.46481 0.71289 0.46828 0.71354 0.47222 C 0.71432 0.47731 0.71497 0.48241 0.71562 0.4875 C 0.71966 0.61065 0.7194 0.57129 0.71562 0.76551 C 0.71549 0.76944 0.71406 0.77291 0.71354 0.77685 C 0.71185 0.78958 0.71145 0.80278 0.70924 0.81504 C 0.70846 0.81875 0.70755 0.82245 0.70703 0.82639 C 0.70612 0.83264 0.70586 0.83912 0.70494 0.8456 C 0.70442 0.8493 0.70338 0.85301 0.70273 0.85694 C 0.70195 0.86319 0.70143 0.86967 0.70065 0.87592 C 0.69935 0.88611 0.69778 0.89629 0.69635 0.90648 C 0.68958 0.95416 0.69817 0.89491 0.69205 0.9331 C 0.69127 0.93819 0.68997 0.94305 0.68997 0.94838 C 0.68932 0.99907 0.68997 1.05 0.68997 1.10069 L 0.68776 1.1044 " pathEditMode="relative" rAng="0" ptsTypes="AAAAAAAAAAAAAAAAAAAAAAAAAAAAAAAAAAAAAAAAAAAAAAAAAAAAAAAAAAAAAA">
                                      <p:cBhvr>
                                        <p:cTn id="6" dur="3000" fill="hold"/>
                                        <p:tgtEl>
                                          <p:spTgt spid="24"/>
                                        </p:tgtEl>
                                        <p:attrNameLst>
                                          <p:attrName>ppt_x</p:attrName>
                                          <p:attrName>ppt_y</p:attrName>
                                        </p:attrNameLst>
                                      </p:cBhvr>
                                      <p:rCtr x="35924" y="55208"/>
                                    </p:animMotion>
                                  </p:childTnLst>
                                </p:cTn>
                              </p:par>
                            </p:childTnLst>
                          </p:cTn>
                        </p:par>
                      </p:childTnLst>
                    </p:cTn>
                  </p:par>
                </p:childTnLst>
              </p:cTn>
              <p:nextCondLst>
                <p:cond evt="onClick" delay="0">
                  <p:tgtEl>
                    <p:spTgt spid="24"/>
                  </p:tgtEl>
                </p:cond>
              </p:nextCondLst>
            </p:seq>
            <p:seq concurrent="1" nextAc="seek">
              <p:cTn id="7" restart="whenNotActive" fill="hold" evtFilter="cancelBubble" nodeType="interactiveSeq">
                <p:stCondLst>
                  <p:cond evt="onClick" delay="0">
                    <p:tgtEl>
                      <p:spTgt spid="35"/>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5E-6 1.48148E-6 L 5E-6 0.00023 C -0.00065 0.0544 0.00274 0.10972 -0.00208 0.16366 C -0.00286 0.17129 -0.01067 0.16713 -0.01497 0.16759 C -0.03645 0.16967 -0.05781 0.17014 -0.07929 0.17129 C -0.08789 0.17268 -0.09635 0.1743 -0.10495 0.17523 C -0.12149 0.17685 -0.14454 0.15532 -0.1543 0.17893 C -0.16654 0.20856 -0.15378 0.25278 -0.15222 0.28935 C -0.15092 0.31504 -0.16016 0.36458 -0.14571 0.36551 C -0.05859 0.37222 -0.1129 0.36875 0.01719 0.37315 C 0.08191 0.37153 0.16264 0.37153 0.23139 0.36551 C 0.26172 0.36296 0.25287 0.36204 0.27865 0.35787 C 0.2879 0.35648 0.29714 0.35579 0.30652 0.35417 C 0.31146 0.35324 0.31641 0.35139 0.32149 0.35046 C 0.34727 0.34537 0.38568 0.34213 0.40717 0.33889 C 0.46862 0.32986 0.44141 0.33356 0.48855 0.32754 C 0.49362 0.33125 0.49935 0.3331 0.50365 0.33889 C 0.50612 0.34236 0.50717 0.34861 0.50795 0.35417 C 0.50951 0.37037 0.51003 0.38704 0.51003 0.4037 C 0.51068 0.63958 0.51003 0.87616 0.51003 1.11227 L 0.51198 1.11597 " pathEditMode="relative" rAng="0" ptsTypes="AAAAAAAAAAAAAAAAAAAAA">
                                      <p:cBhvr>
                                        <p:cTn id="11" dur="2000" fill="hold"/>
                                        <p:tgtEl>
                                          <p:spTgt spid="35"/>
                                        </p:tgtEl>
                                        <p:attrNameLst>
                                          <p:attrName>ppt_x</p:attrName>
                                          <p:attrName>ppt_y</p:attrName>
                                        </p:attrNameLst>
                                      </p:cBhvr>
                                      <p:rCtr x="17617" y="55787"/>
                                    </p:animMotion>
                                  </p:childTnLst>
                                </p:cTn>
                              </p:par>
                            </p:childTnLst>
                          </p:cTn>
                        </p:par>
                      </p:childTnLst>
                    </p:cTn>
                  </p:par>
                </p:childTnLst>
              </p:cTn>
              <p:nextCondLst>
                <p:cond evt="onClick" delay="0">
                  <p:tgtEl>
                    <p:spTgt spid="35"/>
                  </p:tgtEl>
                </p:cond>
              </p:nextCondLst>
            </p:seq>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3.46945E-18 -1.11111E-6 L 3.46945E-18 -1.11111E-6 C -0.00221 -0.01019 -0.00482 -0.01991 -0.00651 -0.03056 C -0.00781 -0.03912 -0.00781 -0.04838 -0.00859 -0.05718 C -0.00924 -0.06343 -0.01003 -0.06991 -0.01068 -0.07616 C -0.01003 -0.11181 -0.01081 -0.14746 -0.00859 -0.18287 C -0.00781 -0.19491 -0.0043 -0.20579 -0.00221 -0.21713 L 3.46945E-18 -0.22847 C 0.00065 -0.23241 0.00052 -0.23727 0.00208 -0.24005 C 0.01458 -0.26227 -0.00286 -0.23033 0.01068 -0.25903 C 0.01927 -0.27732 0.01432 -0.26459 0.02357 -0.27801 C 0.02591 -0.28148 0.02747 -0.28658 0.02995 -0.28959 C 0.03177 -0.29167 0.04388 -0.29676 0.04492 -0.29722 C 0.04714 -0.29977 0.04896 -0.30324 0.05143 -0.30486 C 0.07669 -0.32107 0.09401 -0.31065 0.12435 -0.30857 C 0.12721 -0.30741 0.13008 -0.30672 0.13281 -0.30486 C 0.13711 -0.30185 0.14909 -0.28959 0.15221 -0.28565 C 0.15378 -0.28357 0.15495 -0.28056 0.15638 -0.27801 C 0.1599 -0.27292 0.16341 -0.26759 0.16719 -0.26297 C 0.17057 -0.25857 0.17435 -0.25533 0.17786 -0.25139 C 0.18177 -0.24722 0.18984 -0.23704 0.19284 -0.23241 C 0.19661 -0.22639 0.2 -0.21968 0.20365 -0.21343 L 0.21432 -0.19422 C 0.22396 -0.17709 0.21237 -0.19815 0.22721 -0.16759 C 0.23333 -0.15486 0.23125 -0.16505 0.23581 -0.14468 C 0.23737 -0.13727 0.2401 -0.12199 0.2401 -0.12199 C 0.23932 -0.08889 0.23919 -0.05579 0.23789 -0.02292 C 0.23776 -0.01759 0.23685 -0.0125 0.23581 -0.00764 C 0.23294 0.00393 0.23125 0.00278 0.22721 0.01134 C 0.21914 0.0287 0.2237 0.02616 0.21224 0.03426 C 0.20794 0.03727 0.19935 0.0419 0.19935 0.0419 C 0.19792 0.04444 0.19688 0.04791 0.19505 0.04953 C 0.19102 0.05301 0.18633 0.05416 0.18216 0.05717 C 0.16068 0.07245 0.18138 0.05879 0.16289 0.06852 C 0.15859 0.07083 0.1543 0.07361 0.15 0.07616 C 0.14792 0.07754 0.14583 0.07893 0.14362 0.08009 C 0.13789 0.08264 0.13229 0.08588 0.12643 0.08773 C 0.12214 0.08889 0.11784 0.08981 0.11354 0.09143 C 0.11133 0.09236 0.10938 0.09421 0.10716 0.09514 C 0.1043 0.09676 0.10143 0.09768 0.09857 0.09907 C 0.0957 0.10162 0.09297 0.10463 0.08997 0.10671 C 0.08581 0.10972 0.08138 0.1118 0.07708 0.11435 C 0.075 0.11551 0.07279 0.1162 0.0707 0.11805 C 0.06016 0.12754 0.0651 0.12384 0.05573 0.12963 C 0.0543 0.13217 0.05313 0.13518 0.05143 0.13703 C 0.04948 0.13912 0.04675 0.13842 0.04492 0.14097 C 0.04297 0.14375 0.04245 0.14884 0.04076 0.15231 C 0.03737 0.15903 0.03359 0.16504 0.02995 0.17153 C 0.02591 0.1787 0.02161 0.18472 0.01927 0.19421 C 0.01745 0.20162 0.01641 0.20949 0.01497 0.21713 C 0.01185 0.23356 0.01341 0.22477 0.01068 0.24375 C 0.00534 0.33032 0.00729 0.2831 0.01289 0.44583 C 0.01302 0.45208 0.01732 0.48426 0.01927 0.48773 L 0.02357 0.49514 C 0.02422 0.49907 0.02474 0.50301 0.02565 0.50671 C 0.02682 0.51088 0.02904 0.51389 0.02995 0.51805 C 0.0319 0.52662 0.03255 0.53611 0.03425 0.54467 C 0.03542 0.55 0.03737 0.55463 0.03854 0.55995 C 0.04023 0.56736 0.04089 0.57569 0.04284 0.58287 C 0.04427 0.58773 0.05521 0.60116 0.05573 0.60185 C 0.05638 0.60833 0.05638 0.61504 0.05781 0.62106 C 0.05859 0.6243 0.06107 0.62569 0.06211 0.6287 C 0.07344 0.65856 0.05885 0.63032 0.07279 0.65532 C 0.07357 0.65903 0.0737 0.66342 0.075 0.66666 C 0.07734 0.67245 0.08359 0.68194 0.08359 0.68194 C 0.08867 0.70903 0.08138 0.67616 0.09219 0.70486 C 0.09336 0.7081 0.09323 0.71273 0.09427 0.7162 C 0.09675 0.7243 0.10286 0.73912 0.10286 0.73912 C 0.1043 0.7493 0.10534 0.75972 0.10716 0.76944 C 0.10781 0.77338 0.10833 0.77731 0.10925 0.78102 C 0.11042 0.78495 0.11237 0.78819 0.11354 0.79236 C 0.11458 0.79606 0.11458 0.80046 0.11576 0.80393 C 0.1168 0.80694 0.11875 0.80856 0.12005 0.81134 C 0.12305 0.81875 0.12578 0.82662 0.12852 0.83426 C 0.13372 0.84815 0.13177 0.84166 0.13503 0.85324 L 0.13711 0.85324 " pathEditMode="relative" ptsTypes="AAAAAAAAAAAAAAAAAAAAAAAAAAAAAAAAAAAAAAAAAAAAAAAAAAAAAAAAAAAAAAAAAAAAAAAAAAAA">
                                      <p:cBhvr>
                                        <p:cTn id="16" dur="2000" fill="hold"/>
                                        <p:tgtEl>
                                          <p:spTgt spid="2"/>
                                        </p:tgtEl>
                                        <p:attrNameLst>
                                          <p:attrName>ppt_x</p:attrName>
                                          <p:attrName>ppt_y</p:attrName>
                                        </p:attrNameLst>
                                      </p:cBhvr>
                                    </p:animMotion>
                                  </p:childTnLst>
                                </p:cTn>
                              </p:par>
                            </p:childTnLst>
                          </p:cTn>
                        </p:par>
                      </p:childTnLst>
                    </p:cTn>
                  </p:par>
                </p:childTnLst>
              </p:cTn>
              <p:nextCondLst>
                <p:cond evt="onClick" delay="0">
                  <p:tgtEl>
                    <p:spTgt spid="2"/>
                  </p:tgtEl>
                </p:cond>
              </p:nextCondLst>
            </p:seq>
            <p:seq concurrent="1" nextAc="seek">
              <p:cTn id="17" restart="whenNotActive" fill="hold" evtFilter="cancelBubble" nodeType="interactiveSeq">
                <p:stCondLst>
                  <p:cond evt="onClick" delay="0">
                    <p:tgtEl>
                      <p:spTgt spid="38"/>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2.5E-6 -2.96296E-6 L -2.5E-6 0.00023 C -0.00078 -0.05069 -0.00026 -0.10162 -0.00221 -0.15231 C -0.00247 -0.16041 -0.0039 -0.16852 -0.00651 -0.17523 L -0.01067 -0.18657 C -0.01758 -0.22338 -0.00651 -0.1662 -0.01718 -0.21365 C -0.01888 -0.22083 -0.02005 -0.22847 -0.02148 -0.23611 L -0.02357 -0.24768 C -0.02357 -0.24745 -0.02786 -0.27037 -0.02786 -0.27014 C -0.02864 -0.27801 -0.02929 -0.28565 -0.03008 -0.29328 C -0.03333 -0.32523 -0.0306 -0.30069 -0.03424 -0.32384 C -0.03515 -0.3287 -0.03424 -0.33565 -0.03646 -0.33912 C -0.03919 -0.34305 -0.04362 -0.3419 -0.04713 -0.34282 C -0.05351 -0.34444 -0.06002 -0.3449 -0.0664 -0.34652 C -0.07005 -0.34745 -0.07357 -0.34884 -0.07721 -0.35046 C -0.07929 -0.35139 -0.08138 -0.3537 -0.08359 -0.35416 C -0.09726 -0.35764 -0.13333 -0.36088 -0.14362 -0.3618 C -0.14713 -0.36319 -0.15078 -0.36435 -0.15429 -0.36574 C -0.15716 -0.3669 -0.15989 -0.37014 -0.16289 -0.36944 C -0.16666 -0.36875 -0.17005 -0.36435 -0.17357 -0.3618 C -0.17838 -0.31018 -0.17278 -0.37384 -0.17786 -0.29722 C -0.17838 -0.28935 -0.17929 -0.28194 -0.17995 -0.2743 C -0.17864 -0.25787 -0.18151 -0.23796 -0.17578 -0.22477 C -0.17174 -0.21597 -0.16289 -0.22083 -0.15638 -0.22083 C -0.13203 -0.22083 -0.00989 -0.22708 0.02136 -0.22847 C 0.03282 -0.22986 0.04427 -0.23171 0.05573 -0.2324 C 0.08216 -0.23402 0.1086 -0.23402 0.13503 -0.23611 C 0.13933 -0.23657 0.14349 -0.23935 0.14779 -0.24004 C 0.1892 -0.24606 0.1767 -0.24074 0.21003 -0.24768 C 0.22071 -0.24977 0.23138 -0.25347 0.24206 -0.25532 C 0.29115 -0.26342 0.3086 -0.26342 0.35782 -0.26666 C 0.44584 -0.28889 0.45339 -0.29236 0.61068 -0.26666 C 0.61836 -0.26527 0.60157 -0.2169 0.6 -0.21365 C 0.59675 -0.20625 0.59206 -0.20185 0.5892 -0.19421 C 0.58047 -0.17106 0.59024 -0.19537 0.57643 -0.16759 C 0.57331 -0.16157 0.57084 -0.15463 0.56784 -0.14861 C 0.56576 -0.14444 0.56315 -0.14143 0.56133 -0.13703 C 0.55951 -0.13264 0.55886 -0.12662 0.55716 -0.12199 C 0.55521 -0.11643 0.553 -0.11157 0.55065 -0.10671 C 0.54935 -0.10416 0.54753 -0.10208 0.54636 -0.09907 C 0.53607 -0.07152 0.54766 -0.09375 0.53776 -0.07615 C 0.53633 -0.07152 0.53516 -0.06574 0.53347 -0.06088 C 0.5293 -0.04884 0.52774 -0.04676 0.52279 -0.03819 C 0.52136 -0.03171 0.52032 -0.025 0.51849 -0.01898 C 0.51602 -0.01111 0.5099 0.00348 0.5099 0.00394 C 0.50547 0.03542 0.51172 0.00556 0.50143 0.02662 C 0.49805 0.03357 0.49284 0.04954 0.49284 0.04977 C 0.49141 0.05718 0.49076 0.06528 0.48854 0.07246 C 0.48711 0.07709 0.48386 0.0794 0.48216 0.0838 C 0.47956 0.08982 0.47748 0.0963 0.47565 0.10278 C 0.47461 0.10648 0.47474 0.11088 0.47357 0.11435 C 0.47253 0.11736 0.47045 0.11898 0.46927 0.12176 C 0.46758 0.12547 0.46615 0.12917 0.46498 0.13334 C 0.46185 0.14329 0.4599 0.1544 0.45638 0.16366 C 0.45495 0.1676 0.45326 0.17084 0.45209 0.17523 C 0.44649 0.19491 0.45404 0.1794 0.44571 0.19422 C 0.44076 0.22084 0.44714 0.19236 0.4392 0.2132 C 0.4375 0.21806 0.4362 0.22338 0.4349 0.22848 C 0.43412 0.23218 0.43399 0.23658 0.43282 0.23982 C 0.43177 0.24306 0.42982 0.24468 0.42852 0.24746 C 0.42696 0.25116 0.42565 0.2551 0.42422 0.25903 C 0.42214 0.27037 0.42266 0.28473 0.41784 0.29329 L 0.40925 0.30834 C 0.40782 0.31598 0.40716 0.32431 0.40495 0.33125 C 0.40352 0.33611 0.40052 0.33866 0.39857 0.3426 C 0.39545 0.34931 0.38998 0.36806 0.38776 0.37315 C 0.38659 0.37616 0.38464 0.37778 0.3836 0.38079 C 0.37487 0.40417 0.38451 0.38982 0.37279 0.40348 C 0.37005 0.41852 0.36979 0.42153 0.3642 0.43773 C 0.36237 0.44352 0.35964 0.44792 0.35782 0.45301 C 0.3461 0.48773 0.35729 0.46551 0.34492 0.48727 C 0.34232 0.50185 0.34167 0.5088 0.33425 0.52153 C 0.33282 0.52431 0.33125 0.52662 0.32995 0.5294 C 0.32839 0.5331 0.32722 0.53704 0.32565 0.54074 C 0.32357 0.54607 0.32136 0.55093 0.31927 0.55602 C 0.31628 0.56366 0.31354 0.5713 0.31068 0.57894 C 0.30925 0.58264 0.30847 0.58773 0.30638 0.59028 C 0.29024 0.61204 0.30469 0.59028 0.29141 0.61713 C 0.28802 0.62385 0.28425 0.62963 0.28073 0.63611 C 0.27852 0.63982 0.27604 0.64329 0.27422 0.64746 C 0.26719 0.66412 0.27032 0.65834 0.26563 0.66667 L 0.26354 0.66667 " pathEditMode="relative" rAng="0" ptsTypes="AAAAAAAAAAAAAAAAAAAAAAAAAAAAAAAAAAAAAAAAAAAAAAAAAAAAAAAAAAAAAAAAAAAAAAAAAAAAAAAAAA">
                                      <p:cBhvr>
                                        <p:cTn id="21" dur="2000" fill="hold"/>
                                        <p:tgtEl>
                                          <p:spTgt spid="38"/>
                                        </p:tgtEl>
                                        <p:attrNameLst>
                                          <p:attrName>ppt_x</p:attrName>
                                          <p:attrName>ppt_y</p:attrName>
                                        </p:attrNameLst>
                                      </p:cBhvr>
                                      <p:rCtr x="21628" y="14838"/>
                                    </p:animMotion>
                                  </p:childTnLst>
                                </p:cTn>
                              </p:par>
                            </p:childTnLst>
                          </p:cTn>
                        </p:par>
                      </p:childTnLst>
                    </p:cTn>
                  </p:par>
                </p:childTnLst>
              </p:cTn>
              <p:nextCondLst>
                <p:cond evt="onClick" delay="0">
                  <p:tgtEl>
                    <p:spTgt spid="38"/>
                  </p:tgtEl>
                </p:cond>
              </p:nextCondLst>
            </p:seq>
            <p:seq concurrent="1" nextAc="seek">
              <p:cTn id="22" restart="whenNotActive" fill="hold" evtFilter="cancelBubble" nodeType="interactiveSeq">
                <p:stCondLst>
                  <p:cond evt="onClick" delay="0">
                    <p:tgtEl>
                      <p:spTgt spid="28"/>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2.70833E-6 -4.07407E-6 L -2.70833E-6 0.00024 C 0.00065 -0.01504 0.00248 -0.03032 0.00209 -0.0456 C 0.00117 -0.07592 -0.00182 -0.06759 -0.00429 -0.0875 C -0.00534 -0.09513 -0.00586 -0.10277 -0.00651 -0.11041 C -0.00729 -0.1206 -0.00781 -0.13078 -0.00859 -0.14074 C -0.00989 -0.1574 -0.01028 -0.16782 -0.01289 -0.18263 C -0.01484 -0.19421 -0.01562 -0.20694 -0.0194 -0.21713 C -0.02995 -0.24537 -0.01627 -0.21064 -0.03008 -0.23981 C -0.03164 -0.24351 -0.03268 -0.24791 -0.03437 -0.25138 C -0.0388 -0.26064 -0.04635 -0.27106 -0.05143 -0.27801 C -0.05351 -0.28078 -0.05547 -0.28379 -0.05794 -0.28564 C -0.06627 -0.29166 -0.075 -0.29583 -0.08359 -0.30092 C -0.09544 -0.30787 -0.097 -0.31018 -0.10937 -0.31226 C -0.11927 -0.31412 -0.12929 -0.31481 -0.13932 -0.31597 C -0.16367 -0.31481 -0.18789 -0.31458 -0.21224 -0.31226 C -0.21445 -0.31203 -0.21653 -0.31018 -0.21862 -0.30856 C -0.22591 -0.30254 -0.2332 -0.29676 -0.2401 -0.28935 C -0.25273 -0.27592 -0.24674 -0.28032 -0.25716 -0.27407 C -0.26966 -0.25185 -0.26367 -0.26018 -0.27435 -0.24745 C -0.27578 -0.24375 -0.27695 -0.23958 -0.27864 -0.23611 C -0.27981 -0.23333 -0.28177 -0.23148 -0.28294 -0.22847 C -0.28737 -0.21574 -0.29922 -0.16527 -0.3 -0.15995 C -0.30143 -0.14976 -0.30273 -0.13958 -0.30429 -0.12939 C -0.3056 -0.12176 -0.30859 -0.10648 -0.30859 -0.10625 C -0.30937 -0.09629 -0.30976 -0.08611 -0.3108 -0.07615 C -0.3112 -0.07222 -0.31302 -0.06875 -0.31289 -0.06458 C -0.30898 0.06968 -0.32044 0.03496 -0.30221 0.08403 C -0.3 0.09537 -0.29804 0.10695 -0.2957 0.11829 C -0.2944 0.12454 -0.29271 0.13079 -0.2914 0.13727 C -0.28945 0.14792 -0.28841 0.16644 -0.28502 0.17524 C -0.2776 0.19537 -0.28203 0.18287 -0.27213 0.21343 C -0.27148 0.21852 -0.2707 0.22362 -0.27005 0.22871 C -0.26784 0.2463 -0.26836 0.24676 -0.26575 0.26297 C -0.2651 0.2669 -0.26419 0.27061 -0.26367 0.27431 C -0.26133 0.28959 -0.26002 0.3051 -0.25716 0.32014 C -0.25651 0.32385 -0.2556 0.32755 -0.25508 0.33149 C -0.25338 0.34422 -0.25208 0.35695 -0.25078 0.36968 C -0.25 0.37732 -0.24974 0.38496 -0.24856 0.3926 C -0.24765 0.39908 -0.24544 0.4051 -0.24427 0.41158 C -0.24166 0.42686 -0.23437 0.49028 -0.23151 0.49537 L -0.225 0.50672 C -0.22135 0.52616 -0.21888 0.5419 -0.21432 0.56019 C -0.21302 0.56528 -0.21133 0.57014 -0.21002 0.57524 C -0.20468 0.59746 -0.21185 0.57616 -0.20364 0.59815 C -0.20286 0.60209 -0.20247 0.60602 -0.20143 0.60973 C -0.20026 0.61366 -0.19817 0.6169 -0.19713 0.62107 C -0.18893 0.65556 -0.20156 0.61899 -0.19075 0.64769 C -0.1901 0.65278 -0.18945 0.65787 -0.18867 0.66297 C -0.18659 0.67454 -0.18346 0.68542 -0.18216 0.69723 C -0.18099 0.70834 -0.18034 0.71737 -0.17786 0.72778 C -0.17669 0.73287 -0.17526 0.73797 -0.17356 0.74306 C -0.17239 0.74699 -0.17031 0.75024 -0.16927 0.7544 C -0.16745 0.76181 -0.16653 0.76968 -0.1651 0.77732 C -0.15677 0.81783 -0.16458 0.77223 -0.15651 0.82292 C -0.15573 0.83311 -0.15534 0.84329 -0.15429 0.85348 C -0.15325 0.86366 -0.15 0.88403 -0.15 0.88426 L -0.14791 0.88403 " pathEditMode="relative" rAng="0" ptsTypes="AAAAAAAAAAAAAAAAAAAAAAAAAAAAAAAAAAAAAAAAAAAAAAAAAAAAAAAAAA">
                                      <p:cBhvr>
                                        <p:cTn id="26" dur="2000" fill="hold"/>
                                        <p:tgtEl>
                                          <p:spTgt spid="28"/>
                                        </p:tgtEl>
                                        <p:attrNameLst>
                                          <p:attrName>ppt_x</p:attrName>
                                          <p:attrName>ppt_y</p:attrName>
                                        </p:attrNameLst>
                                      </p:cBhvr>
                                      <p:rCtr x="-15547" y="28403"/>
                                    </p:animMotion>
                                  </p:childTnLst>
                                </p:cTn>
                              </p:par>
                            </p:childTnLst>
                          </p:cTn>
                        </p:par>
                      </p:childTnLst>
                    </p:cTn>
                  </p:par>
                </p:childTnLst>
              </p:cTn>
              <p:nextCondLst>
                <p:cond evt="onClick" delay="0">
                  <p:tgtEl>
                    <p:spTgt spid="28"/>
                  </p:tgtEl>
                </p:cond>
              </p:nextCondLst>
            </p:seq>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4.79167E-6 -4.07407E-6 L 4.79167E-6 0.00024 C -0.00495 -0.01412 -0.01042 -0.02754 -0.01498 -0.04189 C -0.0168 -0.04791 -0.01745 -0.05486 -0.01941 -0.06111 C -0.02175 -0.07013 -0.02527 -0.07847 -0.02774 -0.08796 C -0.02956 -0.09398 -0.03008 -0.10069 -0.03217 -0.10671 C -0.05339 -0.17152 -0.03412 -0.10902 -0.04922 -0.1449 C -0.06732 -0.1875 -0.0418 -0.13912 -0.06641 -0.18287 C -0.07058 -0.20532 -0.06563 -0.1831 -0.07487 -0.20949 C -0.07657 -0.21435 -0.07722 -0.22037 -0.07917 -0.22476 C -0.08086 -0.22824 -0.08373 -0.22939 -0.08568 -0.2324 C -0.09024 -0.23958 -0.09428 -0.24768 -0.09857 -0.25532 L -0.11355 -0.28194 C -0.11641 -0.28703 -0.11875 -0.29328 -0.12214 -0.29722 C -0.1405 -0.31898 -0.11719 -0.29282 -0.1349 -0.30856 C -0.14974 -0.32176 -0.13204 -0.31203 -0.14987 -0.32013 C -0.15209 -0.32268 -0.15404 -0.32569 -0.15638 -0.32777 C -0.16081 -0.33148 -0.16941 -0.33379 -0.17344 -0.33518 C -0.17631 -0.33773 -0.17891 -0.34143 -0.18204 -0.34282 C -0.20417 -0.35277 -0.26381 -0.34305 -0.26784 -0.34282 L -0.28711 -0.33148 L -0.29349 -0.32777 L -0.30417 -0.30856 C -0.3056 -0.30601 -0.3073 -0.30393 -0.30847 -0.30092 C -0.31068 -0.29583 -0.31263 -0.29051 -0.31498 -0.28588 C -0.32735 -0.26018 -0.31615 -0.28819 -0.32566 -0.26296 C -0.3267 -0.25509 -0.32813 -0.24398 -0.32995 -0.23634 C -0.33112 -0.23101 -0.33269 -0.22592 -0.33425 -0.22106 C -0.33555 -0.21713 -0.3375 -0.21365 -0.33855 -0.20949 C -0.34037 -0.20231 -0.34141 -0.19444 -0.34284 -0.1868 C -0.34349 -0.18287 -0.34388 -0.17893 -0.34493 -0.17523 L -0.34922 -0.15995 C -0.35105 -0.13773 -0.35105 -0.13449 -0.35352 -0.11435 C -0.35417 -0.10926 -0.35482 -0.10439 -0.3556 -0.09907 C -0.35625 -0.09537 -0.3573 -0.09166 -0.35782 -0.08796 L -0.36211 -0.05717 C -0.36277 -0.04953 -0.36329 -0.04189 -0.3642 -0.03426 C -0.3655 -0.0243 -0.36797 -0.01689 -0.37058 -0.00763 C -0.37136 0.0051 -0.37175 0.01783 -0.37279 0.03033 C -0.37318 0.03449 -0.37461 0.03797 -0.37487 0.0419 C -0.37513 0.04422 -0.37709 0.08658 -0.37917 0.09514 C -0.37995 0.09862 -0.38204 0.10024 -0.38347 0.10278 C -0.40417 0.10162 -0.425 0.10139 -0.44558 0.09908 C -0.44792 0.09885 -0.45 0.09653 -0.45209 0.09514 C -0.47253 0.08149 -0.45456 0.09237 -0.46915 0.0838 L -0.55066 0.09144 C -0.5556 0.0919 -0.56055 0.09399 -0.56563 0.09514 C -0.57618 0.09746 -0.58724 0.09862 -0.59779 0.10278 C -0.6 0.10371 -0.60209 0.10533 -0.60417 0.10672 L -0.61706 0.1294 L -0.62136 0.13681 C -0.62279 0.14468 -0.62487 0.15209 -0.62566 0.15973 C -0.62631 0.1676 -0.62696 0.17524 -0.62774 0.18287 C -0.62839 0.18797 -0.6293 0.19306 -0.62995 0.19792 C -0.63073 0.2044 -0.63138 0.21065 -0.63204 0.21713 C -0.63282 0.23866 -0.63321 0.26042 -0.63425 0.28172 C -0.63464 0.29074 -0.63581 0.29931 -0.63633 0.30857 C -0.63724 0.32477 -0.63777 0.34167 -0.63842 0.35811 C -0.63711 0.42547 -0.63672 0.49283 -0.63425 0.55996 C -0.63386 0.56922 -0.63125 0.57778 -0.62995 0.58658 C -0.62917 0.59167 -0.62839 0.59676 -0.62774 0.60186 C -0.62696 0.60926 -0.62618 0.61713 -0.62566 0.62477 C -0.62474 0.63612 -0.62487 0.64746 -0.62344 0.65903 C -0.62266 0.66574 -0.62058 0.67176 -0.61915 0.67778 C -0.61849 0.72246 -0.61836 0.7669 -0.61706 0.81135 C -0.61693 0.81551 -0.61524 0.81899 -0.61485 0.82269 C -0.61446 0.82917 -0.61485 0.83542 -0.61485 0.8419 L -0.61485 0.84537 " pathEditMode="relative" rAng="0" ptsTypes="AAAAAAAAAAAAAAAAAAAAAAAAAAAAAAAAAAAAAAAAAAAAAAAAAAAAAAAAAAAAAAAAAAAA">
                                      <p:cBhvr>
                                        <p:cTn id="31" dur="2000" fill="hold"/>
                                        <p:tgtEl>
                                          <p:spTgt spid="5"/>
                                        </p:tgtEl>
                                        <p:attrNameLst>
                                          <p:attrName>ppt_x</p:attrName>
                                          <p:attrName>ppt_y</p:attrName>
                                        </p:attrNameLst>
                                      </p:cBhvr>
                                      <p:rCtr x="-31927" y="24907"/>
                                    </p:animMotion>
                                  </p:childTnLst>
                                </p:cTn>
                              </p:par>
                            </p:childTnLst>
                          </p:cTn>
                        </p:par>
                      </p:childTnLst>
                    </p:cTn>
                  </p:par>
                </p:childTnLst>
              </p:cTn>
              <p:nextCondLst>
                <p:cond evt="onClick" delay="0">
                  <p:tgtEl>
                    <p:spTgt spid="5"/>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ext uri="{D42A27DB-BD31-4B8C-83A1-F6EECF244321}">
                <p14:modId xmlns:p14="http://schemas.microsoft.com/office/powerpoint/2010/main" val="1694821547"/>
              </p:ext>
            </p:extLst>
          </p:nvPr>
        </p:nvGraphicFramePr>
        <p:xfrm>
          <a:off x="959146" y="3142189"/>
          <a:ext cx="10273708" cy="3021216"/>
        </p:xfrm>
        <a:graphic>
          <a:graphicData uri="http://schemas.openxmlformats.org/drawingml/2006/table">
            <a:tbl>
              <a:tblPr firstRow="1" bandRow="1">
                <a:tableStyleId>{5C22544A-7EE6-4342-B048-85BDC9FD1C3A}</a:tableStyleId>
              </a:tblPr>
              <a:tblGrid>
                <a:gridCol w="5136854">
                  <a:extLst>
                    <a:ext uri="{9D8B030D-6E8A-4147-A177-3AD203B41FA5}">
                      <a16:colId xmlns:a16="http://schemas.microsoft.com/office/drawing/2014/main" val="615763476"/>
                    </a:ext>
                  </a:extLst>
                </a:gridCol>
                <a:gridCol w="5136854">
                  <a:extLst>
                    <a:ext uri="{9D8B030D-6E8A-4147-A177-3AD203B41FA5}">
                      <a16:colId xmlns:a16="http://schemas.microsoft.com/office/drawing/2014/main" val="713444903"/>
                    </a:ext>
                  </a:extLst>
                </a:gridCol>
              </a:tblGrid>
              <a:tr h="1005841">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8679953"/>
                  </a:ext>
                </a:extLst>
              </a:tr>
              <a:tr h="1005841">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9350070"/>
                  </a:ext>
                </a:extLst>
              </a:tr>
              <a:tr h="1009534">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3867994"/>
                  </a:ext>
                </a:extLst>
              </a:tr>
            </a:tbl>
          </a:graphicData>
        </a:graphic>
      </p:graphicFrame>
      <p:sp>
        <p:nvSpPr>
          <p:cNvPr id="31" name="Rectangle 30"/>
          <p:cNvSpPr/>
          <p:nvPr/>
        </p:nvSpPr>
        <p:spPr>
          <a:xfrm>
            <a:off x="3775029" y="2575925"/>
            <a:ext cx="1766295" cy="553998"/>
          </a:xfrm>
          <a:prstGeom prst="rect">
            <a:avLst/>
          </a:prstGeom>
          <a:noFill/>
        </p:spPr>
        <p:txBody>
          <a:bodyPr wrap="square" lIns="91440" tIns="45720" rIns="91440" bIns="45720">
            <a:spAutoFit/>
          </a:bodyPr>
          <a:lstStyle/>
          <a:p>
            <a:pPr algn="ctr"/>
            <a:r>
              <a:rPr lang="en-US" sz="3000" b="1" dirty="0" err="1">
                <a:ln w="22225">
                  <a:solidFill>
                    <a:schemeClr val="accent2"/>
                  </a:solidFill>
                  <a:prstDash val="solid"/>
                </a:ln>
                <a:solidFill>
                  <a:schemeClr val="accent2">
                    <a:lumMod val="40000"/>
                    <a:lumOff val="60000"/>
                  </a:schemeClr>
                </a:solidFill>
                <a:latin typeface="Century Gothic" panose="020B0502020202020204" pitchFamily="34" charset="0"/>
              </a:rPr>
              <a:t>Léa</a:t>
            </a:r>
            <a:r>
              <a:rPr lang="en-US" sz="3000" b="1" dirty="0">
                <a:ln w="22225">
                  <a:solidFill>
                    <a:schemeClr val="accent2"/>
                  </a:solidFill>
                  <a:prstDash val="solid"/>
                </a:ln>
                <a:solidFill>
                  <a:schemeClr val="accent2">
                    <a:lumMod val="40000"/>
                    <a:lumOff val="60000"/>
                  </a:schemeClr>
                </a:solidFill>
                <a:latin typeface="Century Gothic" panose="020B0502020202020204" pitchFamily="34" charset="0"/>
              </a:rPr>
              <a:t> (I…)</a:t>
            </a:r>
            <a:endParaRPr lang="en-US" sz="30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33" name="Rectangle 32"/>
          <p:cNvSpPr/>
          <p:nvPr/>
        </p:nvSpPr>
        <p:spPr>
          <a:xfrm>
            <a:off x="7071396" y="2575925"/>
            <a:ext cx="3796496" cy="553998"/>
          </a:xfrm>
          <a:prstGeom prst="rect">
            <a:avLst/>
          </a:prstGeom>
          <a:noFill/>
        </p:spPr>
        <p:txBody>
          <a:bodyPr wrap="square" lIns="91440" tIns="45720" rIns="91440" bIns="45720">
            <a:spAutoFit/>
          </a:bodyPr>
          <a:lstStyle/>
          <a:p>
            <a:pPr algn="ctr"/>
            <a:r>
              <a:rPr lang="en-US" sz="3000" b="1" dirty="0">
                <a:ln w="22225">
                  <a:solidFill>
                    <a:schemeClr val="accent2"/>
                  </a:solidFill>
                  <a:prstDash val="solid"/>
                </a:ln>
                <a:solidFill>
                  <a:schemeClr val="accent2">
                    <a:lumMod val="40000"/>
                    <a:lumOff val="60000"/>
                  </a:schemeClr>
                </a:solidFill>
                <a:latin typeface="Century Gothic" panose="020B0502020202020204" pitchFamily="34" charset="0"/>
              </a:rPr>
              <a:t>Amir (he…)</a:t>
            </a:r>
            <a:endParaRPr lang="en-US" sz="30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5515" y="5353999"/>
            <a:ext cx="1147064" cy="546767"/>
          </a:xfrm>
          <a:prstGeom prst="rect">
            <a:avLst/>
          </a:prstGeom>
        </p:spPr>
      </p:pic>
      <p:pic>
        <p:nvPicPr>
          <p:cNvPr id="11" name="Picture 1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305841" y="4215036"/>
            <a:ext cx="315119" cy="879355"/>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4524" y="5258754"/>
            <a:ext cx="1090241" cy="765721"/>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68503" y="3192979"/>
            <a:ext cx="610592" cy="911331"/>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2401" y="3211771"/>
            <a:ext cx="709921" cy="873748"/>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3425" y="4215036"/>
            <a:ext cx="435670" cy="850088"/>
          </a:xfrm>
          <a:prstGeom prst="rect">
            <a:avLst/>
          </a:prstGeom>
        </p:spPr>
      </p:pic>
      <p:pic>
        <p:nvPicPr>
          <p:cNvPr id="23" name="Picture 22" descr="background rectangle">
            <a:extLst>
              <a:ext uri="{FF2B5EF4-FFF2-40B4-BE49-F238E27FC236}">
                <a16:creationId xmlns:a16="http://schemas.microsoft.com/office/drawing/2014/main" id="{2208F294-2F3D-4931-BA5C-1A55B1DA726B}"/>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5" name="Title 3">
            <a:extLst>
              <a:ext uri="{FF2B5EF4-FFF2-40B4-BE49-F238E27FC236}">
                <a16:creationId xmlns:a16="http://schemas.microsoft.com/office/drawing/2014/main" id="{4A70244E-4AC8-4B52-82F9-557CBE91B78E}"/>
              </a:ext>
            </a:extLst>
          </p:cNvPr>
          <p:cNvSpPr>
            <a:spLocks noGrp="1"/>
          </p:cNvSpPr>
          <p:nvPr>
            <p:ph type="title"/>
          </p:nvPr>
        </p:nvSpPr>
        <p:spPr>
          <a:xfrm>
            <a:off x="-1" y="296864"/>
            <a:ext cx="5538651" cy="707849"/>
          </a:xfrm>
        </p:spPr>
        <p:txBody>
          <a:bodyPr>
            <a:normAutofit fontScale="90000"/>
          </a:bodyPr>
          <a:lstStyle/>
          <a:p>
            <a:r>
              <a:rPr lang="en-GB" sz="3600" b="1" dirty="0">
                <a:solidFill>
                  <a:schemeClr val="bg1"/>
                </a:solidFill>
              </a:rPr>
              <a:t>Je </a:t>
            </a:r>
            <a:r>
              <a:rPr lang="en-GB" sz="3600" b="1" dirty="0" err="1">
                <a:solidFill>
                  <a:schemeClr val="bg1"/>
                </a:solidFill>
              </a:rPr>
              <a:t>ou</a:t>
            </a:r>
            <a:r>
              <a:rPr lang="en-GB" sz="3600" b="1" dirty="0">
                <a:solidFill>
                  <a:schemeClr val="bg1"/>
                </a:solidFill>
              </a:rPr>
              <a:t> </a:t>
            </a:r>
            <a:r>
              <a:rPr lang="en-GB" sz="3600" b="1" dirty="0" err="1">
                <a:solidFill>
                  <a:schemeClr val="bg1"/>
                </a:solidFill>
              </a:rPr>
              <a:t>elle</a:t>
            </a:r>
            <a:r>
              <a:rPr lang="en-GB" sz="3600" b="1" dirty="0">
                <a:solidFill>
                  <a:schemeClr val="bg1"/>
                </a:solidFill>
              </a:rPr>
              <a:t>? </a:t>
            </a:r>
            <a:r>
              <a:rPr lang="en-GB" sz="3600" b="1" dirty="0" err="1">
                <a:solidFill>
                  <a:schemeClr val="bg1"/>
                </a:solidFill>
              </a:rPr>
              <a:t>Partenaire</a:t>
            </a:r>
            <a:r>
              <a:rPr lang="en-GB" sz="3600" b="1" dirty="0">
                <a:solidFill>
                  <a:schemeClr val="bg1"/>
                </a:solidFill>
              </a:rPr>
              <a:t> A (1)</a:t>
            </a:r>
          </a:p>
        </p:txBody>
      </p:sp>
      <p:sp>
        <p:nvSpPr>
          <p:cNvPr id="26" name="Rounded Rectangle 46">
            <a:extLst>
              <a:ext uri="{FF2B5EF4-FFF2-40B4-BE49-F238E27FC236}">
                <a16:creationId xmlns:a16="http://schemas.microsoft.com/office/drawing/2014/main" id="{AD1ADC50-4A63-4913-8E8F-06DE45C8392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7" name="Picture 26" descr="A close up of a logo&#10;&#10;Description automatically generated">
            <a:extLst>
              <a:ext uri="{FF2B5EF4-FFF2-40B4-BE49-F238E27FC236}">
                <a16:creationId xmlns:a16="http://schemas.microsoft.com/office/drawing/2014/main" id="{27FE4CA1-15B3-46DA-8A65-EA24C647CDE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96554" y="1992017"/>
            <a:ext cx="1111398" cy="1111398"/>
          </a:xfrm>
          <a:prstGeom prst="rect">
            <a:avLst/>
          </a:prstGeom>
        </p:spPr>
      </p:pic>
      <p:pic>
        <p:nvPicPr>
          <p:cNvPr id="8" name="Picture 7" descr="A picture containing doll, shirt&#10;&#10;Description automatically generated">
            <a:extLst>
              <a:ext uri="{FF2B5EF4-FFF2-40B4-BE49-F238E27FC236}">
                <a16:creationId xmlns:a16="http://schemas.microsoft.com/office/drawing/2014/main" id="{FF961BFC-599A-41DB-8234-2D7E0FEBF08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14495" y="1840655"/>
            <a:ext cx="1262760" cy="1262760"/>
          </a:xfrm>
          <a:prstGeom prst="rect">
            <a:avLst/>
          </a:prstGeom>
        </p:spPr>
      </p:pic>
      <p:sp>
        <p:nvSpPr>
          <p:cNvPr id="28" name="TextBox 27">
            <a:extLst>
              <a:ext uri="{FF2B5EF4-FFF2-40B4-BE49-F238E27FC236}">
                <a16:creationId xmlns:a16="http://schemas.microsoft.com/office/drawing/2014/main" id="{08DD3B13-11A8-4E24-91D8-13A23653A59A}"/>
              </a:ext>
            </a:extLst>
          </p:cNvPr>
          <p:cNvSpPr txBox="1"/>
          <p:nvPr/>
        </p:nvSpPr>
        <p:spPr>
          <a:xfrm>
            <a:off x="180000" y="1296000"/>
            <a:ext cx="11198087"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 play </a:t>
            </a:r>
            <a:r>
              <a:rPr lang="en-GB" sz="2400" dirty="0" err="1">
                <a:solidFill>
                  <a:srgbClr val="002060"/>
                </a:solidFill>
                <a:latin typeface="Century Gothic" panose="020B0502020202020204" pitchFamily="34" charset="0"/>
              </a:rPr>
              <a:t>Léa</a:t>
            </a:r>
            <a:r>
              <a:rPr lang="en-GB" sz="2400" dirty="0">
                <a:solidFill>
                  <a:srgbClr val="002060"/>
                </a:solidFill>
                <a:latin typeface="Century Gothic" panose="020B0502020202020204" pitchFamily="34" charset="0"/>
              </a:rPr>
              <a:t>. Tell your partner what </a:t>
            </a:r>
            <a:r>
              <a:rPr lang="en-GB" sz="2400" b="1" i="1" dirty="0">
                <a:solidFill>
                  <a:srgbClr val="002060"/>
                </a:solidFill>
                <a:latin typeface="Century Gothic" panose="020B0502020202020204" pitchFamily="34" charset="0"/>
              </a:rPr>
              <a:t>you</a:t>
            </a:r>
            <a:r>
              <a:rPr lang="en-GB" sz="2400" dirty="0">
                <a:solidFill>
                  <a:srgbClr val="002060"/>
                </a:solidFill>
                <a:latin typeface="Century Gothic" panose="020B0502020202020204" pitchFamily="34" charset="0"/>
              </a:rPr>
              <a:t> have, and what </a:t>
            </a:r>
            <a:r>
              <a:rPr lang="en-GB" sz="2400" b="1" i="1" dirty="0">
                <a:solidFill>
                  <a:srgbClr val="002060"/>
                </a:solidFill>
                <a:latin typeface="Century Gothic" panose="020B0502020202020204" pitchFamily="34" charset="0"/>
              </a:rPr>
              <a:t>Amir </a:t>
            </a:r>
            <a:r>
              <a:rPr lang="en-GB" sz="2400" dirty="0">
                <a:solidFill>
                  <a:srgbClr val="002060"/>
                </a:solidFill>
                <a:latin typeface="Century Gothic" panose="020B0502020202020204" pitchFamily="34" charset="0"/>
              </a:rPr>
              <a:t>has.</a:t>
            </a:r>
          </a:p>
          <a:p>
            <a:r>
              <a:rPr lang="en-GB" sz="2400" dirty="0">
                <a:solidFill>
                  <a:srgbClr val="002060"/>
                </a:solidFill>
                <a:latin typeface="Century Gothic" panose="020B0502020202020204" pitchFamily="34" charset="0"/>
              </a:rPr>
              <a:t>Use the pronoun </a:t>
            </a:r>
            <a:r>
              <a:rPr lang="en-GB" sz="2400" b="1" i="1" dirty="0" err="1">
                <a:solidFill>
                  <a:srgbClr val="002060"/>
                </a:solidFill>
                <a:latin typeface="Century Gothic" panose="020B0502020202020204" pitchFamily="34" charset="0"/>
              </a:rPr>
              <a:t>il</a:t>
            </a:r>
            <a:r>
              <a:rPr lang="en-GB" sz="2400" dirty="0">
                <a:solidFill>
                  <a:srgbClr val="002060"/>
                </a:solidFill>
                <a:latin typeface="Century Gothic" panose="020B0502020202020204" pitchFamily="34" charset="0"/>
              </a:rPr>
              <a:t> (he) to talk about Amir.</a:t>
            </a:r>
          </a:p>
        </p:txBody>
      </p:sp>
    </p:spTree>
    <p:extLst>
      <p:ext uri="{BB962C8B-B14F-4D97-AF65-F5344CB8AC3E}">
        <p14:creationId xmlns:p14="http://schemas.microsoft.com/office/powerpoint/2010/main" val="2723733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normAutofit fontScale="90000"/>
          </a:bodyPr>
          <a:lstStyle/>
          <a:p>
            <a:pPr algn="ctr"/>
            <a:r>
              <a:rPr lang="en-GB" sz="13300" b="1" dirty="0">
                <a:solidFill>
                  <a:srgbClr val="115076"/>
                </a:solidFill>
                <a:cs typeface="Calibri" panose="020F0502020204030204" pitchFamily="34" charset="0"/>
              </a:rPr>
              <a:t>e</a:t>
            </a:r>
            <a:endParaRPr lang="en-GB" dirty="0"/>
          </a:p>
        </p:txBody>
      </p:sp>
      <p:sp>
        <p:nvSpPr>
          <p:cNvPr id="6" name="Rounded Rectangle 5" descr="rectangle"/>
          <p:cNvSpPr/>
          <p:nvPr/>
        </p:nvSpPr>
        <p:spPr>
          <a:xfrm>
            <a:off x="5105044" y="1486703"/>
            <a:ext cx="1986455"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5757893" y="3158965"/>
            <a:ext cx="8338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1031630" y="461194"/>
            <a:ext cx="300112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nêtre</a:t>
            </a:r>
          </a:p>
        </p:txBody>
      </p:sp>
      <p:sp>
        <p:nvSpPr>
          <p:cNvPr id="8" name="TextBox 7"/>
          <p:cNvSpPr txBox="1"/>
          <p:nvPr/>
        </p:nvSpPr>
        <p:spPr>
          <a:xfrm>
            <a:off x="1031630" y="3570129"/>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cond</a:t>
            </a:r>
          </a:p>
        </p:txBody>
      </p:sp>
      <p:sp>
        <p:nvSpPr>
          <p:cNvPr id="14" name="TextBox 13"/>
          <p:cNvSpPr txBox="1"/>
          <p:nvPr/>
        </p:nvSpPr>
        <p:spPr>
          <a:xfrm>
            <a:off x="3927583" y="4151460"/>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voir</a:t>
            </a:r>
          </a:p>
        </p:txBody>
      </p:sp>
      <p:sp>
        <p:nvSpPr>
          <p:cNvPr id="10" name="TextBox 9"/>
          <p:cNvSpPr txBox="1"/>
          <p:nvPr/>
        </p:nvSpPr>
        <p:spPr>
          <a:xfrm>
            <a:off x="9030731" y="461194"/>
            <a:ext cx="1870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9" name="TextBox 8"/>
          <p:cNvSpPr txBox="1"/>
          <p:nvPr/>
        </p:nvSpPr>
        <p:spPr>
          <a:xfrm>
            <a:off x="8675921" y="3542905"/>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val</a:t>
            </a:r>
          </a:p>
        </p:txBody>
      </p:sp>
      <p:pic>
        <p:nvPicPr>
          <p:cNvPr id="11" name="Picture 2" descr="calendar pointing to saturday">
            <a:extLst>
              <a:ext uri="{FF2B5EF4-FFF2-40B4-BE49-F238E27FC236}">
                <a16:creationId xmlns:a16="http://schemas.microsoft.com/office/drawing/2014/main" id="{0BFDD3FA-D85D-F04A-A621-F8213902995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63225" y="1614157"/>
            <a:ext cx="692815" cy="162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370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j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5" name="e je.wav"/>
                                        </p:tgtEl>
                                      </p:cMediaNode>
                                    </p:audio>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fene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subTnLst>
                                    <p:audio>
                                      <p:cMediaNode>
                                        <p:cTn display="0" masterRel="sameClick">
                                          <p:stCondLst>
                                            <p:cond evt="begin" delay="0">
                                              <p:tn val="26"/>
                                            </p:cond>
                                          </p:stCondLst>
                                          <p:endCondLst>
                                            <p:cond evt="onStopAudio" delay="0">
                                              <p:tgtEl>
                                                <p:sldTgt/>
                                              </p:tgtEl>
                                            </p:cond>
                                          </p:endCondLst>
                                        </p:cTn>
                                        <p:tgtEl>
                                          <p:sndTgt r:embed="rId7" name="e cel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8" name="e second.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subTnLst>
                                    <p:audio>
                                      <p:cMediaNode>
                                        <p:cTn display="0" masterRel="sameClick">
                                          <p:stCondLst>
                                            <p:cond evt="begin" delay="0">
                                              <p:tn val="36"/>
                                            </p:cond>
                                          </p:stCondLst>
                                          <p:endCondLst>
                                            <p:cond evt="onStopAudio" delay="0">
                                              <p:tgtEl>
                                                <p:sldTgt/>
                                              </p:tgtEl>
                                            </p:cond>
                                          </p:endCondLst>
                                        </p:cTn>
                                        <p:tgtEl>
                                          <p:sndTgt r:embed="rId9" name="e devoi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10" name="e chev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4" grpId="0"/>
      <p:bldP spid="7" grpId="0"/>
      <p:bldP spid="8" grpId="0"/>
      <p:bldP spid="14" grpId="0"/>
      <p:bldP spid="10"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ext uri="{D42A27DB-BD31-4B8C-83A1-F6EECF244321}">
                <p14:modId xmlns:p14="http://schemas.microsoft.com/office/powerpoint/2010/main" val="1408084028"/>
              </p:ext>
            </p:extLst>
          </p:nvPr>
        </p:nvGraphicFramePr>
        <p:xfrm>
          <a:off x="825326" y="3123158"/>
          <a:ext cx="10489094" cy="2956647"/>
        </p:xfrm>
        <a:graphic>
          <a:graphicData uri="http://schemas.openxmlformats.org/drawingml/2006/table">
            <a:tbl>
              <a:tblPr firstRow="1" bandRow="1">
                <a:tableStyleId>{5C22544A-7EE6-4342-B048-85BDC9FD1C3A}</a:tableStyleId>
              </a:tblPr>
              <a:tblGrid>
                <a:gridCol w="1748182">
                  <a:extLst>
                    <a:ext uri="{9D8B030D-6E8A-4147-A177-3AD203B41FA5}">
                      <a16:colId xmlns:a16="http://schemas.microsoft.com/office/drawing/2014/main" val="615763476"/>
                    </a:ext>
                  </a:extLst>
                </a:gridCol>
                <a:gridCol w="1748183">
                  <a:extLst>
                    <a:ext uri="{9D8B030D-6E8A-4147-A177-3AD203B41FA5}">
                      <a16:colId xmlns:a16="http://schemas.microsoft.com/office/drawing/2014/main" val="3701299042"/>
                    </a:ext>
                  </a:extLst>
                </a:gridCol>
                <a:gridCol w="1748182">
                  <a:extLst>
                    <a:ext uri="{9D8B030D-6E8A-4147-A177-3AD203B41FA5}">
                      <a16:colId xmlns:a16="http://schemas.microsoft.com/office/drawing/2014/main" val="1867376396"/>
                    </a:ext>
                  </a:extLst>
                </a:gridCol>
                <a:gridCol w="1748182">
                  <a:extLst>
                    <a:ext uri="{9D8B030D-6E8A-4147-A177-3AD203B41FA5}">
                      <a16:colId xmlns:a16="http://schemas.microsoft.com/office/drawing/2014/main" val="2159251388"/>
                    </a:ext>
                  </a:extLst>
                </a:gridCol>
                <a:gridCol w="1748183">
                  <a:extLst>
                    <a:ext uri="{9D8B030D-6E8A-4147-A177-3AD203B41FA5}">
                      <a16:colId xmlns:a16="http://schemas.microsoft.com/office/drawing/2014/main" val="3842576086"/>
                    </a:ext>
                  </a:extLst>
                </a:gridCol>
                <a:gridCol w="1748182">
                  <a:extLst>
                    <a:ext uri="{9D8B030D-6E8A-4147-A177-3AD203B41FA5}">
                      <a16:colId xmlns:a16="http://schemas.microsoft.com/office/drawing/2014/main" val="3914824675"/>
                    </a:ext>
                  </a:extLst>
                </a:gridCol>
              </a:tblGrid>
              <a:tr h="985549">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8679953"/>
                  </a:ext>
                </a:extLst>
              </a:tr>
              <a:tr h="985549">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0112739"/>
                  </a:ext>
                </a:extLst>
              </a:tr>
              <a:tr h="985549">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6394000"/>
                  </a:ext>
                </a:extLst>
              </a:tr>
            </a:tbl>
          </a:graphicData>
        </a:graphic>
      </p:graphicFrame>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8203" y="3307824"/>
            <a:ext cx="1105159" cy="507563"/>
          </a:xfrm>
          <a:prstGeom prst="rect">
            <a:avLst/>
          </a:prstGeom>
        </p:spPr>
      </p:pic>
      <p:pic>
        <p:nvPicPr>
          <p:cNvPr id="11" name="Picture 1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806901" y="3184086"/>
            <a:ext cx="358738" cy="643084"/>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725" y="5221219"/>
            <a:ext cx="1180114" cy="798589"/>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6153" y="4178759"/>
            <a:ext cx="588285" cy="845988"/>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7305" y="4179735"/>
            <a:ext cx="670011" cy="794529"/>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65257" y="5221219"/>
            <a:ext cx="442025" cy="831007"/>
          </a:xfrm>
          <a:prstGeom prst="rect">
            <a:avLst/>
          </a:prstGeom>
        </p:spPr>
      </p:pic>
      <p:pic>
        <p:nvPicPr>
          <p:cNvPr id="21" name="Picture 20" descr="background rectangle">
            <a:extLst>
              <a:ext uri="{FF2B5EF4-FFF2-40B4-BE49-F238E27FC236}">
                <a16:creationId xmlns:a16="http://schemas.microsoft.com/office/drawing/2014/main" id="{7B4F9BFE-D576-4470-9C2A-5DA48954D7D8}"/>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3" name="Title 3">
            <a:extLst>
              <a:ext uri="{FF2B5EF4-FFF2-40B4-BE49-F238E27FC236}">
                <a16:creationId xmlns:a16="http://schemas.microsoft.com/office/drawing/2014/main" id="{0D11E3CE-7BF9-4383-9F6F-ED5436C33F28}"/>
              </a:ext>
            </a:extLst>
          </p:cNvPr>
          <p:cNvSpPr>
            <a:spLocks noGrp="1"/>
          </p:cNvSpPr>
          <p:nvPr>
            <p:ph type="title"/>
          </p:nvPr>
        </p:nvSpPr>
        <p:spPr>
          <a:xfrm>
            <a:off x="-1" y="296864"/>
            <a:ext cx="5538651" cy="707849"/>
          </a:xfrm>
        </p:spPr>
        <p:txBody>
          <a:bodyPr>
            <a:normAutofit fontScale="90000"/>
          </a:bodyPr>
          <a:lstStyle/>
          <a:p>
            <a:r>
              <a:rPr lang="en-GB" sz="3600" b="1" dirty="0">
                <a:solidFill>
                  <a:schemeClr val="bg1"/>
                </a:solidFill>
              </a:rPr>
              <a:t>Je </a:t>
            </a:r>
            <a:r>
              <a:rPr lang="en-GB" sz="3600" b="1" dirty="0" err="1">
                <a:solidFill>
                  <a:schemeClr val="bg1"/>
                </a:solidFill>
              </a:rPr>
              <a:t>ou</a:t>
            </a:r>
            <a:r>
              <a:rPr lang="en-GB" sz="3600" b="1" dirty="0">
                <a:solidFill>
                  <a:schemeClr val="bg1"/>
                </a:solidFill>
              </a:rPr>
              <a:t> </a:t>
            </a:r>
            <a:r>
              <a:rPr lang="en-GB" sz="3600" b="1" dirty="0" err="1">
                <a:solidFill>
                  <a:schemeClr val="bg1"/>
                </a:solidFill>
              </a:rPr>
              <a:t>elle</a:t>
            </a:r>
            <a:r>
              <a:rPr lang="en-GB" sz="3600" b="1" dirty="0">
                <a:solidFill>
                  <a:schemeClr val="bg1"/>
                </a:solidFill>
              </a:rPr>
              <a:t>? </a:t>
            </a:r>
            <a:r>
              <a:rPr lang="en-GB" sz="3600" b="1" dirty="0" err="1">
                <a:solidFill>
                  <a:schemeClr val="bg1"/>
                </a:solidFill>
              </a:rPr>
              <a:t>Partenaire</a:t>
            </a:r>
            <a:r>
              <a:rPr lang="en-GB" sz="3600" b="1" dirty="0">
                <a:solidFill>
                  <a:schemeClr val="bg1"/>
                </a:solidFill>
              </a:rPr>
              <a:t> B (1)</a:t>
            </a:r>
          </a:p>
        </p:txBody>
      </p:sp>
      <p:sp>
        <p:nvSpPr>
          <p:cNvPr id="26" name="Rounded Rectangle 46">
            <a:extLst>
              <a:ext uri="{FF2B5EF4-FFF2-40B4-BE49-F238E27FC236}">
                <a16:creationId xmlns:a16="http://schemas.microsoft.com/office/drawing/2014/main" id="{BC971F56-C997-4A9E-95F2-EC789CB45EB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ectangle 26">
            <a:extLst>
              <a:ext uri="{FF2B5EF4-FFF2-40B4-BE49-F238E27FC236}">
                <a16:creationId xmlns:a16="http://schemas.microsoft.com/office/drawing/2014/main" id="{C7EE7DAA-668E-4E5C-9E0F-2284EE8DC6CB}"/>
              </a:ext>
            </a:extLst>
          </p:cNvPr>
          <p:cNvSpPr/>
          <p:nvPr/>
        </p:nvSpPr>
        <p:spPr>
          <a:xfrm>
            <a:off x="3129209" y="2415272"/>
            <a:ext cx="1167065" cy="707886"/>
          </a:xfrm>
          <a:prstGeom prst="rect">
            <a:avLst/>
          </a:prstGeom>
          <a:noFill/>
        </p:spPr>
        <p:txBody>
          <a:bodyPr wrap="square" lIns="91440" tIns="45720" rIns="91440" bIns="45720">
            <a:spAutoFit/>
          </a:bodyPr>
          <a:lstStyle/>
          <a:p>
            <a:pPr algn="ctr"/>
            <a:r>
              <a:rPr lang="en-US" sz="2000" b="1" dirty="0" err="1">
                <a:ln w="22225">
                  <a:solidFill>
                    <a:schemeClr val="accent2"/>
                  </a:solidFill>
                  <a:prstDash val="solid"/>
                </a:ln>
                <a:solidFill>
                  <a:schemeClr val="accent2">
                    <a:lumMod val="40000"/>
                    <a:lumOff val="60000"/>
                  </a:schemeClr>
                </a:solidFill>
                <a:latin typeface="Century Gothic" panose="020B0502020202020204" pitchFamily="34" charset="0"/>
              </a:rPr>
              <a:t>Léa</a:t>
            </a:r>
            <a:r>
              <a:rPr lang="en-US" sz="2000" b="1" dirty="0">
                <a:ln w="22225">
                  <a:solidFill>
                    <a:schemeClr val="accent2"/>
                  </a:solidFill>
                  <a:prstDash val="solid"/>
                </a:ln>
                <a:solidFill>
                  <a:schemeClr val="accent2">
                    <a:lumMod val="40000"/>
                    <a:lumOff val="60000"/>
                  </a:schemeClr>
                </a:solidFill>
                <a:latin typeface="Century Gothic" panose="020B0502020202020204" pitchFamily="34" charset="0"/>
              </a:rPr>
              <a:t> (I…)</a:t>
            </a:r>
            <a:endParaRPr lang="en-US" sz="20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31" name="Rectangle 30">
            <a:extLst>
              <a:ext uri="{FF2B5EF4-FFF2-40B4-BE49-F238E27FC236}">
                <a16:creationId xmlns:a16="http://schemas.microsoft.com/office/drawing/2014/main" id="{928827B8-63BC-454D-8316-C6C26F281E9D}"/>
              </a:ext>
            </a:extLst>
          </p:cNvPr>
          <p:cNvSpPr/>
          <p:nvPr/>
        </p:nvSpPr>
        <p:spPr>
          <a:xfrm>
            <a:off x="4986699" y="2415272"/>
            <a:ext cx="1083174" cy="707886"/>
          </a:xfrm>
          <a:prstGeom prst="rect">
            <a:avLst/>
          </a:prstGeom>
          <a:noFill/>
        </p:spPr>
        <p:txBody>
          <a:bodyPr wrap="square" lIns="91440" tIns="45720" rIns="91440" bIns="45720">
            <a:spAutoFit/>
          </a:bodyPr>
          <a:lstStyle/>
          <a:p>
            <a:pPr algn="ctr"/>
            <a:r>
              <a:rPr lang="en-US" sz="2000" b="1" dirty="0">
                <a:ln w="22225">
                  <a:solidFill>
                    <a:schemeClr val="accent2"/>
                  </a:solidFill>
                  <a:prstDash val="solid"/>
                </a:ln>
                <a:solidFill>
                  <a:schemeClr val="accent2">
                    <a:lumMod val="40000"/>
                    <a:lumOff val="60000"/>
                  </a:schemeClr>
                </a:solidFill>
                <a:latin typeface="Century Gothic" panose="020B0502020202020204" pitchFamily="34" charset="0"/>
              </a:rPr>
              <a:t>Amir (he…)</a:t>
            </a:r>
            <a:endParaRPr lang="en-US" sz="20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pic>
        <p:nvPicPr>
          <p:cNvPr id="32" name="Picture 31" descr="A close up of a logo&#10;&#10;Description automatically generated">
            <a:extLst>
              <a:ext uri="{FF2B5EF4-FFF2-40B4-BE49-F238E27FC236}">
                <a16:creationId xmlns:a16="http://schemas.microsoft.com/office/drawing/2014/main" id="{10FC63E2-5D7B-4BFE-91CA-00ED34F3F3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76182" y="2235486"/>
            <a:ext cx="862106" cy="862106"/>
          </a:xfrm>
          <a:prstGeom prst="rect">
            <a:avLst/>
          </a:prstGeom>
        </p:spPr>
      </p:pic>
      <p:pic>
        <p:nvPicPr>
          <p:cNvPr id="34" name="Picture 33" descr="A picture containing doll, shirt&#10;&#10;Description automatically generated">
            <a:extLst>
              <a:ext uri="{FF2B5EF4-FFF2-40B4-BE49-F238E27FC236}">
                <a16:creationId xmlns:a16="http://schemas.microsoft.com/office/drawing/2014/main" id="{28332C07-4F5A-463E-BCCF-AE83E1FCDD7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96274" y="2235486"/>
            <a:ext cx="862106" cy="862106"/>
          </a:xfrm>
          <a:prstGeom prst="rect">
            <a:avLst/>
          </a:prstGeom>
        </p:spPr>
      </p:pic>
      <p:sp>
        <p:nvSpPr>
          <p:cNvPr id="35" name="Rectangle 34">
            <a:extLst>
              <a:ext uri="{FF2B5EF4-FFF2-40B4-BE49-F238E27FC236}">
                <a16:creationId xmlns:a16="http://schemas.microsoft.com/office/drawing/2014/main" id="{A8F8D36C-0BDC-405F-BC1A-224880377705}"/>
              </a:ext>
            </a:extLst>
          </p:cNvPr>
          <p:cNvSpPr/>
          <p:nvPr/>
        </p:nvSpPr>
        <p:spPr>
          <a:xfrm>
            <a:off x="8373756" y="2415272"/>
            <a:ext cx="1167065" cy="707886"/>
          </a:xfrm>
          <a:prstGeom prst="rect">
            <a:avLst/>
          </a:prstGeom>
          <a:noFill/>
        </p:spPr>
        <p:txBody>
          <a:bodyPr wrap="square" lIns="91440" tIns="45720" rIns="91440" bIns="45720">
            <a:spAutoFit/>
          </a:bodyPr>
          <a:lstStyle/>
          <a:p>
            <a:pPr algn="ctr"/>
            <a:r>
              <a:rPr lang="en-US" sz="2000" b="1" dirty="0" err="1">
                <a:ln w="22225">
                  <a:solidFill>
                    <a:schemeClr val="accent2"/>
                  </a:solidFill>
                  <a:prstDash val="solid"/>
                </a:ln>
                <a:solidFill>
                  <a:schemeClr val="accent2">
                    <a:lumMod val="40000"/>
                    <a:lumOff val="60000"/>
                  </a:schemeClr>
                </a:solidFill>
                <a:latin typeface="Century Gothic" panose="020B0502020202020204" pitchFamily="34" charset="0"/>
              </a:rPr>
              <a:t>Léa</a:t>
            </a:r>
            <a:r>
              <a:rPr lang="en-US" sz="2000" b="1" dirty="0">
                <a:ln w="22225">
                  <a:solidFill>
                    <a:schemeClr val="accent2"/>
                  </a:solidFill>
                  <a:prstDash val="solid"/>
                </a:ln>
                <a:solidFill>
                  <a:schemeClr val="accent2">
                    <a:lumMod val="40000"/>
                    <a:lumOff val="60000"/>
                  </a:schemeClr>
                </a:solidFill>
                <a:latin typeface="Century Gothic" panose="020B0502020202020204" pitchFamily="34" charset="0"/>
              </a:rPr>
              <a:t> (I…)</a:t>
            </a:r>
            <a:endParaRPr lang="en-US" sz="20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36" name="Rectangle 35">
            <a:extLst>
              <a:ext uri="{FF2B5EF4-FFF2-40B4-BE49-F238E27FC236}">
                <a16:creationId xmlns:a16="http://schemas.microsoft.com/office/drawing/2014/main" id="{28FABEBB-E019-4298-BE6A-5A4731883AD7}"/>
              </a:ext>
            </a:extLst>
          </p:cNvPr>
          <p:cNvSpPr/>
          <p:nvPr/>
        </p:nvSpPr>
        <p:spPr>
          <a:xfrm>
            <a:off x="10231246" y="2415272"/>
            <a:ext cx="1083174" cy="707886"/>
          </a:xfrm>
          <a:prstGeom prst="rect">
            <a:avLst/>
          </a:prstGeom>
          <a:noFill/>
        </p:spPr>
        <p:txBody>
          <a:bodyPr wrap="square" lIns="91440" tIns="45720" rIns="91440" bIns="45720">
            <a:spAutoFit/>
          </a:bodyPr>
          <a:lstStyle/>
          <a:p>
            <a:pPr algn="ctr"/>
            <a:r>
              <a:rPr lang="en-US" sz="2000" b="1" dirty="0">
                <a:ln w="22225">
                  <a:solidFill>
                    <a:schemeClr val="accent2"/>
                  </a:solidFill>
                  <a:prstDash val="solid"/>
                </a:ln>
                <a:solidFill>
                  <a:schemeClr val="accent2">
                    <a:lumMod val="40000"/>
                    <a:lumOff val="60000"/>
                  </a:schemeClr>
                </a:solidFill>
                <a:latin typeface="Century Gothic" panose="020B0502020202020204" pitchFamily="34" charset="0"/>
              </a:rPr>
              <a:t>Amir (he…)</a:t>
            </a:r>
            <a:endParaRPr lang="en-US" sz="20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pic>
        <p:nvPicPr>
          <p:cNvPr id="37" name="Picture 36" descr="A close up of a logo&#10;&#10;Description automatically generated">
            <a:extLst>
              <a:ext uri="{FF2B5EF4-FFF2-40B4-BE49-F238E27FC236}">
                <a16:creationId xmlns:a16="http://schemas.microsoft.com/office/drawing/2014/main" id="{8249986B-B475-412E-85FE-63C7A2C9F49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20729" y="2235486"/>
            <a:ext cx="862106" cy="862106"/>
          </a:xfrm>
          <a:prstGeom prst="rect">
            <a:avLst/>
          </a:prstGeom>
        </p:spPr>
      </p:pic>
      <p:pic>
        <p:nvPicPr>
          <p:cNvPr id="38" name="Picture 37" descr="A picture containing doll, shirt&#10;&#10;Description automatically generated">
            <a:extLst>
              <a:ext uri="{FF2B5EF4-FFF2-40B4-BE49-F238E27FC236}">
                <a16:creationId xmlns:a16="http://schemas.microsoft.com/office/drawing/2014/main" id="{993174E0-4AF1-4F08-830A-1DEBC26700C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40821" y="2235486"/>
            <a:ext cx="862106" cy="862106"/>
          </a:xfrm>
          <a:prstGeom prst="rect">
            <a:avLst/>
          </a:prstGeom>
        </p:spPr>
      </p:pic>
      <p:sp>
        <p:nvSpPr>
          <p:cNvPr id="39" name="TextBox 38">
            <a:extLst>
              <a:ext uri="{FF2B5EF4-FFF2-40B4-BE49-F238E27FC236}">
                <a16:creationId xmlns:a16="http://schemas.microsoft.com/office/drawing/2014/main" id="{405E93B2-54B6-410F-82BB-B7660892A6C5}"/>
              </a:ext>
            </a:extLst>
          </p:cNvPr>
          <p:cNvSpPr txBox="1"/>
          <p:nvPr/>
        </p:nvSpPr>
        <p:spPr>
          <a:xfrm>
            <a:off x="180000" y="1296000"/>
            <a:ext cx="11198087" cy="830997"/>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Léa</a:t>
            </a:r>
            <a:r>
              <a:rPr lang="en-GB" sz="2400" dirty="0">
                <a:solidFill>
                  <a:srgbClr val="002060"/>
                </a:solidFill>
                <a:latin typeface="Century Gothic" panose="020B0502020202020204" pitchFamily="34" charset="0"/>
              </a:rPr>
              <a:t> calls you. She tells you what </a:t>
            </a:r>
            <a:r>
              <a:rPr lang="en-GB" sz="2400" b="1" i="1" dirty="0">
                <a:solidFill>
                  <a:srgbClr val="002060"/>
                </a:solidFill>
                <a:latin typeface="Century Gothic" panose="020B0502020202020204" pitchFamily="34" charset="0"/>
              </a:rPr>
              <a:t>she</a:t>
            </a:r>
            <a:r>
              <a:rPr lang="en-GB" sz="2400" dirty="0">
                <a:solidFill>
                  <a:srgbClr val="002060"/>
                </a:solidFill>
                <a:latin typeface="Century Gothic" panose="020B0502020202020204" pitchFamily="34" charset="0"/>
              </a:rPr>
              <a:t> has, and what </a:t>
            </a:r>
            <a:r>
              <a:rPr lang="en-GB" sz="2400" b="1" i="1" dirty="0">
                <a:solidFill>
                  <a:srgbClr val="002060"/>
                </a:solidFill>
                <a:latin typeface="Century Gothic" panose="020B0502020202020204" pitchFamily="34" charset="0"/>
              </a:rPr>
              <a:t>Amir </a:t>
            </a:r>
            <a:r>
              <a:rPr lang="en-GB" sz="2400" dirty="0">
                <a:solidFill>
                  <a:srgbClr val="002060"/>
                </a:solidFill>
                <a:latin typeface="Century Gothic" panose="020B0502020202020204" pitchFamily="34" charset="0"/>
              </a:rPr>
              <a:t>has.</a:t>
            </a:r>
          </a:p>
          <a:p>
            <a:r>
              <a:rPr lang="en-GB" sz="2400" dirty="0">
                <a:solidFill>
                  <a:srgbClr val="002060"/>
                </a:solidFill>
                <a:latin typeface="Century Gothic" panose="020B0502020202020204" pitchFamily="34" charset="0"/>
              </a:rPr>
              <a:t>Tick who has each item. N.B. The pictures are not in order.</a:t>
            </a:r>
          </a:p>
        </p:txBody>
      </p:sp>
    </p:spTree>
    <p:extLst>
      <p:ext uri="{BB962C8B-B14F-4D97-AF65-F5344CB8AC3E}">
        <p14:creationId xmlns:p14="http://schemas.microsoft.com/office/powerpoint/2010/main" val="27020328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nvGraphicFramePr>
        <p:xfrm>
          <a:off x="959146" y="3142189"/>
          <a:ext cx="10273708" cy="3021216"/>
        </p:xfrm>
        <a:graphic>
          <a:graphicData uri="http://schemas.openxmlformats.org/drawingml/2006/table">
            <a:tbl>
              <a:tblPr firstRow="1" bandRow="1">
                <a:tableStyleId>{5C22544A-7EE6-4342-B048-85BDC9FD1C3A}</a:tableStyleId>
              </a:tblPr>
              <a:tblGrid>
                <a:gridCol w="5136854">
                  <a:extLst>
                    <a:ext uri="{9D8B030D-6E8A-4147-A177-3AD203B41FA5}">
                      <a16:colId xmlns:a16="http://schemas.microsoft.com/office/drawing/2014/main" val="615763476"/>
                    </a:ext>
                  </a:extLst>
                </a:gridCol>
                <a:gridCol w="5136854">
                  <a:extLst>
                    <a:ext uri="{9D8B030D-6E8A-4147-A177-3AD203B41FA5}">
                      <a16:colId xmlns:a16="http://schemas.microsoft.com/office/drawing/2014/main" val="713444903"/>
                    </a:ext>
                  </a:extLst>
                </a:gridCol>
              </a:tblGrid>
              <a:tr h="1005841">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8679953"/>
                  </a:ext>
                </a:extLst>
              </a:tr>
              <a:tr h="1005841">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9350070"/>
                  </a:ext>
                </a:extLst>
              </a:tr>
              <a:tr h="1009534">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3867994"/>
                  </a:ext>
                </a:extLst>
              </a:tr>
            </a:tbl>
          </a:graphicData>
        </a:graphic>
      </p:graphicFrame>
      <p:sp>
        <p:nvSpPr>
          <p:cNvPr id="31" name="Rectangle 30"/>
          <p:cNvSpPr/>
          <p:nvPr/>
        </p:nvSpPr>
        <p:spPr>
          <a:xfrm>
            <a:off x="8058284" y="2598631"/>
            <a:ext cx="2268310"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Léa</a:t>
            </a: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(she…)</a:t>
            </a:r>
          </a:p>
        </p:txBody>
      </p:sp>
      <p:sp>
        <p:nvSpPr>
          <p:cNvPr id="33" name="Rectangle 32"/>
          <p:cNvSpPr/>
          <p:nvPr/>
        </p:nvSpPr>
        <p:spPr>
          <a:xfrm>
            <a:off x="2447590" y="2576578"/>
            <a:ext cx="3796496" cy="55399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Amir (I…)</a:t>
            </a:r>
          </a:p>
        </p:txBody>
      </p:sp>
      <p:pic>
        <p:nvPicPr>
          <p:cNvPr id="23" name="Picture 22" descr="background rectangle">
            <a:extLst>
              <a:ext uri="{FF2B5EF4-FFF2-40B4-BE49-F238E27FC236}">
                <a16:creationId xmlns:a16="http://schemas.microsoft.com/office/drawing/2014/main" id="{2208F294-2F3D-4931-BA5C-1A55B1DA726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5" name="Title 3">
            <a:extLst>
              <a:ext uri="{FF2B5EF4-FFF2-40B4-BE49-F238E27FC236}">
                <a16:creationId xmlns:a16="http://schemas.microsoft.com/office/drawing/2014/main" id="{4A70244E-4AC8-4B52-82F9-557CBE91B78E}"/>
              </a:ext>
            </a:extLst>
          </p:cNvPr>
          <p:cNvSpPr>
            <a:spLocks noGrp="1"/>
          </p:cNvSpPr>
          <p:nvPr>
            <p:ph type="title"/>
          </p:nvPr>
        </p:nvSpPr>
        <p:spPr>
          <a:xfrm>
            <a:off x="-1" y="296864"/>
            <a:ext cx="5538651" cy="707849"/>
          </a:xfrm>
        </p:spPr>
        <p:txBody>
          <a:bodyPr>
            <a:normAutofit fontScale="90000"/>
          </a:bodyPr>
          <a:lstStyle/>
          <a:p>
            <a:r>
              <a:rPr lang="en-GB" sz="3600" b="1" dirty="0">
                <a:solidFill>
                  <a:schemeClr val="bg1"/>
                </a:solidFill>
              </a:rPr>
              <a:t>Je </a:t>
            </a:r>
            <a:r>
              <a:rPr lang="en-GB" sz="3600" b="1" dirty="0" err="1">
                <a:solidFill>
                  <a:schemeClr val="bg1"/>
                </a:solidFill>
              </a:rPr>
              <a:t>ou</a:t>
            </a:r>
            <a:r>
              <a:rPr lang="en-GB" sz="3600" b="1" dirty="0">
                <a:solidFill>
                  <a:schemeClr val="bg1"/>
                </a:solidFill>
              </a:rPr>
              <a:t> </a:t>
            </a:r>
            <a:r>
              <a:rPr lang="en-GB" sz="3600" b="1" dirty="0" err="1">
                <a:solidFill>
                  <a:schemeClr val="bg1"/>
                </a:solidFill>
              </a:rPr>
              <a:t>elle</a:t>
            </a:r>
            <a:r>
              <a:rPr lang="en-GB" sz="3600" b="1" dirty="0">
                <a:solidFill>
                  <a:schemeClr val="bg1"/>
                </a:solidFill>
              </a:rPr>
              <a:t>? </a:t>
            </a:r>
            <a:r>
              <a:rPr lang="en-GB" sz="3600" b="1" dirty="0" err="1">
                <a:solidFill>
                  <a:schemeClr val="bg1"/>
                </a:solidFill>
              </a:rPr>
              <a:t>Partenaire</a:t>
            </a:r>
            <a:r>
              <a:rPr lang="en-GB" sz="3600" b="1" dirty="0">
                <a:solidFill>
                  <a:schemeClr val="bg1"/>
                </a:solidFill>
              </a:rPr>
              <a:t> A (1)</a:t>
            </a:r>
          </a:p>
        </p:txBody>
      </p:sp>
      <p:sp>
        <p:nvSpPr>
          <p:cNvPr id="26" name="Rounded Rectangle 46">
            <a:extLst>
              <a:ext uri="{FF2B5EF4-FFF2-40B4-BE49-F238E27FC236}">
                <a16:creationId xmlns:a16="http://schemas.microsoft.com/office/drawing/2014/main" id="{AD1ADC50-4A63-4913-8E8F-06DE45C8392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7" name="Picture 26" descr="A close up of a logo&#10;&#10;Description automatically generated">
            <a:extLst>
              <a:ext uri="{FF2B5EF4-FFF2-40B4-BE49-F238E27FC236}">
                <a16:creationId xmlns:a16="http://schemas.microsoft.com/office/drawing/2014/main" id="{27FE4CA1-15B3-46DA-8A65-EA24C647CD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9809" y="2014723"/>
            <a:ext cx="1111398" cy="1111398"/>
          </a:xfrm>
          <a:prstGeom prst="rect">
            <a:avLst/>
          </a:prstGeom>
        </p:spPr>
      </p:pic>
      <p:pic>
        <p:nvPicPr>
          <p:cNvPr id="8" name="Picture 7" descr="A picture containing doll, shirt&#10;&#10;Description automatically generated">
            <a:extLst>
              <a:ext uri="{FF2B5EF4-FFF2-40B4-BE49-F238E27FC236}">
                <a16:creationId xmlns:a16="http://schemas.microsoft.com/office/drawing/2014/main" id="{FF961BFC-599A-41DB-8234-2D7E0FEBF0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1867" y="1866695"/>
            <a:ext cx="1262760" cy="1262760"/>
          </a:xfrm>
          <a:prstGeom prst="rect">
            <a:avLst/>
          </a:prstGeom>
        </p:spPr>
      </p:pic>
      <p:sp>
        <p:nvSpPr>
          <p:cNvPr id="28" name="TextBox 27">
            <a:extLst>
              <a:ext uri="{FF2B5EF4-FFF2-40B4-BE49-F238E27FC236}">
                <a16:creationId xmlns:a16="http://schemas.microsoft.com/office/drawing/2014/main" id="{08DD3B13-11A8-4E24-91D8-13A23653A59A}"/>
              </a:ext>
            </a:extLst>
          </p:cNvPr>
          <p:cNvSpPr txBox="1"/>
          <p:nvPr/>
        </p:nvSpPr>
        <p:spPr>
          <a:xfrm>
            <a:off x="180000" y="1296000"/>
            <a:ext cx="11198087" cy="830997"/>
          </a:xfrm>
          <a:prstGeom prst="rect">
            <a:avLst/>
          </a:prstGeom>
          <a:noFill/>
        </p:spPr>
        <p:txBody>
          <a:bodyPr wrap="square" rtlCol="0">
            <a:spAutoFit/>
          </a:bodyPr>
          <a:lstStyle/>
          <a:p>
            <a:pPr lvl="0"/>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play Amir. Tell your partner what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have, and what </a:t>
            </a:r>
            <a:r>
              <a:rPr lang="en-GB" sz="2400" b="1" i="1" dirty="0" err="1">
                <a:solidFill>
                  <a:srgbClr val="002060"/>
                </a:solidFill>
                <a:latin typeface="Century Gothic" panose="020B0502020202020204" pitchFamily="34" charset="0"/>
              </a:rPr>
              <a:t>Léa</a:t>
            </a:r>
            <a:r>
              <a:rPr lang="en-GB" sz="2400" b="1" i="1" dirty="0">
                <a:solidFill>
                  <a:srgbClr val="002060"/>
                </a:solidFill>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has.</a:t>
            </a:r>
          </a:p>
          <a:p>
            <a:pPr lvl="0"/>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 the pronoun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to talk about </a:t>
            </a:r>
            <a:r>
              <a:rPr lang="en-GB" sz="2400" dirty="0" err="1">
                <a:solidFill>
                  <a:srgbClr val="002060"/>
                </a:solidFill>
                <a:latin typeface="Century Gothic" panose="020B0502020202020204" pitchFamily="34" charset="0"/>
              </a:rPr>
              <a:t>Léa</a:t>
            </a:r>
            <a:r>
              <a:rPr lang="en-GB" sz="2400" dirty="0">
                <a:solidFill>
                  <a:srgbClr val="002060"/>
                </a:solidFill>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7" name="Picture 16">
            <a:extLst>
              <a:ext uri="{FF2B5EF4-FFF2-40B4-BE49-F238E27FC236}">
                <a16:creationId xmlns:a16="http://schemas.microsoft.com/office/drawing/2014/main" id="{EE8B5383-2D15-497F-96AB-EDC3F488AA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8240" y="4450486"/>
            <a:ext cx="1079933" cy="514768"/>
          </a:xfrm>
          <a:prstGeom prst="rect">
            <a:avLst/>
          </a:prstGeom>
        </p:spPr>
      </p:pic>
      <p:pic>
        <p:nvPicPr>
          <p:cNvPr id="21" name="Picture 20">
            <a:extLst>
              <a:ext uri="{FF2B5EF4-FFF2-40B4-BE49-F238E27FC236}">
                <a16:creationId xmlns:a16="http://schemas.microsoft.com/office/drawing/2014/main" id="{3B9829AA-1311-4C3F-88DE-4ABA3DADC72D}"/>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8368975" y="3233106"/>
            <a:ext cx="484319" cy="891913"/>
          </a:xfrm>
          <a:prstGeom prst="rect">
            <a:avLst/>
          </a:prstGeom>
        </p:spPr>
      </p:pic>
      <p:pic>
        <p:nvPicPr>
          <p:cNvPr id="24" name="Picture 23">
            <a:extLst>
              <a:ext uri="{FF2B5EF4-FFF2-40B4-BE49-F238E27FC236}">
                <a16:creationId xmlns:a16="http://schemas.microsoft.com/office/drawing/2014/main" id="{F2A63581-C446-4401-8AA0-93DCC6E497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8486" y="3233106"/>
            <a:ext cx="1026436" cy="720908"/>
          </a:xfrm>
          <a:prstGeom prst="rect">
            <a:avLst/>
          </a:prstGeom>
        </p:spPr>
      </p:pic>
      <p:pic>
        <p:nvPicPr>
          <p:cNvPr id="29" name="Picture 28">
            <a:extLst>
              <a:ext uri="{FF2B5EF4-FFF2-40B4-BE49-F238E27FC236}">
                <a16:creationId xmlns:a16="http://schemas.microsoft.com/office/drawing/2014/main" id="{0BB979E9-1933-4252-BACD-C440C5C121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15281" y="4235335"/>
            <a:ext cx="574857" cy="857996"/>
          </a:xfrm>
          <a:prstGeom prst="rect">
            <a:avLst/>
          </a:prstGeom>
        </p:spPr>
      </p:pic>
      <p:pic>
        <p:nvPicPr>
          <p:cNvPr id="30" name="Picture 29">
            <a:extLst>
              <a:ext uri="{FF2B5EF4-FFF2-40B4-BE49-F238E27FC236}">
                <a16:creationId xmlns:a16="http://schemas.microsoft.com/office/drawing/2014/main" id="{C4936CFD-BBED-4307-B29C-07D8B80136D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15758" y="5257822"/>
            <a:ext cx="668373" cy="822613"/>
          </a:xfrm>
          <a:prstGeom prst="rect">
            <a:avLst/>
          </a:prstGeom>
        </p:spPr>
      </p:pic>
      <p:pic>
        <p:nvPicPr>
          <p:cNvPr id="32" name="Picture 31">
            <a:extLst>
              <a:ext uri="{FF2B5EF4-FFF2-40B4-BE49-F238E27FC236}">
                <a16:creationId xmlns:a16="http://schemas.microsoft.com/office/drawing/2014/main" id="{D54B3812-12AF-4C0B-927C-E4EBB4D5625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43121" y="5242749"/>
            <a:ext cx="410173" cy="800338"/>
          </a:xfrm>
          <a:prstGeom prst="rect">
            <a:avLst/>
          </a:prstGeom>
        </p:spPr>
      </p:pic>
    </p:spTree>
    <p:extLst>
      <p:ext uri="{BB962C8B-B14F-4D97-AF65-F5344CB8AC3E}">
        <p14:creationId xmlns:p14="http://schemas.microsoft.com/office/powerpoint/2010/main" val="971220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nvGraphicFramePr>
        <p:xfrm>
          <a:off x="825326" y="3123158"/>
          <a:ext cx="10489094" cy="2956647"/>
        </p:xfrm>
        <a:graphic>
          <a:graphicData uri="http://schemas.openxmlformats.org/drawingml/2006/table">
            <a:tbl>
              <a:tblPr firstRow="1" bandRow="1">
                <a:tableStyleId>{5C22544A-7EE6-4342-B048-85BDC9FD1C3A}</a:tableStyleId>
              </a:tblPr>
              <a:tblGrid>
                <a:gridCol w="1748182">
                  <a:extLst>
                    <a:ext uri="{9D8B030D-6E8A-4147-A177-3AD203B41FA5}">
                      <a16:colId xmlns:a16="http://schemas.microsoft.com/office/drawing/2014/main" val="615763476"/>
                    </a:ext>
                  </a:extLst>
                </a:gridCol>
                <a:gridCol w="1748183">
                  <a:extLst>
                    <a:ext uri="{9D8B030D-6E8A-4147-A177-3AD203B41FA5}">
                      <a16:colId xmlns:a16="http://schemas.microsoft.com/office/drawing/2014/main" val="3701299042"/>
                    </a:ext>
                  </a:extLst>
                </a:gridCol>
                <a:gridCol w="1748182">
                  <a:extLst>
                    <a:ext uri="{9D8B030D-6E8A-4147-A177-3AD203B41FA5}">
                      <a16:colId xmlns:a16="http://schemas.microsoft.com/office/drawing/2014/main" val="1867376396"/>
                    </a:ext>
                  </a:extLst>
                </a:gridCol>
                <a:gridCol w="1748182">
                  <a:extLst>
                    <a:ext uri="{9D8B030D-6E8A-4147-A177-3AD203B41FA5}">
                      <a16:colId xmlns:a16="http://schemas.microsoft.com/office/drawing/2014/main" val="2159251388"/>
                    </a:ext>
                  </a:extLst>
                </a:gridCol>
                <a:gridCol w="1748183">
                  <a:extLst>
                    <a:ext uri="{9D8B030D-6E8A-4147-A177-3AD203B41FA5}">
                      <a16:colId xmlns:a16="http://schemas.microsoft.com/office/drawing/2014/main" val="3842576086"/>
                    </a:ext>
                  </a:extLst>
                </a:gridCol>
                <a:gridCol w="1748182">
                  <a:extLst>
                    <a:ext uri="{9D8B030D-6E8A-4147-A177-3AD203B41FA5}">
                      <a16:colId xmlns:a16="http://schemas.microsoft.com/office/drawing/2014/main" val="3914824675"/>
                    </a:ext>
                  </a:extLst>
                </a:gridCol>
              </a:tblGrid>
              <a:tr h="985549">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8679953"/>
                  </a:ext>
                </a:extLst>
              </a:tr>
              <a:tr h="985549">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0112739"/>
                  </a:ext>
                </a:extLst>
              </a:tr>
              <a:tr h="985549">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6394000"/>
                  </a:ext>
                </a:extLst>
              </a:tr>
            </a:tbl>
          </a:graphicData>
        </a:graphic>
      </p:graphicFrame>
      <p:pic>
        <p:nvPicPr>
          <p:cNvPr id="21" name="Picture 20" descr="background rectangle">
            <a:extLst>
              <a:ext uri="{FF2B5EF4-FFF2-40B4-BE49-F238E27FC236}">
                <a16:creationId xmlns:a16="http://schemas.microsoft.com/office/drawing/2014/main" id="{7B4F9BFE-D576-4470-9C2A-5DA48954D7D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3" name="Title 3">
            <a:extLst>
              <a:ext uri="{FF2B5EF4-FFF2-40B4-BE49-F238E27FC236}">
                <a16:creationId xmlns:a16="http://schemas.microsoft.com/office/drawing/2014/main" id="{0D11E3CE-7BF9-4383-9F6F-ED5436C33F28}"/>
              </a:ext>
            </a:extLst>
          </p:cNvPr>
          <p:cNvSpPr>
            <a:spLocks noGrp="1"/>
          </p:cNvSpPr>
          <p:nvPr>
            <p:ph type="title"/>
          </p:nvPr>
        </p:nvSpPr>
        <p:spPr>
          <a:xfrm>
            <a:off x="-1" y="296864"/>
            <a:ext cx="5538651" cy="707849"/>
          </a:xfrm>
        </p:spPr>
        <p:txBody>
          <a:bodyPr>
            <a:normAutofit fontScale="90000"/>
          </a:bodyPr>
          <a:lstStyle/>
          <a:p>
            <a:r>
              <a:rPr lang="en-GB" sz="3600" b="1" dirty="0">
                <a:solidFill>
                  <a:schemeClr val="bg1"/>
                </a:solidFill>
              </a:rPr>
              <a:t>Je </a:t>
            </a:r>
            <a:r>
              <a:rPr lang="en-GB" sz="3600" b="1" dirty="0" err="1">
                <a:solidFill>
                  <a:schemeClr val="bg1"/>
                </a:solidFill>
              </a:rPr>
              <a:t>ou</a:t>
            </a:r>
            <a:r>
              <a:rPr lang="en-GB" sz="3600" b="1" dirty="0">
                <a:solidFill>
                  <a:schemeClr val="bg1"/>
                </a:solidFill>
              </a:rPr>
              <a:t> </a:t>
            </a:r>
            <a:r>
              <a:rPr lang="en-GB" sz="3600" b="1" dirty="0" err="1">
                <a:solidFill>
                  <a:schemeClr val="bg1"/>
                </a:solidFill>
              </a:rPr>
              <a:t>elle</a:t>
            </a:r>
            <a:r>
              <a:rPr lang="en-GB" sz="3600" b="1" dirty="0">
                <a:solidFill>
                  <a:schemeClr val="bg1"/>
                </a:solidFill>
              </a:rPr>
              <a:t>? </a:t>
            </a:r>
            <a:r>
              <a:rPr lang="en-GB" sz="3600" b="1" dirty="0" err="1">
                <a:solidFill>
                  <a:schemeClr val="bg1"/>
                </a:solidFill>
              </a:rPr>
              <a:t>Partenaire</a:t>
            </a:r>
            <a:r>
              <a:rPr lang="en-GB" sz="3600" b="1" dirty="0">
                <a:solidFill>
                  <a:schemeClr val="bg1"/>
                </a:solidFill>
              </a:rPr>
              <a:t> B (1)</a:t>
            </a:r>
          </a:p>
        </p:txBody>
      </p:sp>
      <p:sp>
        <p:nvSpPr>
          <p:cNvPr id="26" name="Rounded Rectangle 46">
            <a:extLst>
              <a:ext uri="{FF2B5EF4-FFF2-40B4-BE49-F238E27FC236}">
                <a16:creationId xmlns:a16="http://schemas.microsoft.com/office/drawing/2014/main" id="{BC971F56-C997-4A9E-95F2-EC789CB45EB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ectangle 26">
            <a:extLst>
              <a:ext uri="{FF2B5EF4-FFF2-40B4-BE49-F238E27FC236}">
                <a16:creationId xmlns:a16="http://schemas.microsoft.com/office/drawing/2014/main" id="{C7EE7DAA-668E-4E5C-9E0F-2284EE8DC6CB}"/>
              </a:ext>
            </a:extLst>
          </p:cNvPr>
          <p:cNvSpPr/>
          <p:nvPr/>
        </p:nvSpPr>
        <p:spPr>
          <a:xfrm>
            <a:off x="3129209" y="2415272"/>
            <a:ext cx="116706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Amir (I…)</a:t>
            </a:r>
          </a:p>
        </p:txBody>
      </p:sp>
      <p:sp>
        <p:nvSpPr>
          <p:cNvPr id="31" name="Rectangle 30">
            <a:extLst>
              <a:ext uri="{FF2B5EF4-FFF2-40B4-BE49-F238E27FC236}">
                <a16:creationId xmlns:a16="http://schemas.microsoft.com/office/drawing/2014/main" id="{928827B8-63BC-454D-8316-C6C26F281E9D}"/>
              </a:ext>
            </a:extLst>
          </p:cNvPr>
          <p:cNvSpPr/>
          <p:nvPr/>
        </p:nvSpPr>
        <p:spPr>
          <a:xfrm>
            <a:off x="4986699" y="2415272"/>
            <a:ext cx="1083174" cy="707886"/>
          </a:xfrm>
          <a:prstGeom prst="rect">
            <a:avLst/>
          </a:prstGeom>
          <a:noFill/>
        </p:spPr>
        <p:txBody>
          <a:bodyPr wrap="square" lIns="91440" tIns="45720" rIns="91440" bIns="45720">
            <a:spAutoFit/>
          </a:bodyPr>
          <a:lstStyle/>
          <a:p>
            <a:pPr lvl="0" algn="ctr"/>
            <a:r>
              <a:rPr lang="en-US" sz="2000" b="1" dirty="0" err="1">
                <a:ln w="22225">
                  <a:solidFill>
                    <a:srgbClr val="ED7D31"/>
                  </a:solidFill>
                  <a:prstDash val="solid"/>
                </a:ln>
                <a:solidFill>
                  <a:srgbClr val="ED7D31">
                    <a:lumMod val="40000"/>
                    <a:lumOff val="60000"/>
                  </a:srgbClr>
                </a:solidFill>
                <a:latin typeface="Century Gothic" panose="020B0502020202020204" pitchFamily="34" charset="0"/>
              </a:rPr>
              <a:t>Léa</a:t>
            </a:r>
            <a:r>
              <a:rPr lang="en-US" sz="2000" b="1" dirty="0">
                <a:ln w="22225">
                  <a:solidFill>
                    <a:srgbClr val="ED7D31"/>
                  </a:solidFill>
                  <a:prstDash val="solid"/>
                </a:ln>
                <a:solidFill>
                  <a:srgbClr val="ED7D31">
                    <a:lumMod val="40000"/>
                    <a:lumOff val="60000"/>
                  </a:srgbClr>
                </a:solidFill>
                <a:latin typeface="Century Gothic" panose="020B0502020202020204" pitchFamily="34" charset="0"/>
              </a:rPr>
              <a:t> </a:t>
            </a:r>
            <a:r>
              <a:rPr kumimoji="0" lang="en-US" sz="2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(she…)</a:t>
            </a:r>
          </a:p>
        </p:txBody>
      </p:sp>
      <p:pic>
        <p:nvPicPr>
          <p:cNvPr id="32" name="Picture 31" descr="A close up of a logo&#10;&#10;Description automatically generated">
            <a:extLst>
              <a:ext uri="{FF2B5EF4-FFF2-40B4-BE49-F238E27FC236}">
                <a16:creationId xmlns:a16="http://schemas.microsoft.com/office/drawing/2014/main" id="{10FC63E2-5D7B-4BFE-91CA-00ED34F3F3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4214" y="2230391"/>
            <a:ext cx="862106" cy="862106"/>
          </a:xfrm>
          <a:prstGeom prst="rect">
            <a:avLst/>
          </a:prstGeom>
        </p:spPr>
      </p:pic>
      <p:pic>
        <p:nvPicPr>
          <p:cNvPr id="34" name="Picture 33" descr="A picture containing doll, shirt&#10;&#10;Description automatically generated">
            <a:extLst>
              <a:ext uri="{FF2B5EF4-FFF2-40B4-BE49-F238E27FC236}">
                <a16:creationId xmlns:a16="http://schemas.microsoft.com/office/drawing/2014/main" id="{28332C07-4F5A-463E-BCCF-AE83E1FCDD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2292" y="2230391"/>
            <a:ext cx="862106" cy="862106"/>
          </a:xfrm>
          <a:prstGeom prst="rect">
            <a:avLst/>
          </a:prstGeom>
        </p:spPr>
      </p:pic>
      <p:sp>
        <p:nvSpPr>
          <p:cNvPr id="35" name="Rectangle 34">
            <a:extLst>
              <a:ext uri="{FF2B5EF4-FFF2-40B4-BE49-F238E27FC236}">
                <a16:creationId xmlns:a16="http://schemas.microsoft.com/office/drawing/2014/main" id="{A8F8D36C-0BDC-405F-BC1A-224880377705}"/>
              </a:ext>
            </a:extLst>
          </p:cNvPr>
          <p:cNvSpPr/>
          <p:nvPr/>
        </p:nvSpPr>
        <p:spPr>
          <a:xfrm>
            <a:off x="8373756" y="2415272"/>
            <a:ext cx="116706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Amir (I…)</a:t>
            </a:r>
          </a:p>
        </p:txBody>
      </p:sp>
      <p:sp>
        <p:nvSpPr>
          <p:cNvPr id="36" name="Rectangle 35">
            <a:extLst>
              <a:ext uri="{FF2B5EF4-FFF2-40B4-BE49-F238E27FC236}">
                <a16:creationId xmlns:a16="http://schemas.microsoft.com/office/drawing/2014/main" id="{28FABEBB-E019-4298-BE6A-5A4731883AD7}"/>
              </a:ext>
            </a:extLst>
          </p:cNvPr>
          <p:cNvSpPr/>
          <p:nvPr/>
        </p:nvSpPr>
        <p:spPr>
          <a:xfrm>
            <a:off x="10231246" y="2415272"/>
            <a:ext cx="1083174" cy="707886"/>
          </a:xfrm>
          <a:prstGeom prst="rect">
            <a:avLst/>
          </a:prstGeom>
          <a:noFill/>
        </p:spPr>
        <p:txBody>
          <a:bodyPr wrap="square" lIns="91440" tIns="45720" rIns="91440" bIns="45720">
            <a:spAutoFit/>
          </a:bodyPr>
          <a:lstStyle/>
          <a:p>
            <a:pPr lvl="0" algn="ctr"/>
            <a:r>
              <a:rPr lang="en-US" sz="2000" b="1" dirty="0" err="1">
                <a:ln w="22225">
                  <a:solidFill>
                    <a:srgbClr val="ED7D31"/>
                  </a:solidFill>
                  <a:prstDash val="solid"/>
                </a:ln>
                <a:solidFill>
                  <a:srgbClr val="ED7D31">
                    <a:lumMod val="40000"/>
                    <a:lumOff val="60000"/>
                  </a:srgbClr>
                </a:solidFill>
                <a:latin typeface="Century Gothic" panose="020B0502020202020204" pitchFamily="34" charset="0"/>
              </a:rPr>
              <a:t>Léa</a:t>
            </a:r>
            <a:r>
              <a:rPr lang="en-US" sz="2000" b="1" dirty="0">
                <a:ln w="22225">
                  <a:solidFill>
                    <a:srgbClr val="ED7D31"/>
                  </a:solidFill>
                  <a:prstDash val="solid"/>
                </a:ln>
                <a:solidFill>
                  <a:srgbClr val="ED7D31">
                    <a:lumMod val="40000"/>
                    <a:lumOff val="60000"/>
                  </a:srgbClr>
                </a:solidFill>
                <a:latin typeface="Century Gothic" panose="020B0502020202020204" pitchFamily="34" charset="0"/>
              </a:rPr>
              <a:t> </a:t>
            </a:r>
            <a:r>
              <a:rPr kumimoji="0" lang="en-US" sz="2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(he…)</a:t>
            </a:r>
          </a:p>
        </p:txBody>
      </p:sp>
      <p:pic>
        <p:nvPicPr>
          <p:cNvPr id="37" name="Picture 36" descr="A close up of a logo&#10;&#10;Description automatically generated">
            <a:extLst>
              <a:ext uri="{FF2B5EF4-FFF2-40B4-BE49-F238E27FC236}">
                <a16:creationId xmlns:a16="http://schemas.microsoft.com/office/drawing/2014/main" id="{8249986B-B475-412E-85FE-63C7A2C9F4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70738" y="2198035"/>
            <a:ext cx="862106" cy="862106"/>
          </a:xfrm>
          <a:prstGeom prst="rect">
            <a:avLst/>
          </a:prstGeom>
        </p:spPr>
      </p:pic>
      <p:pic>
        <p:nvPicPr>
          <p:cNvPr id="38" name="Picture 37" descr="A picture containing doll, shirt&#10;&#10;Description automatically generated">
            <a:extLst>
              <a:ext uri="{FF2B5EF4-FFF2-40B4-BE49-F238E27FC236}">
                <a16:creationId xmlns:a16="http://schemas.microsoft.com/office/drawing/2014/main" id="{993174E0-4AF1-4F08-830A-1DEBC26700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7369" y="2202549"/>
            <a:ext cx="862106" cy="862106"/>
          </a:xfrm>
          <a:prstGeom prst="rect">
            <a:avLst/>
          </a:prstGeom>
        </p:spPr>
      </p:pic>
      <p:pic>
        <p:nvPicPr>
          <p:cNvPr id="24" name="Picture 23">
            <a:extLst>
              <a:ext uri="{FF2B5EF4-FFF2-40B4-BE49-F238E27FC236}">
                <a16:creationId xmlns:a16="http://schemas.microsoft.com/office/drawing/2014/main" id="{09B68E94-1E94-42A0-8440-5C964E5F78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149" y="3279252"/>
            <a:ext cx="1105159" cy="507563"/>
          </a:xfrm>
          <a:prstGeom prst="rect">
            <a:avLst/>
          </a:prstGeom>
        </p:spPr>
      </p:pic>
      <p:pic>
        <p:nvPicPr>
          <p:cNvPr id="25" name="Picture 24">
            <a:extLst>
              <a:ext uri="{FF2B5EF4-FFF2-40B4-BE49-F238E27FC236}">
                <a16:creationId xmlns:a16="http://schemas.microsoft.com/office/drawing/2014/main" id="{758C0A61-EC81-4C76-9DDC-F6237AF7A027}"/>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6745847" y="3279252"/>
            <a:ext cx="358738" cy="643084"/>
          </a:xfrm>
          <a:prstGeom prst="rect">
            <a:avLst/>
          </a:prstGeom>
        </p:spPr>
      </p:pic>
      <p:pic>
        <p:nvPicPr>
          <p:cNvPr id="28" name="Picture 27">
            <a:extLst>
              <a:ext uri="{FF2B5EF4-FFF2-40B4-BE49-F238E27FC236}">
                <a16:creationId xmlns:a16="http://schemas.microsoft.com/office/drawing/2014/main" id="{0FBFC16C-34C4-479A-8D31-3475B09FBC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35159" y="4147103"/>
            <a:ext cx="1180114" cy="798589"/>
          </a:xfrm>
          <a:prstGeom prst="rect">
            <a:avLst/>
          </a:prstGeom>
        </p:spPr>
      </p:pic>
      <p:pic>
        <p:nvPicPr>
          <p:cNvPr id="29" name="Picture 28">
            <a:extLst>
              <a:ext uri="{FF2B5EF4-FFF2-40B4-BE49-F238E27FC236}">
                <a16:creationId xmlns:a16="http://schemas.microsoft.com/office/drawing/2014/main" id="{3CD5F2DC-6300-4D05-8DCD-06D2D8BE5D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06251" y="5133495"/>
            <a:ext cx="588285" cy="845988"/>
          </a:xfrm>
          <a:prstGeom prst="rect">
            <a:avLst/>
          </a:prstGeom>
        </p:spPr>
      </p:pic>
      <p:pic>
        <p:nvPicPr>
          <p:cNvPr id="30" name="Picture 29">
            <a:extLst>
              <a:ext uri="{FF2B5EF4-FFF2-40B4-BE49-F238E27FC236}">
                <a16:creationId xmlns:a16="http://schemas.microsoft.com/office/drawing/2014/main" id="{1D186DB7-7CDA-4546-9C04-25A77023A7C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06251" y="4151163"/>
            <a:ext cx="670011" cy="794529"/>
          </a:xfrm>
          <a:prstGeom prst="rect">
            <a:avLst/>
          </a:prstGeom>
        </p:spPr>
      </p:pic>
      <p:pic>
        <p:nvPicPr>
          <p:cNvPr id="33" name="Picture 32">
            <a:extLst>
              <a:ext uri="{FF2B5EF4-FFF2-40B4-BE49-F238E27FC236}">
                <a16:creationId xmlns:a16="http://schemas.microsoft.com/office/drawing/2014/main" id="{8E626EEC-4413-45FF-807B-BB3EBB4656F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45847" y="5168528"/>
            <a:ext cx="442025" cy="831007"/>
          </a:xfrm>
          <a:prstGeom prst="rect">
            <a:avLst/>
          </a:prstGeom>
        </p:spPr>
      </p:pic>
      <p:sp>
        <p:nvSpPr>
          <p:cNvPr id="39" name="TextBox 38">
            <a:extLst>
              <a:ext uri="{FF2B5EF4-FFF2-40B4-BE49-F238E27FC236}">
                <a16:creationId xmlns:a16="http://schemas.microsoft.com/office/drawing/2014/main" id="{09E90221-FEE4-4CB4-A14A-DF285D0CB1FD}"/>
              </a:ext>
            </a:extLst>
          </p:cNvPr>
          <p:cNvSpPr txBox="1"/>
          <p:nvPr/>
        </p:nvSpPr>
        <p:spPr>
          <a:xfrm>
            <a:off x="180000" y="1296000"/>
            <a:ext cx="11198087"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Amir calls you. He tells you what </a:t>
            </a:r>
            <a:r>
              <a:rPr lang="en-GB" sz="2400" b="1" i="1" dirty="0">
                <a:solidFill>
                  <a:srgbClr val="002060"/>
                </a:solidFill>
                <a:latin typeface="Century Gothic" panose="020B0502020202020204" pitchFamily="34" charset="0"/>
              </a:rPr>
              <a:t>he</a:t>
            </a:r>
            <a:r>
              <a:rPr lang="en-GB" sz="2400" dirty="0">
                <a:solidFill>
                  <a:srgbClr val="002060"/>
                </a:solidFill>
                <a:latin typeface="Century Gothic" panose="020B0502020202020204" pitchFamily="34" charset="0"/>
              </a:rPr>
              <a:t> has, and what </a:t>
            </a:r>
            <a:r>
              <a:rPr lang="en-GB" sz="2400" b="1" i="1" dirty="0" err="1">
                <a:solidFill>
                  <a:srgbClr val="002060"/>
                </a:solidFill>
                <a:latin typeface="Century Gothic" panose="020B0502020202020204" pitchFamily="34" charset="0"/>
              </a:rPr>
              <a:t>Léa</a:t>
            </a:r>
            <a:r>
              <a:rPr lang="en-GB" sz="2400" b="1" i="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has.</a:t>
            </a:r>
          </a:p>
          <a:p>
            <a:r>
              <a:rPr lang="en-GB" sz="2400" dirty="0">
                <a:solidFill>
                  <a:srgbClr val="002060"/>
                </a:solidFill>
                <a:latin typeface="Century Gothic" panose="020B0502020202020204" pitchFamily="34" charset="0"/>
              </a:rPr>
              <a:t>Tick who has each item. N.B. The pictures are not in order.</a:t>
            </a:r>
          </a:p>
        </p:txBody>
      </p:sp>
    </p:spTree>
    <p:extLst>
      <p:ext uri="{BB962C8B-B14F-4D97-AF65-F5344CB8AC3E}">
        <p14:creationId xmlns:p14="http://schemas.microsoft.com/office/powerpoint/2010/main" val="22801713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ext uri="{D42A27DB-BD31-4B8C-83A1-F6EECF244321}">
                <p14:modId xmlns:p14="http://schemas.microsoft.com/office/powerpoint/2010/main" val="1087546943"/>
              </p:ext>
            </p:extLst>
          </p:nvPr>
        </p:nvGraphicFramePr>
        <p:xfrm>
          <a:off x="852172" y="3195604"/>
          <a:ext cx="10288142" cy="2906834"/>
        </p:xfrm>
        <a:graphic>
          <a:graphicData uri="http://schemas.openxmlformats.org/drawingml/2006/table">
            <a:tbl>
              <a:tblPr firstRow="1" bandRow="1">
                <a:tableStyleId>{5C22544A-7EE6-4342-B048-85BDC9FD1C3A}</a:tableStyleId>
              </a:tblPr>
              <a:tblGrid>
                <a:gridCol w="1714690">
                  <a:extLst>
                    <a:ext uri="{9D8B030D-6E8A-4147-A177-3AD203B41FA5}">
                      <a16:colId xmlns:a16="http://schemas.microsoft.com/office/drawing/2014/main" val="615763476"/>
                    </a:ext>
                  </a:extLst>
                </a:gridCol>
                <a:gridCol w="1714691">
                  <a:extLst>
                    <a:ext uri="{9D8B030D-6E8A-4147-A177-3AD203B41FA5}">
                      <a16:colId xmlns:a16="http://schemas.microsoft.com/office/drawing/2014/main" val="3701299042"/>
                    </a:ext>
                  </a:extLst>
                </a:gridCol>
                <a:gridCol w="1714690">
                  <a:extLst>
                    <a:ext uri="{9D8B030D-6E8A-4147-A177-3AD203B41FA5}">
                      <a16:colId xmlns:a16="http://schemas.microsoft.com/office/drawing/2014/main" val="1867376396"/>
                    </a:ext>
                  </a:extLst>
                </a:gridCol>
                <a:gridCol w="1714690">
                  <a:extLst>
                    <a:ext uri="{9D8B030D-6E8A-4147-A177-3AD203B41FA5}">
                      <a16:colId xmlns:a16="http://schemas.microsoft.com/office/drawing/2014/main" val="2159251388"/>
                    </a:ext>
                  </a:extLst>
                </a:gridCol>
                <a:gridCol w="1714691">
                  <a:extLst>
                    <a:ext uri="{9D8B030D-6E8A-4147-A177-3AD203B41FA5}">
                      <a16:colId xmlns:a16="http://schemas.microsoft.com/office/drawing/2014/main" val="3842576086"/>
                    </a:ext>
                  </a:extLst>
                </a:gridCol>
                <a:gridCol w="1714690">
                  <a:extLst>
                    <a:ext uri="{9D8B030D-6E8A-4147-A177-3AD203B41FA5}">
                      <a16:colId xmlns:a16="http://schemas.microsoft.com/office/drawing/2014/main" val="3914824675"/>
                    </a:ext>
                  </a:extLst>
                </a:gridCol>
              </a:tblGrid>
              <a:tr h="968944">
                <a:tc>
                  <a:txBody>
                    <a:bodyPr/>
                    <a:lstStyle/>
                    <a:p>
                      <a:r>
                        <a:rPr lang="en-GB" sz="2000" b="1" dirty="0">
                          <a:solidFill>
                            <a:schemeClr val="accent5">
                              <a:lumMod val="50000"/>
                            </a:schemeClr>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1" dirty="0">
                          <a:solidFill>
                            <a:schemeClr val="accent5">
                              <a:lumMod val="50000"/>
                            </a:schemeClr>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8679953"/>
                  </a:ext>
                </a:extLst>
              </a:tr>
              <a:tr h="968945">
                <a:tc>
                  <a:txBody>
                    <a:bodyPr/>
                    <a:lstStyle/>
                    <a:p>
                      <a:r>
                        <a:rPr lang="en-GB" sz="2000" b="1" dirty="0">
                          <a:solidFill>
                            <a:schemeClr val="accent5">
                              <a:lumMod val="50000"/>
                            </a:schemeClr>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1" dirty="0">
                          <a:solidFill>
                            <a:schemeClr val="accent5">
                              <a:lumMod val="50000"/>
                            </a:schemeClr>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0112739"/>
                  </a:ext>
                </a:extLst>
              </a:tr>
              <a:tr h="968945">
                <a:tc>
                  <a:txBody>
                    <a:bodyPr/>
                    <a:lstStyle/>
                    <a:p>
                      <a:r>
                        <a:rPr lang="en-GB" sz="2000" b="1" dirty="0">
                          <a:solidFill>
                            <a:schemeClr val="accent5">
                              <a:lumMod val="50000"/>
                            </a:schemeClr>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1" dirty="0">
                          <a:solidFill>
                            <a:schemeClr val="accent5">
                              <a:lumMod val="50000"/>
                            </a:schemeClr>
                          </a:solidFill>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6394000"/>
                  </a:ext>
                </a:extLst>
              </a:tr>
            </a:tbl>
          </a:graphicData>
        </a:graphic>
      </p:graphicFrame>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6503" y="3470063"/>
            <a:ext cx="985680" cy="469841"/>
          </a:xfrm>
          <a:prstGeom prst="rect">
            <a:avLst/>
          </a:prstGeom>
        </p:spPr>
      </p:pic>
      <p:pic>
        <p:nvPicPr>
          <p:cNvPr id="11" name="Picture 1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727777" y="3304979"/>
            <a:ext cx="402239" cy="800007"/>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2191" y="5265702"/>
            <a:ext cx="985680" cy="692284"/>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6999" y="5291026"/>
            <a:ext cx="524686" cy="783113"/>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9107" y="5360529"/>
            <a:ext cx="369346" cy="384735"/>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58977" y="4459988"/>
            <a:ext cx="369346" cy="384735"/>
          </a:xfrm>
          <a:prstGeom prst="rect">
            <a:avLst/>
          </a:prstGeom>
        </p:spPr>
      </p:pic>
      <p:sp>
        <p:nvSpPr>
          <p:cNvPr id="27" name="TextBox 26"/>
          <p:cNvSpPr txBox="1"/>
          <p:nvPr/>
        </p:nvSpPr>
        <p:spPr>
          <a:xfrm>
            <a:off x="265357" y="1414764"/>
            <a:ext cx="11926643"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 are </a:t>
            </a:r>
            <a:r>
              <a:rPr lang="en-GB" sz="2400" dirty="0" err="1">
                <a:solidFill>
                  <a:srgbClr val="002060"/>
                </a:solidFill>
                <a:latin typeface="Century Gothic" panose="020B0502020202020204" pitchFamily="34" charset="0"/>
              </a:rPr>
              <a:t>Léa</a:t>
            </a:r>
            <a:r>
              <a:rPr lang="en-GB" sz="2400" dirty="0">
                <a:solidFill>
                  <a:srgbClr val="002060"/>
                </a:solidFill>
                <a:latin typeface="Century Gothic" panose="020B0502020202020204" pitchFamily="34" charset="0"/>
              </a:rPr>
              <a:t>. You write to another friend. Write a sentence for each thing, using the information below. E.g., </a:t>
            </a:r>
            <a:r>
              <a:rPr lang="en-GB" sz="2400" i="1" dirty="0" err="1">
                <a:solidFill>
                  <a:srgbClr val="002060"/>
                </a:solidFill>
                <a:latin typeface="Century Gothic" panose="020B0502020202020204" pitchFamily="34" charset="0"/>
              </a:rPr>
              <a:t>J’ai</a:t>
            </a:r>
            <a:r>
              <a:rPr lang="en-GB" sz="2400" i="1" dirty="0">
                <a:solidFill>
                  <a:srgbClr val="002060"/>
                </a:solidFill>
                <a:latin typeface="Century Gothic" panose="020B0502020202020204" pitchFamily="34" charset="0"/>
              </a:rPr>
              <a:t> </a:t>
            </a:r>
            <a:r>
              <a:rPr lang="en-GB" sz="2400" i="1" dirty="0" err="1">
                <a:solidFill>
                  <a:srgbClr val="002060"/>
                </a:solidFill>
                <a:latin typeface="Century Gothic" panose="020B0502020202020204" pitchFamily="34" charset="0"/>
              </a:rPr>
              <a:t>une</a:t>
            </a:r>
            <a:r>
              <a:rPr lang="en-GB" sz="2400" i="1" dirty="0">
                <a:solidFill>
                  <a:srgbClr val="002060"/>
                </a:solidFill>
                <a:latin typeface="Century Gothic" panose="020B0502020202020204" pitchFamily="34" charset="0"/>
              </a:rPr>
              <a:t> </a:t>
            </a:r>
            <a:r>
              <a:rPr lang="en-GB" sz="2400" i="1" dirty="0" err="1">
                <a:solidFill>
                  <a:srgbClr val="002060"/>
                </a:solidFill>
                <a:latin typeface="Century Gothic" panose="020B0502020202020204" pitchFamily="34" charset="0"/>
              </a:rPr>
              <a:t>règle</a:t>
            </a:r>
            <a:r>
              <a:rPr lang="en-GB" sz="2400" i="1" dirty="0">
                <a:solidFill>
                  <a:srgbClr val="002060"/>
                </a:solidFill>
                <a:latin typeface="Century Gothic" panose="020B0502020202020204" pitchFamily="34" charset="0"/>
              </a:rPr>
              <a:t>. Elle a un animal</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Écris</a:t>
            </a:r>
            <a:r>
              <a:rPr lang="en-GB" sz="2400" dirty="0">
                <a:solidFill>
                  <a:srgbClr val="002060"/>
                </a:solidFill>
                <a:latin typeface="Century Gothic" panose="020B0502020202020204" pitchFamily="34" charset="0"/>
              </a:rPr>
              <a:t> !</a:t>
            </a:r>
          </a:p>
        </p:txBody>
      </p:sp>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86664" y="3500511"/>
            <a:ext cx="369346" cy="384735"/>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45171" y="4459987"/>
            <a:ext cx="369346" cy="384735"/>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1588" y="3434210"/>
            <a:ext cx="369346" cy="384735"/>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0723" y="5360528"/>
            <a:ext cx="369346" cy="384735"/>
          </a:xfrm>
          <a:prstGeom prst="rect">
            <a:avLst/>
          </a:prstGeom>
        </p:spPr>
      </p:pic>
      <p:sp>
        <p:nvSpPr>
          <p:cNvPr id="37" name="Rectangle 36"/>
          <p:cNvSpPr/>
          <p:nvPr/>
        </p:nvSpPr>
        <p:spPr>
          <a:xfrm>
            <a:off x="4575881" y="2500199"/>
            <a:ext cx="1652797" cy="646331"/>
          </a:xfrm>
          <a:prstGeom prst="rect">
            <a:avLst/>
          </a:prstGeom>
          <a:noFill/>
        </p:spPr>
        <p:txBody>
          <a:bodyPr wrap="square" lIns="91440" tIns="45720" rIns="91440" bIns="45720">
            <a:spAutoFit/>
          </a:bodyPr>
          <a:lstStyle/>
          <a:p>
            <a:pPr algn="ctr"/>
            <a:r>
              <a:rPr lang="en-US" b="1" dirty="0">
                <a:ln w="22225">
                  <a:solidFill>
                    <a:schemeClr val="accent2"/>
                  </a:solidFill>
                  <a:prstDash val="solid"/>
                </a:ln>
                <a:solidFill>
                  <a:schemeClr val="accent2">
                    <a:lumMod val="40000"/>
                    <a:lumOff val="60000"/>
                  </a:schemeClr>
                </a:solidFill>
                <a:latin typeface="Century Gothic" panose="020B0502020202020204" pitchFamily="34" charset="0"/>
              </a:rPr>
              <a:t>Sophie </a:t>
            </a:r>
            <a:br>
              <a:rPr lang="en-US" b="1" dirty="0">
                <a:ln w="22225">
                  <a:solidFill>
                    <a:schemeClr val="accent2"/>
                  </a:solidFill>
                  <a:prstDash val="solid"/>
                </a:ln>
                <a:solidFill>
                  <a:schemeClr val="accent2">
                    <a:lumMod val="40000"/>
                    <a:lumOff val="60000"/>
                  </a:schemeClr>
                </a:solidFill>
                <a:latin typeface="Century Gothic" panose="020B0502020202020204" pitchFamily="34" charset="0"/>
              </a:rPr>
            </a:br>
            <a:r>
              <a:rPr lang="en-US" b="1" dirty="0">
                <a:ln w="22225">
                  <a:solidFill>
                    <a:schemeClr val="accent2"/>
                  </a:solidFill>
                  <a:prstDash val="solid"/>
                </a:ln>
                <a:solidFill>
                  <a:schemeClr val="accent2">
                    <a:lumMod val="40000"/>
                    <a:lumOff val="60000"/>
                  </a:schemeClr>
                </a:solidFill>
                <a:latin typeface="Century Gothic" panose="020B0502020202020204" pitchFamily="34" charset="0"/>
              </a:rPr>
              <a:t>(</a:t>
            </a:r>
            <a:r>
              <a:rPr lang="en-US"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‘she’)</a:t>
            </a:r>
          </a:p>
        </p:txBody>
      </p:sp>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58044" y="4269220"/>
            <a:ext cx="622597" cy="766273"/>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61185" y="4251554"/>
            <a:ext cx="410820" cy="801600"/>
          </a:xfrm>
          <a:prstGeom prst="rect">
            <a:avLst/>
          </a:prstGeom>
        </p:spPr>
      </p:pic>
      <p:pic>
        <p:nvPicPr>
          <p:cNvPr id="35" name="Picture 34" descr="background rectangle">
            <a:extLst>
              <a:ext uri="{FF2B5EF4-FFF2-40B4-BE49-F238E27FC236}">
                <a16:creationId xmlns:a16="http://schemas.microsoft.com/office/drawing/2014/main" id="{6CDBF435-6596-43F3-B83B-763128A27BC0}"/>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9" name="Title 3">
            <a:extLst>
              <a:ext uri="{FF2B5EF4-FFF2-40B4-BE49-F238E27FC236}">
                <a16:creationId xmlns:a16="http://schemas.microsoft.com/office/drawing/2014/main" id="{E77C62DC-2B23-4576-BB69-FE0B70A566A7}"/>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Je </a:t>
            </a:r>
            <a:r>
              <a:rPr lang="en-GB" sz="3600" b="1" dirty="0" err="1">
                <a:solidFill>
                  <a:schemeClr val="bg1"/>
                </a:solidFill>
              </a:rPr>
              <a:t>ou</a:t>
            </a:r>
            <a:r>
              <a:rPr lang="en-GB" sz="3600" b="1" dirty="0">
                <a:solidFill>
                  <a:schemeClr val="bg1"/>
                </a:solidFill>
              </a:rPr>
              <a:t> </a:t>
            </a:r>
            <a:r>
              <a:rPr lang="en-GB" sz="3600" b="1" dirty="0" err="1">
                <a:solidFill>
                  <a:schemeClr val="bg1"/>
                </a:solidFill>
              </a:rPr>
              <a:t>elle</a:t>
            </a:r>
            <a:r>
              <a:rPr lang="en-GB" sz="3600" b="1" dirty="0">
                <a:solidFill>
                  <a:schemeClr val="bg1"/>
                </a:solidFill>
              </a:rPr>
              <a:t> ?</a:t>
            </a:r>
          </a:p>
        </p:txBody>
      </p:sp>
      <p:sp>
        <p:nvSpPr>
          <p:cNvPr id="42" name="Rounded Rectangle 46">
            <a:extLst>
              <a:ext uri="{FF2B5EF4-FFF2-40B4-BE49-F238E27FC236}">
                <a16:creationId xmlns:a16="http://schemas.microsoft.com/office/drawing/2014/main" id="{D8318164-B378-45B5-83F8-4AA7B3AD9908}"/>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Rectangle 42">
            <a:extLst>
              <a:ext uri="{FF2B5EF4-FFF2-40B4-BE49-F238E27FC236}">
                <a16:creationId xmlns:a16="http://schemas.microsoft.com/office/drawing/2014/main" id="{D5547025-B2D5-4FFA-A13E-61ED136F5F3F}"/>
              </a:ext>
            </a:extLst>
          </p:cNvPr>
          <p:cNvSpPr/>
          <p:nvPr/>
        </p:nvSpPr>
        <p:spPr>
          <a:xfrm>
            <a:off x="3187259" y="2487718"/>
            <a:ext cx="1167065" cy="707886"/>
          </a:xfrm>
          <a:prstGeom prst="rect">
            <a:avLst/>
          </a:prstGeom>
          <a:noFill/>
        </p:spPr>
        <p:txBody>
          <a:bodyPr wrap="square" lIns="91440" tIns="45720" rIns="91440" bIns="45720">
            <a:spAutoFit/>
          </a:bodyPr>
          <a:lstStyle/>
          <a:p>
            <a:pPr algn="ctr"/>
            <a:r>
              <a:rPr lang="en-US" sz="2000" b="1" dirty="0" err="1">
                <a:ln w="22225">
                  <a:solidFill>
                    <a:schemeClr val="accent2"/>
                  </a:solidFill>
                  <a:prstDash val="solid"/>
                </a:ln>
                <a:solidFill>
                  <a:schemeClr val="accent2">
                    <a:lumMod val="40000"/>
                    <a:lumOff val="60000"/>
                  </a:schemeClr>
                </a:solidFill>
                <a:latin typeface="Century Gothic" panose="020B0502020202020204" pitchFamily="34" charset="0"/>
              </a:rPr>
              <a:t>Léa</a:t>
            </a:r>
            <a:r>
              <a:rPr lang="en-US" sz="2000" b="1" dirty="0">
                <a:ln w="22225">
                  <a:solidFill>
                    <a:schemeClr val="accent2"/>
                  </a:solidFill>
                  <a:prstDash val="solid"/>
                </a:ln>
                <a:solidFill>
                  <a:schemeClr val="accent2">
                    <a:lumMod val="40000"/>
                    <a:lumOff val="60000"/>
                  </a:schemeClr>
                </a:solidFill>
                <a:latin typeface="Century Gothic" panose="020B0502020202020204" pitchFamily="34" charset="0"/>
              </a:rPr>
              <a:t> (I…)</a:t>
            </a:r>
            <a:endParaRPr lang="en-US" sz="20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pic>
        <p:nvPicPr>
          <p:cNvPr id="44" name="Picture 43" descr="A close up of a logo&#10;&#10;Description automatically generated">
            <a:extLst>
              <a:ext uri="{FF2B5EF4-FFF2-40B4-BE49-F238E27FC236}">
                <a16:creationId xmlns:a16="http://schemas.microsoft.com/office/drawing/2014/main" id="{00A928AC-5F8F-4D60-B2D0-86982D0265A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34232" y="2307932"/>
            <a:ext cx="862106" cy="862106"/>
          </a:xfrm>
          <a:prstGeom prst="rect">
            <a:avLst/>
          </a:prstGeom>
        </p:spPr>
      </p:pic>
      <p:sp>
        <p:nvSpPr>
          <p:cNvPr id="45" name="Rectangle 44">
            <a:extLst>
              <a:ext uri="{FF2B5EF4-FFF2-40B4-BE49-F238E27FC236}">
                <a16:creationId xmlns:a16="http://schemas.microsoft.com/office/drawing/2014/main" id="{1DA7312B-E63E-4D4B-BAC5-49EB43EF1E3E}"/>
              </a:ext>
            </a:extLst>
          </p:cNvPr>
          <p:cNvSpPr/>
          <p:nvPr/>
        </p:nvSpPr>
        <p:spPr>
          <a:xfrm>
            <a:off x="8350186" y="2487718"/>
            <a:ext cx="1167065" cy="707886"/>
          </a:xfrm>
          <a:prstGeom prst="rect">
            <a:avLst/>
          </a:prstGeom>
          <a:noFill/>
        </p:spPr>
        <p:txBody>
          <a:bodyPr wrap="square" lIns="91440" tIns="45720" rIns="91440" bIns="45720">
            <a:spAutoFit/>
          </a:bodyPr>
          <a:lstStyle/>
          <a:p>
            <a:pPr algn="ctr"/>
            <a:r>
              <a:rPr lang="en-US" sz="2000" b="1" dirty="0" err="1">
                <a:ln w="22225">
                  <a:solidFill>
                    <a:schemeClr val="accent2"/>
                  </a:solidFill>
                  <a:prstDash val="solid"/>
                </a:ln>
                <a:solidFill>
                  <a:schemeClr val="accent2">
                    <a:lumMod val="40000"/>
                    <a:lumOff val="60000"/>
                  </a:schemeClr>
                </a:solidFill>
                <a:latin typeface="Century Gothic" panose="020B0502020202020204" pitchFamily="34" charset="0"/>
              </a:rPr>
              <a:t>Léa</a:t>
            </a:r>
            <a:r>
              <a:rPr lang="en-US" sz="2000" b="1" dirty="0">
                <a:ln w="22225">
                  <a:solidFill>
                    <a:schemeClr val="accent2"/>
                  </a:solidFill>
                  <a:prstDash val="solid"/>
                </a:ln>
                <a:solidFill>
                  <a:schemeClr val="accent2">
                    <a:lumMod val="40000"/>
                    <a:lumOff val="60000"/>
                  </a:schemeClr>
                </a:solidFill>
                <a:latin typeface="Century Gothic" panose="020B0502020202020204" pitchFamily="34" charset="0"/>
              </a:rPr>
              <a:t> (I…)</a:t>
            </a:r>
            <a:endParaRPr lang="en-US" sz="20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pic>
        <p:nvPicPr>
          <p:cNvPr id="46" name="Picture 45" descr="A close up of a logo&#10;&#10;Description automatically generated">
            <a:extLst>
              <a:ext uri="{FF2B5EF4-FFF2-40B4-BE49-F238E27FC236}">
                <a16:creationId xmlns:a16="http://schemas.microsoft.com/office/drawing/2014/main" id="{3DF5F1E4-5767-4939-98A9-30CB2E72E0B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97159" y="2307932"/>
            <a:ext cx="862106" cy="862106"/>
          </a:xfrm>
          <a:prstGeom prst="rect">
            <a:avLst/>
          </a:prstGeom>
        </p:spPr>
      </p:pic>
      <p:sp>
        <p:nvSpPr>
          <p:cNvPr id="47" name="Rectangle 46">
            <a:extLst>
              <a:ext uri="{FF2B5EF4-FFF2-40B4-BE49-F238E27FC236}">
                <a16:creationId xmlns:a16="http://schemas.microsoft.com/office/drawing/2014/main" id="{A4500B4D-9271-4E06-A74C-4082FFD24317}"/>
              </a:ext>
            </a:extLst>
          </p:cNvPr>
          <p:cNvSpPr/>
          <p:nvPr/>
        </p:nvSpPr>
        <p:spPr>
          <a:xfrm>
            <a:off x="10002983" y="2476593"/>
            <a:ext cx="116706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Amir (he…)</a:t>
            </a:r>
          </a:p>
        </p:txBody>
      </p:sp>
      <p:pic>
        <p:nvPicPr>
          <p:cNvPr id="48" name="Picture 47" descr="A picture containing doll, shirt&#10;&#10;Description automatically generated">
            <a:extLst>
              <a:ext uri="{FF2B5EF4-FFF2-40B4-BE49-F238E27FC236}">
                <a16:creationId xmlns:a16="http://schemas.microsoft.com/office/drawing/2014/main" id="{6BBC8D80-2352-4DB9-8AFF-473A96537B5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36066" y="2291712"/>
            <a:ext cx="862106" cy="862106"/>
          </a:xfrm>
          <a:prstGeom prst="rect">
            <a:avLst/>
          </a:prstGeom>
        </p:spPr>
      </p:pic>
      <p:pic>
        <p:nvPicPr>
          <p:cNvPr id="49" name="Picture 48" descr="A picture containing toy, shirt&#10;&#10;Description automatically generated">
            <a:extLst>
              <a:ext uri="{FF2B5EF4-FFF2-40B4-BE49-F238E27FC236}">
                <a16:creationId xmlns:a16="http://schemas.microsoft.com/office/drawing/2014/main" id="{348A2803-9408-4AD1-A9E8-9077AB9446D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91617" y="2309776"/>
            <a:ext cx="836754" cy="836754"/>
          </a:xfrm>
          <a:prstGeom prst="rect">
            <a:avLst/>
          </a:prstGeom>
        </p:spPr>
      </p:pic>
    </p:spTree>
    <p:extLst>
      <p:ext uri="{BB962C8B-B14F-4D97-AF65-F5344CB8AC3E}">
        <p14:creationId xmlns:p14="http://schemas.microsoft.com/office/powerpoint/2010/main" val="16816597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ext uri="{D42A27DB-BD31-4B8C-83A1-F6EECF244321}">
                <p14:modId xmlns:p14="http://schemas.microsoft.com/office/powerpoint/2010/main" val="457486496"/>
              </p:ext>
            </p:extLst>
          </p:nvPr>
        </p:nvGraphicFramePr>
        <p:xfrm>
          <a:off x="489329" y="1747052"/>
          <a:ext cx="11038376" cy="3328629"/>
        </p:xfrm>
        <a:graphic>
          <a:graphicData uri="http://schemas.openxmlformats.org/drawingml/2006/table">
            <a:tbl>
              <a:tblPr firstRow="1" bandRow="1">
                <a:tableStyleId>{5C22544A-7EE6-4342-B048-85BDC9FD1C3A}</a:tableStyleId>
              </a:tblPr>
              <a:tblGrid>
                <a:gridCol w="1839729">
                  <a:extLst>
                    <a:ext uri="{9D8B030D-6E8A-4147-A177-3AD203B41FA5}">
                      <a16:colId xmlns:a16="http://schemas.microsoft.com/office/drawing/2014/main" val="615763476"/>
                    </a:ext>
                  </a:extLst>
                </a:gridCol>
                <a:gridCol w="3679459">
                  <a:extLst>
                    <a:ext uri="{9D8B030D-6E8A-4147-A177-3AD203B41FA5}">
                      <a16:colId xmlns:a16="http://schemas.microsoft.com/office/drawing/2014/main" val="3701299042"/>
                    </a:ext>
                  </a:extLst>
                </a:gridCol>
                <a:gridCol w="1839729">
                  <a:extLst>
                    <a:ext uri="{9D8B030D-6E8A-4147-A177-3AD203B41FA5}">
                      <a16:colId xmlns:a16="http://schemas.microsoft.com/office/drawing/2014/main" val="2159251388"/>
                    </a:ext>
                  </a:extLst>
                </a:gridCol>
                <a:gridCol w="3679459">
                  <a:extLst>
                    <a:ext uri="{9D8B030D-6E8A-4147-A177-3AD203B41FA5}">
                      <a16:colId xmlns:a16="http://schemas.microsoft.com/office/drawing/2014/main" val="3842576086"/>
                    </a:ext>
                  </a:extLst>
                </a:gridCol>
              </a:tblGrid>
              <a:tr h="1114681">
                <a:tc>
                  <a:txBody>
                    <a:bodyPr/>
                    <a:lstStyle/>
                    <a:p>
                      <a:r>
                        <a:rPr lang="en-GB" sz="2000" b="1" dirty="0">
                          <a:solidFill>
                            <a:schemeClr val="accent5">
                              <a:lumMod val="50000"/>
                            </a:schemeClr>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1" dirty="0">
                          <a:solidFill>
                            <a:schemeClr val="accent5">
                              <a:lumMod val="50000"/>
                            </a:schemeClr>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8679953"/>
                  </a:ext>
                </a:extLst>
              </a:tr>
              <a:tr h="1106974">
                <a:tc>
                  <a:txBody>
                    <a:bodyPr/>
                    <a:lstStyle/>
                    <a:p>
                      <a:r>
                        <a:rPr lang="en-GB" sz="2000" b="1" dirty="0">
                          <a:solidFill>
                            <a:schemeClr val="accent5">
                              <a:lumMod val="50000"/>
                            </a:schemeClr>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1" dirty="0">
                          <a:solidFill>
                            <a:schemeClr val="accent5">
                              <a:lumMod val="50000"/>
                            </a:schemeClr>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0112739"/>
                  </a:ext>
                </a:extLst>
              </a:tr>
              <a:tr h="1106974">
                <a:tc>
                  <a:txBody>
                    <a:bodyPr/>
                    <a:lstStyle/>
                    <a:p>
                      <a:r>
                        <a:rPr lang="en-GB" sz="2000" b="1" dirty="0">
                          <a:solidFill>
                            <a:schemeClr val="accent5">
                              <a:lumMod val="50000"/>
                            </a:schemeClr>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1" dirty="0">
                          <a:solidFill>
                            <a:schemeClr val="accent5">
                              <a:lumMod val="50000"/>
                            </a:schemeClr>
                          </a:solidFill>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6394000"/>
                  </a:ext>
                </a:extLst>
              </a:tr>
            </a:tbl>
          </a:graphicData>
        </a:graphic>
      </p:graphicFrame>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349" y="1970926"/>
            <a:ext cx="1331142" cy="634511"/>
          </a:xfrm>
          <a:prstGeom prst="rect">
            <a:avLst/>
          </a:prstGeom>
        </p:spPr>
      </p:pic>
      <p:pic>
        <p:nvPicPr>
          <p:cNvPr id="11" name="Picture 1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710170" y="1777946"/>
            <a:ext cx="438803" cy="1020472"/>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7245" y="4068172"/>
            <a:ext cx="1331142" cy="934916"/>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865" y="3977591"/>
            <a:ext cx="708578" cy="1057579"/>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3517" y="2895734"/>
            <a:ext cx="840805" cy="1034837"/>
          </a:xfrm>
          <a:prstGeom prst="rect">
            <a:avLst/>
          </a:prstGeom>
        </p:spPr>
      </p:pic>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10170" y="2920104"/>
            <a:ext cx="522171" cy="1018870"/>
          </a:xfrm>
          <a:prstGeom prst="rect">
            <a:avLst/>
          </a:prstGeom>
        </p:spPr>
      </p:pic>
      <p:sp>
        <p:nvSpPr>
          <p:cNvPr id="2" name="TextBox 1"/>
          <p:cNvSpPr txBox="1"/>
          <p:nvPr/>
        </p:nvSpPr>
        <p:spPr>
          <a:xfrm>
            <a:off x="3129614" y="2116864"/>
            <a:ext cx="1965756" cy="400110"/>
          </a:xfrm>
          <a:prstGeom prst="rect">
            <a:avLst/>
          </a:prstGeom>
          <a:noFill/>
        </p:spPr>
        <p:txBody>
          <a:bodyPr wrap="square" rtlCol="0">
            <a:spAutoFit/>
          </a:bodyPr>
          <a:lstStyle/>
          <a:p>
            <a:r>
              <a:rPr lang="en-GB" sz="2000" b="1" dirty="0" err="1">
                <a:solidFill>
                  <a:schemeClr val="accent5">
                    <a:lumMod val="50000"/>
                  </a:schemeClr>
                </a:solidFill>
                <a:latin typeface="Century Gothic" panose="020B0502020202020204" pitchFamily="34" charset="0"/>
              </a:rPr>
              <a:t>J’ai</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une</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règle</a:t>
            </a:r>
            <a:r>
              <a:rPr lang="en-GB" sz="2000" b="1" dirty="0">
                <a:solidFill>
                  <a:schemeClr val="accent5">
                    <a:lumMod val="50000"/>
                  </a:schemeClr>
                </a:solidFill>
                <a:latin typeface="Century Gothic" panose="020B0502020202020204" pitchFamily="34" charset="0"/>
              </a:rPr>
              <a:t>.</a:t>
            </a:r>
          </a:p>
        </p:txBody>
      </p:sp>
      <p:sp>
        <p:nvSpPr>
          <p:cNvPr id="40" name="TextBox 39"/>
          <p:cNvSpPr txBox="1"/>
          <p:nvPr/>
        </p:nvSpPr>
        <p:spPr>
          <a:xfrm>
            <a:off x="3216362" y="3196679"/>
            <a:ext cx="1965756" cy="400110"/>
          </a:xfrm>
          <a:prstGeom prst="rect">
            <a:avLst/>
          </a:prstGeom>
          <a:noFill/>
        </p:spPr>
        <p:txBody>
          <a:bodyPr wrap="square" rtlCol="0">
            <a:spAutoFit/>
          </a:bodyPr>
          <a:lstStyle/>
          <a:p>
            <a:r>
              <a:rPr lang="en-GB" sz="2000" b="1" dirty="0" err="1">
                <a:solidFill>
                  <a:schemeClr val="accent5">
                    <a:lumMod val="50000"/>
                  </a:schemeClr>
                </a:solidFill>
                <a:latin typeface="Century Gothic" panose="020B0502020202020204" pitchFamily="34" charset="0"/>
              </a:rPr>
              <a:t>J’ai</a:t>
            </a:r>
            <a:r>
              <a:rPr lang="en-GB" sz="2000" b="1" dirty="0">
                <a:solidFill>
                  <a:schemeClr val="accent5">
                    <a:lumMod val="50000"/>
                  </a:schemeClr>
                </a:solidFill>
                <a:latin typeface="Century Gothic" panose="020B0502020202020204" pitchFamily="34" charset="0"/>
              </a:rPr>
              <a:t> un </a:t>
            </a:r>
            <a:r>
              <a:rPr lang="en-GB" sz="2000" b="1" dirty="0" err="1">
                <a:solidFill>
                  <a:schemeClr val="accent5">
                    <a:lumMod val="50000"/>
                  </a:schemeClr>
                </a:solidFill>
                <a:latin typeface="Century Gothic" panose="020B0502020202020204" pitchFamily="34" charset="0"/>
              </a:rPr>
              <a:t>chien</a:t>
            </a:r>
            <a:r>
              <a:rPr lang="en-GB" sz="2000" b="1" dirty="0">
                <a:solidFill>
                  <a:schemeClr val="accent5">
                    <a:lumMod val="50000"/>
                  </a:schemeClr>
                </a:solidFill>
                <a:latin typeface="Century Gothic" panose="020B0502020202020204" pitchFamily="34" charset="0"/>
              </a:rPr>
              <a:t>.</a:t>
            </a:r>
          </a:p>
        </p:txBody>
      </p:sp>
      <p:sp>
        <p:nvSpPr>
          <p:cNvPr id="41" name="TextBox 40"/>
          <p:cNvSpPr txBox="1"/>
          <p:nvPr/>
        </p:nvSpPr>
        <p:spPr>
          <a:xfrm>
            <a:off x="2944685" y="4343448"/>
            <a:ext cx="2509110" cy="400110"/>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Elle a un animal.</a:t>
            </a:r>
          </a:p>
        </p:txBody>
      </p:sp>
      <p:sp>
        <p:nvSpPr>
          <p:cNvPr id="43" name="TextBox 42"/>
          <p:cNvSpPr txBox="1"/>
          <p:nvPr/>
        </p:nvSpPr>
        <p:spPr>
          <a:xfrm>
            <a:off x="8935215" y="2152133"/>
            <a:ext cx="1965756" cy="400110"/>
          </a:xfrm>
          <a:prstGeom prst="rect">
            <a:avLst/>
          </a:prstGeom>
          <a:noFill/>
        </p:spPr>
        <p:txBody>
          <a:bodyPr wrap="square" rtlCol="0">
            <a:spAutoFit/>
          </a:bodyPr>
          <a:lstStyle/>
          <a:p>
            <a:r>
              <a:rPr lang="en-GB" sz="2000" b="1" dirty="0" err="1">
                <a:solidFill>
                  <a:schemeClr val="accent5">
                    <a:lumMod val="50000"/>
                  </a:schemeClr>
                </a:solidFill>
                <a:latin typeface="Century Gothic" panose="020B0502020202020204" pitchFamily="34" charset="0"/>
              </a:rPr>
              <a:t>J’ai</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une</a:t>
            </a:r>
            <a:r>
              <a:rPr lang="en-GB" sz="2000" b="1" dirty="0">
                <a:solidFill>
                  <a:schemeClr val="accent5">
                    <a:lumMod val="50000"/>
                  </a:schemeClr>
                </a:solidFill>
                <a:latin typeface="Century Gothic" panose="020B0502020202020204" pitchFamily="34" charset="0"/>
              </a:rPr>
              <a:t> idée.</a:t>
            </a:r>
          </a:p>
        </p:txBody>
      </p:sp>
      <p:sp>
        <p:nvSpPr>
          <p:cNvPr id="44" name="TextBox 43"/>
          <p:cNvSpPr txBox="1"/>
          <p:nvPr/>
        </p:nvSpPr>
        <p:spPr>
          <a:xfrm>
            <a:off x="8811073" y="3245866"/>
            <a:ext cx="2373398" cy="400110"/>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Il a un portable.</a:t>
            </a:r>
          </a:p>
        </p:txBody>
      </p:sp>
      <p:sp>
        <p:nvSpPr>
          <p:cNvPr id="45" name="TextBox 44"/>
          <p:cNvSpPr txBox="1"/>
          <p:nvPr/>
        </p:nvSpPr>
        <p:spPr>
          <a:xfrm>
            <a:off x="8545812" y="4343448"/>
            <a:ext cx="2744562" cy="400110"/>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Elle a </a:t>
            </a:r>
            <a:r>
              <a:rPr lang="en-GB" sz="2000" b="1" dirty="0" err="1">
                <a:solidFill>
                  <a:schemeClr val="accent5">
                    <a:lumMod val="50000"/>
                  </a:schemeClr>
                </a:solidFill>
                <a:latin typeface="Century Gothic" panose="020B0502020202020204" pitchFamily="34" charset="0"/>
              </a:rPr>
              <a:t>une</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chambre</a:t>
            </a:r>
            <a:r>
              <a:rPr lang="en-GB" sz="2000" b="1" dirty="0">
                <a:solidFill>
                  <a:schemeClr val="accent5">
                    <a:lumMod val="50000"/>
                  </a:schemeClr>
                </a:solidFill>
                <a:latin typeface="Century Gothic" panose="020B0502020202020204" pitchFamily="34" charset="0"/>
              </a:rPr>
              <a:t>.</a:t>
            </a:r>
          </a:p>
        </p:txBody>
      </p:sp>
      <p:pic>
        <p:nvPicPr>
          <p:cNvPr id="25" name="Picture 24" descr="background rectangle">
            <a:extLst>
              <a:ext uri="{FF2B5EF4-FFF2-40B4-BE49-F238E27FC236}">
                <a16:creationId xmlns:a16="http://schemas.microsoft.com/office/drawing/2014/main" id="{8EF46C8E-C774-4711-ACF0-A54E44653982}"/>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CF849C4E-0D45-4BFC-B2CF-C23B58CFD189}"/>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Réponses</a:t>
            </a:r>
            <a:r>
              <a:rPr lang="en-GB" sz="3600" b="1" dirty="0">
                <a:solidFill>
                  <a:schemeClr val="bg1"/>
                </a:solidFill>
              </a:rPr>
              <a:t> </a:t>
            </a:r>
            <a:r>
              <a:rPr lang="en-GB" sz="3600" b="1" dirty="0" err="1">
                <a:solidFill>
                  <a:schemeClr val="bg1"/>
                </a:solidFill>
              </a:rPr>
              <a:t>correctes</a:t>
            </a:r>
            <a:endParaRPr lang="en-GB" sz="3600" b="1" dirty="0">
              <a:solidFill>
                <a:schemeClr val="bg1"/>
              </a:solidFill>
            </a:endParaRPr>
          </a:p>
        </p:txBody>
      </p:sp>
      <p:sp>
        <p:nvSpPr>
          <p:cNvPr id="28" name="Rounded Rectangle 46">
            <a:extLst>
              <a:ext uri="{FF2B5EF4-FFF2-40B4-BE49-F238E27FC236}">
                <a16:creationId xmlns:a16="http://schemas.microsoft.com/office/drawing/2014/main" id="{F0C3372F-922A-4528-86AF-D65225E090D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500898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64246" y="1331655"/>
            <a:ext cx="681254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R="0" lvl="0" algn="l" defTabSz="914400" rtl="0" eaLnBrk="1" fontAlgn="auto" latinLnBrk="0" hangingPunct="1">
              <a:lnSpc>
                <a:spcPct val="100000"/>
              </a:lnSpc>
              <a:spcBef>
                <a:spcPts val="0"/>
              </a:spcBef>
              <a:spcAft>
                <a:spcPts val="0"/>
              </a:spcAft>
              <a:buClrTx/>
              <a:buSzTx/>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Indefinite articles: Gender (Article Agreement)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To have and to be: 1</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person and 3</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rd</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person singular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pic>
        <p:nvPicPr>
          <p:cNvPr id="3" name="Picture 2" descr="Diagram&#10;&#10;Description automatically generated">
            <a:extLst>
              <a:ext uri="{FF2B5EF4-FFF2-40B4-BE49-F238E27FC236}">
                <a16:creationId xmlns:a16="http://schemas.microsoft.com/office/drawing/2014/main" id="{7F15A5C0-AC01-4536-89E2-253EC6D2B8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8622" y="2461947"/>
            <a:ext cx="6427087" cy="3616076"/>
          </a:xfrm>
          <a:prstGeom prst="rect">
            <a:avLst/>
          </a:prstGeom>
        </p:spPr>
      </p:pic>
    </p:spTree>
    <p:extLst>
      <p:ext uri="{BB962C8B-B14F-4D97-AF65-F5344CB8AC3E}">
        <p14:creationId xmlns:p14="http://schemas.microsoft.com/office/powerpoint/2010/main" val="11567440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1.1, Week 4)</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pic>
        <p:nvPicPr>
          <p:cNvPr id="14" name="Picture 13" descr="QR code"/>
          <p:cNvPicPr/>
          <p:nvPr/>
        </p:nvPicPr>
        <p:blipFill>
          <a:blip r:embed="rId6">
            <a:extLst>
              <a:ext uri="{28A0092B-C50C-407E-A947-70E740481C1C}">
                <a14:useLocalDpi xmlns:a14="http://schemas.microsoft.com/office/drawing/2010/main" val="0"/>
              </a:ext>
            </a:extLst>
          </a:blip>
          <a:srcRect/>
          <a:stretch/>
        </p:blipFill>
        <p:spPr>
          <a:xfrm>
            <a:off x="3355412" y="2464600"/>
            <a:ext cx="1275434" cy="1275434"/>
          </a:xfrm>
          <a:prstGeom prst="rect">
            <a:avLst/>
          </a:prstGeom>
        </p:spPr>
      </p:pic>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8"/>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lang="en-GB" sz="2400" b="1" dirty="0">
                <a:solidFill>
                  <a:srgbClr val="5B9BD5">
                    <a:lumMod val="50000"/>
                  </a:srgbClr>
                </a:solidFill>
                <a:latin typeface="Century Gothic" panose="020B0502020202020204" pitchFamily="34" charset="0"/>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Term 1.1 Week 1</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en-GB" sz="2400" dirty="0">
                <a:solidFill>
                  <a:srgbClr val="5B9BD5">
                    <a:lumMod val="50000"/>
                  </a:srgbClr>
                </a:solidFill>
                <a:latin typeface="Century Gothic" panose="020B0502020202020204" pitchFamily="34" charset="0"/>
              </a:rPr>
              <a:t>              </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545736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normAutofit fontScale="90000"/>
          </a:bodyPr>
          <a:lstStyle/>
          <a:p>
            <a:pPr algn="ctr"/>
            <a:r>
              <a:rPr lang="en-GB" sz="13300" b="1" dirty="0">
                <a:solidFill>
                  <a:srgbClr val="115076"/>
                </a:solidFill>
                <a:cs typeface="Calibri" panose="020F0502020204030204" pitchFamily="34" charset="0"/>
              </a:rPr>
              <a:t>e</a:t>
            </a:r>
            <a:endParaRPr lang="en-GB" dirty="0"/>
          </a:p>
        </p:txBody>
      </p:sp>
      <p:sp>
        <p:nvSpPr>
          <p:cNvPr id="6" name="Rounded Rectangle 5" descr="rectangle"/>
          <p:cNvSpPr/>
          <p:nvPr/>
        </p:nvSpPr>
        <p:spPr>
          <a:xfrm>
            <a:off x="5105044" y="1486703"/>
            <a:ext cx="1986455"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5757893" y="3158965"/>
            <a:ext cx="8338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1031630" y="461194"/>
            <a:ext cx="300112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nêtre</a:t>
            </a:r>
          </a:p>
        </p:txBody>
      </p:sp>
      <p:sp>
        <p:nvSpPr>
          <p:cNvPr id="8" name="TextBox 7"/>
          <p:cNvSpPr txBox="1"/>
          <p:nvPr/>
        </p:nvSpPr>
        <p:spPr>
          <a:xfrm>
            <a:off x="1031630" y="3570129"/>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cond</a:t>
            </a:r>
          </a:p>
        </p:txBody>
      </p:sp>
      <p:sp>
        <p:nvSpPr>
          <p:cNvPr id="14" name="TextBox 13"/>
          <p:cNvSpPr txBox="1"/>
          <p:nvPr/>
        </p:nvSpPr>
        <p:spPr>
          <a:xfrm>
            <a:off x="3927583" y="4151460"/>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voir</a:t>
            </a:r>
          </a:p>
        </p:txBody>
      </p:sp>
      <p:sp>
        <p:nvSpPr>
          <p:cNvPr id="10" name="TextBox 9"/>
          <p:cNvSpPr txBox="1"/>
          <p:nvPr/>
        </p:nvSpPr>
        <p:spPr>
          <a:xfrm>
            <a:off x="9030731" y="461194"/>
            <a:ext cx="18705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9" name="TextBox 8"/>
          <p:cNvSpPr txBox="1"/>
          <p:nvPr/>
        </p:nvSpPr>
        <p:spPr>
          <a:xfrm>
            <a:off x="8675921" y="3542905"/>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val</a:t>
            </a:r>
          </a:p>
        </p:txBody>
      </p:sp>
      <p:pic>
        <p:nvPicPr>
          <p:cNvPr id="11" name="Picture 2" descr="calendar pointing to saturday">
            <a:extLst>
              <a:ext uri="{FF2B5EF4-FFF2-40B4-BE49-F238E27FC236}">
                <a16:creationId xmlns:a16="http://schemas.microsoft.com/office/drawing/2014/main" id="{0BFDD3FA-D85D-F04A-A621-F821390299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3225" y="1614157"/>
            <a:ext cx="692815" cy="162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999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4" grpId="0"/>
      <p:bldP spid="7" grpId="0"/>
      <p:bldP spid="8" grpId="0"/>
      <p:bldP spid="14" grpId="0"/>
      <p:bldP spid="10"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p:cNvSpPr>
            <a:spLocks noGrp="1"/>
          </p:cNvSpPr>
          <p:nvPr>
            <p:ph type="title"/>
          </p:nvPr>
        </p:nvSpPr>
        <p:spPr>
          <a:xfrm>
            <a:off x="-1" y="-11994"/>
            <a:ext cx="10515600" cy="1325563"/>
          </a:xfrm>
        </p:spPr>
        <p:txBody>
          <a:bodyPr>
            <a:normAutofit/>
          </a:bodyPr>
          <a:lstStyle/>
          <a:p>
            <a:r>
              <a:rPr lang="fr-FR" sz="3600" b="1" dirty="0">
                <a:solidFill>
                  <a:schemeClr val="bg1"/>
                </a:solidFill>
              </a:rPr>
              <a:t>Phonétique</a:t>
            </a:r>
          </a:p>
        </p:txBody>
      </p:sp>
      <p:pic>
        <p:nvPicPr>
          <p:cNvPr id="7" name="Picture 6">
            <a:hlinkClick r:id="" action="ppaction://noaction">
              <a:snd r:embed="rId4" name="chanter.wav"/>
            </a:hlinkClick>
            <a:extLst>
              <a:ext uri="{FF2B5EF4-FFF2-40B4-BE49-F238E27FC236}">
                <a16:creationId xmlns:a16="http://schemas.microsoft.com/office/drawing/2014/main" id="{50FC3F23-8DE1-4747-9E41-BED5C2F196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2838" y="2947352"/>
            <a:ext cx="1945618" cy="1800000"/>
          </a:xfrm>
          <a:prstGeom prst="rect">
            <a:avLst/>
          </a:prstGeom>
        </p:spPr>
      </p:pic>
      <p:sp>
        <p:nvSpPr>
          <p:cNvPr id="8" name="TextBox 7">
            <a:extLst>
              <a:ext uri="{FF2B5EF4-FFF2-40B4-BE49-F238E27FC236}">
                <a16:creationId xmlns:a16="http://schemas.microsoft.com/office/drawing/2014/main" id="{B68E3735-1242-4A02-A988-103723A1F4B9}"/>
              </a:ext>
            </a:extLst>
          </p:cNvPr>
          <p:cNvSpPr txBox="1"/>
          <p:nvPr/>
        </p:nvSpPr>
        <p:spPr>
          <a:xfrm>
            <a:off x="5654212" y="3462632"/>
            <a:ext cx="8835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4400" b="1" i="0" u="none" strike="noStrike" kern="0" cap="none" spc="0" normalizeH="0" baseline="0" dirty="0">
                <a:ln>
                  <a:noFill/>
                </a:ln>
                <a:solidFill>
                  <a:srgbClr val="4472C4">
                    <a:lumMod val="50000"/>
                  </a:srgbClr>
                </a:solidFill>
                <a:effectLst/>
                <a:uLnTx/>
                <a:uFillTx/>
                <a:latin typeface="Century Gothic" panose="020F0302020204030204"/>
                <a:ea typeface="+mn-ea"/>
                <a:cs typeface="Arial"/>
                <a:sym typeface="Arial"/>
              </a:rPr>
              <a:t>ou</a:t>
            </a:r>
          </a:p>
        </p:txBody>
      </p:sp>
      <p:sp>
        <p:nvSpPr>
          <p:cNvPr id="10" name="TextBox 9">
            <a:extLst>
              <a:ext uri="{FF2B5EF4-FFF2-40B4-BE49-F238E27FC236}">
                <a16:creationId xmlns:a16="http://schemas.microsoft.com/office/drawing/2014/main" id="{195BB2BE-1142-43F0-B0EC-0E3053E0B2C5}"/>
              </a:ext>
            </a:extLst>
          </p:cNvPr>
          <p:cNvSpPr txBox="1"/>
          <p:nvPr/>
        </p:nvSpPr>
        <p:spPr>
          <a:xfrm>
            <a:off x="1416765" y="5310513"/>
            <a:ext cx="213552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au r</a:t>
            </a:r>
            <a:r>
              <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e</a:t>
            </a: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voir</a:t>
            </a:r>
            <a:endPar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14"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6">
            <a:alphaModFix/>
          </a:blip>
          <a:srcRect/>
          <a:stretch/>
        </p:blipFill>
        <p:spPr>
          <a:xfrm>
            <a:off x="827569" y="5273679"/>
            <a:ext cx="720000" cy="720000"/>
          </a:xfrm>
          <a:prstGeom prst="rect">
            <a:avLst/>
          </a:prstGeom>
          <a:noFill/>
          <a:ln>
            <a:noFill/>
          </a:ln>
        </p:spPr>
      </p:pic>
      <p:sp>
        <p:nvSpPr>
          <p:cNvPr id="15" name="TextBox 14">
            <a:extLst>
              <a:ext uri="{FF2B5EF4-FFF2-40B4-BE49-F238E27FC236}">
                <a16:creationId xmlns:a16="http://schemas.microsoft.com/office/drawing/2014/main" id="{195BB2BE-1142-43F0-B0EC-0E3053E0B2C5}"/>
              </a:ext>
            </a:extLst>
          </p:cNvPr>
          <p:cNvSpPr txBox="1"/>
          <p:nvPr/>
        </p:nvSpPr>
        <p:spPr>
          <a:xfrm>
            <a:off x="8412838" y="5310513"/>
            <a:ext cx="195919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chanter</a:t>
            </a:r>
          </a:p>
        </p:txBody>
      </p:sp>
      <p:pic>
        <p:nvPicPr>
          <p:cNvPr id="17" name="Picture 16">
            <a:hlinkClick r:id="" action="ppaction://noaction">
              <a:snd r:embed="rId7" name="au revoir.wav"/>
            </a:hlinkClick>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980" y="2409100"/>
            <a:ext cx="2818406" cy="2802835"/>
          </a:xfrm>
          <a:prstGeom prst="rect">
            <a:avLst/>
          </a:prstGeom>
        </p:spPr>
      </p:pic>
      <p:sp>
        <p:nvSpPr>
          <p:cNvPr id="19" name="Rounded Rectangle 46">
            <a:extLst>
              <a:ext uri="{FF2B5EF4-FFF2-40B4-BE49-F238E27FC236}">
                <a16:creationId xmlns:a16="http://schemas.microsoft.com/office/drawing/2014/main" id="{65A07A8B-E213-4C79-A3E5-DF9F1A183FD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5" name="Rectangle 4"/>
          <p:cNvSpPr/>
          <p:nvPr/>
        </p:nvSpPr>
        <p:spPr>
          <a:xfrm>
            <a:off x="2362200" y="5310513"/>
            <a:ext cx="1190086"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 name="Rectangle 15"/>
          <p:cNvSpPr/>
          <p:nvPr/>
        </p:nvSpPr>
        <p:spPr>
          <a:xfrm>
            <a:off x="9087389" y="5347348"/>
            <a:ext cx="1190086"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 name="TextBox 17">
            <a:extLst>
              <a:ext uri="{FF2B5EF4-FFF2-40B4-BE49-F238E27FC236}">
                <a16:creationId xmlns:a16="http://schemas.microsoft.com/office/drawing/2014/main" id="{94E49C98-14A8-46EE-9152-F1CF212BD8DF}"/>
              </a:ext>
            </a:extLst>
          </p:cNvPr>
          <p:cNvSpPr txBox="1"/>
          <p:nvPr/>
        </p:nvSpPr>
        <p:spPr>
          <a:xfrm>
            <a:off x="1772070" y="1676303"/>
            <a:ext cx="746069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Which word has the SSC [</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Tree>
    <p:extLst>
      <p:ext uri="{BB962C8B-B14F-4D97-AF65-F5344CB8AC3E}">
        <p14:creationId xmlns:p14="http://schemas.microsoft.com/office/powerpoint/2010/main" val="339542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p:cNvSpPr>
            <a:spLocks noGrp="1"/>
          </p:cNvSpPr>
          <p:nvPr>
            <p:ph type="title"/>
          </p:nvPr>
        </p:nvSpPr>
        <p:spPr>
          <a:xfrm>
            <a:off x="-1" y="-13855"/>
            <a:ext cx="10515600" cy="1325563"/>
          </a:xfrm>
        </p:spPr>
        <p:txBody>
          <a:bodyPr>
            <a:normAutofit/>
          </a:bodyPr>
          <a:lstStyle/>
          <a:p>
            <a:r>
              <a:rPr lang="fr-FR" sz="3600" b="1" dirty="0">
                <a:solidFill>
                  <a:schemeClr val="bg1"/>
                </a:solidFill>
              </a:rPr>
              <a:t>Phonétique</a:t>
            </a:r>
          </a:p>
        </p:txBody>
      </p:sp>
      <p:sp>
        <p:nvSpPr>
          <p:cNvPr id="8" name="TextBox 7">
            <a:extLst>
              <a:ext uri="{FF2B5EF4-FFF2-40B4-BE49-F238E27FC236}">
                <a16:creationId xmlns:a16="http://schemas.microsoft.com/office/drawing/2014/main" id="{B68E3735-1242-4A02-A988-103723A1F4B9}"/>
              </a:ext>
            </a:extLst>
          </p:cNvPr>
          <p:cNvSpPr txBox="1"/>
          <p:nvPr/>
        </p:nvSpPr>
        <p:spPr>
          <a:xfrm>
            <a:off x="5654212" y="3462632"/>
            <a:ext cx="8835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4400" b="1" i="0" u="none" strike="noStrike" kern="0" cap="none" spc="0" normalizeH="0" baseline="0" dirty="0">
                <a:ln>
                  <a:noFill/>
                </a:ln>
                <a:solidFill>
                  <a:srgbClr val="4472C4">
                    <a:lumMod val="50000"/>
                  </a:srgbClr>
                </a:solidFill>
                <a:effectLst/>
                <a:uLnTx/>
                <a:uFillTx/>
                <a:latin typeface="Century Gothic" panose="020F0302020204030204"/>
                <a:ea typeface="+mn-ea"/>
                <a:cs typeface="Arial"/>
                <a:sym typeface="Arial"/>
              </a:rPr>
              <a:t>ou</a:t>
            </a:r>
          </a:p>
        </p:txBody>
      </p:sp>
      <p:sp>
        <p:nvSpPr>
          <p:cNvPr id="10" name="TextBox 9">
            <a:extLst>
              <a:ext uri="{FF2B5EF4-FFF2-40B4-BE49-F238E27FC236}">
                <a16:creationId xmlns:a16="http://schemas.microsoft.com/office/drawing/2014/main" id="{195BB2BE-1142-43F0-B0EC-0E3053E0B2C5}"/>
              </a:ext>
            </a:extLst>
          </p:cNvPr>
          <p:cNvSpPr txBox="1"/>
          <p:nvPr/>
        </p:nvSpPr>
        <p:spPr>
          <a:xfrm>
            <a:off x="1964292" y="5347348"/>
            <a:ext cx="78258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c</a:t>
            </a:r>
            <a:r>
              <a:rPr kumimoji="0" lang="en-GB" sz="3600" b="1"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e</a:t>
            </a:r>
            <a:endPar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14"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4">
            <a:alphaModFix/>
          </a:blip>
          <a:srcRect/>
          <a:stretch/>
        </p:blipFill>
        <p:spPr>
          <a:xfrm>
            <a:off x="827569" y="5273679"/>
            <a:ext cx="720000" cy="720000"/>
          </a:xfrm>
          <a:prstGeom prst="rect">
            <a:avLst/>
          </a:prstGeom>
          <a:noFill/>
          <a:ln>
            <a:noFill/>
          </a:ln>
        </p:spPr>
      </p:pic>
      <p:sp>
        <p:nvSpPr>
          <p:cNvPr id="15" name="TextBox 14">
            <a:extLst>
              <a:ext uri="{FF2B5EF4-FFF2-40B4-BE49-F238E27FC236}">
                <a16:creationId xmlns:a16="http://schemas.microsoft.com/office/drawing/2014/main" id="{195BB2BE-1142-43F0-B0EC-0E3053E0B2C5}"/>
              </a:ext>
            </a:extLst>
          </p:cNvPr>
          <p:cNvSpPr txBox="1"/>
          <p:nvPr/>
        </p:nvSpPr>
        <p:spPr>
          <a:xfrm>
            <a:off x="8627595" y="5279372"/>
            <a:ext cx="143981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chien</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18" name="TextBox 17">
            <a:hlinkClick r:id="" action="ppaction://noaction">
              <a:snd r:embed="rId5" name="ce.wav"/>
            </a:hlinkClick>
            <a:extLst>
              <a:ext uri="{FF2B5EF4-FFF2-40B4-BE49-F238E27FC236}">
                <a16:creationId xmlns:a16="http://schemas.microsoft.com/office/drawing/2014/main" id="{AB2CA0F4-8490-46B2-80B3-8719251C2CF0}"/>
              </a:ext>
            </a:extLst>
          </p:cNvPr>
          <p:cNvSpPr txBox="1"/>
          <p:nvPr/>
        </p:nvSpPr>
        <p:spPr>
          <a:xfrm>
            <a:off x="1042566" y="3495173"/>
            <a:ext cx="262604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[this, that]</a:t>
            </a:r>
          </a:p>
        </p:txBody>
      </p:sp>
      <p:pic>
        <p:nvPicPr>
          <p:cNvPr id="17" name="Picture 16">
            <a:hlinkClick r:id="" action="ppaction://noaction">
              <a:snd r:embed="rId6" name="chien.wav"/>
            </a:hlinkClick>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5403" y="2865890"/>
            <a:ext cx="1557719" cy="1917192"/>
          </a:xfrm>
          <a:prstGeom prst="rect">
            <a:avLst/>
          </a:prstGeom>
        </p:spPr>
      </p:pic>
      <p:sp>
        <p:nvSpPr>
          <p:cNvPr id="19" name="Rounded Rectangle 46">
            <a:extLst>
              <a:ext uri="{FF2B5EF4-FFF2-40B4-BE49-F238E27FC236}">
                <a16:creationId xmlns:a16="http://schemas.microsoft.com/office/drawing/2014/main" id="{21B888D1-5922-42C0-B39E-F8AFD5DFFA47}"/>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20" name="Rectangle 19"/>
          <p:cNvSpPr/>
          <p:nvPr/>
        </p:nvSpPr>
        <p:spPr>
          <a:xfrm>
            <a:off x="9296400" y="5264783"/>
            <a:ext cx="1228186"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 name="Rectangle 20"/>
          <p:cNvSpPr/>
          <p:nvPr/>
        </p:nvSpPr>
        <p:spPr>
          <a:xfrm>
            <a:off x="2362200" y="5264782"/>
            <a:ext cx="1202207"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 name="TextBox 15">
            <a:extLst>
              <a:ext uri="{FF2B5EF4-FFF2-40B4-BE49-F238E27FC236}">
                <a16:creationId xmlns:a16="http://schemas.microsoft.com/office/drawing/2014/main" id="{94E49C98-14A8-46EE-9152-F1CF212BD8DF}"/>
              </a:ext>
            </a:extLst>
          </p:cNvPr>
          <p:cNvSpPr txBox="1"/>
          <p:nvPr/>
        </p:nvSpPr>
        <p:spPr>
          <a:xfrm>
            <a:off x="1772070" y="1676303"/>
            <a:ext cx="746069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Which word has the SSC [</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Tree>
    <p:extLst>
      <p:ext uri="{BB962C8B-B14F-4D97-AF65-F5344CB8AC3E}">
        <p14:creationId xmlns:p14="http://schemas.microsoft.com/office/powerpoint/2010/main" val="375263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4.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Presentation1" id="{DFF4F041-3C91-433D-89DC-4C59AD5F0EB4}" vid="{A954589B-C9D7-49D0-A58E-4B7EC41FAC2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7151</Words>
  <Application>Microsoft Office PowerPoint</Application>
  <PresentationFormat>Widescreen</PresentationFormat>
  <Paragraphs>1147</Paragraphs>
  <Slides>66</Slides>
  <Notes>66</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66</vt:i4>
      </vt:variant>
    </vt:vector>
  </HeadingPairs>
  <TitlesOfParts>
    <vt:vector size="78" baseType="lpstr">
      <vt:lpstr>-apple-system</vt:lpstr>
      <vt:lpstr>Arial</vt:lpstr>
      <vt:lpstr>Arial</vt:lpstr>
      <vt:lpstr>Calibri</vt:lpstr>
      <vt:lpstr>Century Gothic</vt:lpstr>
      <vt:lpstr>Georgia</vt:lpstr>
      <vt:lpstr>Tw Cen MT</vt:lpstr>
      <vt:lpstr>1_Office Theme</vt:lpstr>
      <vt:lpstr>2_Office Theme</vt:lpstr>
      <vt:lpstr>3_Office Theme</vt:lpstr>
      <vt:lpstr>NCELP Theme</vt:lpstr>
      <vt:lpstr>4_Office Theme</vt:lpstr>
      <vt:lpstr>Saying what people have </vt:lpstr>
      <vt:lpstr>e</vt:lpstr>
      <vt:lpstr>e</vt:lpstr>
      <vt:lpstr>e</vt:lpstr>
      <vt:lpstr>e</vt:lpstr>
      <vt:lpstr>e</vt:lpstr>
      <vt:lpstr>e</vt:lpstr>
      <vt:lpstr>Phonétique</vt:lpstr>
      <vt:lpstr>Phonétique</vt:lpstr>
      <vt:lpstr>Phonétique</vt:lpstr>
      <vt:lpstr>Phonétique</vt:lpstr>
      <vt:lpstr>Phonétique</vt:lpstr>
      <vt:lpstr>Phonétique</vt:lpstr>
      <vt:lpstr>Phonétique</vt:lpstr>
      <vt:lpstr>Phonétique</vt:lpstr>
      <vt:lpstr>Vocabulaire</vt:lpstr>
      <vt:lpstr>C’est</vt:lpstr>
      <vt:lpstr>Liaison</vt:lpstr>
      <vt:lpstr>Liaison</vt:lpstr>
      <vt:lpstr>Liaison</vt:lpstr>
      <vt:lpstr>Liaison</vt:lpstr>
      <vt:lpstr>Liaison</vt:lpstr>
      <vt:lpstr>Liaison</vt:lpstr>
      <vt:lpstr>Liaison</vt:lpstr>
      <vt:lpstr>Liaison</vt:lpstr>
      <vt:lpstr>Liaison</vt:lpstr>
      <vt:lpstr>Liaison</vt:lpstr>
      <vt:lpstr>Liaison</vt:lpstr>
      <vt:lpstr>C’est … ? (1/2)</vt:lpstr>
      <vt:lpstr>C’est … ? (2/2)</vt:lpstr>
      <vt:lpstr>avoir</vt:lpstr>
      <vt:lpstr>avoir</vt:lpstr>
      <vt:lpstr>a</vt:lpstr>
      <vt:lpstr>avoir</vt:lpstr>
      <vt:lpstr>a</vt:lpstr>
      <vt:lpstr>avoir</vt:lpstr>
      <vt:lpstr>Using the verb avoir</vt:lpstr>
      <vt:lpstr>Léa a un message !</vt:lpstr>
      <vt:lpstr>Léa a un message !</vt:lpstr>
      <vt:lpstr>C’est qui ?</vt:lpstr>
      <vt:lpstr>C’est qui ?</vt:lpstr>
      <vt:lpstr>Challenge</vt:lpstr>
      <vt:lpstr>Saying what people have </vt:lpstr>
      <vt:lpstr>au</vt:lpstr>
      <vt:lpstr>au</vt:lpstr>
      <vt:lpstr>au</vt:lpstr>
      <vt:lpstr>au</vt:lpstr>
      <vt:lpstr>au</vt:lpstr>
      <vt:lpstr>au</vt:lpstr>
      <vt:lpstr>PowerPoint Presentation</vt:lpstr>
      <vt:lpstr>Phonétique – c’est [au] ?  </vt:lpstr>
      <vt:lpstr>Vocabulaire</vt:lpstr>
      <vt:lpstr>Vocabulaire: réponses</vt:lpstr>
      <vt:lpstr>Grammatical gender</vt:lpstr>
      <vt:lpstr>The indefinite article</vt:lpstr>
      <vt:lpstr>C’est ‘un’ ou ‘une’ ?</vt:lpstr>
      <vt:lpstr>Vocabulary introduction</vt:lpstr>
      <vt:lpstr>PowerPoint Presentation</vt:lpstr>
      <vt:lpstr>Je ou elle? Partenaire A (1)</vt:lpstr>
      <vt:lpstr>Je ou elle? Partenaire B (1)</vt:lpstr>
      <vt:lpstr>Je ou elle? Partenaire A (1)</vt:lpstr>
      <vt:lpstr>Je ou elle? Partenaire B (1)</vt:lpstr>
      <vt:lpstr>Je ou elle ?</vt:lpstr>
      <vt:lpstr>Réponses correctes</vt:lpstr>
      <vt:lpstr>Gaming Grammar</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Louise Bibbey</cp:lastModifiedBy>
  <cp:revision>396</cp:revision>
  <dcterms:created xsi:type="dcterms:W3CDTF">2019-03-27T07:30:03Z</dcterms:created>
  <dcterms:modified xsi:type="dcterms:W3CDTF">2022-10-12T09:36:09Z</dcterms:modified>
</cp:coreProperties>
</file>