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5" r:id="rId4"/>
    <p:sldMasterId id="2147483707" r:id="rId5"/>
    <p:sldMasterId id="2147483719" r:id="rId6"/>
  </p:sldMasterIdLst>
  <p:notesMasterIdLst>
    <p:notesMasterId r:id="rId52"/>
  </p:notesMasterIdLst>
  <p:sldIdLst>
    <p:sldId id="334" r:id="rId7"/>
    <p:sldId id="258" r:id="rId8"/>
    <p:sldId id="315" r:id="rId9"/>
    <p:sldId id="277" r:id="rId10"/>
    <p:sldId id="312" r:id="rId11"/>
    <p:sldId id="313" r:id="rId12"/>
    <p:sldId id="314" r:id="rId13"/>
    <p:sldId id="316" r:id="rId14"/>
    <p:sldId id="317" r:id="rId15"/>
    <p:sldId id="318" r:id="rId16"/>
    <p:sldId id="319" r:id="rId17"/>
    <p:sldId id="321" r:id="rId18"/>
    <p:sldId id="322" r:id="rId19"/>
    <p:sldId id="323" r:id="rId20"/>
    <p:sldId id="259" r:id="rId21"/>
    <p:sldId id="261" r:id="rId22"/>
    <p:sldId id="262" r:id="rId23"/>
    <p:sldId id="263" r:id="rId24"/>
    <p:sldId id="260" r:id="rId25"/>
    <p:sldId id="264" r:id="rId26"/>
    <p:sldId id="267" r:id="rId27"/>
    <p:sldId id="265" r:id="rId28"/>
    <p:sldId id="266" r:id="rId29"/>
    <p:sldId id="271" r:id="rId30"/>
    <p:sldId id="274" r:id="rId31"/>
    <p:sldId id="270" r:id="rId32"/>
    <p:sldId id="269" r:id="rId33"/>
    <p:sldId id="272" r:id="rId34"/>
    <p:sldId id="273" r:id="rId35"/>
    <p:sldId id="335" r:id="rId36"/>
    <p:sldId id="302" r:id="rId37"/>
    <p:sldId id="304" r:id="rId38"/>
    <p:sldId id="325" r:id="rId39"/>
    <p:sldId id="326" r:id="rId40"/>
    <p:sldId id="324" r:id="rId41"/>
    <p:sldId id="294" r:id="rId42"/>
    <p:sldId id="295" r:id="rId43"/>
    <p:sldId id="327" r:id="rId44"/>
    <p:sldId id="299" r:id="rId45"/>
    <p:sldId id="330" r:id="rId46"/>
    <p:sldId id="331" r:id="rId47"/>
    <p:sldId id="332" r:id="rId48"/>
    <p:sldId id="333" r:id="rId49"/>
    <p:sldId id="301" r:id="rId50"/>
    <p:sldId id="27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F7415"/>
    <a:srgbClr val="FF6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65233" autoAdjust="0"/>
  </p:normalViewPr>
  <p:slideViewPr>
    <p:cSldViewPr snapToGrid="0">
      <p:cViewPr>
        <p:scale>
          <a:sx n="66" d="100"/>
          <a:sy n="66" d="100"/>
        </p:scale>
        <p:origin x="2262" y="2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88E1C3-5FA4-4C3F-931F-E5C1188B77E1}" type="datetimeFigureOut">
              <a:rPr lang="en-GB" smtClean="0"/>
              <a:t>19/04/2021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CFB80-BB4B-48DF-94CB-C20E666A9662}" type="slidenum">
              <a:rPr lang="en-GB" smtClean="0"/>
              <a:t>‹#›</a:t>
            </a:fld>
            <a:endParaRPr lang="en-GB"/>
          </a:p>
        </p:txBody>
      </p:sp>
    </p:spTree>
    <p:extLst>
      <p:ext uri="{BB962C8B-B14F-4D97-AF65-F5344CB8AC3E}">
        <p14:creationId xmlns:p14="http://schemas.microsoft.com/office/powerpoint/2010/main" val="961649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lgn="l" rtl="0">
              <a:spcBef>
                <a:spcPts val="0"/>
              </a:spcBef>
              <a:spcAft>
                <a:spcPts val="0"/>
              </a:spcAft>
              <a:buNone/>
            </a:pPr>
            <a:r>
              <a:rPr lang="en-GB" sz="1200" b="0" i="0" dirty="0" smtClean="0">
                <a:solidFill>
                  <a:schemeClr val="dk1"/>
                </a:solidFill>
                <a:latin typeface="+mn-lt"/>
                <a:ea typeface="Calibri"/>
                <a:cs typeface="Calibri"/>
                <a:sym typeface="Calibri"/>
              </a:rPr>
              <a:t>Consolidatio</a:t>
            </a:r>
            <a:r>
              <a:rPr lang="en-GB" sz="1200" b="0" i="0" baseline="0" dirty="0" smtClean="0">
                <a:solidFill>
                  <a:schemeClr val="dk1"/>
                </a:solidFill>
                <a:latin typeface="+mn-lt"/>
                <a:ea typeface="Calibri"/>
                <a:cs typeface="Calibri"/>
                <a:sym typeface="Calibri"/>
              </a:rPr>
              <a:t>n of a range</a:t>
            </a:r>
            <a:r>
              <a:rPr lang="en-GB" sz="1200" b="0" i="0" dirty="0" smtClean="0">
                <a:solidFill>
                  <a:schemeClr val="dk1"/>
                </a:solidFill>
                <a:latin typeface="+mn-lt"/>
                <a:ea typeface="Calibri"/>
                <a:cs typeface="Calibri"/>
                <a:sym typeface="Calibri"/>
              </a:rPr>
              <a:t> of SSCs</a:t>
            </a:r>
          </a:p>
          <a:p>
            <a:pPr marL="0" lvl="0" indent="0" algn="l" rtl="0">
              <a:spcBef>
                <a:spcPts val="0"/>
              </a:spcBef>
              <a:spcAft>
                <a:spcPts val="0"/>
              </a:spcAft>
              <a:buNone/>
            </a:pPr>
            <a:r>
              <a:rPr lang="en-GB" sz="1200" b="0" i="0" dirty="0" smtClean="0">
                <a:solidFill>
                  <a:schemeClr val="dk1"/>
                </a:solidFill>
                <a:latin typeface="+mn-lt"/>
                <a:ea typeface="Calibri"/>
                <a:cs typeface="Calibri"/>
                <a:sym typeface="Calibri"/>
              </a:rPr>
              <a:t>Consolidatio</a:t>
            </a:r>
            <a:r>
              <a:rPr lang="en-GB" sz="1200" b="0" i="0" baseline="0" dirty="0" smtClean="0">
                <a:solidFill>
                  <a:schemeClr val="dk1"/>
                </a:solidFill>
                <a:latin typeface="+mn-lt"/>
                <a:ea typeface="Calibri"/>
                <a:cs typeface="Calibri"/>
                <a:sym typeface="Calibri"/>
              </a:rPr>
              <a:t>n of possessive adjectives mi/</a:t>
            </a:r>
            <a:r>
              <a:rPr lang="en-GB" sz="1200" b="0" i="0" baseline="0" dirty="0" err="1" smtClean="0">
                <a:solidFill>
                  <a:schemeClr val="dk1"/>
                </a:solidFill>
                <a:latin typeface="+mn-lt"/>
                <a:ea typeface="Calibri"/>
                <a:cs typeface="Calibri"/>
                <a:sym typeface="Calibri"/>
              </a:rPr>
              <a:t>mis</a:t>
            </a:r>
            <a:r>
              <a:rPr lang="en-GB" sz="1200" b="0" i="0" baseline="0" dirty="0" smtClean="0">
                <a:solidFill>
                  <a:schemeClr val="dk1"/>
                </a:solidFill>
                <a:latin typeface="+mn-lt"/>
                <a:ea typeface="Calibri"/>
                <a:cs typeface="Calibri"/>
                <a:sym typeface="Calibri"/>
              </a:rPr>
              <a:t> and </a:t>
            </a:r>
            <a:r>
              <a:rPr lang="en-GB" sz="1200" b="0" i="0" baseline="0" dirty="0" err="1" smtClean="0">
                <a:solidFill>
                  <a:schemeClr val="dk1"/>
                </a:solidFill>
                <a:latin typeface="+mn-lt"/>
                <a:ea typeface="Calibri"/>
                <a:cs typeface="Calibri"/>
                <a:sym typeface="Calibri"/>
              </a:rPr>
              <a:t>tu</a:t>
            </a:r>
            <a:r>
              <a:rPr lang="en-GB" sz="1200" b="0" i="0" baseline="0" dirty="0" smtClean="0">
                <a:solidFill>
                  <a:schemeClr val="dk1"/>
                </a:solidFill>
                <a:latin typeface="+mn-lt"/>
                <a:ea typeface="Calibri"/>
                <a:cs typeface="Calibri"/>
                <a:sym typeface="Calibri"/>
              </a:rPr>
              <a:t>/</a:t>
            </a:r>
            <a:r>
              <a:rPr lang="en-GB" sz="1200" b="0" i="0" baseline="0" dirty="0" err="1" smtClean="0">
                <a:solidFill>
                  <a:schemeClr val="dk1"/>
                </a:solidFill>
                <a:latin typeface="+mn-lt"/>
                <a:ea typeface="Calibri"/>
                <a:cs typeface="Calibri"/>
                <a:sym typeface="Calibri"/>
              </a:rPr>
              <a:t>tus</a:t>
            </a:r>
            <a:endParaRPr lang="en-GB" sz="1200" b="0" i="0" baseline="0" dirty="0" smtClean="0">
              <a:solidFill>
                <a:schemeClr val="dk1"/>
              </a:solidFill>
              <a:latin typeface="+mn-lt"/>
              <a:ea typeface="Calibri"/>
              <a:cs typeface="Calibri"/>
              <a:sym typeface="Calibri"/>
            </a:endParaRPr>
          </a:p>
          <a:p>
            <a:pPr marL="0" lvl="0" indent="0" algn="l" rtl="0">
              <a:spcBef>
                <a:spcPts val="0"/>
              </a:spcBef>
              <a:spcAft>
                <a:spcPts val="0"/>
              </a:spcAft>
              <a:buNone/>
            </a:pPr>
            <a:r>
              <a:rPr lang="en-GB" sz="1200" b="0" i="0" dirty="0" smtClean="0">
                <a:solidFill>
                  <a:schemeClr val="dk1"/>
                </a:solidFill>
                <a:latin typeface="+mn-lt"/>
                <a:ea typeface="Calibri"/>
                <a:cs typeface="Calibri"/>
                <a:sym typeface="Calibri"/>
              </a:rPr>
              <a:t>Consolidatio</a:t>
            </a:r>
            <a:r>
              <a:rPr lang="en-GB" sz="1200" b="0" i="0" baseline="0" dirty="0" smtClean="0">
                <a:solidFill>
                  <a:schemeClr val="dk1"/>
                </a:solidFill>
                <a:latin typeface="+mn-lt"/>
                <a:ea typeface="Calibri"/>
                <a:cs typeface="Calibri"/>
                <a:sym typeface="Calibri"/>
              </a:rPr>
              <a:t>n </a:t>
            </a:r>
            <a:r>
              <a:rPr lang="en-GB" sz="1200" b="0" i="0" baseline="0" smtClean="0">
                <a:solidFill>
                  <a:schemeClr val="dk1"/>
                </a:solidFill>
                <a:latin typeface="+mn-lt"/>
                <a:ea typeface="Calibri"/>
                <a:cs typeface="Calibri"/>
                <a:sym typeface="Calibri"/>
              </a:rPr>
              <a:t>of </a:t>
            </a:r>
            <a:r>
              <a:rPr lang="es-CO" sz="1200" kern="1200" smtClean="0">
                <a:solidFill>
                  <a:schemeClr val="tx1"/>
                </a:solidFill>
                <a:effectLst/>
                <a:latin typeface="+mn-lt"/>
                <a:ea typeface="+mn-ea"/>
                <a:cs typeface="+mn-cs"/>
              </a:rPr>
              <a:t>‘quiere’,</a:t>
            </a:r>
            <a:r>
              <a:rPr lang="es-CO" sz="1200" kern="1200" baseline="0" smtClean="0">
                <a:solidFill>
                  <a:schemeClr val="tx1"/>
                </a:solidFill>
                <a:effectLst/>
                <a:latin typeface="+mn-lt"/>
                <a:ea typeface="+mn-ea"/>
                <a:cs typeface="+mn-cs"/>
              </a:rPr>
              <a:t> ‘debe’ and ‘puede’</a:t>
            </a:r>
            <a:endParaRPr lang="es-CO" sz="1200" kern="1200" dirty="0" smtClean="0">
              <a:solidFill>
                <a:schemeClr val="tx1"/>
              </a:solidFill>
              <a:effectLst/>
              <a:latin typeface="+mn-lt"/>
              <a:ea typeface="+mn-ea"/>
              <a:cs typeface="+mn-cs"/>
            </a:endParaRPr>
          </a:p>
          <a:p>
            <a:pPr marL="0" lvl="0" indent="0" algn="l" rtl="0">
              <a:spcBef>
                <a:spcPts val="0"/>
              </a:spcBef>
              <a:spcAft>
                <a:spcPts val="0"/>
              </a:spcAft>
              <a:buNone/>
            </a:pPr>
            <a:r>
              <a:rPr lang="es-CO" sz="1200" b="0" i="0" kern="1200" baseline="0" dirty="0" err="1" smtClean="0">
                <a:solidFill>
                  <a:schemeClr val="tx1"/>
                </a:solidFill>
                <a:effectLst/>
                <a:latin typeface="+mn-lt"/>
                <a:ea typeface="+mn-ea"/>
                <a:cs typeface="+mn-cs"/>
                <a:sym typeface="Calibri"/>
              </a:rPr>
              <a:t>Introduction</a:t>
            </a:r>
            <a:r>
              <a:rPr lang="es-CO" sz="1200" b="0" i="0" kern="1200" baseline="0" dirty="0" smtClean="0">
                <a:solidFill>
                  <a:schemeClr val="tx1"/>
                </a:solidFill>
                <a:effectLst/>
                <a:latin typeface="+mn-lt"/>
                <a:ea typeface="+mn-ea"/>
                <a:cs typeface="+mn-cs"/>
                <a:sym typeface="Calibri"/>
              </a:rPr>
              <a:t> of ‘quieren’, ‘deben’ and ‘pueden’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smtClean="0">
                <a:solidFill>
                  <a:schemeClr val="tx1"/>
                </a:solidFill>
                <a:effectLst/>
                <a:latin typeface="+mn-lt"/>
                <a:ea typeface="+mn-ea"/>
                <a:cs typeface="+mn-cs"/>
                <a:sym typeface="Calibri"/>
              </a:rPr>
              <a:t>Note: although the 3</a:t>
            </a:r>
            <a:r>
              <a:rPr lang="en-GB" sz="1200" b="0" i="0" kern="1200" baseline="30000" noProof="0" dirty="0" smtClean="0">
                <a:solidFill>
                  <a:schemeClr val="tx1"/>
                </a:solidFill>
                <a:effectLst/>
                <a:latin typeface="+mn-lt"/>
                <a:ea typeface="+mn-ea"/>
                <a:cs typeface="+mn-cs"/>
                <a:sym typeface="Calibri"/>
              </a:rPr>
              <a:t>rd</a:t>
            </a:r>
            <a:r>
              <a:rPr lang="en-GB" sz="1200" b="0" i="0" kern="1200" baseline="0" noProof="0" dirty="0" smtClean="0">
                <a:solidFill>
                  <a:schemeClr val="tx1"/>
                </a:solidFill>
                <a:effectLst/>
                <a:latin typeface="+mn-lt"/>
                <a:ea typeface="+mn-ea"/>
                <a:cs typeface="+mn-cs"/>
                <a:sym typeface="Calibri"/>
              </a:rPr>
              <a:t> person plural forms of QUERER, DEBER and PODER are listed as ‘new’ language, they in fact tie in very closely with earlier Y7 grammar teaching. The 3rd person plural –</a:t>
            </a:r>
            <a:r>
              <a:rPr lang="en-GB" sz="1200" b="0" i="0" kern="1200" baseline="0" noProof="0" dirty="0" err="1" smtClean="0">
                <a:solidFill>
                  <a:schemeClr val="tx1"/>
                </a:solidFill>
                <a:effectLst/>
                <a:latin typeface="+mn-lt"/>
                <a:ea typeface="+mn-ea"/>
                <a:cs typeface="+mn-cs"/>
                <a:sym typeface="Calibri"/>
              </a:rPr>
              <a:t>en</a:t>
            </a:r>
            <a:r>
              <a:rPr lang="en-GB" sz="1200" b="0" i="0" kern="1200" baseline="0" noProof="0" dirty="0" smtClean="0">
                <a:solidFill>
                  <a:schemeClr val="tx1"/>
                </a:solidFill>
                <a:effectLst/>
                <a:latin typeface="+mn-lt"/>
                <a:ea typeface="+mn-ea"/>
                <a:cs typeface="+mn-cs"/>
                <a:sym typeface="Calibri"/>
              </a:rPr>
              <a:t> verb ending was already taught in 3.1.6 and revisited in 3.2.3 with these verbs. Furthermore, students will already be familiar with the verb stems used in the 3</a:t>
            </a:r>
            <a:r>
              <a:rPr lang="en-GB" sz="1200" b="0" i="0" kern="1200" baseline="30000" noProof="0" dirty="0" smtClean="0">
                <a:solidFill>
                  <a:schemeClr val="tx1"/>
                </a:solidFill>
                <a:effectLst/>
                <a:latin typeface="+mn-lt"/>
                <a:ea typeface="+mn-ea"/>
                <a:cs typeface="+mn-cs"/>
                <a:sym typeface="Calibri"/>
              </a:rPr>
              <a:t>rd</a:t>
            </a:r>
            <a:r>
              <a:rPr lang="en-GB" sz="1200" b="0" i="0" kern="1200" baseline="0" noProof="0" dirty="0" smtClean="0">
                <a:solidFill>
                  <a:schemeClr val="tx1"/>
                </a:solidFill>
                <a:effectLst/>
                <a:latin typeface="+mn-lt"/>
                <a:ea typeface="+mn-ea"/>
                <a:cs typeface="+mn-cs"/>
                <a:sym typeface="Calibri"/>
              </a:rPr>
              <a:t> person plural (i.e. ‘</a:t>
            </a:r>
            <a:r>
              <a:rPr lang="en-GB" sz="1200" b="0" i="0" kern="1200" baseline="0" noProof="0" dirty="0" err="1" smtClean="0">
                <a:solidFill>
                  <a:schemeClr val="tx1"/>
                </a:solidFill>
                <a:effectLst/>
                <a:latin typeface="+mn-lt"/>
                <a:ea typeface="+mn-ea"/>
                <a:cs typeface="+mn-cs"/>
                <a:sym typeface="Calibri"/>
              </a:rPr>
              <a:t>quier</a:t>
            </a:r>
            <a:r>
              <a:rPr lang="en-GB" sz="1200" b="0" i="0" kern="1200" baseline="0" noProof="0" dirty="0" smtClean="0">
                <a:solidFill>
                  <a:schemeClr val="tx1"/>
                </a:solidFill>
                <a:effectLst/>
                <a:latin typeface="+mn-lt"/>
                <a:ea typeface="+mn-ea"/>
                <a:cs typeface="+mn-cs"/>
                <a:sym typeface="Calibri"/>
              </a:rPr>
              <a:t>-’, ‘</a:t>
            </a:r>
            <a:r>
              <a:rPr lang="en-GB" sz="1200" b="0" i="0" kern="1200" baseline="0" noProof="0" dirty="0" err="1" smtClean="0">
                <a:solidFill>
                  <a:schemeClr val="tx1"/>
                </a:solidFill>
                <a:effectLst/>
                <a:latin typeface="+mn-lt"/>
                <a:ea typeface="+mn-ea"/>
                <a:cs typeface="+mn-cs"/>
                <a:sym typeface="Calibri"/>
              </a:rPr>
              <a:t>pued</a:t>
            </a:r>
            <a:r>
              <a:rPr lang="en-GB" sz="1200" b="0" i="0" kern="1200" baseline="0" noProof="0" dirty="0" smtClean="0">
                <a:solidFill>
                  <a:schemeClr val="tx1"/>
                </a:solidFill>
                <a:effectLst/>
                <a:latin typeface="+mn-lt"/>
                <a:ea typeface="+mn-ea"/>
                <a:cs typeface="+mn-cs"/>
                <a:sym typeface="Calibri"/>
              </a:rPr>
              <a:t>-’ and ‘deb-’), having learnt the 3</a:t>
            </a:r>
            <a:r>
              <a:rPr lang="en-GB" sz="1200" b="0" i="0" kern="1200" baseline="30000" noProof="0" dirty="0" smtClean="0">
                <a:solidFill>
                  <a:schemeClr val="tx1"/>
                </a:solidFill>
                <a:effectLst/>
                <a:latin typeface="+mn-lt"/>
                <a:ea typeface="+mn-ea"/>
                <a:cs typeface="+mn-cs"/>
                <a:sym typeface="Calibri"/>
              </a:rPr>
              <a:t>rd</a:t>
            </a:r>
            <a:r>
              <a:rPr lang="en-GB" sz="1200" b="0" i="0" kern="1200" baseline="0" noProof="0" dirty="0" smtClean="0">
                <a:solidFill>
                  <a:schemeClr val="tx1"/>
                </a:solidFill>
                <a:effectLst/>
                <a:latin typeface="+mn-lt"/>
                <a:ea typeface="+mn-ea"/>
                <a:cs typeface="+mn-cs"/>
                <a:sym typeface="Calibri"/>
              </a:rPr>
              <a:t> person singular forms in term 2. The lesson is therefore carefully planned to consolidate and extend learning without overburdening students with new grammatical concepts and forms just before the summer break.</a:t>
            </a: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smtClean="0">
                <a:solidFill>
                  <a:schemeClr val="dk1"/>
                </a:solidFill>
                <a:effectLst/>
                <a:latin typeface="+mn-lt"/>
                <a:ea typeface="Calibri"/>
                <a:cs typeface="Calibri"/>
                <a:sym typeface="Calibri"/>
              </a:rPr>
              <a:t>No</a:t>
            </a:r>
            <a:r>
              <a:rPr lang="en-GB" sz="1200" b="0" i="0" u="none" strike="noStrike" kern="1200" cap="none" baseline="0" dirty="0" smtClean="0">
                <a:solidFill>
                  <a:schemeClr val="dk1"/>
                </a:solidFill>
                <a:effectLst/>
                <a:latin typeface="+mn-lt"/>
                <a:ea typeface="Calibri"/>
                <a:cs typeface="Calibri"/>
                <a:sym typeface="Calibri"/>
              </a:rPr>
              <a:t> new vocabulary introduced. </a:t>
            </a:r>
            <a:r>
              <a:rPr lang="en-GB" dirty="0" smtClean="0"/>
              <a:t>A</a:t>
            </a:r>
            <a:r>
              <a:rPr lang="en-GB" baseline="0" dirty="0" smtClean="0"/>
              <a:t> range of vocabulary to be revisited. Vocabulary to be revisited has been drawn from </a:t>
            </a:r>
            <a:r>
              <a:rPr lang="en-GB" b="1" baseline="0" dirty="0" smtClean="0"/>
              <a:t>1.1.5</a:t>
            </a:r>
            <a:r>
              <a:rPr lang="en-GB" b="0" baseline="0" dirty="0" smtClean="0"/>
              <a:t>,</a:t>
            </a:r>
            <a:r>
              <a:rPr lang="en-GB" b="1" baseline="0" dirty="0" smtClean="0"/>
              <a:t> 1.1.7</a:t>
            </a:r>
            <a:r>
              <a:rPr lang="en-GB" b="0" baseline="0" dirty="0" smtClean="0"/>
              <a:t>,</a:t>
            </a:r>
            <a:r>
              <a:rPr lang="en-GB" b="1" baseline="0" dirty="0" smtClean="0"/>
              <a:t> 1.2.5</a:t>
            </a:r>
            <a:r>
              <a:rPr lang="en-GB" b="0" baseline="0" dirty="0" smtClean="0"/>
              <a:t>,</a:t>
            </a:r>
            <a:r>
              <a:rPr lang="en-GB" b="1" baseline="0" dirty="0" smtClean="0"/>
              <a:t> 2.1.2</a:t>
            </a:r>
            <a:r>
              <a:rPr lang="en-GB" b="0" baseline="0" dirty="0" smtClean="0"/>
              <a:t>,</a:t>
            </a:r>
            <a:r>
              <a:rPr lang="en-GB" b="1" baseline="0" dirty="0" smtClean="0"/>
              <a:t> 2.2.1</a:t>
            </a:r>
            <a:r>
              <a:rPr lang="en-GB" b="0" baseline="0" dirty="0" smtClean="0"/>
              <a:t>,</a:t>
            </a:r>
            <a:r>
              <a:rPr lang="en-GB" b="1" baseline="0" dirty="0" smtClean="0"/>
              <a:t> 3.1.1</a:t>
            </a:r>
            <a:r>
              <a:rPr lang="en-GB" b="0" baseline="0" dirty="0" smtClean="0"/>
              <a:t>,</a:t>
            </a:r>
            <a:r>
              <a:rPr lang="en-GB" b="1" baseline="0" dirty="0" smtClean="0"/>
              <a:t> 3.1.5</a:t>
            </a:r>
            <a:r>
              <a:rPr lang="en-GB" b="0" baseline="0" dirty="0" smtClean="0"/>
              <a:t>,</a:t>
            </a:r>
            <a:r>
              <a:rPr lang="en-GB" b="1" baseline="0" dirty="0" smtClean="0"/>
              <a:t> 3.1.6</a:t>
            </a:r>
            <a:r>
              <a:rPr lang="en-GB" baseline="0" dirty="0" smtClean="0"/>
              <a:t>.</a:t>
            </a:r>
            <a:endParaRPr lang="en-GB" sz="1200" b="0" i="0" u="none" strike="noStrike" kern="1200" cap="none" baseline="0" dirty="0" smtClean="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smtClean="0"/>
              <a:t>Source</a:t>
            </a:r>
            <a:r>
              <a:rPr lang="es-ES" dirty="0" smtClean="0"/>
              <a:t> </a:t>
            </a:r>
            <a:r>
              <a:rPr lang="es-ES" dirty="0" err="1" smtClean="0"/>
              <a:t>for</a:t>
            </a:r>
            <a:r>
              <a:rPr lang="es-ES" dirty="0" smtClean="0"/>
              <a:t> </a:t>
            </a:r>
            <a:r>
              <a:rPr lang="es-ES" dirty="0" err="1" smtClean="0"/>
              <a:t>subsequent</a:t>
            </a:r>
            <a:r>
              <a:rPr lang="es-ES" dirty="0" smtClean="0"/>
              <a:t> </a:t>
            </a:r>
            <a:r>
              <a:rPr lang="es-ES" dirty="0" err="1" smtClean="0"/>
              <a:t>slides</a:t>
            </a:r>
            <a:r>
              <a:rPr lang="es-ES" dirty="0" smtClean="0"/>
              <a:t>:</a:t>
            </a:r>
            <a:r>
              <a:rPr lang="es-ES" baseline="0" dirty="0" smtClean="0"/>
              <a:t> </a:t>
            </a:r>
            <a:r>
              <a:rPr lang="es-ES" baseline="0" dirty="0"/>
              <a:t>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344408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11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4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699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89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512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Grammar revision slide – possessive</a:t>
            </a:r>
            <a:r>
              <a:rPr lang="en-GB" b="1" baseline="0" dirty="0"/>
              <a:t> adjectives and 3</a:t>
            </a:r>
            <a:r>
              <a:rPr lang="en-GB" b="1" baseline="30000" dirty="0"/>
              <a:t>rd</a:t>
            </a:r>
            <a:r>
              <a:rPr lang="en-GB" b="1" baseline="0" dirty="0"/>
              <a:t> person plural ending (-en)</a:t>
            </a:r>
            <a:endParaRPr lang="en-GB" b="1" dirty="0"/>
          </a:p>
          <a:p>
            <a:endParaRPr lang="en-GB" b="1" dirty="0"/>
          </a:p>
          <a:p>
            <a:r>
              <a:rPr lang="en-GB" b="1" dirty="0"/>
              <a:t>Timing:</a:t>
            </a:r>
            <a:r>
              <a:rPr lang="en-GB" b="1" baseline="0" dirty="0"/>
              <a:t> </a:t>
            </a:r>
            <a:r>
              <a:rPr lang="en-GB" b="0" baseline="0" dirty="0"/>
              <a:t>2 minutes</a:t>
            </a:r>
          </a:p>
          <a:p>
            <a:endParaRPr lang="en-GB" b="0" baseline="0" dirty="0"/>
          </a:p>
          <a:p>
            <a:r>
              <a:rPr lang="en-GB" b="1" baseline="0" dirty="0"/>
              <a:t>Aims: </a:t>
            </a:r>
          </a:p>
          <a:p>
            <a:pPr marL="228600" indent="-228600">
              <a:buAutoNum type="arabicPeriod"/>
            </a:pPr>
            <a:r>
              <a:rPr lang="en-GB" b="0" baseline="0" dirty="0"/>
              <a:t>to refresh students’ knowledge of possessive adjectives ahead of the subsequent comprehension and production activities</a:t>
            </a:r>
          </a:p>
          <a:p>
            <a:pPr marL="228600" indent="-228600">
              <a:buAutoNum type="arabicPeriod"/>
            </a:pPr>
            <a:r>
              <a:rPr lang="en-GB" b="0" baseline="0" dirty="0"/>
              <a:t>to draw attention to the –en verb ending for 3</a:t>
            </a:r>
            <a:r>
              <a:rPr lang="en-GB" b="0" baseline="30000" dirty="0"/>
              <a:t>rd</a:t>
            </a:r>
            <a:r>
              <a:rPr lang="en-GB" b="0" baseline="0" dirty="0"/>
              <a:t> person plural (taught in 3.1.6) and how PODER, QUERER and DEBER have this.</a:t>
            </a:r>
          </a:p>
          <a:p>
            <a:pPr marL="228600" indent="-228600">
              <a:buAutoNum type="arabicPeriod"/>
            </a:pPr>
            <a:endParaRPr lang="en-GB" b="0" baseline="0" dirty="0"/>
          </a:p>
          <a:p>
            <a:pPr marL="0" indent="0">
              <a:buNone/>
            </a:pPr>
            <a:r>
              <a:rPr lang="en-GB" b="1" baseline="0" dirty="0"/>
              <a:t>Procedure:</a:t>
            </a:r>
          </a:p>
          <a:p>
            <a:pPr marL="0" indent="0">
              <a:buNone/>
            </a:pPr>
            <a:r>
              <a:rPr lang="en-GB" b="0" baseline="0" dirty="0"/>
              <a:t>1. Each click reveals the next part of the explanation</a:t>
            </a:r>
            <a:r>
              <a:rPr lang="en-GB" b="0" baseline="0" dirty="0" smtClean="0"/>
              <a:t>. Teachers should elicit </a:t>
            </a:r>
            <a:r>
              <a:rPr lang="en-GB" b="0" baseline="0" dirty="0"/>
              <a:t>the previously taught forms and translations of sentences from students. </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85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Timing</a:t>
            </a:r>
            <a:r>
              <a:rPr lang="en-GB" b="1" dirty="0"/>
              <a:t>: </a:t>
            </a:r>
            <a:r>
              <a:rPr lang="en-GB" dirty="0"/>
              <a:t>2 </a:t>
            </a:r>
            <a:r>
              <a:rPr lang="en-GB" dirty="0" smtClean="0"/>
              <a:t>minutes</a:t>
            </a:r>
            <a:r>
              <a:rPr lang="en-GB" b="0" dirty="0" smtClean="0"/>
              <a:t> (for slides 16-18)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Aim</a:t>
            </a:r>
            <a:r>
              <a:rPr lang="en-GB" b="1" smtClean="0"/>
              <a:t>: </a:t>
            </a:r>
            <a:r>
              <a:rPr lang="en-GB" b="0" smtClean="0"/>
              <a:t>to introduce</a:t>
            </a:r>
            <a:r>
              <a:rPr lang="en-GB" b="0" baseline="0" smtClean="0"/>
              <a:t> ‘pueden’ more explicitly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a:t>
            </a:r>
            <a:r>
              <a:rPr lang="en-GB" baseline="0" dirty="0"/>
              <a:t> is an opportunity to refresh students’ memories of the meanings of </a:t>
            </a:r>
            <a:r>
              <a:rPr lang="en-GB" baseline="0" dirty="0" err="1"/>
              <a:t>puede</a:t>
            </a:r>
            <a:r>
              <a:rPr lang="en-GB" baseline="0" dirty="0"/>
              <a:t>/</a:t>
            </a:r>
            <a:r>
              <a:rPr lang="en-GB" baseline="0" dirty="0" err="1"/>
              <a:t>quiere</a:t>
            </a:r>
            <a:r>
              <a:rPr lang="en-GB" baseline="0" dirty="0"/>
              <a:t>/</a:t>
            </a:r>
            <a:r>
              <a:rPr lang="en-GB" baseline="0" dirty="0" err="1"/>
              <a:t>debe</a:t>
            </a:r>
            <a:r>
              <a:rPr lang="en-GB" baseline="0" dirty="0"/>
              <a:t> in 3</a:t>
            </a:r>
            <a:r>
              <a:rPr lang="en-GB" baseline="30000" dirty="0"/>
              <a:t>rd</a:t>
            </a:r>
            <a:r>
              <a:rPr lang="en-GB" baseline="0" dirty="0"/>
              <a:t> person singular and also learn 3</a:t>
            </a:r>
            <a:r>
              <a:rPr lang="en-GB" baseline="30000" dirty="0"/>
              <a:t>rd</a:t>
            </a:r>
            <a:r>
              <a:rPr lang="en-GB" baseline="0" dirty="0"/>
              <a:t> person plural form which has not been covered in the </a:t>
            </a:r>
            <a:r>
              <a:rPr lang="en-GB" baseline="0" dirty="0" err="1"/>
              <a:t>SoW</a:t>
            </a:r>
            <a:r>
              <a:rPr lang="en-GB" baseline="0" dirty="0"/>
              <a:t> up to now.  However, students have seen –</a:t>
            </a:r>
            <a:r>
              <a:rPr lang="en-GB" baseline="0" dirty="0" err="1"/>
              <a:t>er</a:t>
            </a:r>
            <a:r>
              <a:rPr lang="en-GB" baseline="0" dirty="0"/>
              <a:t> verbs in 3</a:t>
            </a:r>
            <a:r>
              <a:rPr lang="en-GB" baseline="30000" dirty="0"/>
              <a:t>rd</a:t>
            </a:r>
            <a:r>
              <a:rPr lang="en-GB" baseline="0" dirty="0"/>
              <a:t> person plural so teachers could draw on students’ prior learning to reinforce that the same pattern is followed here.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45770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64976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63967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dirty="0"/>
              <a:t>10 minutes </a:t>
            </a:r>
            <a:r>
              <a:rPr lang="en-US" dirty="0" smtClean="0"/>
              <a:t>(for slides </a:t>
            </a:r>
            <a:r>
              <a:rPr lang="en-US" dirty="0"/>
              <a:t>19-20)</a:t>
            </a:r>
          </a:p>
          <a:p>
            <a:endParaRPr lang="en-US" dirty="0"/>
          </a:p>
          <a:p>
            <a:r>
              <a:rPr lang="en-US" b="1" dirty="0"/>
              <a:t>Aim:</a:t>
            </a:r>
          </a:p>
          <a:p>
            <a:r>
              <a:rPr lang="en-US" b="0" dirty="0"/>
              <a:t>1. to</a:t>
            </a:r>
            <a:r>
              <a:rPr lang="en-US" b="0" baseline="0" dirty="0"/>
              <a:t> practise making connections between singular / plural forms of possessive adjective ‘mi’ and the noun to which it refers.</a:t>
            </a:r>
          </a:p>
          <a:p>
            <a:pPr marL="0" indent="0">
              <a:buNone/>
            </a:pPr>
            <a:r>
              <a:rPr lang="en-US" b="0" baseline="0" dirty="0"/>
              <a:t>2. to practise connecting third person singular and plural forms of modal verbs DEBER, QUERER and PODER with the correct subject (i.e. a singular or plural noun).</a:t>
            </a:r>
          </a:p>
          <a:p>
            <a:pPr marL="0" indent="0">
              <a:buNone/>
            </a:pPr>
            <a:endParaRPr lang="en-US" b="0" baseline="0" dirty="0"/>
          </a:p>
          <a:p>
            <a:pPr marL="0" indent="0">
              <a:buNone/>
            </a:pPr>
            <a:r>
              <a:rPr lang="en-US" b="1" baseline="0" dirty="0"/>
              <a:t>Procedure:</a:t>
            </a:r>
          </a:p>
          <a:p>
            <a:pPr marL="228600" indent="-228600">
              <a:buAutoNum type="arabicPeriod"/>
            </a:pPr>
            <a:r>
              <a:rPr lang="en-US" b="0" baseline="0" dirty="0"/>
              <a:t>For question items 1-5 (this slide), students write the two correct answers in their books.</a:t>
            </a:r>
          </a:p>
          <a:p>
            <a:pPr marL="228600" indent="-228600">
              <a:buAutoNum type="arabicPeriod"/>
            </a:pPr>
            <a:r>
              <a:rPr lang="en-US" b="0" baseline="0" dirty="0"/>
              <a:t>They then write the sentence in their books in English.</a:t>
            </a:r>
          </a:p>
          <a:p>
            <a:pPr marL="228600" indent="-228600">
              <a:buAutoNum type="arabicPeriod"/>
            </a:pPr>
            <a:r>
              <a:rPr lang="en-US" b="0" baseline="0" dirty="0"/>
              <a:t>For question items 6-10 (next slide), students do the same, but this time have to write the verb in Spanish (this adds progression/increases task difficulty).</a:t>
            </a:r>
            <a:endParaRPr lang="en-US" b="1" dirty="0"/>
          </a:p>
          <a:p>
            <a:endParaRPr lang="en-US" dirty="0"/>
          </a:p>
          <a:p>
            <a:r>
              <a:rPr lang="en-US" b="1" dirty="0" smtClean="0"/>
              <a:t>Notes:</a:t>
            </a:r>
          </a:p>
          <a:p>
            <a:r>
              <a:rPr lang="en-US" dirty="0" smtClean="0"/>
              <a:t>In </a:t>
            </a:r>
            <a:r>
              <a:rPr lang="en-US" dirty="0"/>
              <a:t>addition</a:t>
            </a:r>
            <a:r>
              <a:rPr lang="en-US" baseline="0" dirty="0"/>
              <a:t> to vocabulary revisited at the start of this lesson, this activity allows for a recap of people/family members.  Consider allowing students recourse to reference materials if they are unlikely to readily recall these items.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419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Tongue twisters</a:t>
            </a:r>
          </a:p>
          <a:p>
            <a:endParaRPr lang="en-GB" b="1" dirty="0"/>
          </a:p>
          <a:p>
            <a:r>
              <a:rPr lang="en-GB" b="1" dirty="0"/>
              <a:t>Timing: </a:t>
            </a:r>
            <a:r>
              <a:rPr lang="en-GB" dirty="0"/>
              <a:t>5 minutes</a:t>
            </a:r>
          </a:p>
          <a:p>
            <a:endParaRPr lang="en-GB" dirty="0"/>
          </a:p>
          <a:p>
            <a:r>
              <a:rPr lang="en-GB" b="1" dirty="0"/>
              <a:t>Aim: </a:t>
            </a:r>
            <a:r>
              <a:rPr lang="en-GB" dirty="0"/>
              <a:t>to revisit a number of SSCs </a:t>
            </a:r>
            <a:r>
              <a:rPr lang="en-GB" baseline="0" dirty="0"/>
              <a:t>from throughout the year and build students’ confidence in oral production. </a:t>
            </a:r>
            <a:endParaRPr lang="en-GB" dirty="0"/>
          </a:p>
          <a:p>
            <a:r>
              <a:rPr lang="en-GB" dirty="0"/>
              <a:t>Revisite</a:t>
            </a:r>
            <a:r>
              <a:rPr lang="en-GB" baseline="0" dirty="0"/>
              <a:t>d SSCs include [co], word-initial [r], [z], [ci], [a], [l], [</a:t>
            </a:r>
            <a:r>
              <a:rPr lang="en-GB" baseline="0" dirty="0" err="1"/>
              <a:t>ll</a:t>
            </a:r>
            <a:r>
              <a:rPr lang="en-GB" baseline="0" dirty="0"/>
              <a:t>], [</a:t>
            </a:r>
            <a:r>
              <a:rPr lang="en-GB" baseline="0" dirty="0" err="1"/>
              <a:t>ge</a:t>
            </a:r>
            <a:r>
              <a:rPr lang="en-GB" baseline="0" dirty="0"/>
              <a:t>], [</a:t>
            </a:r>
            <a:r>
              <a:rPr lang="en-GB" baseline="0" dirty="0" err="1"/>
              <a:t>gi</a:t>
            </a:r>
            <a:r>
              <a:rPr lang="en-GB" baseline="0" dirty="0"/>
              <a:t>], [</a:t>
            </a:r>
            <a:r>
              <a:rPr lang="en-GB" baseline="0" dirty="0" err="1"/>
              <a:t>ga</a:t>
            </a:r>
            <a:r>
              <a:rPr lang="en-GB" baseline="0" dirty="0"/>
              <a:t>], [go], [</a:t>
            </a:r>
            <a:r>
              <a:rPr lang="en-GB" baseline="0" dirty="0" err="1"/>
              <a:t>gu</a:t>
            </a:r>
            <a:r>
              <a:rPr lang="en-GB" baseline="0" dirty="0"/>
              <a:t>], [j].</a:t>
            </a:r>
            <a:endParaRPr lang="en-GB" dirty="0"/>
          </a:p>
          <a:p>
            <a:endParaRPr lang="en-GB" dirty="0"/>
          </a:p>
          <a:p>
            <a:r>
              <a:rPr lang="en-GB" b="1" dirty="0"/>
              <a:t>Procedure:</a:t>
            </a:r>
            <a:r>
              <a:rPr lang="en-GB" b="1" baseline="0" dirty="0"/>
              <a:t> </a:t>
            </a:r>
          </a:p>
          <a:p>
            <a:pPr marL="228600" indent="-228600">
              <a:buAutoNum type="arabicPeriod"/>
            </a:pPr>
            <a:r>
              <a:rPr lang="en-GB" dirty="0" smtClean="0"/>
              <a:t>Teachers ask </a:t>
            </a:r>
            <a:r>
              <a:rPr lang="en-GB" dirty="0"/>
              <a:t>students to read these sentences aloud in pairs. As them to focus especially on pronouncing</a:t>
            </a:r>
            <a:r>
              <a:rPr lang="en-GB" baseline="0" dirty="0"/>
              <a:t> the bold words.</a:t>
            </a:r>
          </a:p>
          <a:p>
            <a:pPr marL="228600" indent="-228600">
              <a:buAutoNum type="arabicPeriod"/>
            </a:pPr>
            <a:r>
              <a:rPr lang="en-GB" baseline="0" dirty="0" smtClean="0"/>
              <a:t>Teachers can elicit </a:t>
            </a:r>
            <a:r>
              <a:rPr lang="en-GB" baseline="0" dirty="0"/>
              <a:t>meanings of the sentences in English to check comprehension. Focus in particular on understanding of ir + infinitive as this construction will be revisited in the second lesson this week.</a:t>
            </a:r>
          </a:p>
          <a:p>
            <a:pPr marL="228600" indent="-228600">
              <a:buAutoNum type="arabicPeriod"/>
            </a:pPr>
            <a:endParaRPr lang="en-GB" baseline="0" dirty="0"/>
          </a:p>
          <a:p>
            <a:pPr marL="0" indent="0">
              <a:buNone/>
            </a:pPr>
            <a:r>
              <a:rPr lang="en-GB" b="1" baseline="0" dirty="0"/>
              <a:t>Notes</a:t>
            </a:r>
            <a:r>
              <a:rPr lang="en-GB" b="0" baseline="0" dirty="0"/>
              <a:t>: </a:t>
            </a:r>
          </a:p>
          <a:p>
            <a:pPr marL="0" indent="0">
              <a:buNone/>
            </a:pPr>
            <a:r>
              <a:rPr lang="en-GB" b="0" baseline="0" dirty="0" smtClean="0"/>
              <a:t>All </a:t>
            </a:r>
            <a:r>
              <a:rPr lang="en-GB" b="0" baseline="0" dirty="0"/>
              <a:t>vocabulary apart from place names has been taught in the Y7 scheme of work or used for earlier phonics practice.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793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26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 revision slide - negation</a:t>
            </a:r>
          </a:p>
          <a:p>
            <a:endParaRPr lang="en-GB" b="1" dirty="0"/>
          </a:p>
          <a:p>
            <a:r>
              <a:rPr lang="en-GB" b="1" dirty="0"/>
              <a:t>Timing:</a:t>
            </a:r>
            <a:r>
              <a:rPr lang="en-GB" b="1" baseline="0" dirty="0"/>
              <a:t> </a:t>
            </a:r>
            <a:r>
              <a:rPr lang="en-GB" b="0" baseline="0" dirty="0"/>
              <a:t>2 minutes</a:t>
            </a:r>
          </a:p>
          <a:p>
            <a:endParaRPr lang="en-GB" b="0" baseline="0" dirty="0"/>
          </a:p>
          <a:p>
            <a:r>
              <a:rPr lang="en-GB" b="1" baseline="0" smtClean="0"/>
              <a:t>Aim: </a:t>
            </a:r>
            <a:r>
              <a:rPr lang="en-GB" b="0" baseline="0" smtClean="0"/>
              <a:t>to </a:t>
            </a:r>
            <a:r>
              <a:rPr lang="en-GB" b="0" baseline="0" dirty="0"/>
              <a:t>refresh students’ knowledge of negation ahead of the subsequent comprehension and production activities</a:t>
            </a:r>
            <a:endParaRPr lang="en-GB" b="1" dirty="0"/>
          </a:p>
          <a:p>
            <a:endParaRPr lang="en-GB" b="1" dirty="0"/>
          </a:p>
          <a:p>
            <a:pPr marL="0" indent="0">
              <a:buNone/>
            </a:pPr>
            <a:r>
              <a:rPr lang="en-GB" b="1" baseline="0" dirty="0"/>
              <a:t>Procedure:</a:t>
            </a:r>
          </a:p>
          <a:p>
            <a:pPr marL="0" indent="0">
              <a:buNone/>
            </a:pPr>
            <a:r>
              <a:rPr lang="en-GB" b="0" baseline="0" dirty="0"/>
              <a:t>1. Each click reveals the next part of the explanation. </a:t>
            </a:r>
            <a:r>
              <a:rPr lang="en-GB" b="0" baseline="0" dirty="0" smtClean="0"/>
              <a:t>Teachers elicit </a:t>
            </a:r>
            <a:r>
              <a:rPr lang="en-GB" b="0" baseline="0" dirty="0"/>
              <a:t>the previously taught forms and translations of sentences from students. </a:t>
            </a:r>
            <a:endParaRPr lang="en-GB" b="0"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107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Timing</a:t>
            </a:r>
            <a:r>
              <a:rPr lang="en-GB" b="1" dirty="0"/>
              <a:t>:</a:t>
            </a:r>
            <a:r>
              <a:rPr lang="en-GB" b="1" baseline="0" dirty="0"/>
              <a:t> </a:t>
            </a:r>
            <a:r>
              <a:rPr lang="en-GB" b="0" baseline="0" dirty="0"/>
              <a:t>10 minutes (slides 22-23)</a:t>
            </a:r>
          </a:p>
          <a:p>
            <a:endParaRPr lang="en-GB" b="0" baseline="0" dirty="0"/>
          </a:p>
          <a:p>
            <a:r>
              <a:rPr lang="en-GB" b="1" baseline="0" dirty="0"/>
              <a:t>Aims: </a:t>
            </a:r>
          </a:p>
          <a:p>
            <a:pPr marL="228600" indent="-228600">
              <a:buAutoNum type="arabicPeriod"/>
            </a:pPr>
            <a:r>
              <a:rPr lang="en-GB" b="0" baseline="0" dirty="0"/>
              <a:t>to practise listening for affirmative vs negative meaning with Spanish modal verbs</a:t>
            </a:r>
          </a:p>
          <a:p>
            <a:pPr marL="228600" indent="-228600">
              <a:buAutoNum type="arabicPeriod"/>
            </a:pPr>
            <a:r>
              <a:rPr lang="en-GB" b="0" baseline="0" dirty="0"/>
              <a:t>to accurately write the Spanish that is heard (drawing on knowledge of previously taught SSCs, e.g., [</a:t>
            </a:r>
            <a:r>
              <a:rPr lang="en-GB" b="0" baseline="0" dirty="0" err="1"/>
              <a:t>rr</a:t>
            </a:r>
            <a:r>
              <a:rPr lang="en-GB" b="0" baseline="0" dirty="0"/>
              <a:t>], [qui], [que])</a:t>
            </a:r>
          </a:p>
          <a:p>
            <a:pPr marL="228600" indent="-228600">
              <a:buAutoNum type="arabicPeriod"/>
            </a:pPr>
            <a:endParaRPr lang="en-GB" b="1" dirty="0"/>
          </a:p>
          <a:p>
            <a:pPr marL="0" indent="0">
              <a:buNone/>
            </a:pPr>
            <a:r>
              <a:rPr lang="en-GB" b="1" baseline="0" dirty="0"/>
              <a:t>Procedure:</a:t>
            </a:r>
          </a:p>
          <a:p>
            <a:pPr marL="228600" indent="-228600">
              <a:buAutoNum type="arabicPeriod"/>
            </a:pPr>
            <a:r>
              <a:rPr lang="en-GB" b="0" baseline="0" dirty="0"/>
              <a:t>Students listen first and decide which English sentence starter is correct.</a:t>
            </a:r>
          </a:p>
          <a:p>
            <a:pPr marL="228600" indent="-228600">
              <a:buAutoNum type="arabicPeriod"/>
            </a:pPr>
            <a:r>
              <a:rPr lang="en-GB" b="0" baseline="0" dirty="0"/>
              <a:t>They listen again and write down the Spanish.</a:t>
            </a:r>
          </a:p>
          <a:p>
            <a:pPr marL="0" indent="0">
              <a:buNone/>
            </a:pPr>
            <a:endParaRPr lang="en-GB" b="0" baseline="0" dirty="0"/>
          </a:p>
          <a:p>
            <a:pPr marL="0" indent="0">
              <a:buNone/>
            </a:pPr>
            <a:r>
              <a:rPr lang="en-GB" b="1" baseline="0" dirty="0"/>
              <a:t>Note</a:t>
            </a:r>
            <a:r>
              <a:rPr lang="en-GB" b="1" baseline="0"/>
              <a:t>:</a:t>
            </a:r>
            <a:r>
              <a:rPr lang="en-GB" b="0" baseline="0"/>
              <a:t> </a:t>
            </a:r>
            <a:r>
              <a:rPr lang="en-GB" b="0" baseline="0" smtClean="0"/>
              <a:t>some </a:t>
            </a:r>
            <a:r>
              <a:rPr lang="en-GB" b="0" baseline="0" dirty="0"/>
              <a:t>students may be able to do steps 1 and 2 together.</a:t>
            </a:r>
            <a:endParaRPr lang="en-US" dirty="0"/>
          </a:p>
          <a:p>
            <a:endParaRPr lang="en-US" dirty="0"/>
          </a:p>
          <a:p>
            <a:r>
              <a:rPr lang="en-US" b="1" dirty="0"/>
              <a:t>Transcript:</a:t>
            </a:r>
          </a:p>
          <a:p>
            <a:pPr marL="228600" indent="-228600">
              <a:buAutoNum type="arabicParenR"/>
            </a:pPr>
            <a:r>
              <a:rPr lang="en-US" dirty="0"/>
              <a:t>No </a:t>
            </a:r>
            <a:r>
              <a:rPr lang="en-US" dirty="0" err="1"/>
              <a:t>puede</a:t>
            </a:r>
            <a:r>
              <a:rPr lang="en-US" dirty="0"/>
              <a:t> </a:t>
            </a:r>
            <a:r>
              <a:rPr lang="en-US" dirty="0" err="1"/>
              <a:t>ir</a:t>
            </a:r>
            <a:r>
              <a:rPr lang="en-US" dirty="0"/>
              <a:t> a la</a:t>
            </a:r>
            <a:r>
              <a:rPr lang="en-US" baseline="0" dirty="0"/>
              <a:t> playa </a:t>
            </a:r>
            <a:r>
              <a:rPr lang="en-US" baseline="0" dirty="0" err="1"/>
              <a:t>porque</a:t>
            </a:r>
            <a:r>
              <a:rPr lang="en-US" baseline="0" dirty="0"/>
              <a:t> </a:t>
            </a:r>
            <a:r>
              <a:rPr lang="en-US" baseline="0" dirty="0" err="1"/>
              <a:t>debe</a:t>
            </a:r>
            <a:r>
              <a:rPr lang="en-US" baseline="0" dirty="0"/>
              <a:t> </a:t>
            </a:r>
            <a:r>
              <a:rPr lang="en-US" baseline="0" dirty="0" err="1"/>
              <a:t>pasar</a:t>
            </a:r>
            <a:r>
              <a:rPr lang="en-US" baseline="0" dirty="0"/>
              <a:t> </a:t>
            </a:r>
            <a:r>
              <a:rPr lang="en-US" baseline="0" dirty="0" err="1"/>
              <a:t>tiempo</a:t>
            </a:r>
            <a:r>
              <a:rPr lang="en-US" baseline="0" dirty="0"/>
              <a:t> con la </a:t>
            </a:r>
            <a:r>
              <a:rPr lang="en-US" baseline="0" dirty="0" err="1"/>
              <a:t>abuela</a:t>
            </a:r>
            <a:r>
              <a:rPr lang="en-US" baseline="0" dirty="0"/>
              <a:t>.</a:t>
            </a:r>
          </a:p>
          <a:p>
            <a:pPr marL="228600" indent="-228600">
              <a:buAutoNum type="arabicParenR"/>
            </a:pPr>
            <a:r>
              <a:rPr lang="es-CO" sz="1200" kern="1200" dirty="0">
                <a:solidFill>
                  <a:schemeClr val="tx1"/>
                </a:solidFill>
                <a:effectLst/>
                <a:latin typeface="+mn-lt"/>
                <a:ea typeface="+mn-ea"/>
                <a:cs typeface="+mn-cs"/>
              </a:rPr>
              <a:t>Quiere hacer deporte, aunque no puede.</a:t>
            </a:r>
          </a:p>
          <a:p>
            <a:pPr marL="228600" indent="-228600">
              <a:buAutoNum type="arabicParenR"/>
            </a:pPr>
            <a:r>
              <a:rPr lang="es-CO" sz="1200" kern="1200" dirty="0">
                <a:solidFill>
                  <a:schemeClr val="tx1"/>
                </a:solidFill>
                <a:effectLst/>
                <a:latin typeface="+mn-lt"/>
                <a:ea typeface="+mn-ea"/>
                <a:cs typeface="+mn-cs"/>
              </a:rPr>
              <a:t>Debe</a:t>
            </a:r>
            <a:r>
              <a:rPr lang="es-CO" sz="1200" kern="1200" baseline="0" dirty="0">
                <a:solidFill>
                  <a:schemeClr val="tx1"/>
                </a:solidFill>
                <a:effectLst/>
                <a:latin typeface="+mn-lt"/>
                <a:ea typeface="+mn-ea"/>
                <a:cs typeface="+mn-cs"/>
              </a:rPr>
              <a:t> sacar la basura</a:t>
            </a:r>
            <a:r>
              <a:rPr lang="es-CO" sz="1200" kern="1200" dirty="0">
                <a:solidFill>
                  <a:schemeClr val="tx1"/>
                </a:solidFill>
                <a:effectLst/>
                <a:latin typeface="+mn-lt"/>
                <a:ea typeface="+mn-ea"/>
                <a:cs typeface="+mn-cs"/>
              </a:rPr>
              <a:t> pero no quiere.</a:t>
            </a:r>
          </a:p>
          <a:p>
            <a:pPr marL="228600" indent="-228600">
              <a:buAutoNum type="arabicParenR"/>
            </a:pPr>
            <a:r>
              <a:rPr lang="es-CO" sz="1200" kern="1200" baseline="0" dirty="0">
                <a:solidFill>
                  <a:schemeClr val="tx1"/>
                </a:solidFill>
                <a:effectLst/>
                <a:latin typeface="+mn-lt"/>
                <a:ea typeface="+mn-ea"/>
                <a:cs typeface="+mn-cs"/>
              </a:rPr>
              <a:t>No puede correr sola por el parque. </a:t>
            </a:r>
          </a:p>
          <a:p>
            <a:pPr marL="228600" indent="-228600">
              <a:buAutoNum type="arabicParenR"/>
            </a:pPr>
            <a:r>
              <a:rPr lang="es-CO" sz="1200" kern="1200" baseline="0" dirty="0">
                <a:solidFill>
                  <a:schemeClr val="tx1"/>
                </a:solidFill>
                <a:effectLst/>
                <a:latin typeface="+mn-lt"/>
                <a:ea typeface="+mn-ea"/>
                <a:cs typeface="+mn-cs"/>
              </a:rPr>
              <a:t>Quiere pasar tiempo con los amigos, pero debe estudiar.</a:t>
            </a: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529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Listening/writing activity (cont.)</a:t>
            </a:r>
            <a:endParaRPr lang="en-US" b="1" dirty="0"/>
          </a:p>
          <a:p>
            <a:endParaRPr lang="en-US" b="1" dirty="0"/>
          </a:p>
          <a:p>
            <a:r>
              <a:rPr lang="en-US" b="1" dirty="0"/>
              <a:t>Transcript (items 6-10)</a:t>
            </a:r>
          </a:p>
          <a:p>
            <a:pPr marL="0" indent="0">
              <a:buNone/>
            </a:pPr>
            <a:r>
              <a:rPr lang="en-US" baseline="0" dirty="0"/>
              <a:t>6) Deben </a:t>
            </a:r>
            <a:r>
              <a:rPr lang="en-US" baseline="0" dirty="0" err="1"/>
              <a:t>trabajar</a:t>
            </a:r>
            <a:r>
              <a:rPr lang="en-US" baseline="0" dirty="0"/>
              <a:t> </a:t>
            </a:r>
            <a:r>
              <a:rPr lang="en-US" baseline="0" dirty="0" err="1"/>
              <a:t>en</a:t>
            </a:r>
            <a:r>
              <a:rPr lang="en-US" baseline="0" dirty="0"/>
              <a:t> </a:t>
            </a:r>
            <a:r>
              <a:rPr lang="en-US" baseline="0" dirty="0" err="1"/>
              <a:t>julio</a:t>
            </a:r>
            <a:r>
              <a:rPr lang="en-US" baseline="0" dirty="0"/>
              <a:t> </a:t>
            </a:r>
            <a:r>
              <a:rPr lang="en-US" baseline="0" dirty="0" err="1"/>
              <a:t>pero</a:t>
            </a:r>
            <a:r>
              <a:rPr lang="en-US" baseline="0" dirty="0"/>
              <a:t> </a:t>
            </a:r>
            <a:r>
              <a:rPr lang="en-US" baseline="0" dirty="0" err="1"/>
              <a:t>quieren</a:t>
            </a:r>
            <a:r>
              <a:rPr lang="en-US" baseline="0" dirty="0"/>
              <a:t> </a:t>
            </a:r>
            <a:r>
              <a:rPr lang="en-US" baseline="0" err="1"/>
              <a:t>visitar</a:t>
            </a:r>
            <a:r>
              <a:rPr lang="en-US" baseline="0"/>
              <a:t> </a:t>
            </a:r>
            <a:r>
              <a:rPr lang="en-US" baseline="0" smtClean="0"/>
              <a:t>Francia.</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7) </a:t>
            </a:r>
            <a:r>
              <a:rPr lang="en-US" baseline="0" dirty="0" err="1"/>
              <a:t>Pueden</a:t>
            </a:r>
            <a:r>
              <a:rPr lang="en-US" baseline="0" dirty="0"/>
              <a:t> </a:t>
            </a:r>
            <a:r>
              <a:rPr lang="en-US" baseline="0" dirty="0" err="1"/>
              <a:t>hacer</a:t>
            </a:r>
            <a:r>
              <a:rPr lang="en-US" baseline="0" dirty="0"/>
              <a:t> </a:t>
            </a:r>
            <a:r>
              <a:rPr lang="en-US" baseline="0" dirty="0" err="1"/>
              <a:t>ejercicio</a:t>
            </a:r>
            <a:r>
              <a:rPr lang="en-US" baseline="0" dirty="0"/>
              <a:t> por las </a:t>
            </a:r>
            <a:r>
              <a:rPr lang="en-US" baseline="0" dirty="0" err="1"/>
              <a:t>tardes</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8) No </a:t>
            </a:r>
            <a:r>
              <a:rPr lang="en-US" baseline="0" dirty="0" err="1"/>
              <a:t>deben</a:t>
            </a:r>
            <a:r>
              <a:rPr lang="en-US" baseline="0" dirty="0"/>
              <a:t> </a:t>
            </a:r>
            <a:r>
              <a:rPr lang="en-US" baseline="0" dirty="0" err="1"/>
              <a:t>viajar</a:t>
            </a:r>
            <a:r>
              <a:rPr lang="en-US" baseline="0" dirty="0"/>
              <a:t> a </a:t>
            </a:r>
            <a:r>
              <a:rPr lang="en-US" baseline="0" dirty="0" err="1"/>
              <a:t>otro</a:t>
            </a:r>
            <a:r>
              <a:rPr lang="en-US" baseline="0" dirty="0"/>
              <a:t> </a:t>
            </a:r>
            <a:r>
              <a:rPr lang="en-US" baseline="0" dirty="0" err="1"/>
              <a:t>lugar</a:t>
            </a:r>
            <a:r>
              <a:rPr lang="en-US" baseline="0" dirty="0"/>
              <a:t> </a:t>
            </a:r>
            <a:r>
              <a:rPr lang="en-US" baseline="0" dirty="0" err="1"/>
              <a:t>si</a:t>
            </a:r>
            <a:r>
              <a:rPr lang="en-US" baseline="0" dirty="0"/>
              <a:t> </a:t>
            </a:r>
            <a:r>
              <a:rPr lang="en-US" baseline="0" dirty="0" err="1"/>
              <a:t>es</a:t>
            </a:r>
            <a:r>
              <a:rPr lang="en-US" baseline="0" dirty="0"/>
              <a:t> </a:t>
            </a:r>
            <a:r>
              <a:rPr lang="en-US" baseline="0" dirty="0" err="1"/>
              <a:t>caro</a:t>
            </a:r>
            <a:r>
              <a:rPr lang="en-US" baseline="0" dirty="0"/>
              <a:t>.</a:t>
            </a:r>
          </a:p>
          <a:p>
            <a:pPr marL="0" indent="0">
              <a:buNone/>
            </a:pPr>
            <a:r>
              <a:rPr lang="en-US" baseline="0" dirty="0"/>
              <a:t>9) No </a:t>
            </a:r>
            <a:r>
              <a:rPr lang="en-US" baseline="0" dirty="0" err="1"/>
              <a:t>pueden</a:t>
            </a:r>
            <a:r>
              <a:rPr lang="en-US" baseline="0" dirty="0"/>
              <a:t> </a:t>
            </a:r>
            <a:r>
              <a:rPr lang="en-US" baseline="0" dirty="0" err="1"/>
              <a:t>ir</a:t>
            </a:r>
            <a:r>
              <a:rPr lang="en-US" baseline="0" dirty="0"/>
              <a:t> de </a:t>
            </a:r>
            <a:r>
              <a:rPr lang="en-US" baseline="0" dirty="0" err="1"/>
              <a:t>vacaciones</a:t>
            </a:r>
            <a:r>
              <a:rPr lang="en-US" baseline="0" dirty="0"/>
              <a:t> </a:t>
            </a:r>
            <a:r>
              <a:rPr lang="en-US" baseline="0" dirty="0" err="1"/>
              <a:t>durante</a:t>
            </a:r>
            <a:r>
              <a:rPr lang="en-US" baseline="0" dirty="0"/>
              <a:t> </a:t>
            </a:r>
            <a:r>
              <a:rPr lang="en-US" baseline="0" dirty="0" err="1"/>
              <a:t>agosto</a:t>
            </a:r>
            <a:r>
              <a:rPr lang="en-US" baseline="0" dirty="0"/>
              <a:t>.</a:t>
            </a:r>
          </a:p>
          <a:p>
            <a:pPr marL="0" indent="0">
              <a:buNone/>
            </a:pPr>
            <a:r>
              <a:rPr lang="en-US" baseline="0" dirty="0"/>
              <a:t>10) </a:t>
            </a:r>
            <a:r>
              <a:rPr lang="en-US" baseline="0" dirty="0" err="1"/>
              <a:t>Quieren</a:t>
            </a:r>
            <a:r>
              <a:rPr lang="en-US" baseline="0" dirty="0"/>
              <a:t> </a:t>
            </a:r>
            <a:r>
              <a:rPr lang="en-US" baseline="0" dirty="0" err="1"/>
              <a:t>pasar</a:t>
            </a:r>
            <a:r>
              <a:rPr lang="en-US" baseline="0" dirty="0"/>
              <a:t> </a:t>
            </a:r>
            <a:r>
              <a:rPr lang="en-US" baseline="0" dirty="0" err="1"/>
              <a:t>tiempo</a:t>
            </a:r>
            <a:r>
              <a:rPr lang="en-US" baseline="0" dirty="0"/>
              <a:t> con la familia </a:t>
            </a:r>
            <a:r>
              <a:rPr lang="en-US" baseline="0" dirty="0" err="1"/>
              <a:t>porque</a:t>
            </a:r>
            <a:r>
              <a:rPr lang="en-US" baseline="0" dirty="0"/>
              <a:t> </a:t>
            </a:r>
            <a:r>
              <a:rPr lang="en-US" baseline="0" dirty="0" err="1"/>
              <a:t>es</a:t>
            </a:r>
            <a:r>
              <a:rPr lang="en-US" baseline="0" dirty="0"/>
              <a:t> </a:t>
            </a:r>
            <a:r>
              <a:rPr lang="en-US" baseline="0" dirty="0" err="1"/>
              <a:t>divertido</a:t>
            </a:r>
            <a:r>
              <a:rPr lang="en-US" baseline="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11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b="1" baseline="0" dirty="0"/>
              <a:t>: </a:t>
            </a:r>
            <a:r>
              <a:rPr lang="en-GB" baseline="0" dirty="0"/>
              <a:t>15 minutes</a:t>
            </a:r>
          </a:p>
          <a:p>
            <a:endParaRPr lang="en-GB" baseline="0" dirty="0"/>
          </a:p>
          <a:p>
            <a:r>
              <a:rPr lang="en-GB" b="1" baseline="0" dirty="0"/>
              <a:t>Aim: </a:t>
            </a:r>
            <a:r>
              <a:rPr lang="en-GB" baseline="0" dirty="0"/>
              <a:t>to practise the 3</a:t>
            </a:r>
            <a:r>
              <a:rPr lang="en-GB" baseline="30000" dirty="0"/>
              <a:t>rd</a:t>
            </a:r>
            <a:r>
              <a:rPr lang="en-GB" baseline="0" dirty="0"/>
              <a:t> person singular and plural forms of PODER, DEBER and QUERER in oral production and listening comprehension. To also practise negatives.</a:t>
            </a:r>
          </a:p>
          <a:p>
            <a:endParaRPr lang="en-GB" baseline="0" dirty="0"/>
          </a:p>
          <a:p>
            <a:r>
              <a:rPr lang="en-GB" b="1" baseline="0" dirty="0"/>
              <a:t>Procedure: </a:t>
            </a:r>
          </a:p>
          <a:p>
            <a:pPr marL="228600" indent="-228600">
              <a:buAutoNum type="arabicPeriod"/>
            </a:pPr>
            <a:r>
              <a:rPr lang="en-GB" b="0" baseline="0" dirty="0"/>
              <a:t>After going through the instructions (this slide) and worked example (next slide), Student A speaks and Student B listens and completes the grid.</a:t>
            </a:r>
          </a:p>
          <a:p>
            <a:pPr marL="228600" indent="-228600">
              <a:buAutoNum type="arabicPeriod"/>
            </a:pPr>
            <a:r>
              <a:rPr lang="en-GB" b="0" baseline="0" dirty="0"/>
              <a:t>Students then swap roles (Student B speaks, Student A listens)</a:t>
            </a:r>
          </a:p>
          <a:p>
            <a:pPr marL="228600" indent="-228600">
              <a:buAutoNum type="arabicPeriod"/>
            </a:pPr>
            <a:r>
              <a:rPr lang="en-GB" b="0" baseline="0" dirty="0"/>
              <a:t>Teacher gives feedback (see slides 29-30).</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398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 slide</a:t>
            </a:r>
          </a:p>
          <a:p>
            <a:endParaRPr lang="en-US" dirty="0"/>
          </a:p>
          <a:p>
            <a:r>
              <a:rPr lang="en-US" b="1" dirty="0"/>
              <a:t>Aim</a:t>
            </a:r>
            <a:r>
              <a:rPr lang="en-US" dirty="0"/>
              <a:t>: to provide a model of</a:t>
            </a:r>
            <a:r>
              <a:rPr lang="en-US" baseline="0" dirty="0"/>
              <a:t> a worked example to illustrate how the activity works.</a:t>
            </a:r>
          </a:p>
          <a:p>
            <a:endParaRPr lang="en-US" baseline="0" dirty="0"/>
          </a:p>
          <a:p>
            <a:r>
              <a:rPr lang="en-US" b="1" baseline="0" dirty="0" smtClean="0"/>
              <a:t>Notes:</a:t>
            </a:r>
          </a:p>
          <a:p>
            <a:r>
              <a:rPr lang="en-US" b="0" baseline="0" dirty="0" smtClean="0"/>
              <a:t>Teacher should</a:t>
            </a:r>
            <a:r>
              <a:rPr lang="en-US" baseline="0" dirty="0" smtClean="0"/>
              <a:t> </a:t>
            </a:r>
            <a:r>
              <a:rPr lang="en-US" baseline="0" dirty="0"/>
              <a:t>make clear to students here that they will be completing both sides of the grid – they need to listen out first for the verb ending to know if it’s ‘they’ or ‘she’. </a:t>
            </a:r>
          </a:p>
          <a:p>
            <a:r>
              <a:rPr lang="en-US" baseline="0" dirty="0"/>
              <a:t>Then they choose the correct verb and write the activity in English. </a:t>
            </a:r>
            <a:r>
              <a:rPr lang="en-US" baseline="0" dirty="0" smtClean="0"/>
              <a:t>Teachers can explain </a:t>
            </a:r>
            <a:r>
              <a:rPr lang="en-US" baseline="0" dirty="0"/>
              <a:t>that, for each sentence heard, the correct verb on the grid could be any one of the six provided. Students therefore have to scan the options and decide which is correct.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350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Student</a:t>
            </a:r>
            <a:r>
              <a:rPr lang="en-US" b="1" baseline="0" dirty="0"/>
              <a:t> A’s speaking prompt cards </a:t>
            </a:r>
          </a:p>
          <a:p>
            <a:endParaRPr lang="en-US" baseline="0" dirty="0"/>
          </a:p>
          <a:p>
            <a:r>
              <a:rPr lang="en-US" baseline="0" dirty="0"/>
              <a:t>Target sentences will be as follows:</a:t>
            </a:r>
          </a:p>
          <a:p>
            <a:r>
              <a:rPr lang="en-US" baseline="0" dirty="0"/>
              <a:t>No </a:t>
            </a:r>
            <a:r>
              <a:rPr lang="en-US" baseline="0" dirty="0" err="1"/>
              <a:t>quiere</a:t>
            </a:r>
            <a:r>
              <a:rPr lang="en-US" baseline="0" dirty="0"/>
              <a:t> </a:t>
            </a:r>
            <a:r>
              <a:rPr lang="en-US" baseline="0" dirty="0" err="1"/>
              <a:t>hacer</a:t>
            </a:r>
            <a:r>
              <a:rPr lang="en-US" baseline="0" dirty="0"/>
              <a:t> </a:t>
            </a:r>
            <a:r>
              <a:rPr lang="en-US" baseline="0" dirty="0" err="1"/>
              <a:t>los</a:t>
            </a:r>
            <a:r>
              <a:rPr lang="en-US" baseline="0" dirty="0"/>
              <a:t> </a:t>
            </a:r>
            <a:r>
              <a:rPr lang="en-US" baseline="0" dirty="0" err="1"/>
              <a:t>deberes</a:t>
            </a:r>
            <a:r>
              <a:rPr lang="en-US" baseline="0" dirty="0"/>
              <a:t>.</a:t>
            </a:r>
          </a:p>
          <a:p>
            <a:r>
              <a:rPr lang="en-US" baseline="0" dirty="0" err="1"/>
              <a:t>Pueden</a:t>
            </a:r>
            <a:r>
              <a:rPr lang="en-US" baseline="0" dirty="0"/>
              <a:t> </a:t>
            </a:r>
            <a:r>
              <a:rPr lang="en-US" baseline="0" dirty="0" err="1"/>
              <a:t>visitar</a:t>
            </a:r>
            <a:r>
              <a:rPr lang="en-US" baseline="0" dirty="0"/>
              <a:t> </a:t>
            </a:r>
            <a:r>
              <a:rPr lang="en-US" baseline="0" dirty="0" err="1"/>
              <a:t>los</a:t>
            </a:r>
            <a:r>
              <a:rPr lang="en-US" baseline="0" dirty="0"/>
              <a:t> </a:t>
            </a:r>
            <a:r>
              <a:rPr lang="en-US" baseline="0" dirty="0" err="1"/>
              <a:t>museos</a:t>
            </a:r>
            <a:r>
              <a:rPr lang="en-US" baseline="0" dirty="0"/>
              <a:t> por la </a:t>
            </a:r>
            <a:r>
              <a:rPr lang="en-US" baseline="0" dirty="0" err="1"/>
              <a:t>tarde</a:t>
            </a:r>
            <a:r>
              <a:rPr lang="en-US" baseline="0" dirty="0"/>
              <a:t>.</a:t>
            </a:r>
          </a:p>
          <a:p>
            <a:r>
              <a:rPr lang="en-US" baseline="0" dirty="0"/>
              <a:t>No </a:t>
            </a:r>
            <a:r>
              <a:rPr lang="en-US" baseline="0" dirty="0" err="1"/>
              <a:t>debe</a:t>
            </a:r>
            <a:r>
              <a:rPr lang="en-US" baseline="0" dirty="0"/>
              <a:t> </a:t>
            </a:r>
            <a:r>
              <a:rPr lang="en-US" baseline="0" dirty="0" err="1"/>
              <a:t>ir</a:t>
            </a:r>
            <a:r>
              <a:rPr lang="en-US" baseline="0" dirty="0"/>
              <a:t> al </a:t>
            </a:r>
            <a:r>
              <a:rPr lang="en-US" baseline="0" dirty="0" err="1"/>
              <a:t>parque</a:t>
            </a:r>
            <a:r>
              <a:rPr lang="en-US" baseline="0" dirty="0"/>
              <a:t> </a:t>
            </a:r>
            <a:r>
              <a:rPr lang="en-US" baseline="0" dirty="0" err="1"/>
              <a:t>cada</a:t>
            </a:r>
            <a:r>
              <a:rPr lang="en-US" baseline="0" dirty="0"/>
              <a:t> </a:t>
            </a:r>
            <a:r>
              <a:rPr lang="en-US" baseline="0" dirty="0" err="1"/>
              <a:t>día</a:t>
            </a:r>
            <a:r>
              <a:rPr lang="en-US" baseline="0" dirty="0"/>
              <a:t>.</a:t>
            </a:r>
          </a:p>
          <a:p>
            <a:r>
              <a:rPr lang="en-US" baseline="0" dirty="0" err="1"/>
              <a:t>Quieren</a:t>
            </a:r>
            <a:r>
              <a:rPr lang="en-US" baseline="0" dirty="0"/>
              <a:t> </a:t>
            </a:r>
            <a:r>
              <a:rPr lang="en-US" baseline="0" dirty="0" err="1"/>
              <a:t>viajar</a:t>
            </a:r>
            <a:r>
              <a:rPr lang="en-US" baseline="0" dirty="0"/>
              <a:t> por </a:t>
            </a:r>
            <a:r>
              <a:rPr lang="en-US" baseline="0" dirty="0" err="1"/>
              <a:t>España</a:t>
            </a:r>
            <a:r>
              <a:rPr lang="en-US" baseline="0" dirty="0"/>
              <a:t> </a:t>
            </a:r>
            <a:r>
              <a:rPr lang="en-US" baseline="0" dirty="0" err="1"/>
              <a:t>en</a:t>
            </a:r>
            <a:r>
              <a:rPr lang="en-US" baseline="0" dirty="0"/>
              <a:t> </a:t>
            </a:r>
            <a:r>
              <a:rPr lang="en-US" baseline="0" dirty="0" err="1"/>
              <a:t>tren</a:t>
            </a:r>
            <a:r>
              <a:rPr lang="en-US" baseline="0" dirty="0"/>
              <a:t>.</a:t>
            </a:r>
          </a:p>
          <a:p>
            <a:r>
              <a:rPr lang="en-US" baseline="0" dirty="0"/>
              <a:t>No </a:t>
            </a:r>
            <a:r>
              <a:rPr lang="en-US" baseline="0" dirty="0" err="1"/>
              <a:t>puede</a:t>
            </a:r>
            <a:r>
              <a:rPr lang="en-US" baseline="0" dirty="0"/>
              <a:t> </a:t>
            </a:r>
            <a:r>
              <a:rPr lang="en-US" baseline="0" dirty="0" err="1"/>
              <a:t>aprender</a:t>
            </a:r>
            <a:r>
              <a:rPr lang="en-US" baseline="0" dirty="0"/>
              <a:t> a </a:t>
            </a:r>
            <a:r>
              <a:rPr lang="en-US" baseline="0" dirty="0" err="1"/>
              <a:t>montar</a:t>
            </a:r>
            <a:r>
              <a:rPr lang="en-US" baseline="0" dirty="0"/>
              <a:t> a </a:t>
            </a:r>
            <a:r>
              <a:rPr lang="en-US" baseline="0" dirty="0" err="1"/>
              <a:t>caballo</a:t>
            </a:r>
            <a:r>
              <a:rPr lang="en-US" baseline="0" dirty="0"/>
              <a:t>.</a:t>
            </a:r>
          </a:p>
          <a:p>
            <a:r>
              <a:rPr lang="en-US" dirty="0"/>
              <a:t>Deben </a:t>
            </a:r>
            <a:r>
              <a:rPr lang="en-US" dirty="0" err="1"/>
              <a:t>hacer</a:t>
            </a:r>
            <a:r>
              <a:rPr lang="en-US" dirty="0"/>
              <a:t> </a:t>
            </a:r>
            <a:r>
              <a:rPr lang="en-US" dirty="0" err="1"/>
              <a:t>ejercicio</a:t>
            </a:r>
            <a:r>
              <a:rPr lang="en-US" dirty="0"/>
              <a:t> por</a:t>
            </a:r>
            <a:r>
              <a:rPr lang="en-US" baseline="0" dirty="0"/>
              <a:t> la </a:t>
            </a:r>
            <a:r>
              <a:rPr lang="en-US" baseline="0" dirty="0" err="1"/>
              <a:t>tarde</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456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Student</a:t>
            </a:r>
            <a:r>
              <a:rPr lang="en-US" b="1" baseline="0" dirty="0"/>
              <a:t> B’s speaking prompt cards.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Target sentences will be as follows:</a:t>
            </a:r>
          </a:p>
          <a:p>
            <a:r>
              <a:rPr lang="en-US" dirty="0" err="1"/>
              <a:t>Quiere</a:t>
            </a:r>
            <a:r>
              <a:rPr lang="en-US" dirty="0"/>
              <a:t> </a:t>
            </a:r>
            <a:r>
              <a:rPr lang="en-US" dirty="0" err="1"/>
              <a:t>ir</a:t>
            </a:r>
            <a:r>
              <a:rPr lang="en-US" dirty="0"/>
              <a:t> a </a:t>
            </a:r>
            <a:r>
              <a:rPr lang="en-US" dirty="0" err="1"/>
              <a:t>Francia</a:t>
            </a:r>
            <a:r>
              <a:rPr lang="en-US" dirty="0"/>
              <a:t>.</a:t>
            </a:r>
          </a:p>
          <a:p>
            <a:r>
              <a:rPr lang="en-US" dirty="0"/>
              <a:t>Deben </a:t>
            </a:r>
            <a:r>
              <a:rPr lang="en-US" baseline="0" dirty="0" err="1"/>
              <a:t>trabajar</a:t>
            </a:r>
            <a:r>
              <a:rPr lang="en-US" baseline="0" dirty="0"/>
              <a:t> </a:t>
            </a:r>
            <a:r>
              <a:rPr lang="en-US" baseline="0" dirty="0" err="1"/>
              <a:t>en</a:t>
            </a:r>
            <a:r>
              <a:rPr lang="en-US" baseline="0" dirty="0"/>
              <a:t> </a:t>
            </a:r>
            <a:r>
              <a:rPr lang="en-US" baseline="0" dirty="0" err="1"/>
              <a:t>julio</a:t>
            </a:r>
            <a:r>
              <a:rPr lang="en-US" baseline="0" dirty="0"/>
              <a:t> y </a:t>
            </a:r>
            <a:r>
              <a:rPr lang="en-US" baseline="0" dirty="0" err="1"/>
              <a:t>agosto</a:t>
            </a:r>
            <a:r>
              <a:rPr lang="en-US" baseline="0" dirty="0"/>
              <a:t>.</a:t>
            </a:r>
          </a:p>
          <a:p>
            <a:r>
              <a:rPr lang="en-US" baseline="0" dirty="0"/>
              <a:t>No </a:t>
            </a:r>
            <a:r>
              <a:rPr lang="en-US" baseline="0" dirty="0" err="1"/>
              <a:t>debe</a:t>
            </a:r>
            <a:r>
              <a:rPr lang="en-US" baseline="0" dirty="0"/>
              <a:t> </a:t>
            </a:r>
            <a:r>
              <a:rPr lang="en-US" baseline="0" dirty="0" err="1"/>
              <a:t>ir</a:t>
            </a:r>
            <a:r>
              <a:rPr lang="en-US" baseline="0" dirty="0"/>
              <a:t> solo a la playa.</a:t>
            </a:r>
          </a:p>
          <a:p>
            <a:r>
              <a:rPr lang="en-US" baseline="0" dirty="0"/>
              <a:t>No </a:t>
            </a:r>
            <a:r>
              <a:rPr lang="en-US" baseline="0" dirty="0" err="1"/>
              <a:t>quieren</a:t>
            </a:r>
            <a:r>
              <a:rPr lang="en-US" baseline="0" dirty="0"/>
              <a:t> </a:t>
            </a:r>
            <a:r>
              <a:rPr lang="en-US" baseline="0" dirty="0" err="1"/>
              <a:t>ir</a:t>
            </a:r>
            <a:r>
              <a:rPr lang="en-US" baseline="0" dirty="0"/>
              <a:t> al </a:t>
            </a:r>
            <a:r>
              <a:rPr lang="en-US" baseline="0" dirty="0" err="1"/>
              <a:t>extranjero</a:t>
            </a:r>
            <a:r>
              <a:rPr lang="en-US" baseline="0" dirty="0"/>
              <a:t>.</a:t>
            </a:r>
          </a:p>
          <a:p>
            <a:r>
              <a:rPr lang="en-US" baseline="0" dirty="0" err="1"/>
              <a:t>Puede</a:t>
            </a:r>
            <a:r>
              <a:rPr lang="en-US" baseline="0" dirty="0"/>
              <a:t> </a:t>
            </a:r>
            <a:r>
              <a:rPr lang="en-US" baseline="0" dirty="0" err="1"/>
              <a:t>aprender</a:t>
            </a:r>
            <a:r>
              <a:rPr lang="en-US" baseline="0" dirty="0"/>
              <a:t> a </a:t>
            </a:r>
            <a:r>
              <a:rPr lang="en-US" baseline="0" dirty="0" err="1"/>
              <a:t>montar</a:t>
            </a:r>
            <a:r>
              <a:rPr lang="en-US" baseline="0" dirty="0"/>
              <a:t> a </a:t>
            </a:r>
            <a:r>
              <a:rPr lang="en-US" baseline="0" dirty="0" err="1"/>
              <a:t>caballo</a:t>
            </a:r>
            <a:r>
              <a:rPr lang="en-US" baseline="0" dirty="0"/>
              <a:t>.</a:t>
            </a:r>
          </a:p>
          <a:p>
            <a:r>
              <a:rPr lang="en-US" baseline="0" dirty="0"/>
              <a:t>No </a:t>
            </a:r>
            <a:r>
              <a:rPr lang="en-US" baseline="0" dirty="0" err="1"/>
              <a:t>pueden</a:t>
            </a:r>
            <a:r>
              <a:rPr lang="en-US" baseline="0" dirty="0"/>
              <a:t> </a:t>
            </a:r>
            <a:r>
              <a:rPr lang="en-US" baseline="0" dirty="0" err="1"/>
              <a:t>correr</a:t>
            </a:r>
            <a:r>
              <a:rPr lang="en-US" baseline="0" dirty="0"/>
              <a:t> por la </a:t>
            </a:r>
            <a:r>
              <a:rPr lang="en-US" baseline="0" dirty="0" err="1"/>
              <a:t>manaña</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402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Blank</a:t>
            </a:r>
            <a:r>
              <a:rPr lang="en-US" baseline="0" dirty="0"/>
              <a:t> example grid</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568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Teachers could display this slide to bring the activity to a close and give feedback. </a:t>
            </a:r>
          </a:p>
          <a:p>
            <a:endParaRPr lang="en-US" baseline="0" dirty="0"/>
          </a:p>
          <a:p>
            <a:r>
              <a:rPr lang="en-US" b="1" baseline="0" dirty="0"/>
              <a:t>Student A - Daniel</a:t>
            </a:r>
          </a:p>
          <a:p>
            <a:r>
              <a:rPr lang="en-US" baseline="0" dirty="0"/>
              <a:t>No </a:t>
            </a:r>
            <a:r>
              <a:rPr lang="en-US" baseline="0" dirty="0" err="1"/>
              <a:t>quiere</a:t>
            </a:r>
            <a:r>
              <a:rPr lang="en-US" baseline="0" dirty="0"/>
              <a:t> </a:t>
            </a:r>
            <a:r>
              <a:rPr lang="en-US" baseline="0" dirty="0" err="1"/>
              <a:t>hacer</a:t>
            </a:r>
            <a:r>
              <a:rPr lang="en-US" baseline="0" dirty="0"/>
              <a:t> </a:t>
            </a:r>
            <a:r>
              <a:rPr lang="en-US" baseline="0" dirty="0" err="1"/>
              <a:t>los</a:t>
            </a:r>
            <a:r>
              <a:rPr lang="en-US" baseline="0" dirty="0"/>
              <a:t> </a:t>
            </a:r>
            <a:r>
              <a:rPr lang="en-US" baseline="0" dirty="0" err="1"/>
              <a:t>deberes</a:t>
            </a:r>
            <a:r>
              <a:rPr lang="en-US" baseline="0" dirty="0"/>
              <a:t>.</a:t>
            </a:r>
          </a:p>
          <a:p>
            <a:r>
              <a:rPr lang="en-US" baseline="0" dirty="0" err="1"/>
              <a:t>Pueden</a:t>
            </a:r>
            <a:r>
              <a:rPr lang="en-US" baseline="0" dirty="0"/>
              <a:t> </a:t>
            </a:r>
            <a:r>
              <a:rPr lang="en-US" baseline="0" dirty="0" err="1"/>
              <a:t>visitar</a:t>
            </a:r>
            <a:r>
              <a:rPr lang="en-US" baseline="0" dirty="0"/>
              <a:t> </a:t>
            </a:r>
            <a:r>
              <a:rPr lang="en-US" baseline="0" dirty="0" err="1"/>
              <a:t>los</a:t>
            </a:r>
            <a:r>
              <a:rPr lang="en-US" baseline="0" dirty="0"/>
              <a:t> </a:t>
            </a:r>
            <a:r>
              <a:rPr lang="en-US" baseline="0" dirty="0" err="1"/>
              <a:t>museos</a:t>
            </a:r>
            <a:r>
              <a:rPr lang="en-US" baseline="0" dirty="0"/>
              <a:t> por la </a:t>
            </a:r>
            <a:r>
              <a:rPr lang="en-US" baseline="0" dirty="0" err="1"/>
              <a:t>tarde</a:t>
            </a:r>
            <a:r>
              <a:rPr lang="en-US" baseline="0" dirty="0"/>
              <a:t>.</a:t>
            </a:r>
          </a:p>
          <a:p>
            <a:r>
              <a:rPr lang="en-US" baseline="0" dirty="0"/>
              <a:t>No </a:t>
            </a:r>
            <a:r>
              <a:rPr lang="en-US" baseline="0" dirty="0" err="1"/>
              <a:t>debe</a:t>
            </a:r>
            <a:r>
              <a:rPr lang="en-US" baseline="0" dirty="0"/>
              <a:t> </a:t>
            </a:r>
            <a:r>
              <a:rPr lang="en-US" baseline="0" dirty="0" err="1"/>
              <a:t>ir</a:t>
            </a:r>
            <a:r>
              <a:rPr lang="en-US" baseline="0" dirty="0"/>
              <a:t> al </a:t>
            </a:r>
            <a:r>
              <a:rPr lang="en-US" baseline="0" dirty="0" err="1"/>
              <a:t>parque</a:t>
            </a:r>
            <a:r>
              <a:rPr lang="en-US" baseline="0" dirty="0"/>
              <a:t> </a:t>
            </a:r>
            <a:r>
              <a:rPr lang="en-US" baseline="0" dirty="0" err="1"/>
              <a:t>todos</a:t>
            </a:r>
            <a:r>
              <a:rPr lang="en-US" baseline="0" dirty="0"/>
              <a:t> </a:t>
            </a:r>
            <a:r>
              <a:rPr lang="en-US" baseline="0" dirty="0" err="1"/>
              <a:t>los</a:t>
            </a:r>
            <a:r>
              <a:rPr lang="en-US" baseline="0" dirty="0"/>
              <a:t> </a:t>
            </a:r>
            <a:r>
              <a:rPr lang="en-US" baseline="0" dirty="0" err="1"/>
              <a:t>días</a:t>
            </a:r>
            <a:r>
              <a:rPr lang="en-US" baseline="0" dirty="0"/>
              <a:t>.</a:t>
            </a:r>
          </a:p>
          <a:p>
            <a:r>
              <a:rPr lang="en-US" baseline="0" dirty="0" err="1"/>
              <a:t>Quieren</a:t>
            </a:r>
            <a:r>
              <a:rPr lang="en-US" baseline="0" dirty="0"/>
              <a:t> </a:t>
            </a:r>
            <a:r>
              <a:rPr lang="en-US" baseline="0" dirty="0" err="1"/>
              <a:t>viajar</a:t>
            </a:r>
            <a:r>
              <a:rPr lang="en-US" baseline="0" dirty="0"/>
              <a:t> por </a:t>
            </a:r>
            <a:r>
              <a:rPr lang="en-US" baseline="0" dirty="0" err="1"/>
              <a:t>España</a:t>
            </a:r>
            <a:r>
              <a:rPr lang="en-US" baseline="0" dirty="0"/>
              <a:t> </a:t>
            </a:r>
            <a:r>
              <a:rPr lang="en-US" baseline="0" dirty="0" err="1"/>
              <a:t>en</a:t>
            </a:r>
            <a:r>
              <a:rPr lang="en-US" baseline="0" dirty="0"/>
              <a:t> </a:t>
            </a:r>
            <a:r>
              <a:rPr lang="en-US" baseline="0" dirty="0" err="1"/>
              <a:t>tren</a:t>
            </a:r>
            <a:r>
              <a:rPr lang="en-US" baseline="0" dirty="0"/>
              <a:t>.</a:t>
            </a:r>
          </a:p>
          <a:p>
            <a:r>
              <a:rPr lang="en-US" baseline="0" dirty="0"/>
              <a:t>No </a:t>
            </a:r>
            <a:r>
              <a:rPr lang="en-US" baseline="0" dirty="0" err="1"/>
              <a:t>puede</a:t>
            </a:r>
            <a:r>
              <a:rPr lang="en-US" baseline="0" dirty="0"/>
              <a:t> </a:t>
            </a:r>
            <a:r>
              <a:rPr lang="en-US" baseline="0" dirty="0" err="1"/>
              <a:t>aprender</a:t>
            </a:r>
            <a:r>
              <a:rPr lang="en-US" baseline="0" dirty="0"/>
              <a:t> a </a:t>
            </a:r>
            <a:r>
              <a:rPr lang="en-US" baseline="0" dirty="0" err="1"/>
              <a:t>montar</a:t>
            </a:r>
            <a:r>
              <a:rPr lang="en-US" baseline="0" dirty="0"/>
              <a:t> a </a:t>
            </a:r>
            <a:r>
              <a:rPr lang="en-US" baseline="0" dirty="0" err="1"/>
              <a:t>caballo</a:t>
            </a:r>
            <a:r>
              <a:rPr lang="en-US" baseline="0" dirty="0"/>
              <a:t>.</a:t>
            </a:r>
          </a:p>
          <a:p>
            <a:r>
              <a:rPr lang="en-US" dirty="0"/>
              <a:t>Deben </a:t>
            </a:r>
            <a:r>
              <a:rPr lang="en-US" dirty="0" err="1"/>
              <a:t>hacer</a:t>
            </a:r>
            <a:r>
              <a:rPr lang="en-US" dirty="0"/>
              <a:t> </a:t>
            </a:r>
            <a:r>
              <a:rPr lang="en-US" dirty="0" err="1"/>
              <a:t>ejercicio</a:t>
            </a:r>
            <a:r>
              <a:rPr lang="en-US" dirty="0"/>
              <a:t> por</a:t>
            </a:r>
            <a:r>
              <a:rPr lang="en-US" baseline="0" dirty="0"/>
              <a:t> la </a:t>
            </a:r>
            <a:r>
              <a:rPr lang="en-US" baseline="0" dirty="0" err="1"/>
              <a:t>tarde</a:t>
            </a:r>
            <a:r>
              <a:rPr lang="en-US" baseline="0" dirty="0"/>
              <a:t>.</a:t>
            </a:r>
          </a:p>
          <a:p>
            <a:endParaRPr lang="en-US" baseline="0" dirty="0"/>
          </a:p>
          <a:p>
            <a:r>
              <a:rPr lang="en-US" b="1" dirty="0"/>
              <a:t>Student B- </a:t>
            </a:r>
            <a:r>
              <a:rPr lang="en-US" b="1" dirty="0" err="1"/>
              <a:t>Lucía</a:t>
            </a:r>
            <a:endParaRPr lang="en-US" b="1" dirty="0"/>
          </a:p>
          <a:p>
            <a:r>
              <a:rPr lang="en-US" dirty="0" err="1"/>
              <a:t>Quiere</a:t>
            </a:r>
            <a:r>
              <a:rPr lang="en-US" dirty="0"/>
              <a:t> </a:t>
            </a:r>
            <a:r>
              <a:rPr lang="en-US" dirty="0" err="1"/>
              <a:t>ir</a:t>
            </a:r>
            <a:r>
              <a:rPr lang="en-US" dirty="0"/>
              <a:t> a </a:t>
            </a:r>
            <a:r>
              <a:rPr lang="en-US" dirty="0" err="1"/>
              <a:t>Francia</a:t>
            </a:r>
            <a:r>
              <a:rPr lang="en-US" dirty="0"/>
              <a:t>.</a:t>
            </a:r>
          </a:p>
          <a:p>
            <a:r>
              <a:rPr lang="en-US" dirty="0"/>
              <a:t>Deben </a:t>
            </a:r>
            <a:r>
              <a:rPr lang="en-US" baseline="0" dirty="0" err="1"/>
              <a:t>trabajar</a:t>
            </a:r>
            <a:r>
              <a:rPr lang="en-US" baseline="0" dirty="0"/>
              <a:t> </a:t>
            </a:r>
            <a:r>
              <a:rPr lang="en-US" baseline="0" dirty="0" err="1"/>
              <a:t>en</a:t>
            </a:r>
            <a:r>
              <a:rPr lang="en-US" baseline="0" dirty="0"/>
              <a:t> </a:t>
            </a:r>
            <a:r>
              <a:rPr lang="en-US" baseline="0" dirty="0" err="1"/>
              <a:t>julio</a:t>
            </a:r>
            <a:r>
              <a:rPr lang="en-US" baseline="0" dirty="0"/>
              <a:t> y </a:t>
            </a:r>
            <a:r>
              <a:rPr lang="en-US" baseline="0" dirty="0" err="1"/>
              <a:t>agosto</a:t>
            </a:r>
            <a:r>
              <a:rPr lang="en-US" baseline="0" dirty="0"/>
              <a:t>.</a:t>
            </a:r>
          </a:p>
          <a:p>
            <a:r>
              <a:rPr lang="en-US" baseline="0" dirty="0"/>
              <a:t>No </a:t>
            </a:r>
            <a:r>
              <a:rPr lang="en-US" baseline="0" dirty="0" err="1"/>
              <a:t>debe</a:t>
            </a:r>
            <a:r>
              <a:rPr lang="en-US" baseline="0" dirty="0"/>
              <a:t> </a:t>
            </a:r>
            <a:r>
              <a:rPr lang="en-US" baseline="0" dirty="0" err="1"/>
              <a:t>ir</a:t>
            </a:r>
            <a:r>
              <a:rPr lang="en-US" baseline="0" dirty="0"/>
              <a:t> solo a la playa.</a:t>
            </a:r>
          </a:p>
          <a:p>
            <a:r>
              <a:rPr lang="en-US" baseline="0" dirty="0"/>
              <a:t>No </a:t>
            </a:r>
            <a:r>
              <a:rPr lang="en-US" baseline="0" dirty="0" err="1"/>
              <a:t>quieren</a:t>
            </a:r>
            <a:r>
              <a:rPr lang="en-US" baseline="0" dirty="0"/>
              <a:t> </a:t>
            </a:r>
            <a:r>
              <a:rPr lang="en-US" baseline="0" dirty="0" err="1"/>
              <a:t>ir</a:t>
            </a:r>
            <a:r>
              <a:rPr lang="en-US" baseline="0" dirty="0"/>
              <a:t> al </a:t>
            </a:r>
            <a:r>
              <a:rPr lang="en-US" baseline="0" dirty="0" err="1"/>
              <a:t>extranjero</a:t>
            </a:r>
            <a:r>
              <a:rPr lang="en-US" baseline="0" dirty="0"/>
              <a:t>.</a:t>
            </a:r>
          </a:p>
          <a:p>
            <a:r>
              <a:rPr lang="en-US" baseline="0" dirty="0" err="1"/>
              <a:t>Puede</a:t>
            </a:r>
            <a:r>
              <a:rPr lang="en-US" baseline="0" dirty="0"/>
              <a:t> </a:t>
            </a:r>
            <a:r>
              <a:rPr lang="en-US" baseline="0" dirty="0" err="1"/>
              <a:t>aprender</a:t>
            </a:r>
            <a:r>
              <a:rPr lang="en-US" baseline="0" dirty="0"/>
              <a:t> a </a:t>
            </a:r>
            <a:r>
              <a:rPr lang="en-US" baseline="0" dirty="0" err="1"/>
              <a:t>montar</a:t>
            </a:r>
            <a:r>
              <a:rPr lang="en-US" baseline="0" dirty="0"/>
              <a:t> a </a:t>
            </a:r>
            <a:r>
              <a:rPr lang="en-US" baseline="0" dirty="0" err="1"/>
              <a:t>caballo</a:t>
            </a:r>
            <a:r>
              <a:rPr lang="en-US" baseline="0" dirty="0"/>
              <a:t>.</a:t>
            </a:r>
          </a:p>
          <a:p>
            <a:r>
              <a:rPr lang="en-US" baseline="0" dirty="0"/>
              <a:t>No </a:t>
            </a:r>
            <a:r>
              <a:rPr lang="en-US" baseline="0" dirty="0" err="1"/>
              <a:t>pueden</a:t>
            </a:r>
            <a:r>
              <a:rPr lang="en-US" baseline="0" dirty="0"/>
              <a:t> corer por la </a:t>
            </a:r>
            <a:r>
              <a:rPr lang="en-US" baseline="0" dirty="0" err="1"/>
              <a:t>manaña</a:t>
            </a:r>
            <a:r>
              <a:rPr lang="en-US" baseline="0" dirty="0"/>
              <a:t>.</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788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Timing</a:t>
            </a:r>
            <a:r>
              <a:rPr lang="en-US" b="1" dirty="0"/>
              <a:t>:</a:t>
            </a:r>
            <a:r>
              <a:rPr lang="en-US" b="1" baseline="0" dirty="0"/>
              <a:t> </a:t>
            </a:r>
            <a:r>
              <a:rPr lang="en-US" b="0" baseline="0" dirty="0"/>
              <a:t>10 </a:t>
            </a:r>
            <a:r>
              <a:rPr lang="en-US" b="0" baseline="0" dirty="0" smtClean="0"/>
              <a:t>minutes </a:t>
            </a:r>
            <a:r>
              <a:rPr lang="en-US" b="0" dirty="0" smtClean="0"/>
              <a:t>(for slides 3-14)</a:t>
            </a:r>
            <a:endParaRPr lang="en-US" b="0" baseline="0" dirty="0"/>
          </a:p>
          <a:p>
            <a:endParaRPr lang="en-US" b="1" baseline="0" dirty="0"/>
          </a:p>
          <a:p>
            <a:r>
              <a:rPr lang="en-US" b="1" baseline="0" dirty="0"/>
              <a:t>Aim</a:t>
            </a:r>
            <a:r>
              <a:rPr lang="en-US" b="1" baseline="0"/>
              <a:t>: </a:t>
            </a:r>
            <a:r>
              <a:rPr lang="en-US" b="0" baseline="0" smtClean="0"/>
              <a:t>to </a:t>
            </a:r>
            <a:r>
              <a:rPr lang="en-US" baseline="0" smtClean="0"/>
              <a:t>refresh </a:t>
            </a:r>
            <a:r>
              <a:rPr lang="en-US" baseline="0" dirty="0"/>
              <a:t>students’ knowledge of infinitives and vocabulary items that collocate with them.</a:t>
            </a:r>
            <a:r>
              <a:rPr lang="en-US" b="1" baseline="0" dirty="0"/>
              <a:t> </a:t>
            </a:r>
            <a:r>
              <a:rPr lang="en-US" baseline="0" dirty="0"/>
              <a:t>These constructions will all be used in the input and production activities over the course of this lesson.</a:t>
            </a:r>
          </a:p>
          <a:p>
            <a:endParaRPr lang="en-US" baseline="0" dirty="0"/>
          </a:p>
          <a:p>
            <a:r>
              <a:rPr lang="en-US" b="1" baseline="0" dirty="0"/>
              <a:t>Procedure:</a:t>
            </a:r>
          </a:p>
          <a:p>
            <a:pPr marL="228600" indent="-228600">
              <a:buAutoNum type="arabicPeriod"/>
            </a:pPr>
            <a:r>
              <a:rPr lang="en-US" baseline="0" dirty="0"/>
              <a:t>Students should volunteer/write down any items of vocabulary that can be used after each of the 13 infinitives.  </a:t>
            </a:r>
          </a:p>
          <a:p>
            <a:pPr marL="228600" indent="-228600">
              <a:buAutoNum type="arabicPeriod"/>
            </a:pPr>
            <a:r>
              <a:rPr lang="en-US" baseline="0" dirty="0" smtClean="0"/>
              <a:t>Teachers should elicit </a:t>
            </a:r>
            <a:r>
              <a:rPr lang="en-US" baseline="0" dirty="0"/>
              <a:t>the English with each slide.</a:t>
            </a:r>
          </a:p>
          <a:p>
            <a:pPr marL="228600" indent="-228600">
              <a:buAutoNum type="arabicPeriod"/>
            </a:pPr>
            <a:endParaRPr lang="en-US" baseline="0" dirty="0"/>
          </a:p>
          <a:p>
            <a:r>
              <a:rPr lang="en-US" b="1" baseline="0" dirty="0"/>
              <a:t>Notes: </a:t>
            </a:r>
          </a:p>
          <a:p>
            <a:pPr marL="0" indent="0">
              <a:buNone/>
            </a:pPr>
            <a:r>
              <a:rPr lang="en-US" baseline="0" dirty="0"/>
              <a:t>An alternative way to conduct this activity would be for students to work in groups of four using one print out (consider A3) of one of the slides </a:t>
            </a:r>
            <a:r>
              <a:rPr lang="en-US" b="0" baseline="0" dirty="0"/>
              <a:t>with the infinitive removed</a:t>
            </a:r>
            <a:r>
              <a:rPr lang="en-US" baseline="0" dirty="0"/>
              <a:t>.  Students would have to supply all of the possible infinitives that match with at least one vocabulary item.  They could simply record their answers in lists with each infinitive and the accompanying vocab items or create a spider diagram with the infinitive in the middle and the correct accompanying items around each infinitive.  Students could also record the English as they go as part of this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819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a:t>
            </a:r>
            <a:r>
              <a:rPr lang="en-GB" b="1" dirty="0" smtClean="0"/>
              <a:t>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smtClean="0">
                <a:solidFill>
                  <a:schemeClr val="dk1"/>
                </a:solidFill>
                <a:latin typeface="+mn-lt"/>
                <a:ea typeface="Calibri"/>
                <a:cs typeface="Calibri"/>
                <a:sym typeface="Calibri"/>
              </a:rPr>
              <a:t>Consolidatio</a:t>
            </a:r>
            <a:r>
              <a:rPr lang="en-GB" sz="1200" b="0" i="0" baseline="0" dirty="0" smtClean="0">
                <a:solidFill>
                  <a:schemeClr val="dk1"/>
                </a:solidFill>
                <a:latin typeface="+mn-lt"/>
                <a:ea typeface="Calibri"/>
                <a:cs typeface="Calibri"/>
                <a:sym typeface="Calibri"/>
              </a:rPr>
              <a:t>n of </a:t>
            </a:r>
            <a:r>
              <a:rPr lang="en-GB" sz="1200" b="0" i="0" dirty="0" smtClean="0">
                <a:solidFill>
                  <a:schemeClr val="dk1"/>
                </a:solidFill>
                <a:latin typeface="+mn-lt"/>
                <a:ea typeface="Calibri"/>
                <a:cs typeface="Calibri"/>
                <a:sym typeface="Calibri"/>
              </a:rPr>
              <a:t>SSCs</a:t>
            </a:r>
            <a:r>
              <a:rPr lang="en-GB" sz="1200" b="0" i="0" baseline="0" dirty="0" smtClean="0">
                <a:solidFill>
                  <a:schemeClr val="dk1"/>
                </a:solidFill>
                <a:latin typeface="+mn-lt"/>
                <a:ea typeface="Calibri"/>
                <a:cs typeface="Calibri"/>
                <a:sym typeface="Calibri"/>
              </a:rPr>
              <a:t> [</a:t>
            </a:r>
            <a:r>
              <a:rPr lang="en-GB" sz="1200" b="0" i="0" baseline="0" dirty="0" err="1" smtClean="0">
                <a:solidFill>
                  <a:schemeClr val="dk1"/>
                </a:solidFill>
                <a:latin typeface="+mn-lt"/>
                <a:ea typeface="Calibri"/>
                <a:cs typeface="Calibri"/>
                <a:sym typeface="Calibri"/>
              </a:rPr>
              <a:t>ce</a:t>
            </a:r>
            <a:r>
              <a:rPr lang="en-GB" sz="1200" b="0" i="0" dirty="0" smtClean="0">
                <a:solidFill>
                  <a:schemeClr val="dk1"/>
                </a:solidFill>
                <a:latin typeface="+mn-lt"/>
                <a:ea typeface="Calibri"/>
                <a:cs typeface="Calibri"/>
                <a:sym typeface="Calibri"/>
              </a:rPr>
              <a:t>], [ci] &amp; [z]</a:t>
            </a:r>
          </a:p>
          <a:p>
            <a:pPr marL="0" lvl="0" indent="0" algn="l" rtl="0">
              <a:spcBef>
                <a:spcPts val="0"/>
              </a:spcBef>
              <a:spcAft>
                <a:spcPts val="0"/>
              </a:spcAft>
              <a:buNone/>
            </a:pPr>
            <a:r>
              <a:rPr lang="en-GB" sz="1200" b="0" i="0" dirty="0" smtClean="0">
                <a:solidFill>
                  <a:schemeClr val="dk1"/>
                </a:solidFill>
                <a:latin typeface="+mn-lt"/>
                <a:ea typeface="Calibri"/>
                <a:cs typeface="Calibri"/>
                <a:sym typeface="Calibri"/>
              </a:rPr>
              <a:t>Consolidatio</a:t>
            </a:r>
            <a:r>
              <a:rPr lang="en-GB" sz="1200" b="0" i="0" baseline="0" dirty="0" smtClean="0">
                <a:solidFill>
                  <a:schemeClr val="dk1"/>
                </a:solidFill>
                <a:latin typeface="+mn-lt"/>
                <a:ea typeface="Calibri"/>
                <a:cs typeface="Calibri"/>
                <a:sym typeface="Calibri"/>
              </a:rPr>
              <a:t>n </a:t>
            </a:r>
            <a:r>
              <a:rPr lang="en-GB" sz="1200" b="0" i="0" baseline="0" smtClean="0">
                <a:solidFill>
                  <a:schemeClr val="dk1"/>
                </a:solidFill>
                <a:latin typeface="+mn-lt"/>
                <a:ea typeface="Calibri"/>
                <a:cs typeface="Calibri"/>
                <a:sym typeface="Calibri"/>
              </a:rPr>
              <a:t>of </a:t>
            </a:r>
            <a:r>
              <a:rPr lang="en-GB" sz="1200" b="0" i="0" baseline="0" smtClean="0">
                <a:solidFill>
                  <a:schemeClr val="dk1"/>
                </a:solidFill>
                <a:latin typeface="+mn-lt"/>
                <a:ea typeface="Calibri"/>
                <a:cs typeface="Calibri"/>
                <a:sym typeface="Calibri"/>
              </a:rPr>
              <a:t>voy </a:t>
            </a:r>
            <a:r>
              <a:rPr lang="en-GB" sz="1200" b="0" i="0" baseline="0" dirty="0" smtClean="0">
                <a:solidFill>
                  <a:schemeClr val="dk1"/>
                </a:solidFill>
                <a:latin typeface="+mn-lt"/>
                <a:ea typeface="Calibri"/>
                <a:cs typeface="Calibri"/>
                <a:sym typeface="Calibri"/>
              </a:rPr>
              <a:t>/ vas / </a:t>
            </a:r>
            <a:r>
              <a:rPr lang="en-GB" sz="1200" b="0" i="0" baseline="0" dirty="0" err="1" smtClean="0">
                <a:solidFill>
                  <a:schemeClr val="dk1"/>
                </a:solidFill>
                <a:latin typeface="+mn-lt"/>
                <a:ea typeface="Calibri"/>
                <a:cs typeface="Calibri"/>
                <a:sym typeface="Calibri"/>
              </a:rPr>
              <a:t>va</a:t>
            </a:r>
            <a:r>
              <a:rPr lang="en-GB" sz="1200" b="0" i="0" baseline="0" dirty="0" smtClean="0">
                <a:solidFill>
                  <a:schemeClr val="dk1"/>
                </a:solidFill>
                <a:latin typeface="+mn-lt"/>
                <a:ea typeface="Calibri"/>
                <a:cs typeface="Calibri"/>
                <a:sym typeface="Calibri"/>
              </a:rPr>
              <a:t> / </a:t>
            </a:r>
            <a:r>
              <a:rPr lang="en-GB" sz="1200" b="0" i="0" baseline="0" dirty="0" err="1" smtClean="0">
                <a:solidFill>
                  <a:schemeClr val="dk1"/>
                </a:solidFill>
                <a:latin typeface="+mn-lt"/>
                <a:ea typeface="Calibri"/>
                <a:cs typeface="Calibri"/>
                <a:sym typeface="Calibri"/>
              </a:rPr>
              <a:t>vamos</a:t>
            </a:r>
            <a:r>
              <a:rPr lang="en-GB" sz="1200" b="0" i="0" baseline="0" dirty="0" smtClean="0">
                <a:solidFill>
                  <a:schemeClr val="dk1"/>
                </a:solidFill>
                <a:latin typeface="+mn-lt"/>
                <a:ea typeface="Calibri"/>
                <a:cs typeface="Calibri"/>
                <a:sym typeface="Calibri"/>
              </a:rPr>
              <a:t> + a + infinitive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smtClean="0">
                <a:solidFill>
                  <a:schemeClr val="dk1"/>
                </a:solidFill>
                <a:effectLst/>
                <a:latin typeface="+mn-lt"/>
                <a:ea typeface="Calibri"/>
                <a:cs typeface="Calibri"/>
                <a:sym typeface="Calibri"/>
              </a:rPr>
              <a:t>No</a:t>
            </a:r>
            <a:r>
              <a:rPr lang="en-GB" sz="1200" b="0" i="0" u="none" strike="noStrike" kern="1200" cap="none" baseline="0" dirty="0" smtClean="0">
                <a:solidFill>
                  <a:schemeClr val="dk1"/>
                </a:solidFill>
                <a:effectLst/>
                <a:latin typeface="+mn-lt"/>
                <a:ea typeface="Calibri"/>
                <a:cs typeface="Calibri"/>
                <a:sym typeface="Calibri"/>
              </a:rPr>
              <a:t> new vocabulary introduced. </a:t>
            </a:r>
            <a:r>
              <a:rPr lang="en-GB" dirty="0" smtClean="0"/>
              <a:t>A</a:t>
            </a:r>
            <a:r>
              <a:rPr lang="en-GB" baseline="0" dirty="0" smtClean="0"/>
              <a:t> range of vocabulary to be revisited. Vocabulary to be revisited has been drawn from </a:t>
            </a:r>
            <a:r>
              <a:rPr lang="en-GB" b="1" baseline="0" dirty="0" smtClean="0"/>
              <a:t>1.1.5</a:t>
            </a:r>
            <a:r>
              <a:rPr lang="en-GB" b="0" baseline="0" dirty="0" smtClean="0"/>
              <a:t>,</a:t>
            </a:r>
            <a:r>
              <a:rPr lang="en-GB" b="1" baseline="0" dirty="0" smtClean="0"/>
              <a:t> 1.1.7</a:t>
            </a:r>
            <a:r>
              <a:rPr lang="en-GB" b="0" baseline="0" dirty="0" smtClean="0"/>
              <a:t>,</a:t>
            </a:r>
            <a:r>
              <a:rPr lang="en-GB" b="1" baseline="0" dirty="0" smtClean="0"/>
              <a:t> 1.2.5</a:t>
            </a:r>
            <a:r>
              <a:rPr lang="en-GB" b="0" baseline="0" dirty="0" smtClean="0"/>
              <a:t>,</a:t>
            </a:r>
            <a:r>
              <a:rPr lang="en-GB" b="1" baseline="0" dirty="0" smtClean="0"/>
              <a:t> 2.1.2</a:t>
            </a:r>
            <a:r>
              <a:rPr lang="en-GB" b="0" baseline="0" dirty="0" smtClean="0"/>
              <a:t>,</a:t>
            </a:r>
            <a:r>
              <a:rPr lang="en-GB" b="1" baseline="0" dirty="0" smtClean="0"/>
              <a:t> 2.2.1</a:t>
            </a:r>
            <a:r>
              <a:rPr lang="en-GB" b="0" baseline="0" dirty="0" smtClean="0"/>
              <a:t>,</a:t>
            </a:r>
            <a:r>
              <a:rPr lang="en-GB" b="1" baseline="0" dirty="0" smtClean="0"/>
              <a:t> 3.1.1</a:t>
            </a:r>
            <a:r>
              <a:rPr lang="en-GB" b="0" baseline="0" dirty="0" smtClean="0"/>
              <a:t>,</a:t>
            </a:r>
            <a:r>
              <a:rPr lang="en-GB" b="1" baseline="0" dirty="0" smtClean="0"/>
              <a:t> 3.1.5</a:t>
            </a:r>
            <a:r>
              <a:rPr lang="en-GB" b="0" baseline="0" dirty="0" smtClean="0"/>
              <a:t>,</a:t>
            </a:r>
            <a:r>
              <a:rPr lang="en-GB" b="1" baseline="0" dirty="0" smtClean="0"/>
              <a:t> 3.1.6</a:t>
            </a:r>
            <a:r>
              <a:rPr lang="en-GB" baseline="0" dirty="0" smtClean="0"/>
              <a:t>.</a:t>
            </a:r>
            <a:endParaRPr lang="en-GB" sz="1200" b="0" i="0" u="none" strike="noStrike" kern="1200" cap="none" baseline="0" dirty="0" smtClean="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smtClean="0"/>
              <a:t>Source</a:t>
            </a:r>
            <a:r>
              <a:rPr lang="es-ES" dirty="0" smtClean="0"/>
              <a:t> </a:t>
            </a:r>
            <a:r>
              <a:rPr lang="es-ES" dirty="0" err="1" smtClean="0"/>
              <a:t>for</a:t>
            </a:r>
            <a:r>
              <a:rPr lang="es-ES" dirty="0" smtClean="0"/>
              <a:t> </a:t>
            </a:r>
            <a:r>
              <a:rPr lang="es-ES" dirty="0" err="1" smtClean="0"/>
              <a:t>subsequent</a:t>
            </a:r>
            <a:r>
              <a:rPr lang="es-ES" dirty="0" smtClean="0"/>
              <a:t> </a:t>
            </a:r>
            <a:r>
              <a:rPr lang="es-ES" dirty="0" err="1" smtClean="0"/>
              <a:t>slides</a:t>
            </a:r>
            <a:r>
              <a:rPr lang="es-ES" dirty="0" smtClean="0"/>
              <a:t>:</a:t>
            </a:r>
            <a:r>
              <a:rPr lang="es-ES" baseline="0" dirty="0" smtClean="0"/>
              <a:t> </a:t>
            </a:r>
            <a:r>
              <a:rPr lang="es-ES" baseline="0" dirty="0"/>
              <a:t>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3547711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Phonics recap</a:t>
            </a:r>
            <a:r>
              <a:rPr lang="en-GB" b="1" baseline="0" dirty="0"/>
              <a:t> slide</a:t>
            </a:r>
            <a:endParaRPr lang="en-GB" b="1" dirty="0"/>
          </a:p>
          <a:p>
            <a:endParaRPr lang="en-GB" b="1" dirty="0"/>
          </a:p>
          <a:p>
            <a:r>
              <a:rPr lang="en-GB" b="1" dirty="0"/>
              <a:t>Timing: </a:t>
            </a:r>
            <a:r>
              <a:rPr lang="en-GB" dirty="0"/>
              <a:t>3</a:t>
            </a:r>
            <a:r>
              <a:rPr lang="en-GB" baseline="0" dirty="0"/>
              <a:t> minutes</a:t>
            </a:r>
          </a:p>
          <a:p>
            <a:endParaRPr lang="en-GB" baseline="0" dirty="0"/>
          </a:p>
          <a:p>
            <a:r>
              <a:rPr lang="en-GB" b="1" baseline="0" dirty="0"/>
              <a:t>Aim: </a:t>
            </a:r>
            <a:r>
              <a:rPr lang="en-GB" baseline="0" dirty="0"/>
              <a:t>to revisit the SSCs </a:t>
            </a:r>
            <a:r>
              <a:rPr lang="en-GB" baseline="0"/>
              <a:t>[</a:t>
            </a:r>
            <a:r>
              <a:rPr lang="en-GB" baseline="0" smtClean="0"/>
              <a:t>CE], </a:t>
            </a:r>
            <a:r>
              <a:rPr lang="en-GB" baseline="0" dirty="0"/>
              <a:t>[CI] and [Z] and raise awareness of the different ways in which they are pronounced in the Spanish-speaking world.</a:t>
            </a:r>
          </a:p>
          <a:p>
            <a:endParaRPr lang="en-GB" baseline="0" dirty="0"/>
          </a:p>
          <a:p>
            <a:r>
              <a:rPr lang="en-GB" b="1" baseline="0" dirty="0"/>
              <a:t>Procedure: </a:t>
            </a:r>
          </a:p>
          <a:p>
            <a:pPr marL="228600" indent="-228600">
              <a:buAutoNum type="arabicPeriod"/>
            </a:pPr>
            <a:r>
              <a:rPr lang="en-GB" b="0" baseline="0" smtClean="0"/>
              <a:t>Read </a:t>
            </a:r>
            <a:r>
              <a:rPr lang="en-GB" b="0" baseline="0" dirty="0" smtClean="0"/>
              <a:t>the explanation</a:t>
            </a:r>
            <a:r>
              <a:rPr lang="en-GB" b="0" baseline="0" dirty="0"/>
              <a:t>, eliciting the answers from students where prompted by gaps.</a:t>
            </a:r>
          </a:p>
          <a:p>
            <a:pPr marL="228600" indent="-228600">
              <a:buAutoNum type="arabicPeriod"/>
            </a:pPr>
            <a:r>
              <a:rPr lang="en-GB" b="0" baseline="0" smtClean="0"/>
              <a:t>Play </a:t>
            </a:r>
            <a:r>
              <a:rPr lang="en-GB" b="0" baseline="0" dirty="0"/>
              <a:t>the audio and ask where the person is from (‘¿La persona es </a:t>
            </a:r>
            <a:r>
              <a:rPr lang="en-GB" b="0" baseline="0"/>
              <a:t>de</a:t>
            </a:r>
            <a:r>
              <a:rPr lang="en-GB" b="0" baseline="0" smtClean="0"/>
              <a:t>…?’).</a:t>
            </a:r>
            <a:endParaRPr lang="en-GB" b="0" baseline="0" dirty="0"/>
          </a:p>
          <a:p>
            <a:pPr marL="228600" indent="-228600">
              <a:buAutoNum type="arabicPeriod"/>
            </a:pPr>
            <a:r>
              <a:rPr lang="en-GB" b="0" baseline="0" smtClean="0"/>
              <a:t>Ask </a:t>
            </a:r>
            <a:r>
              <a:rPr lang="en-GB" b="0" baseline="0" dirty="0"/>
              <a:t>students which other words they can recall from Y7 which have [</a:t>
            </a:r>
            <a:r>
              <a:rPr lang="en-GB" b="0" baseline="0" dirty="0" err="1"/>
              <a:t>ce</a:t>
            </a:r>
            <a:r>
              <a:rPr lang="en-GB" b="0" baseline="0" dirty="0"/>
              <a:t>], [ci] and [z]. This will help to prepare them for the next activity.</a:t>
            </a:r>
          </a:p>
          <a:p>
            <a:pPr marL="0" indent="0">
              <a:buNone/>
            </a:pPr>
            <a:r>
              <a:rPr lang="en-GB" b="0" baseline="0" dirty="0"/>
              <a:t>Anticipate, for [Z], </a:t>
            </a:r>
            <a:r>
              <a:rPr lang="en-GB" b="0" baseline="0" dirty="0" err="1"/>
              <a:t>voz</a:t>
            </a:r>
            <a:r>
              <a:rPr lang="en-GB" b="0" baseline="0" dirty="0"/>
              <a:t>, cabeza, empezar, </a:t>
            </a:r>
            <a:r>
              <a:rPr lang="en-GB" b="0" baseline="0" dirty="0" err="1"/>
              <a:t>zapato</a:t>
            </a:r>
            <a:r>
              <a:rPr lang="en-GB" b="0" baseline="0" dirty="0"/>
              <a:t>, zona, </a:t>
            </a:r>
            <a:r>
              <a:rPr lang="en-GB" b="0" baseline="0" dirty="0" err="1"/>
              <a:t>diez</a:t>
            </a:r>
            <a:r>
              <a:rPr lang="en-GB" b="0" baseline="0" dirty="0"/>
              <a:t>, </a:t>
            </a:r>
            <a:r>
              <a:rPr lang="en-GB" b="0" baseline="0" dirty="0" err="1"/>
              <a:t>naturaleza</a:t>
            </a:r>
            <a:r>
              <a:rPr lang="en-GB" b="0" baseline="0" dirty="0"/>
              <a:t>, </a:t>
            </a:r>
          </a:p>
          <a:p>
            <a:pPr marL="0" indent="0">
              <a:buNone/>
            </a:pPr>
            <a:r>
              <a:rPr lang="en-GB" b="0" baseline="0" dirty="0"/>
              <a:t>Anticipate, for [CI], cine, </a:t>
            </a:r>
            <a:r>
              <a:rPr lang="en-GB" b="0" baseline="0" dirty="0" err="1"/>
              <a:t>diciembre</a:t>
            </a:r>
            <a:r>
              <a:rPr lang="en-GB" b="0" baseline="0" dirty="0"/>
              <a:t>, </a:t>
            </a:r>
            <a:r>
              <a:rPr lang="en-GB" b="0" baseline="0" dirty="0" err="1"/>
              <a:t>decir</a:t>
            </a:r>
            <a:r>
              <a:rPr lang="en-GB" b="0" baseline="0" dirty="0"/>
              <a:t>, cierto</a:t>
            </a:r>
          </a:p>
          <a:p>
            <a:pPr marL="0" indent="0">
              <a:buNone/>
            </a:pPr>
            <a:r>
              <a:rPr lang="en-GB" b="0" baseline="0" dirty="0"/>
              <a:t>Anticipate, for [CE], ciudad, centro, </a:t>
            </a:r>
            <a:r>
              <a:rPr lang="en-GB" b="0" baseline="0" dirty="0" err="1"/>
              <a:t>necesitar</a:t>
            </a:r>
            <a:r>
              <a:rPr lang="en-GB" b="0" baseline="0" dirty="0"/>
              <a:t>, cerca</a:t>
            </a:r>
            <a:endParaRPr lang="en-GB" dirty="0"/>
          </a:p>
          <a:p>
            <a:endParaRPr lang="en-GB" dirty="0"/>
          </a:p>
          <a:p>
            <a:r>
              <a:rPr lang="en-GB" b="1" dirty="0"/>
              <a:t>Notes:</a:t>
            </a:r>
          </a:p>
          <a:p>
            <a:r>
              <a:rPr lang="en-GB" baseline="0" dirty="0"/>
              <a:t>Individual teachers may also find it useful to consider the information from exam board specifications below:</a:t>
            </a:r>
          </a:p>
          <a:p>
            <a:pPr marL="228600" indent="-228600">
              <a:buAutoNum type="arabicParenBoth"/>
            </a:pPr>
            <a:r>
              <a:rPr lang="en-GB" baseline="0" dirty="0"/>
              <a:t>AQA :</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p>
          <a:p>
            <a:pPr marL="228600" indent="-228600">
              <a:buAutoNum type="arabicParenBoth"/>
            </a:pPr>
            <a:endParaRPr lang="en-GB" sz="1200" b="0" i="1" kern="1200" dirty="0">
              <a:solidFill>
                <a:schemeClr val="tx1"/>
              </a:solidFill>
              <a:effectLst/>
              <a:latin typeface="+mn-lt"/>
              <a:ea typeface="+mn-ea"/>
              <a:cs typeface="+mn-cs"/>
            </a:endParaRPr>
          </a:p>
          <a:p>
            <a:r>
              <a:rPr lang="en-GB" b="1" dirty="0"/>
              <a:t>Image attribution:</a:t>
            </a:r>
            <a:r>
              <a:rPr lang="en-GB" b="1" baseline="0" dirty="0"/>
              <a:t> </a:t>
            </a:r>
            <a:endParaRPr lang="en-GB" b="1" dirty="0"/>
          </a:p>
          <a:p>
            <a:r>
              <a:rPr lang="en-GB" dirty="0"/>
              <a:t>Image with creative</a:t>
            </a:r>
            <a:r>
              <a:rPr lang="en-GB" baseline="0" dirty="0"/>
              <a:t> commons public domain licence</a:t>
            </a:r>
          </a:p>
          <a:p>
            <a:r>
              <a:rPr lang="en-GB" dirty="0"/>
              <a:t>https://mycsres.com/freesheet/spanish-speaking-world-map-18.html.html </a:t>
            </a:r>
          </a:p>
          <a:p>
            <a:pPr marL="0" indent="0">
              <a:buNone/>
            </a:pPr>
            <a:endParaRPr lang="en-GB" b="1"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085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Phonics practice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raise awareness of the different ways in which the SSCs [CE, [CI] and [Z] and are pronounced in the Spanish-speaking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smtClean="0"/>
              <a:t>Play </a:t>
            </a:r>
            <a:r>
              <a:rPr lang="en-GB" baseline="0" dirty="0"/>
              <a:t>the audio and ask students to tick the right column and write the word(s) with the target SSCs.</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GB" baseline="0" smtClean="0"/>
              <a:t>Check </a:t>
            </a:r>
            <a:r>
              <a:rPr lang="en-GB" baseline="0" dirty="0"/>
              <a:t>answers, including spelling</a:t>
            </a:r>
            <a:r>
              <a:rPr lang="en-GB" baseline="0"/>
              <a:t>, </a:t>
            </a:r>
            <a:r>
              <a:rPr lang="en-GB" baseline="0" smtClean="0"/>
              <a:t>and give feedback.</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Some </a:t>
            </a:r>
            <a:r>
              <a:rPr lang="en-GB" baseline="0" dirty="0"/>
              <a:t>students may be able to write the entire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Ensure understanding of ‘de dónde’. Both words have been taught, but separately, </a:t>
            </a:r>
            <a:r>
              <a:rPr lang="en-GB" baseline="0"/>
              <a:t>and </a:t>
            </a:r>
            <a:r>
              <a:rPr lang="en-GB" baseline="0" smtClean="0"/>
              <a:t>the word </a:t>
            </a:r>
            <a:r>
              <a:rPr lang="en-GB" baseline="0" dirty="0"/>
              <a:t>order is different here from English (‘where….from’).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¿Dónde </a:t>
            </a:r>
            <a:r>
              <a:rPr lang="en-GB" baseline="0" dirty="0" err="1"/>
              <a:t>está</a:t>
            </a:r>
            <a:r>
              <a:rPr lang="en-GB" baseline="0" dirty="0"/>
              <a:t> el </a:t>
            </a:r>
            <a:r>
              <a:rPr lang="en-GB" b="1" baseline="0" dirty="0"/>
              <a:t>ci</a:t>
            </a:r>
            <a:r>
              <a:rPr lang="en-GB" baseline="0" dirty="0"/>
              <a:t>ne?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La pla</a:t>
            </a:r>
            <a:r>
              <a:rPr lang="en-GB" b="1" baseline="0" dirty="0"/>
              <a:t>z</a:t>
            </a:r>
            <a:r>
              <a:rPr lang="en-GB" baseline="0" dirty="0"/>
              <a:t>a es </a:t>
            </a:r>
            <a:r>
              <a:rPr lang="en-GB" baseline="0" dirty="0" err="1"/>
              <a:t>muy</a:t>
            </a:r>
            <a:r>
              <a:rPr lang="en-GB" baseline="0" dirty="0"/>
              <a:t> </a:t>
            </a:r>
            <a:r>
              <a:rPr lang="en-GB" baseline="0" dirty="0" err="1"/>
              <a:t>antigua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a:t>
            </a:r>
            <a:r>
              <a:rPr lang="en-GB" baseline="0" dirty="0" err="1"/>
              <a:t>Cuándo</a:t>
            </a:r>
            <a:r>
              <a:rPr lang="en-GB" baseline="0" dirty="0"/>
              <a:t> va a empe</a:t>
            </a:r>
            <a:r>
              <a:rPr lang="en-GB" b="1" baseline="0" dirty="0"/>
              <a:t>z</a:t>
            </a:r>
            <a:r>
              <a:rPr lang="en-GB" baseline="0" dirty="0"/>
              <a:t>ar la </a:t>
            </a:r>
            <a:r>
              <a:rPr lang="en-GB" baseline="0" dirty="0" err="1"/>
              <a:t>clase</a:t>
            </a:r>
            <a:r>
              <a:rPr lang="en-GB" baseline="0" dirty="0"/>
              <a:t> de </a:t>
            </a:r>
            <a:r>
              <a:rPr lang="en-GB" baseline="0" dirty="0" err="1"/>
              <a:t>baile</a:t>
            </a:r>
            <a:r>
              <a:rPr lang="en-GB" baseline="0" dirty="0"/>
              <a:t>?</a:t>
            </a:r>
          </a:p>
          <a:p>
            <a:pPr marL="228600" indent="-228600">
              <a:buAutoNum type="arabicParenR"/>
            </a:pPr>
            <a:r>
              <a:rPr lang="en-GB" baseline="0" dirty="0"/>
              <a:t>En la </a:t>
            </a:r>
            <a:r>
              <a:rPr lang="en-GB" b="1" baseline="0" dirty="0"/>
              <a:t>ci</a:t>
            </a:r>
            <a:r>
              <a:rPr lang="en-GB" baseline="0" dirty="0"/>
              <a:t>udad hay </a:t>
            </a:r>
            <a:r>
              <a:rPr lang="en-GB" baseline="0" dirty="0" err="1"/>
              <a:t>muchos</a:t>
            </a:r>
            <a:r>
              <a:rPr lang="en-GB" baseline="0" dirty="0"/>
              <a:t> </a:t>
            </a:r>
            <a:r>
              <a:rPr lang="en-GB" baseline="0" dirty="0" err="1"/>
              <a:t>restaurantes</a:t>
            </a:r>
            <a:r>
              <a:rPr lang="en-GB" baseline="0" dirty="0"/>
              <a:t> </a:t>
            </a:r>
            <a:r>
              <a:rPr lang="en-GB" baseline="0" dirty="0" err="1"/>
              <a:t>muy</a:t>
            </a:r>
            <a:r>
              <a:rPr lang="en-GB" baseline="0" dirty="0"/>
              <a:t> </a:t>
            </a:r>
            <a:r>
              <a:rPr lang="en-GB" baseline="0" dirty="0" err="1"/>
              <a:t>buenos</a:t>
            </a:r>
            <a:r>
              <a:rPr lang="en-GB" baseline="0" dirty="0"/>
              <a:t>.</a:t>
            </a:r>
          </a:p>
          <a:p>
            <a:pPr marL="228600" indent="-228600">
              <a:buAutoNum type="arabicParenR"/>
            </a:pPr>
            <a:r>
              <a:rPr lang="en-GB" baseline="0" dirty="0"/>
              <a:t>Las </a:t>
            </a:r>
            <a:r>
              <a:rPr lang="en-GB" baseline="0" dirty="0" err="1"/>
              <a:t>tiendas</a:t>
            </a:r>
            <a:r>
              <a:rPr lang="en-GB" baseline="0" dirty="0"/>
              <a:t> en el </a:t>
            </a:r>
            <a:r>
              <a:rPr lang="en-GB" b="1" baseline="0" dirty="0"/>
              <a:t>ce</a:t>
            </a:r>
            <a:r>
              <a:rPr lang="en-GB" baseline="0" dirty="0"/>
              <a:t>ntro son </a:t>
            </a:r>
            <a:r>
              <a:rPr lang="en-GB" baseline="0" dirty="0" err="1"/>
              <a:t>muy</a:t>
            </a:r>
            <a:r>
              <a:rPr lang="en-GB" baseline="0" dirty="0"/>
              <a:t> </a:t>
            </a:r>
            <a:r>
              <a:rPr lang="en-GB" baseline="0" dirty="0" err="1"/>
              <a:t>caras</a:t>
            </a:r>
            <a:r>
              <a:rPr lang="en-GB" baseline="0" dirty="0"/>
              <a:t>.</a:t>
            </a:r>
          </a:p>
          <a:p>
            <a:pPr marL="228600" indent="-228600">
              <a:buAutoNum type="arabicParenR"/>
            </a:pPr>
            <a:r>
              <a:rPr lang="en-GB" baseline="0" dirty="0"/>
              <a:t>Ne</a:t>
            </a:r>
            <a:r>
              <a:rPr lang="en-GB" b="1" baseline="0" dirty="0"/>
              <a:t>ce</a:t>
            </a:r>
            <a:r>
              <a:rPr lang="en-GB" baseline="0" dirty="0"/>
              <a:t>sito comprar un </a:t>
            </a:r>
            <a:r>
              <a:rPr lang="en-GB" baseline="0" dirty="0" err="1"/>
              <a:t>regalo</a:t>
            </a:r>
            <a:r>
              <a:rPr lang="en-GB" baseline="0" dirty="0"/>
              <a:t> </a:t>
            </a:r>
            <a:r>
              <a:rPr lang="en-GB" baseline="0" dirty="0" err="1"/>
              <a:t>barato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La naturale</a:t>
            </a:r>
            <a:r>
              <a:rPr lang="en-GB" b="1" baseline="0" dirty="0"/>
              <a:t>z</a:t>
            </a:r>
            <a:r>
              <a:rPr lang="en-GB" baseline="0" dirty="0"/>
              <a:t>a </a:t>
            </a:r>
            <a:r>
              <a:rPr lang="en-GB" baseline="0" dirty="0" err="1"/>
              <a:t>aquí</a:t>
            </a:r>
            <a:r>
              <a:rPr lang="en-GB" baseline="0" dirty="0"/>
              <a:t> en </a:t>
            </a:r>
            <a:r>
              <a:rPr lang="en-GB" baseline="0" dirty="0" err="1"/>
              <a:t>esta</a:t>
            </a:r>
            <a:r>
              <a:rPr lang="en-GB" baseline="0" dirty="0"/>
              <a:t> </a:t>
            </a:r>
            <a:r>
              <a:rPr lang="en-GB" b="1" baseline="0" dirty="0"/>
              <a:t>z</a:t>
            </a:r>
            <a:r>
              <a:rPr lang="en-GB" baseline="0" dirty="0"/>
              <a:t>ona es </a:t>
            </a:r>
            <a:r>
              <a:rPr lang="en-GB" baseline="0" dirty="0" err="1"/>
              <a:t>hermosa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El </a:t>
            </a:r>
            <a:r>
              <a:rPr lang="en-GB" baseline="0" dirty="0" err="1"/>
              <a:t>teatro</a:t>
            </a:r>
            <a:r>
              <a:rPr lang="en-GB" baseline="0" dirty="0"/>
              <a:t> </a:t>
            </a:r>
            <a:r>
              <a:rPr lang="en-GB" baseline="0" dirty="0" err="1"/>
              <a:t>famoso</a:t>
            </a:r>
            <a:r>
              <a:rPr lang="en-GB" baseline="0" dirty="0"/>
              <a:t> </a:t>
            </a:r>
            <a:r>
              <a:rPr lang="en-GB" baseline="0" dirty="0" err="1"/>
              <a:t>está</a:t>
            </a:r>
            <a:r>
              <a:rPr lang="en-GB" baseline="0" dirty="0"/>
              <a:t> </a:t>
            </a:r>
            <a:r>
              <a:rPr lang="en-GB" b="1" baseline="0" dirty="0"/>
              <a:t>ce</a:t>
            </a:r>
            <a:r>
              <a:rPr lang="en-GB" baseline="0" dirty="0"/>
              <a:t>rca, ¿</a:t>
            </a:r>
            <a:r>
              <a:rPr lang="en-GB" b="1" baseline="0" dirty="0"/>
              <a:t>ci</a:t>
            </a:r>
            <a:r>
              <a:rPr lang="en-GB" baseline="0" dirty="0"/>
              <a:t>erto?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228600" indent="-228600">
              <a:buAutoNum type="arabicParenR"/>
            </a:pPr>
            <a:endParaRPr lang="en-GB" baseline="0" dirty="0"/>
          </a:p>
          <a:p>
            <a:pPr marL="228600" indent="-228600">
              <a:buAutoNum type="arabicParen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50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 recap </a:t>
            </a:r>
          </a:p>
          <a:p>
            <a:endParaRPr lang="en-GB" dirty="0"/>
          </a:p>
          <a:p>
            <a:r>
              <a:rPr lang="en-GB" b="1" dirty="0"/>
              <a:t>Timing</a:t>
            </a:r>
            <a:r>
              <a:rPr lang="en-GB" b="1" baseline="0" dirty="0"/>
              <a:t>: </a:t>
            </a:r>
            <a:r>
              <a:rPr lang="en-GB" baseline="0" dirty="0"/>
              <a:t>6 minutes (slides 33-35)</a:t>
            </a:r>
          </a:p>
          <a:p>
            <a:endParaRPr lang="en-GB" dirty="0"/>
          </a:p>
          <a:p>
            <a:r>
              <a:rPr lang="en-GB" b="1" dirty="0"/>
              <a:t>Aim: </a:t>
            </a:r>
            <a:r>
              <a:rPr lang="en-GB" dirty="0"/>
              <a:t>to refresh students’ knowledge</a:t>
            </a:r>
            <a:r>
              <a:rPr lang="en-GB" baseline="0" dirty="0"/>
              <a:t> of ‘ir’ to describe future intention vs habitual events ahead of the activities in this lesson.</a:t>
            </a:r>
          </a:p>
          <a:p>
            <a:endParaRPr lang="en-GB" baseline="0" dirty="0"/>
          </a:p>
          <a:p>
            <a:r>
              <a:rPr lang="en-GB" b="1" dirty="0"/>
              <a:t>Notes:</a:t>
            </a:r>
          </a:p>
          <a:p>
            <a:r>
              <a:rPr lang="en-GB" b="0" baseline="0" dirty="0"/>
              <a:t>1. </a:t>
            </a:r>
            <a:r>
              <a:rPr lang="en-GB" baseline="0" dirty="0"/>
              <a:t>‘am/is/are going’ is also used in English to refer to ongoing (unfinished) actions in the present. The use of the Spanish present simple to convey the same meaning (e.g. ¿Dónde vas? to mean ‘Where are you going?’) is not the focus of the current lesson. This will be a focus of resources in Year 8, Term 1.1, Week 5. Thus far in Year 7, the Spanish present simple has only been used to express habitual events or states (e.g. </a:t>
            </a:r>
            <a:r>
              <a:rPr lang="en-GB" baseline="0" dirty="0" err="1"/>
              <a:t>estar</a:t>
            </a:r>
            <a:r>
              <a:rPr lang="en-GB" baseline="0" dirty="0"/>
              <a:t>, </a:t>
            </a:r>
            <a:r>
              <a:rPr lang="en-GB" baseline="0" dirty="0" err="1"/>
              <a:t>tener</a:t>
            </a:r>
            <a:r>
              <a:rPr lang="en-GB" baseline="0" dirty="0"/>
              <a:t>, </a:t>
            </a:r>
            <a:r>
              <a:rPr lang="en-GB" baseline="0" dirty="0" err="1"/>
              <a:t>querer</a:t>
            </a:r>
            <a:r>
              <a:rPr lang="en-GB" baseline="0" dirty="0"/>
              <a:t>). </a:t>
            </a:r>
          </a:p>
          <a:p>
            <a:endParaRPr lang="en-GB" baseline="0" dirty="0"/>
          </a:p>
          <a:p>
            <a:r>
              <a:rPr lang="en-GB" i="0" baseline="0" dirty="0"/>
              <a:t>2. The Spanish present simple, in addition to expressing habitual actions, is also frequently used to express future intentions/plans. For example, one can say ‘Mañana vamos a California’. We’re going to California tomorrow.’ (Butt &amp; Benjamin, 2004). This is an additional use of the present simple that will be taught later. Here we are focusing on the new feature (ir + a + infinitive) alongside the previously taught use of ‘ir’ for habitual events.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010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a:t>
            </a:r>
            <a:r>
              <a:rPr lang="en-GB" b="1" baseline="0" dirty="0"/>
              <a:t> recap slide</a:t>
            </a:r>
            <a:endParaRPr lang="en-GB" b="1" dirty="0"/>
          </a:p>
          <a:p>
            <a:endParaRPr lang="en-GB" dirty="0"/>
          </a:p>
          <a:p>
            <a:r>
              <a:rPr lang="en-GB" b="1" dirty="0"/>
              <a:t>Procedure:</a:t>
            </a:r>
          </a:p>
          <a:p>
            <a:pPr marL="228600" indent="-228600">
              <a:buAutoNum type="arabicPeriod"/>
            </a:pPr>
            <a:r>
              <a:rPr lang="en-GB" baseline="0" smtClean="0"/>
              <a:t>Click </a:t>
            </a:r>
            <a:r>
              <a:rPr lang="en-GB" baseline="0" dirty="0"/>
              <a:t>to make each part of the explanation appear, in order.</a:t>
            </a:r>
          </a:p>
          <a:p>
            <a:pPr marL="228600" indent="-228600">
              <a:buAutoNum type="arabicPeriod"/>
            </a:pPr>
            <a:r>
              <a:rPr lang="en-GB" baseline="0" smtClean="0"/>
              <a:t>Elicit </a:t>
            </a:r>
            <a:r>
              <a:rPr lang="en-GB" baseline="0" dirty="0"/>
              <a:t>the target forms in gaps and the Spanish translations of the English sentences.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114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a:t>
            </a:r>
          </a:p>
          <a:p>
            <a:r>
              <a:rPr lang="en-GB" b="0" dirty="0"/>
              <a:t>Cross-linguistic awareness raising: a</a:t>
            </a:r>
            <a:r>
              <a:rPr lang="en-GB" b="0" baseline="0" dirty="0"/>
              <a:t>lthough in this lesson students won’t be required to produce yes-no questions with ‘ir’ themselves, this slide highlights how English question formation requires subject-verb inversion when using ‘going to’. Regular awareness raising is important for students in the early stages of L2 acquisition to avoid direct translation of English questions. </a:t>
            </a:r>
          </a:p>
          <a:p>
            <a:endParaRPr lang="en-GB" b="0" baseline="0" dirty="0"/>
          </a:p>
          <a:p>
            <a:r>
              <a:rPr lang="en-GB" b="0" baseline="0" dirty="0" smtClean="0"/>
              <a:t>Teachers Click </a:t>
            </a:r>
            <a:r>
              <a:rPr lang="en-GB" b="0" baseline="0" dirty="0"/>
              <a:t>on the orange action button to hear each sentence.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570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Timing: </a:t>
            </a:r>
            <a:r>
              <a:rPr lang="en-US" baseline="0" dirty="0"/>
              <a:t>10 minutes</a:t>
            </a:r>
          </a:p>
          <a:p>
            <a:pPr marL="0" indent="0">
              <a:buNone/>
            </a:pPr>
            <a:endParaRPr lang="en-US" baseline="0" dirty="0"/>
          </a:p>
          <a:p>
            <a:pPr marL="0" indent="0">
              <a:buNone/>
            </a:pPr>
            <a:r>
              <a:rPr lang="en-US" b="1" baseline="0" dirty="0"/>
              <a:t>Aim: </a:t>
            </a:r>
            <a:r>
              <a:rPr lang="en-US" baseline="0" dirty="0"/>
              <a:t>to practise distinguishing between ‘</a:t>
            </a:r>
            <a:r>
              <a:rPr lang="en-US" baseline="0" dirty="0" err="1"/>
              <a:t>ir</a:t>
            </a:r>
            <a:r>
              <a:rPr lang="en-US" baseline="0" dirty="0"/>
              <a:t>’ for future plans and habitual actions in listening. To also practice listening for question vs statement intonation and the meaning that this conveys in English.</a:t>
            </a:r>
          </a:p>
          <a:p>
            <a:pPr marL="0" indent="0">
              <a:buNone/>
            </a:pPr>
            <a:endParaRPr lang="en-US" baseline="0" dirty="0"/>
          </a:p>
          <a:p>
            <a:pPr marL="0" indent="0">
              <a:buNone/>
            </a:pPr>
            <a:r>
              <a:rPr lang="en-US" b="1" baseline="0" dirty="0"/>
              <a:t>Procedure: </a:t>
            </a:r>
          </a:p>
          <a:p>
            <a:pPr marL="228600" indent="-228600">
              <a:buAutoNum type="arabicPeriod"/>
            </a:pPr>
            <a:r>
              <a:rPr lang="en-US" b="0" baseline="0" smtClean="0"/>
              <a:t>Ask </a:t>
            </a:r>
            <a:r>
              <a:rPr lang="en-US" b="0" baseline="0" dirty="0"/>
              <a:t>students to listen and tick the correct column (first two columns)</a:t>
            </a:r>
          </a:p>
          <a:p>
            <a:pPr marL="228600" indent="-228600">
              <a:buAutoNum type="arabicPeriod"/>
            </a:pPr>
            <a:r>
              <a:rPr lang="en-US" b="0" baseline="0" smtClean="0"/>
              <a:t>Ask </a:t>
            </a:r>
            <a:r>
              <a:rPr lang="en-US" b="0" baseline="0" dirty="0" smtClean="0"/>
              <a:t>students </a:t>
            </a:r>
            <a:r>
              <a:rPr lang="en-US" b="0" baseline="0" dirty="0"/>
              <a:t>to listen again and decide if they heard a question or statement (third column). Some students might be able to do this on the first time they listen.</a:t>
            </a:r>
          </a:p>
          <a:p>
            <a:pPr marL="228600" indent="-228600">
              <a:buAutoNum type="arabicPeriod"/>
            </a:pPr>
            <a:r>
              <a:rPr lang="en-US" b="0" baseline="0" dirty="0"/>
              <a:t>Finally, and playing the audio for 1,2,4 </a:t>
            </a:r>
            <a:r>
              <a:rPr lang="en-US" b="0" baseline="0"/>
              <a:t>and </a:t>
            </a:r>
            <a:r>
              <a:rPr lang="en-US" b="0" baseline="0" smtClean="0"/>
              <a:t>8 a </a:t>
            </a:r>
            <a:r>
              <a:rPr lang="en-US" b="0" baseline="0" dirty="0"/>
              <a:t>final time, </a:t>
            </a:r>
            <a:r>
              <a:rPr lang="en-US" b="0" baseline="0" dirty="0" smtClean="0"/>
              <a:t>teachers ask students </a:t>
            </a:r>
            <a:r>
              <a:rPr lang="en-US" b="0" baseline="0" dirty="0"/>
              <a:t>to complete the words and punctuation in the four sentences in English that translate with ‘going to + infinitive’. The focus on the L1-L2 difference in question formation here is likely to help in the final activity.</a:t>
            </a:r>
          </a:p>
          <a:p>
            <a:pPr marL="228600" indent="-228600">
              <a:buAutoNum type="arabicPeriod"/>
            </a:pPr>
            <a:endParaRPr lang="en-US" b="0" baseline="0" dirty="0"/>
          </a:p>
          <a:p>
            <a:pPr marL="0" indent="0">
              <a:buNone/>
            </a:pPr>
            <a:r>
              <a:rPr lang="en-US" b="1" baseline="0" dirty="0"/>
              <a:t>Note</a:t>
            </a:r>
            <a:r>
              <a:rPr lang="en-US" b="1" baseline="0" dirty="0" smtClean="0"/>
              <a:t>:</a:t>
            </a:r>
          </a:p>
          <a:p>
            <a:pPr marL="0" indent="0">
              <a:buNone/>
            </a:pPr>
            <a:r>
              <a:rPr lang="en-US" b="0" baseline="0" dirty="0" smtClean="0"/>
              <a:t>To </a:t>
            </a:r>
            <a:r>
              <a:rPr lang="en-US" b="0" baseline="0" dirty="0"/>
              <a:t>avoid overload, we only ask for the four English sentences using ‘going to + verb’ to be completed. The other four sentences use other constructions in English (e.g. auxiliary ‘do’). which are likely to be too much to process when translating directly from spoken Spanish to written English.  </a:t>
            </a:r>
          </a:p>
          <a:p>
            <a:pPr marL="0" indent="0">
              <a:buNone/>
            </a:pPr>
            <a:endParaRPr lang="en-US" dirty="0"/>
          </a:p>
          <a:p>
            <a:pPr marL="0" indent="0">
              <a:buNone/>
            </a:pPr>
            <a:r>
              <a:rPr lang="en-US" b="1" dirty="0"/>
              <a:t>Transcript</a:t>
            </a:r>
          </a:p>
          <a:p>
            <a:pPr marL="228600" indent="-228600">
              <a:buAutoNum type="arabicParenR"/>
            </a:pPr>
            <a:r>
              <a:rPr lang="en-US" dirty="0"/>
              <a:t>¿Vamos a </a:t>
            </a:r>
            <a:r>
              <a:rPr lang="en-US" dirty="0" err="1"/>
              <a:t>viajar</a:t>
            </a:r>
            <a:r>
              <a:rPr lang="en-US" dirty="0"/>
              <a:t> por </a:t>
            </a:r>
            <a:r>
              <a:rPr lang="en-US" dirty="0" err="1"/>
              <a:t>todo</a:t>
            </a:r>
            <a:r>
              <a:rPr lang="en-US" dirty="0"/>
              <a:t> el </a:t>
            </a:r>
            <a:r>
              <a:rPr lang="en-US" dirty="0" err="1"/>
              <a:t>país</a:t>
            </a:r>
            <a:r>
              <a:rPr lang="en-US" dirty="0"/>
              <a:t>?</a:t>
            </a:r>
          </a:p>
          <a:p>
            <a:pPr marL="228600" indent="-228600">
              <a:buAutoNum type="arabicParenR"/>
            </a:pPr>
            <a:r>
              <a:rPr lang="en-US" dirty="0"/>
              <a:t>Vamos</a:t>
            </a:r>
            <a:r>
              <a:rPr lang="en-US" baseline="0" dirty="0"/>
              <a:t> a </a:t>
            </a:r>
            <a:r>
              <a:rPr lang="en-US" baseline="0" dirty="0" err="1"/>
              <a:t>descubrir</a:t>
            </a:r>
            <a:r>
              <a:rPr lang="en-US" baseline="0" dirty="0"/>
              <a:t> las </a:t>
            </a:r>
            <a:r>
              <a:rPr lang="en-US" baseline="0" dirty="0" err="1"/>
              <a:t>ciudades</a:t>
            </a:r>
            <a:r>
              <a:rPr lang="en-US" baseline="0" dirty="0"/>
              <a:t> </a:t>
            </a:r>
            <a:r>
              <a:rPr lang="en-US" baseline="0" dirty="0" err="1"/>
              <a:t>antiguas</a:t>
            </a:r>
            <a:r>
              <a:rPr lang="en-US" baseline="0" dirty="0"/>
              <a:t>.</a:t>
            </a:r>
          </a:p>
          <a:p>
            <a:pPr marL="228600" indent="-228600">
              <a:buAutoNum type="arabicParenR"/>
            </a:pPr>
            <a:r>
              <a:rPr lang="en-US" baseline="0" dirty="0" err="1"/>
              <a:t>Voy</a:t>
            </a:r>
            <a:r>
              <a:rPr lang="en-US" baseline="0" dirty="0"/>
              <a:t> a </a:t>
            </a:r>
            <a:r>
              <a:rPr lang="en-US" baseline="0" dirty="0" err="1"/>
              <a:t>los</a:t>
            </a:r>
            <a:r>
              <a:rPr lang="en-US" baseline="0" dirty="0"/>
              <a:t> </a:t>
            </a:r>
            <a:r>
              <a:rPr lang="en-US" baseline="0" dirty="0" err="1"/>
              <a:t>museos</a:t>
            </a:r>
            <a:r>
              <a:rPr lang="en-US" baseline="0" dirty="0"/>
              <a:t> </a:t>
            </a:r>
            <a:r>
              <a:rPr lang="en-US" baseline="0" dirty="0" err="1"/>
              <a:t>porque</a:t>
            </a:r>
            <a:r>
              <a:rPr lang="en-US" baseline="0" dirty="0"/>
              <a:t> </a:t>
            </a:r>
            <a:r>
              <a:rPr lang="en-US" baseline="0" dirty="0" err="1"/>
              <a:t>disfruto</a:t>
            </a:r>
            <a:r>
              <a:rPr lang="en-US" baseline="0" dirty="0"/>
              <a:t> la </a:t>
            </a:r>
            <a:r>
              <a:rPr lang="en-US" baseline="0" dirty="0" err="1"/>
              <a:t>cultura</a:t>
            </a:r>
            <a:r>
              <a:rPr lang="en-US" baseline="0" dirty="0"/>
              <a:t>.</a:t>
            </a:r>
          </a:p>
          <a:p>
            <a:pPr marL="228600" indent="-228600">
              <a:buAutoNum type="arabicParenR"/>
            </a:pPr>
            <a:r>
              <a:rPr lang="en-US" baseline="0" dirty="0"/>
              <a:t>¿Vas a </a:t>
            </a:r>
            <a:r>
              <a:rPr lang="en-US" baseline="0" dirty="0" err="1"/>
              <a:t>llevar</a:t>
            </a:r>
            <a:r>
              <a:rPr lang="en-US" baseline="0" dirty="0"/>
              <a:t> mucho </a:t>
            </a:r>
            <a:r>
              <a:rPr lang="en-US" baseline="0" dirty="0" err="1"/>
              <a:t>dinero</a:t>
            </a:r>
            <a:r>
              <a:rPr lang="en-US" baseline="0" dirty="0"/>
              <a:t>?</a:t>
            </a:r>
          </a:p>
          <a:p>
            <a:pPr marL="228600" indent="-228600">
              <a:buAutoNum type="arabicParenR"/>
            </a:pPr>
            <a:r>
              <a:rPr lang="en-US" baseline="0" dirty="0"/>
              <a:t>¿Vas con </a:t>
            </a:r>
            <a:r>
              <a:rPr lang="en-US" baseline="0" dirty="0" err="1"/>
              <a:t>tu</a:t>
            </a:r>
            <a:r>
              <a:rPr lang="en-US" baseline="0" dirty="0"/>
              <a:t> familia?</a:t>
            </a:r>
          </a:p>
          <a:p>
            <a:pPr marL="228600" indent="-228600">
              <a:buAutoNum type="arabicParenR"/>
            </a:pPr>
            <a:r>
              <a:rPr lang="en-US" baseline="0" dirty="0"/>
              <a:t> </a:t>
            </a:r>
            <a:r>
              <a:rPr lang="en-US" baseline="0" dirty="0" err="1"/>
              <a:t>Voy</a:t>
            </a:r>
            <a:r>
              <a:rPr lang="en-US" baseline="0" dirty="0"/>
              <a:t> a la capital mucho </a:t>
            </a:r>
            <a:r>
              <a:rPr lang="en-US" baseline="0" dirty="0" err="1"/>
              <a:t>porque</a:t>
            </a:r>
            <a:r>
              <a:rPr lang="en-US" baseline="0" dirty="0"/>
              <a:t> </a:t>
            </a:r>
            <a:r>
              <a:rPr lang="en-US" baseline="0" dirty="0" err="1"/>
              <a:t>mis</a:t>
            </a:r>
            <a:r>
              <a:rPr lang="en-US" baseline="0" dirty="0"/>
              <a:t> </a:t>
            </a:r>
            <a:r>
              <a:rPr lang="en-US" baseline="0" dirty="0" err="1"/>
              <a:t>primos</a:t>
            </a:r>
            <a:r>
              <a:rPr lang="en-US" baseline="0" dirty="0"/>
              <a:t> </a:t>
            </a:r>
            <a:r>
              <a:rPr lang="en-US" baseline="0" dirty="0" err="1"/>
              <a:t>viven</a:t>
            </a:r>
            <a:r>
              <a:rPr lang="en-US" baseline="0" dirty="0"/>
              <a:t> </a:t>
            </a:r>
            <a:r>
              <a:rPr lang="en-US" baseline="0" dirty="0" err="1"/>
              <a:t>allí</a:t>
            </a:r>
            <a:r>
              <a:rPr lang="en-US" baseline="0" dirty="0"/>
              <a:t>.</a:t>
            </a:r>
          </a:p>
          <a:p>
            <a:pPr marL="228600" indent="-228600">
              <a:buAutoNum type="arabicParenR"/>
            </a:pPr>
            <a:r>
              <a:rPr lang="en-US" baseline="0" dirty="0"/>
              <a:t>¿</a:t>
            </a:r>
            <a:r>
              <a:rPr lang="en-US" baseline="0" dirty="0" err="1"/>
              <a:t>Tu</a:t>
            </a:r>
            <a:r>
              <a:rPr lang="en-US" baseline="0" dirty="0"/>
              <a:t> </a:t>
            </a:r>
            <a:r>
              <a:rPr lang="en-US" baseline="0" dirty="0" err="1"/>
              <a:t>amiga</a:t>
            </a:r>
            <a:r>
              <a:rPr lang="en-US" baseline="0" dirty="0"/>
              <a:t> </a:t>
            </a:r>
            <a:r>
              <a:rPr lang="en-US" baseline="0" dirty="0" err="1"/>
              <a:t>va</a:t>
            </a:r>
            <a:r>
              <a:rPr lang="en-US" baseline="0" dirty="0"/>
              <a:t> a la capital </a:t>
            </a:r>
            <a:r>
              <a:rPr lang="en-US" baseline="0" dirty="0" err="1"/>
              <a:t>también</a:t>
            </a:r>
            <a:r>
              <a:rPr lang="en-US" baseline="0" dirty="0"/>
              <a:t>?</a:t>
            </a:r>
          </a:p>
          <a:p>
            <a:pPr marL="228600" indent="-228600">
              <a:buAutoNum type="arabicParenR"/>
            </a:pPr>
            <a:r>
              <a:rPr lang="en-US" baseline="0" dirty="0" err="1"/>
              <a:t>Voy</a:t>
            </a:r>
            <a:r>
              <a:rPr lang="en-US" baseline="0" dirty="0"/>
              <a:t> a </a:t>
            </a:r>
            <a:r>
              <a:rPr lang="en-US" baseline="0" dirty="0" err="1"/>
              <a:t>descansar</a:t>
            </a:r>
            <a:r>
              <a:rPr lang="en-US" baseline="0" dirty="0"/>
              <a:t> </a:t>
            </a:r>
            <a:r>
              <a:rPr lang="en-US" baseline="0" dirty="0" err="1"/>
              <a:t>en</a:t>
            </a:r>
            <a:r>
              <a:rPr lang="en-US" baseline="0" dirty="0"/>
              <a:t> la playa </a:t>
            </a:r>
            <a:r>
              <a:rPr lang="en-US" baseline="0" dirty="0" err="1"/>
              <a:t>todos</a:t>
            </a:r>
            <a:r>
              <a:rPr lang="en-US" baseline="0" dirty="0"/>
              <a:t> </a:t>
            </a:r>
            <a:r>
              <a:rPr lang="en-US" baseline="0" dirty="0" err="1"/>
              <a:t>los</a:t>
            </a:r>
            <a:r>
              <a:rPr lang="en-US" baseline="0" dirty="0"/>
              <a:t> </a:t>
            </a:r>
            <a:r>
              <a:rPr lang="en-US" baseline="0" dirty="0" err="1"/>
              <a:t>días</a:t>
            </a:r>
            <a:r>
              <a:rPr lang="en-US" baseline="0" dirty="0"/>
              <a:t>.</a:t>
            </a:r>
          </a:p>
          <a:p>
            <a:pPr marL="228600" indent="-228600">
              <a:buAutoNum type="arabicParenR"/>
            </a:pPr>
            <a:endParaRPr lang="en-US" dirty="0"/>
          </a:p>
          <a:p>
            <a:pPr marL="228600" indent="-228600">
              <a:buAutoNum type="arabicParenR"/>
            </a:pPr>
            <a:endParaRPr lang="en-US" dirty="0"/>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253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dirty="0"/>
              <a:t>10 minutes</a:t>
            </a:r>
          </a:p>
          <a:p>
            <a:endParaRPr lang="en-US" dirty="0"/>
          </a:p>
          <a:p>
            <a:r>
              <a:rPr lang="en-US" b="1" dirty="0"/>
              <a:t>Aim: </a:t>
            </a:r>
            <a:r>
              <a:rPr lang="en-US" baseline="0" dirty="0"/>
              <a:t>to practise distinguishing between ‘</a:t>
            </a:r>
            <a:r>
              <a:rPr lang="en-US" baseline="0" dirty="0" err="1"/>
              <a:t>ir</a:t>
            </a:r>
            <a:r>
              <a:rPr lang="en-US" baseline="0" dirty="0"/>
              <a:t>’ for future plans and habitual actions in reading. </a:t>
            </a:r>
          </a:p>
          <a:p>
            <a:r>
              <a:rPr lang="en-US" baseline="0" dirty="0"/>
              <a:t>NB A secondary aim to encourage reflection about whether the verb refers to Ana (‘</a:t>
            </a:r>
            <a:r>
              <a:rPr lang="en-US" baseline="0" dirty="0" err="1"/>
              <a:t>voy</a:t>
            </a:r>
            <a:r>
              <a:rPr lang="en-US" baseline="0" dirty="0"/>
              <a:t>’) or Ana and cousins (‘vamos’). For this reason, we have divided the responses into columns for ‘I’ and ‘we’. As this is an extended text, however, the task is not intended to be strictly referential (i.e. it doesn’t always require attending to the verb to decide who is referred to). </a:t>
            </a:r>
          </a:p>
          <a:p>
            <a:endParaRPr lang="en-US" dirty="0"/>
          </a:p>
          <a:p>
            <a:r>
              <a:rPr lang="en-US" b="1" dirty="0"/>
              <a:t>Procedure:</a:t>
            </a:r>
          </a:p>
          <a:p>
            <a:pPr marL="228600" indent="-228600">
              <a:buAutoNum type="arabicPeriod"/>
            </a:pPr>
            <a:r>
              <a:rPr lang="en-US" smtClean="0"/>
              <a:t>Ask </a:t>
            </a:r>
            <a:r>
              <a:rPr lang="en-US" dirty="0"/>
              <a:t>students, working individually or in pairs, to complete the two boxes for ‘Ana’ and ‘Ana</a:t>
            </a:r>
            <a:r>
              <a:rPr lang="en-US" baseline="0" dirty="0"/>
              <a:t> y los </a:t>
            </a:r>
            <a:r>
              <a:rPr lang="en-US" baseline="0" dirty="0" err="1"/>
              <a:t>primos</a:t>
            </a:r>
            <a:r>
              <a:rPr lang="en-US" baseline="0" dirty="0"/>
              <a:t>’ in English.</a:t>
            </a:r>
          </a:p>
          <a:p>
            <a:pPr marL="228600" indent="-228600">
              <a:buAutoNum type="arabicPeriod"/>
            </a:pPr>
            <a:r>
              <a:rPr lang="en-US" baseline="0"/>
              <a:t>Check </a:t>
            </a:r>
            <a:r>
              <a:rPr lang="en-US" baseline="0" smtClean="0"/>
              <a:t>answers.</a:t>
            </a:r>
            <a:endParaRPr lang="en-US" dirty="0"/>
          </a:p>
          <a:p>
            <a:endParaRPr lang="en-US" dirty="0"/>
          </a:p>
          <a:p>
            <a:r>
              <a:rPr lang="en-US" b="1" dirty="0" smtClean="0"/>
              <a:t>Notes:</a:t>
            </a:r>
            <a:r>
              <a:rPr lang="en-US" b="1" baseline="0" dirty="0" smtClean="0"/>
              <a:t> </a:t>
            </a:r>
            <a:endParaRPr lang="en-US" b="1" baseline="0" dirty="0"/>
          </a:p>
          <a:p>
            <a:pPr marL="228600" indent="-228600">
              <a:buAutoNum type="arabicPeriod"/>
            </a:pPr>
            <a:r>
              <a:rPr lang="en-US" dirty="0"/>
              <a:t>Although there is use of a time indicator (‘</a:t>
            </a:r>
            <a:r>
              <a:rPr lang="en-US" dirty="0" err="1"/>
              <a:t>en</a:t>
            </a:r>
            <a:r>
              <a:rPr lang="en-US" dirty="0"/>
              <a:t> </a:t>
            </a:r>
            <a:r>
              <a:rPr lang="en-US" dirty="0" err="1"/>
              <a:t>verano</a:t>
            </a:r>
            <a:r>
              <a:rPr lang="en-US" dirty="0"/>
              <a:t>’) within this text to signal a future tense, it has</a:t>
            </a:r>
            <a:r>
              <a:rPr lang="en-US" baseline="0" dirty="0"/>
              <a:t> not yet been taught to students and therefore they will need to rely on the verbs which are the target features to arrive at the answers.</a:t>
            </a:r>
          </a:p>
          <a:p>
            <a:pPr marL="228600" indent="-228600">
              <a:buAutoNum type="arabicPeriod"/>
            </a:pPr>
            <a:r>
              <a:rPr lang="en-US" baseline="0" dirty="0"/>
              <a:t>All language has been previously taught apart from ‘</a:t>
            </a:r>
            <a:r>
              <a:rPr lang="en-US" baseline="0" dirty="0" err="1"/>
              <a:t>además</a:t>
            </a:r>
            <a:r>
              <a:rPr lang="en-US" baseline="0" dirty="0"/>
              <a:t>’ (which will be taught in Year 8, Term 1) and ‘</a:t>
            </a:r>
            <a:r>
              <a:rPr lang="en-US" baseline="0" dirty="0" err="1"/>
              <a:t>oro</a:t>
            </a:r>
            <a:r>
              <a:rPr lang="en-US" baseline="0" dirty="0"/>
              <a:t>’ [863].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857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Cultural information</a:t>
            </a:r>
            <a:r>
              <a:rPr lang="en-GB" baseline="0" dirty="0" smtClean="0"/>
              <a:t> slide</a:t>
            </a:r>
            <a:endParaRPr lang="en-GB" dirty="0"/>
          </a:p>
        </p:txBody>
      </p:sp>
      <p:sp>
        <p:nvSpPr>
          <p:cNvPr id="4" name="Slide Number Placeholder 3"/>
          <p:cNvSpPr>
            <a:spLocks noGrp="1"/>
          </p:cNvSpPr>
          <p:nvPr>
            <p:ph type="sldNum" sz="quarter" idx="10"/>
          </p:nvPr>
        </p:nvSpPr>
        <p:spPr/>
        <p:txBody>
          <a:bodyPr/>
          <a:lstStyle/>
          <a:p>
            <a:fld id="{A62CFB80-BB4B-48DF-94CB-C20E666A9662}" type="slidenum">
              <a:rPr lang="en-GB" smtClean="0"/>
              <a:t>38</a:t>
            </a:fld>
            <a:endParaRPr lang="en-GB"/>
          </a:p>
        </p:txBody>
      </p:sp>
    </p:spTree>
    <p:extLst>
      <p:ext uri="{BB962C8B-B14F-4D97-AF65-F5344CB8AC3E}">
        <p14:creationId xmlns:p14="http://schemas.microsoft.com/office/powerpoint/2010/main" val="2734314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15 </a:t>
            </a:r>
            <a:r>
              <a:rPr lang="en-GB"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practise listening to and producing (orally) the two constructions ‘</a:t>
            </a:r>
            <a:r>
              <a:rPr lang="en-GB" baseline="0" dirty="0" err="1"/>
              <a:t>ir</a:t>
            </a:r>
            <a:r>
              <a:rPr lang="en-GB" baseline="0" dirty="0"/>
              <a:t> a’ (habitual present tense) and ‘</a:t>
            </a:r>
            <a:r>
              <a:rPr lang="en-GB" baseline="0" dirty="0" err="1"/>
              <a:t>ir</a:t>
            </a:r>
            <a:r>
              <a:rPr lang="en-GB" baseline="0" dirty="0"/>
              <a:t> a + infinitive’ (future plans), in the affirmative and negative. To also revisit ‘al’ vs ‘a la’ (though this is a secondary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Person A uses their prompt cards to ask a question that either starts with ‘Vas a’ or ‘Vas a </a:t>
            </a:r>
            <a:r>
              <a:rPr lang="en-GB" baseline="0" dirty="0" err="1"/>
              <a:t>ir</a:t>
            </a:r>
            <a:r>
              <a:rPr lang="en-GB" baseline="0" dirty="0"/>
              <a:t> 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 B listens and says ‘</a:t>
            </a:r>
            <a:r>
              <a:rPr lang="en-GB" baseline="0" dirty="0" err="1"/>
              <a:t>sí</a:t>
            </a:r>
            <a:r>
              <a:rPr lang="en-GB" baseline="0" dirty="0"/>
              <a:t> voy / </a:t>
            </a:r>
            <a:r>
              <a:rPr lang="en-GB" baseline="0" dirty="0" err="1"/>
              <a:t>sí</a:t>
            </a:r>
            <a:r>
              <a:rPr lang="en-GB" baseline="0" dirty="0"/>
              <a:t> voy a </a:t>
            </a:r>
            <a:r>
              <a:rPr lang="en-GB" baseline="0" dirty="0" err="1"/>
              <a:t>ir</a:t>
            </a:r>
            <a:r>
              <a:rPr lang="en-GB" baseline="0" dirty="0"/>
              <a:t>’ if the action has a tick on their card or ‘no, no voy’ / ‘no, no voy a </a:t>
            </a:r>
            <a:r>
              <a:rPr lang="en-GB" baseline="0" dirty="0" err="1"/>
              <a:t>ir</a:t>
            </a:r>
            <a:r>
              <a:rPr lang="en-GB" baseline="0" dirty="0"/>
              <a:t>’ if not. Encourage full sentences in responses, if possible.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 A then completes their card accordingly, adding a tick or cross after each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 </a:t>
            </a:r>
          </a:p>
          <a:p>
            <a:r>
              <a:rPr lang="en-GB" baseline="0" dirty="0"/>
              <a:t>1. An active choice will be needed between these two verb forms in each interaction, both by the speaker and listener. This makes the choice of verb essential to completion of the task. </a:t>
            </a:r>
          </a:p>
          <a:p>
            <a:r>
              <a:rPr lang="en-GB" baseline="0" dirty="0"/>
              <a:t>2. Other features revisited here include: al vs a la (monitor to check accuracy), question intonation, negative ‘no’ and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55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‘Visitar’ may be used as an intransitive verb (Collins Spanish Dictionary, 2005, 5</a:t>
            </a:r>
            <a:r>
              <a:rPr lang="en-US" baseline="30000" dirty="0"/>
              <a:t>th</a:t>
            </a:r>
            <a:r>
              <a:rPr lang="en-US" baseline="0" dirty="0"/>
              <a:t> 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294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2235564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0" baseline="0" dirty="0"/>
              <a:t>Target answers for Person A during speaking, based on Person B’s questions:</a:t>
            </a:r>
          </a:p>
          <a:p>
            <a:pPr marL="228600" indent="-228600">
              <a:buAutoNum type="arabicParenR"/>
            </a:pPr>
            <a:r>
              <a:rPr lang="en-GB" b="1" baseline="0" dirty="0"/>
              <a:t>Sí, voy a </a:t>
            </a:r>
            <a:r>
              <a:rPr lang="en-GB" b="1" baseline="0" dirty="0" err="1"/>
              <a:t>ir</a:t>
            </a:r>
            <a:r>
              <a:rPr lang="en-GB" b="1" baseline="0" dirty="0"/>
              <a:t> </a:t>
            </a:r>
            <a:r>
              <a:rPr lang="en-GB" b="0" baseline="0" dirty="0"/>
              <a:t>a las montañas.</a:t>
            </a:r>
          </a:p>
          <a:p>
            <a:pPr marL="228600" indent="-228600">
              <a:buAutoNum type="arabicParenR"/>
            </a:pPr>
            <a:r>
              <a:rPr lang="en-GB" b="1" baseline="0" dirty="0" err="1"/>
              <a:t>Sí</a:t>
            </a:r>
            <a:r>
              <a:rPr lang="en-GB" b="1" baseline="0" dirty="0"/>
              <a:t>, voy a </a:t>
            </a:r>
            <a:r>
              <a:rPr lang="en-GB" b="0" baseline="0" dirty="0"/>
              <a:t>las </a:t>
            </a:r>
            <a:r>
              <a:rPr lang="en-GB" b="0" baseline="0" dirty="0" err="1"/>
              <a:t>tiendas</a:t>
            </a:r>
            <a:r>
              <a:rPr lang="en-GB" b="0" baseline="0" dirty="0"/>
              <a:t>.</a:t>
            </a:r>
          </a:p>
          <a:p>
            <a:pPr marL="228600" indent="-228600">
              <a:buAutoNum type="arabicParenR"/>
            </a:pPr>
            <a:r>
              <a:rPr lang="en-GB" b="1" baseline="0" dirty="0"/>
              <a:t>No, no voy a </a:t>
            </a:r>
            <a:r>
              <a:rPr lang="en-GB" b="1" baseline="0" dirty="0" err="1"/>
              <a:t>ir</a:t>
            </a:r>
            <a:r>
              <a:rPr lang="en-GB" b="1" baseline="0" dirty="0"/>
              <a:t> </a:t>
            </a:r>
            <a:r>
              <a:rPr lang="en-GB" b="0" baseline="0" dirty="0"/>
              <a:t>al </a:t>
            </a:r>
            <a:r>
              <a:rPr lang="en-GB" b="0" baseline="0" dirty="0" err="1"/>
              <a:t>mercado</a:t>
            </a:r>
            <a:r>
              <a:rPr lang="en-GB" b="0" baseline="0" dirty="0"/>
              <a:t>.</a:t>
            </a:r>
          </a:p>
          <a:p>
            <a:pPr marL="228600" indent="-228600">
              <a:buAutoNum type="arabicParenR"/>
            </a:pPr>
            <a:r>
              <a:rPr lang="en-GB" b="1" baseline="0" dirty="0" err="1"/>
              <a:t>Sí</a:t>
            </a:r>
            <a:r>
              <a:rPr lang="en-GB" b="1" baseline="0" dirty="0"/>
              <a:t>, voy a </a:t>
            </a:r>
            <a:r>
              <a:rPr lang="en-GB" b="0" baseline="0" dirty="0"/>
              <a:t>la playa.</a:t>
            </a:r>
          </a:p>
          <a:p>
            <a:pPr marL="228600" indent="-228600">
              <a:buAutoNum type="arabicParenR"/>
            </a:pPr>
            <a:r>
              <a:rPr lang="en-GB" b="1" baseline="0" dirty="0"/>
              <a:t>No, no voy al </a:t>
            </a:r>
            <a:r>
              <a:rPr lang="en-GB" b="1" baseline="0" dirty="0" err="1"/>
              <a:t>centro</a:t>
            </a:r>
            <a:r>
              <a:rPr lang="en-GB" b="1" baseline="0" dirty="0"/>
              <a:t>. </a:t>
            </a:r>
          </a:p>
          <a:p>
            <a:pPr marL="228600" indent="-228600">
              <a:buAutoNum type="arabicParenR"/>
            </a:pPr>
            <a:r>
              <a:rPr lang="en-GB" b="1" baseline="0" dirty="0"/>
              <a:t>No, no voy a </a:t>
            </a:r>
            <a:r>
              <a:rPr lang="en-GB" b="1" baseline="0" dirty="0" err="1"/>
              <a:t>ir</a:t>
            </a:r>
            <a:r>
              <a:rPr lang="en-GB" b="1" baseline="0" dirty="0"/>
              <a:t> al museo.</a:t>
            </a:r>
          </a:p>
          <a:p>
            <a:pPr marL="228600" indent="-228600">
              <a:buAutoNum type="arabicParenR"/>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175523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See accompanying Word doc for printable version.</a:t>
            </a:r>
          </a:p>
          <a:p>
            <a:endParaRPr lang="en-GB" b="0" baseline="0" dirty="0"/>
          </a:p>
          <a:p>
            <a:r>
              <a:rPr lang="en-GB" b="0" baseline="0" dirty="0"/>
              <a:t>Target answers for Person B during speaking, based on Person A’s questions:</a:t>
            </a:r>
          </a:p>
          <a:p>
            <a:pPr marL="228600" indent="-228600">
              <a:buAutoNum type="arabicPeriod"/>
            </a:pPr>
            <a:r>
              <a:rPr lang="en-GB" b="1" baseline="0" dirty="0"/>
              <a:t>Sí, voy al </a:t>
            </a:r>
            <a:r>
              <a:rPr lang="en-GB" b="0" baseline="0" dirty="0"/>
              <a:t>museo.</a:t>
            </a:r>
          </a:p>
          <a:p>
            <a:pPr marL="228600" indent="-228600">
              <a:buAutoNum type="arabicPeriod"/>
            </a:pPr>
            <a:r>
              <a:rPr lang="en-GB" b="1" baseline="0" dirty="0"/>
              <a:t>No, no voy a </a:t>
            </a:r>
            <a:r>
              <a:rPr lang="en-GB" b="1" baseline="0" dirty="0" err="1"/>
              <a:t>ir</a:t>
            </a:r>
            <a:r>
              <a:rPr lang="en-GB" b="1" baseline="0" dirty="0"/>
              <a:t> </a:t>
            </a:r>
            <a:r>
              <a:rPr lang="en-GB" b="0" baseline="0" dirty="0"/>
              <a:t>al </a:t>
            </a:r>
            <a:r>
              <a:rPr lang="en-GB" b="0" baseline="0" dirty="0" err="1"/>
              <a:t>centro</a:t>
            </a:r>
            <a:r>
              <a:rPr lang="en-GB" b="1" baseline="0" dirty="0"/>
              <a:t>. </a:t>
            </a:r>
          </a:p>
          <a:p>
            <a:pPr marL="228600" indent="-228600">
              <a:buAutoNum type="arabicPeriod"/>
            </a:pPr>
            <a:r>
              <a:rPr lang="en-GB" b="1" baseline="0" dirty="0"/>
              <a:t>No, no voy </a:t>
            </a:r>
            <a:r>
              <a:rPr lang="en-GB" b="0" baseline="0" dirty="0"/>
              <a:t>a las </a:t>
            </a:r>
            <a:r>
              <a:rPr lang="en-GB" b="0" baseline="0" dirty="0" err="1"/>
              <a:t>tiendas</a:t>
            </a:r>
            <a:r>
              <a:rPr lang="en-GB" b="0" baseline="0" dirty="0"/>
              <a:t>.</a:t>
            </a:r>
          </a:p>
          <a:p>
            <a:pPr marL="228600" indent="-228600">
              <a:buAutoNum type="arabicPeriod"/>
            </a:pPr>
            <a:r>
              <a:rPr lang="en-GB" b="1" baseline="0" dirty="0" err="1"/>
              <a:t>Sí</a:t>
            </a:r>
            <a:r>
              <a:rPr lang="en-GB" b="1" baseline="0" dirty="0"/>
              <a:t>, voy al </a:t>
            </a:r>
            <a:r>
              <a:rPr lang="en-GB" b="0" baseline="0" dirty="0" err="1"/>
              <a:t>mercado</a:t>
            </a:r>
            <a:r>
              <a:rPr lang="en-GB" b="1" baseline="0" dirty="0"/>
              <a:t>.</a:t>
            </a:r>
            <a:endParaRPr lang="en-GB" b="0" baseline="0" dirty="0"/>
          </a:p>
          <a:p>
            <a:pPr marL="228600" indent="-228600">
              <a:buAutoNum type="arabicPeriod"/>
            </a:pPr>
            <a:r>
              <a:rPr lang="en-GB" b="1" baseline="0" dirty="0"/>
              <a:t>No, no voy a </a:t>
            </a:r>
            <a:r>
              <a:rPr lang="en-GB" b="1" baseline="0" dirty="0" err="1"/>
              <a:t>ir</a:t>
            </a:r>
            <a:r>
              <a:rPr lang="en-GB" b="1" baseline="0" dirty="0"/>
              <a:t> </a:t>
            </a:r>
            <a:r>
              <a:rPr lang="en-GB" b="0" baseline="0" dirty="0"/>
              <a:t>a la playa.</a:t>
            </a:r>
          </a:p>
          <a:p>
            <a:pPr marL="228600" indent="-228600">
              <a:buAutoNum type="arabicPeriod"/>
            </a:pPr>
            <a:r>
              <a:rPr lang="en-GB" b="1" baseline="0" dirty="0" err="1"/>
              <a:t>Sí</a:t>
            </a:r>
            <a:r>
              <a:rPr lang="en-GB" b="1" baseline="0" dirty="0"/>
              <a:t>, voy a </a:t>
            </a:r>
            <a:r>
              <a:rPr lang="en-GB" b="1" baseline="0" dirty="0" err="1"/>
              <a:t>ir</a:t>
            </a:r>
            <a:r>
              <a:rPr lang="en-GB" b="1" baseline="0" dirty="0"/>
              <a:t> a </a:t>
            </a:r>
            <a:r>
              <a:rPr lang="en-GB" b="0" baseline="0" dirty="0"/>
              <a:t>las montañas</a:t>
            </a:r>
            <a:r>
              <a:rPr lang="en-GB" b="1" baseline="0" dirty="0"/>
              <a:t>.</a:t>
            </a: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2941833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33220481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a:t>
            </a:r>
          </a:p>
          <a:p>
            <a:endParaRPr lang="en-GB" dirty="0"/>
          </a:p>
          <a:p>
            <a:r>
              <a:rPr lang="en-GB" b="1" dirty="0"/>
              <a:t>Timing:</a:t>
            </a:r>
            <a:r>
              <a:rPr lang="en-GB" b="1" baseline="0" dirty="0"/>
              <a:t> </a:t>
            </a:r>
            <a:r>
              <a:rPr lang="en-GB" baseline="0" dirty="0"/>
              <a:t>8 minutes</a:t>
            </a:r>
          </a:p>
          <a:p>
            <a:endParaRPr lang="en-GB" baseline="0" dirty="0"/>
          </a:p>
          <a:p>
            <a:r>
              <a:rPr lang="en-GB" b="1" baseline="0" dirty="0"/>
              <a:t>Aim: </a:t>
            </a:r>
            <a:r>
              <a:rPr lang="en-GB" baseline="0" dirty="0"/>
              <a:t>to practise producing (in writing) the two constructions ‘</a:t>
            </a:r>
            <a:r>
              <a:rPr lang="en-GB" baseline="0" dirty="0" err="1"/>
              <a:t>ir</a:t>
            </a:r>
            <a:r>
              <a:rPr lang="en-GB" baseline="0" dirty="0"/>
              <a:t> a’ (habitual present tense) and ‘</a:t>
            </a:r>
            <a:r>
              <a:rPr lang="en-GB" baseline="0" dirty="0" err="1"/>
              <a:t>ir</a:t>
            </a:r>
            <a:r>
              <a:rPr lang="en-GB" baseline="0" dirty="0"/>
              <a:t> a + infinitive’ (future plans), in the affirmative and negative. </a:t>
            </a:r>
          </a:p>
          <a:p>
            <a:endParaRPr lang="en-GB" baseline="0" dirty="0"/>
          </a:p>
          <a:p>
            <a:r>
              <a:rPr lang="en-GB" b="1" smtClean="0"/>
              <a:t>Procedure:</a:t>
            </a:r>
          </a:p>
          <a:p>
            <a:r>
              <a:rPr lang="en-GB" b="0" smtClean="0"/>
              <a:t>1.</a:t>
            </a:r>
            <a:r>
              <a:rPr lang="en-GB" b="0" baseline="0" smtClean="0"/>
              <a:t> As</a:t>
            </a:r>
            <a:r>
              <a:rPr lang="en-GB" b="0" smtClean="0"/>
              <a:t>k </a:t>
            </a:r>
            <a:r>
              <a:rPr lang="en-GB" dirty="0"/>
              <a:t>students to write 4 pairs</a:t>
            </a:r>
            <a:r>
              <a:rPr lang="en-GB" baseline="0" dirty="0"/>
              <a:t> of questions and answers with the verb ‘</a:t>
            </a:r>
            <a:r>
              <a:rPr lang="en-GB" baseline="0" dirty="0" err="1"/>
              <a:t>ir</a:t>
            </a:r>
            <a:r>
              <a:rPr lang="en-GB" baseline="0" dirty="0"/>
              <a:t>’ (in 1</a:t>
            </a:r>
            <a:r>
              <a:rPr lang="en-GB" baseline="30000" dirty="0"/>
              <a:t>st</a:t>
            </a:r>
            <a:r>
              <a:rPr lang="en-GB" baseline="0" dirty="0"/>
              <a:t> and 2</a:t>
            </a:r>
            <a:r>
              <a:rPr lang="en-GB" baseline="30000" dirty="0"/>
              <a:t>nd</a:t>
            </a:r>
            <a:r>
              <a:rPr lang="en-GB" baseline="0" dirty="0"/>
              <a:t> person singular), using the word and picture prompts.</a:t>
            </a:r>
          </a:p>
          <a:p>
            <a:pPr marL="0" indent="0">
              <a:buNone/>
            </a:pPr>
            <a:r>
              <a:rPr lang="en-GB" baseline="0" dirty="0"/>
              <a:t>2</a:t>
            </a:r>
            <a:r>
              <a:rPr lang="en-GB" baseline="0"/>
              <a:t>. </a:t>
            </a:r>
            <a:r>
              <a:rPr lang="en-GB" baseline="0" smtClean="0"/>
              <a:t>Check </a:t>
            </a:r>
            <a:r>
              <a:rPr lang="en-GB" baseline="0" dirty="0"/>
              <a:t>answers by clicking on </a:t>
            </a:r>
            <a:r>
              <a:rPr lang="en-GB" baseline="0"/>
              <a:t>the </a:t>
            </a:r>
            <a:r>
              <a:rPr lang="en-GB" baseline="0" smtClean="0"/>
              <a:t>orange </a:t>
            </a:r>
            <a:r>
              <a:rPr lang="en-GB" baseline="0" dirty="0"/>
              <a:t>boxes.</a:t>
            </a:r>
          </a:p>
          <a:p>
            <a:endParaRPr lang="en-GB" dirty="0"/>
          </a:p>
          <a:p>
            <a:r>
              <a:rPr lang="en-GB" b="1" dirty="0"/>
              <a:t>Notes: </a:t>
            </a:r>
          </a:p>
          <a:p>
            <a:r>
              <a:rPr lang="en-GB" baseline="0" dirty="0"/>
              <a:t>Teachers can use this to reinforce a number of different grammatical features (as well as immediate future and the range of recycled vocabulary):</a:t>
            </a:r>
          </a:p>
          <a:p>
            <a:pPr marL="171450" indent="-171450">
              <a:buFont typeface="Arial" panose="020B0604020202020204" pitchFamily="34" charset="0"/>
              <a:buChar char="•"/>
            </a:pPr>
            <a:r>
              <a:rPr lang="en-GB" baseline="0" dirty="0"/>
              <a:t>al vs a </a:t>
            </a:r>
            <a:r>
              <a:rPr lang="en-GB" baseline="0" dirty="0" err="1"/>
              <a:t>a</a:t>
            </a:r>
            <a:r>
              <a:rPr lang="en-GB" baseline="0" dirty="0"/>
              <a:t> la</a:t>
            </a:r>
          </a:p>
          <a:p>
            <a:pPr marL="171450" indent="-171450">
              <a:buFont typeface="Arial" panose="020B0604020202020204" pitchFamily="34" charset="0"/>
              <a:buChar char="•"/>
            </a:pPr>
            <a:r>
              <a:rPr lang="en-GB" baseline="0" dirty="0"/>
              <a:t>mi / mis</a:t>
            </a:r>
          </a:p>
          <a:p>
            <a:pPr marL="171450" indent="-171450">
              <a:buFont typeface="Arial" panose="020B0604020202020204" pitchFamily="34" charset="0"/>
              <a:buChar char="•"/>
            </a:pPr>
            <a:r>
              <a:rPr lang="en-GB" baseline="0" dirty="0"/>
              <a:t>negative ‘no’</a:t>
            </a:r>
          </a:p>
          <a:p>
            <a:pPr marL="171450" indent="-171450">
              <a:buFont typeface="Arial" panose="020B0604020202020204" pitchFamily="34" charset="0"/>
              <a:buChar char="•"/>
            </a:pPr>
            <a:r>
              <a:rPr lang="en-GB" baseline="0" dirty="0"/>
              <a:t>adjective agreement – comida rica</a:t>
            </a:r>
          </a:p>
          <a:p>
            <a:endParaRPr lang="en-GB" baseline="0" dirty="0"/>
          </a:p>
          <a:p>
            <a:r>
              <a:rPr lang="en-GB" dirty="0"/>
              <a:t>Encourage students to use raised</a:t>
            </a:r>
            <a:r>
              <a:rPr lang="en-GB" baseline="0" dirty="0"/>
              <a:t> intonation when volunteering the questions as part of the feedback.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698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598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‘Comprar </a:t>
            </a:r>
            <a:r>
              <a:rPr lang="en-US" baseline="0" dirty="0" err="1"/>
              <a:t>los</a:t>
            </a:r>
            <a:r>
              <a:rPr lang="en-US" baseline="0" dirty="0"/>
              <a:t> </a:t>
            </a:r>
            <a:r>
              <a:rPr lang="en-US" baseline="0" dirty="0" err="1"/>
              <a:t>museos</a:t>
            </a:r>
            <a:r>
              <a:rPr lang="en-US" baseline="0" dirty="0"/>
              <a:t>’ is also grammatically possible, though not highlighted as it is an unlikely scenario. However, you may wish to explore this with your class:</a:t>
            </a:r>
          </a:p>
          <a:p>
            <a:pPr marL="228600" indent="-228600">
              <a:buAutoNum type="arabicPeriod"/>
            </a:pPr>
            <a:r>
              <a:rPr lang="en-US" baseline="0" dirty="0"/>
              <a:t>Comprar </a:t>
            </a:r>
            <a:r>
              <a:rPr lang="en-US" baseline="0" dirty="0" err="1"/>
              <a:t>algo</a:t>
            </a:r>
            <a:r>
              <a:rPr lang="en-US" baseline="0" dirty="0"/>
              <a:t> EN </a:t>
            </a:r>
            <a:r>
              <a:rPr lang="en-US" baseline="0" dirty="0" err="1"/>
              <a:t>los</a:t>
            </a:r>
            <a:r>
              <a:rPr lang="en-US" baseline="0" dirty="0"/>
              <a:t> </a:t>
            </a:r>
            <a:r>
              <a:rPr lang="en-US" baseline="0" dirty="0" err="1"/>
              <a:t>museos</a:t>
            </a:r>
            <a:r>
              <a:rPr lang="en-US" baseline="0" dirty="0"/>
              <a:t> (buy something in the museums)</a:t>
            </a:r>
          </a:p>
          <a:p>
            <a:pPr marL="228600" indent="-228600">
              <a:buAutoNum type="arabicPeriod"/>
            </a:pPr>
            <a:r>
              <a:rPr lang="en-US" baseline="0" dirty="0"/>
              <a:t>Comprar </a:t>
            </a:r>
            <a:r>
              <a:rPr lang="en-US" baseline="0" dirty="0" err="1"/>
              <a:t>los</a:t>
            </a:r>
            <a:r>
              <a:rPr lang="en-US" baseline="0" dirty="0"/>
              <a:t> </a:t>
            </a:r>
            <a:r>
              <a:rPr lang="en-US" baseline="0" dirty="0" err="1"/>
              <a:t>museos</a:t>
            </a:r>
            <a:r>
              <a:rPr lang="en-US" baseline="0" dirty="0"/>
              <a:t> (buy the museums)</a:t>
            </a:r>
          </a:p>
          <a:p>
            <a:pPr marL="228600" indent="-228600">
              <a:buAutoNum type="arabicPeriod"/>
            </a:pPr>
            <a:endParaRPr lang="en-US" baseline="0" dirty="0"/>
          </a:p>
          <a:p>
            <a:pPr marL="0" indent="0">
              <a:buNone/>
            </a:pPr>
            <a:r>
              <a:rPr lang="en-US" baseline="0" dirty="0"/>
              <a:t>Although ‘comprar’ may be used intransitively, this use hasn’t appeared in the scheme of work and so ‘con amigos’ and ‘con la familia’ aren’t highlighted.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804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40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600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961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871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1676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172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5711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2115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069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14388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703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4435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36357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947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29825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3335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55552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3904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8574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042285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0"/>
        <p:cNvGrpSpPr/>
        <p:nvPr/>
      </p:nvGrpSpPr>
      <p:grpSpPr>
        <a:xfrm>
          <a:off x="0" y="0"/>
          <a:ext cx="0" cy="0"/>
          <a:chOff x="0" y="0"/>
          <a:chExt cx="0" cy="0"/>
        </a:xfrm>
      </p:grpSpPr>
      <p:sp>
        <p:nvSpPr>
          <p:cNvPr id="21" name="Google Shape;21;p17"/>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7"/>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395684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3"/>
        <p:cNvGrpSpPr/>
        <p:nvPr/>
      </p:nvGrpSpPr>
      <p:grpSpPr>
        <a:xfrm>
          <a:off x="0" y="0"/>
          <a:ext cx="0" cy="0"/>
          <a:chOff x="0" y="0"/>
          <a:chExt cx="0" cy="0"/>
        </a:xfrm>
      </p:grpSpPr>
      <p:sp>
        <p:nvSpPr>
          <p:cNvPr id="24" name="Google Shape;24;p1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01035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7"/>
        <p:cNvGrpSpPr/>
        <p:nvPr/>
      </p:nvGrpSpPr>
      <p:grpSpPr>
        <a:xfrm>
          <a:off x="0" y="0"/>
          <a:ext cx="0" cy="0"/>
          <a:chOff x="0" y="0"/>
          <a:chExt cx="0" cy="0"/>
        </a:xfrm>
      </p:grpSpPr>
      <p:sp>
        <p:nvSpPr>
          <p:cNvPr id="28" name="Google Shape;28;p19"/>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19"/>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9"/>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93549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1824402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1"/>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71290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2"/>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853611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24578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06237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4"/>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25460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825047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28707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3525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63784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94701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8879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98591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19/04/2021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41345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56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19/04/2021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40930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19/04/2021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7193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19/04/2021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4814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19/04/2021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35380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38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8133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741309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6956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7234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13595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25739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9958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0744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33262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4890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8272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42726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46283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01489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43582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1555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203140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4039896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250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513144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58656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772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9442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89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52242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5329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2.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4.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jp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9413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26446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89108802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25764342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83306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283237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audio" Target="../media/audio4.wav"/></Relationships>
</file>

<file path=ppt/slides/_rels/slide1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audio" Target="../media/audio6.wav"/></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16.jpeg"/></Relationships>
</file>

<file path=ppt/slides/_rels/slide23.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17.jpeg"/><Relationship Id="rId7" Type="http://schemas.openxmlformats.org/officeDocument/2006/relationships/audio" Target="../media/audio15.wav"/><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audio" Target="../media/audio12.wav"/></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jpeg"/><Relationship Id="rId7"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23.jpe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6.png"/><Relationship Id="rId7" Type="http://schemas.openxmlformats.org/officeDocument/2006/relationships/audio" Target="../media/audio19.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audio" Target="../media/audio24.wav"/><Relationship Id="rId12"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45.xml"/><Relationship Id="rId5" Type="http://schemas.openxmlformats.org/officeDocument/2006/relationships/audio" Target="../media/audio30.wav"/><Relationship Id="rId4" Type="http://schemas.openxmlformats.org/officeDocument/2006/relationships/audio" Target="../media/audio29.wav"/></Relationships>
</file>

<file path=ppt/slides/_rels/slide36.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28.png"/><Relationship Id="rId3" Type="http://schemas.openxmlformats.org/officeDocument/2006/relationships/audio" Target="../media/audio31.wav"/><Relationship Id="rId7" Type="http://schemas.openxmlformats.org/officeDocument/2006/relationships/audio" Target="../media/audio35.wav"/><Relationship Id="rId12"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audio" Target="../media/audio34.wav"/><Relationship Id="rId11" Type="http://schemas.openxmlformats.org/officeDocument/2006/relationships/image" Target="../media/image22.png"/><Relationship Id="rId5" Type="http://schemas.openxmlformats.org/officeDocument/2006/relationships/audio" Target="../media/audio33.wav"/><Relationship Id="rId10" Type="http://schemas.openxmlformats.org/officeDocument/2006/relationships/audio" Target="../media/audio38.wav"/><Relationship Id="rId4" Type="http://schemas.openxmlformats.org/officeDocument/2006/relationships/audio" Target="../media/audio32.wav"/><Relationship Id="rId9" Type="http://schemas.openxmlformats.org/officeDocument/2006/relationships/audio" Target="../media/audio37.wav"/></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3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6.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22.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455466" cy="879475"/>
          </a:xfrm>
        </p:spPr>
        <p:txBody>
          <a:bodyPr>
            <a:normAutofit fontScale="90000"/>
          </a:bodyPr>
          <a:lstStyle/>
          <a:p>
            <a:pPr algn="l"/>
            <a:r>
              <a:rPr lang="en-GB" sz="4000" b="1" dirty="0">
                <a:solidFill>
                  <a:prstClr val="white"/>
                </a:solidFill>
              </a:rPr>
              <a:t>Describing what people can, must and want to do</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145187"/>
            <a:ext cx="8001171" cy="2635096"/>
          </a:xfrm>
        </p:spPr>
        <p:txBody>
          <a:bodyPr>
            <a:normAutofit/>
          </a:bodyPr>
          <a:lstStyle/>
          <a:p>
            <a:pPr algn="l"/>
            <a:r>
              <a:rPr lang="en-GB" sz="2600" smtClean="0">
                <a:solidFill>
                  <a:prstClr val="white"/>
                </a:solidFill>
              </a:rPr>
              <a:t>Using ‘poder’, ‘deber’ </a:t>
            </a:r>
            <a:r>
              <a:rPr lang="en-GB" sz="2600">
                <a:solidFill>
                  <a:prstClr val="white"/>
                </a:solidFill>
              </a:rPr>
              <a:t>and </a:t>
            </a:r>
            <a:r>
              <a:rPr lang="en-GB" sz="2600" smtClean="0">
                <a:solidFill>
                  <a:prstClr val="white"/>
                </a:solidFill>
              </a:rPr>
              <a:t>‘querer’</a:t>
            </a:r>
          </a:p>
          <a:p>
            <a:pPr algn="l"/>
            <a:r>
              <a:rPr lang="en-GB" sz="2600" smtClean="0">
                <a:solidFill>
                  <a:prstClr val="white"/>
                </a:solidFill>
              </a:rPr>
              <a:t>Possessive </a:t>
            </a:r>
            <a:r>
              <a:rPr lang="en-GB" sz="2600" dirty="0">
                <a:solidFill>
                  <a:prstClr val="white"/>
                </a:solidFill>
              </a:rPr>
              <a:t>adjectives ‘mi’ and ‘</a:t>
            </a:r>
            <a:r>
              <a:rPr lang="en-GB" sz="2600" dirty="0" err="1">
                <a:solidFill>
                  <a:prstClr val="white"/>
                </a:solidFill>
              </a:rPr>
              <a:t>tu</a:t>
            </a:r>
            <a:r>
              <a:rPr lang="en-GB" sz="2600" dirty="0">
                <a:solidFill>
                  <a:prstClr val="white"/>
                </a:solidFill>
              </a:rPr>
              <a:t>’ [revisited]</a:t>
            </a:r>
            <a:endParaRPr lang="en-US" sz="26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a:t>
            </a:r>
            <a:r>
              <a:rPr lang="en-GB" sz="2200" dirty="0" smtClean="0">
                <a:solidFill>
                  <a:prstClr val="white"/>
                </a:solidFill>
                <a:latin typeface="Century Gothic" panose="020B0502020202020204" pitchFamily="34" charset="0"/>
              </a:rPr>
              <a:t>3.2 </a:t>
            </a:r>
            <a:r>
              <a:rPr lang="en-GB" sz="2200" dirty="0">
                <a:solidFill>
                  <a:prstClr val="white"/>
                </a:solidFill>
                <a:latin typeface="Century Gothic" panose="020B0502020202020204" pitchFamily="34" charset="0"/>
              </a:rPr>
              <a:t>- Week </a:t>
            </a:r>
            <a:r>
              <a:rPr lang="en-GB" sz="2200" dirty="0" smtClean="0">
                <a:solidFill>
                  <a:prstClr val="white"/>
                </a:solidFill>
                <a:latin typeface="Century Gothic" panose="020B0502020202020204" pitchFamily="34" charset="0"/>
              </a:rPr>
              <a:t>7 </a:t>
            </a:r>
            <a:r>
              <a:rPr lang="en-GB" sz="2200" dirty="0">
                <a:solidFill>
                  <a:prstClr val="white"/>
                </a:solidFill>
                <a:latin typeface="Century Gothic" panose="020B0502020202020204" pitchFamily="34" charset="0"/>
              </a:rPr>
              <a:t>- Lesson </a:t>
            </a:r>
            <a:r>
              <a:rPr lang="en-GB" sz="2200" dirty="0" smtClean="0">
                <a:solidFill>
                  <a:prstClr val="white"/>
                </a:solidFill>
                <a:latin typeface="Century Gothic" panose="020B0502020202020204" pitchFamily="34" charset="0"/>
              </a:rPr>
              <a:t>71</a:t>
            </a:r>
            <a:endParaRPr lang="en-GB" sz="2200" dirty="0">
              <a:solidFill>
                <a:prstClr val="white"/>
              </a:solidFill>
              <a:latin typeface="Century Gothic" panose="020B0502020202020204" pitchFamily="34" charset="0"/>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379760"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smtClean="0">
                <a:solidFill>
                  <a:prstClr val="white"/>
                </a:solidFill>
                <a:latin typeface="Century Gothic" panose="020B0502020202020204" pitchFamily="34" charset="0"/>
              </a:rPr>
              <a:t>Victoria </a:t>
            </a:r>
            <a:r>
              <a:rPr lang="en-GB" sz="1400" dirty="0">
                <a:solidFill>
                  <a:prstClr val="white"/>
                </a:solidFill>
                <a:latin typeface="Century Gothic" panose="020B0502020202020204" pitchFamily="34" charset="0"/>
              </a:rPr>
              <a:t>Hobson / Nick Avery / Rachel </a:t>
            </a:r>
            <a:r>
              <a:rPr lang="en-GB" sz="1400" dirty="0" smtClean="0">
                <a:solidFill>
                  <a:prstClr val="white"/>
                </a:solidFill>
                <a:latin typeface="Century Gothic" panose="020B0502020202020204" pitchFamily="34" charset="0"/>
              </a:rPr>
              <a:t>Hawkes</a:t>
            </a:r>
            <a:r>
              <a:rPr lang="en-GB" sz="1400" dirty="0">
                <a:solidFill>
                  <a:prstClr val="white"/>
                </a:solidFill>
                <a:latin typeface="Century Gothic" panose="020B0502020202020204" pitchFamily="34" charset="0"/>
              </a:rPr>
              <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19/04/21</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76504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0" y="0"/>
            <a:ext cx="2694862" cy="769039"/>
          </a:xfrm>
        </p:spPr>
        <p:txBody>
          <a:bodyPr>
            <a:noAutofit/>
          </a:bodyPr>
          <a:lstStyle/>
          <a:p>
            <a:r>
              <a:rPr lang="en-GB" sz="3200" b="1" dirty="0" err="1">
                <a:solidFill>
                  <a:schemeClr val="accent1">
                    <a:lumMod val="50000"/>
                  </a:schemeClr>
                </a:solidFill>
              </a:rPr>
              <a:t>V</a:t>
            </a:r>
            <a:r>
              <a:rPr lang="en-GB" sz="3200" b="1" dirty="0" err="1" smtClean="0">
                <a:solidFill>
                  <a:schemeClr val="accent1">
                    <a:lumMod val="50000"/>
                  </a:schemeClr>
                </a:solidFill>
              </a:rPr>
              <a:t>ocabulario</a:t>
            </a:r>
            <a:endParaRPr lang="en-US" sz="3200" dirty="0">
              <a:solidFill>
                <a:schemeClr val="accent1">
                  <a:lumMod val="50000"/>
                </a:schemeClr>
              </a:solidFill>
            </a:endParaRPr>
          </a:p>
        </p:txBody>
      </p:sp>
      <p:sp>
        <p:nvSpPr>
          <p:cNvPr id="4" name="Rounded Rectangle 3"/>
          <p:cNvSpPr/>
          <p:nvPr/>
        </p:nvSpPr>
        <p:spPr>
          <a:xfrm>
            <a:off x="4173479" y="785520"/>
            <a:ext cx="4144814" cy="12146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a:solidFill>
                  <a:schemeClr val="accent1">
                    <a:lumMod val="50000"/>
                  </a:schemeClr>
                </a:solidFill>
              </a:rPr>
              <a:t>pasar</a:t>
            </a:r>
            <a:r>
              <a:rPr lang="en-GB" sz="4400" b="1" dirty="0">
                <a:solidFill>
                  <a:schemeClr val="accent1">
                    <a:lumMod val="50000"/>
                  </a:schemeClr>
                </a:solidFill>
              </a:rPr>
              <a:t> </a:t>
            </a:r>
            <a:r>
              <a:rPr lang="en-GB" sz="4400" b="1" dirty="0" err="1">
                <a:solidFill>
                  <a:schemeClr val="accent1">
                    <a:lumMod val="50000"/>
                  </a:schemeClr>
                </a:solidFill>
              </a:rPr>
              <a:t>tiempo</a:t>
            </a:r>
            <a:endParaRPr lang="en-GB" sz="4400" b="1" dirty="0">
              <a:solidFill>
                <a:schemeClr val="accent1">
                  <a:lumMod val="50000"/>
                </a:schemeClr>
              </a:solidFill>
            </a:endParaRPr>
          </a:p>
        </p:txBody>
      </p:sp>
      <p:sp>
        <p:nvSpPr>
          <p:cNvPr id="5" name="Rounded Rectangle 4"/>
          <p:cNvSpPr/>
          <p:nvPr/>
        </p:nvSpPr>
        <p:spPr>
          <a:xfrm>
            <a:off x="7557816" y="4069279"/>
            <a:ext cx="1854503" cy="5169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basura</a:t>
            </a:r>
          </a:p>
        </p:txBody>
      </p:sp>
      <p:sp>
        <p:nvSpPr>
          <p:cNvPr id="6" name="Rounded Rectangle 5"/>
          <p:cNvSpPr/>
          <p:nvPr/>
        </p:nvSpPr>
        <p:spPr>
          <a:xfrm>
            <a:off x="90839" y="3372439"/>
            <a:ext cx="2475145" cy="4885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 vacaciones</a:t>
            </a:r>
          </a:p>
        </p:txBody>
      </p:sp>
      <p:sp>
        <p:nvSpPr>
          <p:cNvPr id="9" name="Rounded Rectangle 8"/>
          <p:cNvSpPr/>
          <p:nvPr/>
        </p:nvSpPr>
        <p:spPr>
          <a:xfrm>
            <a:off x="8421729" y="3372042"/>
            <a:ext cx="1991398" cy="4889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la playa</a:t>
            </a:r>
          </a:p>
        </p:txBody>
      </p:sp>
      <p:sp>
        <p:nvSpPr>
          <p:cNvPr id="10" name="Rounded Rectangle 9"/>
          <p:cNvSpPr/>
          <p:nvPr/>
        </p:nvSpPr>
        <p:spPr>
          <a:xfrm>
            <a:off x="9524731" y="4081909"/>
            <a:ext cx="2029624" cy="4916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deberes</a:t>
            </a:r>
          </a:p>
        </p:txBody>
      </p:sp>
      <p:sp>
        <p:nvSpPr>
          <p:cNvPr id="11" name="Rounded Rectangle 10"/>
          <p:cNvSpPr/>
          <p:nvPr/>
        </p:nvSpPr>
        <p:spPr>
          <a:xfrm>
            <a:off x="10075181" y="5473013"/>
            <a:ext cx="1526282" cy="4849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zapatos</a:t>
            </a:r>
            <a:endParaRPr lang="en-GB" sz="2400" dirty="0">
              <a:solidFill>
                <a:schemeClr val="accent1">
                  <a:lumMod val="50000"/>
                </a:schemeClr>
              </a:solidFill>
            </a:endParaRPr>
          </a:p>
        </p:txBody>
      </p:sp>
      <p:sp>
        <p:nvSpPr>
          <p:cNvPr id="12" name="Rounded Rectangle 11"/>
          <p:cNvSpPr/>
          <p:nvPr/>
        </p:nvSpPr>
        <p:spPr>
          <a:xfrm>
            <a:off x="8140997" y="5475856"/>
            <a:ext cx="1835516"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por</a:t>
            </a:r>
            <a:r>
              <a:rPr lang="en-GB" sz="2400" dirty="0">
                <a:solidFill>
                  <a:schemeClr val="accent1">
                    <a:lumMod val="50000"/>
                  </a:schemeClr>
                </a:solidFill>
              </a:rPr>
              <a:t> el </a:t>
            </a:r>
            <a:r>
              <a:rPr lang="en-GB" sz="2400" dirty="0" err="1">
                <a:solidFill>
                  <a:schemeClr val="accent1">
                    <a:lumMod val="50000"/>
                  </a:schemeClr>
                </a:solidFill>
              </a:rPr>
              <a:t>país</a:t>
            </a:r>
            <a:endParaRPr lang="en-GB" sz="2400" dirty="0">
              <a:solidFill>
                <a:schemeClr val="accent1">
                  <a:lumMod val="50000"/>
                </a:schemeClr>
              </a:solidFill>
            </a:endParaRPr>
          </a:p>
        </p:txBody>
      </p:sp>
      <p:sp>
        <p:nvSpPr>
          <p:cNvPr id="13" name="Rounded Rectangle 12"/>
          <p:cNvSpPr/>
          <p:nvPr/>
        </p:nvSpPr>
        <p:spPr>
          <a:xfrm>
            <a:off x="6496999" y="5475857"/>
            <a:ext cx="1545330"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ejercicio</a:t>
            </a:r>
            <a:endParaRPr lang="en-GB" sz="2400" dirty="0">
              <a:solidFill>
                <a:schemeClr val="accent1">
                  <a:lumMod val="50000"/>
                </a:schemeClr>
              </a:solidFill>
            </a:endParaRPr>
          </a:p>
        </p:txBody>
      </p:sp>
      <p:sp>
        <p:nvSpPr>
          <p:cNvPr id="14" name="Rounded Rectangle 13"/>
          <p:cNvSpPr/>
          <p:nvPr/>
        </p:nvSpPr>
        <p:spPr>
          <a:xfrm>
            <a:off x="4083561" y="5470113"/>
            <a:ext cx="2263254" cy="4913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comida rica</a:t>
            </a:r>
          </a:p>
        </p:txBody>
      </p:sp>
      <p:sp>
        <p:nvSpPr>
          <p:cNvPr id="15" name="Rounded Rectangle 14"/>
          <p:cNvSpPr/>
          <p:nvPr/>
        </p:nvSpPr>
        <p:spPr>
          <a:xfrm>
            <a:off x="186350" y="4799857"/>
            <a:ext cx="1170002" cy="4822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fruta</a:t>
            </a:r>
          </a:p>
        </p:txBody>
      </p:sp>
      <p:sp>
        <p:nvSpPr>
          <p:cNvPr id="16" name="Rounded Rectangle 15"/>
          <p:cNvSpPr/>
          <p:nvPr/>
        </p:nvSpPr>
        <p:spPr>
          <a:xfrm>
            <a:off x="2585146" y="4072879"/>
            <a:ext cx="3036530" cy="4889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montar a caballo</a:t>
            </a:r>
          </a:p>
        </p:txBody>
      </p:sp>
      <p:sp>
        <p:nvSpPr>
          <p:cNvPr id="17" name="Rounded Rectangle 16"/>
          <p:cNvSpPr/>
          <p:nvPr/>
        </p:nvSpPr>
        <p:spPr>
          <a:xfrm>
            <a:off x="2361130" y="5459097"/>
            <a:ext cx="1623763"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18" name="Rounded Rectangle 17"/>
          <p:cNvSpPr/>
          <p:nvPr/>
        </p:nvSpPr>
        <p:spPr>
          <a:xfrm>
            <a:off x="1493571" y="4792366"/>
            <a:ext cx="2474402" cy="4959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con la familia</a:t>
            </a:r>
          </a:p>
        </p:txBody>
      </p:sp>
      <p:sp>
        <p:nvSpPr>
          <p:cNvPr id="19" name="Rounded Rectangle 18"/>
          <p:cNvSpPr/>
          <p:nvPr/>
        </p:nvSpPr>
        <p:spPr>
          <a:xfrm>
            <a:off x="659281" y="4078560"/>
            <a:ext cx="1814823" cy="4803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 la playa</a:t>
            </a:r>
          </a:p>
        </p:txBody>
      </p:sp>
      <p:sp>
        <p:nvSpPr>
          <p:cNvPr id="20" name="Rounded Rectangle 19"/>
          <p:cNvSpPr/>
          <p:nvPr/>
        </p:nvSpPr>
        <p:spPr>
          <a:xfrm>
            <a:off x="4956183" y="3380037"/>
            <a:ext cx="1482953" cy="5120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tren</a:t>
            </a:r>
          </a:p>
        </p:txBody>
      </p:sp>
      <p:sp>
        <p:nvSpPr>
          <p:cNvPr id="21" name="Rounded Rectangle 20"/>
          <p:cNvSpPr/>
          <p:nvPr/>
        </p:nvSpPr>
        <p:spPr>
          <a:xfrm>
            <a:off x="6542572" y="3372437"/>
            <a:ext cx="1775721" cy="4885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las vistas</a:t>
            </a:r>
          </a:p>
        </p:txBody>
      </p:sp>
      <p:sp>
        <p:nvSpPr>
          <p:cNvPr id="22" name="Rounded Rectangle 21"/>
          <p:cNvSpPr/>
          <p:nvPr/>
        </p:nvSpPr>
        <p:spPr>
          <a:xfrm>
            <a:off x="2669420" y="3375754"/>
            <a:ext cx="2183327" cy="50167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sin amigos</a:t>
            </a:r>
          </a:p>
        </p:txBody>
      </p:sp>
      <p:sp>
        <p:nvSpPr>
          <p:cNvPr id="27" name="Rounded Rectangle 26"/>
          <p:cNvSpPr/>
          <p:nvPr/>
        </p:nvSpPr>
        <p:spPr>
          <a:xfrm>
            <a:off x="6144815" y="4786331"/>
            <a:ext cx="1583513" cy="5019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trabajo</a:t>
            </a:r>
          </a:p>
        </p:txBody>
      </p:sp>
      <p:sp>
        <p:nvSpPr>
          <p:cNvPr id="28" name="Rounded Rectangle 27"/>
          <p:cNvSpPr/>
          <p:nvPr/>
        </p:nvSpPr>
        <p:spPr>
          <a:xfrm>
            <a:off x="4083142" y="4785681"/>
            <a:ext cx="1954192" cy="5026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museos</a:t>
            </a:r>
          </a:p>
        </p:txBody>
      </p:sp>
      <p:sp>
        <p:nvSpPr>
          <p:cNvPr id="29" name="Rounded Rectangle 28"/>
          <p:cNvSpPr/>
          <p:nvPr/>
        </p:nvSpPr>
        <p:spPr>
          <a:xfrm>
            <a:off x="10477135" y="3380037"/>
            <a:ext cx="1574620" cy="48092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Francia</a:t>
            </a:r>
          </a:p>
        </p:txBody>
      </p:sp>
      <p:sp>
        <p:nvSpPr>
          <p:cNvPr id="30" name="Rounded Rectangle 29"/>
          <p:cNvSpPr/>
          <p:nvPr/>
        </p:nvSpPr>
        <p:spPr>
          <a:xfrm>
            <a:off x="5732718" y="4078876"/>
            <a:ext cx="1714056" cy="4803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 parque</a:t>
            </a:r>
          </a:p>
        </p:txBody>
      </p:sp>
      <p:sp>
        <p:nvSpPr>
          <p:cNvPr id="31" name="Rounded Rectangle 30"/>
          <p:cNvSpPr/>
          <p:nvPr/>
        </p:nvSpPr>
        <p:spPr>
          <a:xfrm>
            <a:off x="7829718" y="4799857"/>
            <a:ext cx="2480480" cy="4884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naturaleza</a:t>
            </a:r>
          </a:p>
        </p:txBody>
      </p:sp>
      <p:sp>
        <p:nvSpPr>
          <p:cNvPr id="32" name="Rounded Rectangle 31"/>
          <p:cNvSpPr/>
          <p:nvPr/>
        </p:nvSpPr>
        <p:spPr>
          <a:xfrm>
            <a:off x="10411585" y="4793825"/>
            <a:ext cx="1640170" cy="4882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44" name="Rounded Rectangle 43"/>
          <p:cNvSpPr/>
          <p:nvPr/>
        </p:nvSpPr>
        <p:spPr>
          <a:xfrm>
            <a:off x="550266" y="5469124"/>
            <a:ext cx="1712195"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una bolsa</a:t>
            </a:r>
          </a:p>
        </p:txBody>
      </p:sp>
      <p:sp>
        <p:nvSpPr>
          <p:cNvPr id="33" name="Rounded Rectangle 32"/>
          <p:cNvSpPr/>
          <p:nvPr/>
        </p:nvSpPr>
        <p:spPr>
          <a:xfrm>
            <a:off x="8421729" y="3378522"/>
            <a:ext cx="1989856" cy="482094"/>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en la playa</a:t>
            </a:r>
          </a:p>
        </p:txBody>
      </p:sp>
      <p:sp>
        <p:nvSpPr>
          <p:cNvPr id="34" name="Rounded Rectangle 33"/>
          <p:cNvSpPr/>
          <p:nvPr/>
        </p:nvSpPr>
        <p:spPr>
          <a:xfrm>
            <a:off x="5732719" y="4076324"/>
            <a:ext cx="1712686" cy="489923"/>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al parque</a:t>
            </a:r>
          </a:p>
        </p:txBody>
      </p:sp>
      <p:sp>
        <p:nvSpPr>
          <p:cNvPr id="36" name="Rounded Rectangle 35"/>
          <p:cNvSpPr/>
          <p:nvPr/>
        </p:nvSpPr>
        <p:spPr>
          <a:xfrm>
            <a:off x="4956183" y="3380037"/>
            <a:ext cx="1482953" cy="509788"/>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en tren</a:t>
            </a:r>
          </a:p>
        </p:txBody>
      </p:sp>
      <p:sp>
        <p:nvSpPr>
          <p:cNvPr id="37" name="Rounded Rectangle 36"/>
          <p:cNvSpPr/>
          <p:nvPr/>
        </p:nvSpPr>
        <p:spPr>
          <a:xfrm>
            <a:off x="1490952" y="4792040"/>
            <a:ext cx="2471481" cy="489923"/>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con la familia</a:t>
            </a:r>
          </a:p>
        </p:txBody>
      </p:sp>
      <p:sp>
        <p:nvSpPr>
          <p:cNvPr id="38" name="Rounded Rectangle 37"/>
          <p:cNvSpPr/>
          <p:nvPr/>
        </p:nvSpPr>
        <p:spPr>
          <a:xfrm>
            <a:off x="2655220" y="3370237"/>
            <a:ext cx="2211725" cy="507174"/>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sin amigos</a:t>
            </a:r>
          </a:p>
        </p:txBody>
      </p:sp>
      <p:sp>
        <p:nvSpPr>
          <p:cNvPr id="39" name="Rounded Rectangle 38"/>
          <p:cNvSpPr/>
          <p:nvPr/>
        </p:nvSpPr>
        <p:spPr>
          <a:xfrm>
            <a:off x="90839" y="3353442"/>
            <a:ext cx="2475143" cy="507174"/>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de vacaciones</a:t>
            </a:r>
          </a:p>
        </p:txBody>
      </p:sp>
    </p:spTree>
    <p:extLst>
      <p:ext uri="{BB962C8B-B14F-4D97-AF65-F5344CB8AC3E}">
        <p14:creationId xmlns:p14="http://schemas.microsoft.com/office/powerpoint/2010/main" val="168155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6" grpId="0" animBg="1"/>
      <p:bldP spid="37" grpId="0" animBg="1"/>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0" y="0"/>
            <a:ext cx="2779681" cy="769039"/>
          </a:xfrm>
        </p:spPr>
        <p:txBody>
          <a:bodyPr>
            <a:noAutofit/>
          </a:bodyPr>
          <a:lstStyle/>
          <a:p>
            <a:r>
              <a:rPr lang="en-GB" sz="3200" b="1" dirty="0" err="1">
                <a:solidFill>
                  <a:schemeClr val="accent1">
                    <a:lumMod val="50000"/>
                  </a:schemeClr>
                </a:solidFill>
              </a:rPr>
              <a:t>V</a:t>
            </a:r>
            <a:r>
              <a:rPr lang="en-GB" sz="3200" b="1" dirty="0" err="1" smtClean="0">
                <a:solidFill>
                  <a:schemeClr val="accent1">
                    <a:lumMod val="50000"/>
                  </a:schemeClr>
                </a:solidFill>
              </a:rPr>
              <a:t>ocabulario</a:t>
            </a:r>
            <a:endParaRPr lang="en-US" sz="3200" dirty="0">
              <a:solidFill>
                <a:schemeClr val="accent1">
                  <a:lumMod val="50000"/>
                </a:schemeClr>
              </a:solidFill>
            </a:endParaRPr>
          </a:p>
        </p:txBody>
      </p:sp>
      <p:sp>
        <p:nvSpPr>
          <p:cNvPr id="4" name="Rounded Rectangle 3"/>
          <p:cNvSpPr/>
          <p:nvPr/>
        </p:nvSpPr>
        <p:spPr>
          <a:xfrm>
            <a:off x="4173479" y="785520"/>
            <a:ext cx="4144814" cy="12146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a:solidFill>
                  <a:schemeClr val="accent1">
                    <a:lumMod val="50000"/>
                  </a:schemeClr>
                </a:solidFill>
              </a:rPr>
              <a:t>aprender</a:t>
            </a:r>
            <a:r>
              <a:rPr lang="en-GB" sz="4400" b="1" dirty="0">
                <a:solidFill>
                  <a:schemeClr val="accent1">
                    <a:lumMod val="50000"/>
                  </a:schemeClr>
                </a:solidFill>
              </a:rPr>
              <a:t> a</a:t>
            </a:r>
          </a:p>
        </p:txBody>
      </p:sp>
      <p:sp>
        <p:nvSpPr>
          <p:cNvPr id="5" name="Rounded Rectangle 4"/>
          <p:cNvSpPr/>
          <p:nvPr/>
        </p:nvSpPr>
        <p:spPr>
          <a:xfrm>
            <a:off x="7557816" y="4069279"/>
            <a:ext cx="1854503" cy="5169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basura</a:t>
            </a:r>
          </a:p>
        </p:txBody>
      </p:sp>
      <p:sp>
        <p:nvSpPr>
          <p:cNvPr id="6" name="Rounded Rectangle 5"/>
          <p:cNvSpPr/>
          <p:nvPr/>
        </p:nvSpPr>
        <p:spPr>
          <a:xfrm>
            <a:off x="90839" y="3372439"/>
            <a:ext cx="2475145" cy="4885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 vacaciones</a:t>
            </a:r>
          </a:p>
        </p:txBody>
      </p:sp>
      <p:sp>
        <p:nvSpPr>
          <p:cNvPr id="9" name="Rounded Rectangle 8"/>
          <p:cNvSpPr/>
          <p:nvPr/>
        </p:nvSpPr>
        <p:spPr>
          <a:xfrm>
            <a:off x="8421729" y="3372042"/>
            <a:ext cx="1991398" cy="4889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la playa</a:t>
            </a:r>
          </a:p>
        </p:txBody>
      </p:sp>
      <p:sp>
        <p:nvSpPr>
          <p:cNvPr id="10" name="Rounded Rectangle 9"/>
          <p:cNvSpPr/>
          <p:nvPr/>
        </p:nvSpPr>
        <p:spPr>
          <a:xfrm>
            <a:off x="9524731" y="4081909"/>
            <a:ext cx="2029624" cy="4916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deberes</a:t>
            </a:r>
          </a:p>
        </p:txBody>
      </p:sp>
      <p:sp>
        <p:nvSpPr>
          <p:cNvPr id="11" name="Rounded Rectangle 10"/>
          <p:cNvSpPr/>
          <p:nvPr/>
        </p:nvSpPr>
        <p:spPr>
          <a:xfrm>
            <a:off x="10075181" y="5473013"/>
            <a:ext cx="1526282" cy="4849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zapatos</a:t>
            </a:r>
            <a:endParaRPr lang="en-GB" sz="2400" dirty="0">
              <a:solidFill>
                <a:schemeClr val="accent1">
                  <a:lumMod val="50000"/>
                </a:schemeClr>
              </a:solidFill>
            </a:endParaRPr>
          </a:p>
        </p:txBody>
      </p:sp>
      <p:sp>
        <p:nvSpPr>
          <p:cNvPr id="12" name="Rounded Rectangle 11"/>
          <p:cNvSpPr/>
          <p:nvPr/>
        </p:nvSpPr>
        <p:spPr>
          <a:xfrm>
            <a:off x="8140997" y="5475856"/>
            <a:ext cx="1835516"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por</a:t>
            </a:r>
            <a:r>
              <a:rPr lang="en-GB" sz="2400" dirty="0">
                <a:solidFill>
                  <a:schemeClr val="accent1">
                    <a:lumMod val="50000"/>
                  </a:schemeClr>
                </a:solidFill>
              </a:rPr>
              <a:t> el </a:t>
            </a:r>
            <a:r>
              <a:rPr lang="en-GB" sz="2400" dirty="0" err="1">
                <a:solidFill>
                  <a:schemeClr val="accent1">
                    <a:lumMod val="50000"/>
                  </a:schemeClr>
                </a:solidFill>
              </a:rPr>
              <a:t>país</a:t>
            </a:r>
            <a:endParaRPr lang="en-GB" sz="2400" dirty="0">
              <a:solidFill>
                <a:schemeClr val="accent1">
                  <a:lumMod val="50000"/>
                </a:schemeClr>
              </a:solidFill>
            </a:endParaRPr>
          </a:p>
        </p:txBody>
      </p:sp>
      <p:sp>
        <p:nvSpPr>
          <p:cNvPr id="13" name="Rounded Rectangle 12"/>
          <p:cNvSpPr/>
          <p:nvPr/>
        </p:nvSpPr>
        <p:spPr>
          <a:xfrm>
            <a:off x="6496999" y="5475857"/>
            <a:ext cx="1545330"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ejercicio</a:t>
            </a:r>
            <a:endParaRPr lang="en-GB" sz="2400" dirty="0">
              <a:solidFill>
                <a:schemeClr val="accent1">
                  <a:lumMod val="50000"/>
                </a:schemeClr>
              </a:solidFill>
            </a:endParaRPr>
          </a:p>
        </p:txBody>
      </p:sp>
      <p:sp>
        <p:nvSpPr>
          <p:cNvPr id="14" name="Rounded Rectangle 13"/>
          <p:cNvSpPr/>
          <p:nvPr/>
        </p:nvSpPr>
        <p:spPr>
          <a:xfrm>
            <a:off x="4083561" y="5470113"/>
            <a:ext cx="2263254" cy="4913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comida rica</a:t>
            </a:r>
          </a:p>
        </p:txBody>
      </p:sp>
      <p:sp>
        <p:nvSpPr>
          <p:cNvPr id="15" name="Rounded Rectangle 14"/>
          <p:cNvSpPr/>
          <p:nvPr/>
        </p:nvSpPr>
        <p:spPr>
          <a:xfrm>
            <a:off x="186350" y="4799857"/>
            <a:ext cx="1170002" cy="4822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fruta</a:t>
            </a:r>
          </a:p>
        </p:txBody>
      </p:sp>
      <p:sp>
        <p:nvSpPr>
          <p:cNvPr id="16" name="Rounded Rectangle 15"/>
          <p:cNvSpPr/>
          <p:nvPr/>
        </p:nvSpPr>
        <p:spPr>
          <a:xfrm>
            <a:off x="2585146" y="4072879"/>
            <a:ext cx="3036530" cy="4889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montar a caballo</a:t>
            </a:r>
          </a:p>
        </p:txBody>
      </p:sp>
      <p:sp>
        <p:nvSpPr>
          <p:cNvPr id="17" name="Rounded Rectangle 16"/>
          <p:cNvSpPr/>
          <p:nvPr/>
        </p:nvSpPr>
        <p:spPr>
          <a:xfrm>
            <a:off x="2361130" y="5459097"/>
            <a:ext cx="1623763"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18" name="Rounded Rectangle 17"/>
          <p:cNvSpPr/>
          <p:nvPr/>
        </p:nvSpPr>
        <p:spPr>
          <a:xfrm>
            <a:off x="1493571" y="4792366"/>
            <a:ext cx="2474402" cy="4959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con la familia</a:t>
            </a:r>
          </a:p>
        </p:txBody>
      </p:sp>
      <p:sp>
        <p:nvSpPr>
          <p:cNvPr id="19" name="Rounded Rectangle 18"/>
          <p:cNvSpPr/>
          <p:nvPr/>
        </p:nvSpPr>
        <p:spPr>
          <a:xfrm>
            <a:off x="659281" y="4078560"/>
            <a:ext cx="1814823" cy="4803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 la playa</a:t>
            </a:r>
          </a:p>
        </p:txBody>
      </p:sp>
      <p:sp>
        <p:nvSpPr>
          <p:cNvPr id="20" name="Rounded Rectangle 19"/>
          <p:cNvSpPr/>
          <p:nvPr/>
        </p:nvSpPr>
        <p:spPr>
          <a:xfrm>
            <a:off x="4956183" y="3380037"/>
            <a:ext cx="1482953" cy="5120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tren</a:t>
            </a:r>
          </a:p>
        </p:txBody>
      </p:sp>
      <p:sp>
        <p:nvSpPr>
          <p:cNvPr id="21" name="Rounded Rectangle 20"/>
          <p:cNvSpPr/>
          <p:nvPr/>
        </p:nvSpPr>
        <p:spPr>
          <a:xfrm>
            <a:off x="6542572" y="3372437"/>
            <a:ext cx="1775721" cy="4885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las vistas</a:t>
            </a:r>
          </a:p>
        </p:txBody>
      </p:sp>
      <p:sp>
        <p:nvSpPr>
          <p:cNvPr id="22" name="Rounded Rectangle 21"/>
          <p:cNvSpPr/>
          <p:nvPr/>
        </p:nvSpPr>
        <p:spPr>
          <a:xfrm>
            <a:off x="2669420" y="3375754"/>
            <a:ext cx="2183327" cy="50167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sin amigos</a:t>
            </a:r>
          </a:p>
        </p:txBody>
      </p:sp>
      <p:sp>
        <p:nvSpPr>
          <p:cNvPr id="27" name="Rounded Rectangle 26"/>
          <p:cNvSpPr/>
          <p:nvPr/>
        </p:nvSpPr>
        <p:spPr>
          <a:xfrm>
            <a:off x="6144815" y="4786331"/>
            <a:ext cx="1583513" cy="5019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trabajo</a:t>
            </a:r>
          </a:p>
        </p:txBody>
      </p:sp>
      <p:sp>
        <p:nvSpPr>
          <p:cNvPr id="28" name="Rounded Rectangle 27"/>
          <p:cNvSpPr/>
          <p:nvPr/>
        </p:nvSpPr>
        <p:spPr>
          <a:xfrm>
            <a:off x="4083142" y="4785681"/>
            <a:ext cx="1954192" cy="5026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museos</a:t>
            </a:r>
          </a:p>
        </p:txBody>
      </p:sp>
      <p:sp>
        <p:nvSpPr>
          <p:cNvPr id="29" name="Rounded Rectangle 28"/>
          <p:cNvSpPr/>
          <p:nvPr/>
        </p:nvSpPr>
        <p:spPr>
          <a:xfrm>
            <a:off x="10477135" y="3380037"/>
            <a:ext cx="1574620" cy="48092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Francia</a:t>
            </a:r>
          </a:p>
        </p:txBody>
      </p:sp>
      <p:sp>
        <p:nvSpPr>
          <p:cNvPr id="30" name="Rounded Rectangle 29"/>
          <p:cNvSpPr/>
          <p:nvPr/>
        </p:nvSpPr>
        <p:spPr>
          <a:xfrm>
            <a:off x="5732718" y="4078876"/>
            <a:ext cx="1714056" cy="4803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 parque</a:t>
            </a:r>
          </a:p>
        </p:txBody>
      </p:sp>
      <p:sp>
        <p:nvSpPr>
          <p:cNvPr id="31" name="Rounded Rectangle 30"/>
          <p:cNvSpPr/>
          <p:nvPr/>
        </p:nvSpPr>
        <p:spPr>
          <a:xfrm>
            <a:off x="7829718" y="4799857"/>
            <a:ext cx="2480480" cy="4884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naturaleza</a:t>
            </a:r>
          </a:p>
        </p:txBody>
      </p:sp>
      <p:sp>
        <p:nvSpPr>
          <p:cNvPr id="32" name="Rounded Rectangle 31"/>
          <p:cNvSpPr/>
          <p:nvPr/>
        </p:nvSpPr>
        <p:spPr>
          <a:xfrm>
            <a:off x="10411585" y="4793825"/>
            <a:ext cx="1640170" cy="4882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44" name="Rounded Rectangle 43"/>
          <p:cNvSpPr/>
          <p:nvPr/>
        </p:nvSpPr>
        <p:spPr>
          <a:xfrm>
            <a:off x="550266" y="5469124"/>
            <a:ext cx="1712195"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una bolsa</a:t>
            </a:r>
          </a:p>
        </p:txBody>
      </p:sp>
      <p:sp>
        <p:nvSpPr>
          <p:cNvPr id="34" name="Rounded Rectangle 33"/>
          <p:cNvSpPr/>
          <p:nvPr/>
        </p:nvSpPr>
        <p:spPr>
          <a:xfrm>
            <a:off x="2565984" y="4069280"/>
            <a:ext cx="3054323" cy="509888"/>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montar a caballo</a:t>
            </a:r>
          </a:p>
        </p:txBody>
      </p:sp>
    </p:spTree>
    <p:extLst>
      <p:ext uri="{BB962C8B-B14F-4D97-AF65-F5344CB8AC3E}">
        <p14:creationId xmlns:p14="http://schemas.microsoft.com/office/powerpoint/2010/main" val="359848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0" y="0"/>
            <a:ext cx="3200400" cy="769039"/>
          </a:xfrm>
        </p:spPr>
        <p:txBody>
          <a:bodyPr>
            <a:noAutofit/>
          </a:bodyPr>
          <a:lstStyle/>
          <a:p>
            <a:r>
              <a:rPr lang="en-GB" sz="3200" b="1" dirty="0" err="1">
                <a:solidFill>
                  <a:schemeClr val="accent1">
                    <a:lumMod val="50000"/>
                  </a:schemeClr>
                </a:solidFill>
              </a:rPr>
              <a:t>V</a:t>
            </a:r>
            <a:r>
              <a:rPr lang="en-GB" sz="3200" b="1" dirty="0" err="1" smtClean="0">
                <a:solidFill>
                  <a:schemeClr val="accent1">
                    <a:lumMod val="50000"/>
                  </a:schemeClr>
                </a:solidFill>
              </a:rPr>
              <a:t>ocabulario</a:t>
            </a:r>
            <a:endParaRPr lang="en-US" sz="3200" dirty="0">
              <a:solidFill>
                <a:schemeClr val="accent1">
                  <a:lumMod val="50000"/>
                </a:schemeClr>
              </a:solidFill>
            </a:endParaRPr>
          </a:p>
        </p:txBody>
      </p:sp>
      <p:sp>
        <p:nvSpPr>
          <p:cNvPr id="4" name="Rounded Rectangle 3"/>
          <p:cNvSpPr/>
          <p:nvPr/>
        </p:nvSpPr>
        <p:spPr>
          <a:xfrm>
            <a:off x="4173479" y="785520"/>
            <a:ext cx="4144814" cy="12146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accent1">
                    <a:lumMod val="50000"/>
                  </a:schemeClr>
                </a:solidFill>
              </a:rPr>
              <a:t>descansar</a:t>
            </a:r>
          </a:p>
        </p:txBody>
      </p:sp>
      <p:sp>
        <p:nvSpPr>
          <p:cNvPr id="5" name="Rounded Rectangle 4"/>
          <p:cNvSpPr/>
          <p:nvPr/>
        </p:nvSpPr>
        <p:spPr>
          <a:xfrm>
            <a:off x="7557816" y="4069279"/>
            <a:ext cx="1854503" cy="5169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basura</a:t>
            </a:r>
          </a:p>
        </p:txBody>
      </p:sp>
      <p:sp>
        <p:nvSpPr>
          <p:cNvPr id="6" name="Rounded Rectangle 5"/>
          <p:cNvSpPr/>
          <p:nvPr/>
        </p:nvSpPr>
        <p:spPr>
          <a:xfrm>
            <a:off x="90839" y="3372439"/>
            <a:ext cx="2475145" cy="4885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 vacaciones</a:t>
            </a:r>
          </a:p>
        </p:txBody>
      </p:sp>
      <p:sp>
        <p:nvSpPr>
          <p:cNvPr id="9" name="Rounded Rectangle 8"/>
          <p:cNvSpPr/>
          <p:nvPr/>
        </p:nvSpPr>
        <p:spPr>
          <a:xfrm>
            <a:off x="8421729" y="3372042"/>
            <a:ext cx="1991398" cy="4889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la playa</a:t>
            </a:r>
          </a:p>
        </p:txBody>
      </p:sp>
      <p:sp>
        <p:nvSpPr>
          <p:cNvPr id="10" name="Rounded Rectangle 9"/>
          <p:cNvSpPr/>
          <p:nvPr/>
        </p:nvSpPr>
        <p:spPr>
          <a:xfrm>
            <a:off x="9524731" y="4081909"/>
            <a:ext cx="2029624" cy="4916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deberes</a:t>
            </a:r>
          </a:p>
        </p:txBody>
      </p:sp>
      <p:sp>
        <p:nvSpPr>
          <p:cNvPr id="11" name="Rounded Rectangle 10"/>
          <p:cNvSpPr/>
          <p:nvPr/>
        </p:nvSpPr>
        <p:spPr>
          <a:xfrm>
            <a:off x="10075181" y="5473013"/>
            <a:ext cx="1526282" cy="4849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zapatos</a:t>
            </a:r>
            <a:endParaRPr lang="en-GB" sz="2400" dirty="0">
              <a:solidFill>
                <a:schemeClr val="accent1">
                  <a:lumMod val="50000"/>
                </a:schemeClr>
              </a:solidFill>
            </a:endParaRPr>
          </a:p>
        </p:txBody>
      </p:sp>
      <p:sp>
        <p:nvSpPr>
          <p:cNvPr id="12" name="Rounded Rectangle 11"/>
          <p:cNvSpPr/>
          <p:nvPr/>
        </p:nvSpPr>
        <p:spPr>
          <a:xfrm>
            <a:off x="8140997" y="5475856"/>
            <a:ext cx="1835516"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por</a:t>
            </a:r>
            <a:r>
              <a:rPr lang="en-GB" sz="2400" dirty="0">
                <a:solidFill>
                  <a:schemeClr val="accent1">
                    <a:lumMod val="50000"/>
                  </a:schemeClr>
                </a:solidFill>
              </a:rPr>
              <a:t> el </a:t>
            </a:r>
            <a:r>
              <a:rPr lang="en-GB" sz="2400" dirty="0" err="1">
                <a:solidFill>
                  <a:schemeClr val="accent1">
                    <a:lumMod val="50000"/>
                  </a:schemeClr>
                </a:solidFill>
              </a:rPr>
              <a:t>país</a:t>
            </a:r>
            <a:endParaRPr lang="en-GB" sz="2400" dirty="0">
              <a:solidFill>
                <a:schemeClr val="accent1">
                  <a:lumMod val="50000"/>
                </a:schemeClr>
              </a:solidFill>
            </a:endParaRPr>
          </a:p>
        </p:txBody>
      </p:sp>
      <p:sp>
        <p:nvSpPr>
          <p:cNvPr id="13" name="Rounded Rectangle 12"/>
          <p:cNvSpPr/>
          <p:nvPr/>
        </p:nvSpPr>
        <p:spPr>
          <a:xfrm>
            <a:off x="6496999" y="5475857"/>
            <a:ext cx="1545330"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ejercicio</a:t>
            </a:r>
            <a:endParaRPr lang="en-GB" sz="2400" dirty="0">
              <a:solidFill>
                <a:schemeClr val="accent1">
                  <a:lumMod val="50000"/>
                </a:schemeClr>
              </a:solidFill>
            </a:endParaRPr>
          </a:p>
        </p:txBody>
      </p:sp>
      <p:sp>
        <p:nvSpPr>
          <p:cNvPr id="14" name="Rounded Rectangle 13"/>
          <p:cNvSpPr/>
          <p:nvPr/>
        </p:nvSpPr>
        <p:spPr>
          <a:xfrm>
            <a:off x="4083561" y="5470113"/>
            <a:ext cx="2263254" cy="4913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comida rica</a:t>
            </a:r>
          </a:p>
        </p:txBody>
      </p:sp>
      <p:sp>
        <p:nvSpPr>
          <p:cNvPr id="15" name="Rounded Rectangle 14"/>
          <p:cNvSpPr/>
          <p:nvPr/>
        </p:nvSpPr>
        <p:spPr>
          <a:xfrm>
            <a:off x="186350" y="4799857"/>
            <a:ext cx="1170002" cy="4822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fruta</a:t>
            </a:r>
          </a:p>
        </p:txBody>
      </p:sp>
      <p:sp>
        <p:nvSpPr>
          <p:cNvPr id="16" name="Rounded Rectangle 15"/>
          <p:cNvSpPr/>
          <p:nvPr/>
        </p:nvSpPr>
        <p:spPr>
          <a:xfrm>
            <a:off x="2585146" y="4072879"/>
            <a:ext cx="3036530" cy="4889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montar a caballo</a:t>
            </a:r>
          </a:p>
        </p:txBody>
      </p:sp>
      <p:sp>
        <p:nvSpPr>
          <p:cNvPr id="17" name="Rounded Rectangle 16"/>
          <p:cNvSpPr/>
          <p:nvPr/>
        </p:nvSpPr>
        <p:spPr>
          <a:xfrm>
            <a:off x="2361130" y="5459097"/>
            <a:ext cx="1623763"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18" name="Rounded Rectangle 17"/>
          <p:cNvSpPr/>
          <p:nvPr/>
        </p:nvSpPr>
        <p:spPr>
          <a:xfrm>
            <a:off x="1493571" y="4792366"/>
            <a:ext cx="2474402" cy="4959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con la familia</a:t>
            </a:r>
          </a:p>
        </p:txBody>
      </p:sp>
      <p:sp>
        <p:nvSpPr>
          <p:cNvPr id="19" name="Rounded Rectangle 18"/>
          <p:cNvSpPr/>
          <p:nvPr/>
        </p:nvSpPr>
        <p:spPr>
          <a:xfrm>
            <a:off x="659281" y="4078560"/>
            <a:ext cx="1814823" cy="4803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 la playa</a:t>
            </a:r>
          </a:p>
        </p:txBody>
      </p:sp>
      <p:sp>
        <p:nvSpPr>
          <p:cNvPr id="20" name="Rounded Rectangle 19"/>
          <p:cNvSpPr/>
          <p:nvPr/>
        </p:nvSpPr>
        <p:spPr>
          <a:xfrm>
            <a:off x="4956183" y="3380037"/>
            <a:ext cx="1482953" cy="5120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tren</a:t>
            </a:r>
          </a:p>
        </p:txBody>
      </p:sp>
      <p:sp>
        <p:nvSpPr>
          <p:cNvPr id="21" name="Rounded Rectangle 20"/>
          <p:cNvSpPr/>
          <p:nvPr/>
        </p:nvSpPr>
        <p:spPr>
          <a:xfrm>
            <a:off x="6542572" y="3372438"/>
            <a:ext cx="1775721" cy="51890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las vistas</a:t>
            </a:r>
          </a:p>
        </p:txBody>
      </p:sp>
      <p:sp>
        <p:nvSpPr>
          <p:cNvPr id="22" name="Rounded Rectangle 21"/>
          <p:cNvSpPr/>
          <p:nvPr/>
        </p:nvSpPr>
        <p:spPr>
          <a:xfrm>
            <a:off x="2669420" y="3375754"/>
            <a:ext cx="2183327" cy="50167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sin amigos</a:t>
            </a:r>
          </a:p>
        </p:txBody>
      </p:sp>
      <p:sp>
        <p:nvSpPr>
          <p:cNvPr id="27" name="Rounded Rectangle 26"/>
          <p:cNvSpPr/>
          <p:nvPr/>
        </p:nvSpPr>
        <p:spPr>
          <a:xfrm>
            <a:off x="6144815" y="4786331"/>
            <a:ext cx="1583513" cy="5019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trabajo</a:t>
            </a:r>
          </a:p>
        </p:txBody>
      </p:sp>
      <p:sp>
        <p:nvSpPr>
          <p:cNvPr id="28" name="Rounded Rectangle 27"/>
          <p:cNvSpPr/>
          <p:nvPr/>
        </p:nvSpPr>
        <p:spPr>
          <a:xfrm>
            <a:off x="4083142" y="4785681"/>
            <a:ext cx="1954192" cy="5026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museos</a:t>
            </a:r>
          </a:p>
        </p:txBody>
      </p:sp>
      <p:sp>
        <p:nvSpPr>
          <p:cNvPr id="29" name="Rounded Rectangle 28"/>
          <p:cNvSpPr/>
          <p:nvPr/>
        </p:nvSpPr>
        <p:spPr>
          <a:xfrm>
            <a:off x="10477135" y="3380037"/>
            <a:ext cx="1574620" cy="47560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Francia</a:t>
            </a:r>
          </a:p>
        </p:txBody>
      </p:sp>
      <p:sp>
        <p:nvSpPr>
          <p:cNvPr id="30" name="Rounded Rectangle 29"/>
          <p:cNvSpPr/>
          <p:nvPr/>
        </p:nvSpPr>
        <p:spPr>
          <a:xfrm>
            <a:off x="5732718" y="4078876"/>
            <a:ext cx="1714056" cy="4803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 parque</a:t>
            </a:r>
          </a:p>
        </p:txBody>
      </p:sp>
      <p:sp>
        <p:nvSpPr>
          <p:cNvPr id="31" name="Rounded Rectangle 30"/>
          <p:cNvSpPr/>
          <p:nvPr/>
        </p:nvSpPr>
        <p:spPr>
          <a:xfrm>
            <a:off x="7829718" y="4799857"/>
            <a:ext cx="2480480" cy="4884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naturaleza</a:t>
            </a:r>
          </a:p>
        </p:txBody>
      </p:sp>
      <p:sp>
        <p:nvSpPr>
          <p:cNvPr id="32" name="Rounded Rectangle 31"/>
          <p:cNvSpPr/>
          <p:nvPr/>
        </p:nvSpPr>
        <p:spPr>
          <a:xfrm>
            <a:off x="10411585" y="4793825"/>
            <a:ext cx="1640170" cy="4882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44" name="Rounded Rectangle 43"/>
          <p:cNvSpPr/>
          <p:nvPr/>
        </p:nvSpPr>
        <p:spPr>
          <a:xfrm>
            <a:off x="550266" y="5469124"/>
            <a:ext cx="1712195"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una bolsa</a:t>
            </a:r>
          </a:p>
        </p:txBody>
      </p:sp>
      <p:sp>
        <p:nvSpPr>
          <p:cNvPr id="34" name="Rounded Rectangle 33"/>
          <p:cNvSpPr/>
          <p:nvPr/>
        </p:nvSpPr>
        <p:spPr>
          <a:xfrm>
            <a:off x="8421729" y="3365722"/>
            <a:ext cx="1989856" cy="489923"/>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en la playa</a:t>
            </a:r>
          </a:p>
        </p:txBody>
      </p:sp>
      <p:sp>
        <p:nvSpPr>
          <p:cNvPr id="33" name="Rounded Rectangle 32"/>
          <p:cNvSpPr/>
          <p:nvPr/>
        </p:nvSpPr>
        <p:spPr>
          <a:xfrm>
            <a:off x="2667878" y="3365721"/>
            <a:ext cx="2184869" cy="525369"/>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sin amigos</a:t>
            </a:r>
          </a:p>
        </p:txBody>
      </p:sp>
      <p:sp>
        <p:nvSpPr>
          <p:cNvPr id="35" name="Rounded Rectangle 34"/>
          <p:cNvSpPr/>
          <p:nvPr/>
        </p:nvSpPr>
        <p:spPr>
          <a:xfrm>
            <a:off x="1493571" y="4771068"/>
            <a:ext cx="2474402" cy="525369"/>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con la familia</a:t>
            </a:r>
          </a:p>
        </p:txBody>
      </p:sp>
    </p:spTree>
    <p:extLst>
      <p:ext uri="{BB962C8B-B14F-4D97-AF65-F5344CB8AC3E}">
        <p14:creationId xmlns:p14="http://schemas.microsoft.com/office/powerpoint/2010/main" val="1456457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0" y="0"/>
            <a:ext cx="2980267" cy="769039"/>
          </a:xfrm>
        </p:spPr>
        <p:txBody>
          <a:bodyPr>
            <a:noAutofit/>
          </a:bodyPr>
          <a:lstStyle/>
          <a:p>
            <a:r>
              <a:rPr lang="en-GB" sz="3200" b="1" dirty="0" err="1">
                <a:solidFill>
                  <a:schemeClr val="accent1">
                    <a:lumMod val="50000"/>
                  </a:schemeClr>
                </a:solidFill>
              </a:rPr>
              <a:t>V</a:t>
            </a:r>
            <a:r>
              <a:rPr lang="en-GB" sz="3200" b="1" dirty="0" err="1" smtClean="0">
                <a:solidFill>
                  <a:schemeClr val="accent1">
                    <a:lumMod val="50000"/>
                  </a:schemeClr>
                </a:solidFill>
              </a:rPr>
              <a:t>ocabulario</a:t>
            </a:r>
            <a:endParaRPr lang="en-US" sz="3200" dirty="0">
              <a:solidFill>
                <a:schemeClr val="accent1">
                  <a:lumMod val="50000"/>
                </a:schemeClr>
              </a:solidFill>
            </a:endParaRPr>
          </a:p>
        </p:txBody>
      </p:sp>
      <p:sp>
        <p:nvSpPr>
          <p:cNvPr id="4" name="Rounded Rectangle 3"/>
          <p:cNvSpPr/>
          <p:nvPr/>
        </p:nvSpPr>
        <p:spPr>
          <a:xfrm>
            <a:off x="4173479" y="785520"/>
            <a:ext cx="4144814" cy="12146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a:solidFill>
                  <a:schemeClr val="accent1">
                    <a:lumMod val="50000"/>
                  </a:schemeClr>
                </a:solidFill>
              </a:rPr>
              <a:t>llevar</a:t>
            </a:r>
            <a:endParaRPr lang="en-GB" sz="4400" b="1" dirty="0">
              <a:solidFill>
                <a:schemeClr val="accent1">
                  <a:lumMod val="50000"/>
                </a:schemeClr>
              </a:solidFill>
            </a:endParaRPr>
          </a:p>
        </p:txBody>
      </p:sp>
      <p:sp>
        <p:nvSpPr>
          <p:cNvPr id="5" name="Rounded Rectangle 4"/>
          <p:cNvSpPr/>
          <p:nvPr/>
        </p:nvSpPr>
        <p:spPr>
          <a:xfrm>
            <a:off x="7557816" y="4069279"/>
            <a:ext cx="1854503" cy="5169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basura</a:t>
            </a:r>
          </a:p>
        </p:txBody>
      </p:sp>
      <p:sp>
        <p:nvSpPr>
          <p:cNvPr id="6" name="Rounded Rectangle 5"/>
          <p:cNvSpPr/>
          <p:nvPr/>
        </p:nvSpPr>
        <p:spPr>
          <a:xfrm>
            <a:off x="90839" y="3372439"/>
            <a:ext cx="2475145" cy="4885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 vacaciones</a:t>
            </a:r>
          </a:p>
        </p:txBody>
      </p:sp>
      <p:sp>
        <p:nvSpPr>
          <p:cNvPr id="9" name="Rounded Rectangle 8"/>
          <p:cNvSpPr/>
          <p:nvPr/>
        </p:nvSpPr>
        <p:spPr>
          <a:xfrm>
            <a:off x="8421729" y="3372042"/>
            <a:ext cx="1991398" cy="4889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la playa</a:t>
            </a:r>
          </a:p>
        </p:txBody>
      </p:sp>
      <p:sp>
        <p:nvSpPr>
          <p:cNvPr id="10" name="Rounded Rectangle 9"/>
          <p:cNvSpPr/>
          <p:nvPr/>
        </p:nvSpPr>
        <p:spPr>
          <a:xfrm>
            <a:off x="9524731" y="4081909"/>
            <a:ext cx="2029624" cy="4916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deberes</a:t>
            </a:r>
          </a:p>
        </p:txBody>
      </p:sp>
      <p:sp>
        <p:nvSpPr>
          <p:cNvPr id="11" name="Rounded Rectangle 10"/>
          <p:cNvSpPr/>
          <p:nvPr/>
        </p:nvSpPr>
        <p:spPr>
          <a:xfrm>
            <a:off x="10075181" y="5473013"/>
            <a:ext cx="1526282" cy="4849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zapatos</a:t>
            </a:r>
            <a:endParaRPr lang="en-GB" sz="2400" dirty="0">
              <a:solidFill>
                <a:schemeClr val="accent1">
                  <a:lumMod val="50000"/>
                </a:schemeClr>
              </a:solidFill>
            </a:endParaRPr>
          </a:p>
        </p:txBody>
      </p:sp>
      <p:sp>
        <p:nvSpPr>
          <p:cNvPr id="12" name="Rounded Rectangle 11"/>
          <p:cNvSpPr/>
          <p:nvPr/>
        </p:nvSpPr>
        <p:spPr>
          <a:xfrm>
            <a:off x="8140997" y="5475856"/>
            <a:ext cx="1835516"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por</a:t>
            </a:r>
            <a:r>
              <a:rPr lang="en-GB" sz="2400" dirty="0">
                <a:solidFill>
                  <a:schemeClr val="accent1">
                    <a:lumMod val="50000"/>
                  </a:schemeClr>
                </a:solidFill>
              </a:rPr>
              <a:t> el </a:t>
            </a:r>
            <a:r>
              <a:rPr lang="en-GB" sz="2400" dirty="0" err="1">
                <a:solidFill>
                  <a:schemeClr val="accent1">
                    <a:lumMod val="50000"/>
                  </a:schemeClr>
                </a:solidFill>
              </a:rPr>
              <a:t>país</a:t>
            </a:r>
            <a:endParaRPr lang="en-GB" sz="2400" dirty="0">
              <a:solidFill>
                <a:schemeClr val="accent1">
                  <a:lumMod val="50000"/>
                </a:schemeClr>
              </a:solidFill>
            </a:endParaRPr>
          </a:p>
        </p:txBody>
      </p:sp>
      <p:sp>
        <p:nvSpPr>
          <p:cNvPr id="13" name="Rounded Rectangle 12"/>
          <p:cNvSpPr/>
          <p:nvPr/>
        </p:nvSpPr>
        <p:spPr>
          <a:xfrm>
            <a:off x="6496999" y="5475857"/>
            <a:ext cx="1545330"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ejercicio</a:t>
            </a:r>
            <a:endParaRPr lang="en-GB" sz="2400" dirty="0">
              <a:solidFill>
                <a:schemeClr val="accent1">
                  <a:lumMod val="50000"/>
                </a:schemeClr>
              </a:solidFill>
            </a:endParaRPr>
          </a:p>
        </p:txBody>
      </p:sp>
      <p:sp>
        <p:nvSpPr>
          <p:cNvPr id="14" name="Rounded Rectangle 13"/>
          <p:cNvSpPr/>
          <p:nvPr/>
        </p:nvSpPr>
        <p:spPr>
          <a:xfrm>
            <a:off x="4083561" y="5470113"/>
            <a:ext cx="2263254" cy="4913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comida rica</a:t>
            </a:r>
          </a:p>
        </p:txBody>
      </p:sp>
      <p:sp>
        <p:nvSpPr>
          <p:cNvPr id="15" name="Rounded Rectangle 14"/>
          <p:cNvSpPr/>
          <p:nvPr/>
        </p:nvSpPr>
        <p:spPr>
          <a:xfrm>
            <a:off x="186350" y="4799857"/>
            <a:ext cx="1170002" cy="4822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fruta</a:t>
            </a:r>
          </a:p>
        </p:txBody>
      </p:sp>
      <p:sp>
        <p:nvSpPr>
          <p:cNvPr id="16" name="Rounded Rectangle 15"/>
          <p:cNvSpPr/>
          <p:nvPr/>
        </p:nvSpPr>
        <p:spPr>
          <a:xfrm>
            <a:off x="2585146" y="4072879"/>
            <a:ext cx="3036530" cy="4889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montar a caballo</a:t>
            </a:r>
          </a:p>
        </p:txBody>
      </p:sp>
      <p:sp>
        <p:nvSpPr>
          <p:cNvPr id="17" name="Rounded Rectangle 16"/>
          <p:cNvSpPr/>
          <p:nvPr/>
        </p:nvSpPr>
        <p:spPr>
          <a:xfrm>
            <a:off x="2361130" y="5459097"/>
            <a:ext cx="1623763"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18" name="Rounded Rectangle 17"/>
          <p:cNvSpPr/>
          <p:nvPr/>
        </p:nvSpPr>
        <p:spPr>
          <a:xfrm>
            <a:off x="1493571" y="4792366"/>
            <a:ext cx="2474402" cy="4959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con la familia</a:t>
            </a:r>
          </a:p>
        </p:txBody>
      </p:sp>
      <p:sp>
        <p:nvSpPr>
          <p:cNvPr id="19" name="Rounded Rectangle 18"/>
          <p:cNvSpPr/>
          <p:nvPr/>
        </p:nvSpPr>
        <p:spPr>
          <a:xfrm>
            <a:off x="659281" y="4078560"/>
            <a:ext cx="1814823" cy="4803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 la playa</a:t>
            </a:r>
          </a:p>
        </p:txBody>
      </p:sp>
      <p:sp>
        <p:nvSpPr>
          <p:cNvPr id="20" name="Rounded Rectangle 19"/>
          <p:cNvSpPr/>
          <p:nvPr/>
        </p:nvSpPr>
        <p:spPr>
          <a:xfrm>
            <a:off x="4956183" y="3380037"/>
            <a:ext cx="1482953" cy="5120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tren</a:t>
            </a:r>
          </a:p>
        </p:txBody>
      </p:sp>
      <p:sp>
        <p:nvSpPr>
          <p:cNvPr id="21" name="Rounded Rectangle 20"/>
          <p:cNvSpPr/>
          <p:nvPr/>
        </p:nvSpPr>
        <p:spPr>
          <a:xfrm>
            <a:off x="6542572" y="3372438"/>
            <a:ext cx="1775721" cy="51890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las vistas</a:t>
            </a:r>
          </a:p>
        </p:txBody>
      </p:sp>
      <p:sp>
        <p:nvSpPr>
          <p:cNvPr id="22" name="Rounded Rectangle 21"/>
          <p:cNvSpPr/>
          <p:nvPr/>
        </p:nvSpPr>
        <p:spPr>
          <a:xfrm>
            <a:off x="2669420" y="3375754"/>
            <a:ext cx="2183327" cy="50167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sin amigos</a:t>
            </a:r>
          </a:p>
        </p:txBody>
      </p:sp>
      <p:sp>
        <p:nvSpPr>
          <p:cNvPr id="27" name="Rounded Rectangle 26"/>
          <p:cNvSpPr/>
          <p:nvPr/>
        </p:nvSpPr>
        <p:spPr>
          <a:xfrm>
            <a:off x="6144815" y="4786331"/>
            <a:ext cx="1583513" cy="5019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trabajo</a:t>
            </a:r>
          </a:p>
        </p:txBody>
      </p:sp>
      <p:sp>
        <p:nvSpPr>
          <p:cNvPr id="28" name="Rounded Rectangle 27"/>
          <p:cNvSpPr/>
          <p:nvPr/>
        </p:nvSpPr>
        <p:spPr>
          <a:xfrm>
            <a:off x="4083142" y="4785681"/>
            <a:ext cx="1954192" cy="5026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museos</a:t>
            </a:r>
          </a:p>
        </p:txBody>
      </p:sp>
      <p:sp>
        <p:nvSpPr>
          <p:cNvPr id="29" name="Rounded Rectangle 28"/>
          <p:cNvSpPr/>
          <p:nvPr/>
        </p:nvSpPr>
        <p:spPr>
          <a:xfrm>
            <a:off x="10477135" y="3380037"/>
            <a:ext cx="1574620" cy="47560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Francia</a:t>
            </a:r>
          </a:p>
        </p:txBody>
      </p:sp>
      <p:sp>
        <p:nvSpPr>
          <p:cNvPr id="30" name="Rounded Rectangle 29"/>
          <p:cNvSpPr/>
          <p:nvPr/>
        </p:nvSpPr>
        <p:spPr>
          <a:xfrm>
            <a:off x="5732718" y="4078876"/>
            <a:ext cx="1714056" cy="4803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 parque</a:t>
            </a:r>
          </a:p>
        </p:txBody>
      </p:sp>
      <p:sp>
        <p:nvSpPr>
          <p:cNvPr id="31" name="Rounded Rectangle 30"/>
          <p:cNvSpPr/>
          <p:nvPr/>
        </p:nvSpPr>
        <p:spPr>
          <a:xfrm>
            <a:off x="7829718" y="4799857"/>
            <a:ext cx="2480480" cy="4884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naturaleza</a:t>
            </a:r>
          </a:p>
        </p:txBody>
      </p:sp>
      <p:sp>
        <p:nvSpPr>
          <p:cNvPr id="32" name="Rounded Rectangle 31"/>
          <p:cNvSpPr/>
          <p:nvPr/>
        </p:nvSpPr>
        <p:spPr>
          <a:xfrm>
            <a:off x="10411585" y="4793825"/>
            <a:ext cx="1640170" cy="4882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44" name="Rounded Rectangle 43"/>
          <p:cNvSpPr/>
          <p:nvPr/>
        </p:nvSpPr>
        <p:spPr>
          <a:xfrm>
            <a:off x="550266" y="5469124"/>
            <a:ext cx="1712195"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una bolsa</a:t>
            </a:r>
          </a:p>
        </p:txBody>
      </p:sp>
      <p:sp>
        <p:nvSpPr>
          <p:cNvPr id="34" name="Rounded Rectangle 33"/>
          <p:cNvSpPr/>
          <p:nvPr/>
        </p:nvSpPr>
        <p:spPr>
          <a:xfrm>
            <a:off x="10061899" y="5468575"/>
            <a:ext cx="1708796" cy="489923"/>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rPr>
              <a:t>zapatos</a:t>
            </a:r>
            <a:endParaRPr lang="en-GB" sz="2400" b="1" dirty="0">
              <a:solidFill>
                <a:schemeClr val="accent1">
                  <a:lumMod val="50000"/>
                </a:schemeClr>
              </a:solidFill>
            </a:endParaRPr>
          </a:p>
        </p:txBody>
      </p:sp>
      <p:sp>
        <p:nvSpPr>
          <p:cNvPr id="33" name="Rounded Rectangle 32"/>
          <p:cNvSpPr/>
          <p:nvPr/>
        </p:nvSpPr>
        <p:spPr>
          <a:xfrm>
            <a:off x="545904" y="5452892"/>
            <a:ext cx="1743476" cy="525369"/>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una bolsa</a:t>
            </a:r>
          </a:p>
        </p:txBody>
      </p:sp>
      <p:sp>
        <p:nvSpPr>
          <p:cNvPr id="36" name="Rounded Rectangle 35"/>
          <p:cNvSpPr/>
          <p:nvPr/>
        </p:nvSpPr>
        <p:spPr>
          <a:xfrm>
            <a:off x="4067393" y="5455384"/>
            <a:ext cx="2279421" cy="525369"/>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comida rica</a:t>
            </a:r>
          </a:p>
        </p:txBody>
      </p:sp>
      <p:sp>
        <p:nvSpPr>
          <p:cNvPr id="37" name="Rounded Rectangle 36"/>
          <p:cNvSpPr/>
          <p:nvPr/>
        </p:nvSpPr>
        <p:spPr>
          <a:xfrm>
            <a:off x="7557815" y="4069278"/>
            <a:ext cx="1854503" cy="529519"/>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basura</a:t>
            </a:r>
          </a:p>
        </p:txBody>
      </p:sp>
      <p:sp>
        <p:nvSpPr>
          <p:cNvPr id="38" name="Rounded Rectangle 37"/>
          <p:cNvSpPr/>
          <p:nvPr/>
        </p:nvSpPr>
        <p:spPr>
          <a:xfrm>
            <a:off x="9524731" y="4065294"/>
            <a:ext cx="2116173" cy="529519"/>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los deberes</a:t>
            </a:r>
          </a:p>
        </p:txBody>
      </p:sp>
      <p:sp>
        <p:nvSpPr>
          <p:cNvPr id="39" name="Rounded Rectangle 38"/>
          <p:cNvSpPr/>
          <p:nvPr/>
        </p:nvSpPr>
        <p:spPr>
          <a:xfrm>
            <a:off x="6129954" y="4787455"/>
            <a:ext cx="1598374" cy="525369"/>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trabajo</a:t>
            </a:r>
          </a:p>
        </p:txBody>
      </p:sp>
      <p:sp>
        <p:nvSpPr>
          <p:cNvPr id="40" name="Rounded Rectangle 39"/>
          <p:cNvSpPr/>
          <p:nvPr/>
        </p:nvSpPr>
        <p:spPr>
          <a:xfrm>
            <a:off x="126300" y="4770277"/>
            <a:ext cx="1252102" cy="525369"/>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fruta</a:t>
            </a:r>
          </a:p>
        </p:txBody>
      </p:sp>
    </p:spTree>
    <p:extLst>
      <p:ext uri="{BB962C8B-B14F-4D97-AF65-F5344CB8AC3E}">
        <p14:creationId xmlns:p14="http://schemas.microsoft.com/office/powerpoint/2010/main" val="175620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6" grpId="0" animBg="1"/>
      <p:bldP spid="37" grpId="0" animBg="1"/>
      <p:bldP spid="38" grpId="0" animBg="1"/>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0" y="0"/>
            <a:ext cx="3081867" cy="769039"/>
          </a:xfrm>
        </p:spPr>
        <p:txBody>
          <a:bodyPr>
            <a:noAutofit/>
          </a:bodyPr>
          <a:lstStyle/>
          <a:p>
            <a:r>
              <a:rPr lang="en-GB" sz="3200" b="1" dirty="0" err="1">
                <a:solidFill>
                  <a:schemeClr val="accent1">
                    <a:lumMod val="50000"/>
                  </a:schemeClr>
                </a:solidFill>
              </a:rPr>
              <a:t>V</a:t>
            </a:r>
            <a:r>
              <a:rPr lang="en-GB" sz="3200" b="1" dirty="0" err="1" smtClean="0">
                <a:solidFill>
                  <a:schemeClr val="accent1">
                    <a:lumMod val="50000"/>
                  </a:schemeClr>
                </a:solidFill>
              </a:rPr>
              <a:t>ocabulario</a:t>
            </a:r>
            <a:endParaRPr lang="en-US" sz="3200" dirty="0">
              <a:solidFill>
                <a:schemeClr val="accent1">
                  <a:lumMod val="50000"/>
                </a:schemeClr>
              </a:solidFill>
            </a:endParaRPr>
          </a:p>
        </p:txBody>
      </p:sp>
      <p:sp>
        <p:nvSpPr>
          <p:cNvPr id="4" name="Rounded Rectangle 3"/>
          <p:cNvSpPr/>
          <p:nvPr/>
        </p:nvSpPr>
        <p:spPr>
          <a:xfrm>
            <a:off x="4173479" y="785520"/>
            <a:ext cx="4144814" cy="12146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a:solidFill>
                  <a:schemeClr val="accent1">
                    <a:lumMod val="50000"/>
                  </a:schemeClr>
                </a:solidFill>
              </a:rPr>
              <a:t>hacer</a:t>
            </a:r>
            <a:endParaRPr lang="en-GB" sz="4400" b="1" dirty="0">
              <a:solidFill>
                <a:schemeClr val="accent1">
                  <a:lumMod val="50000"/>
                </a:schemeClr>
              </a:solidFill>
            </a:endParaRPr>
          </a:p>
        </p:txBody>
      </p:sp>
      <p:sp>
        <p:nvSpPr>
          <p:cNvPr id="5" name="Rounded Rectangle 4"/>
          <p:cNvSpPr/>
          <p:nvPr/>
        </p:nvSpPr>
        <p:spPr>
          <a:xfrm>
            <a:off x="7557816" y="4069279"/>
            <a:ext cx="1854503" cy="5169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basura</a:t>
            </a:r>
          </a:p>
        </p:txBody>
      </p:sp>
      <p:sp>
        <p:nvSpPr>
          <p:cNvPr id="6" name="Rounded Rectangle 5"/>
          <p:cNvSpPr/>
          <p:nvPr/>
        </p:nvSpPr>
        <p:spPr>
          <a:xfrm>
            <a:off x="90839" y="3372439"/>
            <a:ext cx="2475145" cy="4885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 vacaciones</a:t>
            </a:r>
          </a:p>
        </p:txBody>
      </p:sp>
      <p:sp>
        <p:nvSpPr>
          <p:cNvPr id="9" name="Rounded Rectangle 8"/>
          <p:cNvSpPr/>
          <p:nvPr/>
        </p:nvSpPr>
        <p:spPr>
          <a:xfrm>
            <a:off x="8421729" y="3372042"/>
            <a:ext cx="1991398" cy="4889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la playa</a:t>
            </a:r>
          </a:p>
        </p:txBody>
      </p:sp>
      <p:sp>
        <p:nvSpPr>
          <p:cNvPr id="10" name="Rounded Rectangle 9"/>
          <p:cNvSpPr/>
          <p:nvPr/>
        </p:nvSpPr>
        <p:spPr>
          <a:xfrm>
            <a:off x="9524731" y="4081909"/>
            <a:ext cx="2029624" cy="4916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deberes</a:t>
            </a:r>
          </a:p>
        </p:txBody>
      </p:sp>
      <p:sp>
        <p:nvSpPr>
          <p:cNvPr id="11" name="Rounded Rectangle 10"/>
          <p:cNvSpPr/>
          <p:nvPr/>
        </p:nvSpPr>
        <p:spPr>
          <a:xfrm>
            <a:off x="10075181" y="5473013"/>
            <a:ext cx="1526282" cy="4849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zapatos</a:t>
            </a:r>
            <a:endParaRPr lang="en-GB" sz="2400" dirty="0">
              <a:solidFill>
                <a:schemeClr val="accent1">
                  <a:lumMod val="50000"/>
                </a:schemeClr>
              </a:solidFill>
            </a:endParaRPr>
          </a:p>
        </p:txBody>
      </p:sp>
      <p:sp>
        <p:nvSpPr>
          <p:cNvPr id="12" name="Rounded Rectangle 11"/>
          <p:cNvSpPr/>
          <p:nvPr/>
        </p:nvSpPr>
        <p:spPr>
          <a:xfrm>
            <a:off x="8140997" y="5475856"/>
            <a:ext cx="1835516"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por</a:t>
            </a:r>
            <a:r>
              <a:rPr lang="en-GB" sz="2400" dirty="0">
                <a:solidFill>
                  <a:schemeClr val="accent1">
                    <a:lumMod val="50000"/>
                  </a:schemeClr>
                </a:solidFill>
              </a:rPr>
              <a:t> el </a:t>
            </a:r>
            <a:r>
              <a:rPr lang="en-GB" sz="2400" dirty="0" err="1">
                <a:solidFill>
                  <a:schemeClr val="accent1">
                    <a:lumMod val="50000"/>
                  </a:schemeClr>
                </a:solidFill>
              </a:rPr>
              <a:t>país</a:t>
            </a:r>
            <a:endParaRPr lang="en-GB" sz="2400" dirty="0">
              <a:solidFill>
                <a:schemeClr val="accent1">
                  <a:lumMod val="50000"/>
                </a:schemeClr>
              </a:solidFill>
            </a:endParaRPr>
          </a:p>
        </p:txBody>
      </p:sp>
      <p:sp>
        <p:nvSpPr>
          <p:cNvPr id="13" name="Rounded Rectangle 12"/>
          <p:cNvSpPr/>
          <p:nvPr/>
        </p:nvSpPr>
        <p:spPr>
          <a:xfrm>
            <a:off x="6496999" y="5475857"/>
            <a:ext cx="1545330"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ejercicio</a:t>
            </a:r>
            <a:endParaRPr lang="en-GB" sz="2400" dirty="0">
              <a:solidFill>
                <a:schemeClr val="accent1">
                  <a:lumMod val="50000"/>
                </a:schemeClr>
              </a:solidFill>
            </a:endParaRPr>
          </a:p>
        </p:txBody>
      </p:sp>
      <p:sp>
        <p:nvSpPr>
          <p:cNvPr id="14" name="Rounded Rectangle 13"/>
          <p:cNvSpPr/>
          <p:nvPr/>
        </p:nvSpPr>
        <p:spPr>
          <a:xfrm>
            <a:off x="4083561" y="5470113"/>
            <a:ext cx="2263254" cy="4913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comida rica</a:t>
            </a:r>
          </a:p>
        </p:txBody>
      </p:sp>
      <p:sp>
        <p:nvSpPr>
          <p:cNvPr id="15" name="Rounded Rectangle 14"/>
          <p:cNvSpPr/>
          <p:nvPr/>
        </p:nvSpPr>
        <p:spPr>
          <a:xfrm>
            <a:off x="186350" y="4799857"/>
            <a:ext cx="1170002" cy="4822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fruta</a:t>
            </a:r>
          </a:p>
        </p:txBody>
      </p:sp>
      <p:sp>
        <p:nvSpPr>
          <p:cNvPr id="16" name="Rounded Rectangle 15"/>
          <p:cNvSpPr/>
          <p:nvPr/>
        </p:nvSpPr>
        <p:spPr>
          <a:xfrm>
            <a:off x="2585146" y="4072879"/>
            <a:ext cx="3036530" cy="4889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montar a caballo</a:t>
            </a:r>
          </a:p>
        </p:txBody>
      </p:sp>
      <p:sp>
        <p:nvSpPr>
          <p:cNvPr id="17" name="Rounded Rectangle 16"/>
          <p:cNvSpPr/>
          <p:nvPr/>
        </p:nvSpPr>
        <p:spPr>
          <a:xfrm>
            <a:off x="2361130" y="5459097"/>
            <a:ext cx="1623763"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18" name="Rounded Rectangle 17"/>
          <p:cNvSpPr/>
          <p:nvPr/>
        </p:nvSpPr>
        <p:spPr>
          <a:xfrm>
            <a:off x="1493571" y="4792366"/>
            <a:ext cx="2474402" cy="4959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con la familia</a:t>
            </a:r>
          </a:p>
        </p:txBody>
      </p:sp>
      <p:sp>
        <p:nvSpPr>
          <p:cNvPr id="19" name="Rounded Rectangle 18"/>
          <p:cNvSpPr/>
          <p:nvPr/>
        </p:nvSpPr>
        <p:spPr>
          <a:xfrm>
            <a:off x="659281" y="4078560"/>
            <a:ext cx="1814823" cy="4803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 la playa</a:t>
            </a:r>
          </a:p>
        </p:txBody>
      </p:sp>
      <p:sp>
        <p:nvSpPr>
          <p:cNvPr id="20" name="Rounded Rectangle 19"/>
          <p:cNvSpPr/>
          <p:nvPr/>
        </p:nvSpPr>
        <p:spPr>
          <a:xfrm>
            <a:off x="4956183" y="3380037"/>
            <a:ext cx="1482953" cy="5120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tren</a:t>
            </a:r>
          </a:p>
        </p:txBody>
      </p:sp>
      <p:sp>
        <p:nvSpPr>
          <p:cNvPr id="21" name="Rounded Rectangle 20"/>
          <p:cNvSpPr/>
          <p:nvPr/>
        </p:nvSpPr>
        <p:spPr>
          <a:xfrm>
            <a:off x="6542572" y="3372438"/>
            <a:ext cx="1775721" cy="51890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las vistas</a:t>
            </a:r>
          </a:p>
        </p:txBody>
      </p:sp>
      <p:sp>
        <p:nvSpPr>
          <p:cNvPr id="22" name="Rounded Rectangle 21"/>
          <p:cNvSpPr/>
          <p:nvPr/>
        </p:nvSpPr>
        <p:spPr>
          <a:xfrm>
            <a:off x="2669420" y="3375754"/>
            <a:ext cx="2183327" cy="50167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sin amigos</a:t>
            </a:r>
          </a:p>
        </p:txBody>
      </p:sp>
      <p:sp>
        <p:nvSpPr>
          <p:cNvPr id="27" name="Rounded Rectangle 26"/>
          <p:cNvSpPr/>
          <p:nvPr/>
        </p:nvSpPr>
        <p:spPr>
          <a:xfrm>
            <a:off x="6144815" y="4786331"/>
            <a:ext cx="1583513" cy="5019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trabajo</a:t>
            </a:r>
          </a:p>
        </p:txBody>
      </p:sp>
      <p:sp>
        <p:nvSpPr>
          <p:cNvPr id="28" name="Rounded Rectangle 27"/>
          <p:cNvSpPr/>
          <p:nvPr/>
        </p:nvSpPr>
        <p:spPr>
          <a:xfrm>
            <a:off x="4083142" y="4785681"/>
            <a:ext cx="1954192" cy="5026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museos</a:t>
            </a:r>
          </a:p>
        </p:txBody>
      </p:sp>
      <p:sp>
        <p:nvSpPr>
          <p:cNvPr id="29" name="Rounded Rectangle 28"/>
          <p:cNvSpPr/>
          <p:nvPr/>
        </p:nvSpPr>
        <p:spPr>
          <a:xfrm>
            <a:off x="10477135" y="3380037"/>
            <a:ext cx="1574620" cy="47560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Francia</a:t>
            </a:r>
          </a:p>
        </p:txBody>
      </p:sp>
      <p:sp>
        <p:nvSpPr>
          <p:cNvPr id="30" name="Rounded Rectangle 29"/>
          <p:cNvSpPr/>
          <p:nvPr/>
        </p:nvSpPr>
        <p:spPr>
          <a:xfrm>
            <a:off x="5732718" y="4078876"/>
            <a:ext cx="1714056" cy="4803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 parque</a:t>
            </a:r>
          </a:p>
        </p:txBody>
      </p:sp>
      <p:sp>
        <p:nvSpPr>
          <p:cNvPr id="31" name="Rounded Rectangle 30"/>
          <p:cNvSpPr/>
          <p:nvPr/>
        </p:nvSpPr>
        <p:spPr>
          <a:xfrm>
            <a:off x="7829718" y="4799857"/>
            <a:ext cx="2480480" cy="4884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naturaleza</a:t>
            </a:r>
          </a:p>
        </p:txBody>
      </p:sp>
      <p:sp>
        <p:nvSpPr>
          <p:cNvPr id="32" name="Rounded Rectangle 31"/>
          <p:cNvSpPr/>
          <p:nvPr/>
        </p:nvSpPr>
        <p:spPr>
          <a:xfrm>
            <a:off x="10411585" y="4793825"/>
            <a:ext cx="1640170" cy="4882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44" name="Rounded Rectangle 43"/>
          <p:cNvSpPr/>
          <p:nvPr/>
        </p:nvSpPr>
        <p:spPr>
          <a:xfrm>
            <a:off x="550266" y="5469124"/>
            <a:ext cx="1712195"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una bolsa</a:t>
            </a:r>
          </a:p>
        </p:txBody>
      </p:sp>
      <p:sp>
        <p:nvSpPr>
          <p:cNvPr id="34" name="Rounded Rectangle 33"/>
          <p:cNvSpPr/>
          <p:nvPr/>
        </p:nvSpPr>
        <p:spPr>
          <a:xfrm>
            <a:off x="10061899" y="5468575"/>
            <a:ext cx="1708796" cy="489923"/>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rPr>
              <a:t>zapatos</a:t>
            </a:r>
            <a:endParaRPr lang="en-GB" sz="2400" b="1" dirty="0">
              <a:solidFill>
                <a:schemeClr val="accent1">
                  <a:lumMod val="50000"/>
                </a:schemeClr>
              </a:solidFill>
            </a:endParaRPr>
          </a:p>
        </p:txBody>
      </p:sp>
      <p:sp>
        <p:nvSpPr>
          <p:cNvPr id="33" name="Rounded Rectangle 32"/>
          <p:cNvSpPr/>
          <p:nvPr/>
        </p:nvSpPr>
        <p:spPr>
          <a:xfrm>
            <a:off x="545904" y="5452892"/>
            <a:ext cx="1743476" cy="525369"/>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una bolsa</a:t>
            </a:r>
          </a:p>
        </p:txBody>
      </p:sp>
      <p:sp>
        <p:nvSpPr>
          <p:cNvPr id="36" name="Rounded Rectangle 35"/>
          <p:cNvSpPr/>
          <p:nvPr/>
        </p:nvSpPr>
        <p:spPr>
          <a:xfrm>
            <a:off x="6470018" y="5468575"/>
            <a:ext cx="1585593" cy="525369"/>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rPr>
              <a:t>ejercicio</a:t>
            </a:r>
            <a:endParaRPr lang="en-GB" sz="2400" b="1" dirty="0">
              <a:solidFill>
                <a:schemeClr val="accent1">
                  <a:lumMod val="50000"/>
                </a:schemeClr>
              </a:solidFill>
            </a:endParaRPr>
          </a:p>
        </p:txBody>
      </p:sp>
      <p:sp>
        <p:nvSpPr>
          <p:cNvPr id="38" name="Rounded Rectangle 37"/>
          <p:cNvSpPr/>
          <p:nvPr/>
        </p:nvSpPr>
        <p:spPr>
          <a:xfrm>
            <a:off x="9524731" y="4065294"/>
            <a:ext cx="2116173" cy="529519"/>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los deberes</a:t>
            </a:r>
          </a:p>
        </p:txBody>
      </p:sp>
      <p:sp>
        <p:nvSpPr>
          <p:cNvPr id="39" name="Rounded Rectangle 38"/>
          <p:cNvSpPr/>
          <p:nvPr/>
        </p:nvSpPr>
        <p:spPr>
          <a:xfrm>
            <a:off x="6129954" y="4787455"/>
            <a:ext cx="1598374" cy="525369"/>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trabajo</a:t>
            </a:r>
          </a:p>
        </p:txBody>
      </p:sp>
      <p:sp>
        <p:nvSpPr>
          <p:cNvPr id="7" name="Rounded Rectangular Callout 6"/>
          <p:cNvSpPr/>
          <p:nvPr/>
        </p:nvSpPr>
        <p:spPr>
          <a:xfrm>
            <a:off x="186349" y="134082"/>
            <a:ext cx="3781623" cy="2811439"/>
          </a:xfrm>
          <a:prstGeom prst="wedgeRoundRectCallout">
            <a:avLst>
              <a:gd name="adj1" fmla="val 36048"/>
              <a:gd name="adj2" fmla="val 62986"/>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‘To do’ or ‘to make’?</a:t>
            </a:r>
          </a:p>
          <a:p>
            <a:pPr algn="ctr"/>
            <a:endParaRPr lang="en-GB" sz="2800" b="1" dirty="0">
              <a:solidFill>
                <a:schemeClr val="bg1"/>
              </a:solidFill>
            </a:endParaRPr>
          </a:p>
          <a:p>
            <a:pPr algn="ctr"/>
            <a:endParaRPr lang="en-GB" sz="2800" b="1" dirty="0">
              <a:solidFill>
                <a:schemeClr val="bg1"/>
              </a:solidFill>
            </a:endParaRPr>
          </a:p>
          <a:p>
            <a:pPr algn="ctr"/>
            <a:endParaRPr lang="en-GB" sz="2800" b="1" dirty="0">
              <a:solidFill>
                <a:schemeClr val="bg1"/>
              </a:solidFill>
            </a:endParaRPr>
          </a:p>
          <a:p>
            <a:pPr algn="ctr"/>
            <a:endParaRPr lang="en-GB" sz="2800" b="1" dirty="0">
              <a:solidFill>
                <a:schemeClr val="bg1"/>
              </a:solidFill>
            </a:endParaRPr>
          </a:p>
        </p:txBody>
      </p:sp>
      <p:sp>
        <p:nvSpPr>
          <p:cNvPr id="8" name="TextBox 7"/>
          <p:cNvSpPr txBox="1"/>
          <p:nvPr/>
        </p:nvSpPr>
        <p:spPr>
          <a:xfrm>
            <a:off x="186349" y="1139691"/>
            <a:ext cx="2615658" cy="400110"/>
          </a:xfrm>
          <a:prstGeom prst="rect">
            <a:avLst/>
          </a:prstGeom>
          <a:noFill/>
        </p:spPr>
        <p:txBody>
          <a:bodyPr wrap="square" rtlCol="0">
            <a:spAutoFit/>
          </a:bodyPr>
          <a:lstStyle/>
          <a:p>
            <a:r>
              <a:rPr lang="en-GB" sz="2000" dirty="0">
                <a:solidFill>
                  <a:schemeClr val="bg1"/>
                </a:solidFill>
              </a:rPr>
              <a:t>1. </a:t>
            </a:r>
            <a:r>
              <a:rPr lang="en-GB" sz="2000" dirty="0" err="1">
                <a:solidFill>
                  <a:schemeClr val="bg1"/>
                </a:solidFill>
              </a:rPr>
              <a:t>hacer</a:t>
            </a:r>
            <a:r>
              <a:rPr lang="en-GB" sz="2000" dirty="0">
                <a:solidFill>
                  <a:schemeClr val="bg1"/>
                </a:solidFill>
              </a:rPr>
              <a:t> una bolsa</a:t>
            </a:r>
          </a:p>
        </p:txBody>
      </p:sp>
      <p:sp>
        <p:nvSpPr>
          <p:cNvPr id="40" name="TextBox 39"/>
          <p:cNvSpPr txBox="1"/>
          <p:nvPr/>
        </p:nvSpPr>
        <p:spPr>
          <a:xfrm>
            <a:off x="2756799" y="1139691"/>
            <a:ext cx="1257598" cy="400110"/>
          </a:xfrm>
          <a:prstGeom prst="rect">
            <a:avLst/>
          </a:prstGeom>
          <a:noFill/>
        </p:spPr>
        <p:txBody>
          <a:bodyPr wrap="square" rtlCol="0">
            <a:spAutoFit/>
          </a:bodyPr>
          <a:lstStyle/>
          <a:p>
            <a:r>
              <a:rPr lang="en-GB" sz="2000" b="1" dirty="0">
                <a:solidFill>
                  <a:schemeClr val="bg1"/>
                </a:solidFill>
              </a:rPr>
              <a:t>to make</a:t>
            </a:r>
          </a:p>
        </p:txBody>
      </p:sp>
      <p:sp>
        <p:nvSpPr>
          <p:cNvPr id="41" name="TextBox 40"/>
          <p:cNvSpPr txBox="1"/>
          <p:nvPr/>
        </p:nvSpPr>
        <p:spPr>
          <a:xfrm>
            <a:off x="258863" y="1553205"/>
            <a:ext cx="2615658" cy="400110"/>
          </a:xfrm>
          <a:prstGeom prst="rect">
            <a:avLst/>
          </a:prstGeom>
          <a:noFill/>
        </p:spPr>
        <p:txBody>
          <a:bodyPr wrap="square" rtlCol="0">
            <a:spAutoFit/>
          </a:bodyPr>
          <a:lstStyle/>
          <a:p>
            <a:r>
              <a:rPr lang="en-GB" sz="2000" dirty="0">
                <a:solidFill>
                  <a:schemeClr val="bg1"/>
                </a:solidFill>
              </a:rPr>
              <a:t>2. </a:t>
            </a:r>
            <a:r>
              <a:rPr lang="en-GB" sz="2000" dirty="0" err="1">
                <a:solidFill>
                  <a:schemeClr val="bg1"/>
                </a:solidFill>
              </a:rPr>
              <a:t>hacer</a:t>
            </a:r>
            <a:r>
              <a:rPr lang="en-GB" sz="2000" dirty="0">
                <a:solidFill>
                  <a:schemeClr val="bg1"/>
                </a:solidFill>
              </a:rPr>
              <a:t> </a:t>
            </a:r>
            <a:r>
              <a:rPr lang="en-GB" sz="2000" dirty="0" err="1">
                <a:solidFill>
                  <a:schemeClr val="bg1"/>
                </a:solidFill>
              </a:rPr>
              <a:t>ejercicio</a:t>
            </a:r>
            <a:endParaRPr lang="en-GB" sz="2000" dirty="0">
              <a:solidFill>
                <a:schemeClr val="bg1"/>
              </a:solidFill>
            </a:endParaRPr>
          </a:p>
        </p:txBody>
      </p:sp>
      <p:sp>
        <p:nvSpPr>
          <p:cNvPr id="42" name="TextBox 41"/>
          <p:cNvSpPr txBox="1"/>
          <p:nvPr/>
        </p:nvSpPr>
        <p:spPr>
          <a:xfrm>
            <a:off x="2756799" y="1539801"/>
            <a:ext cx="1257598" cy="400110"/>
          </a:xfrm>
          <a:prstGeom prst="rect">
            <a:avLst/>
          </a:prstGeom>
          <a:noFill/>
        </p:spPr>
        <p:txBody>
          <a:bodyPr wrap="square" rtlCol="0">
            <a:spAutoFit/>
          </a:bodyPr>
          <a:lstStyle/>
          <a:p>
            <a:r>
              <a:rPr lang="en-GB" sz="2000" b="1" dirty="0">
                <a:solidFill>
                  <a:schemeClr val="bg1"/>
                </a:solidFill>
              </a:rPr>
              <a:t>to do</a:t>
            </a:r>
          </a:p>
        </p:txBody>
      </p:sp>
      <p:sp>
        <p:nvSpPr>
          <p:cNvPr id="43" name="TextBox 42"/>
          <p:cNvSpPr txBox="1"/>
          <p:nvPr/>
        </p:nvSpPr>
        <p:spPr>
          <a:xfrm>
            <a:off x="265173" y="1939911"/>
            <a:ext cx="2615658" cy="400110"/>
          </a:xfrm>
          <a:prstGeom prst="rect">
            <a:avLst/>
          </a:prstGeom>
          <a:noFill/>
        </p:spPr>
        <p:txBody>
          <a:bodyPr wrap="square" rtlCol="0">
            <a:spAutoFit/>
          </a:bodyPr>
          <a:lstStyle/>
          <a:p>
            <a:r>
              <a:rPr lang="en-GB" sz="2000" dirty="0">
                <a:solidFill>
                  <a:schemeClr val="bg1"/>
                </a:solidFill>
              </a:rPr>
              <a:t>3. </a:t>
            </a:r>
            <a:r>
              <a:rPr lang="en-GB" sz="2000" dirty="0" err="1">
                <a:solidFill>
                  <a:schemeClr val="bg1"/>
                </a:solidFill>
              </a:rPr>
              <a:t>hacer</a:t>
            </a:r>
            <a:r>
              <a:rPr lang="en-GB" sz="2000" dirty="0">
                <a:solidFill>
                  <a:schemeClr val="bg1"/>
                </a:solidFill>
              </a:rPr>
              <a:t> </a:t>
            </a:r>
            <a:r>
              <a:rPr lang="en-GB" sz="2000" dirty="0" err="1">
                <a:solidFill>
                  <a:schemeClr val="bg1"/>
                </a:solidFill>
              </a:rPr>
              <a:t>zapatos</a:t>
            </a:r>
            <a:endParaRPr lang="en-GB" sz="2000" dirty="0">
              <a:solidFill>
                <a:schemeClr val="bg1"/>
              </a:solidFill>
            </a:endParaRPr>
          </a:p>
        </p:txBody>
      </p:sp>
      <p:sp>
        <p:nvSpPr>
          <p:cNvPr id="45" name="TextBox 44"/>
          <p:cNvSpPr txBox="1"/>
          <p:nvPr/>
        </p:nvSpPr>
        <p:spPr>
          <a:xfrm>
            <a:off x="2741717" y="1920691"/>
            <a:ext cx="1257598" cy="400110"/>
          </a:xfrm>
          <a:prstGeom prst="rect">
            <a:avLst/>
          </a:prstGeom>
          <a:noFill/>
        </p:spPr>
        <p:txBody>
          <a:bodyPr wrap="square" rtlCol="0">
            <a:spAutoFit/>
          </a:bodyPr>
          <a:lstStyle/>
          <a:p>
            <a:r>
              <a:rPr lang="en-GB" sz="2000" b="1" dirty="0">
                <a:solidFill>
                  <a:schemeClr val="bg1"/>
                </a:solidFill>
              </a:rPr>
              <a:t>to make</a:t>
            </a:r>
          </a:p>
        </p:txBody>
      </p:sp>
      <p:sp>
        <p:nvSpPr>
          <p:cNvPr id="46" name="TextBox 45"/>
          <p:cNvSpPr txBox="1"/>
          <p:nvPr/>
        </p:nvSpPr>
        <p:spPr>
          <a:xfrm>
            <a:off x="295711" y="2301581"/>
            <a:ext cx="2843274" cy="400110"/>
          </a:xfrm>
          <a:prstGeom prst="rect">
            <a:avLst/>
          </a:prstGeom>
          <a:noFill/>
        </p:spPr>
        <p:txBody>
          <a:bodyPr wrap="square" rtlCol="0">
            <a:spAutoFit/>
          </a:bodyPr>
          <a:lstStyle/>
          <a:p>
            <a:r>
              <a:rPr lang="en-GB" sz="2000" dirty="0">
                <a:solidFill>
                  <a:schemeClr val="bg1"/>
                </a:solidFill>
              </a:rPr>
              <a:t>4. </a:t>
            </a:r>
            <a:r>
              <a:rPr lang="en-GB" sz="2000" dirty="0" err="1">
                <a:solidFill>
                  <a:schemeClr val="bg1"/>
                </a:solidFill>
              </a:rPr>
              <a:t>hacer</a:t>
            </a:r>
            <a:r>
              <a:rPr lang="en-GB" sz="2000" dirty="0">
                <a:solidFill>
                  <a:schemeClr val="bg1"/>
                </a:solidFill>
              </a:rPr>
              <a:t> los deberes</a:t>
            </a:r>
          </a:p>
        </p:txBody>
      </p:sp>
      <p:sp>
        <p:nvSpPr>
          <p:cNvPr id="47" name="TextBox 46"/>
          <p:cNvSpPr txBox="1"/>
          <p:nvPr/>
        </p:nvSpPr>
        <p:spPr>
          <a:xfrm>
            <a:off x="2990193" y="2293125"/>
            <a:ext cx="1257598" cy="400110"/>
          </a:xfrm>
          <a:prstGeom prst="rect">
            <a:avLst/>
          </a:prstGeom>
          <a:noFill/>
        </p:spPr>
        <p:txBody>
          <a:bodyPr wrap="square" rtlCol="0">
            <a:spAutoFit/>
          </a:bodyPr>
          <a:lstStyle/>
          <a:p>
            <a:r>
              <a:rPr lang="en-GB" sz="2000" b="1" dirty="0">
                <a:solidFill>
                  <a:schemeClr val="bg1"/>
                </a:solidFill>
              </a:rPr>
              <a:t>to do</a:t>
            </a:r>
          </a:p>
        </p:txBody>
      </p:sp>
    </p:spTree>
    <p:extLst>
      <p:ext uri="{BB962C8B-B14F-4D97-AF65-F5344CB8AC3E}">
        <p14:creationId xmlns:p14="http://schemas.microsoft.com/office/powerpoint/2010/main" val="16898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6" grpId="0" animBg="1"/>
      <p:bldP spid="38" grpId="0" animBg="1"/>
      <p:bldP spid="39" grpId="0" animBg="1"/>
      <p:bldP spid="7" grpId="0" animBg="1"/>
      <p:bldP spid="8" grpId="0"/>
      <p:bldP spid="40" grpId="0"/>
      <p:bldP spid="41" grpId="0"/>
      <p:bldP spid="42" grpId="0"/>
      <p:bldP spid="43" grpId="0"/>
      <p:bldP spid="45" grpId="0"/>
      <p:bldP spid="46" grpId="0"/>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38" name="TextBox 37"/>
          <p:cNvSpPr txBox="1"/>
          <p:nvPr/>
        </p:nvSpPr>
        <p:spPr>
          <a:xfrm>
            <a:off x="146058" y="4100278"/>
            <a:ext cx="1137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your’ </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before a singular or uncountable noun, use </a:t>
            </a:r>
            <a:r>
              <a:rPr lang="en-GB" sz="2800" b="1" dirty="0" err="1" smtClean="0">
                <a:solidFill>
                  <a:schemeClr val="accent1">
                    <a:lumMod val="50000"/>
                  </a:schemeClr>
                </a:solidFill>
                <a:latin typeface="Century Gothic" panose="020B0502020202020204" pitchFamily="34" charset="0"/>
              </a:rPr>
              <a:t>tu</a:t>
            </a:r>
            <a:r>
              <a:rPr lang="en-GB" sz="2800" dirty="0" err="1" smtClean="0">
                <a:solidFill>
                  <a:schemeClr val="accent1">
                    <a:lumMod val="50000"/>
                  </a:schemeClr>
                </a:solidFill>
                <a:latin typeface="Century Gothic" panose="020B0502020202020204" pitchFamily="34" charset="0"/>
              </a:rPr>
              <a:t>.</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5" name="Rectangle 4"/>
          <p:cNvSpPr/>
          <p:nvPr/>
        </p:nvSpPr>
        <p:spPr>
          <a:xfrm>
            <a:off x="182034" y="1631011"/>
            <a:ext cx="118399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my’ </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before a singular or uncountable noun, use</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800" b="1" i="0" strike="noStrike" kern="1200" cap="none" spc="0" normalizeH="0" noProof="0" dirty="0" smtClean="0">
                <a:ln>
                  <a:noFill/>
                </a:ln>
                <a:solidFill>
                  <a:schemeClr val="accent1">
                    <a:lumMod val="50000"/>
                  </a:schemeClr>
                </a:solidFill>
                <a:effectLst/>
                <a:uLnTx/>
                <a:uFillTx/>
                <a:latin typeface="Century Gothic" panose="020B0502020202020204" pitchFamily="34" charset="0"/>
                <a:ea typeface="+mn-ea"/>
                <a:cs typeface="+mn-cs"/>
              </a:rPr>
              <a:t>mi</a:t>
            </a:r>
            <a:r>
              <a:rPr kumimoji="0" lang="en-GB" sz="2800" b="0" i="0" u="none" strike="noStrike" kern="1200" cap="none" spc="0" normalizeH="0" noProof="0" dirty="0" smtClean="0">
                <a:ln>
                  <a:noFill/>
                </a:ln>
                <a:solidFill>
                  <a:schemeClr val="accent1">
                    <a:lumMod val="50000"/>
                  </a:schemeClr>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7" name="TextBox 26"/>
          <p:cNvSpPr txBox="1"/>
          <p:nvPr/>
        </p:nvSpPr>
        <p:spPr>
          <a:xfrm>
            <a:off x="182031" y="2737755"/>
            <a:ext cx="707672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Mi</a:t>
            </a:r>
            <a:r>
              <a:rPr kumimoji="0" lang="en-GB" sz="2600" b="1" i="0"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perro</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quiere</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correr</a:t>
            </a:r>
            <a:r>
              <a:rPr lang="en-GB" sz="2600" dirty="0">
                <a:solidFill>
                  <a:schemeClr val="accent1">
                    <a:lumMod val="50000"/>
                  </a:schemeClr>
                </a:solidFill>
                <a:latin typeface="Century Gothic" panose="020B0502020202020204" pitchFamily="34" charset="0"/>
              </a:rPr>
              <a:t> en el parque</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p>
        </p:txBody>
      </p:sp>
      <p:sp>
        <p:nvSpPr>
          <p:cNvPr id="28" name="TextBox 27"/>
          <p:cNvSpPr txBox="1"/>
          <p:nvPr/>
        </p:nvSpPr>
        <p:spPr>
          <a:xfrm>
            <a:off x="6413798" y="2760063"/>
            <a:ext cx="606021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My </a:t>
            </a:r>
            <a:r>
              <a:rPr lang="en-GB" sz="2600" noProof="0" dirty="0">
                <a:solidFill>
                  <a:schemeClr val="accent1">
                    <a:lumMod val="50000"/>
                  </a:schemeClr>
                </a:solidFill>
                <a:latin typeface="Century Gothic" panose="020B0502020202020204" pitchFamily="34" charset="0"/>
              </a:rPr>
              <a:t>dog wants to run in the park</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13" name="TextBox 26">
            <a:extLst>
              <a:ext uri="{FF2B5EF4-FFF2-40B4-BE49-F238E27FC236}">
                <a16:creationId xmlns:a16="http://schemas.microsoft.com/office/drawing/2014/main" id="{38AA6C0E-C69D-B942-9DD6-F1D6B8DFA134}"/>
              </a:ext>
            </a:extLst>
          </p:cNvPr>
          <p:cNvSpPr txBox="1"/>
          <p:nvPr/>
        </p:nvSpPr>
        <p:spPr>
          <a:xfrm>
            <a:off x="182031" y="3232198"/>
            <a:ext cx="598363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accent1">
                    <a:lumMod val="50000"/>
                  </a:schemeClr>
                </a:solidFill>
                <a:latin typeface="Century Gothic" panose="020B0502020202020204" pitchFamily="34" charset="0"/>
              </a:rPr>
              <a:t>Mis</a:t>
            </a:r>
            <a:r>
              <a:rPr lang="en-GB" sz="2600" dirty="0">
                <a:solidFill>
                  <a:schemeClr val="accent1">
                    <a:lumMod val="50000"/>
                  </a:schemeClr>
                </a:solidFill>
                <a:latin typeface="Century Gothic" panose="020B0502020202020204" pitchFamily="34" charset="0"/>
              </a:rPr>
              <a:t> padres quieren</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descansar</a:t>
            </a:r>
            <a:r>
              <a:rPr kumimoji="0" lang="en-GB" sz="2600" b="0" i="0" u="none" strike="noStrike" kern="1200" cap="none" spc="0" normalizeH="0" noProof="0" dirty="0">
                <a:ln>
                  <a:noFill/>
                </a:ln>
                <a:solidFill>
                  <a:schemeClr val="accent1">
                    <a:lumMod val="50000"/>
                  </a:schemeClr>
                </a:solidFill>
                <a:effectLst/>
                <a:uLnTx/>
                <a:uFillTx/>
                <a:latin typeface="Century Gothic" panose="020B0502020202020204" pitchFamily="34" charset="0"/>
              </a:rPr>
              <a:t> en la playa</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p>
        </p:txBody>
      </p:sp>
      <p:sp>
        <p:nvSpPr>
          <p:cNvPr id="14" name="TextBox 27">
            <a:extLst>
              <a:ext uri="{FF2B5EF4-FFF2-40B4-BE49-F238E27FC236}">
                <a16:creationId xmlns:a16="http://schemas.microsoft.com/office/drawing/2014/main" id="{90310CC5-C96F-6F44-BCCE-378E01F9F7B6}"/>
              </a:ext>
            </a:extLst>
          </p:cNvPr>
          <p:cNvSpPr txBox="1"/>
          <p:nvPr/>
        </p:nvSpPr>
        <p:spPr>
          <a:xfrm>
            <a:off x="6413798" y="3234876"/>
            <a:ext cx="568238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My</a:t>
            </a:r>
            <a:r>
              <a:rPr kumimoji="0" lang="en-GB" sz="26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parents want to relax at the beach.</a:t>
            </a:r>
            <a:endPar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8" name="Rectangle 17"/>
          <p:cNvSpPr/>
          <p:nvPr/>
        </p:nvSpPr>
        <p:spPr>
          <a:xfrm>
            <a:off x="182030" y="2196552"/>
            <a:ext cx="1224378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say </a:t>
            </a:r>
            <a:r>
              <a:rPr kumimoji="0" lang="en-GB" sz="27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‘my’ </a:t>
            </a:r>
            <a:r>
              <a:rPr kumimoji="0" lang="en-GB" sz="27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before a plural noun, use </a:t>
            </a:r>
            <a:r>
              <a:rPr lang="en-GB" sz="2700" b="1" dirty="0" err="1" smtClean="0">
                <a:solidFill>
                  <a:schemeClr val="accent1">
                    <a:lumMod val="50000"/>
                  </a:schemeClr>
                </a:solidFill>
                <a:latin typeface="Century Gothic" panose="020B0502020202020204" pitchFamily="34" charset="0"/>
              </a:rPr>
              <a:t>mis</a:t>
            </a:r>
            <a:r>
              <a:rPr lang="en-GB" sz="2700" dirty="0" smtClean="0">
                <a:solidFill>
                  <a:schemeClr val="accent1">
                    <a:lumMod val="50000"/>
                  </a:schemeClr>
                </a:solidFill>
                <a:latin typeface="Century Gothic" panose="020B0502020202020204" pitchFamily="34" charset="0"/>
              </a:rPr>
              <a:t>.</a:t>
            </a:r>
            <a:endParaRPr kumimoji="0" lang="en-GB" sz="27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9" name="Rectangle 18"/>
          <p:cNvSpPr/>
          <p:nvPr/>
        </p:nvSpPr>
        <p:spPr>
          <a:xfrm>
            <a:off x="133419" y="4637663"/>
            <a:ext cx="1224378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say </a:t>
            </a:r>
            <a:r>
              <a:rPr kumimoji="0" lang="en-GB" sz="27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‘your’ </a:t>
            </a:r>
            <a:r>
              <a:rPr kumimoji="0" lang="en-GB" sz="27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before a plural, use</a:t>
            </a:r>
            <a:r>
              <a:rPr kumimoji="0" lang="en-GB" sz="27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700" b="1" i="0" strike="noStrike" kern="1200" cap="none" spc="0" normalizeH="0" noProof="0" dirty="0" err="1" smtClean="0">
                <a:ln>
                  <a:noFill/>
                </a:ln>
                <a:solidFill>
                  <a:schemeClr val="accent1">
                    <a:lumMod val="50000"/>
                  </a:schemeClr>
                </a:solidFill>
                <a:effectLst/>
                <a:uLnTx/>
                <a:uFillTx/>
                <a:latin typeface="Century Gothic" panose="020B0502020202020204" pitchFamily="34" charset="0"/>
                <a:ea typeface="+mn-ea"/>
                <a:cs typeface="+mn-cs"/>
              </a:rPr>
              <a:t>tus</a:t>
            </a:r>
            <a:r>
              <a:rPr kumimoji="0" lang="en-GB" sz="2700" i="0" u="none" strike="noStrike" kern="1200" cap="none" spc="0" normalizeH="0" noProof="0" dirty="0" smtClean="0">
                <a:ln>
                  <a:noFill/>
                </a:ln>
                <a:solidFill>
                  <a:schemeClr val="accent1">
                    <a:lumMod val="50000"/>
                  </a:schemeClr>
                </a:solidFill>
                <a:effectLst/>
                <a:uLnTx/>
                <a:uFillTx/>
                <a:latin typeface="Century Gothic" panose="020B0502020202020204" pitchFamily="34" charset="0"/>
                <a:ea typeface="+mn-ea"/>
                <a:cs typeface="+mn-cs"/>
              </a:rPr>
              <a:t>.</a:t>
            </a:r>
            <a:endParaRPr kumimoji="0" lang="en-GB" sz="27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2" name="TextBox 21"/>
          <p:cNvSpPr txBox="1"/>
          <p:nvPr/>
        </p:nvSpPr>
        <p:spPr>
          <a:xfrm>
            <a:off x="182031" y="5211981"/>
            <a:ext cx="580075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accent1">
                    <a:lumMod val="50000"/>
                  </a:schemeClr>
                </a:solidFill>
                <a:latin typeface="Century Gothic" panose="020B0502020202020204" pitchFamily="34" charset="0"/>
              </a:rPr>
              <a:t>Tu</a:t>
            </a:r>
            <a:r>
              <a:rPr kumimoji="0" lang="en-GB" sz="2600" b="1" i="0"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hermano</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debe</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lavar</a:t>
            </a:r>
            <a:r>
              <a:rPr lang="en-GB" sz="2600" dirty="0">
                <a:solidFill>
                  <a:schemeClr val="accent1">
                    <a:lumMod val="50000"/>
                  </a:schemeClr>
                </a:solidFill>
                <a:latin typeface="Century Gothic" panose="020B0502020202020204" pitchFamily="34" charset="0"/>
              </a:rPr>
              <a:t> el </a:t>
            </a:r>
            <a:r>
              <a:rPr lang="en-GB" sz="2600" dirty="0" err="1">
                <a:solidFill>
                  <a:schemeClr val="accent1">
                    <a:lumMod val="50000"/>
                  </a:schemeClr>
                </a:solidFill>
                <a:latin typeface="Century Gothic" panose="020B0502020202020204" pitchFamily="34" charset="0"/>
              </a:rPr>
              <a:t>coche</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p>
        </p:txBody>
      </p:sp>
      <p:sp>
        <p:nvSpPr>
          <p:cNvPr id="23" name="TextBox 22"/>
          <p:cNvSpPr txBox="1"/>
          <p:nvPr/>
        </p:nvSpPr>
        <p:spPr>
          <a:xfrm>
            <a:off x="6413798" y="5195878"/>
            <a:ext cx="606021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Your</a:t>
            </a:r>
            <a:r>
              <a:rPr kumimoji="0" lang="en-GB" sz="2600" b="0" i="0" u="none" strike="noStrike" kern="1200" cap="none" spc="0" normalizeH="0" noProof="0" dirty="0">
                <a:ln>
                  <a:noFill/>
                </a:ln>
                <a:solidFill>
                  <a:schemeClr val="accent1">
                    <a:lumMod val="50000"/>
                  </a:schemeClr>
                </a:solidFill>
                <a:effectLst/>
                <a:uLnTx/>
                <a:uFillTx/>
                <a:latin typeface="Century Gothic" panose="020B0502020202020204" pitchFamily="34" charset="0"/>
              </a:rPr>
              <a:t> brother must wash the car.</a:t>
            </a:r>
            <a:endPar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4" name="TextBox 23"/>
          <p:cNvSpPr txBox="1"/>
          <p:nvPr/>
        </p:nvSpPr>
        <p:spPr>
          <a:xfrm>
            <a:off x="182030" y="5805886"/>
            <a:ext cx="707672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accent1">
                    <a:lumMod val="50000"/>
                  </a:schemeClr>
                </a:solidFill>
                <a:latin typeface="Century Gothic" panose="020B0502020202020204" pitchFamily="34" charset="0"/>
              </a:rPr>
              <a:t>Tus</a:t>
            </a:r>
            <a:r>
              <a:rPr kumimoji="0" lang="en-GB" sz="2600" b="1" i="0"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r>
              <a:rPr lang="en-GB" sz="2600" noProof="0" dirty="0">
                <a:solidFill>
                  <a:schemeClr val="accent1">
                    <a:lumMod val="50000"/>
                  </a:schemeClr>
                </a:solidFill>
                <a:latin typeface="Century Gothic" panose="020B0502020202020204" pitchFamily="34" charset="0"/>
              </a:rPr>
              <a:t>profesores deben </a:t>
            </a:r>
            <a:r>
              <a:rPr lang="en-GB" sz="2600" noProof="0" dirty="0" err="1">
                <a:solidFill>
                  <a:schemeClr val="accent1">
                    <a:lumMod val="50000"/>
                  </a:schemeClr>
                </a:solidFill>
                <a:latin typeface="Century Gothic" panose="020B0502020202020204" pitchFamily="34" charset="0"/>
              </a:rPr>
              <a:t>trabajar</a:t>
            </a:r>
            <a:r>
              <a:rPr lang="en-GB" sz="2600" noProof="0" dirty="0">
                <a:solidFill>
                  <a:schemeClr val="accent1">
                    <a:lumMod val="50000"/>
                  </a:schemeClr>
                </a:solidFill>
                <a:latin typeface="Century Gothic" panose="020B0502020202020204" pitchFamily="34" charset="0"/>
              </a:rPr>
              <a:t> mucho</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p>
        </p:txBody>
      </p:sp>
      <p:sp>
        <p:nvSpPr>
          <p:cNvPr id="25" name="TextBox 24"/>
          <p:cNvSpPr txBox="1"/>
          <p:nvPr/>
        </p:nvSpPr>
        <p:spPr>
          <a:xfrm>
            <a:off x="6413798" y="5816682"/>
            <a:ext cx="606021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Your</a:t>
            </a:r>
            <a:r>
              <a:rPr kumimoji="0" lang="en-GB" sz="2600" b="0" i="0"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r>
              <a:rPr lang="en-GB" sz="2600" dirty="0">
                <a:solidFill>
                  <a:schemeClr val="accent1">
                    <a:lumMod val="50000"/>
                  </a:schemeClr>
                </a:solidFill>
                <a:latin typeface="Century Gothic" panose="020B0502020202020204" pitchFamily="34" charset="0"/>
              </a:rPr>
              <a:t>teach</a:t>
            </a:r>
            <a:r>
              <a:rPr kumimoji="0" lang="en-GB" sz="2600" b="0" i="0" u="none" strike="noStrike" kern="1200" cap="none" spc="0" normalizeH="0" noProof="0" dirty="0" err="1">
                <a:ln>
                  <a:noFill/>
                </a:ln>
                <a:solidFill>
                  <a:schemeClr val="accent1">
                    <a:lumMod val="50000"/>
                  </a:schemeClr>
                </a:solidFill>
                <a:effectLst/>
                <a:uLnTx/>
                <a:uFillTx/>
                <a:latin typeface="Century Gothic" panose="020B0502020202020204" pitchFamily="34" charset="0"/>
              </a:rPr>
              <a:t>ers</a:t>
            </a:r>
            <a:r>
              <a:rPr kumimoji="0" lang="en-GB" sz="2600" b="0" i="0" u="none" strike="noStrike" kern="1200" cap="none" spc="0" normalizeH="0" noProof="0" dirty="0">
                <a:ln>
                  <a:noFill/>
                </a:ln>
                <a:solidFill>
                  <a:schemeClr val="accent1">
                    <a:lumMod val="50000"/>
                  </a:schemeClr>
                </a:solidFill>
                <a:effectLst/>
                <a:uLnTx/>
                <a:uFillTx/>
                <a:latin typeface="Century Gothic" panose="020B0502020202020204" pitchFamily="34" charset="0"/>
              </a:rPr>
              <a:t> must work a lot.</a:t>
            </a:r>
            <a:endPar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3" name="Rounded Rectangle 2"/>
          <p:cNvSpPr/>
          <p:nvPr/>
        </p:nvSpPr>
        <p:spPr>
          <a:xfrm>
            <a:off x="2057400" y="3256268"/>
            <a:ext cx="1344706" cy="446276"/>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2581835" y="5862849"/>
            <a:ext cx="1102660" cy="446276"/>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9832609" y="1719499"/>
            <a:ext cx="432001" cy="374339"/>
            <a:chOff x="9828551" y="1301949"/>
            <a:chExt cx="432001" cy="374339"/>
          </a:xfrm>
        </p:grpSpPr>
        <p:sp>
          <p:nvSpPr>
            <p:cNvPr id="2" name="Rectangle 1"/>
            <p:cNvSpPr/>
            <p:nvPr/>
          </p:nvSpPr>
          <p:spPr>
            <a:xfrm>
              <a:off x="9828552" y="1301949"/>
              <a:ext cx="432000" cy="37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9828551" y="1634785"/>
              <a:ext cx="43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6439941" y="2279867"/>
            <a:ext cx="558304" cy="374339"/>
            <a:chOff x="9828551" y="1301949"/>
            <a:chExt cx="432001" cy="374339"/>
          </a:xfrm>
        </p:grpSpPr>
        <p:sp>
          <p:nvSpPr>
            <p:cNvPr id="31" name="Rectangle 30"/>
            <p:cNvSpPr/>
            <p:nvPr/>
          </p:nvSpPr>
          <p:spPr>
            <a:xfrm>
              <a:off x="9828552" y="1301949"/>
              <a:ext cx="432000" cy="37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9828551" y="1634785"/>
              <a:ext cx="43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10004160" y="4199143"/>
            <a:ext cx="321946" cy="374339"/>
            <a:chOff x="9828551" y="1301949"/>
            <a:chExt cx="432001" cy="374339"/>
          </a:xfrm>
        </p:grpSpPr>
        <p:sp>
          <p:nvSpPr>
            <p:cNvPr id="34" name="Rectangle 33"/>
            <p:cNvSpPr/>
            <p:nvPr/>
          </p:nvSpPr>
          <p:spPr>
            <a:xfrm>
              <a:off x="9828552" y="1301949"/>
              <a:ext cx="432000" cy="37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9828551" y="1634785"/>
              <a:ext cx="43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5638652" y="4724960"/>
            <a:ext cx="466945" cy="374339"/>
            <a:chOff x="9828551" y="1301949"/>
            <a:chExt cx="432001" cy="374339"/>
          </a:xfrm>
        </p:grpSpPr>
        <p:sp>
          <p:nvSpPr>
            <p:cNvPr id="37" name="Rectangle 36"/>
            <p:cNvSpPr/>
            <p:nvPr/>
          </p:nvSpPr>
          <p:spPr>
            <a:xfrm>
              <a:off x="9828552" y="1301949"/>
              <a:ext cx="432000" cy="37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9828551" y="1634785"/>
              <a:ext cx="43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itle 8"/>
          <p:cNvSpPr>
            <a:spLocks noGrp="1"/>
          </p:cNvSpPr>
          <p:nvPr>
            <p:ph type="title"/>
          </p:nvPr>
        </p:nvSpPr>
        <p:spPr>
          <a:xfrm>
            <a:off x="0" y="-395968"/>
            <a:ext cx="10515600" cy="1325563"/>
          </a:xfrm>
        </p:spPr>
        <p:txBody>
          <a:bodyPr anchor="b">
            <a:normAutofit/>
          </a:bodyPr>
          <a:lstStyle/>
          <a:p>
            <a:pPr lvl="0">
              <a:defRPr/>
            </a:pPr>
            <a:r>
              <a:rPr lang="en-GB" sz="3200" b="1" dirty="0">
                <a:solidFill>
                  <a:prstClr val="white"/>
                </a:solidFill>
                <a:ea typeface="+mn-ea"/>
                <a:cs typeface="+mn-cs"/>
              </a:rPr>
              <a:t>Talking about </a:t>
            </a:r>
            <a:r>
              <a:rPr lang="en-GB" sz="3200" b="1" dirty="0" smtClean="0">
                <a:solidFill>
                  <a:prstClr val="white"/>
                </a:solidFill>
                <a:ea typeface="+mn-ea"/>
                <a:cs typeface="+mn-cs"/>
              </a:rPr>
              <a:t>possessions</a:t>
            </a:r>
            <a:endParaRPr lang="en-GB" sz="4800" dirty="0"/>
          </a:p>
        </p:txBody>
      </p:sp>
      <p:sp>
        <p:nvSpPr>
          <p:cNvPr id="12" name="Rectangle 11"/>
          <p:cNvSpPr/>
          <p:nvPr/>
        </p:nvSpPr>
        <p:spPr>
          <a:xfrm>
            <a:off x="182030" y="690358"/>
            <a:ext cx="8240619" cy="1384995"/>
          </a:xfrm>
          <a:prstGeom prst="rect">
            <a:avLst/>
          </a:prstGeom>
        </p:spPr>
        <p:txBody>
          <a:bodyPr wrap="square">
            <a:spAutoFit/>
          </a:bodyPr>
          <a:lstStyle/>
          <a:p>
            <a:r>
              <a:rPr lang="en-GB" sz="2800" b="1" dirty="0">
                <a:solidFill>
                  <a:schemeClr val="accent1">
                    <a:lumMod val="50000"/>
                  </a:schemeClr>
                </a:solidFill>
              </a:rPr>
              <a:t/>
            </a:r>
            <a:br>
              <a:rPr lang="en-GB" sz="2800" b="1" dirty="0">
                <a:solidFill>
                  <a:schemeClr val="accent1">
                    <a:lumMod val="50000"/>
                  </a:schemeClr>
                </a:solidFill>
              </a:rPr>
            </a:br>
            <a:r>
              <a:rPr lang="en-GB" sz="2800" b="1" dirty="0">
                <a:solidFill>
                  <a:schemeClr val="accent1">
                    <a:lumMod val="50000"/>
                  </a:schemeClr>
                </a:solidFill>
              </a:rPr>
              <a:t>Possessive adjectives (mi/</a:t>
            </a:r>
            <a:r>
              <a:rPr lang="en-GB" sz="2800" b="1" dirty="0" err="1">
                <a:solidFill>
                  <a:schemeClr val="accent1">
                    <a:lumMod val="50000"/>
                  </a:schemeClr>
                </a:solidFill>
              </a:rPr>
              <a:t>mis</a:t>
            </a:r>
            <a:r>
              <a:rPr lang="en-GB" sz="2800" b="1" dirty="0">
                <a:solidFill>
                  <a:schemeClr val="accent1">
                    <a:lumMod val="50000"/>
                  </a:schemeClr>
                </a:solidFill>
              </a:rPr>
              <a:t> &amp; </a:t>
            </a:r>
            <a:r>
              <a:rPr lang="en-GB" sz="2800" b="1" dirty="0" err="1">
                <a:solidFill>
                  <a:schemeClr val="accent1">
                    <a:lumMod val="50000"/>
                  </a:schemeClr>
                </a:solidFill>
              </a:rPr>
              <a:t>tu</a:t>
            </a:r>
            <a:r>
              <a:rPr lang="en-GB" sz="2800" b="1" dirty="0">
                <a:solidFill>
                  <a:schemeClr val="accent1">
                    <a:lumMod val="50000"/>
                  </a:schemeClr>
                </a:solidFill>
              </a:rPr>
              <a:t>/</a:t>
            </a:r>
            <a:r>
              <a:rPr lang="en-GB" sz="2800" b="1" dirty="0" err="1">
                <a:solidFill>
                  <a:schemeClr val="accent1">
                    <a:lumMod val="50000"/>
                  </a:schemeClr>
                </a:solidFill>
              </a:rPr>
              <a:t>tus</a:t>
            </a:r>
            <a:r>
              <a:rPr lang="en-GB" sz="2800" b="1" dirty="0">
                <a:solidFill>
                  <a:schemeClr val="accent1">
                    <a:lumMod val="50000"/>
                  </a:schemeClr>
                </a:solidFill>
              </a:rPr>
              <a:t>)</a:t>
            </a:r>
            <a:br>
              <a:rPr lang="en-GB" sz="2800" b="1" dirty="0">
                <a:solidFill>
                  <a:schemeClr val="accent1">
                    <a:lumMod val="50000"/>
                  </a:schemeClr>
                </a:solidFill>
              </a:rPr>
            </a:br>
            <a:endParaRPr lang="en-GB" sz="2800" b="1" dirty="0">
              <a:solidFill>
                <a:schemeClr val="accent1">
                  <a:lumMod val="50000"/>
                </a:schemeClr>
              </a:solidFill>
            </a:endParaRPr>
          </a:p>
        </p:txBody>
      </p:sp>
      <p:sp>
        <p:nvSpPr>
          <p:cNvPr id="6" name="Rounded Rectangular Callout 5"/>
          <p:cNvSpPr/>
          <p:nvPr/>
        </p:nvSpPr>
        <p:spPr>
          <a:xfrm>
            <a:off x="3088023" y="3551209"/>
            <a:ext cx="3639739" cy="2105028"/>
          </a:xfrm>
          <a:prstGeom prst="wedgeRoundRectCallout">
            <a:avLst>
              <a:gd name="adj1" fmla="val -30970"/>
              <a:gd name="adj2" fmla="val 59452"/>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Notice how ‘</a:t>
            </a:r>
            <a:r>
              <a:rPr lang="en-GB" sz="2400" b="1" dirty="0">
                <a:solidFill>
                  <a:schemeClr val="bg1"/>
                </a:solidFill>
              </a:rPr>
              <a:t>-en</a:t>
            </a:r>
            <a:r>
              <a:rPr lang="en-GB" sz="2400" dirty="0">
                <a:solidFill>
                  <a:schemeClr val="bg1"/>
                </a:solidFill>
              </a:rPr>
              <a:t>’ is the verb ending when ‘</a:t>
            </a:r>
            <a:r>
              <a:rPr lang="en-GB" sz="2400" b="1" dirty="0">
                <a:solidFill>
                  <a:schemeClr val="bg1"/>
                </a:solidFill>
              </a:rPr>
              <a:t>they</a:t>
            </a:r>
            <a:r>
              <a:rPr lang="en-GB" sz="2400" dirty="0">
                <a:solidFill>
                  <a:schemeClr val="bg1"/>
                </a:solidFill>
              </a:rPr>
              <a:t>’ are doing the action.</a:t>
            </a:r>
          </a:p>
        </p:txBody>
      </p:sp>
      <p:sp>
        <p:nvSpPr>
          <p:cNvPr id="29" name="Rounded Rectangular Callout 28"/>
          <p:cNvSpPr/>
          <p:nvPr/>
        </p:nvSpPr>
        <p:spPr>
          <a:xfrm>
            <a:off x="7291865" y="3647474"/>
            <a:ext cx="3559591" cy="2105028"/>
          </a:xfrm>
          <a:prstGeom prst="wedgeRoundRectCallout">
            <a:avLst>
              <a:gd name="adj1" fmla="val -26692"/>
              <a:gd name="adj2" fmla="val 59452"/>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The same happens with ‘</a:t>
            </a:r>
            <a:r>
              <a:rPr lang="en-GB" sz="2400" i="1" dirty="0" err="1">
                <a:solidFill>
                  <a:schemeClr val="bg1"/>
                </a:solidFill>
              </a:rPr>
              <a:t>poder</a:t>
            </a:r>
            <a:r>
              <a:rPr lang="en-GB" sz="2400" dirty="0">
                <a:solidFill>
                  <a:schemeClr val="bg1"/>
                </a:solidFill>
              </a:rPr>
              <a:t>’.</a:t>
            </a:r>
          </a:p>
          <a:p>
            <a:pPr algn="ctr"/>
            <a:r>
              <a:rPr lang="en-GB" sz="2400" i="1" dirty="0" err="1">
                <a:solidFill>
                  <a:schemeClr val="bg1"/>
                </a:solidFill>
              </a:rPr>
              <a:t>Puede</a:t>
            </a:r>
            <a:r>
              <a:rPr lang="en-GB" sz="2400" dirty="0">
                <a:solidFill>
                  <a:schemeClr val="bg1"/>
                </a:solidFill>
              </a:rPr>
              <a:t> – s/he, it can.</a:t>
            </a:r>
          </a:p>
          <a:p>
            <a:pPr algn="ctr"/>
            <a:r>
              <a:rPr lang="en-GB" sz="2400" i="1" dirty="0">
                <a:solidFill>
                  <a:schemeClr val="bg1"/>
                </a:solidFill>
              </a:rPr>
              <a:t>Pued</a:t>
            </a:r>
            <a:r>
              <a:rPr lang="en-GB" sz="2400" b="1" i="1" dirty="0">
                <a:solidFill>
                  <a:schemeClr val="bg1"/>
                </a:solidFill>
              </a:rPr>
              <a:t>en</a:t>
            </a:r>
            <a:r>
              <a:rPr lang="en-GB" sz="2400" dirty="0">
                <a:solidFill>
                  <a:schemeClr val="bg1"/>
                </a:solidFill>
              </a:rPr>
              <a:t> – they can.</a:t>
            </a:r>
          </a:p>
        </p:txBody>
      </p:sp>
    </p:spTree>
    <p:extLst>
      <p:ext uri="{BB962C8B-B14F-4D97-AF65-F5344CB8AC3E}">
        <p14:creationId xmlns:p14="http://schemas.microsoft.com/office/powerpoint/2010/main" val="425040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3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 grpId="0"/>
      <p:bldP spid="27" grpId="0"/>
      <p:bldP spid="28" grpId="0"/>
      <p:bldP spid="13" grpId="0"/>
      <p:bldP spid="14" grpId="0"/>
      <p:bldP spid="18" grpId="0"/>
      <p:bldP spid="19" grpId="0"/>
      <p:bldP spid="22" grpId="0"/>
      <p:bldP spid="23" grpId="0"/>
      <p:bldP spid="24" grpId="0"/>
      <p:bldP spid="25" grpId="0"/>
      <p:bldP spid="3" grpId="0" animBg="1"/>
      <p:bldP spid="26" grpId="0" animBg="1"/>
      <p:bldP spid="6"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a:snd r:embed="rId3" name="puede.wav"/>
            </a:hlinkClick>
          </p:cNvPr>
          <p:cNvSpPr/>
          <p:nvPr/>
        </p:nvSpPr>
        <p:spPr>
          <a:xfrm>
            <a:off x="2495652" y="2222061"/>
            <a:ext cx="542518" cy="478800"/>
          </a:xfrm>
          <a:prstGeom prst="actionButtonHelp">
            <a:avLst/>
          </a:prstGeom>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sym typeface="Arial"/>
            </a:endParaRPr>
          </a:p>
        </p:txBody>
      </p:sp>
      <p:sp>
        <p:nvSpPr>
          <p:cNvPr id="2" name="Title 1"/>
          <p:cNvSpPr>
            <a:spLocks noGrp="1"/>
          </p:cNvSpPr>
          <p:nvPr>
            <p:ph type="title"/>
          </p:nvPr>
        </p:nvSpPr>
        <p:spPr>
          <a:xfrm>
            <a:off x="838200" y="1104137"/>
            <a:ext cx="10515600" cy="1325563"/>
          </a:xfrm>
        </p:spPr>
        <p:txBody>
          <a:bodyPr>
            <a:normAutofit fontScale="90000"/>
          </a:bodyPr>
          <a:lstStyle/>
          <a:p>
            <a:pPr algn="ctr"/>
            <a:r>
              <a:rPr lang="en-GB" sz="12800" b="1" dirty="0" err="1">
                <a:solidFill>
                  <a:srgbClr val="5B9BD5">
                    <a:lumMod val="50000"/>
                  </a:srgbClr>
                </a:solidFill>
              </a:rPr>
              <a:t>puede</a:t>
            </a:r>
            <a:r>
              <a:rPr lang="en-GB" sz="9600" b="1" dirty="0">
                <a:solidFill>
                  <a:srgbClr val="5B9BD5">
                    <a:lumMod val="50000"/>
                  </a:srgbClr>
                </a:solidFill>
              </a:rPr>
              <a:t/>
            </a:r>
            <a:br>
              <a:rPr lang="en-GB" sz="9600" b="1" dirty="0">
                <a:solidFill>
                  <a:srgbClr val="5B9BD5">
                    <a:lumMod val="50000"/>
                  </a:srgbClr>
                </a:solidFill>
              </a:rPr>
            </a:br>
            <a:endParaRPr lang="en-GB" dirty="0"/>
          </a:p>
        </p:txBody>
      </p:sp>
      <p:sp>
        <p:nvSpPr>
          <p:cNvPr id="11" name="TextBox 10"/>
          <p:cNvSpPr txBox="1"/>
          <p:nvPr/>
        </p:nvSpPr>
        <p:spPr>
          <a:xfrm>
            <a:off x="3155228" y="2272893"/>
            <a:ext cx="58815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[s/he,</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it </a:t>
            </a:r>
            <a:r>
              <a:rPr lang="en-GB" sz="3200" dirty="0">
                <a:solidFill>
                  <a:srgbClr val="5B9BD5">
                    <a:lumMod val="50000"/>
                  </a:srgbClr>
                </a:solidFill>
                <a:latin typeface="Century Gothic" panose="020B0502020202020204" pitchFamily="34" charset="0"/>
                <a:cs typeface="Arial"/>
                <a:sym typeface="Arial"/>
              </a:rPr>
              <a:t>can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 </a:t>
            </a:r>
            <a:r>
              <a:rPr lang="en-GB" sz="3200" dirty="0">
                <a:solidFill>
                  <a:srgbClr val="5B9BD5">
                    <a:lumMod val="50000"/>
                  </a:srgbClr>
                </a:solidFill>
                <a:latin typeface="Century Gothic" panose="020B0502020202020204" pitchFamily="34" charset="0"/>
                <a:cs typeface="Arial"/>
                <a:sym typeface="Arial"/>
              </a:rPr>
              <a:t>is able to</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15" name="Action Button: Help 14" descr="question mark action button">
            <a:hlinkClick r:id="" action="ppaction://noaction" highlightClick="1">
              <a:snd r:embed="rId4" name="pueden.wav"/>
            </a:hlinkClick>
          </p:cNvPr>
          <p:cNvSpPr/>
          <p:nvPr/>
        </p:nvSpPr>
        <p:spPr>
          <a:xfrm>
            <a:off x="2495652" y="5086441"/>
            <a:ext cx="542518" cy="478022"/>
          </a:xfrm>
          <a:prstGeom prst="actionButtonHelp">
            <a:avLst/>
          </a:prstGeom>
          <a:solidFill>
            <a:schemeClr val="accent2"/>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sym typeface="Arial"/>
            </a:endParaRPr>
          </a:p>
        </p:txBody>
      </p:sp>
      <p:sp>
        <p:nvSpPr>
          <p:cNvPr id="12" name="TextBox 11"/>
          <p:cNvSpPr txBox="1"/>
          <p:nvPr/>
        </p:nvSpPr>
        <p:spPr>
          <a:xfrm>
            <a:off x="69742" y="3366074"/>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dirty="0">
                <a:solidFill>
                  <a:srgbClr val="5B9BD5">
                    <a:lumMod val="50000"/>
                  </a:srgbClr>
                </a:solidFill>
                <a:latin typeface="Century Gothic" panose="020B0502020202020204" pitchFamily="34" charset="0"/>
                <a:cs typeface="Arial"/>
                <a:sym typeface="Arial"/>
              </a:rPr>
              <a:t>pueden</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3" name="TextBox 12"/>
          <p:cNvSpPr txBox="1"/>
          <p:nvPr/>
        </p:nvSpPr>
        <p:spPr>
          <a:xfrm>
            <a:off x="3166441" y="5103905"/>
            <a:ext cx="59986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can|are</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able to</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Tree>
    <p:extLst>
      <p:ext uri="{BB962C8B-B14F-4D97-AF65-F5344CB8AC3E}">
        <p14:creationId xmlns:p14="http://schemas.microsoft.com/office/powerpoint/2010/main" val="290103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p:bldP spid="15" grpId="0" animBg="1"/>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a:snd r:embed="rId3" name="quiere.wav"/>
            </a:hlinkClick>
          </p:cNvPr>
          <p:cNvSpPr/>
          <p:nvPr/>
        </p:nvSpPr>
        <p:spPr>
          <a:xfrm>
            <a:off x="2495652" y="2222061"/>
            <a:ext cx="542518" cy="478800"/>
          </a:xfrm>
          <a:prstGeom prst="actionButtonHelp">
            <a:avLst/>
          </a:prstGeom>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sym typeface="Arial"/>
            </a:endParaRPr>
          </a:p>
        </p:txBody>
      </p:sp>
      <p:sp>
        <p:nvSpPr>
          <p:cNvPr id="2" name="Title 1"/>
          <p:cNvSpPr>
            <a:spLocks noGrp="1"/>
          </p:cNvSpPr>
          <p:nvPr>
            <p:ph type="title"/>
          </p:nvPr>
        </p:nvSpPr>
        <p:spPr>
          <a:xfrm>
            <a:off x="838200" y="1104137"/>
            <a:ext cx="10515600" cy="1325563"/>
          </a:xfrm>
          <a:noFill/>
        </p:spPr>
        <p:txBody>
          <a:bodyPr>
            <a:normAutofit fontScale="90000"/>
          </a:bodyPr>
          <a:lstStyle/>
          <a:p>
            <a:pPr algn="ctr"/>
            <a:r>
              <a:rPr lang="en-GB" sz="12800" b="1" dirty="0" err="1">
                <a:solidFill>
                  <a:srgbClr val="5B9BD5">
                    <a:lumMod val="50000"/>
                  </a:srgbClr>
                </a:solidFill>
              </a:rPr>
              <a:t>quiere</a:t>
            </a:r>
            <a:r>
              <a:rPr lang="en-GB" sz="9600" b="1" dirty="0">
                <a:solidFill>
                  <a:srgbClr val="5B9BD5">
                    <a:lumMod val="50000"/>
                  </a:srgbClr>
                </a:solidFill>
              </a:rPr>
              <a:t/>
            </a:r>
            <a:br>
              <a:rPr lang="en-GB" sz="9600" b="1" dirty="0">
                <a:solidFill>
                  <a:srgbClr val="5B9BD5">
                    <a:lumMod val="50000"/>
                  </a:srgbClr>
                </a:solidFill>
              </a:rPr>
            </a:br>
            <a:endParaRPr lang="en-GB" dirty="0"/>
          </a:p>
        </p:txBody>
      </p:sp>
      <p:sp>
        <p:nvSpPr>
          <p:cNvPr id="11" name="TextBox 10"/>
          <p:cNvSpPr txBox="1"/>
          <p:nvPr/>
        </p:nvSpPr>
        <p:spPr>
          <a:xfrm>
            <a:off x="3155228" y="2156305"/>
            <a:ext cx="58815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[s/he,</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it </a:t>
            </a:r>
            <a:r>
              <a:rPr lang="en-GB" sz="3200" noProof="0" dirty="0">
                <a:solidFill>
                  <a:srgbClr val="5B9BD5">
                    <a:lumMod val="50000"/>
                  </a:srgbClr>
                </a:solidFill>
                <a:latin typeface="Century Gothic" panose="020B0502020202020204" pitchFamily="34" charset="0"/>
                <a:cs typeface="Arial"/>
                <a:sym typeface="Arial"/>
              </a:rPr>
              <a:t>wants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15" name="Action Button: Help 14" descr="question mark action button">
            <a:hlinkClick r:id="" action="ppaction://noaction" highlightClick="1">
              <a:snd r:embed="rId4" name="quieren.wav"/>
            </a:hlinkClick>
          </p:cNvPr>
          <p:cNvSpPr/>
          <p:nvPr/>
        </p:nvSpPr>
        <p:spPr>
          <a:xfrm>
            <a:off x="2495652" y="5086441"/>
            <a:ext cx="542518" cy="478022"/>
          </a:xfrm>
          <a:prstGeom prst="actionButtonHelp">
            <a:avLst/>
          </a:prstGeom>
          <a:solidFill>
            <a:schemeClr val="accent2"/>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sym typeface="Arial"/>
            </a:endParaRPr>
          </a:p>
        </p:txBody>
      </p:sp>
      <p:sp>
        <p:nvSpPr>
          <p:cNvPr id="12" name="TextBox 11"/>
          <p:cNvSpPr txBox="1"/>
          <p:nvPr/>
        </p:nvSpPr>
        <p:spPr>
          <a:xfrm>
            <a:off x="69742" y="3366074"/>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dirty="0">
                <a:solidFill>
                  <a:srgbClr val="5B9BD5">
                    <a:lumMod val="50000"/>
                  </a:srgbClr>
                </a:solidFill>
                <a:latin typeface="Century Gothic" panose="020B0502020202020204" pitchFamily="34" charset="0"/>
                <a:cs typeface="Arial"/>
                <a:sym typeface="Arial"/>
              </a:rPr>
              <a:t>quieren</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3" name="TextBox 12"/>
          <p:cNvSpPr txBox="1"/>
          <p:nvPr/>
        </p:nvSpPr>
        <p:spPr>
          <a:xfrm>
            <a:off x="3166441" y="5033064"/>
            <a:ext cx="59986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a:t>
            </a:r>
            <a:r>
              <a:rPr lang="en-GB" sz="3200" dirty="0">
                <a:solidFill>
                  <a:srgbClr val="5B9BD5">
                    <a:lumMod val="50000"/>
                  </a:srgbClr>
                </a:solidFill>
                <a:latin typeface="Century Gothic" panose="020B0502020202020204" pitchFamily="34" charset="0"/>
                <a:cs typeface="Arial"/>
                <a:sym typeface="Arial"/>
              </a:rPr>
              <a:t>want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Tree>
    <p:extLst>
      <p:ext uri="{BB962C8B-B14F-4D97-AF65-F5344CB8AC3E}">
        <p14:creationId xmlns:p14="http://schemas.microsoft.com/office/powerpoint/2010/main" val="175558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p:bldP spid="15"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a:snd r:embed="rId3" name="debe.wav"/>
            </a:hlinkClick>
          </p:cNvPr>
          <p:cNvSpPr/>
          <p:nvPr/>
        </p:nvSpPr>
        <p:spPr>
          <a:xfrm>
            <a:off x="2495652" y="2222061"/>
            <a:ext cx="542518" cy="478800"/>
          </a:xfrm>
          <a:prstGeom prst="actionButtonHelp">
            <a:avLst/>
          </a:prstGeom>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sym typeface="Arial"/>
            </a:endParaRPr>
          </a:p>
        </p:txBody>
      </p:sp>
      <p:sp>
        <p:nvSpPr>
          <p:cNvPr id="2" name="Title 1"/>
          <p:cNvSpPr>
            <a:spLocks noGrp="1"/>
          </p:cNvSpPr>
          <p:nvPr>
            <p:ph type="title"/>
          </p:nvPr>
        </p:nvSpPr>
        <p:spPr>
          <a:xfrm>
            <a:off x="838200" y="1104137"/>
            <a:ext cx="10515600" cy="1325563"/>
          </a:xfrm>
          <a:noFill/>
        </p:spPr>
        <p:txBody>
          <a:bodyPr>
            <a:normAutofit fontScale="90000"/>
          </a:bodyPr>
          <a:lstStyle/>
          <a:p>
            <a:pPr algn="ctr"/>
            <a:r>
              <a:rPr lang="en-GB" sz="12800" b="1" dirty="0" err="1">
                <a:solidFill>
                  <a:srgbClr val="5B9BD5">
                    <a:lumMod val="50000"/>
                  </a:srgbClr>
                </a:solidFill>
              </a:rPr>
              <a:t>debe</a:t>
            </a:r>
            <a:r>
              <a:rPr lang="en-GB" sz="9600" b="1" dirty="0">
                <a:solidFill>
                  <a:srgbClr val="5B9BD5">
                    <a:lumMod val="50000"/>
                  </a:srgbClr>
                </a:solidFill>
              </a:rPr>
              <a:t/>
            </a:r>
            <a:br>
              <a:rPr lang="en-GB" sz="9600" b="1" dirty="0">
                <a:solidFill>
                  <a:srgbClr val="5B9BD5">
                    <a:lumMod val="50000"/>
                  </a:srgbClr>
                </a:solidFill>
              </a:rPr>
            </a:br>
            <a:endParaRPr lang="en-GB" dirty="0"/>
          </a:p>
        </p:txBody>
      </p:sp>
      <p:sp>
        <p:nvSpPr>
          <p:cNvPr id="11" name="TextBox 10"/>
          <p:cNvSpPr txBox="1"/>
          <p:nvPr/>
        </p:nvSpPr>
        <p:spPr>
          <a:xfrm>
            <a:off x="3155228" y="2156305"/>
            <a:ext cx="58815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[s/he,</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it </a:t>
            </a:r>
            <a:r>
              <a:rPr lang="en-GB" sz="3200" dirty="0">
                <a:solidFill>
                  <a:srgbClr val="5B9BD5">
                    <a:lumMod val="50000"/>
                  </a:srgbClr>
                </a:solidFill>
                <a:latin typeface="Century Gothic" panose="020B0502020202020204" pitchFamily="34" charset="0"/>
                <a:cs typeface="Arial"/>
                <a:sym typeface="Arial"/>
              </a:rPr>
              <a:t>must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15" name="Action Button: Help 14" descr="question mark action button">
            <a:hlinkClick r:id="" action="ppaction://noaction" highlightClick="1">
              <a:snd r:embed="rId4" name="deben.wav"/>
            </a:hlinkClick>
          </p:cNvPr>
          <p:cNvSpPr/>
          <p:nvPr/>
        </p:nvSpPr>
        <p:spPr>
          <a:xfrm>
            <a:off x="2495652" y="5086441"/>
            <a:ext cx="542518" cy="478022"/>
          </a:xfrm>
          <a:prstGeom prst="actionButtonHelp">
            <a:avLst/>
          </a:prstGeom>
          <a:solidFill>
            <a:schemeClr val="accent2"/>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sym typeface="Arial"/>
            </a:endParaRPr>
          </a:p>
        </p:txBody>
      </p:sp>
      <p:sp>
        <p:nvSpPr>
          <p:cNvPr id="12" name="TextBox 11"/>
          <p:cNvSpPr txBox="1"/>
          <p:nvPr/>
        </p:nvSpPr>
        <p:spPr>
          <a:xfrm>
            <a:off x="69742" y="3366074"/>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dirty="0">
                <a:solidFill>
                  <a:srgbClr val="5B9BD5">
                    <a:lumMod val="50000"/>
                  </a:srgbClr>
                </a:solidFill>
                <a:latin typeface="Century Gothic" panose="020B0502020202020204" pitchFamily="34" charset="0"/>
                <a:cs typeface="Arial"/>
                <a:sym typeface="Arial"/>
              </a:rPr>
              <a:t>deben</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3" name="TextBox 12"/>
          <p:cNvSpPr txBox="1"/>
          <p:nvPr/>
        </p:nvSpPr>
        <p:spPr>
          <a:xfrm>
            <a:off x="3166441" y="5033064"/>
            <a:ext cx="59986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a:t>
            </a:r>
            <a:r>
              <a:rPr lang="en-GB" sz="3200" noProof="0" dirty="0">
                <a:solidFill>
                  <a:srgbClr val="5B9BD5">
                    <a:lumMod val="50000"/>
                  </a:srgbClr>
                </a:solidFill>
                <a:latin typeface="Century Gothic" panose="020B0502020202020204" pitchFamily="34" charset="0"/>
                <a:cs typeface="Arial"/>
                <a:sym typeface="Arial"/>
              </a:rPr>
              <a:t>must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Tree>
    <p:extLst>
      <p:ext uri="{BB962C8B-B14F-4D97-AF65-F5344CB8AC3E}">
        <p14:creationId xmlns:p14="http://schemas.microsoft.com/office/powerpoint/2010/main" val="194084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p:bldP spid="15" grpId="0" animBg="1"/>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434560" y="450726"/>
            <a:ext cx="45719" cy="45719"/>
          </a:xfrm>
        </p:spPr>
        <p:txBody>
          <a:bodyPr>
            <a:noAutofit/>
          </a:bodyPr>
          <a:lstStyle/>
          <a:p>
            <a:r>
              <a:rPr lang="en-GB" sz="100" b="1" dirty="0">
                <a:solidFill>
                  <a:prstClr val="white"/>
                </a:solidFill>
              </a:rPr>
              <a:t>leer</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982715212"/>
              </p:ext>
            </p:extLst>
          </p:nvPr>
        </p:nvGraphicFramePr>
        <p:xfrm>
          <a:off x="174091" y="1129061"/>
          <a:ext cx="11841601" cy="5181600"/>
        </p:xfrm>
        <a:graphic>
          <a:graphicData uri="http://schemas.openxmlformats.org/drawingml/2006/table">
            <a:tbl>
              <a:tblPr firstRow="1" bandRow="1">
                <a:tableStyleId>{8A107856-5554-42FB-B03E-39F5DBC370BA}</a:tableStyleId>
              </a:tblPr>
              <a:tblGrid>
                <a:gridCol w="641859">
                  <a:extLst>
                    <a:ext uri="{9D8B030D-6E8A-4147-A177-3AD203B41FA5}">
                      <a16:colId xmlns:a16="http://schemas.microsoft.com/office/drawing/2014/main" val="2070026648"/>
                    </a:ext>
                  </a:extLst>
                </a:gridCol>
                <a:gridCol w="1058564">
                  <a:extLst>
                    <a:ext uri="{9D8B030D-6E8A-4147-A177-3AD203B41FA5}">
                      <a16:colId xmlns:a16="http://schemas.microsoft.com/office/drawing/2014/main" val="1380807342"/>
                    </a:ext>
                  </a:extLst>
                </a:gridCol>
                <a:gridCol w="2148845">
                  <a:extLst>
                    <a:ext uri="{9D8B030D-6E8A-4147-A177-3AD203B41FA5}">
                      <a16:colId xmlns:a16="http://schemas.microsoft.com/office/drawing/2014/main" val="424387612"/>
                    </a:ext>
                  </a:extLst>
                </a:gridCol>
                <a:gridCol w="1627632">
                  <a:extLst>
                    <a:ext uri="{9D8B030D-6E8A-4147-A177-3AD203B41FA5}">
                      <a16:colId xmlns:a16="http://schemas.microsoft.com/office/drawing/2014/main" val="1188307798"/>
                    </a:ext>
                  </a:extLst>
                </a:gridCol>
                <a:gridCol w="6364701">
                  <a:extLst>
                    <a:ext uri="{9D8B030D-6E8A-4147-A177-3AD203B41FA5}">
                      <a16:colId xmlns:a16="http://schemas.microsoft.com/office/drawing/2014/main" val="690358068"/>
                    </a:ext>
                  </a:extLst>
                </a:gridCol>
              </a:tblGrid>
              <a:tr h="259080">
                <a:tc rowSpan="2">
                  <a:txBody>
                    <a:bodyPr/>
                    <a:lstStyle/>
                    <a:p>
                      <a:pPr algn="ctr"/>
                      <a:r>
                        <a:rPr lang="en-GB" sz="2800" b="1" dirty="0">
                          <a:solidFill>
                            <a:schemeClr val="accent1">
                              <a:lumMod val="50000"/>
                            </a:schemeClr>
                          </a:solidFill>
                        </a:rPr>
                        <a:t>1</a:t>
                      </a:r>
                    </a:p>
                  </a:txBody>
                  <a:tcPr anchor="ctr"/>
                </a:tc>
                <a:tc rowSpan="2">
                  <a:txBody>
                    <a:bodyPr/>
                    <a:lstStyle/>
                    <a:p>
                      <a:r>
                        <a:rPr lang="en-GB" sz="2800" b="0" dirty="0" err="1">
                          <a:solidFill>
                            <a:schemeClr val="accent1">
                              <a:lumMod val="50000"/>
                            </a:schemeClr>
                          </a:solidFill>
                        </a:rPr>
                        <a:t>Mis</a:t>
                      </a:r>
                      <a:r>
                        <a:rPr lang="en-GB" sz="2800" b="0" dirty="0">
                          <a:solidFill>
                            <a:schemeClr val="accent1">
                              <a:lumMod val="50000"/>
                            </a:schemeClr>
                          </a:solidFill>
                        </a:rPr>
                        <a:t> </a:t>
                      </a:r>
                    </a:p>
                  </a:txBody>
                  <a:tcPr anchor="ctr"/>
                </a:tc>
                <a:tc>
                  <a:txBody>
                    <a:bodyPr/>
                    <a:lstStyle/>
                    <a:p>
                      <a:r>
                        <a:rPr lang="en-GB" sz="2800" b="0" dirty="0">
                          <a:solidFill>
                            <a:schemeClr val="accent1">
                              <a:lumMod val="50000"/>
                            </a:schemeClr>
                          </a:solidFill>
                        </a:rPr>
                        <a:t>profesores</a:t>
                      </a:r>
                    </a:p>
                  </a:txBody>
                  <a:tcPr/>
                </a:tc>
                <a:tc>
                  <a:txBody>
                    <a:bodyPr/>
                    <a:lstStyle/>
                    <a:p>
                      <a:r>
                        <a:rPr lang="en-GB" sz="2800" b="0" dirty="0" err="1">
                          <a:solidFill>
                            <a:schemeClr val="accent1">
                              <a:lumMod val="50000"/>
                            </a:schemeClr>
                          </a:solidFill>
                        </a:rPr>
                        <a:t>quiere</a:t>
                      </a:r>
                      <a:endParaRPr lang="en-GB" sz="2800" b="0" dirty="0">
                        <a:solidFill>
                          <a:schemeClr val="accent1">
                            <a:lumMod val="50000"/>
                          </a:schemeClr>
                        </a:solidFill>
                      </a:endParaRPr>
                    </a:p>
                  </a:txBody>
                  <a:tcPr/>
                </a:tc>
                <a:tc rowSpan="2">
                  <a:txBody>
                    <a:bodyPr/>
                    <a:lstStyle/>
                    <a:p>
                      <a:r>
                        <a:rPr lang="en-GB" sz="2800" b="0" baseline="0" dirty="0">
                          <a:solidFill>
                            <a:schemeClr val="accent1">
                              <a:lumMod val="50000"/>
                            </a:schemeClr>
                          </a:solidFill>
                        </a:rPr>
                        <a:t>ir de vacaciones al </a:t>
                      </a:r>
                      <a:r>
                        <a:rPr lang="en-GB" sz="2800" b="0" baseline="0" dirty="0" err="1">
                          <a:solidFill>
                            <a:schemeClr val="accent1">
                              <a:lumMod val="50000"/>
                            </a:schemeClr>
                          </a:solidFill>
                        </a:rPr>
                        <a:t>extranjero</a:t>
                      </a:r>
                      <a:r>
                        <a:rPr lang="en-GB" sz="2800" b="0" baseline="0" dirty="0">
                          <a:solidFill>
                            <a:schemeClr val="accent1">
                              <a:lumMod val="50000"/>
                            </a:schemeClr>
                          </a:solidFill>
                        </a:rPr>
                        <a:t>.</a:t>
                      </a:r>
                      <a:endParaRPr lang="en-GB" sz="2800" b="0" dirty="0">
                        <a:solidFill>
                          <a:schemeClr val="accent1">
                            <a:lumMod val="50000"/>
                          </a:schemeClr>
                        </a:solidFill>
                      </a:endParaRPr>
                    </a:p>
                  </a:txBody>
                  <a:tcPr anchor="ctr"/>
                </a:tc>
                <a:extLst>
                  <a:ext uri="{0D108BD9-81ED-4DB2-BD59-A6C34878D82A}">
                    <a16:rowId xmlns:a16="http://schemas.microsoft.com/office/drawing/2014/main" val="2141584395"/>
                  </a:ext>
                </a:extLst>
              </a:tr>
              <a:tr h="259080">
                <a:tc vMerge="1">
                  <a:txBody>
                    <a:bodyPr/>
                    <a:lstStyle/>
                    <a:p>
                      <a:endParaRPr lang="en-GB"/>
                    </a:p>
                  </a:txBody>
                  <a:tcPr/>
                </a:tc>
                <a:tc vMerge="1">
                  <a:txBody>
                    <a:bodyPr/>
                    <a:lstStyle/>
                    <a:p>
                      <a:endParaRPr lang="en-GB"/>
                    </a:p>
                  </a:txBody>
                  <a:tcPr/>
                </a:tc>
                <a:tc>
                  <a:txBody>
                    <a:bodyPr/>
                    <a:lstStyle/>
                    <a:p>
                      <a:r>
                        <a:rPr lang="en-GB" sz="2800" b="0" dirty="0" err="1">
                          <a:solidFill>
                            <a:schemeClr val="accent1">
                              <a:lumMod val="50000"/>
                            </a:schemeClr>
                          </a:solidFill>
                        </a:rPr>
                        <a:t>madre</a:t>
                      </a:r>
                      <a:endParaRPr lang="en-GB" sz="2800" b="0" dirty="0">
                        <a:solidFill>
                          <a:schemeClr val="accent1">
                            <a:lumMod val="50000"/>
                          </a:schemeClr>
                        </a:solidFill>
                      </a:endParaRPr>
                    </a:p>
                  </a:txBody>
                  <a:tcPr/>
                </a:tc>
                <a:tc>
                  <a:txBody>
                    <a:bodyPr/>
                    <a:lstStyle/>
                    <a:p>
                      <a:r>
                        <a:rPr lang="en-GB" sz="2800" b="0" dirty="0">
                          <a:solidFill>
                            <a:schemeClr val="accent1">
                              <a:lumMod val="50000"/>
                            </a:schemeClr>
                          </a:solidFill>
                        </a:rPr>
                        <a:t>quieren</a:t>
                      </a:r>
                    </a:p>
                  </a:txBody>
                  <a:tcPr/>
                </a:tc>
                <a:tc vMerge="1">
                  <a:txBody>
                    <a:bodyPr/>
                    <a:lstStyle/>
                    <a:p>
                      <a:endParaRPr lang="en-GB"/>
                    </a:p>
                  </a:txBody>
                  <a:tcPr/>
                </a:tc>
                <a:extLst>
                  <a:ext uri="{0D108BD9-81ED-4DB2-BD59-A6C34878D82A}">
                    <a16:rowId xmlns:a16="http://schemas.microsoft.com/office/drawing/2014/main" val="2456654905"/>
                  </a:ext>
                </a:extLst>
              </a:tr>
              <a:tr h="259080">
                <a:tc rowSpan="2">
                  <a:txBody>
                    <a:bodyPr/>
                    <a:lstStyle/>
                    <a:p>
                      <a:pPr algn="ctr"/>
                      <a:r>
                        <a:rPr lang="en-GB" sz="2800" b="1" dirty="0">
                          <a:solidFill>
                            <a:schemeClr val="accent1">
                              <a:lumMod val="50000"/>
                            </a:schemeClr>
                          </a:solidFill>
                        </a:rPr>
                        <a:t>2</a:t>
                      </a:r>
                    </a:p>
                  </a:txBody>
                  <a:tcPr anchor="ctr"/>
                </a:tc>
                <a:tc rowSpan="2">
                  <a:txBody>
                    <a:bodyPr/>
                    <a:lstStyle/>
                    <a:p>
                      <a:r>
                        <a:rPr lang="en-GB" sz="2800" b="0" dirty="0" err="1">
                          <a:solidFill>
                            <a:schemeClr val="accent1">
                              <a:lumMod val="50000"/>
                            </a:schemeClr>
                          </a:solidFill>
                        </a:rPr>
                        <a:t>Mis</a:t>
                      </a:r>
                      <a:endParaRPr lang="en-GB" sz="2800" b="0" dirty="0">
                        <a:solidFill>
                          <a:schemeClr val="accent1">
                            <a:lumMod val="50000"/>
                          </a:schemeClr>
                        </a:solidFill>
                      </a:endParaRPr>
                    </a:p>
                  </a:txBody>
                  <a:tcPr anchor="ctr"/>
                </a:tc>
                <a:tc>
                  <a:txBody>
                    <a:bodyPr/>
                    <a:lstStyle/>
                    <a:p>
                      <a:r>
                        <a:rPr lang="en-GB" sz="2800" dirty="0" err="1">
                          <a:solidFill>
                            <a:schemeClr val="accent1">
                              <a:lumMod val="50000"/>
                            </a:schemeClr>
                          </a:solidFill>
                        </a:rPr>
                        <a:t>hermana</a:t>
                      </a:r>
                      <a:endParaRPr lang="en-GB" sz="2800" dirty="0">
                        <a:solidFill>
                          <a:schemeClr val="accent1">
                            <a:lumMod val="50000"/>
                          </a:schemeClr>
                        </a:solidFill>
                      </a:endParaRPr>
                    </a:p>
                  </a:txBody>
                  <a:tcPr/>
                </a:tc>
                <a:tc>
                  <a:txBody>
                    <a:bodyPr/>
                    <a:lstStyle/>
                    <a:p>
                      <a:r>
                        <a:rPr lang="en-GB" sz="2800" dirty="0" err="1">
                          <a:solidFill>
                            <a:schemeClr val="accent1">
                              <a:lumMod val="50000"/>
                            </a:schemeClr>
                          </a:solidFill>
                        </a:rPr>
                        <a:t>debe</a:t>
                      </a:r>
                      <a:endParaRPr lang="en-GB" sz="2800" dirty="0">
                        <a:solidFill>
                          <a:schemeClr val="accent1">
                            <a:lumMod val="50000"/>
                          </a:schemeClr>
                        </a:solidFill>
                      </a:endParaRPr>
                    </a:p>
                  </a:txBody>
                  <a:tcPr/>
                </a:tc>
                <a:tc rowSpan="2">
                  <a:txBody>
                    <a:bodyPr/>
                    <a:lstStyle/>
                    <a:p>
                      <a:r>
                        <a:rPr lang="en-GB" sz="2800" b="0" dirty="0" err="1">
                          <a:solidFill>
                            <a:schemeClr val="accent1">
                              <a:lumMod val="50000"/>
                            </a:schemeClr>
                          </a:solidFill>
                        </a:rPr>
                        <a:t>aprender</a:t>
                      </a:r>
                      <a:r>
                        <a:rPr lang="en-GB" sz="2800" b="0" dirty="0">
                          <a:solidFill>
                            <a:schemeClr val="accent1">
                              <a:lumMod val="50000"/>
                            </a:schemeClr>
                          </a:solidFill>
                        </a:rPr>
                        <a:t> el </a:t>
                      </a:r>
                      <a:r>
                        <a:rPr lang="en-GB" sz="2800" b="0" dirty="0" err="1">
                          <a:solidFill>
                            <a:schemeClr val="accent1">
                              <a:lumMod val="50000"/>
                            </a:schemeClr>
                          </a:solidFill>
                        </a:rPr>
                        <a:t>vocabulario</a:t>
                      </a:r>
                      <a:r>
                        <a:rPr lang="en-GB" sz="2800" b="0" dirty="0">
                          <a:solidFill>
                            <a:schemeClr val="accent1">
                              <a:lumMod val="50000"/>
                            </a:schemeClr>
                          </a:solidFill>
                        </a:rPr>
                        <a:t> </a:t>
                      </a:r>
                      <a:r>
                        <a:rPr lang="en-GB" sz="2800" b="0" dirty="0" err="1">
                          <a:solidFill>
                            <a:schemeClr val="accent1">
                              <a:lumMod val="50000"/>
                            </a:schemeClr>
                          </a:solidFill>
                        </a:rPr>
                        <a:t>español</a:t>
                      </a:r>
                      <a:r>
                        <a:rPr lang="en-GB" sz="2800" b="0" dirty="0">
                          <a:solidFill>
                            <a:schemeClr val="accent1">
                              <a:lumMod val="50000"/>
                            </a:schemeClr>
                          </a:solidFill>
                        </a:rPr>
                        <a:t>.</a:t>
                      </a:r>
                    </a:p>
                  </a:txBody>
                  <a:tcPr anchor="ctr"/>
                </a:tc>
                <a:extLst>
                  <a:ext uri="{0D108BD9-81ED-4DB2-BD59-A6C34878D82A}">
                    <a16:rowId xmlns:a16="http://schemas.microsoft.com/office/drawing/2014/main" val="2588831520"/>
                  </a:ext>
                </a:extLst>
              </a:tr>
              <a:tr h="259080">
                <a:tc vMerge="1">
                  <a:txBody>
                    <a:bodyPr/>
                    <a:lstStyle/>
                    <a:p>
                      <a:endParaRPr lang="en-GB"/>
                    </a:p>
                  </a:txBody>
                  <a:tcPr/>
                </a:tc>
                <a:tc vMerge="1">
                  <a:txBody>
                    <a:bodyPr/>
                    <a:lstStyle/>
                    <a:p>
                      <a:endParaRPr lang="en-GB"/>
                    </a:p>
                  </a:txBody>
                  <a:tcPr/>
                </a:tc>
                <a:tc>
                  <a:txBody>
                    <a:bodyPr/>
                    <a:lstStyle/>
                    <a:p>
                      <a:r>
                        <a:rPr lang="en-GB" sz="2800" dirty="0">
                          <a:solidFill>
                            <a:schemeClr val="accent1">
                              <a:lumMod val="50000"/>
                            </a:schemeClr>
                          </a:solidFill>
                        </a:rPr>
                        <a:t>amigos</a:t>
                      </a:r>
                    </a:p>
                  </a:txBody>
                  <a:tcPr/>
                </a:tc>
                <a:tc>
                  <a:txBody>
                    <a:bodyPr/>
                    <a:lstStyle/>
                    <a:p>
                      <a:r>
                        <a:rPr lang="en-GB" sz="2800" dirty="0">
                          <a:solidFill>
                            <a:schemeClr val="accent1">
                              <a:lumMod val="50000"/>
                            </a:schemeClr>
                          </a:solidFill>
                        </a:rPr>
                        <a:t>deben</a:t>
                      </a:r>
                    </a:p>
                  </a:txBody>
                  <a:tcPr/>
                </a:tc>
                <a:tc vMerge="1">
                  <a:txBody>
                    <a:bodyPr/>
                    <a:lstStyle/>
                    <a:p>
                      <a:endParaRPr lang="en-GB"/>
                    </a:p>
                  </a:txBody>
                  <a:tcPr/>
                </a:tc>
                <a:extLst>
                  <a:ext uri="{0D108BD9-81ED-4DB2-BD59-A6C34878D82A}">
                    <a16:rowId xmlns:a16="http://schemas.microsoft.com/office/drawing/2014/main" val="1135206251"/>
                  </a:ext>
                </a:extLst>
              </a:tr>
              <a:tr h="259080">
                <a:tc rowSpan="2">
                  <a:txBody>
                    <a:bodyPr/>
                    <a:lstStyle/>
                    <a:p>
                      <a:pPr algn="ctr"/>
                      <a:r>
                        <a:rPr lang="en-GB" sz="2800" b="1" dirty="0">
                          <a:solidFill>
                            <a:schemeClr val="accent1">
                              <a:lumMod val="50000"/>
                            </a:schemeClr>
                          </a:solidFill>
                        </a:rPr>
                        <a:t>3</a:t>
                      </a:r>
                    </a:p>
                  </a:txBody>
                  <a:tcPr anchor="ctr"/>
                </a:tc>
                <a:tc rowSpan="2">
                  <a:txBody>
                    <a:bodyPr/>
                    <a:lstStyle/>
                    <a:p>
                      <a:r>
                        <a:rPr lang="en-GB" sz="2800" b="0" dirty="0" err="1">
                          <a:solidFill>
                            <a:schemeClr val="accent1">
                              <a:lumMod val="50000"/>
                            </a:schemeClr>
                          </a:solidFill>
                        </a:rPr>
                        <a:t>Mi</a:t>
                      </a:r>
                      <a:endParaRPr lang="en-GB" sz="2800" b="0" dirty="0">
                        <a:solidFill>
                          <a:schemeClr val="accent1">
                            <a:lumMod val="50000"/>
                          </a:schemeClr>
                        </a:solidFill>
                      </a:endParaRPr>
                    </a:p>
                  </a:txBody>
                  <a:tcPr anchor="ctr"/>
                </a:tc>
                <a:tc>
                  <a:txBody>
                    <a:bodyPr/>
                    <a:lstStyle/>
                    <a:p>
                      <a:r>
                        <a:rPr lang="en-GB" sz="2800" dirty="0" err="1">
                          <a:solidFill>
                            <a:schemeClr val="accent1">
                              <a:lumMod val="50000"/>
                            </a:schemeClr>
                          </a:solidFill>
                        </a:rPr>
                        <a:t>perro</a:t>
                      </a:r>
                      <a:endParaRPr lang="en-GB" sz="2800" dirty="0">
                        <a:solidFill>
                          <a:schemeClr val="accent1">
                            <a:lumMod val="50000"/>
                          </a:schemeClr>
                        </a:solidFill>
                      </a:endParaRPr>
                    </a:p>
                  </a:txBody>
                  <a:tcPr/>
                </a:tc>
                <a:tc>
                  <a:txBody>
                    <a:bodyPr/>
                    <a:lstStyle/>
                    <a:p>
                      <a:r>
                        <a:rPr lang="en-GB" sz="2800" dirty="0">
                          <a:solidFill>
                            <a:schemeClr val="accent1">
                              <a:lumMod val="50000"/>
                            </a:schemeClr>
                          </a:solidFill>
                        </a:rPr>
                        <a:t>pueden</a:t>
                      </a:r>
                    </a:p>
                  </a:txBody>
                  <a:tcPr/>
                </a:tc>
                <a:tc rowSpan="2">
                  <a:txBody>
                    <a:bodyPr/>
                    <a:lstStyle/>
                    <a:p>
                      <a:r>
                        <a:rPr lang="en-GB" sz="2800" b="0" dirty="0">
                          <a:solidFill>
                            <a:schemeClr val="accent1">
                              <a:lumMod val="50000"/>
                            </a:schemeClr>
                          </a:solidFill>
                        </a:rPr>
                        <a:t>descansar en el </a:t>
                      </a:r>
                      <a:r>
                        <a:rPr lang="en-GB" sz="2800" b="0" dirty="0" err="1">
                          <a:solidFill>
                            <a:schemeClr val="accent1">
                              <a:lumMod val="50000"/>
                            </a:schemeClr>
                          </a:solidFill>
                        </a:rPr>
                        <a:t>barco</a:t>
                      </a:r>
                      <a:r>
                        <a:rPr lang="en-GB" sz="2800" b="0" dirty="0">
                          <a:solidFill>
                            <a:schemeClr val="accent1">
                              <a:lumMod val="50000"/>
                            </a:schemeClr>
                          </a:solidFill>
                        </a:rPr>
                        <a:t>.</a:t>
                      </a:r>
                    </a:p>
                  </a:txBody>
                  <a:tcPr anchor="ctr"/>
                </a:tc>
                <a:extLst>
                  <a:ext uri="{0D108BD9-81ED-4DB2-BD59-A6C34878D82A}">
                    <a16:rowId xmlns:a16="http://schemas.microsoft.com/office/drawing/2014/main" val="731603049"/>
                  </a:ext>
                </a:extLst>
              </a:tr>
              <a:tr h="259080">
                <a:tc vMerge="1">
                  <a:txBody>
                    <a:bodyPr/>
                    <a:lstStyle/>
                    <a:p>
                      <a:endParaRPr lang="en-GB"/>
                    </a:p>
                  </a:txBody>
                  <a:tcPr/>
                </a:tc>
                <a:tc vMerge="1">
                  <a:txBody>
                    <a:bodyPr/>
                    <a:lstStyle/>
                    <a:p>
                      <a:endParaRPr lang="en-GB"/>
                    </a:p>
                  </a:txBody>
                  <a:tcPr/>
                </a:tc>
                <a:tc>
                  <a:txBody>
                    <a:bodyPr/>
                    <a:lstStyle/>
                    <a:p>
                      <a:r>
                        <a:rPr lang="en-GB" sz="2800" dirty="0">
                          <a:solidFill>
                            <a:schemeClr val="accent1">
                              <a:lumMod val="50000"/>
                            </a:schemeClr>
                          </a:solidFill>
                        </a:rPr>
                        <a:t>amigos</a:t>
                      </a:r>
                    </a:p>
                  </a:txBody>
                  <a:tcPr/>
                </a:tc>
                <a:tc>
                  <a:txBody>
                    <a:bodyPr/>
                    <a:lstStyle/>
                    <a:p>
                      <a:r>
                        <a:rPr lang="en-GB" sz="2800" dirty="0" err="1">
                          <a:solidFill>
                            <a:schemeClr val="accent1">
                              <a:lumMod val="50000"/>
                            </a:schemeClr>
                          </a:solidFill>
                        </a:rPr>
                        <a:t>puede</a:t>
                      </a:r>
                      <a:endParaRPr lang="en-GB" sz="2800" dirty="0">
                        <a:solidFill>
                          <a:schemeClr val="accent1">
                            <a:lumMod val="50000"/>
                          </a:schemeClr>
                        </a:solidFill>
                      </a:endParaRPr>
                    </a:p>
                  </a:txBody>
                  <a:tcPr/>
                </a:tc>
                <a:tc vMerge="1">
                  <a:txBody>
                    <a:bodyPr/>
                    <a:lstStyle/>
                    <a:p>
                      <a:endParaRPr lang="en-GB"/>
                    </a:p>
                  </a:txBody>
                  <a:tcPr/>
                </a:tc>
                <a:extLst>
                  <a:ext uri="{0D108BD9-81ED-4DB2-BD59-A6C34878D82A}">
                    <a16:rowId xmlns:a16="http://schemas.microsoft.com/office/drawing/2014/main" val="545873394"/>
                  </a:ext>
                </a:extLst>
              </a:tr>
              <a:tr h="259080">
                <a:tc rowSpan="2">
                  <a:txBody>
                    <a:bodyPr/>
                    <a:lstStyle/>
                    <a:p>
                      <a:pPr algn="ctr"/>
                      <a:r>
                        <a:rPr lang="en-GB" sz="2800" b="1" dirty="0">
                          <a:solidFill>
                            <a:schemeClr val="accent1">
                              <a:lumMod val="50000"/>
                            </a:schemeClr>
                          </a:solidFill>
                        </a:rPr>
                        <a:t>4</a:t>
                      </a:r>
                    </a:p>
                  </a:txBody>
                  <a:tcPr anchor="ctr"/>
                </a:tc>
                <a:tc rowSpan="2">
                  <a:txBody>
                    <a:bodyPr/>
                    <a:lstStyle/>
                    <a:p>
                      <a:r>
                        <a:rPr lang="en-GB" sz="2800" b="0" dirty="0" err="1">
                          <a:solidFill>
                            <a:schemeClr val="accent1">
                              <a:lumMod val="50000"/>
                            </a:schemeClr>
                          </a:solidFill>
                        </a:rPr>
                        <a:t>Mi</a:t>
                      </a:r>
                      <a:endParaRPr lang="en-GB" sz="2800" b="0" dirty="0">
                        <a:solidFill>
                          <a:schemeClr val="accent1">
                            <a:lumMod val="50000"/>
                          </a:schemeClr>
                        </a:solidFill>
                      </a:endParaRPr>
                    </a:p>
                  </a:txBody>
                  <a:tcPr anchor="ctr"/>
                </a:tc>
                <a:tc>
                  <a:txBody>
                    <a:bodyPr/>
                    <a:lstStyle/>
                    <a:p>
                      <a:r>
                        <a:rPr lang="en-GB" sz="2800" dirty="0">
                          <a:solidFill>
                            <a:schemeClr val="accent1">
                              <a:lumMod val="50000"/>
                            </a:schemeClr>
                          </a:solidFill>
                        </a:rPr>
                        <a:t>padre</a:t>
                      </a:r>
                    </a:p>
                  </a:txBody>
                  <a:tcPr/>
                </a:tc>
                <a:tc>
                  <a:txBody>
                    <a:bodyPr/>
                    <a:lstStyle/>
                    <a:p>
                      <a:r>
                        <a:rPr lang="en-GB" sz="2800" dirty="0">
                          <a:solidFill>
                            <a:schemeClr val="accent1">
                              <a:lumMod val="50000"/>
                            </a:schemeClr>
                          </a:solidFill>
                        </a:rPr>
                        <a:t>quieren</a:t>
                      </a:r>
                    </a:p>
                  </a:txBody>
                  <a:tcPr/>
                </a:tc>
                <a:tc rowSpan="2">
                  <a:txBody>
                    <a:bodyPr/>
                    <a:lstStyle/>
                    <a:p>
                      <a:r>
                        <a:rPr lang="en-GB" sz="2800" b="0" dirty="0">
                          <a:solidFill>
                            <a:schemeClr val="accent1">
                              <a:lumMod val="50000"/>
                            </a:schemeClr>
                          </a:solidFill>
                        </a:rPr>
                        <a:t>visitar los museos de Barcelona.</a:t>
                      </a:r>
                    </a:p>
                  </a:txBody>
                  <a:tcPr anchor="ctr"/>
                </a:tc>
                <a:extLst>
                  <a:ext uri="{0D108BD9-81ED-4DB2-BD59-A6C34878D82A}">
                    <a16:rowId xmlns:a16="http://schemas.microsoft.com/office/drawing/2014/main" val="4294957602"/>
                  </a:ext>
                </a:extLst>
              </a:tr>
              <a:tr h="259080">
                <a:tc vMerge="1">
                  <a:txBody>
                    <a:bodyPr/>
                    <a:lstStyle/>
                    <a:p>
                      <a:endParaRPr lang="en-GB"/>
                    </a:p>
                  </a:txBody>
                  <a:tcPr/>
                </a:tc>
                <a:tc vMerge="1">
                  <a:txBody>
                    <a:bodyPr/>
                    <a:lstStyle/>
                    <a:p>
                      <a:endParaRPr lang="en-GB"/>
                    </a:p>
                  </a:txBody>
                  <a:tcPr/>
                </a:tc>
                <a:tc>
                  <a:txBody>
                    <a:bodyPr/>
                    <a:lstStyle/>
                    <a:p>
                      <a:r>
                        <a:rPr lang="en-GB" sz="2800" dirty="0" err="1">
                          <a:solidFill>
                            <a:schemeClr val="accent1">
                              <a:lumMod val="50000"/>
                            </a:schemeClr>
                          </a:solidFill>
                        </a:rPr>
                        <a:t>hermanos</a:t>
                      </a:r>
                      <a:endParaRPr lang="en-GB" sz="2800" dirty="0">
                        <a:solidFill>
                          <a:schemeClr val="accent1">
                            <a:lumMod val="50000"/>
                          </a:schemeClr>
                        </a:solidFill>
                      </a:endParaRPr>
                    </a:p>
                  </a:txBody>
                  <a:tcPr/>
                </a:tc>
                <a:tc>
                  <a:txBody>
                    <a:bodyPr/>
                    <a:lstStyle/>
                    <a:p>
                      <a:r>
                        <a:rPr lang="en-GB" sz="2800" dirty="0" err="1">
                          <a:solidFill>
                            <a:schemeClr val="accent1">
                              <a:lumMod val="50000"/>
                            </a:schemeClr>
                          </a:solidFill>
                        </a:rPr>
                        <a:t>quiere</a:t>
                      </a:r>
                      <a:endParaRPr lang="en-GB" sz="2800" dirty="0">
                        <a:solidFill>
                          <a:schemeClr val="accent1">
                            <a:lumMod val="50000"/>
                          </a:schemeClr>
                        </a:solidFill>
                      </a:endParaRPr>
                    </a:p>
                  </a:txBody>
                  <a:tcPr/>
                </a:tc>
                <a:tc vMerge="1">
                  <a:txBody>
                    <a:bodyPr/>
                    <a:lstStyle/>
                    <a:p>
                      <a:endParaRPr lang="en-GB"/>
                    </a:p>
                  </a:txBody>
                  <a:tcPr/>
                </a:tc>
                <a:extLst>
                  <a:ext uri="{0D108BD9-81ED-4DB2-BD59-A6C34878D82A}">
                    <a16:rowId xmlns:a16="http://schemas.microsoft.com/office/drawing/2014/main" val="4016065226"/>
                  </a:ext>
                </a:extLst>
              </a:tr>
              <a:tr h="259080">
                <a:tc rowSpan="2">
                  <a:txBody>
                    <a:bodyPr/>
                    <a:lstStyle/>
                    <a:p>
                      <a:pPr algn="ctr"/>
                      <a:r>
                        <a:rPr lang="en-GB" sz="2800" b="1" dirty="0">
                          <a:solidFill>
                            <a:schemeClr val="accent1">
                              <a:lumMod val="50000"/>
                            </a:schemeClr>
                          </a:solidFill>
                        </a:rPr>
                        <a:t>5</a:t>
                      </a:r>
                    </a:p>
                  </a:txBody>
                  <a:tcPr anchor="ctr"/>
                </a:tc>
                <a:tc rowSpan="2">
                  <a:txBody>
                    <a:bodyPr/>
                    <a:lstStyle/>
                    <a:p>
                      <a:r>
                        <a:rPr lang="en-GB" sz="2800" b="0" dirty="0" err="1">
                          <a:solidFill>
                            <a:schemeClr val="accent1">
                              <a:lumMod val="50000"/>
                            </a:schemeClr>
                          </a:solidFill>
                        </a:rPr>
                        <a:t>Mis</a:t>
                      </a:r>
                      <a:endParaRPr lang="en-GB" sz="2800" b="0" dirty="0">
                        <a:solidFill>
                          <a:schemeClr val="accent1">
                            <a:lumMod val="50000"/>
                          </a:schemeClr>
                        </a:solidFill>
                      </a:endParaRPr>
                    </a:p>
                  </a:txBody>
                  <a:tcPr anchor="ctr"/>
                </a:tc>
                <a:tc>
                  <a:txBody>
                    <a:bodyPr/>
                    <a:lstStyle/>
                    <a:p>
                      <a:r>
                        <a:rPr lang="en-GB" sz="2800" dirty="0">
                          <a:solidFill>
                            <a:schemeClr val="accent1">
                              <a:lumMod val="50000"/>
                            </a:schemeClr>
                          </a:solidFill>
                        </a:rPr>
                        <a:t>primos</a:t>
                      </a:r>
                    </a:p>
                  </a:txBody>
                  <a:tcPr/>
                </a:tc>
                <a:tc>
                  <a:txBody>
                    <a:bodyPr/>
                    <a:lstStyle/>
                    <a:p>
                      <a:r>
                        <a:rPr lang="en-GB" sz="2800" dirty="0" err="1">
                          <a:solidFill>
                            <a:schemeClr val="accent1">
                              <a:lumMod val="50000"/>
                            </a:schemeClr>
                          </a:solidFill>
                        </a:rPr>
                        <a:t>puede</a:t>
                      </a:r>
                      <a:endParaRPr lang="en-GB" sz="2800" dirty="0">
                        <a:solidFill>
                          <a:schemeClr val="accent1">
                            <a:lumMod val="50000"/>
                          </a:schemeClr>
                        </a:solidFill>
                      </a:endParaRPr>
                    </a:p>
                  </a:txBody>
                  <a:tcPr/>
                </a:tc>
                <a:tc rowSpan="2">
                  <a:txBody>
                    <a:bodyPr/>
                    <a:lstStyle/>
                    <a:p>
                      <a:r>
                        <a:rPr lang="en-GB" sz="2800" b="0" dirty="0">
                          <a:solidFill>
                            <a:schemeClr val="accent1">
                              <a:lumMod val="50000"/>
                            </a:schemeClr>
                          </a:solidFill>
                        </a:rPr>
                        <a:t>comprar </a:t>
                      </a:r>
                      <a:r>
                        <a:rPr lang="en-GB" sz="2800" b="0" dirty="0" err="1">
                          <a:solidFill>
                            <a:schemeClr val="accent1">
                              <a:lumMod val="50000"/>
                            </a:schemeClr>
                          </a:solidFill>
                        </a:rPr>
                        <a:t>mucha</a:t>
                      </a:r>
                      <a:r>
                        <a:rPr lang="en-GB" sz="2800" b="0" dirty="0">
                          <a:solidFill>
                            <a:schemeClr val="accent1">
                              <a:lumMod val="50000"/>
                            </a:schemeClr>
                          </a:solidFill>
                        </a:rPr>
                        <a:t> fruta en</a:t>
                      </a:r>
                      <a:r>
                        <a:rPr lang="en-GB" sz="2800" b="0" baseline="0" dirty="0">
                          <a:solidFill>
                            <a:schemeClr val="accent1">
                              <a:lumMod val="50000"/>
                            </a:schemeClr>
                          </a:solidFill>
                        </a:rPr>
                        <a:t> el </a:t>
                      </a:r>
                      <a:r>
                        <a:rPr lang="en-GB" sz="2800" b="0" baseline="0" dirty="0" err="1">
                          <a:solidFill>
                            <a:schemeClr val="accent1">
                              <a:lumMod val="50000"/>
                            </a:schemeClr>
                          </a:solidFill>
                        </a:rPr>
                        <a:t>mercado</a:t>
                      </a:r>
                      <a:r>
                        <a:rPr lang="en-GB" sz="2800" b="0" baseline="0" dirty="0">
                          <a:solidFill>
                            <a:schemeClr val="accent1">
                              <a:lumMod val="50000"/>
                            </a:schemeClr>
                          </a:solidFill>
                        </a:rPr>
                        <a:t>.</a:t>
                      </a:r>
                      <a:endParaRPr lang="en-GB" sz="2800" b="0" dirty="0">
                        <a:solidFill>
                          <a:schemeClr val="accent1">
                            <a:lumMod val="50000"/>
                          </a:schemeClr>
                        </a:solidFill>
                      </a:endParaRPr>
                    </a:p>
                  </a:txBody>
                  <a:tcPr anchor="ctr"/>
                </a:tc>
                <a:extLst>
                  <a:ext uri="{0D108BD9-81ED-4DB2-BD59-A6C34878D82A}">
                    <a16:rowId xmlns:a16="http://schemas.microsoft.com/office/drawing/2014/main" val="941478307"/>
                  </a:ext>
                </a:extLst>
              </a:tr>
              <a:tr h="259080">
                <a:tc vMerge="1">
                  <a:txBody>
                    <a:bodyPr/>
                    <a:lstStyle/>
                    <a:p>
                      <a:endParaRPr lang="en-GB"/>
                    </a:p>
                  </a:txBody>
                  <a:tcPr/>
                </a:tc>
                <a:tc vMerge="1">
                  <a:txBody>
                    <a:bodyPr/>
                    <a:lstStyle/>
                    <a:p>
                      <a:endParaRPr lang="en-GB"/>
                    </a:p>
                  </a:txBody>
                  <a:tcPr/>
                </a:tc>
                <a:tc>
                  <a:txBody>
                    <a:bodyPr/>
                    <a:lstStyle/>
                    <a:p>
                      <a:r>
                        <a:rPr lang="en-GB" sz="2800" dirty="0" err="1">
                          <a:solidFill>
                            <a:schemeClr val="accent1">
                              <a:lumMod val="50000"/>
                            </a:schemeClr>
                          </a:solidFill>
                        </a:rPr>
                        <a:t>abuela</a:t>
                      </a:r>
                      <a:endParaRPr lang="en-GB" sz="2800" dirty="0">
                        <a:solidFill>
                          <a:schemeClr val="accent1">
                            <a:lumMod val="50000"/>
                          </a:schemeClr>
                        </a:solidFill>
                      </a:endParaRPr>
                    </a:p>
                  </a:txBody>
                  <a:tcPr/>
                </a:tc>
                <a:tc>
                  <a:txBody>
                    <a:bodyPr/>
                    <a:lstStyle/>
                    <a:p>
                      <a:r>
                        <a:rPr lang="en-GB" sz="2800" dirty="0">
                          <a:solidFill>
                            <a:schemeClr val="accent1">
                              <a:lumMod val="50000"/>
                            </a:schemeClr>
                          </a:solidFill>
                        </a:rPr>
                        <a:t>pueden</a:t>
                      </a:r>
                    </a:p>
                  </a:txBody>
                  <a:tcPr/>
                </a:tc>
                <a:tc vMerge="1">
                  <a:txBody>
                    <a:bodyPr/>
                    <a:lstStyle/>
                    <a:p>
                      <a:endParaRPr lang="en-GB"/>
                    </a:p>
                  </a:txBody>
                  <a:tcPr/>
                </a:tc>
                <a:extLst>
                  <a:ext uri="{0D108BD9-81ED-4DB2-BD59-A6C34878D82A}">
                    <a16:rowId xmlns:a16="http://schemas.microsoft.com/office/drawing/2014/main" val="1239654855"/>
                  </a:ext>
                </a:extLst>
              </a:tr>
            </a:tbl>
          </a:graphicData>
        </a:graphic>
      </p:graphicFrame>
      <p:sp>
        <p:nvSpPr>
          <p:cNvPr id="5" name="TextBox 4"/>
          <p:cNvSpPr txBox="1"/>
          <p:nvPr/>
        </p:nvSpPr>
        <p:spPr>
          <a:xfrm>
            <a:off x="62878" y="162316"/>
            <a:ext cx="9859911" cy="830997"/>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Daniel escribe </a:t>
            </a:r>
            <a:r>
              <a:rPr lang="en-GB" sz="2400" b="1" dirty="0" err="1">
                <a:solidFill>
                  <a:schemeClr val="accent1">
                    <a:lumMod val="50000"/>
                  </a:schemeClr>
                </a:solidFill>
                <a:latin typeface="Century Gothic" panose="020B0502020202020204" pitchFamily="34" charset="0"/>
              </a:rPr>
              <a:t>sobre</a:t>
            </a:r>
            <a:r>
              <a:rPr lang="en-GB" sz="2400" b="1" dirty="0">
                <a:solidFill>
                  <a:schemeClr val="accent1">
                    <a:lumMod val="50000"/>
                  </a:schemeClr>
                </a:solidFill>
                <a:latin typeface="Century Gothic" panose="020B0502020202020204" pitchFamily="34" charset="0"/>
              </a:rPr>
              <a:t> las vacaciones.  Lee las frases y </a:t>
            </a:r>
            <a:r>
              <a:rPr lang="en-GB" sz="2400" b="1" dirty="0" err="1">
                <a:solidFill>
                  <a:schemeClr val="accent1">
                    <a:lumMod val="50000"/>
                  </a:schemeClr>
                </a:solidFill>
                <a:latin typeface="Century Gothic" panose="020B0502020202020204" pitchFamily="34" charset="0"/>
              </a:rPr>
              <a:t>marca</a:t>
            </a:r>
            <a:r>
              <a:rPr lang="en-GB" sz="2400" b="1" dirty="0">
                <a:solidFill>
                  <a:schemeClr val="accent1">
                    <a:lumMod val="50000"/>
                  </a:schemeClr>
                </a:solidFill>
                <a:latin typeface="Century Gothic" panose="020B0502020202020204" pitchFamily="34" charset="0"/>
              </a:rPr>
              <a:t> cada </a:t>
            </a:r>
            <a:r>
              <a:rPr lang="en-GB" sz="2400" b="1" dirty="0" err="1">
                <a:solidFill>
                  <a:schemeClr val="accent1">
                    <a:lumMod val="50000"/>
                  </a:schemeClr>
                </a:solidFill>
                <a:latin typeface="Century Gothic" panose="020B0502020202020204" pitchFamily="34" charset="0"/>
              </a:rPr>
              <a:t>opción</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correcta</a:t>
            </a:r>
            <a:r>
              <a:rPr lang="en-GB" sz="2400" b="1" dirty="0">
                <a:solidFill>
                  <a:schemeClr val="accent1">
                    <a:lumMod val="50000"/>
                  </a:schemeClr>
                </a:solidFill>
                <a:latin typeface="Century Gothic" panose="020B0502020202020204" pitchFamily="34" charset="0"/>
              </a:rPr>
              <a:t>.  Luego escribe las frases en </a:t>
            </a:r>
            <a:r>
              <a:rPr lang="en-GB" sz="2400" b="1" dirty="0" err="1">
                <a:solidFill>
                  <a:schemeClr val="accent1">
                    <a:lumMod val="50000"/>
                  </a:schemeClr>
                </a:solidFill>
                <a:latin typeface="Century Gothic" panose="020B0502020202020204" pitchFamily="34" charset="0"/>
              </a:rPr>
              <a:t>inglés</a:t>
            </a:r>
            <a:r>
              <a:rPr lang="en-GB" sz="2400" b="1" dirty="0">
                <a:solidFill>
                  <a:schemeClr val="accent1">
                    <a:lumMod val="50000"/>
                  </a:schemeClr>
                </a:solidFill>
                <a:latin typeface="Century Gothic" panose="020B0502020202020204" pitchFamily="34" charset="0"/>
              </a:rPr>
              <a:t>. </a:t>
            </a:r>
          </a:p>
        </p:txBody>
      </p:sp>
      <p:pic>
        <p:nvPicPr>
          <p:cNvPr id="6" name="Picture 5"/>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l="41404" t="-1" r="42249" b="63321"/>
          <a:stretch/>
        </p:blipFill>
        <p:spPr>
          <a:xfrm>
            <a:off x="9867864" y="-42849"/>
            <a:ext cx="868361" cy="1095938"/>
          </a:xfrm>
          <a:prstGeom prst="rect">
            <a:avLst/>
          </a:prstGeom>
        </p:spPr>
      </p:pic>
      <p:sp>
        <p:nvSpPr>
          <p:cNvPr id="7" name="Rounded Rectangle 6"/>
          <p:cNvSpPr/>
          <p:nvPr/>
        </p:nvSpPr>
        <p:spPr>
          <a:xfrm>
            <a:off x="1882756" y="3165760"/>
            <a:ext cx="2143812" cy="507949"/>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 name="Rounded Rectangle 7"/>
          <p:cNvSpPr/>
          <p:nvPr/>
        </p:nvSpPr>
        <p:spPr>
          <a:xfrm>
            <a:off x="1882756" y="2722193"/>
            <a:ext cx="2143812" cy="463660"/>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 name="Rounded Rectangle 8"/>
          <p:cNvSpPr/>
          <p:nvPr/>
        </p:nvSpPr>
        <p:spPr>
          <a:xfrm>
            <a:off x="1882756" y="1164049"/>
            <a:ext cx="2143812" cy="454536"/>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 name="Rounded Rectangle 9"/>
          <p:cNvSpPr/>
          <p:nvPr/>
        </p:nvSpPr>
        <p:spPr>
          <a:xfrm>
            <a:off x="1882756" y="4274927"/>
            <a:ext cx="2143812" cy="454536"/>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1" name="Rounded Rectangle 10"/>
          <p:cNvSpPr/>
          <p:nvPr/>
        </p:nvSpPr>
        <p:spPr>
          <a:xfrm>
            <a:off x="1882756" y="5364024"/>
            <a:ext cx="2143812" cy="454536"/>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2" name="Rounded Rectangle 11"/>
          <p:cNvSpPr/>
          <p:nvPr/>
        </p:nvSpPr>
        <p:spPr>
          <a:xfrm>
            <a:off x="4032140" y="1684647"/>
            <a:ext cx="1614681" cy="454536"/>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Rounded Rectangle 12"/>
          <p:cNvSpPr/>
          <p:nvPr/>
        </p:nvSpPr>
        <p:spPr>
          <a:xfrm>
            <a:off x="4026567" y="2724270"/>
            <a:ext cx="1614681" cy="454536"/>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4" name="Rounded Rectangle 13"/>
          <p:cNvSpPr/>
          <p:nvPr/>
        </p:nvSpPr>
        <p:spPr>
          <a:xfrm>
            <a:off x="4026568" y="3762756"/>
            <a:ext cx="1614681" cy="454536"/>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5" name="Rounded Rectangle 14"/>
          <p:cNvSpPr/>
          <p:nvPr/>
        </p:nvSpPr>
        <p:spPr>
          <a:xfrm>
            <a:off x="4026567" y="4769433"/>
            <a:ext cx="1614681" cy="454536"/>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6" name="Rounded Rectangle 15"/>
          <p:cNvSpPr/>
          <p:nvPr/>
        </p:nvSpPr>
        <p:spPr>
          <a:xfrm>
            <a:off x="4026567" y="5814526"/>
            <a:ext cx="1614681" cy="454536"/>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7" name="Rounded Rectangle 16"/>
          <p:cNvSpPr/>
          <p:nvPr/>
        </p:nvSpPr>
        <p:spPr>
          <a:xfrm>
            <a:off x="850223" y="1472345"/>
            <a:ext cx="11165461" cy="520598"/>
          </a:xfrm>
          <a:prstGeom prst="round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accent1">
                    <a:lumMod val="50000"/>
                  </a:schemeClr>
                </a:solidFill>
              </a:rPr>
              <a:t>My teachers want to go on holiday abroad</a:t>
            </a:r>
            <a:r>
              <a:rPr lang="en-GB" sz="2200" b="1" dirty="0">
                <a:solidFill>
                  <a:schemeClr val="accent1">
                    <a:lumMod val="50000"/>
                  </a:schemeClr>
                </a:solidFill>
              </a:rPr>
              <a:t>.</a:t>
            </a:r>
          </a:p>
        </p:txBody>
      </p:sp>
      <p:sp>
        <p:nvSpPr>
          <p:cNvPr id="18" name="Rounded Rectangle 17"/>
          <p:cNvSpPr/>
          <p:nvPr/>
        </p:nvSpPr>
        <p:spPr>
          <a:xfrm>
            <a:off x="850224" y="2490550"/>
            <a:ext cx="11165461" cy="520598"/>
          </a:xfrm>
          <a:prstGeom prst="round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accent1">
                    <a:lumMod val="50000"/>
                  </a:schemeClr>
                </a:solidFill>
              </a:rPr>
              <a:t>My friends must learn Spanish vocabulary</a:t>
            </a:r>
            <a:r>
              <a:rPr lang="en-GB" sz="2200" b="1" dirty="0">
                <a:solidFill>
                  <a:schemeClr val="accent1">
                    <a:lumMod val="50000"/>
                  </a:schemeClr>
                </a:solidFill>
              </a:rPr>
              <a:t>.</a:t>
            </a:r>
          </a:p>
        </p:txBody>
      </p:sp>
      <p:sp>
        <p:nvSpPr>
          <p:cNvPr id="19" name="Rounded Rectangle 18"/>
          <p:cNvSpPr/>
          <p:nvPr/>
        </p:nvSpPr>
        <p:spPr>
          <a:xfrm>
            <a:off x="850222" y="3477931"/>
            <a:ext cx="11165461" cy="520598"/>
          </a:xfrm>
          <a:prstGeom prst="round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accent1">
                    <a:lumMod val="50000"/>
                  </a:schemeClr>
                </a:solidFill>
              </a:rPr>
              <a:t>My dog can relax on the boat</a:t>
            </a:r>
            <a:r>
              <a:rPr lang="en-GB" sz="2200" b="1" dirty="0">
                <a:solidFill>
                  <a:schemeClr val="accent1">
                    <a:lumMod val="50000"/>
                  </a:schemeClr>
                </a:solidFill>
              </a:rPr>
              <a:t>.</a:t>
            </a:r>
          </a:p>
        </p:txBody>
      </p:sp>
      <p:sp>
        <p:nvSpPr>
          <p:cNvPr id="20" name="Rounded Rectangle 19"/>
          <p:cNvSpPr/>
          <p:nvPr/>
        </p:nvSpPr>
        <p:spPr>
          <a:xfrm>
            <a:off x="850225" y="4540943"/>
            <a:ext cx="11165461" cy="520598"/>
          </a:xfrm>
          <a:prstGeom prst="round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accent1">
                    <a:lumMod val="50000"/>
                  </a:schemeClr>
                </a:solidFill>
              </a:rPr>
              <a:t>My dad wants to visit the museums of Barcelona</a:t>
            </a:r>
            <a:r>
              <a:rPr lang="en-GB" sz="2200" b="1" dirty="0">
                <a:solidFill>
                  <a:schemeClr val="accent1">
                    <a:lumMod val="50000"/>
                  </a:schemeClr>
                </a:solidFill>
              </a:rPr>
              <a:t>.</a:t>
            </a:r>
          </a:p>
        </p:txBody>
      </p:sp>
      <p:sp>
        <p:nvSpPr>
          <p:cNvPr id="21" name="Rounded Rectangle 20"/>
          <p:cNvSpPr/>
          <p:nvPr/>
        </p:nvSpPr>
        <p:spPr>
          <a:xfrm>
            <a:off x="850226" y="5554227"/>
            <a:ext cx="11165461" cy="520598"/>
          </a:xfrm>
          <a:prstGeom prst="round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accent1">
                    <a:lumMod val="50000"/>
                  </a:schemeClr>
                </a:solidFill>
              </a:rPr>
              <a:t>My cousins can buy a lot of fruit in the market</a:t>
            </a:r>
            <a:r>
              <a:rPr lang="en-GB" sz="2200" b="1" dirty="0">
                <a:solidFill>
                  <a:schemeClr val="accent1">
                    <a:lumMod val="50000"/>
                  </a:schemeClr>
                </a:solidFill>
              </a:rPr>
              <a:t>.</a:t>
            </a:r>
          </a:p>
        </p:txBody>
      </p:sp>
      <p:sp>
        <p:nvSpPr>
          <p:cNvPr id="22" name="TextBox 21"/>
          <p:cNvSpPr txBox="1"/>
          <p:nvPr/>
        </p:nvSpPr>
        <p:spPr>
          <a:xfrm>
            <a:off x="11251409" y="656528"/>
            <a:ext cx="1105469" cy="461665"/>
          </a:xfrm>
          <a:prstGeom prst="rect">
            <a:avLst/>
          </a:prstGeom>
          <a:noFill/>
        </p:spPr>
        <p:txBody>
          <a:bodyPr wrap="square" rtlCol="0">
            <a:spAutoFit/>
          </a:bodyPr>
          <a:lstStyle/>
          <a:p>
            <a:r>
              <a:rPr lang="en-GB" sz="2400" b="1" dirty="0">
                <a:solidFill>
                  <a:schemeClr val="accent1">
                    <a:lumMod val="50000"/>
                  </a:schemeClr>
                </a:solidFill>
              </a:rPr>
              <a:t>[1/2]</a:t>
            </a:r>
          </a:p>
        </p:txBody>
      </p:sp>
      <p:sp>
        <p:nvSpPr>
          <p:cNvPr id="23"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05794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İPracticamos</a:t>
            </a:r>
            <a:r>
              <a:rPr lang="en-GB" sz="3600" b="1" dirty="0">
                <a:solidFill>
                  <a:schemeClr val="bg1"/>
                </a:solidFill>
              </a:rPr>
              <a:t>!</a:t>
            </a:r>
          </a:p>
        </p:txBody>
      </p:sp>
      <p:sp>
        <p:nvSpPr>
          <p:cNvPr id="3" name="TextBox 2"/>
          <p:cNvSpPr txBox="1"/>
          <p:nvPr/>
        </p:nvSpPr>
        <p:spPr>
          <a:xfrm>
            <a:off x="82286" y="1172805"/>
            <a:ext cx="1210971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 Voy a </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co</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mer ca</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ne </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oja y otra </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co</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mida </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ica en un </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estaurante de </a:t>
            </a:r>
            <a:r>
              <a:rPr kumimoji="0" lang="es-ES" sz="2600" b="0"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La </a:t>
            </a:r>
            <a:r>
              <a:rPr kumimoji="0" lang="es-ES" sz="26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a:t>
            </a:r>
            <a:r>
              <a:rPr kumimoji="0" lang="es-ES" sz="2600" b="0"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ioja.</a:t>
            </a:r>
            <a:endPar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6" name="TextBox 5"/>
          <p:cNvSpPr txBox="1"/>
          <p:nvPr/>
        </p:nvSpPr>
        <p:spPr>
          <a:xfrm>
            <a:off x="59046" y="2101737"/>
            <a:ext cx="121097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 </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V</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amos a </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ailar y </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er limonada</a:t>
            </a:r>
            <a:r>
              <a:rPr kumimoji="0" lang="es-ES" sz="26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en los </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ares de </a:t>
            </a:r>
            <a:r>
              <a:rPr kumimoji="0" lang="es-ES" sz="26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V</a:t>
            </a:r>
            <a:r>
              <a:rPr kumimoji="0" lang="es-ES" sz="2600" b="0"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alencia.</a:t>
            </a:r>
            <a:endParaRPr kumimoji="0" lang="en-GB" sz="2600" b="0"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7" name="TextBox 6"/>
          <p:cNvSpPr txBox="1"/>
          <p:nvPr/>
        </p:nvSpPr>
        <p:spPr>
          <a:xfrm>
            <a:off x="59046" y="2593572"/>
            <a:ext cx="12109714" cy="892552"/>
          </a:xfrm>
          <a:prstGeom prst="rect">
            <a:avLst/>
          </a:prstGeom>
          <a:noFill/>
        </p:spPr>
        <p:txBody>
          <a:bodyPr wrap="square" rtlCol="0">
            <a:spAutoFit/>
          </a:bodyPr>
          <a:lstStyle/>
          <a:p>
            <a:pPr lvl="0">
              <a:defRPr/>
            </a:pP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rPr>
              <a:t>3. En</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rPr>
              <a:t>mar</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rPr>
              <a:t>z</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rPr>
              <a:t>o</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s-ES" sz="2600" i="0" u="none" strike="noStrike" kern="1200" cap="none" spc="0" normalizeH="0" baseline="0" noProof="0" dirty="0">
                <a:ln>
                  <a:noFill/>
                </a:ln>
                <a:solidFill>
                  <a:schemeClr val="accent1">
                    <a:lumMod val="50000"/>
                  </a:schemeClr>
                </a:solidFill>
                <a:effectLst/>
                <a:uLnTx/>
                <a:uFillTx/>
                <a:latin typeface="Century Gothic" panose="020F0302020204030204"/>
              </a:rPr>
              <a:t>v</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rPr>
              <a:t>a a </a:t>
            </a:r>
            <a:r>
              <a:rPr kumimoji="0" lang="es-ES" sz="2600" i="0" u="none" strike="noStrike" kern="1200" cap="none" spc="0" normalizeH="0" baseline="0" noProof="0" dirty="0">
                <a:ln>
                  <a:noFill/>
                </a:ln>
                <a:solidFill>
                  <a:schemeClr val="accent1">
                    <a:lumMod val="50000"/>
                  </a:schemeClr>
                </a:solidFill>
                <a:effectLst/>
                <a:uLnTx/>
                <a:uFillTx/>
                <a:latin typeface="Century Gothic" panose="020F0302020204030204"/>
              </a:rPr>
              <a:t>vi</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rPr>
              <a:t>sitar </a:t>
            </a:r>
            <a:r>
              <a:rPr kumimoji="0" lang="es-ES" sz="2600" b="1" i="1" u="none" strike="noStrike" kern="1200" cap="none" spc="0" normalizeH="0" baseline="0" noProof="0" dirty="0">
                <a:ln>
                  <a:noFill/>
                </a:ln>
                <a:solidFill>
                  <a:schemeClr val="accent1">
                    <a:lumMod val="50000"/>
                  </a:schemeClr>
                </a:solidFill>
                <a:effectLst/>
                <a:uLnTx/>
                <a:uFillTx/>
                <a:latin typeface="Century Gothic" panose="020F0302020204030204"/>
              </a:rPr>
              <a:t>Z</a:t>
            </a:r>
            <a:r>
              <a:rPr kumimoji="0" lang="es-ES" sz="2600" b="0" i="1" u="none" strike="noStrike" kern="1200" cap="none" spc="0" normalizeH="0" baseline="0" noProof="0" dirty="0">
                <a:ln>
                  <a:noFill/>
                </a:ln>
                <a:solidFill>
                  <a:schemeClr val="accent1">
                    <a:lumMod val="50000"/>
                  </a:schemeClr>
                </a:solidFill>
                <a:effectLst/>
                <a:uLnTx/>
                <a:uFillTx/>
                <a:latin typeface="Century Gothic" panose="020F0302020204030204"/>
              </a:rPr>
              <a:t>arago</a:t>
            </a:r>
            <a:r>
              <a:rPr kumimoji="0" lang="es-ES" sz="2600" b="1" i="1" u="none" strike="noStrike" kern="1200" cap="none" spc="0" normalizeH="0" baseline="0" noProof="0" dirty="0">
                <a:ln>
                  <a:noFill/>
                </a:ln>
                <a:solidFill>
                  <a:schemeClr val="accent1">
                    <a:lumMod val="50000"/>
                  </a:schemeClr>
                </a:solidFill>
                <a:effectLst/>
                <a:uLnTx/>
                <a:uFillTx/>
                <a:latin typeface="Century Gothic" panose="020F0302020204030204"/>
              </a:rPr>
              <a:t>z</a:t>
            </a:r>
            <a:r>
              <a:rPr kumimoji="0" lang="es-ES" sz="2600" b="0" i="1" u="none" strike="noStrike" kern="1200" cap="none" spc="0" normalizeH="0" baseline="0" noProof="0" dirty="0">
                <a:ln>
                  <a:noFill/>
                </a:ln>
                <a:solidFill>
                  <a:schemeClr val="accent1">
                    <a:lumMod val="50000"/>
                  </a:schemeClr>
                </a:solidFill>
                <a:effectLst/>
                <a:uLnTx/>
                <a:uFillTx/>
                <a:latin typeface="Century Gothic" panose="020F0302020204030204"/>
              </a:rPr>
              <a:t>a </a:t>
            </a:r>
            <a:r>
              <a:rPr lang="es-ES" sz="2600" dirty="0">
                <a:solidFill>
                  <a:schemeClr val="accent1">
                    <a:lumMod val="50000"/>
                  </a:schemeClr>
                </a:solidFill>
              </a:rPr>
              <a:t>otra ve</a:t>
            </a:r>
            <a:r>
              <a:rPr lang="es-ES" sz="2600" b="1" dirty="0">
                <a:solidFill>
                  <a:schemeClr val="accent1">
                    <a:lumMod val="50000"/>
                  </a:schemeClr>
                </a:solidFill>
              </a:rPr>
              <a:t>z</a:t>
            </a:r>
            <a:r>
              <a:rPr lang="es-ES" sz="2600" dirty="0">
                <a:solidFill>
                  <a:schemeClr val="accent1">
                    <a:lumMod val="50000"/>
                  </a:schemeClr>
                </a:solidFill>
              </a:rPr>
              <a:t> . </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rPr>
              <a:t>İ</a:t>
            </a:r>
            <a:r>
              <a:rPr kumimoji="0" lang="es-ES" sz="2600" i="0" u="none" strike="noStrike" kern="1200" cap="none" spc="0" normalizeH="0" baseline="0" noProof="0" dirty="0">
                <a:ln>
                  <a:noFill/>
                </a:ln>
                <a:solidFill>
                  <a:schemeClr val="accent1">
                    <a:lumMod val="50000"/>
                  </a:schemeClr>
                </a:solidFill>
                <a:effectLst/>
                <a:uLnTx/>
                <a:uFillTx/>
                <a:latin typeface="Century Gothic" panose="020F0302020204030204"/>
              </a:rPr>
              <a:t>V</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F0302020204030204"/>
              </a:rPr>
              <a:t>a a estar muy feli</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rPr>
              <a:t>z </a:t>
            </a:r>
            <a:r>
              <a:rPr kumimoji="0" lang="es-ES" sz="2600" i="0" u="none" strike="noStrike" kern="1200" cap="none" spc="0" normalizeH="0" baseline="0" noProof="0" dirty="0">
                <a:ln>
                  <a:noFill/>
                </a:ln>
                <a:solidFill>
                  <a:schemeClr val="accent1">
                    <a:lumMod val="50000"/>
                  </a:schemeClr>
                </a:solidFill>
                <a:effectLst/>
                <a:uLnTx/>
                <a:uFillTx/>
                <a:latin typeface="Century Gothic" panose="020F0302020204030204"/>
              </a:rPr>
              <a:t>en</a:t>
            </a:r>
            <a:r>
              <a:rPr kumimoji="0" lang="es-ES" sz="2600" b="1" i="0" u="none" strike="noStrike" kern="1200" cap="none" spc="0" normalizeH="0" baseline="0" noProof="0" dirty="0">
                <a:ln>
                  <a:noFill/>
                </a:ln>
                <a:solidFill>
                  <a:schemeClr val="accent1">
                    <a:lumMod val="50000"/>
                  </a:schemeClr>
                </a:solidFill>
                <a:effectLst/>
                <a:uLnTx/>
                <a:uFillTx/>
                <a:latin typeface="Century Gothic" panose="020F0302020204030204"/>
              </a:rPr>
              <a:t> </a:t>
            </a:r>
            <a:r>
              <a:rPr lang="es-ES" sz="2600" dirty="0">
                <a:solidFill>
                  <a:schemeClr val="accent1">
                    <a:lumMod val="50000"/>
                  </a:schemeClr>
                </a:solidFill>
              </a:rPr>
              <a:t>la pla</a:t>
            </a:r>
            <a:r>
              <a:rPr lang="es-ES" sz="2600" b="1" dirty="0">
                <a:solidFill>
                  <a:schemeClr val="accent1">
                    <a:lumMod val="50000"/>
                  </a:schemeClr>
                </a:solidFill>
              </a:rPr>
              <a:t>z</a:t>
            </a:r>
            <a:r>
              <a:rPr lang="es-ES" sz="2600" dirty="0">
                <a:solidFill>
                  <a:schemeClr val="accent1">
                    <a:lumMod val="50000"/>
                  </a:schemeClr>
                </a:solidFill>
              </a:rPr>
              <a:t>a y en otras </a:t>
            </a:r>
            <a:r>
              <a:rPr lang="es-ES" sz="2600" b="1" dirty="0">
                <a:solidFill>
                  <a:schemeClr val="accent1">
                    <a:lumMod val="50000"/>
                  </a:schemeClr>
                </a:solidFill>
              </a:rPr>
              <a:t>z</a:t>
            </a:r>
            <a:r>
              <a:rPr lang="es-ES" sz="2600" dirty="0">
                <a:solidFill>
                  <a:schemeClr val="accent1">
                    <a:lumMod val="50000"/>
                  </a:schemeClr>
                </a:solidFill>
              </a:rPr>
              <a:t>onas de la </a:t>
            </a:r>
            <a:r>
              <a:rPr lang="es-ES" sz="2600" b="1" dirty="0">
                <a:solidFill>
                  <a:schemeClr val="accent1">
                    <a:lumMod val="50000"/>
                  </a:schemeClr>
                </a:solidFill>
              </a:rPr>
              <a:t>ci</a:t>
            </a:r>
            <a:r>
              <a:rPr lang="es-ES" sz="2600" dirty="0">
                <a:solidFill>
                  <a:schemeClr val="accent1">
                    <a:lumMod val="50000"/>
                  </a:schemeClr>
                </a:solidFill>
              </a:rPr>
              <a:t>udad!</a:t>
            </a:r>
            <a:endPar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8" name="TextBox 7"/>
          <p:cNvSpPr txBox="1"/>
          <p:nvPr/>
        </p:nvSpPr>
        <p:spPr>
          <a:xfrm>
            <a:off x="59046" y="3557463"/>
            <a:ext cx="121097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4. Vas </a:t>
            </a:r>
            <a:r>
              <a:rPr kumimoji="0" lang="en-GB"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desc</a:t>
            </a:r>
            <a:r>
              <a:rPr kumimoji="0" lang="en-GB"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ns</a:t>
            </a:r>
            <a:r>
              <a:rPr kumimoji="0" lang="en-GB"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 </a:t>
            </a:r>
            <a:r>
              <a:rPr kumimoji="0" lang="en-GB" sz="26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a:t>
            </a:r>
            <a:r>
              <a:rPr kumimoji="0" lang="en-GB" sz="26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a:t>
            </a:r>
            <a:r>
              <a:rPr kumimoji="0" lang="en-GB" sz="26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min</a:t>
            </a:r>
            <a:r>
              <a:rPr kumimoji="0" lang="en-GB" sz="26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a:t>
            </a:r>
            <a:r>
              <a:rPr kumimoji="0" lang="en-GB" sz="26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r</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y </a:t>
            </a:r>
            <a:r>
              <a:rPr kumimoji="0" lang="en-GB" sz="26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j</a:t>
            </a:r>
            <a:r>
              <a:rPr kumimoji="0" lang="en-GB" sz="26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ug</a:t>
            </a:r>
            <a:r>
              <a:rPr kumimoji="0" lang="en-GB" sz="26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a:t>
            </a:r>
            <a:r>
              <a:rPr kumimoji="0" lang="en-GB" sz="26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r</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en la pl</a:t>
            </a:r>
            <a:r>
              <a:rPr kumimoji="0" lang="en-GB"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y</a:t>
            </a:r>
            <a:r>
              <a:rPr kumimoji="0" lang="en-GB" sz="2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 </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en </a:t>
            </a:r>
            <a:r>
              <a:rPr kumimoji="0" lang="en-GB" sz="2600" b="0" i="1"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t>
            </a:r>
            <a:r>
              <a:rPr kumimoji="0" lang="en-GB" sz="2600" b="1" i="1"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á</a:t>
            </a:r>
            <a:r>
              <a:rPr kumimoji="0" lang="en-GB" sz="2600" b="0" i="1"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a:t>
            </a:r>
            <a:r>
              <a:rPr kumimoji="0" lang="en-GB" sz="2600" b="1" i="1"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a:t>
            </a:r>
            <a:r>
              <a:rPr kumimoji="0" lang="en-GB" sz="2600" b="0" i="1"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a:t>
            </a:r>
            <a:r>
              <a:rPr kumimoji="0" lang="en-GB" sz="2600" b="1" i="1"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p>
        </p:txBody>
      </p:sp>
      <p:sp>
        <p:nvSpPr>
          <p:cNvPr id="9" name="TextBox 8"/>
          <p:cNvSpPr txBox="1"/>
          <p:nvPr/>
        </p:nvSpPr>
        <p:spPr>
          <a:xfrm>
            <a:off x="82286" y="4062294"/>
            <a:ext cx="977280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rPr>
              <a:t>5. Voy a </a:t>
            </a:r>
            <a:r>
              <a:rPr kumimoji="0" lang="en-GB" sz="2600" b="1" i="0" u="none" strike="noStrike" kern="1200" cap="none" spc="0" normalizeH="0" baseline="0" noProof="0" dirty="0" err="1">
                <a:ln>
                  <a:noFill/>
                </a:ln>
                <a:solidFill>
                  <a:schemeClr val="accent1">
                    <a:lumMod val="50000"/>
                  </a:schemeClr>
                </a:solidFill>
                <a:effectLst/>
                <a:uLnTx/>
                <a:uFillTx/>
                <a:latin typeface="Century Gothic" panose="020F0302020204030204"/>
              </a:rPr>
              <a:t>ll</a:t>
            </a:r>
            <a:r>
              <a:rPr kumimoji="0" lang="en-GB" sz="2600" b="0" i="0" u="none" strike="noStrike" kern="1200" cap="none" spc="0" normalizeH="0" baseline="0" noProof="0" dirty="0" err="1">
                <a:ln>
                  <a:noFill/>
                </a:ln>
                <a:solidFill>
                  <a:schemeClr val="accent1">
                    <a:lumMod val="50000"/>
                  </a:schemeClr>
                </a:solidFill>
                <a:effectLst/>
                <a:uLnTx/>
                <a:uFillTx/>
                <a:latin typeface="Century Gothic" panose="020F0302020204030204"/>
              </a:rPr>
              <a:t>egar</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rPr>
              <a:t> a </a:t>
            </a:r>
            <a:r>
              <a:rPr kumimoji="0" lang="en-GB" sz="2600" b="0" i="1" u="none" strike="noStrike" kern="1200" cap="none" spc="0" normalizeH="0" baseline="0" noProof="0" dirty="0" err="1">
                <a:ln>
                  <a:noFill/>
                </a:ln>
                <a:solidFill>
                  <a:schemeClr val="accent1">
                    <a:lumMod val="50000"/>
                  </a:schemeClr>
                </a:solidFill>
                <a:effectLst/>
                <a:uLnTx/>
                <a:uFillTx/>
                <a:latin typeface="Century Gothic" panose="020F0302020204030204"/>
              </a:rPr>
              <a:t>Sevi</a:t>
            </a:r>
            <a:r>
              <a:rPr kumimoji="0" lang="en-GB" sz="2600" b="1" i="1" u="none" strike="noStrike" kern="1200" cap="none" spc="0" normalizeH="0" baseline="0" noProof="0" dirty="0" err="1">
                <a:ln>
                  <a:noFill/>
                </a:ln>
                <a:solidFill>
                  <a:schemeClr val="accent1">
                    <a:lumMod val="50000"/>
                  </a:schemeClr>
                </a:solidFill>
                <a:effectLst/>
                <a:uLnTx/>
                <a:uFillTx/>
                <a:latin typeface="Century Gothic" panose="020F0302020204030204"/>
              </a:rPr>
              <a:t>ll</a:t>
            </a:r>
            <a:r>
              <a:rPr kumimoji="0" lang="en-GB" sz="2600" b="0" i="1" u="none" strike="noStrike" kern="1200" cap="none" spc="0" normalizeH="0" baseline="0" noProof="0" dirty="0" err="1">
                <a:ln>
                  <a:noFill/>
                </a:ln>
                <a:solidFill>
                  <a:schemeClr val="accent1">
                    <a:lumMod val="50000"/>
                  </a:schemeClr>
                </a:solidFill>
                <a:effectLst/>
                <a:uLnTx/>
                <a:uFillTx/>
                <a:latin typeface="Century Gothic" panose="020F0302020204030204"/>
              </a:rPr>
              <a:t>a</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rPr>
              <a:t> a caba</a:t>
            </a:r>
            <a:r>
              <a:rPr kumimoji="0" lang="en-GB" sz="2600" b="1" i="0" u="none" strike="noStrike" kern="1200" cap="none" spc="0" normalizeH="0" baseline="0" noProof="0" dirty="0">
                <a:ln>
                  <a:noFill/>
                </a:ln>
                <a:solidFill>
                  <a:schemeClr val="accent1">
                    <a:lumMod val="50000"/>
                  </a:schemeClr>
                </a:solidFill>
                <a:effectLst/>
                <a:uLnTx/>
                <a:uFillTx/>
                <a:latin typeface="Century Gothic" panose="020F0302020204030204"/>
              </a:rPr>
              <a:t>ll</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rPr>
              <a:t>o y </a:t>
            </a:r>
            <a:r>
              <a:rPr kumimoji="0" lang="en-GB" sz="2600" b="1" i="0" u="none" strike="noStrike" kern="1200" cap="none" spc="0" normalizeH="0" baseline="0" noProof="0" dirty="0">
                <a:ln>
                  <a:noFill/>
                </a:ln>
                <a:solidFill>
                  <a:schemeClr val="accent1">
                    <a:lumMod val="50000"/>
                  </a:schemeClr>
                </a:solidFill>
                <a:effectLst/>
                <a:uLnTx/>
                <a:uFillTx/>
                <a:latin typeface="Century Gothic" panose="020F0302020204030204"/>
              </a:rPr>
              <a:t>l</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rPr>
              <a:t>uego </a:t>
            </a:r>
            <a:r>
              <a:rPr kumimoji="0" lang="en-GB" sz="2600" b="0" i="0" u="none" strike="noStrike" kern="1200" cap="none" spc="0" normalizeH="0" baseline="0" noProof="0" dirty="0" err="1">
                <a:ln>
                  <a:noFill/>
                </a:ln>
                <a:solidFill>
                  <a:schemeClr val="accent1">
                    <a:lumMod val="50000"/>
                  </a:schemeClr>
                </a:solidFill>
                <a:effectLst/>
                <a:uLnTx/>
                <a:uFillTx/>
                <a:latin typeface="Century Gothic" panose="020F0302020204030204"/>
              </a:rPr>
              <a:t>hacer</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n-GB" sz="2600" b="1" i="0" u="none" strike="noStrike" kern="1200" cap="none" spc="0" normalizeH="0" baseline="0" noProof="0" dirty="0">
                <a:ln>
                  <a:noFill/>
                </a:ln>
                <a:solidFill>
                  <a:schemeClr val="accent1">
                    <a:lumMod val="50000"/>
                  </a:schemeClr>
                </a:solidFill>
                <a:effectLst/>
                <a:uLnTx/>
                <a:uFillTx/>
                <a:latin typeface="Century Gothic" panose="020F0302020204030204"/>
              </a:rPr>
              <a:t>ll</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rPr>
              <a:t>amadas a </a:t>
            </a:r>
            <a:r>
              <a:rPr kumimoji="0" lang="en-GB" sz="2600" b="1" i="0" u="none" strike="noStrike" kern="1200" cap="none" spc="0" normalizeH="0" baseline="0" noProof="0" dirty="0">
                <a:ln>
                  <a:noFill/>
                </a:ln>
                <a:solidFill>
                  <a:schemeClr val="accent1">
                    <a:lumMod val="50000"/>
                  </a:schemeClr>
                </a:solidFill>
                <a:effectLst/>
                <a:uLnTx/>
                <a:uFillTx/>
                <a:latin typeface="Century Gothic" panose="020F0302020204030204"/>
              </a:rPr>
              <a:t>l</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rPr>
              <a:t>os </a:t>
            </a:r>
            <a:r>
              <a:rPr lang="en-GB" sz="2600" noProof="0" dirty="0" err="1">
                <a:solidFill>
                  <a:schemeClr val="accent1">
                    <a:lumMod val="50000"/>
                  </a:schemeClr>
                </a:solidFill>
                <a:latin typeface="Century Gothic" panose="020F0302020204030204"/>
              </a:rPr>
              <a:t>abue</a:t>
            </a:r>
            <a:r>
              <a:rPr lang="en-GB" sz="2600" b="1" noProof="0" dirty="0" err="1">
                <a:solidFill>
                  <a:schemeClr val="accent1">
                    <a:lumMod val="50000"/>
                  </a:schemeClr>
                </a:solidFill>
                <a:latin typeface="Century Gothic" panose="020F0302020204030204"/>
              </a:rPr>
              <a:t>l</a:t>
            </a:r>
            <a:r>
              <a:rPr kumimoji="0" lang="en-GB" sz="2600" b="0" i="0" u="none" strike="noStrike" kern="1200" cap="none" spc="0" normalizeH="0" baseline="0" noProof="0" dirty="0" err="1">
                <a:ln>
                  <a:noFill/>
                </a:ln>
                <a:solidFill>
                  <a:schemeClr val="accent1">
                    <a:lumMod val="50000"/>
                  </a:schemeClr>
                </a:solidFill>
                <a:effectLst/>
                <a:uLnTx/>
                <a:uFillTx/>
                <a:latin typeface="Century Gothic" panose="020F0302020204030204"/>
              </a:rPr>
              <a:t>os</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rPr>
              <a:t> en </a:t>
            </a:r>
            <a:r>
              <a:rPr kumimoji="0" lang="en-GB" sz="2600" b="1" i="1" u="none" strike="noStrike" kern="1200" cap="none" spc="0" normalizeH="0" baseline="0" noProof="0" dirty="0">
                <a:ln>
                  <a:noFill/>
                </a:ln>
                <a:solidFill>
                  <a:schemeClr val="accent1">
                    <a:lumMod val="50000"/>
                  </a:schemeClr>
                </a:solidFill>
                <a:effectLst/>
                <a:uLnTx/>
                <a:uFillTx/>
                <a:latin typeface="Century Gothic" panose="020F0302020204030204"/>
              </a:rPr>
              <a:t>L</a:t>
            </a:r>
            <a:r>
              <a:rPr kumimoji="0" lang="en-GB" sz="2600" b="0" i="1" u="none" strike="noStrike" kern="1200" cap="none" spc="0" normalizeH="0" baseline="0" noProof="0" dirty="0">
                <a:ln>
                  <a:noFill/>
                </a:ln>
                <a:solidFill>
                  <a:schemeClr val="accent1">
                    <a:lumMod val="50000"/>
                  </a:schemeClr>
                </a:solidFill>
                <a:effectLst/>
                <a:uLnTx/>
                <a:uFillTx/>
                <a:latin typeface="Century Gothic" panose="020F0302020204030204"/>
              </a:rPr>
              <a:t>éon</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rPr>
              <a:t>. </a:t>
            </a:r>
          </a:p>
        </p:txBody>
      </p:sp>
      <p:sp>
        <p:nvSpPr>
          <p:cNvPr id="10" name="TextBox 9"/>
          <p:cNvSpPr txBox="1"/>
          <p:nvPr/>
        </p:nvSpPr>
        <p:spPr>
          <a:xfrm>
            <a:off x="59046" y="5026701"/>
            <a:ext cx="121097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6. Vamos</a:t>
            </a:r>
            <a:r>
              <a:rPr kumimoji="0" lang="en-GB" sz="26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 </a:t>
            </a:r>
            <a:r>
              <a:rPr kumimoji="0" lang="en-GB" sz="26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ele</a:t>
            </a:r>
            <a:r>
              <a:rPr kumimoji="0" lang="en-GB" sz="2600" b="1"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gi</a:t>
            </a:r>
            <a:r>
              <a:rPr kumimoji="0" lang="en-GB" sz="26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r</a:t>
            </a:r>
            <a:r>
              <a:rPr kumimoji="0" lang="en-GB" sz="26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6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imá</a:t>
            </a:r>
            <a:r>
              <a:rPr kumimoji="0" lang="en-GB" sz="2600" b="1"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ge</a:t>
            </a:r>
            <a:r>
              <a:rPr kumimoji="0" lang="en-GB" sz="26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nes</a:t>
            </a:r>
            <a:r>
              <a:rPr kumimoji="0" lang="en-GB" sz="26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de </a:t>
            </a:r>
            <a:r>
              <a:rPr kumimoji="0" lang="en-GB" sz="2600" b="1"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ge</a:t>
            </a:r>
            <a:r>
              <a:rPr kumimoji="0" lang="en-GB" sz="26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nte</a:t>
            </a:r>
            <a:r>
              <a:rPr kumimoji="0" lang="en-GB" sz="26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6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ar</a:t>
            </a:r>
            <a:r>
              <a:rPr kumimoji="0" lang="en-GB" sz="2600" b="1"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ge</a:t>
            </a:r>
            <a:r>
              <a:rPr kumimoji="0" lang="en-GB" sz="26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ntina</a:t>
            </a:r>
            <a:r>
              <a:rPr kumimoji="0" lang="en-GB" sz="26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en </a:t>
            </a:r>
            <a:r>
              <a:rPr kumimoji="0" lang="en-GB" sz="2600" b="1" i="1"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Gi</a:t>
            </a:r>
            <a:r>
              <a:rPr kumimoji="0" lang="en-GB" sz="2600" b="0" i="1"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rona</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0415" y="3999363"/>
            <a:ext cx="780290" cy="887916"/>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r="18995"/>
          <a:stretch/>
        </p:blipFill>
        <p:spPr>
          <a:xfrm>
            <a:off x="11021467" y="1516937"/>
            <a:ext cx="765215" cy="112459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0705" y="1557914"/>
            <a:ext cx="1049151" cy="97571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0705" y="3154766"/>
            <a:ext cx="1261524" cy="876294"/>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3777" y="258166"/>
            <a:ext cx="951315" cy="1023698"/>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38249" y="453714"/>
            <a:ext cx="947814" cy="821439"/>
          </a:xfrm>
          <a:prstGeom prst="rect">
            <a:avLst/>
          </a:prstGeom>
        </p:spPr>
      </p:pic>
      <p:sp>
        <p:nvSpPr>
          <p:cNvPr id="18" name="TextBox 17"/>
          <p:cNvSpPr txBox="1"/>
          <p:nvPr/>
        </p:nvSpPr>
        <p:spPr>
          <a:xfrm>
            <a:off x="59046" y="5502649"/>
            <a:ext cx="121097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7. Voy a</a:t>
            </a:r>
            <a:r>
              <a:rPr kumimoji="0" lang="en-GB" sz="26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600" b="1"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ga</a:t>
            </a:r>
            <a:r>
              <a:rPr kumimoji="0" lang="en-GB" sz="26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nar</a:t>
            </a:r>
            <a:r>
              <a:rPr kumimoji="0" lang="en-GB" sz="26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6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al</a:t>
            </a:r>
            <a:r>
              <a:rPr kumimoji="0" lang="en-GB" sz="2600" b="1"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go</a:t>
            </a:r>
            <a:r>
              <a:rPr kumimoji="0" lang="en-GB" sz="26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el </a:t>
            </a:r>
            <a:r>
              <a:rPr kumimoji="0" lang="en-GB" sz="26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domin</a:t>
            </a:r>
            <a:r>
              <a:rPr kumimoji="0" lang="en-GB" sz="2600" b="1"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go</a:t>
            </a:r>
            <a:r>
              <a:rPr kumimoji="0" lang="en-GB" sz="26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con mis ami</a:t>
            </a:r>
            <a:r>
              <a:rPr kumimoji="0" lang="en-GB" sz="26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go</a:t>
            </a:r>
            <a:r>
              <a:rPr kumimoji="0" lang="en-GB" sz="26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s de </a:t>
            </a:r>
            <a:r>
              <a:rPr kumimoji="0" lang="en-GB" sz="2600" b="1" i="1"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Ga</a:t>
            </a:r>
            <a:r>
              <a:rPr kumimoji="0" lang="en-GB" sz="2600" i="1"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licia</a:t>
            </a:r>
            <a:r>
              <a:rPr lang="en-GB" sz="2600" dirty="0">
                <a:solidFill>
                  <a:schemeClr val="accent1">
                    <a:lumMod val="50000"/>
                  </a:schemeClr>
                </a:solidFill>
                <a:latin typeface="Century Gothic" panose="020F0302020204030204"/>
              </a:rPr>
              <a:t>. ¡E</a:t>
            </a:r>
            <a:r>
              <a:rPr kumimoji="0" lang="en-GB" sz="26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stoy</a:t>
            </a:r>
            <a:r>
              <a:rPr kumimoji="0" lang="en-GB" sz="26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se</a:t>
            </a:r>
            <a:r>
              <a:rPr kumimoji="0" lang="en-GB" sz="26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gu</a:t>
            </a:r>
            <a:r>
              <a:rPr kumimoji="0" lang="en-GB" sz="26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ro</a:t>
            </a:r>
            <a:r>
              <a:rPr kumimoji="0" lang="en-GB" sz="26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p>
        </p:txBody>
      </p:sp>
      <p:sp>
        <p:nvSpPr>
          <p:cNvPr id="2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3896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411724" y="-114617"/>
            <a:ext cx="2294021" cy="769039"/>
          </a:xfrm>
        </p:spPr>
        <p:txBody>
          <a:bodyPr>
            <a:normAutofit/>
          </a:bodyPr>
          <a:lstStyle/>
          <a:p>
            <a:r>
              <a:rPr lang="en-GB" sz="1800" b="1" dirty="0">
                <a:solidFill>
                  <a:prstClr val="white"/>
                </a:solidFill>
              </a:rPr>
              <a:t>leer / escribir</a:t>
            </a:r>
            <a:endParaRPr lang="en-US" sz="1800" dirty="0"/>
          </a:p>
        </p:txBody>
      </p:sp>
      <p:graphicFrame>
        <p:nvGraphicFramePr>
          <p:cNvPr id="4" name="Table 3"/>
          <p:cNvGraphicFramePr>
            <a:graphicFrameLocks noGrp="1"/>
          </p:cNvGraphicFramePr>
          <p:nvPr>
            <p:extLst>
              <p:ext uri="{D42A27DB-BD31-4B8C-83A1-F6EECF244321}">
                <p14:modId xmlns:p14="http://schemas.microsoft.com/office/powerpoint/2010/main" val="886886314"/>
              </p:ext>
            </p:extLst>
          </p:nvPr>
        </p:nvGraphicFramePr>
        <p:xfrm>
          <a:off x="174091" y="1129061"/>
          <a:ext cx="11841601" cy="5181600"/>
        </p:xfrm>
        <a:graphic>
          <a:graphicData uri="http://schemas.openxmlformats.org/drawingml/2006/table">
            <a:tbl>
              <a:tblPr firstRow="1" bandRow="1">
                <a:tableStyleId>{8A107856-5554-42FB-B03E-39F5DBC370BA}</a:tableStyleId>
              </a:tblPr>
              <a:tblGrid>
                <a:gridCol w="641859">
                  <a:extLst>
                    <a:ext uri="{9D8B030D-6E8A-4147-A177-3AD203B41FA5}">
                      <a16:colId xmlns:a16="http://schemas.microsoft.com/office/drawing/2014/main" val="2070026648"/>
                    </a:ext>
                  </a:extLst>
                </a:gridCol>
                <a:gridCol w="1058564">
                  <a:extLst>
                    <a:ext uri="{9D8B030D-6E8A-4147-A177-3AD203B41FA5}">
                      <a16:colId xmlns:a16="http://schemas.microsoft.com/office/drawing/2014/main" val="1380807342"/>
                    </a:ext>
                  </a:extLst>
                </a:gridCol>
                <a:gridCol w="2148845">
                  <a:extLst>
                    <a:ext uri="{9D8B030D-6E8A-4147-A177-3AD203B41FA5}">
                      <a16:colId xmlns:a16="http://schemas.microsoft.com/office/drawing/2014/main" val="424387612"/>
                    </a:ext>
                  </a:extLst>
                </a:gridCol>
                <a:gridCol w="1627632">
                  <a:extLst>
                    <a:ext uri="{9D8B030D-6E8A-4147-A177-3AD203B41FA5}">
                      <a16:colId xmlns:a16="http://schemas.microsoft.com/office/drawing/2014/main" val="1188307798"/>
                    </a:ext>
                  </a:extLst>
                </a:gridCol>
                <a:gridCol w="6364701">
                  <a:extLst>
                    <a:ext uri="{9D8B030D-6E8A-4147-A177-3AD203B41FA5}">
                      <a16:colId xmlns:a16="http://schemas.microsoft.com/office/drawing/2014/main" val="690358068"/>
                    </a:ext>
                  </a:extLst>
                </a:gridCol>
              </a:tblGrid>
              <a:tr h="259080">
                <a:tc rowSpan="2">
                  <a:txBody>
                    <a:bodyPr/>
                    <a:lstStyle/>
                    <a:p>
                      <a:pPr algn="ctr"/>
                      <a:r>
                        <a:rPr lang="en-GB" sz="2800" b="1" dirty="0">
                          <a:solidFill>
                            <a:schemeClr val="accent1">
                              <a:lumMod val="50000"/>
                            </a:schemeClr>
                          </a:solidFill>
                        </a:rPr>
                        <a:t>1</a:t>
                      </a:r>
                    </a:p>
                  </a:txBody>
                  <a:tcPr anchor="ctr"/>
                </a:tc>
                <a:tc rowSpan="2">
                  <a:txBody>
                    <a:bodyPr/>
                    <a:lstStyle/>
                    <a:p>
                      <a:r>
                        <a:rPr lang="en-GB" sz="2800" b="0" dirty="0">
                          <a:solidFill>
                            <a:schemeClr val="accent1">
                              <a:lumMod val="50000"/>
                            </a:schemeClr>
                          </a:solidFill>
                        </a:rPr>
                        <a:t>Tus </a:t>
                      </a:r>
                    </a:p>
                  </a:txBody>
                  <a:tcPr anchor="ctr"/>
                </a:tc>
                <a:tc>
                  <a:txBody>
                    <a:bodyPr/>
                    <a:lstStyle/>
                    <a:p>
                      <a:r>
                        <a:rPr lang="en-GB" sz="2800" b="0" dirty="0" err="1">
                          <a:solidFill>
                            <a:schemeClr val="accent1">
                              <a:lumMod val="50000"/>
                            </a:schemeClr>
                          </a:solidFill>
                        </a:rPr>
                        <a:t>profesor</a:t>
                      </a:r>
                      <a:endParaRPr lang="en-GB" sz="2800" b="0" dirty="0">
                        <a:solidFill>
                          <a:schemeClr val="accent1">
                            <a:lumMod val="50000"/>
                          </a:schemeClr>
                        </a:solidFill>
                      </a:endParaRPr>
                    </a:p>
                  </a:txBody>
                  <a:tcPr/>
                </a:tc>
                <a:tc rowSpan="2">
                  <a:txBody>
                    <a:bodyPr/>
                    <a:lstStyle/>
                    <a:p>
                      <a:pPr algn="ctr"/>
                      <a:r>
                        <a:rPr lang="en-GB" sz="2800" b="0" dirty="0">
                          <a:solidFill>
                            <a:schemeClr val="accent1">
                              <a:lumMod val="50000"/>
                            </a:schemeClr>
                          </a:solidFill>
                        </a:rPr>
                        <a:t>quieren</a:t>
                      </a:r>
                    </a:p>
                  </a:txBody>
                  <a:tcPr anchor="ctr"/>
                </a:tc>
                <a:tc rowSpan="2">
                  <a:txBody>
                    <a:bodyPr/>
                    <a:lstStyle/>
                    <a:p>
                      <a:r>
                        <a:rPr lang="en-GB" sz="2800" b="0" dirty="0" err="1">
                          <a:solidFill>
                            <a:schemeClr val="accent1">
                              <a:lumMod val="50000"/>
                            </a:schemeClr>
                          </a:solidFill>
                        </a:rPr>
                        <a:t>caminar</a:t>
                      </a:r>
                      <a:r>
                        <a:rPr lang="en-GB" sz="2800" b="0" dirty="0">
                          <a:solidFill>
                            <a:schemeClr val="accent1">
                              <a:lumMod val="50000"/>
                            </a:schemeClr>
                          </a:solidFill>
                        </a:rPr>
                        <a:t> por las </a:t>
                      </a:r>
                      <a:r>
                        <a:rPr lang="en-GB" sz="2800" b="0" dirty="0" err="1">
                          <a:solidFill>
                            <a:schemeClr val="accent1">
                              <a:lumMod val="50000"/>
                            </a:schemeClr>
                          </a:solidFill>
                        </a:rPr>
                        <a:t>calles</a:t>
                      </a:r>
                      <a:r>
                        <a:rPr lang="en-GB" sz="2800" b="0" baseline="0" dirty="0">
                          <a:solidFill>
                            <a:schemeClr val="accent1">
                              <a:lumMod val="50000"/>
                            </a:schemeClr>
                          </a:solidFill>
                        </a:rPr>
                        <a:t> </a:t>
                      </a:r>
                      <a:r>
                        <a:rPr lang="en-GB" sz="2800" b="0" baseline="0" dirty="0" err="1">
                          <a:solidFill>
                            <a:schemeClr val="accent1">
                              <a:lumMod val="50000"/>
                            </a:schemeClr>
                          </a:solidFill>
                        </a:rPr>
                        <a:t>antiguas</a:t>
                      </a:r>
                      <a:r>
                        <a:rPr lang="en-GB" sz="2800" b="0" baseline="0" dirty="0">
                          <a:solidFill>
                            <a:schemeClr val="accent1">
                              <a:lumMod val="50000"/>
                            </a:schemeClr>
                          </a:solidFill>
                        </a:rPr>
                        <a:t> de Salamanca.</a:t>
                      </a:r>
                      <a:endParaRPr lang="en-GB" sz="2800" b="0" dirty="0">
                        <a:solidFill>
                          <a:schemeClr val="accent1">
                            <a:lumMod val="50000"/>
                          </a:schemeClr>
                        </a:solidFill>
                      </a:endParaRPr>
                    </a:p>
                  </a:txBody>
                  <a:tcPr anchor="ctr"/>
                </a:tc>
                <a:extLst>
                  <a:ext uri="{0D108BD9-81ED-4DB2-BD59-A6C34878D82A}">
                    <a16:rowId xmlns:a16="http://schemas.microsoft.com/office/drawing/2014/main" val="2141584395"/>
                  </a:ext>
                </a:extLst>
              </a:tr>
              <a:tr h="259080">
                <a:tc vMerge="1">
                  <a:txBody>
                    <a:bodyPr/>
                    <a:lstStyle/>
                    <a:p>
                      <a:endParaRPr lang="en-GB"/>
                    </a:p>
                  </a:txBody>
                  <a:tcPr/>
                </a:tc>
                <a:tc vMerge="1">
                  <a:txBody>
                    <a:bodyPr/>
                    <a:lstStyle/>
                    <a:p>
                      <a:endParaRPr lang="en-GB"/>
                    </a:p>
                  </a:txBody>
                  <a:tcPr/>
                </a:tc>
                <a:tc>
                  <a:txBody>
                    <a:bodyPr/>
                    <a:lstStyle/>
                    <a:p>
                      <a:r>
                        <a:rPr lang="en-GB" sz="2800" b="0" dirty="0">
                          <a:solidFill>
                            <a:schemeClr val="accent1">
                              <a:lumMod val="50000"/>
                            </a:schemeClr>
                          </a:solidFill>
                        </a:rPr>
                        <a:t>padres</a:t>
                      </a:r>
                    </a:p>
                  </a:txBody>
                  <a:tcPr/>
                </a:tc>
                <a:tc vMerge="1">
                  <a:txBody>
                    <a:bodyPr/>
                    <a:lstStyle/>
                    <a:p>
                      <a:endParaRPr lang="en-GB" dirty="0"/>
                    </a:p>
                  </a:txBody>
                  <a:tcPr/>
                </a:tc>
                <a:tc vMerge="1">
                  <a:txBody>
                    <a:bodyPr/>
                    <a:lstStyle/>
                    <a:p>
                      <a:endParaRPr lang="en-GB"/>
                    </a:p>
                  </a:txBody>
                  <a:tcPr/>
                </a:tc>
                <a:extLst>
                  <a:ext uri="{0D108BD9-81ED-4DB2-BD59-A6C34878D82A}">
                    <a16:rowId xmlns:a16="http://schemas.microsoft.com/office/drawing/2014/main" val="2456654905"/>
                  </a:ext>
                </a:extLst>
              </a:tr>
              <a:tr h="259080">
                <a:tc rowSpan="2">
                  <a:txBody>
                    <a:bodyPr/>
                    <a:lstStyle/>
                    <a:p>
                      <a:pPr algn="ctr"/>
                      <a:r>
                        <a:rPr lang="en-GB" sz="2800" b="1" dirty="0">
                          <a:solidFill>
                            <a:schemeClr val="accent1">
                              <a:lumMod val="50000"/>
                            </a:schemeClr>
                          </a:solidFill>
                        </a:rPr>
                        <a:t>2</a:t>
                      </a:r>
                    </a:p>
                  </a:txBody>
                  <a:tcPr anchor="ctr"/>
                </a:tc>
                <a:tc rowSpan="2">
                  <a:txBody>
                    <a:bodyPr/>
                    <a:lstStyle/>
                    <a:p>
                      <a:r>
                        <a:rPr lang="en-GB" sz="2800" b="0" dirty="0">
                          <a:solidFill>
                            <a:schemeClr val="accent1">
                              <a:lumMod val="50000"/>
                            </a:schemeClr>
                          </a:solidFill>
                        </a:rPr>
                        <a:t>Tu</a:t>
                      </a:r>
                    </a:p>
                  </a:txBody>
                  <a:tcPr anchor="ctr"/>
                </a:tc>
                <a:tc>
                  <a:txBody>
                    <a:bodyPr/>
                    <a:lstStyle/>
                    <a:p>
                      <a:r>
                        <a:rPr lang="en-GB" sz="2800" dirty="0" err="1">
                          <a:solidFill>
                            <a:schemeClr val="accent1">
                              <a:lumMod val="50000"/>
                            </a:schemeClr>
                          </a:solidFill>
                        </a:rPr>
                        <a:t>hermano</a:t>
                      </a:r>
                      <a:endParaRPr lang="en-GB" sz="2800" dirty="0">
                        <a:solidFill>
                          <a:schemeClr val="accent1">
                            <a:lumMod val="50000"/>
                          </a:schemeClr>
                        </a:solidFill>
                      </a:endParaRPr>
                    </a:p>
                  </a:txBody>
                  <a:tcPr/>
                </a:tc>
                <a:tc rowSpan="2">
                  <a:txBody>
                    <a:bodyPr/>
                    <a:lstStyle/>
                    <a:p>
                      <a:pPr algn="ctr"/>
                      <a:r>
                        <a:rPr lang="en-GB" sz="2800" dirty="0" err="1">
                          <a:solidFill>
                            <a:schemeClr val="accent1">
                              <a:lumMod val="50000"/>
                            </a:schemeClr>
                          </a:solidFill>
                        </a:rPr>
                        <a:t>debe</a:t>
                      </a:r>
                      <a:endParaRPr lang="en-GB" sz="2800" dirty="0">
                        <a:solidFill>
                          <a:schemeClr val="accent1">
                            <a:lumMod val="50000"/>
                          </a:schemeClr>
                        </a:solidFill>
                      </a:endParaRPr>
                    </a:p>
                  </a:txBody>
                  <a:tcPr anchor="ctr"/>
                </a:tc>
                <a:tc rowSpan="2">
                  <a:txBody>
                    <a:bodyPr/>
                    <a:lstStyle/>
                    <a:p>
                      <a:r>
                        <a:rPr lang="en-GB" sz="2800" b="0" dirty="0" err="1">
                          <a:solidFill>
                            <a:schemeClr val="accent1">
                              <a:lumMod val="50000"/>
                            </a:schemeClr>
                          </a:solidFill>
                        </a:rPr>
                        <a:t>buscar</a:t>
                      </a:r>
                      <a:r>
                        <a:rPr lang="en-GB" sz="2800" b="0" dirty="0">
                          <a:solidFill>
                            <a:schemeClr val="accent1">
                              <a:lumMod val="50000"/>
                            </a:schemeClr>
                          </a:solidFill>
                        </a:rPr>
                        <a:t> trabajo.</a:t>
                      </a:r>
                    </a:p>
                  </a:txBody>
                  <a:tcPr anchor="ctr"/>
                </a:tc>
                <a:extLst>
                  <a:ext uri="{0D108BD9-81ED-4DB2-BD59-A6C34878D82A}">
                    <a16:rowId xmlns:a16="http://schemas.microsoft.com/office/drawing/2014/main" val="2588831520"/>
                  </a:ext>
                </a:extLst>
              </a:tr>
              <a:tr h="259080">
                <a:tc vMerge="1">
                  <a:txBody>
                    <a:bodyPr/>
                    <a:lstStyle/>
                    <a:p>
                      <a:endParaRPr lang="en-GB"/>
                    </a:p>
                  </a:txBody>
                  <a:tcPr/>
                </a:tc>
                <a:tc vMerge="1">
                  <a:txBody>
                    <a:bodyPr/>
                    <a:lstStyle/>
                    <a:p>
                      <a:endParaRPr lang="en-GB"/>
                    </a:p>
                  </a:txBody>
                  <a:tcPr/>
                </a:tc>
                <a:tc>
                  <a:txBody>
                    <a:bodyPr/>
                    <a:lstStyle/>
                    <a:p>
                      <a:r>
                        <a:rPr lang="en-GB" sz="2800" dirty="0">
                          <a:solidFill>
                            <a:schemeClr val="accent1">
                              <a:lumMod val="50000"/>
                            </a:schemeClr>
                          </a:solidFill>
                        </a:rPr>
                        <a:t>padres</a:t>
                      </a:r>
                    </a:p>
                  </a:txBody>
                  <a:tcPr/>
                </a:tc>
                <a:tc vMerge="1">
                  <a:txBody>
                    <a:bodyPr/>
                    <a:lstStyle/>
                    <a:p>
                      <a:endParaRPr lang="en-GB" dirty="0"/>
                    </a:p>
                  </a:txBody>
                  <a:tcPr/>
                </a:tc>
                <a:tc vMerge="1">
                  <a:txBody>
                    <a:bodyPr/>
                    <a:lstStyle/>
                    <a:p>
                      <a:endParaRPr lang="en-GB"/>
                    </a:p>
                  </a:txBody>
                  <a:tcPr/>
                </a:tc>
                <a:extLst>
                  <a:ext uri="{0D108BD9-81ED-4DB2-BD59-A6C34878D82A}">
                    <a16:rowId xmlns:a16="http://schemas.microsoft.com/office/drawing/2014/main" val="1135206251"/>
                  </a:ext>
                </a:extLst>
              </a:tr>
              <a:tr h="259080">
                <a:tc rowSpan="2">
                  <a:txBody>
                    <a:bodyPr/>
                    <a:lstStyle/>
                    <a:p>
                      <a:pPr algn="ctr"/>
                      <a:r>
                        <a:rPr lang="en-GB" sz="2800" b="1" dirty="0">
                          <a:solidFill>
                            <a:schemeClr val="accent1">
                              <a:lumMod val="50000"/>
                            </a:schemeClr>
                          </a:solidFill>
                        </a:rPr>
                        <a:t>3</a:t>
                      </a:r>
                    </a:p>
                  </a:txBody>
                  <a:tcPr anchor="ctr"/>
                </a:tc>
                <a:tc rowSpan="2">
                  <a:txBody>
                    <a:bodyPr/>
                    <a:lstStyle/>
                    <a:p>
                      <a:r>
                        <a:rPr lang="en-GB" sz="2800" b="0" dirty="0">
                          <a:solidFill>
                            <a:schemeClr val="accent1">
                              <a:lumMod val="50000"/>
                            </a:schemeClr>
                          </a:solidFill>
                        </a:rPr>
                        <a:t>Tu</a:t>
                      </a:r>
                    </a:p>
                  </a:txBody>
                  <a:tcPr anchor="ctr"/>
                </a:tc>
                <a:tc>
                  <a:txBody>
                    <a:bodyPr/>
                    <a:lstStyle/>
                    <a:p>
                      <a:r>
                        <a:rPr lang="en-GB" sz="2800" dirty="0" err="1">
                          <a:solidFill>
                            <a:schemeClr val="accent1">
                              <a:lumMod val="50000"/>
                            </a:schemeClr>
                          </a:solidFill>
                        </a:rPr>
                        <a:t>amiga</a:t>
                      </a:r>
                      <a:endParaRPr lang="en-GB" sz="2800" dirty="0">
                        <a:solidFill>
                          <a:schemeClr val="accent1">
                            <a:lumMod val="50000"/>
                          </a:schemeClr>
                        </a:solidFill>
                      </a:endParaRPr>
                    </a:p>
                  </a:txBody>
                  <a:tcPr/>
                </a:tc>
                <a:tc rowSpan="2">
                  <a:txBody>
                    <a:bodyPr/>
                    <a:lstStyle/>
                    <a:p>
                      <a:pPr algn="ctr"/>
                      <a:r>
                        <a:rPr lang="en-GB" sz="2800" dirty="0" err="1">
                          <a:solidFill>
                            <a:schemeClr val="accent1">
                              <a:lumMod val="50000"/>
                            </a:schemeClr>
                          </a:solidFill>
                        </a:rPr>
                        <a:t>puede</a:t>
                      </a:r>
                      <a:endParaRPr lang="en-GB" sz="2800" dirty="0">
                        <a:solidFill>
                          <a:schemeClr val="accent1">
                            <a:lumMod val="50000"/>
                          </a:schemeClr>
                        </a:solidFill>
                      </a:endParaRPr>
                    </a:p>
                  </a:txBody>
                  <a:tcPr anchor="ctr"/>
                </a:tc>
                <a:tc rowSpan="2">
                  <a:txBody>
                    <a:bodyPr/>
                    <a:lstStyle/>
                    <a:p>
                      <a:r>
                        <a:rPr lang="en-GB" sz="2800" b="0" dirty="0" err="1">
                          <a:solidFill>
                            <a:schemeClr val="accent1">
                              <a:lumMod val="50000"/>
                            </a:schemeClr>
                          </a:solidFill>
                        </a:rPr>
                        <a:t>aprender</a:t>
                      </a:r>
                      <a:r>
                        <a:rPr lang="en-GB" sz="2800" b="0" baseline="0" dirty="0">
                          <a:solidFill>
                            <a:schemeClr val="accent1">
                              <a:lumMod val="50000"/>
                            </a:schemeClr>
                          </a:solidFill>
                        </a:rPr>
                        <a:t> a montar a caballo.</a:t>
                      </a:r>
                      <a:endParaRPr lang="en-GB" sz="2800" b="0" dirty="0">
                        <a:solidFill>
                          <a:schemeClr val="accent1">
                            <a:lumMod val="50000"/>
                          </a:schemeClr>
                        </a:solidFill>
                      </a:endParaRPr>
                    </a:p>
                  </a:txBody>
                  <a:tcPr anchor="ctr"/>
                </a:tc>
                <a:extLst>
                  <a:ext uri="{0D108BD9-81ED-4DB2-BD59-A6C34878D82A}">
                    <a16:rowId xmlns:a16="http://schemas.microsoft.com/office/drawing/2014/main" val="731603049"/>
                  </a:ext>
                </a:extLst>
              </a:tr>
              <a:tr h="259080">
                <a:tc vMerge="1">
                  <a:txBody>
                    <a:bodyPr/>
                    <a:lstStyle/>
                    <a:p>
                      <a:endParaRPr lang="en-GB"/>
                    </a:p>
                  </a:txBody>
                  <a:tcPr/>
                </a:tc>
                <a:tc vMerge="1">
                  <a:txBody>
                    <a:bodyPr/>
                    <a:lstStyle/>
                    <a:p>
                      <a:endParaRPr lang="en-GB"/>
                    </a:p>
                  </a:txBody>
                  <a:tcPr/>
                </a:tc>
                <a:tc>
                  <a:txBody>
                    <a:bodyPr/>
                    <a:lstStyle/>
                    <a:p>
                      <a:r>
                        <a:rPr lang="en-GB" sz="2800" dirty="0">
                          <a:solidFill>
                            <a:schemeClr val="accent1">
                              <a:lumMod val="50000"/>
                            </a:schemeClr>
                          </a:solidFill>
                        </a:rPr>
                        <a:t>profesores</a:t>
                      </a:r>
                    </a:p>
                  </a:txBody>
                  <a:tcPr/>
                </a:tc>
                <a:tc vMerge="1">
                  <a:txBody>
                    <a:bodyPr/>
                    <a:lstStyle/>
                    <a:p>
                      <a:endParaRPr lang="en-GB" dirty="0"/>
                    </a:p>
                  </a:txBody>
                  <a:tcPr/>
                </a:tc>
                <a:tc vMerge="1">
                  <a:txBody>
                    <a:bodyPr/>
                    <a:lstStyle/>
                    <a:p>
                      <a:endParaRPr lang="en-GB"/>
                    </a:p>
                  </a:txBody>
                  <a:tcPr/>
                </a:tc>
                <a:extLst>
                  <a:ext uri="{0D108BD9-81ED-4DB2-BD59-A6C34878D82A}">
                    <a16:rowId xmlns:a16="http://schemas.microsoft.com/office/drawing/2014/main" val="545873394"/>
                  </a:ext>
                </a:extLst>
              </a:tr>
              <a:tr h="259080">
                <a:tc rowSpan="2">
                  <a:txBody>
                    <a:bodyPr/>
                    <a:lstStyle/>
                    <a:p>
                      <a:pPr algn="ctr"/>
                      <a:r>
                        <a:rPr lang="en-GB" sz="2800" b="1" dirty="0">
                          <a:solidFill>
                            <a:schemeClr val="accent1">
                              <a:lumMod val="50000"/>
                            </a:schemeClr>
                          </a:solidFill>
                        </a:rPr>
                        <a:t>4</a:t>
                      </a:r>
                    </a:p>
                  </a:txBody>
                  <a:tcPr anchor="ctr"/>
                </a:tc>
                <a:tc rowSpan="2">
                  <a:txBody>
                    <a:bodyPr/>
                    <a:lstStyle/>
                    <a:p>
                      <a:r>
                        <a:rPr lang="en-GB" sz="2800" b="0" dirty="0">
                          <a:solidFill>
                            <a:schemeClr val="accent1">
                              <a:lumMod val="50000"/>
                            </a:schemeClr>
                          </a:solidFill>
                        </a:rPr>
                        <a:t>Tus</a:t>
                      </a:r>
                    </a:p>
                  </a:txBody>
                  <a:tcPr anchor="ctr"/>
                </a:tc>
                <a:tc>
                  <a:txBody>
                    <a:bodyPr/>
                    <a:lstStyle/>
                    <a:p>
                      <a:r>
                        <a:rPr lang="en-GB" sz="2800" dirty="0" err="1">
                          <a:solidFill>
                            <a:schemeClr val="accent1">
                              <a:lumMod val="50000"/>
                            </a:schemeClr>
                          </a:solidFill>
                        </a:rPr>
                        <a:t>madre</a:t>
                      </a:r>
                      <a:endParaRPr lang="en-GB" sz="2800" dirty="0">
                        <a:solidFill>
                          <a:schemeClr val="accent1">
                            <a:lumMod val="50000"/>
                          </a:schemeClr>
                        </a:solidFill>
                      </a:endParaRPr>
                    </a:p>
                  </a:txBody>
                  <a:tcPr/>
                </a:tc>
                <a:tc rowSpan="2">
                  <a:txBody>
                    <a:bodyPr/>
                    <a:lstStyle/>
                    <a:p>
                      <a:pPr algn="ctr"/>
                      <a:r>
                        <a:rPr lang="en-GB" sz="2800" dirty="0">
                          <a:solidFill>
                            <a:schemeClr val="accent1">
                              <a:lumMod val="50000"/>
                            </a:schemeClr>
                          </a:solidFill>
                        </a:rPr>
                        <a:t> deben</a:t>
                      </a:r>
                    </a:p>
                  </a:txBody>
                  <a:tcPr anchor="ctr"/>
                </a:tc>
                <a:tc rowSpan="2">
                  <a:txBody>
                    <a:bodyPr/>
                    <a:lstStyle/>
                    <a:p>
                      <a:r>
                        <a:rPr lang="en-GB" sz="2800" b="0" dirty="0" err="1">
                          <a:solidFill>
                            <a:schemeClr val="accent1">
                              <a:lumMod val="50000"/>
                            </a:schemeClr>
                          </a:solidFill>
                        </a:rPr>
                        <a:t>hacer</a:t>
                      </a:r>
                      <a:r>
                        <a:rPr lang="en-GB" sz="2800" b="0" dirty="0">
                          <a:solidFill>
                            <a:schemeClr val="accent1">
                              <a:lumMod val="50000"/>
                            </a:schemeClr>
                          </a:solidFill>
                        </a:rPr>
                        <a:t> </a:t>
                      </a:r>
                      <a:r>
                        <a:rPr lang="en-GB" sz="2800" b="0" dirty="0" err="1">
                          <a:solidFill>
                            <a:schemeClr val="accent1">
                              <a:lumMod val="50000"/>
                            </a:schemeClr>
                          </a:solidFill>
                        </a:rPr>
                        <a:t>muchos</a:t>
                      </a:r>
                      <a:r>
                        <a:rPr lang="en-GB" sz="2800" b="0" dirty="0">
                          <a:solidFill>
                            <a:schemeClr val="accent1">
                              <a:lumMod val="50000"/>
                            </a:schemeClr>
                          </a:solidFill>
                        </a:rPr>
                        <a:t> deberes.</a:t>
                      </a:r>
                    </a:p>
                  </a:txBody>
                  <a:tcPr anchor="ctr"/>
                </a:tc>
                <a:extLst>
                  <a:ext uri="{0D108BD9-81ED-4DB2-BD59-A6C34878D82A}">
                    <a16:rowId xmlns:a16="http://schemas.microsoft.com/office/drawing/2014/main" val="4294957602"/>
                  </a:ext>
                </a:extLst>
              </a:tr>
              <a:tr h="259080">
                <a:tc vMerge="1">
                  <a:txBody>
                    <a:bodyPr/>
                    <a:lstStyle/>
                    <a:p>
                      <a:endParaRPr lang="en-GB"/>
                    </a:p>
                  </a:txBody>
                  <a:tcPr/>
                </a:tc>
                <a:tc vMerge="1">
                  <a:txBody>
                    <a:bodyPr/>
                    <a:lstStyle/>
                    <a:p>
                      <a:endParaRPr lang="en-GB"/>
                    </a:p>
                  </a:txBody>
                  <a:tcPr/>
                </a:tc>
                <a:tc>
                  <a:txBody>
                    <a:bodyPr/>
                    <a:lstStyle/>
                    <a:p>
                      <a:r>
                        <a:rPr lang="en-GB" sz="2800" dirty="0">
                          <a:solidFill>
                            <a:schemeClr val="accent1">
                              <a:lumMod val="50000"/>
                            </a:schemeClr>
                          </a:solidFill>
                        </a:rPr>
                        <a:t>primas</a:t>
                      </a:r>
                    </a:p>
                  </a:txBody>
                  <a:tcPr/>
                </a:tc>
                <a:tc vMerge="1">
                  <a:txBody>
                    <a:bodyPr/>
                    <a:lstStyle/>
                    <a:p>
                      <a:endParaRPr lang="en-GB" dirty="0"/>
                    </a:p>
                  </a:txBody>
                  <a:tcPr/>
                </a:tc>
                <a:tc vMerge="1">
                  <a:txBody>
                    <a:bodyPr/>
                    <a:lstStyle/>
                    <a:p>
                      <a:endParaRPr lang="en-GB"/>
                    </a:p>
                  </a:txBody>
                  <a:tcPr/>
                </a:tc>
                <a:extLst>
                  <a:ext uri="{0D108BD9-81ED-4DB2-BD59-A6C34878D82A}">
                    <a16:rowId xmlns:a16="http://schemas.microsoft.com/office/drawing/2014/main" val="4016065226"/>
                  </a:ext>
                </a:extLst>
              </a:tr>
              <a:tr h="259080">
                <a:tc rowSpan="2">
                  <a:txBody>
                    <a:bodyPr/>
                    <a:lstStyle/>
                    <a:p>
                      <a:pPr algn="ctr"/>
                      <a:r>
                        <a:rPr lang="en-GB" sz="2800" b="1" dirty="0">
                          <a:solidFill>
                            <a:schemeClr val="accent1">
                              <a:lumMod val="50000"/>
                            </a:schemeClr>
                          </a:solidFill>
                        </a:rPr>
                        <a:t>5</a:t>
                      </a:r>
                    </a:p>
                  </a:txBody>
                  <a:tcPr anchor="ctr"/>
                </a:tc>
                <a:tc rowSpan="2">
                  <a:txBody>
                    <a:bodyPr/>
                    <a:lstStyle/>
                    <a:p>
                      <a:r>
                        <a:rPr lang="en-GB" sz="2800" b="0" dirty="0">
                          <a:solidFill>
                            <a:schemeClr val="accent1">
                              <a:lumMod val="50000"/>
                            </a:schemeClr>
                          </a:solidFill>
                        </a:rPr>
                        <a:t>Tus</a:t>
                      </a:r>
                    </a:p>
                  </a:txBody>
                  <a:tcPr anchor="ctr"/>
                </a:tc>
                <a:tc>
                  <a:txBody>
                    <a:bodyPr/>
                    <a:lstStyle/>
                    <a:p>
                      <a:r>
                        <a:rPr lang="en-GB" sz="2800" dirty="0" err="1">
                          <a:solidFill>
                            <a:schemeClr val="accent1">
                              <a:lumMod val="50000"/>
                            </a:schemeClr>
                          </a:solidFill>
                        </a:rPr>
                        <a:t>abuelos</a:t>
                      </a:r>
                      <a:endParaRPr lang="en-GB" sz="2800" dirty="0">
                        <a:solidFill>
                          <a:schemeClr val="accent1">
                            <a:lumMod val="50000"/>
                          </a:schemeClr>
                        </a:solidFill>
                      </a:endParaRPr>
                    </a:p>
                  </a:txBody>
                  <a:tcPr/>
                </a:tc>
                <a:tc rowSpan="2">
                  <a:txBody>
                    <a:bodyPr/>
                    <a:lstStyle/>
                    <a:p>
                      <a:pPr algn="ctr"/>
                      <a:r>
                        <a:rPr lang="en-GB" sz="2800" dirty="0">
                          <a:solidFill>
                            <a:schemeClr val="accent1">
                              <a:lumMod val="50000"/>
                            </a:schemeClr>
                          </a:solidFill>
                        </a:rPr>
                        <a:t>pueden</a:t>
                      </a:r>
                    </a:p>
                  </a:txBody>
                  <a:tcPr anchor="ctr"/>
                </a:tc>
                <a:tc rowSpan="2">
                  <a:txBody>
                    <a:bodyPr/>
                    <a:lstStyle/>
                    <a:p>
                      <a:r>
                        <a:rPr lang="en-GB" sz="2800" b="0" dirty="0" err="1">
                          <a:solidFill>
                            <a:schemeClr val="accent1">
                              <a:lumMod val="50000"/>
                            </a:schemeClr>
                          </a:solidFill>
                        </a:rPr>
                        <a:t>disfrutar</a:t>
                      </a:r>
                      <a:r>
                        <a:rPr lang="en-GB" sz="2800" b="0" baseline="0" dirty="0">
                          <a:solidFill>
                            <a:schemeClr val="accent1">
                              <a:lumMod val="50000"/>
                            </a:schemeClr>
                          </a:solidFill>
                        </a:rPr>
                        <a:t> las vistas </a:t>
                      </a:r>
                      <a:r>
                        <a:rPr lang="en-GB" sz="2800" b="0" baseline="0" dirty="0" err="1">
                          <a:solidFill>
                            <a:schemeClr val="accent1">
                              <a:lumMod val="50000"/>
                            </a:schemeClr>
                          </a:solidFill>
                        </a:rPr>
                        <a:t>bonitas</a:t>
                      </a:r>
                      <a:r>
                        <a:rPr lang="en-GB" sz="2800" b="0" baseline="0" dirty="0">
                          <a:solidFill>
                            <a:schemeClr val="accent1">
                              <a:lumMod val="50000"/>
                            </a:schemeClr>
                          </a:solidFill>
                        </a:rPr>
                        <a:t>.</a:t>
                      </a:r>
                      <a:endParaRPr lang="en-GB" sz="2800" b="0" dirty="0">
                        <a:solidFill>
                          <a:schemeClr val="accent1">
                            <a:lumMod val="50000"/>
                          </a:schemeClr>
                        </a:solidFill>
                      </a:endParaRPr>
                    </a:p>
                  </a:txBody>
                  <a:tcPr anchor="ctr"/>
                </a:tc>
                <a:extLst>
                  <a:ext uri="{0D108BD9-81ED-4DB2-BD59-A6C34878D82A}">
                    <a16:rowId xmlns:a16="http://schemas.microsoft.com/office/drawing/2014/main" val="941478307"/>
                  </a:ext>
                </a:extLst>
              </a:tr>
              <a:tr h="259080">
                <a:tc vMerge="1">
                  <a:txBody>
                    <a:bodyPr/>
                    <a:lstStyle/>
                    <a:p>
                      <a:endParaRPr lang="en-GB"/>
                    </a:p>
                  </a:txBody>
                  <a:tcPr/>
                </a:tc>
                <a:tc vMerge="1">
                  <a:txBody>
                    <a:bodyPr/>
                    <a:lstStyle/>
                    <a:p>
                      <a:endParaRPr lang="en-GB"/>
                    </a:p>
                  </a:txBody>
                  <a:tcPr/>
                </a:tc>
                <a:tc>
                  <a:txBody>
                    <a:bodyPr/>
                    <a:lstStyle/>
                    <a:p>
                      <a:r>
                        <a:rPr lang="en-GB" sz="2800" dirty="0" err="1">
                          <a:solidFill>
                            <a:schemeClr val="accent1">
                              <a:lumMod val="50000"/>
                            </a:schemeClr>
                          </a:solidFill>
                        </a:rPr>
                        <a:t>gato</a:t>
                      </a:r>
                      <a:endParaRPr lang="en-GB" sz="2800" dirty="0">
                        <a:solidFill>
                          <a:schemeClr val="accent1">
                            <a:lumMod val="50000"/>
                          </a:schemeClr>
                        </a:solidFill>
                      </a:endParaRPr>
                    </a:p>
                  </a:txBody>
                  <a:tcPr/>
                </a:tc>
                <a:tc vMerge="1">
                  <a:txBody>
                    <a:bodyPr/>
                    <a:lstStyle/>
                    <a:p>
                      <a:endParaRPr lang="en-GB" dirty="0"/>
                    </a:p>
                  </a:txBody>
                  <a:tcPr/>
                </a:tc>
                <a:tc vMerge="1">
                  <a:txBody>
                    <a:bodyPr/>
                    <a:lstStyle/>
                    <a:p>
                      <a:endParaRPr lang="en-GB"/>
                    </a:p>
                  </a:txBody>
                  <a:tcPr/>
                </a:tc>
                <a:extLst>
                  <a:ext uri="{0D108BD9-81ED-4DB2-BD59-A6C34878D82A}">
                    <a16:rowId xmlns:a16="http://schemas.microsoft.com/office/drawing/2014/main" val="1239654855"/>
                  </a:ext>
                </a:extLst>
              </a:tr>
            </a:tbl>
          </a:graphicData>
        </a:graphic>
      </p:graphicFrame>
      <p:sp>
        <p:nvSpPr>
          <p:cNvPr id="5" name="TextBox 4"/>
          <p:cNvSpPr txBox="1"/>
          <p:nvPr/>
        </p:nvSpPr>
        <p:spPr>
          <a:xfrm>
            <a:off x="62878" y="161022"/>
            <a:ext cx="10471163" cy="830997"/>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Daniel escribe </a:t>
            </a:r>
            <a:r>
              <a:rPr lang="en-GB" sz="2400" b="1" dirty="0" err="1">
                <a:solidFill>
                  <a:schemeClr val="accent1">
                    <a:lumMod val="50000"/>
                  </a:schemeClr>
                </a:solidFill>
                <a:latin typeface="Century Gothic" panose="020B0502020202020204" pitchFamily="34" charset="0"/>
              </a:rPr>
              <a:t>sobre</a:t>
            </a:r>
            <a:r>
              <a:rPr lang="en-GB" sz="2400" b="1" dirty="0">
                <a:solidFill>
                  <a:schemeClr val="accent1">
                    <a:lumMod val="50000"/>
                  </a:schemeClr>
                </a:solidFill>
                <a:latin typeface="Century Gothic" panose="020B0502020202020204" pitchFamily="34" charset="0"/>
              </a:rPr>
              <a:t> las vacaciones.  Lee las frases y </a:t>
            </a:r>
            <a:r>
              <a:rPr lang="en-GB" sz="2400" b="1" dirty="0" err="1">
                <a:solidFill>
                  <a:schemeClr val="accent1">
                    <a:lumMod val="50000"/>
                  </a:schemeClr>
                </a:solidFill>
                <a:latin typeface="Century Gothic" panose="020B0502020202020204" pitchFamily="34" charset="0"/>
              </a:rPr>
              <a:t>marca</a:t>
            </a:r>
            <a:r>
              <a:rPr lang="en-GB" sz="2400" b="1" dirty="0">
                <a:solidFill>
                  <a:schemeClr val="accent1">
                    <a:lumMod val="50000"/>
                  </a:schemeClr>
                </a:solidFill>
                <a:latin typeface="Century Gothic" panose="020B0502020202020204" pitchFamily="34" charset="0"/>
              </a:rPr>
              <a:t> </a:t>
            </a:r>
          </a:p>
          <a:p>
            <a:r>
              <a:rPr lang="en-GB" sz="2400" b="1" dirty="0">
                <a:solidFill>
                  <a:schemeClr val="accent1">
                    <a:lumMod val="50000"/>
                  </a:schemeClr>
                </a:solidFill>
                <a:latin typeface="Century Gothic" panose="020B0502020202020204" pitchFamily="34" charset="0"/>
              </a:rPr>
              <a:t>cada </a:t>
            </a:r>
            <a:r>
              <a:rPr lang="en-GB" sz="2400" b="1" dirty="0" err="1">
                <a:solidFill>
                  <a:schemeClr val="accent1">
                    <a:lumMod val="50000"/>
                  </a:schemeClr>
                </a:solidFill>
                <a:latin typeface="Century Gothic" panose="020B0502020202020204" pitchFamily="34" charset="0"/>
              </a:rPr>
              <a:t>opción</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correcta</a:t>
            </a:r>
            <a:r>
              <a:rPr lang="en-GB" sz="2400" b="1" dirty="0">
                <a:solidFill>
                  <a:schemeClr val="accent1">
                    <a:lumMod val="50000"/>
                  </a:schemeClr>
                </a:solidFill>
                <a:latin typeface="Century Gothic" panose="020B0502020202020204" pitchFamily="34" charset="0"/>
              </a:rPr>
              <a:t>.  Luego escribe el verbo y las frases en </a:t>
            </a:r>
            <a:r>
              <a:rPr lang="en-GB" sz="2400" b="1" dirty="0" err="1">
                <a:solidFill>
                  <a:schemeClr val="accent1">
                    <a:lumMod val="50000"/>
                  </a:schemeClr>
                </a:solidFill>
                <a:latin typeface="Century Gothic" panose="020B0502020202020204" pitchFamily="34" charset="0"/>
              </a:rPr>
              <a:t>inglés</a:t>
            </a:r>
            <a:r>
              <a:rPr lang="en-GB" sz="2400" b="1" dirty="0">
                <a:solidFill>
                  <a:schemeClr val="accent1">
                    <a:lumMod val="50000"/>
                  </a:schemeClr>
                </a:solidFill>
                <a:latin typeface="Century Gothic" panose="020B0502020202020204" pitchFamily="34" charset="0"/>
              </a:rPr>
              <a:t>. </a:t>
            </a:r>
          </a:p>
        </p:txBody>
      </p:sp>
      <p:sp>
        <p:nvSpPr>
          <p:cNvPr id="7" name="Rounded Rectangle 6"/>
          <p:cNvSpPr/>
          <p:nvPr/>
        </p:nvSpPr>
        <p:spPr>
          <a:xfrm>
            <a:off x="1882756" y="3208828"/>
            <a:ext cx="2143812" cy="507949"/>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 name="Rounded Rectangle 7"/>
          <p:cNvSpPr/>
          <p:nvPr/>
        </p:nvSpPr>
        <p:spPr>
          <a:xfrm>
            <a:off x="1882756" y="2176706"/>
            <a:ext cx="2143812" cy="463660"/>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 name="Rounded Rectangle 8"/>
          <p:cNvSpPr/>
          <p:nvPr/>
        </p:nvSpPr>
        <p:spPr>
          <a:xfrm>
            <a:off x="1882756" y="1681068"/>
            <a:ext cx="2143812" cy="454536"/>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 name="Rounded Rectangle 9"/>
          <p:cNvSpPr/>
          <p:nvPr/>
        </p:nvSpPr>
        <p:spPr>
          <a:xfrm>
            <a:off x="1882756" y="5297489"/>
            <a:ext cx="2143812" cy="454536"/>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1" name="Rounded Rectangle 10"/>
          <p:cNvSpPr/>
          <p:nvPr/>
        </p:nvSpPr>
        <p:spPr>
          <a:xfrm>
            <a:off x="1867457" y="4792965"/>
            <a:ext cx="2143812" cy="454536"/>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nvGrpSpPr>
          <p:cNvPr id="22" name="Group 21"/>
          <p:cNvGrpSpPr/>
          <p:nvPr/>
        </p:nvGrpSpPr>
        <p:grpSpPr>
          <a:xfrm>
            <a:off x="3927032" y="832615"/>
            <a:ext cx="1883854" cy="1696906"/>
            <a:chOff x="3961124" y="1923674"/>
            <a:chExt cx="2332069" cy="2112950"/>
          </a:xfrm>
        </p:grpSpPr>
        <p:pic>
          <p:nvPicPr>
            <p:cNvPr id="23"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3961124" y="1923674"/>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TextBox 23"/>
            <p:cNvSpPr txBox="1"/>
            <p:nvPr/>
          </p:nvSpPr>
          <p:spPr>
            <a:xfrm rot="21349562">
              <a:off x="4094556" y="2516377"/>
              <a:ext cx="2065203" cy="881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want</a:t>
              </a:r>
            </a:p>
          </p:txBody>
        </p:sp>
      </p:grpSp>
      <p:grpSp>
        <p:nvGrpSpPr>
          <p:cNvPr id="27" name="Group 26"/>
          <p:cNvGrpSpPr/>
          <p:nvPr/>
        </p:nvGrpSpPr>
        <p:grpSpPr>
          <a:xfrm>
            <a:off x="3893334" y="1892528"/>
            <a:ext cx="1883854" cy="1696906"/>
            <a:chOff x="3934682" y="1848921"/>
            <a:chExt cx="1883854" cy="1696906"/>
          </a:xfrm>
        </p:grpSpPr>
        <p:pic>
          <p:nvPicPr>
            <p:cNvPr id="25"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3934682" y="1848921"/>
              <a:ext cx="1883854" cy="1696906"/>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TextBox 25"/>
            <p:cNvSpPr txBox="1"/>
            <p:nvPr/>
          </p:nvSpPr>
          <p:spPr>
            <a:xfrm rot="21349562">
              <a:off x="4034818" y="2295767"/>
              <a:ext cx="16682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chemeClr val="accent1">
                      <a:lumMod val="50000"/>
                    </a:schemeClr>
                  </a:solidFill>
                  <a:latin typeface="Century Gothic" panose="020B0502020202020204" pitchFamily="34" charset="0"/>
                  <a:cs typeface="Calibri" panose="020F0502020204030204" pitchFamily="34" charset="0"/>
                </a:rPr>
                <a:t>must</a:t>
              </a:r>
              <a:endParaRPr kumimoji="0" lang="en-GB" sz="4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grpSp>
      <p:grpSp>
        <p:nvGrpSpPr>
          <p:cNvPr id="29" name="Group 28"/>
          <p:cNvGrpSpPr/>
          <p:nvPr/>
        </p:nvGrpSpPr>
        <p:grpSpPr>
          <a:xfrm>
            <a:off x="3905701" y="2888747"/>
            <a:ext cx="1883854" cy="1696906"/>
            <a:chOff x="3934682" y="1848921"/>
            <a:chExt cx="1883854" cy="1696906"/>
          </a:xfrm>
        </p:grpSpPr>
        <p:pic>
          <p:nvPicPr>
            <p:cNvPr id="30"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3934682" y="1848921"/>
              <a:ext cx="1883854" cy="1696906"/>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extBox 30"/>
            <p:cNvSpPr txBox="1"/>
            <p:nvPr/>
          </p:nvSpPr>
          <p:spPr>
            <a:xfrm rot="21349562">
              <a:off x="4034818" y="2295767"/>
              <a:ext cx="16682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noProof="0" dirty="0">
                  <a:solidFill>
                    <a:schemeClr val="accent1">
                      <a:lumMod val="50000"/>
                    </a:schemeClr>
                  </a:solidFill>
                  <a:latin typeface="Century Gothic" panose="020B0502020202020204" pitchFamily="34" charset="0"/>
                  <a:cs typeface="Calibri" panose="020F0502020204030204" pitchFamily="34" charset="0"/>
                </a:rPr>
                <a:t>can</a:t>
              </a:r>
              <a:endParaRPr kumimoji="0" lang="en-GB" sz="4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grpSp>
      <p:grpSp>
        <p:nvGrpSpPr>
          <p:cNvPr id="32" name="Group 31"/>
          <p:cNvGrpSpPr/>
          <p:nvPr/>
        </p:nvGrpSpPr>
        <p:grpSpPr>
          <a:xfrm>
            <a:off x="3933290" y="3986131"/>
            <a:ext cx="1883854" cy="1696906"/>
            <a:chOff x="3934682" y="1848921"/>
            <a:chExt cx="1883854" cy="1696906"/>
          </a:xfrm>
        </p:grpSpPr>
        <p:pic>
          <p:nvPicPr>
            <p:cNvPr id="33"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3934682" y="1848921"/>
              <a:ext cx="1883854" cy="1696906"/>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Box 33"/>
            <p:cNvSpPr txBox="1"/>
            <p:nvPr/>
          </p:nvSpPr>
          <p:spPr>
            <a:xfrm rot="21349562">
              <a:off x="4034818" y="2295767"/>
              <a:ext cx="16682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chemeClr val="accent1">
                      <a:lumMod val="50000"/>
                    </a:schemeClr>
                  </a:solidFill>
                  <a:latin typeface="Century Gothic" panose="020B0502020202020204" pitchFamily="34" charset="0"/>
                  <a:cs typeface="Calibri" panose="020F0502020204030204" pitchFamily="34" charset="0"/>
                </a:rPr>
                <a:t>must</a:t>
              </a:r>
              <a:endParaRPr kumimoji="0" lang="en-GB" sz="4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grpSp>
      <p:grpSp>
        <p:nvGrpSpPr>
          <p:cNvPr id="35" name="Group 34"/>
          <p:cNvGrpSpPr/>
          <p:nvPr/>
        </p:nvGrpSpPr>
        <p:grpSpPr>
          <a:xfrm>
            <a:off x="3925638" y="5014994"/>
            <a:ext cx="1883854" cy="1696906"/>
            <a:chOff x="3934682" y="1848921"/>
            <a:chExt cx="1883854" cy="1696906"/>
          </a:xfrm>
        </p:grpSpPr>
        <p:pic>
          <p:nvPicPr>
            <p:cNvPr id="36"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3934682" y="1848921"/>
              <a:ext cx="1883854" cy="1696906"/>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TextBox 36"/>
            <p:cNvSpPr txBox="1"/>
            <p:nvPr/>
          </p:nvSpPr>
          <p:spPr>
            <a:xfrm rot="21349562">
              <a:off x="4034818" y="2295767"/>
              <a:ext cx="16682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noProof="0" dirty="0">
                  <a:solidFill>
                    <a:schemeClr val="accent1">
                      <a:lumMod val="50000"/>
                    </a:schemeClr>
                  </a:solidFill>
                  <a:latin typeface="Century Gothic" panose="020B0502020202020204" pitchFamily="34" charset="0"/>
                  <a:cs typeface="Calibri" panose="020F0502020204030204" pitchFamily="34" charset="0"/>
                </a:rPr>
                <a:t>can</a:t>
              </a:r>
              <a:endParaRPr kumimoji="0" lang="en-GB" sz="4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grpSp>
      <p:sp>
        <p:nvSpPr>
          <p:cNvPr id="38" name="Rounded Rectangle 37"/>
          <p:cNvSpPr/>
          <p:nvPr/>
        </p:nvSpPr>
        <p:spPr>
          <a:xfrm>
            <a:off x="845852" y="1351060"/>
            <a:ext cx="11165461" cy="520598"/>
          </a:xfrm>
          <a:prstGeom prst="round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b="1" dirty="0">
                <a:solidFill>
                  <a:schemeClr val="accent1">
                    <a:lumMod val="50000"/>
                  </a:schemeClr>
                </a:solidFill>
              </a:rPr>
              <a:t>Your parents want to walk around the old streets of Salamanca.</a:t>
            </a:r>
          </a:p>
        </p:txBody>
      </p:sp>
      <p:sp>
        <p:nvSpPr>
          <p:cNvPr id="39" name="Rounded Rectangle 38"/>
          <p:cNvSpPr/>
          <p:nvPr/>
        </p:nvSpPr>
        <p:spPr>
          <a:xfrm>
            <a:off x="850230" y="2425464"/>
            <a:ext cx="11165461" cy="520598"/>
          </a:xfrm>
          <a:prstGeom prst="round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b="1" dirty="0">
                <a:solidFill>
                  <a:schemeClr val="accent1">
                    <a:lumMod val="50000"/>
                  </a:schemeClr>
                </a:solidFill>
              </a:rPr>
              <a:t>Your brother must look for work.</a:t>
            </a:r>
          </a:p>
        </p:txBody>
      </p:sp>
      <p:sp>
        <p:nvSpPr>
          <p:cNvPr id="40" name="Rounded Rectangle 39"/>
          <p:cNvSpPr/>
          <p:nvPr/>
        </p:nvSpPr>
        <p:spPr>
          <a:xfrm>
            <a:off x="850229" y="3533104"/>
            <a:ext cx="11165461" cy="520598"/>
          </a:xfrm>
          <a:prstGeom prst="round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b="1" dirty="0">
                <a:solidFill>
                  <a:schemeClr val="accent1">
                    <a:lumMod val="50000"/>
                  </a:schemeClr>
                </a:solidFill>
              </a:rPr>
              <a:t>Your friend can learn how to horse ride.</a:t>
            </a:r>
          </a:p>
        </p:txBody>
      </p:sp>
      <p:sp>
        <p:nvSpPr>
          <p:cNvPr id="41" name="Rounded Rectangle 40"/>
          <p:cNvSpPr/>
          <p:nvPr/>
        </p:nvSpPr>
        <p:spPr>
          <a:xfrm>
            <a:off x="845854" y="4606932"/>
            <a:ext cx="11165461" cy="520598"/>
          </a:xfrm>
          <a:prstGeom prst="round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b="1" dirty="0">
                <a:solidFill>
                  <a:schemeClr val="accent1">
                    <a:lumMod val="50000"/>
                  </a:schemeClr>
                </a:solidFill>
              </a:rPr>
              <a:t>Your cousins must do a lot of homework.</a:t>
            </a:r>
          </a:p>
        </p:txBody>
      </p:sp>
      <p:sp>
        <p:nvSpPr>
          <p:cNvPr id="42" name="Rounded Rectangle 41"/>
          <p:cNvSpPr/>
          <p:nvPr/>
        </p:nvSpPr>
        <p:spPr>
          <a:xfrm>
            <a:off x="845853" y="5634414"/>
            <a:ext cx="11165461" cy="520598"/>
          </a:xfrm>
          <a:prstGeom prst="round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b="1" dirty="0">
                <a:solidFill>
                  <a:schemeClr val="accent1">
                    <a:lumMod val="50000"/>
                  </a:schemeClr>
                </a:solidFill>
              </a:rPr>
              <a:t>Your grandparents can enjoy the pretty views.</a:t>
            </a:r>
          </a:p>
        </p:txBody>
      </p:sp>
      <p:sp>
        <p:nvSpPr>
          <p:cNvPr id="43" name="TextBox 42"/>
          <p:cNvSpPr txBox="1"/>
          <p:nvPr/>
        </p:nvSpPr>
        <p:spPr>
          <a:xfrm>
            <a:off x="11251409" y="663400"/>
            <a:ext cx="1105469" cy="461665"/>
          </a:xfrm>
          <a:prstGeom prst="rect">
            <a:avLst/>
          </a:prstGeom>
          <a:noFill/>
        </p:spPr>
        <p:txBody>
          <a:bodyPr wrap="square" rtlCol="0">
            <a:spAutoFit/>
          </a:bodyPr>
          <a:lstStyle/>
          <a:p>
            <a:r>
              <a:rPr lang="en-GB" sz="2400" b="1" dirty="0">
                <a:solidFill>
                  <a:schemeClr val="accent1">
                    <a:lumMod val="50000"/>
                  </a:schemeClr>
                </a:solidFill>
              </a:rPr>
              <a:t>[2/2]</a:t>
            </a:r>
          </a:p>
        </p:txBody>
      </p:sp>
      <p:sp>
        <p:nvSpPr>
          <p:cNvPr id="44" name="Rounded Rectangle 11">
            <a:extLst>
              <a:ext uri="{FF2B5EF4-FFF2-40B4-BE49-F238E27FC236}">
                <a16:creationId xmlns:a16="http://schemas.microsoft.com/office/drawing/2014/main" id="{A316DD52-7894-4A75-969C-CA0645DA2978}"/>
              </a:ext>
            </a:extLst>
          </p:cNvPr>
          <p:cNvSpPr/>
          <p:nvPr/>
        </p:nvSpPr>
        <p:spPr>
          <a:xfrm>
            <a:off x="10070758" y="258166"/>
            <a:ext cx="18573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smtClean="0">
                <a:solidFill>
                  <a:prstClr val="white"/>
                </a:solidFill>
                <a:latin typeface="Century Gothic" panose="020B0502020202020204" pitchFamily="34" charset="0"/>
              </a:rPr>
              <a:t>leer / </a:t>
            </a:r>
            <a:r>
              <a:rPr lang="en-GB" sz="2000" b="1" dirty="0" err="1" smtClean="0">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96265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38" grpId="0" animBg="1"/>
      <p:bldP spid="39" grpId="0" animBg="1"/>
      <p:bldP spid="40" grpId="0" animBg="1"/>
      <p:bldP spid="41"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484584" cy="1325563"/>
          </a:xfrm>
        </p:spPr>
        <p:txBody>
          <a:bodyPr>
            <a:normAutofit/>
          </a:bodyPr>
          <a:lstStyle/>
          <a:p>
            <a:r>
              <a:rPr lang="en-GB" sz="2600" b="1" dirty="0">
                <a:solidFill>
                  <a:schemeClr val="bg1"/>
                </a:solidFill>
              </a:rPr>
              <a:t>Saying what I and others don’t </a:t>
            </a:r>
            <a:r>
              <a:rPr lang="en-GB" sz="2600" b="1" dirty="0" smtClean="0">
                <a:solidFill>
                  <a:schemeClr val="bg1"/>
                </a:solidFill>
              </a:rPr>
              <a:t>do</a:t>
            </a:r>
            <a:endParaRPr lang="en-GB" sz="2600" b="1" dirty="0">
              <a:solidFill>
                <a:schemeClr val="bg1"/>
              </a:solidFill>
            </a:endParaRPr>
          </a:p>
        </p:txBody>
      </p:sp>
      <p:sp>
        <p:nvSpPr>
          <p:cNvPr id="3" name="TextBox 2"/>
          <p:cNvSpPr txBox="1"/>
          <p:nvPr/>
        </p:nvSpPr>
        <p:spPr>
          <a:xfrm>
            <a:off x="641767" y="1704778"/>
            <a:ext cx="1093123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In Spanish, to say what you or </a:t>
            </a:r>
            <a:r>
              <a:rPr kumimoji="0" lang="en-GB" sz="2800" b="0" i="0" u="none" strike="noStrike" kern="1200" cap="none" spc="0" normalizeH="0" baseline="0" noProof="0" dirty="0" smtClean="0">
                <a:ln>
                  <a:noFill/>
                </a:ln>
                <a:solidFill>
                  <a:schemeClr val="accent1">
                    <a:lumMod val="50000"/>
                  </a:schemeClr>
                </a:solidFill>
                <a:effectLst/>
                <a:uLnTx/>
                <a:uFillTx/>
                <a:latin typeface="Century Gothic" panose="020B0502020202020204" pitchFamily="34" charset="0"/>
                <a:ea typeface="+mn-ea"/>
                <a:cs typeface="+mn-cs"/>
              </a:rPr>
              <a:t>others </a:t>
            </a:r>
            <a:r>
              <a:rPr kumimoji="0" lang="en-GB" sz="28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don’t, can’t or mustn’t</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do, put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1" i="0" strike="noStrike" kern="1200" cap="none" spc="0" normalizeH="0" baseline="0" noProof="0" dirty="0" smtClean="0">
                <a:ln>
                  <a:noFill/>
                </a:ln>
                <a:solidFill>
                  <a:srgbClr val="E25B00"/>
                </a:solidFill>
                <a:effectLst/>
                <a:uLnTx/>
                <a:uFillTx/>
                <a:latin typeface="Century Gothic" panose="020B0502020202020204" pitchFamily="34" charset="0"/>
                <a:ea typeface="+mn-ea"/>
                <a:cs typeface="+mn-cs"/>
              </a:rPr>
              <a:t>no</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smtClean="0">
                <a:ln>
                  <a:noFill/>
                </a:ln>
                <a:solidFill>
                  <a:schemeClr val="accent1">
                    <a:lumMod val="50000"/>
                  </a:schemeClr>
                </a:solidFill>
                <a:effectLst/>
                <a:uLnTx/>
                <a:uFillTx/>
                <a:latin typeface="Century Gothic" panose="020B0502020202020204" pitchFamily="34" charset="0"/>
                <a:ea typeface="+mn-ea"/>
                <a:cs typeface="+mn-cs"/>
              </a:rPr>
              <a:t>before </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the verb. This makes it negative.</a:t>
            </a:r>
          </a:p>
        </p:txBody>
      </p:sp>
      <p:sp>
        <p:nvSpPr>
          <p:cNvPr id="4" name="TextBox 3"/>
          <p:cNvSpPr txBox="1"/>
          <p:nvPr/>
        </p:nvSpPr>
        <p:spPr>
          <a:xfrm>
            <a:off x="4981457" y="3188717"/>
            <a:ext cx="5341938" cy="1212640"/>
          </a:xfrm>
          <a:prstGeom prst="rect">
            <a:avLst/>
          </a:prstGeom>
          <a:noFill/>
        </p:spPr>
        <p:txBody>
          <a:bodyPr wrap="square" rtlCol="0">
            <a:spAutoFit/>
          </a:bodyPr>
          <a:lstStyle/>
          <a:p>
            <a:pPr lvl="0">
              <a:lnSpc>
                <a:spcPct val="130000"/>
              </a:lnSpc>
              <a:defRPr/>
            </a:pPr>
            <a:r>
              <a:rPr lang="en-GB" sz="2800" kern="0" dirty="0">
                <a:solidFill>
                  <a:schemeClr val="accent1">
                    <a:lumMod val="50000"/>
                  </a:schemeClr>
                </a:solidFill>
                <a:latin typeface="Century Gothic" panose="020B0502020202020204" pitchFamily="34" charset="0"/>
                <a:cs typeface="Arial"/>
                <a:sym typeface="Wingdings" panose="05000000000000000000" pitchFamily="2" charset="2"/>
              </a:rPr>
              <a:t> </a:t>
            </a:r>
            <a:r>
              <a:rPr lang="en-GB" sz="2800" dirty="0" err="1">
                <a:solidFill>
                  <a:schemeClr val="accent1">
                    <a:lumMod val="50000"/>
                  </a:schemeClr>
                </a:solidFill>
                <a:latin typeface="Century Gothic" panose="020B0502020202020204" pitchFamily="34" charset="0"/>
              </a:rPr>
              <a:t>Puede</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ir</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al </a:t>
            </a:r>
            <a:r>
              <a:rPr kumimoji="0" lang="en-GB" sz="2800" b="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extranjero</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a:p>
            <a:pPr lvl="0">
              <a:lnSpc>
                <a:spcPct val="130000"/>
              </a:lnSpc>
              <a:defRPr/>
            </a:pPr>
            <a:r>
              <a:rPr lang="en-GB" sz="2800" kern="0" dirty="0">
                <a:solidFill>
                  <a:schemeClr val="accent1">
                    <a:lumMod val="50000"/>
                  </a:schemeClr>
                </a:solidFill>
                <a:latin typeface="Century Gothic" panose="020B0502020202020204" pitchFamily="34" charset="0"/>
                <a:cs typeface="Arial"/>
                <a:sym typeface="Wingdings" panose="05000000000000000000" pitchFamily="2" charset="2"/>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No</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lang="en-GB" sz="2800" noProof="0" dirty="0">
                <a:solidFill>
                  <a:schemeClr val="accent1">
                    <a:lumMod val="50000"/>
                  </a:schemeClr>
                </a:solidFill>
                <a:latin typeface="Century Gothic" panose="020B0502020202020204" pitchFamily="34" charset="0"/>
              </a:rPr>
              <a:t>pued</a:t>
            </a:r>
            <a:r>
              <a:rPr lang="en-GB" sz="2800" dirty="0">
                <a:solidFill>
                  <a:schemeClr val="accent1">
                    <a:lumMod val="50000"/>
                  </a:schemeClr>
                </a:solidFill>
                <a:latin typeface="Century Gothic" panose="020B0502020202020204" pitchFamily="34" charset="0"/>
              </a:rPr>
              <a:t>e ir al</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extranjero</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7" name="TextBox 6"/>
          <p:cNvSpPr txBox="1"/>
          <p:nvPr/>
        </p:nvSpPr>
        <p:spPr>
          <a:xfrm>
            <a:off x="641766" y="4441371"/>
            <a:ext cx="112181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This works for any verb and any person (e.g., I, you, s/he, they).</a:t>
            </a:r>
          </a:p>
        </p:txBody>
      </p:sp>
      <p:sp>
        <p:nvSpPr>
          <p:cNvPr id="8" name="TextBox 7"/>
          <p:cNvSpPr txBox="1"/>
          <p:nvPr/>
        </p:nvSpPr>
        <p:spPr>
          <a:xfrm>
            <a:off x="641766" y="2702300"/>
            <a:ext cx="56817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800" b="0"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Wingdings" panose="05000000000000000000" pitchFamily="2" charset="2"/>
              </a:rPr>
              <a:t>Compare:</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endParaRPr>
          </a:p>
        </p:txBody>
      </p:sp>
      <p:sp>
        <p:nvSpPr>
          <p:cNvPr id="9" name="TextBox 8"/>
          <p:cNvSpPr txBox="1"/>
          <p:nvPr/>
        </p:nvSpPr>
        <p:spPr>
          <a:xfrm>
            <a:off x="641766" y="3169489"/>
            <a:ext cx="4360151" cy="120340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60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S/he can go abroad</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20000"/>
              </a:lnSpc>
              <a:spcBef>
                <a:spcPts val="60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S/he</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lang="en-GB" sz="2800" b="1" dirty="0">
                <a:solidFill>
                  <a:schemeClr val="accent1">
                    <a:lumMod val="50000"/>
                  </a:schemeClr>
                </a:solidFill>
                <a:latin typeface="Century Gothic" panose="020B0502020202020204" pitchFamily="34" charset="0"/>
              </a:rPr>
              <a:t>ca</a:t>
            </a:r>
            <a:r>
              <a:rPr kumimoji="0" lang="en-GB" sz="28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n’t</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go abroad</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0" name="TextBox 9"/>
          <p:cNvSpPr txBox="1"/>
          <p:nvPr/>
        </p:nvSpPr>
        <p:spPr>
          <a:xfrm>
            <a:off x="5001917" y="5060017"/>
            <a:ext cx="5486079" cy="1126462"/>
          </a:xfrm>
          <a:prstGeom prst="rect">
            <a:avLst/>
          </a:prstGeom>
          <a:noFill/>
        </p:spPr>
        <p:txBody>
          <a:bodyPr wrap="square" rtlCol="0">
            <a:spAutoFit/>
          </a:bodyPr>
          <a:lstStyle/>
          <a:p>
            <a:pPr lvl="0">
              <a:lnSpc>
                <a:spcPct val="120000"/>
              </a:lnSpc>
              <a:defRPr/>
            </a:pPr>
            <a:r>
              <a:rPr lang="en-GB" sz="2800" kern="0" dirty="0">
                <a:solidFill>
                  <a:schemeClr val="accent1">
                    <a:lumMod val="50000"/>
                  </a:schemeClr>
                </a:solidFill>
                <a:latin typeface="Century Gothic" panose="020B0502020202020204" pitchFamily="34" charset="0"/>
                <a:cs typeface="Arial"/>
                <a:sym typeface="Wingdings" panose="05000000000000000000" pitchFamily="2" charset="2"/>
              </a:rPr>
              <a:t> </a:t>
            </a:r>
            <a:r>
              <a:rPr lang="en-GB" sz="2800" dirty="0">
                <a:solidFill>
                  <a:schemeClr val="accent1">
                    <a:lumMod val="50000"/>
                  </a:schemeClr>
                </a:solidFill>
                <a:latin typeface="Century Gothic" panose="020B0502020202020204" pitchFamily="34" charset="0"/>
              </a:rPr>
              <a:t>Deben</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hacer</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deporte</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a:p>
            <a:pPr lvl="0">
              <a:lnSpc>
                <a:spcPct val="120000"/>
              </a:lnSpc>
              <a:defRPr/>
            </a:pPr>
            <a:r>
              <a:rPr lang="en-GB" sz="2800" kern="0" dirty="0">
                <a:solidFill>
                  <a:schemeClr val="accent1">
                    <a:lumMod val="50000"/>
                  </a:schemeClr>
                </a:solidFill>
                <a:latin typeface="Century Gothic" panose="020B0502020202020204" pitchFamily="34" charset="0"/>
                <a:cs typeface="Arial"/>
                <a:sym typeface="Wingdings" panose="05000000000000000000" pitchFamily="2" charset="2"/>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No</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lang="en-GB" sz="2800" dirty="0">
                <a:solidFill>
                  <a:schemeClr val="accent1">
                    <a:lumMod val="50000"/>
                  </a:schemeClr>
                </a:solidFill>
                <a:latin typeface="Century Gothic" panose="020B0502020202020204" pitchFamily="34" charset="0"/>
              </a:rPr>
              <a:t>deben</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hacer</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deporte</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1" name="TextBox 10"/>
          <p:cNvSpPr txBox="1"/>
          <p:nvPr/>
        </p:nvSpPr>
        <p:spPr>
          <a:xfrm>
            <a:off x="641766" y="5010605"/>
            <a:ext cx="4023377" cy="120340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600"/>
              </a:spcBef>
              <a:spcAft>
                <a:spcPts val="0"/>
              </a:spcAft>
              <a:buClrTx/>
              <a:buSzTx/>
              <a:buFontTx/>
              <a:buNone/>
              <a:tabLst/>
              <a:defRPr/>
            </a:pPr>
            <a:r>
              <a:rPr lang="en-GB" sz="2800" dirty="0">
                <a:solidFill>
                  <a:schemeClr val="accent1">
                    <a:lumMod val="50000"/>
                  </a:schemeClr>
                </a:solidFill>
                <a:latin typeface="Century Gothic" panose="020B0502020202020204" pitchFamily="34" charset="0"/>
                <a:sym typeface="Wingdings" panose="05000000000000000000" pitchFamily="2" charset="2"/>
              </a:rPr>
              <a:t>They must do sport</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20000"/>
              </a:lnSpc>
              <a:spcBef>
                <a:spcPts val="600"/>
              </a:spcBef>
              <a:spcAft>
                <a:spcPts val="0"/>
              </a:spcAft>
              <a:buClrTx/>
              <a:buSzTx/>
              <a:buFontTx/>
              <a:buNone/>
              <a:tabLst/>
              <a:defRPr/>
            </a:pPr>
            <a:r>
              <a:rPr lang="en-GB" sz="2800" dirty="0">
                <a:solidFill>
                  <a:schemeClr val="accent1">
                    <a:lumMod val="50000"/>
                  </a:schemeClr>
                </a:solidFill>
                <a:latin typeface="Century Gothic" panose="020B0502020202020204" pitchFamily="34" charset="0"/>
                <a:sym typeface="Wingdings" panose="05000000000000000000" pitchFamily="2" charset="2"/>
              </a:rPr>
              <a:t>They</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lang="en-GB" sz="2800" b="1" dirty="0">
                <a:solidFill>
                  <a:schemeClr val="accent1">
                    <a:lumMod val="50000"/>
                  </a:schemeClr>
                </a:solidFill>
                <a:latin typeface="Century Gothic" panose="020B0502020202020204" pitchFamily="34" charset="0"/>
              </a:rPr>
              <a:t>mustn't</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do</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sport</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grpSp>
        <p:nvGrpSpPr>
          <p:cNvPr id="13" name="Group 12"/>
          <p:cNvGrpSpPr/>
          <p:nvPr/>
        </p:nvGrpSpPr>
        <p:grpSpPr>
          <a:xfrm>
            <a:off x="2087059" y="2236199"/>
            <a:ext cx="435939" cy="374339"/>
            <a:chOff x="9828551" y="1301949"/>
            <a:chExt cx="432001" cy="374339"/>
          </a:xfrm>
        </p:grpSpPr>
        <p:sp>
          <p:nvSpPr>
            <p:cNvPr id="14" name="Rectangle 13"/>
            <p:cNvSpPr/>
            <p:nvPr/>
          </p:nvSpPr>
          <p:spPr>
            <a:xfrm>
              <a:off x="9828552" y="1301949"/>
              <a:ext cx="432000" cy="37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9828551" y="1634785"/>
              <a:ext cx="43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p:cNvSpPr/>
          <p:nvPr/>
        </p:nvSpPr>
        <p:spPr>
          <a:xfrm>
            <a:off x="628887" y="1211793"/>
            <a:ext cx="6096000" cy="523220"/>
          </a:xfrm>
          <a:prstGeom prst="rect">
            <a:avLst/>
          </a:prstGeom>
        </p:spPr>
        <p:txBody>
          <a:bodyPr>
            <a:spAutoFit/>
          </a:bodyPr>
          <a:lstStyle/>
          <a:p>
            <a:r>
              <a:rPr lang="en-GB" sz="2800" b="1" dirty="0" smtClean="0">
                <a:solidFill>
                  <a:schemeClr val="accent1">
                    <a:lumMod val="50000"/>
                  </a:schemeClr>
                </a:solidFill>
                <a:latin typeface="Century Gothic" panose="020B0502020202020204" pitchFamily="34" charset="0"/>
              </a:rPr>
              <a:t>Using </a:t>
            </a:r>
            <a:r>
              <a:rPr lang="en-GB" sz="2800" b="1" dirty="0">
                <a:solidFill>
                  <a:schemeClr val="accent1">
                    <a:lumMod val="50000"/>
                  </a:schemeClr>
                </a:solidFill>
                <a:latin typeface="Century Gothic" panose="020B0502020202020204" pitchFamily="34" charset="0"/>
              </a:rPr>
              <a:t>the negative ‘no’</a:t>
            </a:r>
          </a:p>
        </p:txBody>
      </p:sp>
    </p:spTree>
    <p:extLst>
      <p:ext uri="{BB962C8B-B14F-4D97-AF65-F5344CB8AC3E}">
        <p14:creationId xmlns:p14="http://schemas.microsoft.com/office/powerpoint/2010/main" val="270341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76857" y="377745"/>
            <a:ext cx="93418" cy="45719"/>
          </a:xfrm>
        </p:spPr>
        <p:txBody>
          <a:bodyPr>
            <a:noAutofit/>
          </a:bodyPr>
          <a:lstStyle/>
          <a:p>
            <a:r>
              <a:rPr lang="en-GB" sz="100" b="1" dirty="0">
                <a:solidFill>
                  <a:prstClr val="white"/>
                </a:solidFill>
              </a:rPr>
              <a:t>escuchar / escribir</a:t>
            </a:r>
            <a:endParaRPr lang="en-US" sz="100" dirty="0"/>
          </a:p>
        </p:txBody>
      </p:sp>
      <p:graphicFrame>
        <p:nvGraphicFramePr>
          <p:cNvPr id="5" name="Table 4"/>
          <p:cNvGraphicFramePr>
            <a:graphicFrameLocks noGrp="1"/>
          </p:cNvGraphicFramePr>
          <p:nvPr>
            <p:extLst>
              <p:ext uri="{D42A27DB-BD31-4B8C-83A1-F6EECF244321}">
                <p14:modId xmlns:p14="http://schemas.microsoft.com/office/powerpoint/2010/main" val="759908953"/>
              </p:ext>
            </p:extLst>
          </p:nvPr>
        </p:nvGraphicFramePr>
        <p:xfrm>
          <a:off x="478886" y="1320244"/>
          <a:ext cx="11296018" cy="4937760"/>
        </p:xfrm>
        <a:graphic>
          <a:graphicData uri="http://schemas.openxmlformats.org/drawingml/2006/table">
            <a:tbl>
              <a:tblPr firstRow="1" bandRow="1">
                <a:tableStyleId>{8A107856-5554-42FB-B03E-39F5DBC370BA}</a:tableStyleId>
              </a:tblPr>
              <a:tblGrid>
                <a:gridCol w="3323092">
                  <a:extLst>
                    <a:ext uri="{9D8B030D-6E8A-4147-A177-3AD203B41FA5}">
                      <a16:colId xmlns:a16="http://schemas.microsoft.com/office/drawing/2014/main" val="690358068"/>
                    </a:ext>
                  </a:extLst>
                </a:gridCol>
                <a:gridCol w="3985146">
                  <a:extLst>
                    <a:ext uri="{9D8B030D-6E8A-4147-A177-3AD203B41FA5}">
                      <a16:colId xmlns:a16="http://schemas.microsoft.com/office/drawing/2014/main" val="2175021674"/>
                    </a:ext>
                  </a:extLst>
                </a:gridCol>
                <a:gridCol w="3987780">
                  <a:extLst>
                    <a:ext uri="{9D8B030D-6E8A-4147-A177-3AD203B41FA5}">
                      <a16:colId xmlns:a16="http://schemas.microsoft.com/office/drawing/2014/main" val="2749334525"/>
                    </a:ext>
                  </a:extLst>
                </a:gridCol>
              </a:tblGrid>
              <a:tr h="518160">
                <a:tc>
                  <a:txBody>
                    <a:bodyPr/>
                    <a:lstStyle/>
                    <a:p>
                      <a:endParaRPr lang="en-GB" sz="2800" b="0" dirty="0">
                        <a:solidFill>
                          <a:schemeClr val="accent1">
                            <a:lumMod val="50000"/>
                          </a:schemeClr>
                        </a:solidFill>
                      </a:endParaRPr>
                    </a:p>
                  </a:txBody>
                  <a:tcPr/>
                </a:tc>
                <a:tc>
                  <a:txBody>
                    <a:bodyPr/>
                    <a:lstStyle/>
                    <a:p>
                      <a:r>
                        <a:rPr lang="en-GB" sz="2400" b="1" dirty="0" err="1">
                          <a:solidFill>
                            <a:schemeClr val="accent1">
                              <a:lumMod val="50000"/>
                            </a:schemeClr>
                          </a:solidFill>
                        </a:rPr>
                        <a:t>Actividad</a:t>
                      </a:r>
                      <a:r>
                        <a:rPr lang="en-GB" sz="2400" b="1" dirty="0">
                          <a:solidFill>
                            <a:schemeClr val="accent1">
                              <a:lumMod val="50000"/>
                            </a:schemeClr>
                          </a:solidFill>
                        </a:rPr>
                        <a:t> (en </a:t>
                      </a:r>
                      <a:r>
                        <a:rPr lang="en-GB" sz="2400" b="1" dirty="0" err="1">
                          <a:solidFill>
                            <a:schemeClr val="accent1">
                              <a:lumMod val="50000"/>
                            </a:schemeClr>
                          </a:solidFill>
                        </a:rPr>
                        <a:t>español</a:t>
                      </a:r>
                      <a:r>
                        <a:rPr lang="en-GB" sz="2400" b="1" dirty="0">
                          <a:solidFill>
                            <a:schemeClr val="accent1">
                              <a:lumMod val="50000"/>
                            </a:schemeClr>
                          </a:solidFill>
                        </a:rPr>
                        <a:t>)</a:t>
                      </a:r>
                    </a:p>
                  </a:txBody>
                  <a:tcPr/>
                </a:tc>
                <a:tc>
                  <a:txBody>
                    <a:bodyPr/>
                    <a:lstStyle/>
                    <a:p>
                      <a:r>
                        <a:rPr lang="en-GB" sz="2400" b="1" dirty="0" err="1">
                          <a:solidFill>
                            <a:schemeClr val="accent1">
                              <a:lumMod val="50000"/>
                            </a:schemeClr>
                          </a:solidFill>
                        </a:rPr>
                        <a:t>Información</a:t>
                      </a:r>
                      <a:r>
                        <a:rPr lang="en-GB" sz="2400" b="1" dirty="0">
                          <a:solidFill>
                            <a:schemeClr val="accent1">
                              <a:lumMod val="50000"/>
                            </a:schemeClr>
                          </a:solidFill>
                        </a:rPr>
                        <a:t> </a:t>
                      </a:r>
                    </a:p>
                    <a:p>
                      <a:r>
                        <a:rPr lang="en-GB" sz="2400" b="1" dirty="0" err="1">
                          <a:solidFill>
                            <a:schemeClr val="accent1">
                              <a:lumMod val="50000"/>
                            </a:schemeClr>
                          </a:solidFill>
                        </a:rPr>
                        <a:t>adicional</a:t>
                      </a:r>
                      <a:endParaRPr lang="en-GB" sz="2400" b="1" dirty="0">
                        <a:solidFill>
                          <a:schemeClr val="accent1">
                            <a:lumMod val="50000"/>
                          </a:schemeClr>
                        </a:solidFill>
                      </a:endParaRPr>
                    </a:p>
                  </a:txBody>
                  <a:tcPr/>
                </a:tc>
                <a:extLst>
                  <a:ext uri="{0D108BD9-81ED-4DB2-BD59-A6C34878D82A}">
                    <a16:rowId xmlns:a16="http://schemas.microsoft.com/office/drawing/2014/main" val="3133990644"/>
                  </a:ext>
                </a:extLst>
              </a:tr>
              <a:tr h="518160">
                <a:tc>
                  <a:txBody>
                    <a:bodyPr/>
                    <a:lstStyle/>
                    <a:p>
                      <a:r>
                        <a:rPr lang="en-GB" sz="2400" b="0" dirty="0">
                          <a:solidFill>
                            <a:schemeClr val="accent1">
                              <a:lumMod val="50000"/>
                            </a:schemeClr>
                          </a:solidFill>
                        </a:rPr>
                        <a:t>She</a:t>
                      </a:r>
                      <a:r>
                        <a:rPr lang="en-GB" sz="2400" b="0" baseline="0" dirty="0">
                          <a:solidFill>
                            <a:schemeClr val="accent1">
                              <a:lumMod val="50000"/>
                            </a:schemeClr>
                          </a:solidFill>
                        </a:rPr>
                        <a:t> can</a:t>
                      </a:r>
                    </a:p>
                    <a:p>
                      <a:r>
                        <a:rPr lang="en-GB" sz="2400" b="0" baseline="0" dirty="0">
                          <a:solidFill>
                            <a:schemeClr val="accent1">
                              <a:lumMod val="50000"/>
                            </a:schemeClr>
                          </a:solidFill>
                        </a:rPr>
                        <a:t>She can’t</a:t>
                      </a:r>
                      <a:endParaRPr lang="en-GB" sz="2400" b="0" dirty="0">
                        <a:solidFill>
                          <a:schemeClr val="accent1">
                            <a:lumMod val="50000"/>
                          </a:schemeClr>
                        </a:solidFill>
                      </a:endParaRPr>
                    </a:p>
                  </a:txBody>
                  <a:tcPr/>
                </a:tc>
                <a:tc>
                  <a:txBody>
                    <a:bodyPr/>
                    <a:lstStyle/>
                    <a:p>
                      <a:endParaRPr lang="en-GB" sz="28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extLst>
                  <a:ext uri="{0D108BD9-81ED-4DB2-BD59-A6C34878D82A}">
                    <a16:rowId xmlns:a16="http://schemas.microsoft.com/office/drawing/2014/main" val="2141584395"/>
                  </a:ext>
                </a:extLst>
              </a:tr>
              <a:tr h="518160">
                <a:tc>
                  <a:txBody>
                    <a:bodyPr/>
                    <a:lstStyle/>
                    <a:p>
                      <a:r>
                        <a:rPr lang="en-GB" sz="2400" b="0" dirty="0">
                          <a:solidFill>
                            <a:schemeClr val="accent1">
                              <a:lumMod val="50000"/>
                            </a:schemeClr>
                          </a:solidFill>
                        </a:rPr>
                        <a:t>She</a:t>
                      </a:r>
                      <a:r>
                        <a:rPr lang="en-GB" sz="2400" b="0" baseline="0" dirty="0">
                          <a:solidFill>
                            <a:schemeClr val="accent1">
                              <a:lumMod val="50000"/>
                            </a:schemeClr>
                          </a:solidFill>
                        </a:rPr>
                        <a:t> doesn’t want to</a:t>
                      </a:r>
                    </a:p>
                    <a:p>
                      <a:r>
                        <a:rPr lang="en-GB" sz="2400" b="0" baseline="0" dirty="0">
                          <a:solidFill>
                            <a:schemeClr val="accent1">
                              <a:lumMod val="50000"/>
                            </a:schemeClr>
                          </a:solidFill>
                        </a:rPr>
                        <a:t>She wants to</a:t>
                      </a:r>
                      <a:endParaRPr lang="en-GB" sz="24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extLst>
                  <a:ext uri="{0D108BD9-81ED-4DB2-BD59-A6C34878D82A}">
                    <a16:rowId xmlns:a16="http://schemas.microsoft.com/office/drawing/2014/main" val="2588831520"/>
                  </a:ext>
                </a:extLst>
              </a:tr>
              <a:tr h="518160">
                <a:tc>
                  <a:txBody>
                    <a:bodyPr/>
                    <a:lstStyle/>
                    <a:p>
                      <a:r>
                        <a:rPr lang="en-GB" sz="2400" b="0" dirty="0">
                          <a:solidFill>
                            <a:schemeClr val="accent1">
                              <a:lumMod val="50000"/>
                            </a:schemeClr>
                          </a:solidFill>
                        </a:rPr>
                        <a:t>She must</a:t>
                      </a:r>
                    </a:p>
                    <a:p>
                      <a:r>
                        <a:rPr lang="en-GB" sz="2400" b="0" dirty="0">
                          <a:solidFill>
                            <a:schemeClr val="accent1">
                              <a:lumMod val="50000"/>
                            </a:schemeClr>
                          </a:solidFill>
                        </a:rPr>
                        <a:t>She</a:t>
                      </a:r>
                      <a:r>
                        <a:rPr lang="en-GB" sz="2400" b="0" baseline="0" dirty="0">
                          <a:solidFill>
                            <a:schemeClr val="accent1">
                              <a:lumMod val="50000"/>
                            </a:schemeClr>
                          </a:solidFill>
                        </a:rPr>
                        <a:t> mustn’t</a:t>
                      </a:r>
                      <a:endParaRPr lang="en-GB" sz="24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extLst>
                  <a:ext uri="{0D108BD9-81ED-4DB2-BD59-A6C34878D82A}">
                    <a16:rowId xmlns:a16="http://schemas.microsoft.com/office/drawing/2014/main" val="731603049"/>
                  </a:ext>
                </a:extLst>
              </a:tr>
              <a:tr h="518160">
                <a:tc>
                  <a:txBody>
                    <a:bodyPr/>
                    <a:lstStyle/>
                    <a:p>
                      <a:r>
                        <a:rPr lang="en-GB" sz="2400" b="0" dirty="0">
                          <a:solidFill>
                            <a:schemeClr val="accent1">
                              <a:lumMod val="50000"/>
                            </a:schemeClr>
                          </a:solidFill>
                        </a:rPr>
                        <a:t>She</a:t>
                      </a:r>
                      <a:r>
                        <a:rPr lang="en-GB" sz="2400" b="0" baseline="0" dirty="0">
                          <a:solidFill>
                            <a:schemeClr val="accent1">
                              <a:lumMod val="50000"/>
                            </a:schemeClr>
                          </a:solidFill>
                        </a:rPr>
                        <a:t> can’t</a:t>
                      </a:r>
                    </a:p>
                    <a:p>
                      <a:r>
                        <a:rPr lang="en-GB" sz="2400" b="0" baseline="0" dirty="0">
                          <a:solidFill>
                            <a:schemeClr val="accent1">
                              <a:lumMod val="50000"/>
                            </a:schemeClr>
                          </a:solidFill>
                        </a:rPr>
                        <a:t>She can</a:t>
                      </a:r>
                      <a:endParaRPr lang="en-GB" sz="24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extLst>
                  <a:ext uri="{0D108BD9-81ED-4DB2-BD59-A6C34878D82A}">
                    <a16:rowId xmlns:a16="http://schemas.microsoft.com/office/drawing/2014/main" val="4294957602"/>
                  </a:ext>
                </a:extLst>
              </a:tr>
              <a:tr h="518160">
                <a:tc>
                  <a:txBody>
                    <a:bodyPr/>
                    <a:lstStyle/>
                    <a:p>
                      <a:r>
                        <a:rPr lang="en-GB" sz="2400" b="0" dirty="0">
                          <a:solidFill>
                            <a:schemeClr val="accent1">
                              <a:lumMod val="50000"/>
                            </a:schemeClr>
                          </a:solidFill>
                        </a:rPr>
                        <a:t>She wants to</a:t>
                      </a:r>
                    </a:p>
                    <a:p>
                      <a:r>
                        <a:rPr lang="en-GB" sz="2400" b="0" dirty="0">
                          <a:solidFill>
                            <a:schemeClr val="accent1">
                              <a:lumMod val="50000"/>
                            </a:schemeClr>
                          </a:solidFill>
                        </a:rPr>
                        <a:t>She doesn’t want to</a:t>
                      </a:r>
                    </a:p>
                  </a:txBody>
                  <a:tcPr anchor="ctr"/>
                </a:tc>
                <a:tc>
                  <a:txBody>
                    <a:bodyPr/>
                    <a:lstStyle/>
                    <a:p>
                      <a:endParaRPr lang="en-GB" sz="28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extLst>
                  <a:ext uri="{0D108BD9-81ED-4DB2-BD59-A6C34878D82A}">
                    <a16:rowId xmlns:a16="http://schemas.microsoft.com/office/drawing/2014/main" val="1394611836"/>
                  </a:ext>
                </a:extLst>
              </a:tr>
            </a:tbl>
          </a:graphicData>
        </a:graphic>
      </p:graphicFrame>
      <p:sp>
        <p:nvSpPr>
          <p:cNvPr id="6" name="TextBox 5"/>
          <p:cNvSpPr txBox="1"/>
          <p:nvPr/>
        </p:nvSpPr>
        <p:spPr>
          <a:xfrm>
            <a:off x="3951196" y="2319518"/>
            <a:ext cx="3850105" cy="461665"/>
          </a:xfrm>
          <a:prstGeom prst="rect">
            <a:avLst/>
          </a:prstGeom>
          <a:noFill/>
        </p:spPr>
        <p:txBody>
          <a:bodyPr wrap="square" rtlCol="0">
            <a:spAutoFit/>
          </a:bodyPr>
          <a:lstStyle/>
          <a:p>
            <a:r>
              <a:rPr lang="en-GB" sz="2400" b="1" dirty="0">
                <a:solidFill>
                  <a:schemeClr val="accent1">
                    <a:lumMod val="50000"/>
                  </a:schemeClr>
                </a:solidFill>
              </a:rPr>
              <a:t>ir a la playa</a:t>
            </a:r>
          </a:p>
        </p:txBody>
      </p:sp>
      <p:sp>
        <p:nvSpPr>
          <p:cNvPr id="7" name="Rounded Rectangle 6"/>
          <p:cNvSpPr/>
          <p:nvPr/>
        </p:nvSpPr>
        <p:spPr>
          <a:xfrm>
            <a:off x="444426" y="2503436"/>
            <a:ext cx="3291008" cy="462899"/>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 name="TextBox 7"/>
          <p:cNvSpPr txBox="1"/>
          <p:nvPr/>
        </p:nvSpPr>
        <p:spPr>
          <a:xfrm>
            <a:off x="7849430" y="2140413"/>
            <a:ext cx="3850105" cy="830997"/>
          </a:xfrm>
          <a:prstGeom prst="rect">
            <a:avLst/>
          </a:prstGeom>
          <a:noFill/>
        </p:spPr>
        <p:txBody>
          <a:bodyPr wrap="square" rtlCol="0">
            <a:spAutoFit/>
          </a:bodyPr>
          <a:lstStyle/>
          <a:p>
            <a:r>
              <a:rPr lang="en-GB" sz="2400" b="1" dirty="0">
                <a:solidFill>
                  <a:schemeClr val="accent1">
                    <a:lumMod val="50000"/>
                  </a:schemeClr>
                </a:solidFill>
              </a:rPr>
              <a:t>(</a:t>
            </a:r>
            <a:r>
              <a:rPr lang="en-GB" sz="2400" b="1" dirty="0" err="1">
                <a:solidFill>
                  <a:schemeClr val="accent1">
                    <a:lumMod val="50000"/>
                  </a:schemeClr>
                </a:solidFill>
              </a:rPr>
              <a:t>porque</a:t>
            </a:r>
            <a:r>
              <a:rPr lang="en-GB" sz="2400" b="1" dirty="0">
                <a:solidFill>
                  <a:schemeClr val="accent1">
                    <a:lumMod val="50000"/>
                  </a:schemeClr>
                </a:solidFill>
              </a:rPr>
              <a:t>) </a:t>
            </a:r>
            <a:r>
              <a:rPr lang="en-GB" sz="2400" b="1" dirty="0" err="1">
                <a:solidFill>
                  <a:schemeClr val="accent1">
                    <a:lumMod val="50000"/>
                  </a:schemeClr>
                </a:solidFill>
              </a:rPr>
              <a:t>debe</a:t>
            </a:r>
            <a:r>
              <a:rPr lang="en-GB" sz="2400" b="1" dirty="0">
                <a:solidFill>
                  <a:schemeClr val="accent1">
                    <a:lumMod val="50000"/>
                  </a:schemeClr>
                </a:solidFill>
              </a:rPr>
              <a:t> </a:t>
            </a:r>
            <a:r>
              <a:rPr lang="en-GB" sz="2400" b="1" dirty="0" err="1">
                <a:solidFill>
                  <a:schemeClr val="accent1">
                    <a:lumMod val="50000"/>
                  </a:schemeClr>
                </a:solidFill>
              </a:rPr>
              <a:t>pasar</a:t>
            </a:r>
            <a:r>
              <a:rPr lang="en-GB" sz="2400" b="1" dirty="0">
                <a:solidFill>
                  <a:schemeClr val="accent1">
                    <a:lumMod val="50000"/>
                  </a:schemeClr>
                </a:solidFill>
              </a:rPr>
              <a:t> </a:t>
            </a:r>
            <a:r>
              <a:rPr lang="en-GB" sz="2400" b="1" dirty="0" err="1">
                <a:solidFill>
                  <a:schemeClr val="accent1">
                    <a:lumMod val="50000"/>
                  </a:schemeClr>
                </a:solidFill>
              </a:rPr>
              <a:t>tiempo</a:t>
            </a:r>
            <a:r>
              <a:rPr lang="en-GB" sz="2400" b="1" dirty="0">
                <a:solidFill>
                  <a:schemeClr val="accent1">
                    <a:lumMod val="50000"/>
                  </a:schemeClr>
                </a:solidFill>
              </a:rPr>
              <a:t> con la </a:t>
            </a:r>
            <a:r>
              <a:rPr lang="en-GB" sz="2400" b="1" dirty="0" err="1">
                <a:solidFill>
                  <a:schemeClr val="accent1">
                    <a:lumMod val="50000"/>
                  </a:schemeClr>
                </a:solidFill>
              </a:rPr>
              <a:t>abuela</a:t>
            </a:r>
            <a:endParaRPr lang="en-GB" sz="2400" b="1" dirty="0">
              <a:solidFill>
                <a:schemeClr val="accent1">
                  <a:lumMod val="50000"/>
                </a:schemeClr>
              </a:solidFill>
            </a:endParaRPr>
          </a:p>
        </p:txBody>
      </p:sp>
      <p:sp>
        <p:nvSpPr>
          <p:cNvPr id="9" name="Rounded Rectangle 8"/>
          <p:cNvSpPr/>
          <p:nvPr/>
        </p:nvSpPr>
        <p:spPr>
          <a:xfrm>
            <a:off x="444426" y="3344864"/>
            <a:ext cx="3291008" cy="462899"/>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 name="TextBox 9"/>
          <p:cNvSpPr txBox="1"/>
          <p:nvPr/>
        </p:nvSpPr>
        <p:spPr>
          <a:xfrm>
            <a:off x="3936570" y="3145262"/>
            <a:ext cx="3850105" cy="461665"/>
          </a:xfrm>
          <a:prstGeom prst="rect">
            <a:avLst/>
          </a:prstGeom>
          <a:noFill/>
        </p:spPr>
        <p:txBody>
          <a:bodyPr wrap="square" rtlCol="0">
            <a:spAutoFit/>
          </a:bodyPr>
          <a:lstStyle/>
          <a:p>
            <a:r>
              <a:rPr lang="en-GB" sz="2400" b="1" dirty="0" err="1">
                <a:solidFill>
                  <a:schemeClr val="accent1">
                    <a:lumMod val="50000"/>
                  </a:schemeClr>
                </a:solidFill>
              </a:rPr>
              <a:t>hacer</a:t>
            </a:r>
            <a:r>
              <a:rPr lang="en-GB" sz="2400" b="1" dirty="0">
                <a:solidFill>
                  <a:schemeClr val="accent1">
                    <a:lumMod val="50000"/>
                  </a:schemeClr>
                </a:solidFill>
              </a:rPr>
              <a:t> </a:t>
            </a:r>
            <a:r>
              <a:rPr lang="en-GB" sz="2400" b="1" dirty="0" err="1">
                <a:solidFill>
                  <a:schemeClr val="accent1">
                    <a:lumMod val="50000"/>
                  </a:schemeClr>
                </a:solidFill>
              </a:rPr>
              <a:t>deporte</a:t>
            </a:r>
            <a:endParaRPr lang="en-GB" sz="2400" b="1" dirty="0">
              <a:solidFill>
                <a:schemeClr val="accent1">
                  <a:lumMod val="50000"/>
                </a:schemeClr>
              </a:solidFill>
            </a:endParaRPr>
          </a:p>
        </p:txBody>
      </p:sp>
      <p:sp>
        <p:nvSpPr>
          <p:cNvPr id="11" name="TextBox 10"/>
          <p:cNvSpPr txBox="1"/>
          <p:nvPr/>
        </p:nvSpPr>
        <p:spPr>
          <a:xfrm>
            <a:off x="7841408" y="3098621"/>
            <a:ext cx="3850105" cy="461665"/>
          </a:xfrm>
          <a:prstGeom prst="rect">
            <a:avLst/>
          </a:prstGeom>
          <a:noFill/>
        </p:spPr>
        <p:txBody>
          <a:bodyPr wrap="square" rtlCol="0">
            <a:spAutoFit/>
          </a:bodyPr>
          <a:lstStyle/>
          <a:p>
            <a:r>
              <a:rPr lang="en-GB" sz="2400" b="1" dirty="0">
                <a:solidFill>
                  <a:schemeClr val="accent1">
                    <a:lumMod val="50000"/>
                  </a:schemeClr>
                </a:solidFill>
              </a:rPr>
              <a:t>(</a:t>
            </a:r>
            <a:r>
              <a:rPr lang="en-GB" sz="2400" b="1" dirty="0" err="1">
                <a:solidFill>
                  <a:schemeClr val="accent1">
                    <a:lumMod val="50000"/>
                  </a:schemeClr>
                </a:solidFill>
              </a:rPr>
              <a:t>aunque</a:t>
            </a:r>
            <a:r>
              <a:rPr lang="en-GB" sz="2400" b="1" dirty="0">
                <a:solidFill>
                  <a:schemeClr val="accent1">
                    <a:lumMod val="50000"/>
                  </a:schemeClr>
                </a:solidFill>
              </a:rPr>
              <a:t>) no </a:t>
            </a:r>
            <a:r>
              <a:rPr lang="en-GB" sz="2400" b="1" dirty="0" err="1">
                <a:solidFill>
                  <a:schemeClr val="accent1">
                    <a:lumMod val="50000"/>
                  </a:schemeClr>
                </a:solidFill>
              </a:rPr>
              <a:t>puede</a:t>
            </a:r>
            <a:endParaRPr lang="en-GB" sz="2400" b="1" dirty="0">
              <a:solidFill>
                <a:schemeClr val="accent1">
                  <a:lumMod val="50000"/>
                </a:schemeClr>
              </a:solidFill>
            </a:endParaRPr>
          </a:p>
        </p:txBody>
      </p:sp>
      <p:sp>
        <p:nvSpPr>
          <p:cNvPr id="12" name="Rounded Rectangle 11"/>
          <p:cNvSpPr/>
          <p:nvPr/>
        </p:nvSpPr>
        <p:spPr>
          <a:xfrm>
            <a:off x="444426" y="3781854"/>
            <a:ext cx="3291008" cy="462899"/>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5" name="TextBox 14"/>
          <p:cNvSpPr txBox="1"/>
          <p:nvPr/>
        </p:nvSpPr>
        <p:spPr>
          <a:xfrm>
            <a:off x="3934877" y="3935394"/>
            <a:ext cx="3850105" cy="461665"/>
          </a:xfrm>
          <a:prstGeom prst="rect">
            <a:avLst/>
          </a:prstGeom>
          <a:noFill/>
        </p:spPr>
        <p:txBody>
          <a:bodyPr wrap="square" rtlCol="0">
            <a:spAutoFit/>
          </a:bodyPr>
          <a:lstStyle/>
          <a:p>
            <a:r>
              <a:rPr lang="en-GB" sz="2400" b="1" dirty="0" err="1">
                <a:solidFill>
                  <a:schemeClr val="accent1">
                    <a:lumMod val="50000"/>
                  </a:schemeClr>
                </a:solidFill>
              </a:rPr>
              <a:t>sacar</a:t>
            </a:r>
            <a:r>
              <a:rPr lang="en-GB" sz="2400" b="1" dirty="0">
                <a:solidFill>
                  <a:schemeClr val="accent1">
                    <a:lumMod val="50000"/>
                  </a:schemeClr>
                </a:solidFill>
              </a:rPr>
              <a:t> la basura</a:t>
            </a:r>
          </a:p>
        </p:txBody>
      </p:sp>
      <p:sp>
        <p:nvSpPr>
          <p:cNvPr id="16" name="TextBox 15"/>
          <p:cNvSpPr txBox="1"/>
          <p:nvPr/>
        </p:nvSpPr>
        <p:spPr>
          <a:xfrm>
            <a:off x="7867847" y="3948340"/>
            <a:ext cx="3850105" cy="461665"/>
          </a:xfrm>
          <a:prstGeom prst="rect">
            <a:avLst/>
          </a:prstGeom>
          <a:noFill/>
        </p:spPr>
        <p:txBody>
          <a:bodyPr wrap="square" rtlCol="0">
            <a:spAutoFit/>
          </a:bodyPr>
          <a:lstStyle/>
          <a:p>
            <a:r>
              <a:rPr lang="en-GB" sz="2400" b="1" dirty="0">
                <a:solidFill>
                  <a:schemeClr val="accent1">
                    <a:lumMod val="50000"/>
                  </a:schemeClr>
                </a:solidFill>
              </a:rPr>
              <a:t>(</a:t>
            </a:r>
            <a:r>
              <a:rPr lang="en-GB" sz="2400" b="1" dirty="0" err="1">
                <a:solidFill>
                  <a:schemeClr val="accent1">
                    <a:lumMod val="50000"/>
                  </a:schemeClr>
                </a:solidFill>
              </a:rPr>
              <a:t>pero</a:t>
            </a:r>
            <a:r>
              <a:rPr lang="en-GB" sz="2400" b="1" dirty="0">
                <a:solidFill>
                  <a:schemeClr val="accent1">
                    <a:lumMod val="50000"/>
                  </a:schemeClr>
                </a:solidFill>
              </a:rPr>
              <a:t>) no </a:t>
            </a:r>
            <a:r>
              <a:rPr lang="en-GB" sz="2400" b="1" dirty="0" err="1">
                <a:solidFill>
                  <a:schemeClr val="accent1">
                    <a:lumMod val="50000"/>
                  </a:schemeClr>
                </a:solidFill>
              </a:rPr>
              <a:t>quiere</a:t>
            </a:r>
            <a:endParaRPr lang="en-GB" sz="2400" b="1" dirty="0">
              <a:solidFill>
                <a:schemeClr val="accent1">
                  <a:lumMod val="50000"/>
                </a:schemeClr>
              </a:solidFill>
            </a:endParaRPr>
          </a:p>
        </p:txBody>
      </p:sp>
      <p:sp>
        <p:nvSpPr>
          <p:cNvPr id="17" name="Rounded Rectangle 16"/>
          <p:cNvSpPr/>
          <p:nvPr/>
        </p:nvSpPr>
        <p:spPr>
          <a:xfrm>
            <a:off x="444426" y="4607598"/>
            <a:ext cx="3291008" cy="462899"/>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8" name="TextBox 17"/>
          <p:cNvSpPr txBox="1"/>
          <p:nvPr/>
        </p:nvSpPr>
        <p:spPr>
          <a:xfrm>
            <a:off x="3951196" y="4765144"/>
            <a:ext cx="3850105" cy="461665"/>
          </a:xfrm>
          <a:prstGeom prst="rect">
            <a:avLst/>
          </a:prstGeom>
          <a:noFill/>
        </p:spPr>
        <p:txBody>
          <a:bodyPr wrap="square" rtlCol="0">
            <a:spAutoFit/>
          </a:bodyPr>
          <a:lstStyle/>
          <a:p>
            <a:r>
              <a:rPr lang="en-GB" sz="2400" b="1" dirty="0" err="1">
                <a:solidFill>
                  <a:schemeClr val="accent1">
                    <a:lumMod val="50000"/>
                  </a:schemeClr>
                </a:solidFill>
              </a:rPr>
              <a:t>correr</a:t>
            </a:r>
            <a:r>
              <a:rPr lang="en-GB" sz="2400" b="1" dirty="0">
                <a:solidFill>
                  <a:schemeClr val="accent1">
                    <a:lumMod val="50000"/>
                  </a:schemeClr>
                </a:solidFill>
              </a:rPr>
              <a:t> (sola)</a:t>
            </a:r>
          </a:p>
        </p:txBody>
      </p:sp>
      <p:sp>
        <p:nvSpPr>
          <p:cNvPr id="19" name="TextBox 18"/>
          <p:cNvSpPr txBox="1"/>
          <p:nvPr/>
        </p:nvSpPr>
        <p:spPr>
          <a:xfrm>
            <a:off x="7867847" y="4792707"/>
            <a:ext cx="3850105" cy="461665"/>
          </a:xfrm>
          <a:prstGeom prst="rect">
            <a:avLst/>
          </a:prstGeom>
          <a:noFill/>
        </p:spPr>
        <p:txBody>
          <a:bodyPr wrap="square" rtlCol="0">
            <a:spAutoFit/>
          </a:bodyPr>
          <a:lstStyle/>
          <a:p>
            <a:r>
              <a:rPr lang="en-GB" sz="2400" b="1" dirty="0">
                <a:solidFill>
                  <a:schemeClr val="accent1">
                    <a:lumMod val="50000"/>
                  </a:schemeClr>
                </a:solidFill>
              </a:rPr>
              <a:t>por el </a:t>
            </a:r>
            <a:r>
              <a:rPr lang="en-GB" sz="2400" b="1" dirty="0" err="1">
                <a:solidFill>
                  <a:schemeClr val="accent1">
                    <a:lumMod val="50000"/>
                  </a:schemeClr>
                </a:solidFill>
              </a:rPr>
              <a:t>parque</a:t>
            </a:r>
            <a:endParaRPr lang="en-GB" sz="2400" b="1" dirty="0">
              <a:solidFill>
                <a:schemeClr val="accent1">
                  <a:lumMod val="50000"/>
                </a:schemeClr>
              </a:solidFill>
            </a:endParaRPr>
          </a:p>
        </p:txBody>
      </p:sp>
      <p:sp>
        <p:nvSpPr>
          <p:cNvPr id="20" name="Rounded Rectangle 19"/>
          <p:cNvSpPr/>
          <p:nvPr/>
        </p:nvSpPr>
        <p:spPr>
          <a:xfrm>
            <a:off x="444426" y="5433342"/>
            <a:ext cx="3291008" cy="462899"/>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1" name="TextBox 20"/>
          <p:cNvSpPr txBox="1"/>
          <p:nvPr/>
        </p:nvSpPr>
        <p:spPr>
          <a:xfrm>
            <a:off x="3951196" y="5396333"/>
            <a:ext cx="3850105" cy="830997"/>
          </a:xfrm>
          <a:prstGeom prst="rect">
            <a:avLst/>
          </a:prstGeom>
          <a:noFill/>
        </p:spPr>
        <p:txBody>
          <a:bodyPr wrap="square" rtlCol="0">
            <a:spAutoFit/>
          </a:bodyPr>
          <a:lstStyle/>
          <a:p>
            <a:r>
              <a:rPr lang="en-GB" sz="2400" b="1" dirty="0" err="1">
                <a:solidFill>
                  <a:schemeClr val="accent1">
                    <a:lumMod val="50000"/>
                  </a:schemeClr>
                </a:solidFill>
              </a:rPr>
              <a:t>pasar</a:t>
            </a:r>
            <a:r>
              <a:rPr lang="en-GB" sz="2400" b="1" dirty="0">
                <a:solidFill>
                  <a:schemeClr val="accent1">
                    <a:lumMod val="50000"/>
                  </a:schemeClr>
                </a:solidFill>
              </a:rPr>
              <a:t> </a:t>
            </a:r>
            <a:r>
              <a:rPr lang="en-GB" sz="2400" b="1" dirty="0" err="1">
                <a:solidFill>
                  <a:schemeClr val="accent1">
                    <a:lumMod val="50000"/>
                  </a:schemeClr>
                </a:solidFill>
              </a:rPr>
              <a:t>tiempo</a:t>
            </a:r>
            <a:r>
              <a:rPr lang="en-GB" sz="2400" b="1" dirty="0">
                <a:solidFill>
                  <a:schemeClr val="accent1">
                    <a:lumMod val="50000"/>
                  </a:schemeClr>
                </a:solidFill>
              </a:rPr>
              <a:t> con los amigos</a:t>
            </a:r>
          </a:p>
        </p:txBody>
      </p:sp>
      <p:sp>
        <p:nvSpPr>
          <p:cNvPr id="23" name="TextBox 22"/>
          <p:cNvSpPr txBox="1"/>
          <p:nvPr/>
        </p:nvSpPr>
        <p:spPr>
          <a:xfrm>
            <a:off x="7835761" y="5580998"/>
            <a:ext cx="3850105" cy="461665"/>
          </a:xfrm>
          <a:prstGeom prst="rect">
            <a:avLst/>
          </a:prstGeom>
          <a:noFill/>
        </p:spPr>
        <p:txBody>
          <a:bodyPr wrap="square" rtlCol="0">
            <a:spAutoFit/>
          </a:bodyPr>
          <a:lstStyle/>
          <a:p>
            <a:r>
              <a:rPr lang="en-GB" sz="2400" b="1" dirty="0">
                <a:solidFill>
                  <a:schemeClr val="accent1">
                    <a:lumMod val="50000"/>
                  </a:schemeClr>
                </a:solidFill>
              </a:rPr>
              <a:t>(</a:t>
            </a:r>
            <a:r>
              <a:rPr lang="en-GB" sz="2400" b="1" dirty="0" err="1">
                <a:solidFill>
                  <a:schemeClr val="accent1">
                    <a:lumMod val="50000"/>
                  </a:schemeClr>
                </a:solidFill>
              </a:rPr>
              <a:t>pero</a:t>
            </a:r>
            <a:r>
              <a:rPr lang="en-GB" sz="2400" b="1" dirty="0">
                <a:solidFill>
                  <a:schemeClr val="accent1">
                    <a:lumMod val="50000"/>
                  </a:schemeClr>
                </a:solidFill>
              </a:rPr>
              <a:t>) </a:t>
            </a:r>
            <a:r>
              <a:rPr lang="en-GB" sz="2400" b="1" dirty="0" err="1">
                <a:solidFill>
                  <a:schemeClr val="accent1">
                    <a:lumMod val="50000"/>
                  </a:schemeClr>
                </a:solidFill>
              </a:rPr>
              <a:t>debe</a:t>
            </a:r>
            <a:r>
              <a:rPr lang="en-GB" sz="2400" b="1" dirty="0">
                <a:solidFill>
                  <a:schemeClr val="accent1">
                    <a:lumMod val="50000"/>
                  </a:schemeClr>
                </a:solidFill>
              </a:rPr>
              <a:t> </a:t>
            </a:r>
            <a:r>
              <a:rPr lang="en-GB" sz="2400" b="1" dirty="0" err="1">
                <a:solidFill>
                  <a:schemeClr val="accent1">
                    <a:lumMod val="50000"/>
                  </a:schemeClr>
                </a:solidFill>
              </a:rPr>
              <a:t>estudiar</a:t>
            </a:r>
            <a:endParaRPr lang="en-GB" sz="2400" b="1" dirty="0">
              <a:solidFill>
                <a:schemeClr val="accent1">
                  <a:lumMod val="50000"/>
                </a:schemeClr>
              </a:solidFill>
            </a:endParaRPr>
          </a:p>
        </p:txBody>
      </p:sp>
      <p:sp>
        <p:nvSpPr>
          <p:cNvPr id="25" name="TextBox 24"/>
          <p:cNvSpPr txBox="1"/>
          <p:nvPr/>
        </p:nvSpPr>
        <p:spPr>
          <a:xfrm>
            <a:off x="145962" y="41101"/>
            <a:ext cx="9484143" cy="1200329"/>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Hablan</a:t>
            </a:r>
            <a:r>
              <a:rPr lang="en-GB" sz="2400" b="1" dirty="0">
                <a:solidFill>
                  <a:schemeClr val="accent1">
                    <a:lumMod val="50000"/>
                  </a:schemeClr>
                </a:solidFill>
                <a:latin typeface="Century Gothic" panose="020B0502020202020204" pitchFamily="34" charset="0"/>
              </a:rPr>
              <a:t> Ana y Diego, los padres de Lucía.</a:t>
            </a:r>
          </a:p>
          <a:p>
            <a:r>
              <a:rPr lang="en-GB" sz="2400" b="1" dirty="0">
                <a:solidFill>
                  <a:schemeClr val="accent1">
                    <a:lumMod val="50000"/>
                  </a:schemeClr>
                </a:solidFill>
                <a:latin typeface="Century Gothic" panose="020B0502020202020204" pitchFamily="34" charset="0"/>
              </a:rPr>
              <a:t>¿</a:t>
            </a:r>
            <a:r>
              <a:rPr lang="en-GB" sz="2400" b="1" dirty="0" err="1">
                <a:solidFill>
                  <a:schemeClr val="accent1">
                    <a:lumMod val="50000"/>
                  </a:schemeClr>
                </a:solidFill>
                <a:latin typeface="Century Gothic" panose="020B0502020202020204" pitchFamily="34" charset="0"/>
              </a:rPr>
              <a:t>Qué</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puede</a:t>
            </a:r>
            <a:r>
              <a:rPr lang="en-GB" sz="2400" b="1" dirty="0">
                <a:solidFill>
                  <a:schemeClr val="accent1">
                    <a:lumMod val="50000"/>
                  </a:schemeClr>
                </a:solidFill>
                <a:latin typeface="Century Gothic" panose="020B0502020202020204" pitchFamily="34" charset="0"/>
              </a:rPr>
              <a:t>/no </a:t>
            </a:r>
            <a:r>
              <a:rPr lang="en-GB" sz="2400" b="1" dirty="0" err="1">
                <a:solidFill>
                  <a:schemeClr val="accent1">
                    <a:lumMod val="50000"/>
                  </a:schemeClr>
                </a:solidFill>
                <a:latin typeface="Century Gothic" panose="020B0502020202020204" pitchFamily="34" charset="0"/>
              </a:rPr>
              <a:t>puede</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hacer</a:t>
            </a:r>
            <a:r>
              <a:rPr lang="en-GB" sz="2400" b="1" dirty="0">
                <a:solidFill>
                  <a:schemeClr val="accent1">
                    <a:lumMod val="50000"/>
                  </a:schemeClr>
                </a:solidFill>
                <a:latin typeface="Century Gothic" panose="020B0502020202020204" pitchFamily="34" charset="0"/>
              </a:rPr>
              <a:t> Lucía </a:t>
            </a:r>
            <a:r>
              <a:rPr lang="en-GB" sz="2400" b="1" dirty="0" err="1">
                <a:solidFill>
                  <a:schemeClr val="accent1">
                    <a:lumMod val="50000"/>
                  </a:schemeClr>
                </a:solidFill>
                <a:latin typeface="Century Gothic" panose="020B0502020202020204" pitchFamily="34" charset="0"/>
              </a:rPr>
              <a:t>durante</a:t>
            </a:r>
            <a:r>
              <a:rPr lang="en-GB" sz="2400" b="1" dirty="0">
                <a:solidFill>
                  <a:schemeClr val="accent1">
                    <a:lumMod val="50000"/>
                  </a:schemeClr>
                </a:solidFill>
                <a:latin typeface="Century Gothic" panose="020B0502020202020204" pitchFamily="34" charset="0"/>
              </a:rPr>
              <a:t> las vacaciones?</a:t>
            </a:r>
          </a:p>
          <a:p>
            <a:r>
              <a:rPr lang="en-GB" sz="2400" b="1" dirty="0" err="1">
                <a:solidFill>
                  <a:schemeClr val="accent1">
                    <a:lumMod val="50000"/>
                  </a:schemeClr>
                </a:solidFill>
                <a:latin typeface="Century Gothic" panose="020B0502020202020204" pitchFamily="34" charset="0"/>
              </a:rPr>
              <a:t>Marca</a:t>
            </a:r>
            <a:r>
              <a:rPr lang="en-GB" sz="2400" b="1" dirty="0">
                <a:solidFill>
                  <a:schemeClr val="accent1">
                    <a:lumMod val="50000"/>
                  </a:schemeClr>
                </a:solidFill>
                <a:latin typeface="Century Gothic" panose="020B0502020202020204" pitchFamily="34" charset="0"/>
              </a:rPr>
              <a:t> la </a:t>
            </a:r>
            <a:r>
              <a:rPr lang="en-GB" sz="2400" b="1" dirty="0" err="1">
                <a:solidFill>
                  <a:schemeClr val="accent1">
                    <a:lumMod val="50000"/>
                  </a:schemeClr>
                </a:solidFill>
                <a:latin typeface="Century Gothic" panose="020B0502020202020204" pitchFamily="34" charset="0"/>
              </a:rPr>
              <a:t>opción</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correcta</a:t>
            </a:r>
            <a:r>
              <a:rPr lang="en-GB" sz="2400" b="1" dirty="0">
                <a:solidFill>
                  <a:schemeClr val="accent1">
                    <a:lumMod val="50000"/>
                  </a:schemeClr>
                </a:solidFill>
                <a:latin typeface="Century Gothic" panose="020B0502020202020204" pitchFamily="34" charset="0"/>
              </a:rPr>
              <a:t> y escribe la </a:t>
            </a:r>
            <a:r>
              <a:rPr lang="en-GB" sz="2400" b="1" dirty="0" err="1">
                <a:solidFill>
                  <a:schemeClr val="accent1">
                    <a:lumMod val="50000"/>
                  </a:schemeClr>
                </a:solidFill>
                <a:latin typeface="Century Gothic" panose="020B0502020202020204" pitchFamily="34" charset="0"/>
              </a:rPr>
              <a:t>información</a:t>
            </a:r>
            <a:r>
              <a:rPr lang="en-GB" sz="2400" b="1" dirty="0">
                <a:solidFill>
                  <a:schemeClr val="accent1">
                    <a:lumMod val="50000"/>
                  </a:schemeClr>
                </a:solidFill>
                <a:latin typeface="Century Gothic" panose="020B0502020202020204" pitchFamily="34" charset="0"/>
              </a:rPr>
              <a:t> en </a:t>
            </a:r>
            <a:r>
              <a:rPr lang="en-GB" sz="2400" b="1" dirty="0" err="1">
                <a:solidFill>
                  <a:schemeClr val="accent1">
                    <a:lumMod val="50000"/>
                  </a:schemeClr>
                </a:solidFill>
                <a:latin typeface="Century Gothic" panose="020B0502020202020204" pitchFamily="34" charset="0"/>
              </a:rPr>
              <a:t>español</a:t>
            </a:r>
            <a:r>
              <a:rPr lang="en-GB" sz="2400" b="1" dirty="0">
                <a:solidFill>
                  <a:schemeClr val="accent1">
                    <a:lumMod val="50000"/>
                  </a:schemeClr>
                </a:solidFill>
                <a:latin typeface="Century Gothic" panose="020B0502020202020204" pitchFamily="34" charset="0"/>
              </a:rPr>
              <a:t>. </a:t>
            </a:r>
          </a:p>
        </p:txBody>
      </p:sp>
      <p:sp>
        <p:nvSpPr>
          <p:cNvPr id="26" name="Action Button: Custom 6">
            <a:hlinkClick r:id="" action="ppaction://noaction" highlightClick="1">
              <a:snd r:embed="rId3" name="no puede ir a la playa porque debe pasar tiempo con la abuela.wav"/>
            </a:hlinkClick>
            <a:extLst>
              <a:ext uri="{FF2B5EF4-FFF2-40B4-BE49-F238E27FC236}">
                <a16:creationId xmlns:a16="http://schemas.microsoft.com/office/drawing/2014/main" id="{1C8D027A-2440-9747-A57F-9AAED084344F}"/>
              </a:ext>
            </a:extLst>
          </p:cNvPr>
          <p:cNvSpPr/>
          <p:nvPr/>
        </p:nvSpPr>
        <p:spPr>
          <a:xfrm>
            <a:off x="48671" y="2401909"/>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27" name="Action Button: Custom 6">
            <a:hlinkClick r:id="" action="ppaction://noaction" highlightClick="1">
              <a:snd r:embed="rId4" name="quiere hacer deporte aunque no puede.wav"/>
            </a:hlinkClick>
            <a:extLst>
              <a:ext uri="{FF2B5EF4-FFF2-40B4-BE49-F238E27FC236}">
                <a16:creationId xmlns:a16="http://schemas.microsoft.com/office/drawing/2014/main" id="{E280589B-70B5-EA48-AA7A-EBCB08669F9A}"/>
              </a:ext>
            </a:extLst>
          </p:cNvPr>
          <p:cNvSpPr/>
          <p:nvPr/>
        </p:nvSpPr>
        <p:spPr>
          <a:xfrm>
            <a:off x="40129" y="3259813"/>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28" name="Action Button: Custom 6">
            <a:hlinkClick r:id="" action="ppaction://noaction" highlightClick="1">
              <a:snd r:embed="rId5" name="debe sacar la basura pero no quiere.wav"/>
            </a:hlinkClick>
            <a:extLst>
              <a:ext uri="{FF2B5EF4-FFF2-40B4-BE49-F238E27FC236}">
                <a16:creationId xmlns:a16="http://schemas.microsoft.com/office/drawing/2014/main" id="{41E75512-9109-A74E-8467-843E8B6336FB}"/>
              </a:ext>
            </a:extLst>
          </p:cNvPr>
          <p:cNvSpPr/>
          <p:nvPr/>
        </p:nvSpPr>
        <p:spPr>
          <a:xfrm>
            <a:off x="40129" y="408837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29" name="Action Button: Custom 6">
            <a:hlinkClick r:id="" action="ppaction://noaction" highlightClick="1">
              <a:snd r:embed="rId6" name="no puede correr sola por el parque.wav"/>
            </a:hlinkClick>
            <a:extLst>
              <a:ext uri="{FF2B5EF4-FFF2-40B4-BE49-F238E27FC236}">
                <a16:creationId xmlns:a16="http://schemas.microsoft.com/office/drawing/2014/main" id="{476B7451-5B97-E745-BEBD-D5ADC9C20D57}"/>
              </a:ext>
            </a:extLst>
          </p:cNvPr>
          <p:cNvSpPr/>
          <p:nvPr/>
        </p:nvSpPr>
        <p:spPr>
          <a:xfrm>
            <a:off x="52082" y="4914122"/>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30" name="Action Button: Custom 6">
            <a:hlinkClick r:id="" action="ppaction://noaction" highlightClick="1">
              <a:snd r:embed="rId7" name="quiere pasar tiempo con los amigos pero debe estudiar.wav"/>
            </a:hlinkClick>
            <a:extLst>
              <a:ext uri="{FF2B5EF4-FFF2-40B4-BE49-F238E27FC236}">
                <a16:creationId xmlns:a16="http://schemas.microsoft.com/office/drawing/2014/main" id="{0BC01BDA-44D8-3847-A054-6C3178C536DD}"/>
              </a:ext>
            </a:extLst>
          </p:cNvPr>
          <p:cNvSpPr/>
          <p:nvPr/>
        </p:nvSpPr>
        <p:spPr>
          <a:xfrm>
            <a:off x="52082" y="5715932"/>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grpSp>
        <p:nvGrpSpPr>
          <p:cNvPr id="31" name="Group 30"/>
          <p:cNvGrpSpPr/>
          <p:nvPr/>
        </p:nvGrpSpPr>
        <p:grpSpPr>
          <a:xfrm>
            <a:off x="10192728" y="573314"/>
            <a:ext cx="1967342" cy="1555885"/>
            <a:chOff x="257189" y="3481584"/>
            <a:chExt cx="2342988" cy="1915241"/>
          </a:xfrm>
        </p:grpSpPr>
        <p:pic>
          <p:nvPicPr>
            <p:cNvPr id="32" name="Picture 31"/>
            <p:cNvPicPr>
              <a:picLocks noChangeAspect="1"/>
            </p:cNvPicPr>
            <p:nvPr/>
          </p:nvPicPr>
          <p:blipFill rotWithShape="1">
            <a:blip r:embed="rId8" cstate="print">
              <a:clrChange>
                <a:clrFrom>
                  <a:srgbClr val="FBF9FA"/>
                </a:clrFrom>
                <a:clrTo>
                  <a:srgbClr val="FBF9FA">
                    <a:alpha val="0"/>
                  </a:srgbClr>
                </a:clrTo>
              </a:clrChange>
              <a:extLst>
                <a:ext uri="{28A0092B-C50C-407E-A947-70E740481C1C}">
                  <a14:useLocalDpi xmlns:a14="http://schemas.microsoft.com/office/drawing/2010/main" val="0"/>
                </a:ext>
              </a:extLst>
            </a:blip>
            <a:srcRect l="16145" r="55361" b="17973"/>
            <a:stretch/>
          </p:blipFill>
          <p:spPr>
            <a:xfrm>
              <a:off x="257189" y="3642911"/>
              <a:ext cx="1083130" cy="1753914"/>
            </a:xfrm>
            <a:prstGeom prst="rect">
              <a:avLst/>
            </a:prstGeom>
          </p:spPr>
        </p:pic>
        <p:pic>
          <p:nvPicPr>
            <p:cNvPr id="33" name="Picture 32"/>
            <p:cNvPicPr>
              <a:picLocks noChangeAspect="1"/>
            </p:cNvPicPr>
            <p:nvPr/>
          </p:nvPicPr>
          <p:blipFill rotWithShape="1">
            <a:blip r:embed="rId9" cstate="print">
              <a:clrChange>
                <a:clrFrom>
                  <a:srgbClr val="FBF9FA"/>
                </a:clrFrom>
                <a:clrTo>
                  <a:srgbClr val="FBF9FA">
                    <a:alpha val="0"/>
                  </a:srgbClr>
                </a:clrTo>
              </a:clrChange>
              <a:extLst>
                <a:ext uri="{28A0092B-C50C-407E-A947-70E740481C1C}">
                  <a14:useLocalDpi xmlns:a14="http://schemas.microsoft.com/office/drawing/2010/main" val="0"/>
                </a:ext>
              </a:extLst>
            </a:blip>
            <a:srcRect l="51962" r="24971" b="37661"/>
            <a:stretch/>
          </p:blipFill>
          <p:spPr>
            <a:xfrm>
              <a:off x="1340319" y="3481584"/>
              <a:ext cx="1259858" cy="1915241"/>
            </a:xfrm>
            <a:prstGeom prst="rect">
              <a:avLst/>
            </a:prstGeom>
          </p:spPr>
        </p:pic>
      </p:grpSp>
      <p:sp>
        <p:nvSpPr>
          <p:cNvPr id="34" name="TextBox 33"/>
          <p:cNvSpPr txBox="1"/>
          <p:nvPr/>
        </p:nvSpPr>
        <p:spPr>
          <a:xfrm>
            <a:off x="8524636" y="-54248"/>
            <a:ext cx="1105469" cy="461665"/>
          </a:xfrm>
          <a:prstGeom prst="rect">
            <a:avLst/>
          </a:prstGeom>
          <a:noFill/>
        </p:spPr>
        <p:txBody>
          <a:bodyPr wrap="square" rtlCol="0">
            <a:spAutoFit/>
          </a:bodyPr>
          <a:lstStyle/>
          <a:p>
            <a:r>
              <a:rPr lang="en-GB" sz="2400" b="1" dirty="0">
                <a:solidFill>
                  <a:schemeClr val="accent1">
                    <a:lumMod val="50000"/>
                  </a:schemeClr>
                </a:solidFill>
              </a:rPr>
              <a:t>[1/2]</a:t>
            </a:r>
          </a:p>
        </p:txBody>
      </p:sp>
      <p:sp>
        <p:nvSpPr>
          <p:cNvPr id="35" name="Rounded Rectangle 11">
            <a:extLst>
              <a:ext uri="{FF2B5EF4-FFF2-40B4-BE49-F238E27FC236}">
                <a16:creationId xmlns:a16="http://schemas.microsoft.com/office/drawing/2014/main" id="{A316DD52-7894-4A75-969C-CA0645DA2978}"/>
              </a:ext>
            </a:extLst>
          </p:cNvPr>
          <p:cNvSpPr/>
          <p:nvPr/>
        </p:nvSpPr>
        <p:spPr>
          <a:xfrm>
            <a:off x="9362364" y="258166"/>
            <a:ext cx="256577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smtClean="0">
                <a:solidFill>
                  <a:prstClr val="white"/>
                </a:solidFill>
                <a:latin typeface="Century Gothic" panose="020B0502020202020204" pitchFamily="34" charset="0"/>
              </a:rPr>
              <a:t>escuchar</a:t>
            </a:r>
            <a:r>
              <a:rPr lang="en-GB" sz="2000" b="1" dirty="0" smtClean="0">
                <a:solidFill>
                  <a:prstClr val="white"/>
                </a:solidFill>
                <a:latin typeface="Century Gothic" panose="020B0502020202020204" pitchFamily="34" charset="0"/>
              </a:rPr>
              <a:t> / </a:t>
            </a:r>
            <a:r>
              <a:rPr lang="en-GB" sz="2000" b="1" dirty="0" err="1" smtClean="0">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0225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p:bldP spid="11" grpId="0"/>
      <p:bldP spid="12" grpId="0" animBg="1"/>
      <p:bldP spid="15" grpId="0"/>
      <p:bldP spid="16" grpId="0"/>
      <p:bldP spid="17" grpId="0" animBg="1"/>
      <p:bldP spid="18" grpId="0"/>
      <p:bldP spid="19" grpId="0"/>
      <p:bldP spid="20" grpId="0" animBg="1"/>
      <p:bldP spid="21"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0359854" y="506021"/>
            <a:ext cx="45719" cy="104472"/>
          </a:xfrm>
        </p:spPr>
        <p:txBody>
          <a:bodyPr>
            <a:noAutofit/>
          </a:bodyPr>
          <a:lstStyle/>
          <a:p>
            <a:r>
              <a:rPr lang="en-GB" sz="100" b="1" dirty="0">
                <a:solidFill>
                  <a:prstClr val="white"/>
                </a:solidFill>
              </a:rPr>
              <a:t>escuchar / escribir</a:t>
            </a:r>
            <a:endParaRPr lang="en-US" sz="100" dirty="0"/>
          </a:p>
        </p:txBody>
      </p:sp>
      <p:graphicFrame>
        <p:nvGraphicFramePr>
          <p:cNvPr id="5" name="Table 4"/>
          <p:cNvGraphicFramePr>
            <a:graphicFrameLocks noGrp="1"/>
          </p:cNvGraphicFramePr>
          <p:nvPr>
            <p:extLst>
              <p:ext uri="{D42A27DB-BD31-4B8C-83A1-F6EECF244321}">
                <p14:modId xmlns:p14="http://schemas.microsoft.com/office/powerpoint/2010/main" val="212084686"/>
              </p:ext>
            </p:extLst>
          </p:nvPr>
        </p:nvGraphicFramePr>
        <p:xfrm>
          <a:off x="527012" y="1320244"/>
          <a:ext cx="11296018" cy="4632960"/>
        </p:xfrm>
        <a:graphic>
          <a:graphicData uri="http://schemas.openxmlformats.org/drawingml/2006/table">
            <a:tbl>
              <a:tblPr firstRow="1" bandRow="1">
                <a:tableStyleId>{8A107856-5554-42FB-B03E-39F5DBC370BA}</a:tableStyleId>
              </a:tblPr>
              <a:tblGrid>
                <a:gridCol w="3323092">
                  <a:extLst>
                    <a:ext uri="{9D8B030D-6E8A-4147-A177-3AD203B41FA5}">
                      <a16:colId xmlns:a16="http://schemas.microsoft.com/office/drawing/2014/main" val="690358068"/>
                    </a:ext>
                  </a:extLst>
                </a:gridCol>
                <a:gridCol w="4219074">
                  <a:extLst>
                    <a:ext uri="{9D8B030D-6E8A-4147-A177-3AD203B41FA5}">
                      <a16:colId xmlns:a16="http://schemas.microsoft.com/office/drawing/2014/main" val="2175021674"/>
                    </a:ext>
                  </a:extLst>
                </a:gridCol>
                <a:gridCol w="3753852">
                  <a:extLst>
                    <a:ext uri="{9D8B030D-6E8A-4147-A177-3AD203B41FA5}">
                      <a16:colId xmlns:a16="http://schemas.microsoft.com/office/drawing/2014/main" val="2749334525"/>
                    </a:ext>
                  </a:extLst>
                </a:gridCol>
              </a:tblGrid>
              <a:tr h="518160">
                <a:tc>
                  <a:txBody>
                    <a:bodyPr/>
                    <a:lstStyle/>
                    <a:p>
                      <a:endParaRPr lang="en-GB" sz="2800" b="0" dirty="0">
                        <a:solidFill>
                          <a:schemeClr val="accent1">
                            <a:lumMod val="50000"/>
                          </a:schemeClr>
                        </a:solidFill>
                      </a:endParaRPr>
                    </a:p>
                  </a:txBody>
                  <a:tcPr/>
                </a:tc>
                <a:tc>
                  <a:txBody>
                    <a:bodyPr/>
                    <a:lstStyle/>
                    <a:p>
                      <a:r>
                        <a:rPr lang="en-GB" sz="2400" b="1" i="0" dirty="0" err="1">
                          <a:solidFill>
                            <a:schemeClr val="accent1">
                              <a:lumMod val="50000"/>
                            </a:schemeClr>
                          </a:solidFill>
                        </a:rPr>
                        <a:t>Actividad</a:t>
                      </a:r>
                      <a:r>
                        <a:rPr lang="en-GB" sz="2400" b="1" i="0" dirty="0">
                          <a:solidFill>
                            <a:schemeClr val="accent1">
                              <a:lumMod val="50000"/>
                            </a:schemeClr>
                          </a:solidFill>
                        </a:rPr>
                        <a:t> (en </a:t>
                      </a:r>
                      <a:r>
                        <a:rPr lang="en-GB" sz="2400" b="1" i="0" dirty="0" err="1">
                          <a:solidFill>
                            <a:schemeClr val="accent1">
                              <a:lumMod val="50000"/>
                            </a:schemeClr>
                          </a:solidFill>
                        </a:rPr>
                        <a:t>español</a:t>
                      </a:r>
                      <a:r>
                        <a:rPr lang="en-GB" sz="2400" b="1" i="0" dirty="0">
                          <a:solidFill>
                            <a:schemeClr val="accent1">
                              <a:lumMod val="50000"/>
                            </a:schemeClr>
                          </a:solidFill>
                        </a:rPr>
                        <a:t>)</a:t>
                      </a:r>
                    </a:p>
                  </a:txBody>
                  <a:tcPr/>
                </a:tc>
                <a:tc>
                  <a:txBody>
                    <a:bodyPr/>
                    <a:lstStyle/>
                    <a:p>
                      <a:r>
                        <a:rPr lang="en-GB" sz="2400" b="1" i="0" dirty="0" err="1">
                          <a:solidFill>
                            <a:schemeClr val="accent1">
                              <a:lumMod val="50000"/>
                            </a:schemeClr>
                          </a:solidFill>
                        </a:rPr>
                        <a:t>Información</a:t>
                      </a:r>
                      <a:r>
                        <a:rPr lang="en-GB" sz="2400" b="1" i="0" dirty="0">
                          <a:solidFill>
                            <a:schemeClr val="accent1">
                              <a:lumMod val="50000"/>
                            </a:schemeClr>
                          </a:solidFill>
                        </a:rPr>
                        <a:t> </a:t>
                      </a:r>
                      <a:r>
                        <a:rPr lang="en-GB" sz="2400" b="1" i="0" dirty="0" err="1">
                          <a:solidFill>
                            <a:schemeClr val="accent1">
                              <a:lumMod val="50000"/>
                            </a:schemeClr>
                          </a:solidFill>
                        </a:rPr>
                        <a:t>adicional</a:t>
                      </a:r>
                      <a:endParaRPr lang="en-GB" sz="2400" b="1" i="0" dirty="0">
                        <a:solidFill>
                          <a:schemeClr val="accent1">
                            <a:lumMod val="50000"/>
                          </a:schemeClr>
                        </a:solidFill>
                      </a:endParaRPr>
                    </a:p>
                  </a:txBody>
                  <a:tcPr/>
                </a:tc>
                <a:extLst>
                  <a:ext uri="{0D108BD9-81ED-4DB2-BD59-A6C34878D82A}">
                    <a16:rowId xmlns:a16="http://schemas.microsoft.com/office/drawing/2014/main" val="3133990644"/>
                  </a:ext>
                </a:extLst>
              </a:tr>
              <a:tr h="518160">
                <a:tc>
                  <a:txBody>
                    <a:bodyPr/>
                    <a:lstStyle/>
                    <a:p>
                      <a:r>
                        <a:rPr lang="en-GB" sz="2400" b="0" baseline="0" dirty="0">
                          <a:solidFill>
                            <a:schemeClr val="accent1">
                              <a:lumMod val="50000"/>
                            </a:schemeClr>
                          </a:solidFill>
                        </a:rPr>
                        <a:t>They mustn’t</a:t>
                      </a:r>
                    </a:p>
                    <a:p>
                      <a:r>
                        <a:rPr lang="en-GB" sz="2400" b="0" baseline="0" dirty="0">
                          <a:solidFill>
                            <a:schemeClr val="accent1">
                              <a:lumMod val="50000"/>
                            </a:schemeClr>
                          </a:solidFill>
                        </a:rPr>
                        <a:t>They must</a:t>
                      </a:r>
                      <a:endParaRPr lang="en-GB" sz="2400" b="0" dirty="0">
                        <a:solidFill>
                          <a:schemeClr val="accent1">
                            <a:lumMod val="50000"/>
                          </a:schemeClr>
                        </a:solidFill>
                      </a:endParaRPr>
                    </a:p>
                  </a:txBody>
                  <a:tcPr/>
                </a:tc>
                <a:tc>
                  <a:txBody>
                    <a:bodyPr/>
                    <a:lstStyle/>
                    <a:p>
                      <a:endParaRPr lang="en-GB" sz="28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extLst>
                  <a:ext uri="{0D108BD9-81ED-4DB2-BD59-A6C34878D82A}">
                    <a16:rowId xmlns:a16="http://schemas.microsoft.com/office/drawing/2014/main" val="2141584395"/>
                  </a:ext>
                </a:extLst>
              </a:tr>
              <a:tr h="518160">
                <a:tc>
                  <a:txBody>
                    <a:bodyPr/>
                    <a:lstStyle/>
                    <a:p>
                      <a:r>
                        <a:rPr lang="en-GB" sz="2400" b="0" baseline="0" dirty="0">
                          <a:solidFill>
                            <a:schemeClr val="accent1">
                              <a:lumMod val="50000"/>
                            </a:schemeClr>
                          </a:solidFill>
                        </a:rPr>
                        <a:t>They can</a:t>
                      </a:r>
                    </a:p>
                    <a:p>
                      <a:r>
                        <a:rPr lang="en-GB" sz="2400" b="0" baseline="0" dirty="0">
                          <a:solidFill>
                            <a:schemeClr val="accent1">
                              <a:lumMod val="50000"/>
                            </a:schemeClr>
                          </a:solidFill>
                        </a:rPr>
                        <a:t>They can’t</a:t>
                      </a:r>
                      <a:endParaRPr lang="en-GB" sz="24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extLst>
                  <a:ext uri="{0D108BD9-81ED-4DB2-BD59-A6C34878D82A}">
                    <a16:rowId xmlns:a16="http://schemas.microsoft.com/office/drawing/2014/main" val="2588831520"/>
                  </a:ext>
                </a:extLst>
              </a:tr>
              <a:tr h="518160">
                <a:tc>
                  <a:txBody>
                    <a:bodyPr/>
                    <a:lstStyle/>
                    <a:p>
                      <a:r>
                        <a:rPr lang="en-GB" sz="2400" b="0" dirty="0">
                          <a:solidFill>
                            <a:schemeClr val="accent1">
                              <a:lumMod val="50000"/>
                            </a:schemeClr>
                          </a:solidFill>
                        </a:rPr>
                        <a:t>They</a:t>
                      </a:r>
                      <a:r>
                        <a:rPr lang="en-GB" sz="2400" b="0" baseline="0" dirty="0">
                          <a:solidFill>
                            <a:schemeClr val="accent1">
                              <a:lumMod val="50000"/>
                            </a:schemeClr>
                          </a:solidFill>
                        </a:rPr>
                        <a:t> must</a:t>
                      </a:r>
                      <a:endParaRPr lang="en-GB" sz="2400" b="0" dirty="0">
                        <a:solidFill>
                          <a:schemeClr val="accent1">
                            <a:lumMod val="50000"/>
                          </a:schemeClr>
                        </a:solidFill>
                      </a:endParaRPr>
                    </a:p>
                    <a:p>
                      <a:r>
                        <a:rPr lang="en-GB" sz="2400" b="0" dirty="0">
                          <a:solidFill>
                            <a:schemeClr val="accent1">
                              <a:lumMod val="50000"/>
                            </a:schemeClr>
                          </a:solidFill>
                        </a:rPr>
                        <a:t>They</a:t>
                      </a:r>
                      <a:r>
                        <a:rPr lang="en-GB" sz="2400" b="0" baseline="0" dirty="0">
                          <a:solidFill>
                            <a:schemeClr val="accent1">
                              <a:lumMod val="50000"/>
                            </a:schemeClr>
                          </a:solidFill>
                        </a:rPr>
                        <a:t> mustn’t</a:t>
                      </a:r>
                      <a:endParaRPr lang="en-GB" sz="24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extLst>
                  <a:ext uri="{0D108BD9-81ED-4DB2-BD59-A6C34878D82A}">
                    <a16:rowId xmlns:a16="http://schemas.microsoft.com/office/drawing/2014/main" val="731603049"/>
                  </a:ext>
                </a:extLst>
              </a:tr>
              <a:tr h="518160">
                <a:tc>
                  <a:txBody>
                    <a:bodyPr/>
                    <a:lstStyle/>
                    <a:p>
                      <a:r>
                        <a:rPr lang="en-GB" sz="2400" b="0" baseline="0" dirty="0">
                          <a:solidFill>
                            <a:schemeClr val="accent1">
                              <a:lumMod val="50000"/>
                            </a:schemeClr>
                          </a:solidFill>
                        </a:rPr>
                        <a:t>They can’t</a:t>
                      </a:r>
                    </a:p>
                    <a:p>
                      <a:r>
                        <a:rPr lang="en-GB" sz="2400" b="0" baseline="0" dirty="0">
                          <a:solidFill>
                            <a:schemeClr val="accent1">
                              <a:lumMod val="50000"/>
                            </a:schemeClr>
                          </a:solidFill>
                        </a:rPr>
                        <a:t>They can</a:t>
                      </a:r>
                      <a:endParaRPr lang="en-GB" sz="24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extLst>
                  <a:ext uri="{0D108BD9-81ED-4DB2-BD59-A6C34878D82A}">
                    <a16:rowId xmlns:a16="http://schemas.microsoft.com/office/drawing/2014/main" val="4294957602"/>
                  </a:ext>
                </a:extLst>
              </a:tr>
              <a:tr h="518160">
                <a:tc>
                  <a:txBody>
                    <a:bodyPr/>
                    <a:lstStyle/>
                    <a:p>
                      <a:r>
                        <a:rPr lang="en-GB" sz="2400" b="0" dirty="0">
                          <a:solidFill>
                            <a:schemeClr val="accent1">
                              <a:lumMod val="50000"/>
                            </a:schemeClr>
                          </a:solidFill>
                        </a:rPr>
                        <a:t>They</a:t>
                      </a:r>
                      <a:r>
                        <a:rPr lang="en-GB" sz="2400" b="0" baseline="0" dirty="0">
                          <a:solidFill>
                            <a:schemeClr val="accent1">
                              <a:lumMod val="50000"/>
                            </a:schemeClr>
                          </a:solidFill>
                        </a:rPr>
                        <a:t> don’t want to</a:t>
                      </a:r>
                      <a:endParaRPr lang="en-GB" sz="2400" b="0" dirty="0">
                        <a:solidFill>
                          <a:schemeClr val="accent1">
                            <a:lumMod val="50000"/>
                          </a:schemeClr>
                        </a:solidFill>
                      </a:endParaRPr>
                    </a:p>
                    <a:p>
                      <a:r>
                        <a:rPr lang="en-GB" sz="2400" b="0" dirty="0">
                          <a:solidFill>
                            <a:schemeClr val="accent1">
                              <a:lumMod val="50000"/>
                            </a:schemeClr>
                          </a:solidFill>
                        </a:rPr>
                        <a:t>They</a:t>
                      </a:r>
                      <a:r>
                        <a:rPr lang="en-GB" sz="2400" b="0" baseline="0" dirty="0">
                          <a:solidFill>
                            <a:schemeClr val="accent1">
                              <a:lumMod val="50000"/>
                            </a:schemeClr>
                          </a:solidFill>
                        </a:rPr>
                        <a:t> want to</a:t>
                      </a:r>
                      <a:endParaRPr lang="en-GB" sz="24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tc>
                  <a:txBody>
                    <a:bodyPr/>
                    <a:lstStyle/>
                    <a:p>
                      <a:endParaRPr lang="en-GB" sz="2800" b="0" dirty="0">
                        <a:solidFill>
                          <a:schemeClr val="accent1">
                            <a:lumMod val="50000"/>
                          </a:schemeClr>
                        </a:solidFill>
                      </a:endParaRPr>
                    </a:p>
                  </a:txBody>
                  <a:tcPr anchor="ctr"/>
                </a:tc>
                <a:extLst>
                  <a:ext uri="{0D108BD9-81ED-4DB2-BD59-A6C34878D82A}">
                    <a16:rowId xmlns:a16="http://schemas.microsoft.com/office/drawing/2014/main" val="1394611836"/>
                  </a:ext>
                </a:extLst>
              </a:tr>
            </a:tbl>
          </a:graphicData>
        </a:graphic>
      </p:graphicFrame>
      <p:sp>
        <p:nvSpPr>
          <p:cNvPr id="6" name="TextBox 5"/>
          <p:cNvSpPr txBox="1"/>
          <p:nvPr/>
        </p:nvSpPr>
        <p:spPr>
          <a:xfrm>
            <a:off x="3996192" y="2003802"/>
            <a:ext cx="3850105" cy="461665"/>
          </a:xfrm>
          <a:prstGeom prst="rect">
            <a:avLst/>
          </a:prstGeom>
          <a:noFill/>
        </p:spPr>
        <p:txBody>
          <a:bodyPr wrap="square" rtlCol="0">
            <a:spAutoFit/>
          </a:bodyPr>
          <a:lstStyle/>
          <a:p>
            <a:r>
              <a:rPr lang="en-GB" sz="2400" b="1" dirty="0" err="1">
                <a:solidFill>
                  <a:schemeClr val="accent5">
                    <a:lumMod val="50000"/>
                  </a:schemeClr>
                </a:solidFill>
              </a:rPr>
              <a:t>trabajar</a:t>
            </a:r>
            <a:r>
              <a:rPr lang="en-GB" sz="2400" b="1" dirty="0">
                <a:solidFill>
                  <a:schemeClr val="accent5">
                    <a:lumMod val="50000"/>
                  </a:schemeClr>
                </a:solidFill>
              </a:rPr>
              <a:t> en julio</a:t>
            </a:r>
          </a:p>
        </p:txBody>
      </p:sp>
      <p:sp>
        <p:nvSpPr>
          <p:cNvPr id="7" name="Rounded Rectangle 6"/>
          <p:cNvSpPr/>
          <p:nvPr/>
        </p:nvSpPr>
        <p:spPr>
          <a:xfrm>
            <a:off x="527012" y="2216491"/>
            <a:ext cx="3291008" cy="462899"/>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8007385" y="1815869"/>
            <a:ext cx="3850105" cy="830997"/>
          </a:xfrm>
          <a:prstGeom prst="rect">
            <a:avLst/>
          </a:prstGeom>
          <a:noFill/>
        </p:spPr>
        <p:txBody>
          <a:bodyPr wrap="square" rtlCol="0">
            <a:spAutoFit/>
          </a:bodyPr>
          <a:lstStyle/>
          <a:p>
            <a:r>
              <a:rPr lang="en-GB" sz="2400" b="1" dirty="0">
                <a:solidFill>
                  <a:schemeClr val="accent5">
                    <a:lumMod val="50000"/>
                  </a:schemeClr>
                </a:solidFill>
              </a:rPr>
              <a:t>(</a:t>
            </a:r>
            <a:r>
              <a:rPr lang="en-GB" sz="2400" b="1" dirty="0" err="1">
                <a:solidFill>
                  <a:schemeClr val="accent5">
                    <a:lumMod val="50000"/>
                  </a:schemeClr>
                </a:solidFill>
              </a:rPr>
              <a:t>pero</a:t>
            </a:r>
            <a:r>
              <a:rPr lang="en-GB" sz="2400" b="1" dirty="0">
                <a:solidFill>
                  <a:schemeClr val="accent5">
                    <a:lumMod val="50000"/>
                  </a:schemeClr>
                </a:solidFill>
              </a:rPr>
              <a:t>) quieren </a:t>
            </a:r>
            <a:r>
              <a:rPr lang="en-GB" sz="2400" b="1" dirty="0" err="1">
                <a:solidFill>
                  <a:schemeClr val="accent5">
                    <a:lumMod val="50000"/>
                  </a:schemeClr>
                </a:solidFill>
              </a:rPr>
              <a:t>visitar</a:t>
            </a:r>
            <a:r>
              <a:rPr lang="en-GB" sz="2400" b="1" dirty="0">
                <a:solidFill>
                  <a:schemeClr val="accent5">
                    <a:lumMod val="50000"/>
                  </a:schemeClr>
                </a:solidFill>
              </a:rPr>
              <a:t> </a:t>
            </a:r>
            <a:r>
              <a:rPr lang="en-GB" sz="2400" b="1" dirty="0" err="1">
                <a:solidFill>
                  <a:schemeClr val="accent5">
                    <a:lumMod val="50000"/>
                  </a:schemeClr>
                </a:solidFill>
              </a:rPr>
              <a:t>Francia</a:t>
            </a:r>
            <a:endParaRPr lang="en-GB" sz="2400" b="1" dirty="0">
              <a:solidFill>
                <a:schemeClr val="accent5">
                  <a:lumMod val="50000"/>
                </a:schemeClr>
              </a:solidFill>
            </a:endParaRPr>
          </a:p>
        </p:txBody>
      </p:sp>
      <p:sp>
        <p:nvSpPr>
          <p:cNvPr id="9" name="Rounded Rectangle 8"/>
          <p:cNvSpPr/>
          <p:nvPr/>
        </p:nvSpPr>
        <p:spPr>
          <a:xfrm>
            <a:off x="544096" y="2640743"/>
            <a:ext cx="3291008" cy="462899"/>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102325" y="4477563"/>
            <a:ext cx="3850105" cy="461665"/>
          </a:xfrm>
          <a:prstGeom prst="rect">
            <a:avLst/>
          </a:prstGeom>
          <a:noFill/>
        </p:spPr>
        <p:txBody>
          <a:bodyPr wrap="square" rtlCol="0">
            <a:spAutoFit/>
          </a:bodyPr>
          <a:lstStyle/>
          <a:p>
            <a:r>
              <a:rPr lang="en-GB" sz="2400" b="1" dirty="0">
                <a:solidFill>
                  <a:schemeClr val="accent5">
                    <a:lumMod val="50000"/>
                  </a:schemeClr>
                </a:solidFill>
              </a:rPr>
              <a:t>ir de vacaciones</a:t>
            </a:r>
          </a:p>
        </p:txBody>
      </p:sp>
      <p:sp>
        <p:nvSpPr>
          <p:cNvPr id="11" name="TextBox 10"/>
          <p:cNvSpPr txBox="1"/>
          <p:nvPr/>
        </p:nvSpPr>
        <p:spPr>
          <a:xfrm>
            <a:off x="8039467" y="4481394"/>
            <a:ext cx="3850105" cy="461665"/>
          </a:xfrm>
          <a:prstGeom prst="rect">
            <a:avLst/>
          </a:prstGeom>
          <a:noFill/>
        </p:spPr>
        <p:txBody>
          <a:bodyPr wrap="square" rtlCol="0">
            <a:spAutoFit/>
          </a:bodyPr>
          <a:lstStyle/>
          <a:p>
            <a:r>
              <a:rPr lang="en-GB" sz="2400" b="1" dirty="0" err="1">
                <a:solidFill>
                  <a:schemeClr val="accent5">
                    <a:lumMod val="50000"/>
                  </a:schemeClr>
                </a:solidFill>
              </a:rPr>
              <a:t>durante</a:t>
            </a:r>
            <a:r>
              <a:rPr lang="en-GB" sz="2400" b="1" dirty="0">
                <a:solidFill>
                  <a:schemeClr val="accent5">
                    <a:lumMod val="50000"/>
                  </a:schemeClr>
                </a:solidFill>
              </a:rPr>
              <a:t> </a:t>
            </a:r>
            <a:r>
              <a:rPr lang="en-GB" sz="2400" b="1" dirty="0" err="1">
                <a:solidFill>
                  <a:schemeClr val="accent5">
                    <a:lumMod val="50000"/>
                  </a:schemeClr>
                </a:solidFill>
              </a:rPr>
              <a:t>agosto</a:t>
            </a:r>
            <a:endParaRPr lang="en-GB" sz="2400" b="1" dirty="0">
              <a:solidFill>
                <a:schemeClr val="accent5">
                  <a:lumMod val="50000"/>
                </a:schemeClr>
              </a:solidFill>
            </a:endParaRPr>
          </a:p>
        </p:txBody>
      </p:sp>
      <p:sp>
        <p:nvSpPr>
          <p:cNvPr id="12" name="Rounded Rectangle 11"/>
          <p:cNvSpPr/>
          <p:nvPr/>
        </p:nvSpPr>
        <p:spPr>
          <a:xfrm>
            <a:off x="544096" y="3848423"/>
            <a:ext cx="3291008" cy="462899"/>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4090735" y="5141371"/>
            <a:ext cx="3850105" cy="830997"/>
          </a:xfrm>
          <a:prstGeom prst="rect">
            <a:avLst/>
          </a:prstGeom>
          <a:noFill/>
        </p:spPr>
        <p:txBody>
          <a:bodyPr wrap="square" rtlCol="0">
            <a:spAutoFit/>
          </a:bodyPr>
          <a:lstStyle/>
          <a:p>
            <a:r>
              <a:rPr lang="en-GB" sz="2400" b="1" dirty="0" err="1">
                <a:solidFill>
                  <a:schemeClr val="accent5">
                    <a:lumMod val="50000"/>
                  </a:schemeClr>
                </a:solidFill>
              </a:rPr>
              <a:t>pasar</a:t>
            </a:r>
            <a:r>
              <a:rPr lang="en-GB" sz="2400" b="1" dirty="0">
                <a:solidFill>
                  <a:schemeClr val="accent5">
                    <a:lumMod val="50000"/>
                  </a:schemeClr>
                </a:solidFill>
              </a:rPr>
              <a:t> </a:t>
            </a:r>
            <a:r>
              <a:rPr lang="en-GB" sz="2400" b="1" dirty="0" err="1">
                <a:solidFill>
                  <a:schemeClr val="accent5">
                    <a:lumMod val="50000"/>
                  </a:schemeClr>
                </a:solidFill>
              </a:rPr>
              <a:t>tiempo</a:t>
            </a:r>
            <a:r>
              <a:rPr lang="en-GB" sz="2400" b="1" dirty="0">
                <a:solidFill>
                  <a:schemeClr val="accent5">
                    <a:lumMod val="50000"/>
                  </a:schemeClr>
                </a:solidFill>
              </a:rPr>
              <a:t> con la familia </a:t>
            </a:r>
          </a:p>
        </p:txBody>
      </p:sp>
      <p:sp>
        <p:nvSpPr>
          <p:cNvPr id="16" name="TextBox 15"/>
          <p:cNvSpPr txBox="1"/>
          <p:nvPr/>
        </p:nvSpPr>
        <p:spPr>
          <a:xfrm>
            <a:off x="8039467" y="5248686"/>
            <a:ext cx="3850105" cy="461665"/>
          </a:xfrm>
          <a:prstGeom prst="rect">
            <a:avLst/>
          </a:prstGeom>
          <a:noFill/>
        </p:spPr>
        <p:txBody>
          <a:bodyPr wrap="square" rtlCol="0">
            <a:spAutoFit/>
          </a:bodyPr>
          <a:lstStyle/>
          <a:p>
            <a:r>
              <a:rPr lang="en-GB" sz="2400" b="1" dirty="0">
                <a:solidFill>
                  <a:schemeClr val="accent5">
                    <a:lumMod val="50000"/>
                  </a:schemeClr>
                </a:solidFill>
              </a:rPr>
              <a:t>(</a:t>
            </a:r>
            <a:r>
              <a:rPr lang="en-GB" sz="2400" b="1" dirty="0" err="1">
                <a:solidFill>
                  <a:schemeClr val="accent5">
                    <a:lumMod val="50000"/>
                  </a:schemeClr>
                </a:solidFill>
              </a:rPr>
              <a:t>porque</a:t>
            </a:r>
            <a:r>
              <a:rPr lang="en-GB" sz="2400" b="1" dirty="0">
                <a:solidFill>
                  <a:schemeClr val="accent5">
                    <a:lumMod val="50000"/>
                  </a:schemeClr>
                </a:solidFill>
              </a:rPr>
              <a:t>) es </a:t>
            </a:r>
            <a:r>
              <a:rPr lang="en-GB" sz="2400" b="1" dirty="0" err="1">
                <a:solidFill>
                  <a:schemeClr val="accent5">
                    <a:lumMod val="50000"/>
                  </a:schemeClr>
                </a:solidFill>
              </a:rPr>
              <a:t>divertido</a:t>
            </a:r>
            <a:endParaRPr lang="en-GB" sz="2400" b="1" dirty="0">
              <a:solidFill>
                <a:schemeClr val="accent5">
                  <a:lumMod val="50000"/>
                </a:schemeClr>
              </a:solidFill>
            </a:endParaRPr>
          </a:p>
        </p:txBody>
      </p:sp>
      <p:sp>
        <p:nvSpPr>
          <p:cNvPr id="17" name="Rounded Rectangle 16"/>
          <p:cNvSpPr/>
          <p:nvPr/>
        </p:nvSpPr>
        <p:spPr>
          <a:xfrm>
            <a:off x="544096" y="4299045"/>
            <a:ext cx="3291008" cy="462899"/>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4016133" y="2791849"/>
            <a:ext cx="3850105" cy="461665"/>
          </a:xfrm>
          <a:prstGeom prst="rect">
            <a:avLst/>
          </a:prstGeom>
          <a:noFill/>
        </p:spPr>
        <p:txBody>
          <a:bodyPr wrap="square" rtlCol="0">
            <a:spAutoFit/>
          </a:bodyPr>
          <a:lstStyle/>
          <a:p>
            <a:r>
              <a:rPr lang="en-GB" sz="2400" b="1" dirty="0" err="1">
                <a:solidFill>
                  <a:schemeClr val="accent5">
                    <a:lumMod val="50000"/>
                  </a:schemeClr>
                </a:solidFill>
              </a:rPr>
              <a:t>hacer</a:t>
            </a:r>
            <a:r>
              <a:rPr lang="en-GB" sz="2400" b="1" dirty="0">
                <a:solidFill>
                  <a:schemeClr val="accent5">
                    <a:lumMod val="50000"/>
                  </a:schemeClr>
                </a:solidFill>
              </a:rPr>
              <a:t> </a:t>
            </a:r>
            <a:r>
              <a:rPr lang="en-GB" sz="2400" b="1" dirty="0" err="1">
                <a:solidFill>
                  <a:schemeClr val="accent5">
                    <a:lumMod val="50000"/>
                  </a:schemeClr>
                </a:solidFill>
              </a:rPr>
              <a:t>ejercicio</a:t>
            </a:r>
            <a:endParaRPr lang="en-GB" sz="2400" b="1" dirty="0">
              <a:solidFill>
                <a:schemeClr val="accent5">
                  <a:lumMod val="50000"/>
                </a:schemeClr>
              </a:solidFill>
            </a:endParaRPr>
          </a:p>
        </p:txBody>
      </p:sp>
      <p:sp>
        <p:nvSpPr>
          <p:cNvPr id="19" name="TextBox 18"/>
          <p:cNvSpPr txBox="1"/>
          <p:nvPr/>
        </p:nvSpPr>
        <p:spPr>
          <a:xfrm>
            <a:off x="8026268" y="2814352"/>
            <a:ext cx="3850105" cy="461665"/>
          </a:xfrm>
          <a:prstGeom prst="rect">
            <a:avLst/>
          </a:prstGeom>
          <a:noFill/>
        </p:spPr>
        <p:txBody>
          <a:bodyPr wrap="square" rtlCol="0">
            <a:spAutoFit/>
          </a:bodyPr>
          <a:lstStyle/>
          <a:p>
            <a:r>
              <a:rPr lang="en-GB" sz="2400" b="1" dirty="0">
                <a:solidFill>
                  <a:schemeClr val="accent5">
                    <a:lumMod val="50000"/>
                  </a:schemeClr>
                </a:solidFill>
              </a:rPr>
              <a:t>por las </a:t>
            </a:r>
            <a:r>
              <a:rPr lang="en-GB" sz="2400" b="1" dirty="0" err="1">
                <a:solidFill>
                  <a:schemeClr val="accent5">
                    <a:lumMod val="50000"/>
                  </a:schemeClr>
                </a:solidFill>
              </a:rPr>
              <a:t>tardes</a:t>
            </a:r>
            <a:endParaRPr lang="en-GB" sz="2400" b="1" dirty="0">
              <a:solidFill>
                <a:schemeClr val="accent5">
                  <a:lumMod val="50000"/>
                </a:schemeClr>
              </a:solidFill>
            </a:endParaRPr>
          </a:p>
        </p:txBody>
      </p:sp>
      <p:sp>
        <p:nvSpPr>
          <p:cNvPr id="20" name="Rounded Rectangle 19"/>
          <p:cNvSpPr/>
          <p:nvPr/>
        </p:nvSpPr>
        <p:spPr>
          <a:xfrm>
            <a:off x="544096" y="5479644"/>
            <a:ext cx="3291008" cy="462899"/>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4090735" y="3651832"/>
            <a:ext cx="3850105" cy="461665"/>
          </a:xfrm>
          <a:prstGeom prst="rect">
            <a:avLst/>
          </a:prstGeom>
          <a:noFill/>
        </p:spPr>
        <p:txBody>
          <a:bodyPr wrap="square" rtlCol="0">
            <a:spAutoFit/>
          </a:bodyPr>
          <a:lstStyle/>
          <a:p>
            <a:r>
              <a:rPr lang="en-GB" sz="2400" b="1" dirty="0">
                <a:solidFill>
                  <a:schemeClr val="accent5">
                    <a:lumMod val="50000"/>
                  </a:schemeClr>
                </a:solidFill>
              </a:rPr>
              <a:t>viajar a </a:t>
            </a:r>
            <a:r>
              <a:rPr lang="en-GB" sz="2400" b="1" dirty="0" err="1">
                <a:solidFill>
                  <a:schemeClr val="accent5">
                    <a:lumMod val="50000"/>
                  </a:schemeClr>
                </a:solidFill>
              </a:rPr>
              <a:t>otro</a:t>
            </a:r>
            <a:r>
              <a:rPr lang="en-GB" sz="2400" b="1" dirty="0">
                <a:solidFill>
                  <a:schemeClr val="accent5">
                    <a:lumMod val="50000"/>
                  </a:schemeClr>
                </a:solidFill>
              </a:rPr>
              <a:t> </a:t>
            </a:r>
            <a:r>
              <a:rPr lang="en-GB" sz="2400" b="1" dirty="0" err="1">
                <a:solidFill>
                  <a:schemeClr val="accent5">
                    <a:lumMod val="50000"/>
                  </a:schemeClr>
                </a:solidFill>
              </a:rPr>
              <a:t>lugar</a:t>
            </a:r>
            <a:endParaRPr lang="en-GB" sz="2400" b="1" dirty="0">
              <a:solidFill>
                <a:schemeClr val="accent5">
                  <a:lumMod val="50000"/>
                </a:schemeClr>
              </a:solidFill>
            </a:endParaRPr>
          </a:p>
        </p:txBody>
      </p:sp>
      <p:sp>
        <p:nvSpPr>
          <p:cNvPr id="23" name="TextBox 22"/>
          <p:cNvSpPr txBox="1"/>
          <p:nvPr/>
        </p:nvSpPr>
        <p:spPr>
          <a:xfrm>
            <a:off x="8039467" y="3645056"/>
            <a:ext cx="3850105" cy="461665"/>
          </a:xfrm>
          <a:prstGeom prst="rect">
            <a:avLst/>
          </a:prstGeom>
          <a:noFill/>
        </p:spPr>
        <p:txBody>
          <a:bodyPr wrap="square" rtlCol="0">
            <a:spAutoFit/>
          </a:bodyPr>
          <a:lstStyle/>
          <a:p>
            <a:r>
              <a:rPr lang="en-GB" sz="2400" b="1" dirty="0" err="1">
                <a:solidFill>
                  <a:schemeClr val="accent5">
                    <a:lumMod val="50000"/>
                  </a:schemeClr>
                </a:solidFill>
              </a:rPr>
              <a:t>si</a:t>
            </a:r>
            <a:r>
              <a:rPr lang="en-GB" sz="2400" b="1" dirty="0">
                <a:solidFill>
                  <a:schemeClr val="accent5">
                    <a:lumMod val="50000"/>
                  </a:schemeClr>
                </a:solidFill>
              </a:rPr>
              <a:t> es </a:t>
            </a:r>
            <a:r>
              <a:rPr lang="en-GB" sz="2400" b="1" dirty="0" err="1">
                <a:solidFill>
                  <a:schemeClr val="accent5">
                    <a:lumMod val="50000"/>
                  </a:schemeClr>
                </a:solidFill>
              </a:rPr>
              <a:t>caro</a:t>
            </a:r>
            <a:endParaRPr lang="en-GB" sz="2400" b="1" dirty="0">
              <a:solidFill>
                <a:schemeClr val="accent5">
                  <a:lumMod val="50000"/>
                </a:schemeClr>
              </a:solidFill>
            </a:endParaRPr>
          </a:p>
        </p:txBody>
      </p:sp>
      <p:pic>
        <p:nvPicPr>
          <p:cNvPr id="24" name="Picture 23"/>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l="47071" t="2449" r="23452" b="29313"/>
          <a:stretch/>
        </p:blipFill>
        <p:spPr>
          <a:xfrm>
            <a:off x="8354192" y="-77946"/>
            <a:ext cx="1073713" cy="1398190"/>
          </a:xfrm>
          <a:prstGeom prst="rect">
            <a:avLst/>
          </a:prstGeom>
        </p:spPr>
      </p:pic>
      <p:sp>
        <p:nvSpPr>
          <p:cNvPr id="25" name="TextBox 24"/>
          <p:cNvSpPr txBox="1"/>
          <p:nvPr/>
        </p:nvSpPr>
        <p:spPr>
          <a:xfrm>
            <a:off x="106577" y="53051"/>
            <a:ext cx="10253277" cy="1200329"/>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Ahora</a:t>
            </a:r>
            <a:r>
              <a:rPr lang="en-GB" sz="2400" b="1" dirty="0">
                <a:solidFill>
                  <a:schemeClr val="accent1">
                    <a:lumMod val="50000"/>
                  </a:schemeClr>
                </a:solidFill>
                <a:latin typeface="Century Gothic" panose="020B0502020202020204" pitchFamily="34" charset="0"/>
              </a:rPr>
              <a:t>, ¡Lucía </a:t>
            </a:r>
            <a:r>
              <a:rPr lang="en-GB" sz="2400" b="1" dirty="0" err="1">
                <a:solidFill>
                  <a:schemeClr val="accent1">
                    <a:lumMod val="50000"/>
                  </a:schemeClr>
                </a:solidFill>
                <a:latin typeface="Century Gothic" panose="020B0502020202020204" pitchFamily="34" charset="0"/>
              </a:rPr>
              <a:t>habla</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sobre</a:t>
            </a:r>
            <a:r>
              <a:rPr lang="en-GB" sz="2400" b="1" dirty="0">
                <a:solidFill>
                  <a:schemeClr val="accent1">
                    <a:lumMod val="50000"/>
                  </a:schemeClr>
                </a:solidFill>
                <a:latin typeface="Century Gothic" panose="020B0502020202020204" pitchFamily="34" charset="0"/>
              </a:rPr>
              <a:t> los padres!</a:t>
            </a:r>
          </a:p>
          <a:p>
            <a:r>
              <a:rPr lang="en-GB" sz="2400" b="1" dirty="0" err="1">
                <a:solidFill>
                  <a:schemeClr val="accent1">
                    <a:lumMod val="50000"/>
                  </a:schemeClr>
                </a:solidFill>
                <a:latin typeface="Century Gothic" panose="020B0502020202020204" pitchFamily="34" charset="0"/>
              </a:rPr>
              <a:t>Marca</a:t>
            </a:r>
            <a:r>
              <a:rPr lang="en-GB" sz="2400" b="1" dirty="0">
                <a:solidFill>
                  <a:schemeClr val="accent1">
                    <a:lumMod val="50000"/>
                  </a:schemeClr>
                </a:solidFill>
                <a:latin typeface="Century Gothic" panose="020B0502020202020204" pitchFamily="34" charset="0"/>
              </a:rPr>
              <a:t> la </a:t>
            </a:r>
            <a:r>
              <a:rPr lang="en-GB" sz="2400" b="1" dirty="0" err="1">
                <a:solidFill>
                  <a:schemeClr val="accent1">
                    <a:lumMod val="50000"/>
                  </a:schemeClr>
                </a:solidFill>
                <a:latin typeface="Century Gothic" panose="020B0502020202020204" pitchFamily="34" charset="0"/>
              </a:rPr>
              <a:t>opción</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correcta</a:t>
            </a:r>
            <a:r>
              <a:rPr lang="en-GB" sz="2400" b="1" dirty="0">
                <a:solidFill>
                  <a:schemeClr val="accent1">
                    <a:lumMod val="50000"/>
                  </a:schemeClr>
                </a:solidFill>
                <a:latin typeface="Century Gothic" panose="020B0502020202020204" pitchFamily="34" charset="0"/>
              </a:rPr>
              <a:t> y escribe la </a:t>
            </a:r>
            <a:r>
              <a:rPr lang="en-GB" sz="2400" b="1" dirty="0" err="1">
                <a:solidFill>
                  <a:schemeClr val="accent1">
                    <a:lumMod val="50000"/>
                  </a:schemeClr>
                </a:solidFill>
                <a:latin typeface="Century Gothic" panose="020B0502020202020204" pitchFamily="34" charset="0"/>
              </a:rPr>
              <a:t>información</a:t>
            </a:r>
            <a:r>
              <a:rPr lang="en-GB" sz="2400" b="1" dirty="0">
                <a:solidFill>
                  <a:schemeClr val="accent1">
                    <a:lumMod val="50000"/>
                  </a:schemeClr>
                </a:solidFill>
                <a:latin typeface="Century Gothic" panose="020B0502020202020204" pitchFamily="34" charset="0"/>
              </a:rPr>
              <a:t> </a:t>
            </a:r>
          </a:p>
          <a:p>
            <a:r>
              <a:rPr lang="en-GB" sz="2400" b="1" dirty="0">
                <a:solidFill>
                  <a:schemeClr val="accent1">
                    <a:lumMod val="50000"/>
                  </a:schemeClr>
                </a:solidFill>
                <a:latin typeface="Century Gothic" panose="020B0502020202020204" pitchFamily="34" charset="0"/>
              </a:rPr>
              <a:t>en </a:t>
            </a:r>
            <a:r>
              <a:rPr lang="en-GB" sz="2400" b="1" dirty="0" err="1">
                <a:solidFill>
                  <a:schemeClr val="accent1">
                    <a:lumMod val="50000"/>
                  </a:schemeClr>
                </a:solidFill>
                <a:latin typeface="Century Gothic" panose="020B0502020202020204" pitchFamily="34" charset="0"/>
              </a:rPr>
              <a:t>español</a:t>
            </a:r>
            <a:r>
              <a:rPr lang="en-GB" sz="2400" b="1" dirty="0">
                <a:solidFill>
                  <a:schemeClr val="accent1">
                    <a:lumMod val="50000"/>
                  </a:schemeClr>
                </a:solidFill>
                <a:latin typeface="Century Gothic" panose="020B0502020202020204" pitchFamily="34" charset="0"/>
              </a:rPr>
              <a:t>. </a:t>
            </a:r>
          </a:p>
        </p:txBody>
      </p:sp>
      <p:sp>
        <p:nvSpPr>
          <p:cNvPr id="26" name="Action Button: Custom 6">
            <a:hlinkClick r:id="" action="ppaction://noaction" highlightClick="1">
              <a:snd r:embed="rId4" name="deben trabajar en julio pero quieren visitar Francia.wav"/>
            </a:hlinkClick>
            <a:extLst>
              <a:ext uri="{FF2B5EF4-FFF2-40B4-BE49-F238E27FC236}">
                <a16:creationId xmlns:a16="http://schemas.microsoft.com/office/drawing/2014/main" id="{1C8D027A-2440-9747-A57F-9AAED084344F}"/>
              </a:ext>
            </a:extLst>
          </p:cNvPr>
          <p:cNvSpPr/>
          <p:nvPr/>
        </p:nvSpPr>
        <p:spPr>
          <a:xfrm>
            <a:off x="76799" y="2039889"/>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27" name="Action Button: Custom 6">
            <a:hlinkClick r:id="" action="ppaction://noaction" highlightClick="1">
              <a:snd r:embed="rId5" name="pueden hacer ejercicio por las tardes.wav"/>
            </a:hlinkClick>
            <a:extLst>
              <a:ext uri="{FF2B5EF4-FFF2-40B4-BE49-F238E27FC236}">
                <a16:creationId xmlns:a16="http://schemas.microsoft.com/office/drawing/2014/main" id="{E280589B-70B5-EA48-AA7A-EBCB08669F9A}"/>
              </a:ext>
            </a:extLst>
          </p:cNvPr>
          <p:cNvSpPr/>
          <p:nvPr/>
        </p:nvSpPr>
        <p:spPr>
          <a:xfrm>
            <a:off x="68257" y="2897793"/>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28" name="Action Button: Custom 6">
            <a:hlinkClick r:id="" action="ppaction://noaction" highlightClick="1">
              <a:snd r:embed="rId6" name="no deben viajar a otro lugar si es caro.wav"/>
            </a:hlinkClick>
            <a:extLst>
              <a:ext uri="{FF2B5EF4-FFF2-40B4-BE49-F238E27FC236}">
                <a16:creationId xmlns:a16="http://schemas.microsoft.com/office/drawing/2014/main" id="{41E75512-9109-A74E-8467-843E8B6336FB}"/>
              </a:ext>
            </a:extLst>
          </p:cNvPr>
          <p:cNvSpPr/>
          <p:nvPr/>
        </p:nvSpPr>
        <p:spPr>
          <a:xfrm>
            <a:off x="68257" y="372635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29" name="Action Button: Custom 6">
            <a:hlinkClick r:id="" action="ppaction://noaction" highlightClick="1">
              <a:snd r:embed="rId7" name="no pueder ir de vacaciones durante agosto.wav"/>
            </a:hlinkClick>
            <a:extLst>
              <a:ext uri="{FF2B5EF4-FFF2-40B4-BE49-F238E27FC236}">
                <a16:creationId xmlns:a16="http://schemas.microsoft.com/office/drawing/2014/main" id="{476B7451-5B97-E745-BEBD-D5ADC9C20D57}"/>
              </a:ext>
            </a:extLst>
          </p:cNvPr>
          <p:cNvSpPr/>
          <p:nvPr/>
        </p:nvSpPr>
        <p:spPr>
          <a:xfrm>
            <a:off x="80210" y="4552102"/>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30" name="Action Button: Custom 6">
            <a:hlinkClick r:id="" action="ppaction://noaction" highlightClick="1">
              <a:snd r:embed="rId8" name="quieren pasar tiempo con la familia porque es divertido.wav"/>
            </a:hlinkClick>
            <a:extLst>
              <a:ext uri="{FF2B5EF4-FFF2-40B4-BE49-F238E27FC236}">
                <a16:creationId xmlns:a16="http://schemas.microsoft.com/office/drawing/2014/main" id="{0BC01BDA-44D8-3847-A054-6C3178C536DD}"/>
              </a:ext>
            </a:extLst>
          </p:cNvPr>
          <p:cNvSpPr/>
          <p:nvPr/>
        </p:nvSpPr>
        <p:spPr>
          <a:xfrm>
            <a:off x="80210" y="5353912"/>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prstClr val="white"/>
                </a:solidFill>
                <a:latin typeface="Century Gothic" panose="020B0502020202020204" pitchFamily="34" charset="0"/>
              </a:rPr>
              <a:t>10</a:t>
            </a:r>
          </a:p>
        </p:txBody>
      </p:sp>
      <p:sp>
        <p:nvSpPr>
          <p:cNvPr id="31" name="TextBox 30"/>
          <p:cNvSpPr txBox="1"/>
          <p:nvPr/>
        </p:nvSpPr>
        <p:spPr>
          <a:xfrm>
            <a:off x="11291803" y="701964"/>
            <a:ext cx="1105469" cy="461665"/>
          </a:xfrm>
          <a:prstGeom prst="rect">
            <a:avLst/>
          </a:prstGeom>
          <a:noFill/>
        </p:spPr>
        <p:txBody>
          <a:bodyPr wrap="square" rtlCol="0">
            <a:spAutoFit/>
          </a:bodyPr>
          <a:lstStyle/>
          <a:p>
            <a:r>
              <a:rPr lang="en-GB" sz="2400" b="1" dirty="0">
                <a:solidFill>
                  <a:schemeClr val="accent1">
                    <a:lumMod val="50000"/>
                  </a:schemeClr>
                </a:solidFill>
              </a:rPr>
              <a:t>[2/2]</a:t>
            </a:r>
          </a:p>
        </p:txBody>
      </p:sp>
      <p:sp>
        <p:nvSpPr>
          <p:cNvPr id="32" name="Rounded Rectangle 11">
            <a:extLst>
              <a:ext uri="{FF2B5EF4-FFF2-40B4-BE49-F238E27FC236}">
                <a16:creationId xmlns:a16="http://schemas.microsoft.com/office/drawing/2014/main" id="{A316DD52-7894-4A75-969C-CA0645DA2978}"/>
              </a:ext>
            </a:extLst>
          </p:cNvPr>
          <p:cNvSpPr/>
          <p:nvPr/>
        </p:nvSpPr>
        <p:spPr>
          <a:xfrm>
            <a:off x="9362364" y="258166"/>
            <a:ext cx="256577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smtClean="0">
                <a:solidFill>
                  <a:prstClr val="white"/>
                </a:solidFill>
                <a:latin typeface="Century Gothic" panose="020B0502020202020204" pitchFamily="34" charset="0"/>
              </a:rPr>
              <a:t>escuchar</a:t>
            </a:r>
            <a:r>
              <a:rPr lang="en-GB" sz="2000" b="1" dirty="0" smtClean="0">
                <a:solidFill>
                  <a:prstClr val="white"/>
                </a:solidFill>
                <a:latin typeface="Century Gothic" panose="020B0502020202020204" pitchFamily="34" charset="0"/>
              </a:rPr>
              <a:t> / </a:t>
            </a:r>
            <a:r>
              <a:rPr lang="en-GB" sz="2000" b="1" dirty="0" err="1" smtClean="0">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5457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p:bldP spid="11" grpId="0"/>
      <p:bldP spid="12" grpId="0" animBg="1"/>
      <p:bldP spid="15" grpId="0"/>
      <p:bldP spid="16" grpId="0"/>
      <p:bldP spid="17" grpId="0" animBg="1"/>
      <p:bldP spid="18" grpId="0"/>
      <p:bldP spid="19" grpId="0"/>
      <p:bldP spid="20" grpId="0" animBg="1"/>
      <p:bldP spid="21"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100" b="1" dirty="0" err="1">
                <a:solidFill>
                  <a:schemeClr val="bg1"/>
                </a:solidFill>
              </a:rPr>
              <a:t>Hablamos</a:t>
            </a:r>
            <a:r>
              <a:rPr lang="en-GB" sz="3100" b="1" dirty="0">
                <a:solidFill>
                  <a:schemeClr val="bg1"/>
                </a:solidFill>
              </a:rPr>
              <a:t> de las vacaciones</a:t>
            </a:r>
          </a:p>
        </p:txBody>
      </p:sp>
      <p:sp>
        <p:nvSpPr>
          <p:cNvPr id="6" name="TextBox 5"/>
          <p:cNvSpPr txBox="1"/>
          <p:nvPr/>
        </p:nvSpPr>
        <p:spPr>
          <a:xfrm>
            <a:off x="82286" y="1360816"/>
            <a:ext cx="7618781"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La familia López </a:t>
            </a:r>
            <a:r>
              <a:rPr lang="en-GB" sz="2600" b="1" dirty="0" err="1">
                <a:solidFill>
                  <a:schemeClr val="accent1">
                    <a:lumMod val="50000"/>
                  </a:schemeClr>
                </a:solidFill>
                <a:latin typeface="Century Gothic" panose="020B0502020202020204" pitchFamily="34" charset="0"/>
              </a:rPr>
              <a:t>habla</a:t>
            </a:r>
            <a:r>
              <a:rPr lang="en-GB" sz="2600" b="1" dirty="0">
                <a:solidFill>
                  <a:schemeClr val="accent1">
                    <a:lumMod val="50000"/>
                  </a:schemeClr>
                </a:solidFill>
                <a:latin typeface="Century Gothic" panose="020B0502020202020204" pitchFamily="34" charset="0"/>
              </a:rPr>
              <a:t> de las vacaciones.</a:t>
            </a:r>
          </a:p>
        </p:txBody>
      </p:sp>
      <p:sp>
        <p:nvSpPr>
          <p:cNvPr id="7" name="TextBox 6"/>
          <p:cNvSpPr txBox="1"/>
          <p:nvPr/>
        </p:nvSpPr>
        <p:spPr>
          <a:xfrm>
            <a:off x="6997971" y="1360815"/>
            <a:ext cx="493017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En </a:t>
            </a:r>
            <a:r>
              <a:rPr lang="en-GB" sz="2600" b="1" dirty="0" err="1">
                <a:solidFill>
                  <a:schemeClr val="accent1">
                    <a:lumMod val="50000"/>
                  </a:schemeClr>
                </a:solidFill>
                <a:latin typeface="Century Gothic" panose="020B0502020202020204" pitchFamily="34" charset="0"/>
              </a:rPr>
              <a:t>parejas</a:t>
            </a:r>
            <a:r>
              <a:rPr lang="en-GB" sz="2600" b="1" dirty="0">
                <a:solidFill>
                  <a:schemeClr val="accent1">
                    <a:lumMod val="50000"/>
                  </a:schemeClr>
                </a:solidFill>
                <a:latin typeface="Century Gothic" panose="020B0502020202020204" pitchFamily="34" charset="0"/>
              </a:rPr>
              <a:t>, </a:t>
            </a:r>
            <a:r>
              <a:rPr lang="en-GB" sz="2600" b="1" dirty="0" err="1">
                <a:solidFill>
                  <a:schemeClr val="accent1">
                    <a:lumMod val="50000"/>
                  </a:schemeClr>
                </a:solidFill>
                <a:latin typeface="Century Gothic" panose="020B0502020202020204" pitchFamily="34" charset="0"/>
              </a:rPr>
              <a:t>habla</a:t>
            </a:r>
            <a:r>
              <a:rPr lang="en-GB" sz="2600" b="1" dirty="0">
                <a:solidFill>
                  <a:schemeClr val="accent1">
                    <a:lumMod val="50000"/>
                  </a:schemeClr>
                </a:solidFill>
                <a:latin typeface="Century Gothic" panose="020B0502020202020204" pitchFamily="34" charset="0"/>
              </a:rPr>
              <a:t> y </a:t>
            </a:r>
            <a:r>
              <a:rPr lang="en-GB" sz="2600" b="1" dirty="0" err="1">
                <a:solidFill>
                  <a:schemeClr val="accent1">
                    <a:lumMod val="50000"/>
                  </a:schemeClr>
                </a:solidFill>
                <a:latin typeface="Century Gothic" panose="020B0502020202020204" pitchFamily="34" charset="0"/>
              </a:rPr>
              <a:t>escucha</a:t>
            </a:r>
            <a:r>
              <a:rPr lang="en-GB" sz="2600" b="1" dirty="0">
                <a:solidFill>
                  <a:schemeClr val="accent1">
                    <a:lumMod val="50000"/>
                  </a:schemeClr>
                </a:solidFill>
                <a:latin typeface="Century Gothic" panose="020B0502020202020204" pitchFamily="34" charset="0"/>
              </a:rPr>
              <a:t>.</a:t>
            </a:r>
          </a:p>
        </p:txBody>
      </p:sp>
      <p:sp>
        <p:nvSpPr>
          <p:cNvPr id="8" name="TextBox 7"/>
          <p:cNvSpPr txBox="1"/>
          <p:nvPr/>
        </p:nvSpPr>
        <p:spPr>
          <a:xfrm>
            <a:off x="82286" y="2179050"/>
            <a:ext cx="3033133" cy="707886"/>
          </a:xfrm>
          <a:prstGeom prst="rect">
            <a:avLst/>
          </a:prstGeom>
          <a:noFill/>
        </p:spPr>
        <p:txBody>
          <a:bodyPr wrap="square" rtlCol="0">
            <a:spAutoFit/>
          </a:bodyPr>
          <a:lstStyle/>
          <a:p>
            <a:r>
              <a:rPr lang="en-GB" sz="4000" b="1" dirty="0">
                <a:solidFill>
                  <a:schemeClr val="accent1">
                    <a:lumMod val="50000"/>
                  </a:schemeClr>
                </a:solidFill>
                <a:latin typeface="Century Gothic" panose="020B0502020202020204" pitchFamily="34" charset="0"/>
              </a:rPr>
              <a:t>Persona A</a:t>
            </a:r>
          </a:p>
        </p:txBody>
      </p:sp>
      <p:sp>
        <p:nvSpPr>
          <p:cNvPr id="9" name="TextBox 8"/>
          <p:cNvSpPr txBox="1"/>
          <p:nvPr/>
        </p:nvSpPr>
        <p:spPr>
          <a:xfrm>
            <a:off x="2770895" y="2308766"/>
            <a:ext cx="4930172" cy="492443"/>
          </a:xfrm>
          <a:prstGeom prst="rect">
            <a:avLst/>
          </a:prstGeom>
          <a:noFill/>
        </p:spPr>
        <p:txBody>
          <a:bodyPr wrap="square" rtlCol="0">
            <a:spAutoFit/>
          </a:bodyPr>
          <a:lstStyle/>
          <a:p>
            <a:r>
              <a:rPr lang="en-GB" sz="2600" b="1" dirty="0" err="1">
                <a:solidFill>
                  <a:schemeClr val="accent1">
                    <a:lumMod val="50000"/>
                  </a:schemeClr>
                </a:solidFill>
                <a:latin typeface="Century Gothic" panose="020B0502020202020204" pitchFamily="34" charset="0"/>
              </a:rPr>
              <a:t>Eres</a:t>
            </a:r>
            <a:r>
              <a:rPr lang="en-GB" sz="2600" b="1" dirty="0">
                <a:solidFill>
                  <a:schemeClr val="accent1">
                    <a:lumMod val="50000"/>
                  </a:schemeClr>
                </a:solidFill>
                <a:latin typeface="Century Gothic" panose="020B0502020202020204" pitchFamily="34" charset="0"/>
              </a:rPr>
              <a:t> Daniel.</a:t>
            </a:r>
          </a:p>
        </p:txBody>
      </p:sp>
      <p:sp>
        <p:nvSpPr>
          <p:cNvPr id="10" name="TextBox 9"/>
          <p:cNvSpPr txBox="1"/>
          <p:nvPr/>
        </p:nvSpPr>
        <p:spPr>
          <a:xfrm>
            <a:off x="5235981" y="2179050"/>
            <a:ext cx="3033133" cy="707886"/>
          </a:xfrm>
          <a:prstGeom prst="rect">
            <a:avLst/>
          </a:prstGeom>
          <a:noFill/>
        </p:spPr>
        <p:txBody>
          <a:bodyPr wrap="square" rtlCol="0">
            <a:spAutoFit/>
          </a:bodyPr>
          <a:lstStyle/>
          <a:p>
            <a:r>
              <a:rPr lang="en-GB" sz="4000" b="1" dirty="0">
                <a:solidFill>
                  <a:schemeClr val="accent1">
                    <a:lumMod val="50000"/>
                  </a:schemeClr>
                </a:solidFill>
                <a:latin typeface="Century Gothic" panose="020B0502020202020204" pitchFamily="34" charset="0"/>
              </a:rPr>
              <a:t>Persona B</a:t>
            </a:r>
          </a:p>
        </p:txBody>
      </p:sp>
      <p:sp>
        <p:nvSpPr>
          <p:cNvPr id="11" name="TextBox 10"/>
          <p:cNvSpPr txBox="1"/>
          <p:nvPr/>
        </p:nvSpPr>
        <p:spPr>
          <a:xfrm>
            <a:off x="7924590" y="2286771"/>
            <a:ext cx="4930172" cy="492443"/>
          </a:xfrm>
          <a:prstGeom prst="rect">
            <a:avLst/>
          </a:prstGeom>
          <a:noFill/>
        </p:spPr>
        <p:txBody>
          <a:bodyPr wrap="square" rtlCol="0">
            <a:spAutoFit/>
          </a:bodyPr>
          <a:lstStyle/>
          <a:p>
            <a:r>
              <a:rPr lang="en-GB" sz="2600" b="1" dirty="0" err="1">
                <a:solidFill>
                  <a:schemeClr val="accent1">
                    <a:lumMod val="50000"/>
                  </a:schemeClr>
                </a:solidFill>
                <a:latin typeface="Century Gothic" panose="020B0502020202020204" pitchFamily="34" charset="0"/>
              </a:rPr>
              <a:t>Eres</a:t>
            </a:r>
            <a:r>
              <a:rPr lang="en-GB" sz="2600" b="1" dirty="0">
                <a:solidFill>
                  <a:schemeClr val="accent1">
                    <a:lumMod val="50000"/>
                  </a:schemeClr>
                </a:solidFill>
                <a:latin typeface="Century Gothic" panose="020B0502020202020204" pitchFamily="34" charset="0"/>
              </a:rPr>
              <a:t> Lucía.</a:t>
            </a:r>
          </a:p>
        </p:txBody>
      </p:sp>
      <p:pic>
        <p:nvPicPr>
          <p:cNvPr id="12" name="Picture 11"/>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47071" t="2449" r="23452" b="29313"/>
          <a:stretch/>
        </p:blipFill>
        <p:spPr>
          <a:xfrm>
            <a:off x="6265251" y="2886936"/>
            <a:ext cx="974592" cy="1269116"/>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45590" r="22524" b="22810"/>
          <a:stretch/>
        </p:blipFill>
        <p:spPr>
          <a:xfrm>
            <a:off x="1220655" y="2779214"/>
            <a:ext cx="1035605" cy="1410185"/>
          </a:xfrm>
          <a:prstGeom prst="rect">
            <a:avLst/>
          </a:prstGeom>
        </p:spPr>
      </p:pic>
      <p:sp>
        <p:nvSpPr>
          <p:cNvPr id="14" name="TextBox 13"/>
          <p:cNvSpPr txBox="1"/>
          <p:nvPr/>
        </p:nvSpPr>
        <p:spPr>
          <a:xfrm>
            <a:off x="-1" y="4310376"/>
            <a:ext cx="5715001" cy="1815882"/>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You are talking to a friend. </a:t>
            </a:r>
          </a:p>
          <a:p>
            <a:r>
              <a:rPr lang="en-GB" sz="2800" dirty="0">
                <a:solidFill>
                  <a:schemeClr val="accent1">
                    <a:lumMod val="50000"/>
                  </a:schemeClr>
                </a:solidFill>
                <a:latin typeface="Century Gothic" panose="020B0502020202020204" pitchFamily="34" charset="0"/>
              </a:rPr>
              <a:t>Say what your sister (‘she’)</a:t>
            </a:r>
          </a:p>
          <a:p>
            <a:r>
              <a:rPr lang="en-GB" sz="2800" dirty="0">
                <a:solidFill>
                  <a:schemeClr val="accent1">
                    <a:lumMod val="50000"/>
                  </a:schemeClr>
                </a:solidFill>
                <a:latin typeface="Century Gothic" panose="020B0502020202020204" pitchFamily="34" charset="0"/>
              </a:rPr>
              <a:t>and parents (‘they’) can / want / must do in the holidays!</a:t>
            </a:r>
          </a:p>
        </p:txBody>
      </p:sp>
      <p:sp>
        <p:nvSpPr>
          <p:cNvPr id="15" name="TextBox 14"/>
          <p:cNvSpPr txBox="1"/>
          <p:nvPr/>
        </p:nvSpPr>
        <p:spPr>
          <a:xfrm>
            <a:off x="6265251" y="4310376"/>
            <a:ext cx="5609231" cy="2246769"/>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You are talking to a friend. Say what your brother (‘he’) and parents (‘they’) can / want / must do in the holidays!</a:t>
            </a:r>
          </a:p>
          <a:p>
            <a:endParaRPr lang="en-GB" sz="2800" dirty="0">
              <a:solidFill>
                <a:schemeClr val="accent1">
                  <a:lumMod val="50000"/>
                </a:schemeClr>
              </a:solidFill>
              <a:latin typeface="Century Gothic" panose="020B0502020202020204" pitchFamily="34" charset="0"/>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9470572" y="258166"/>
            <a:ext cx="245757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smtClean="0">
                <a:solidFill>
                  <a:prstClr val="white"/>
                </a:solidFill>
                <a:latin typeface="Century Gothic" panose="020B0502020202020204" pitchFamily="34" charset="0"/>
              </a:rPr>
              <a:t>hablar</a:t>
            </a:r>
            <a:r>
              <a:rPr lang="en-GB" sz="2000" b="1" dirty="0" smtClean="0">
                <a:solidFill>
                  <a:prstClr val="white"/>
                </a:solidFill>
                <a:latin typeface="Century Gothic" panose="020B0502020202020204" pitchFamily="34" charset="0"/>
              </a:rPr>
              <a:t> / </a:t>
            </a:r>
            <a:r>
              <a:rPr lang="en-GB" sz="2000" b="1" dirty="0" err="1" smtClean="0">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5449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123714" y="420929"/>
            <a:ext cx="382735" cy="103299"/>
          </a:xfrm>
        </p:spPr>
        <p:txBody>
          <a:bodyPr>
            <a:noAutofit/>
          </a:bodyPr>
          <a:lstStyle/>
          <a:p>
            <a:r>
              <a:rPr lang="en-GB" sz="100" b="1" dirty="0" err="1">
                <a:solidFill>
                  <a:prstClr val="white"/>
                </a:solidFill>
              </a:rPr>
              <a:t>hablar</a:t>
            </a:r>
            <a:r>
              <a:rPr lang="en-GB" sz="100" b="1" dirty="0">
                <a:solidFill>
                  <a:prstClr val="white"/>
                </a:solidFill>
              </a:rPr>
              <a:t> / escuchar</a:t>
            </a:r>
            <a:endParaRPr lang="en-US" sz="100" dirty="0"/>
          </a:p>
        </p:txBody>
      </p:sp>
      <p:sp>
        <p:nvSpPr>
          <p:cNvPr id="4" name="TextBox 3"/>
          <p:cNvSpPr txBox="1"/>
          <p:nvPr/>
        </p:nvSpPr>
        <p:spPr>
          <a:xfrm>
            <a:off x="1174107" y="-51304"/>
            <a:ext cx="3033133" cy="707886"/>
          </a:xfrm>
          <a:prstGeom prst="rect">
            <a:avLst/>
          </a:prstGeom>
          <a:noFill/>
        </p:spPr>
        <p:txBody>
          <a:bodyPr wrap="square" rtlCol="0">
            <a:spAutoFit/>
          </a:bodyPr>
          <a:lstStyle/>
          <a:p>
            <a:r>
              <a:rPr lang="en-GB" sz="4000" b="1" dirty="0">
                <a:solidFill>
                  <a:schemeClr val="accent1">
                    <a:lumMod val="50000"/>
                  </a:schemeClr>
                </a:solidFill>
                <a:latin typeface="Century Gothic" panose="020B0502020202020204" pitchFamily="34" charset="0"/>
              </a:rPr>
              <a:t>Persona A</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5590" r="22524" b="22810"/>
          <a:stretch/>
        </p:blipFill>
        <p:spPr>
          <a:xfrm>
            <a:off x="77823" y="27210"/>
            <a:ext cx="1035605" cy="141018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90875213"/>
              </p:ext>
            </p:extLst>
          </p:nvPr>
        </p:nvGraphicFramePr>
        <p:xfrm>
          <a:off x="3356049" y="678559"/>
          <a:ext cx="8128000" cy="28651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852844229"/>
                    </a:ext>
                  </a:extLst>
                </a:gridCol>
                <a:gridCol w="4064000">
                  <a:extLst>
                    <a:ext uri="{9D8B030D-6E8A-4147-A177-3AD203B41FA5}">
                      <a16:colId xmlns:a16="http://schemas.microsoft.com/office/drawing/2014/main" val="3451951732"/>
                    </a:ext>
                  </a:extLst>
                </a:gridCol>
              </a:tblGrid>
              <a:tr h="370840">
                <a:tc>
                  <a:txBody>
                    <a:bodyPr/>
                    <a:lstStyle/>
                    <a:p>
                      <a:pPr algn="ctr"/>
                      <a:r>
                        <a:rPr lang="en-GB" sz="2000" dirty="0">
                          <a:solidFill>
                            <a:schemeClr val="accent1">
                              <a:lumMod val="50000"/>
                            </a:schemeClr>
                          </a:solidFill>
                        </a:rPr>
                        <a:t>[</a:t>
                      </a:r>
                    </a:p>
                    <a:p>
                      <a:pPr algn="ctr"/>
                      <a:r>
                        <a:rPr lang="en-GB" sz="2000" dirty="0">
                          <a:solidFill>
                            <a:schemeClr val="accent1">
                              <a:lumMod val="50000"/>
                            </a:schemeClr>
                          </a:solidFill>
                        </a:rPr>
                        <a:t>[to visit the museums every day]</a:t>
                      </a:r>
                    </a:p>
                  </a:txBody>
                  <a:tcPr anchor="b">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[read</a:t>
                      </a:r>
                      <a:r>
                        <a:rPr lang="en-GB" sz="2000" baseline="0" dirty="0">
                          <a:solidFill>
                            <a:schemeClr val="accent1">
                              <a:lumMod val="50000"/>
                            </a:schemeClr>
                          </a:solidFill>
                        </a:rPr>
                        <a:t> famous books</a:t>
                      </a:r>
                      <a:r>
                        <a:rPr lang="en-GB" sz="2000" dirty="0">
                          <a:solidFill>
                            <a:schemeClr val="accent1">
                              <a:lumMod val="50000"/>
                            </a:schemeClr>
                          </a:solidFill>
                        </a:rPr>
                        <a:t>]</a:t>
                      </a:r>
                    </a:p>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715932748"/>
                  </a:ext>
                </a:extLst>
              </a:tr>
            </a:tbl>
          </a:graphicData>
        </a:graphic>
      </p:graphicFrame>
      <p:grpSp>
        <p:nvGrpSpPr>
          <p:cNvPr id="10" name="Group 9"/>
          <p:cNvGrpSpPr/>
          <p:nvPr/>
        </p:nvGrpSpPr>
        <p:grpSpPr>
          <a:xfrm>
            <a:off x="8935543" y="708287"/>
            <a:ext cx="1373661" cy="1088991"/>
            <a:chOff x="257189" y="3481584"/>
            <a:chExt cx="2342988" cy="1915241"/>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6145" r="55361" b="17973"/>
            <a:stretch/>
          </p:blipFill>
          <p:spPr>
            <a:xfrm>
              <a:off x="257189" y="3642911"/>
              <a:ext cx="1083130" cy="1753914"/>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51962" r="24971" b="37661"/>
            <a:stretch/>
          </p:blipFill>
          <p:spPr>
            <a:xfrm>
              <a:off x="1340319" y="3481584"/>
              <a:ext cx="1259858" cy="1915241"/>
            </a:xfrm>
            <a:prstGeom prst="rect">
              <a:avLst/>
            </a:prstGeom>
          </p:spPr>
        </p:pic>
      </p:grpSp>
      <p:pic>
        <p:nvPicPr>
          <p:cNvPr id="16" name="Picture 15"/>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l="47071" t="2449" r="23452" b="29313"/>
          <a:stretch/>
        </p:blipFill>
        <p:spPr>
          <a:xfrm>
            <a:off x="4858772" y="619976"/>
            <a:ext cx="724983" cy="944075"/>
          </a:xfrm>
          <a:prstGeom prst="rect">
            <a:avLst/>
          </a:prstGeom>
        </p:spPr>
      </p:pic>
      <p:sp>
        <p:nvSpPr>
          <p:cNvPr id="17" name="Rounded Rectangular Callout 16"/>
          <p:cNvSpPr/>
          <p:nvPr/>
        </p:nvSpPr>
        <p:spPr>
          <a:xfrm>
            <a:off x="86423" y="1741854"/>
            <a:ext cx="3269626" cy="1679861"/>
          </a:xfrm>
          <a:prstGeom prst="wedgeRoundRectCallout">
            <a:avLst>
              <a:gd name="adj1" fmla="val -21763"/>
              <a:gd name="adj2" fmla="val -85499"/>
              <a:gd name="adj3" fmla="val 16667"/>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No </a:t>
            </a:r>
            <a:r>
              <a:rPr lang="en-GB" sz="2800" b="1" dirty="0" err="1">
                <a:solidFill>
                  <a:schemeClr val="accent1">
                    <a:lumMod val="50000"/>
                  </a:schemeClr>
                </a:solidFill>
              </a:rPr>
              <a:t>quiere</a:t>
            </a:r>
            <a:r>
              <a:rPr lang="en-GB" sz="2800" b="1" dirty="0">
                <a:solidFill>
                  <a:schemeClr val="accent1">
                    <a:lumMod val="50000"/>
                  </a:schemeClr>
                </a:solidFill>
              </a:rPr>
              <a:t> </a:t>
            </a:r>
            <a:r>
              <a:rPr lang="en-GB" sz="2800" dirty="0">
                <a:solidFill>
                  <a:schemeClr val="accent1">
                    <a:lumMod val="50000"/>
                  </a:schemeClr>
                </a:solidFill>
              </a:rPr>
              <a:t>visitar los </a:t>
            </a:r>
            <a:r>
              <a:rPr lang="en-GB" sz="2800" dirty="0" err="1">
                <a:solidFill>
                  <a:schemeClr val="accent1">
                    <a:lumMod val="50000"/>
                  </a:schemeClr>
                </a:solidFill>
              </a:rPr>
              <a:t>museos</a:t>
            </a:r>
            <a:r>
              <a:rPr lang="en-GB" sz="2800" dirty="0">
                <a:solidFill>
                  <a:schemeClr val="accent1">
                    <a:lumMod val="50000"/>
                  </a:schemeClr>
                </a:solidFill>
              </a:rPr>
              <a:t> </a:t>
            </a:r>
            <a:r>
              <a:rPr lang="en-GB" sz="2800" dirty="0" err="1">
                <a:solidFill>
                  <a:schemeClr val="accent1">
                    <a:lumMod val="50000"/>
                  </a:schemeClr>
                </a:solidFill>
              </a:rPr>
              <a:t>todos</a:t>
            </a:r>
            <a:r>
              <a:rPr lang="en-GB" sz="2800" dirty="0">
                <a:solidFill>
                  <a:schemeClr val="accent1">
                    <a:lumMod val="50000"/>
                  </a:schemeClr>
                </a:solidFill>
              </a:rPr>
              <a:t> </a:t>
            </a:r>
            <a:r>
              <a:rPr lang="en-GB" sz="2800" dirty="0" err="1">
                <a:solidFill>
                  <a:schemeClr val="accent1">
                    <a:lumMod val="50000"/>
                  </a:schemeClr>
                </a:solidFill>
              </a:rPr>
              <a:t>los</a:t>
            </a:r>
            <a:r>
              <a:rPr lang="en-GB" sz="2800" dirty="0">
                <a:solidFill>
                  <a:schemeClr val="accent1">
                    <a:lumMod val="50000"/>
                  </a:schemeClr>
                </a:solidFill>
              </a:rPr>
              <a:t> </a:t>
            </a:r>
            <a:r>
              <a:rPr lang="en-GB" sz="2800" dirty="0" err="1">
                <a:solidFill>
                  <a:schemeClr val="accent1">
                    <a:lumMod val="50000"/>
                  </a:schemeClr>
                </a:solidFill>
              </a:rPr>
              <a:t>días</a:t>
            </a:r>
            <a:r>
              <a:rPr lang="en-GB" sz="2800" dirty="0">
                <a:solidFill>
                  <a:schemeClr val="accent1">
                    <a:lumMod val="50000"/>
                  </a:schemeClr>
                </a:solidFill>
              </a:rPr>
              <a:t>.</a:t>
            </a:r>
          </a:p>
        </p:txBody>
      </p:sp>
      <p:graphicFrame>
        <p:nvGraphicFramePr>
          <p:cNvPr id="18" name="Table 17"/>
          <p:cNvGraphicFramePr>
            <a:graphicFrameLocks noGrp="1"/>
          </p:cNvGraphicFramePr>
          <p:nvPr>
            <p:extLst>
              <p:ext uri="{D42A27DB-BD31-4B8C-83A1-F6EECF244321}">
                <p14:modId xmlns:p14="http://schemas.microsoft.com/office/powerpoint/2010/main" val="3248036591"/>
              </p:ext>
            </p:extLst>
          </p:nvPr>
        </p:nvGraphicFramePr>
        <p:xfrm>
          <a:off x="86423" y="3831037"/>
          <a:ext cx="11710674" cy="2472091"/>
        </p:xfrm>
        <a:graphic>
          <a:graphicData uri="http://schemas.openxmlformats.org/drawingml/2006/table">
            <a:tbl>
              <a:tblPr firstRow="1" bandRow="1">
                <a:tableStyleId>{5C22544A-7EE6-4342-B048-85BDC9FD1C3A}</a:tableStyleId>
              </a:tblPr>
              <a:tblGrid>
                <a:gridCol w="1247077">
                  <a:extLst>
                    <a:ext uri="{9D8B030D-6E8A-4147-A177-3AD203B41FA5}">
                      <a16:colId xmlns:a16="http://schemas.microsoft.com/office/drawing/2014/main" val="3813807008"/>
                    </a:ext>
                  </a:extLst>
                </a:gridCol>
                <a:gridCol w="1701800">
                  <a:extLst>
                    <a:ext uri="{9D8B030D-6E8A-4147-A177-3AD203B41FA5}">
                      <a16:colId xmlns:a16="http://schemas.microsoft.com/office/drawing/2014/main" val="2739986887"/>
                    </a:ext>
                  </a:extLst>
                </a:gridCol>
                <a:gridCol w="2832100">
                  <a:extLst>
                    <a:ext uri="{9D8B030D-6E8A-4147-A177-3AD203B41FA5}">
                      <a16:colId xmlns:a16="http://schemas.microsoft.com/office/drawing/2014/main" val="2895885193"/>
                    </a:ext>
                  </a:extLst>
                </a:gridCol>
                <a:gridCol w="1191126">
                  <a:extLst>
                    <a:ext uri="{9D8B030D-6E8A-4147-A177-3AD203B41FA5}">
                      <a16:colId xmlns:a16="http://schemas.microsoft.com/office/drawing/2014/main" val="1119311313"/>
                    </a:ext>
                  </a:extLst>
                </a:gridCol>
                <a:gridCol w="1976062">
                  <a:extLst>
                    <a:ext uri="{9D8B030D-6E8A-4147-A177-3AD203B41FA5}">
                      <a16:colId xmlns:a16="http://schemas.microsoft.com/office/drawing/2014/main" val="447644383"/>
                    </a:ext>
                  </a:extLst>
                </a:gridCol>
                <a:gridCol w="2762509">
                  <a:extLst>
                    <a:ext uri="{9D8B030D-6E8A-4147-A177-3AD203B41FA5}">
                      <a16:colId xmlns:a16="http://schemas.microsoft.com/office/drawing/2014/main" val="3292618111"/>
                    </a:ext>
                  </a:extLst>
                </a:gridCol>
              </a:tblGrid>
              <a:tr h="506727">
                <a:tc gridSpan="2">
                  <a:txBody>
                    <a:bodyPr/>
                    <a:lstStyle/>
                    <a:p>
                      <a:r>
                        <a:rPr lang="en-GB" sz="2000" dirty="0">
                          <a:solidFill>
                            <a:schemeClr val="accent1">
                              <a:lumMod val="50000"/>
                            </a:schemeClr>
                          </a:solidFill>
                        </a:rPr>
                        <a:t>Los padres (‘they’)</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hMerge="1">
                  <a:txBody>
                    <a:bodyPr/>
                    <a:lstStyle/>
                    <a:p>
                      <a:endParaRPr lang="en-GB"/>
                    </a:p>
                  </a:txBody>
                  <a:tcPr/>
                </a:tc>
                <a:tc>
                  <a:txBody>
                    <a:bodyPr/>
                    <a:lstStyle/>
                    <a:p>
                      <a:r>
                        <a:rPr lang="en-GB" sz="2000" dirty="0" err="1">
                          <a:solidFill>
                            <a:schemeClr val="accent1">
                              <a:lumMod val="50000"/>
                            </a:schemeClr>
                          </a:solidFill>
                        </a:rPr>
                        <a:t>Actividad</a:t>
                      </a:r>
                      <a:r>
                        <a:rPr lang="en-GB" sz="2000" dirty="0">
                          <a:solidFill>
                            <a:schemeClr val="accent1">
                              <a:lumMod val="50000"/>
                            </a:schemeClr>
                          </a:solidFill>
                        </a:rPr>
                        <a:t> (en </a:t>
                      </a:r>
                      <a:r>
                        <a:rPr lang="en-GB" sz="2000" dirty="0" err="1">
                          <a:solidFill>
                            <a:schemeClr val="accent1">
                              <a:lumMod val="50000"/>
                            </a:schemeClr>
                          </a:solidFill>
                        </a:rPr>
                        <a:t>inglés</a:t>
                      </a:r>
                      <a:r>
                        <a:rPr lang="en-GB" sz="2000"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Lucía (‘she’)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h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Actividad</a:t>
                      </a:r>
                      <a:r>
                        <a:rPr lang="en-GB" sz="2000" dirty="0">
                          <a:solidFill>
                            <a:schemeClr val="accent1">
                              <a:lumMod val="50000"/>
                            </a:schemeClr>
                          </a:solidFill>
                        </a:rPr>
                        <a:t> (en </a:t>
                      </a:r>
                      <a:r>
                        <a:rPr lang="en-GB" sz="2000" dirty="0" err="1">
                          <a:solidFill>
                            <a:schemeClr val="accent1">
                              <a:lumMod val="50000"/>
                            </a:schemeClr>
                          </a:solidFill>
                        </a:rPr>
                        <a:t>inglés</a:t>
                      </a:r>
                      <a:r>
                        <a:rPr lang="en-GB" sz="2000"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7711778"/>
                  </a:ext>
                </a:extLst>
              </a:tr>
              <a:tr h="625621">
                <a:tc>
                  <a:txBody>
                    <a:bodyPr/>
                    <a:lstStyle/>
                    <a:p>
                      <a:r>
                        <a:rPr lang="en-GB" sz="2000" b="1" dirty="0">
                          <a:solidFill>
                            <a:schemeClr val="accent1">
                              <a:lumMod val="50000"/>
                            </a:schemeClr>
                          </a:solidFill>
                        </a:rPr>
                        <a:t>must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b="1" dirty="0">
                          <a:solidFill>
                            <a:schemeClr val="accent1">
                              <a:lumMod val="50000"/>
                            </a:schemeClr>
                          </a:solidFill>
                        </a:rPr>
                        <a:t>mustn’t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b="1" dirty="0">
                          <a:solidFill>
                            <a:schemeClr val="accent1">
                              <a:lumMod val="50000"/>
                            </a:schemeClr>
                          </a:solidFill>
                        </a:rPr>
                        <a:t>must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b="1" dirty="0">
                          <a:solidFill>
                            <a:schemeClr val="accent1">
                              <a:lumMod val="50000"/>
                            </a:schemeClr>
                          </a:solidFill>
                        </a:rPr>
                        <a:t>mustn’t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0944641"/>
                  </a:ext>
                </a:extLst>
              </a:tr>
              <a:tr h="625621">
                <a:tc>
                  <a:txBody>
                    <a:bodyPr/>
                    <a:lstStyle/>
                    <a:p>
                      <a:r>
                        <a:rPr lang="en-GB" sz="2000" b="1" dirty="0">
                          <a:solidFill>
                            <a:schemeClr val="accent1">
                              <a:lumMod val="50000"/>
                            </a:schemeClr>
                          </a:solidFill>
                        </a:rPr>
                        <a:t>can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b="1" dirty="0">
                          <a:solidFill>
                            <a:schemeClr val="accent1">
                              <a:lumMod val="50000"/>
                            </a:schemeClr>
                          </a:solidFill>
                        </a:rPr>
                        <a:t>can’t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b="1" dirty="0">
                          <a:solidFill>
                            <a:schemeClr val="accent1">
                              <a:lumMod val="50000"/>
                            </a:schemeClr>
                          </a:solidFill>
                        </a:rPr>
                        <a:t>can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b="1" dirty="0">
                          <a:solidFill>
                            <a:schemeClr val="accent1">
                              <a:lumMod val="50000"/>
                            </a:schemeClr>
                          </a:solidFill>
                        </a:rPr>
                        <a:t>can’t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46646149"/>
                  </a:ext>
                </a:extLst>
              </a:tr>
              <a:tr h="685204">
                <a:tc>
                  <a:txBody>
                    <a:bodyPr/>
                    <a:lstStyle/>
                    <a:p>
                      <a:r>
                        <a:rPr lang="en-GB" sz="2000" b="1" dirty="0">
                          <a:solidFill>
                            <a:schemeClr val="accent1">
                              <a:lumMod val="50000"/>
                            </a:schemeClr>
                          </a:solidFill>
                        </a:rPr>
                        <a:t>want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b="1" dirty="0">
                          <a:solidFill>
                            <a:schemeClr val="accent1">
                              <a:lumMod val="50000"/>
                            </a:schemeClr>
                          </a:solidFill>
                        </a:rPr>
                        <a:t>don’t want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b="1" dirty="0">
                          <a:solidFill>
                            <a:schemeClr val="accent1">
                              <a:lumMod val="50000"/>
                            </a:schemeClr>
                          </a:solidFill>
                        </a:rPr>
                        <a:t>wants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b="1" dirty="0">
                          <a:solidFill>
                            <a:schemeClr val="accent1">
                              <a:lumMod val="50000"/>
                            </a:schemeClr>
                          </a:solidFill>
                        </a:rPr>
                        <a:t>doesn’t want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44221274"/>
                  </a:ext>
                </a:extLst>
              </a:tr>
            </a:tbl>
          </a:graphicData>
        </a:graphic>
      </p:graphicFrame>
      <p:pic>
        <p:nvPicPr>
          <p:cNvPr id="19" name="Picture 2" descr="http://www.clker.com/cliparts/j/p/l/D/8/K/green-tick-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64204" y="5889862"/>
            <a:ext cx="355003" cy="369950"/>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Box 19"/>
          <p:cNvSpPr txBox="1"/>
          <p:nvPr/>
        </p:nvSpPr>
        <p:spPr>
          <a:xfrm>
            <a:off x="9074224" y="5595242"/>
            <a:ext cx="2350981" cy="707886"/>
          </a:xfrm>
          <a:prstGeom prst="rect">
            <a:avLst/>
          </a:prstGeom>
          <a:noFill/>
        </p:spPr>
        <p:txBody>
          <a:bodyPr wrap="square" rtlCol="0">
            <a:spAutoFit/>
          </a:bodyPr>
          <a:lstStyle/>
          <a:p>
            <a:r>
              <a:rPr lang="en-GB" sz="2000" dirty="0">
                <a:solidFill>
                  <a:schemeClr val="accent1">
                    <a:lumMod val="50000"/>
                  </a:schemeClr>
                </a:solidFill>
              </a:rPr>
              <a:t>to visit museums every day</a:t>
            </a:r>
          </a:p>
        </p:txBody>
      </p:sp>
      <p:sp>
        <p:nvSpPr>
          <p:cNvPr id="21" name="Rounded Rectangular Callout 20"/>
          <p:cNvSpPr/>
          <p:nvPr/>
        </p:nvSpPr>
        <p:spPr>
          <a:xfrm>
            <a:off x="86423" y="1712614"/>
            <a:ext cx="3269626" cy="1679861"/>
          </a:xfrm>
          <a:prstGeom prst="wedgeRoundRectCallout">
            <a:avLst>
              <a:gd name="adj1" fmla="val -21763"/>
              <a:gd name="adj2" fmla="val -85499"/>
              <a:gd name="adj3" fmla="val 16667"/>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accent1">
                    <a:lumMod val="50000"/>
                  </a:schemeClr>
                </a:solidFill>
              </a:rPr>
              <a:t>Pueden</a:t>
            </a:r>
            <a:r>
              <a:rPr lang="en-GB" sz="2800" dirty="0">
                <a:solidFill>
                  <a:schemeClr val="accent1">
                    <a:lumMod val="50000"/>
                  </a:schemeClr>
                </a:solidFill>
              </a:rPr>
              <a:t> leer </a:t>
            </a:r>
            <a:r>
              <a:rPr lang="en-GB" sz="2800" dirty="0" err="1">
                <a:solidFill>
                  <a:schemeClr val="accent1">
                    <a:lumMod val="50000"/>
                  </a:schemeClr>
                </a:solidFill>
              </a:rPr>
              <a:t>libros</a:t>
            </a:r>
            <a:r>
              <a:rPr lang="en-GB" sz="2800" dirty="0">
                <a:solidFill>
                  <a:schemeClr val="accent1">
                    <a:lumMod val="50000"/>
                  </a:schemeClr>
                </a:solidFill>
              </a:rPr>
              <a:t> </a:t>
            </a:r>
            <a:r>
              <a:rPr lang="en-GB" sz="2800" dirty="0" err="1">
                <a:solidFill>
                  <a:schemeClr val="accent1">
                    <a:lumMod val="50000"/>
                  </a:schemeClr>
                </a:solidFill>
              </a:rPr>
              <a:t>famosos</a:t>
            </a:r>
            <a:r>
              <a:rPr lang="en-GB" sz="2800" dirty="0">
                <a:solidFill>
                  <a:schemeClr val="accent1">
                    <a:lumMod val="50000"/>
                  </a:schemeClr>
                </a:solidFill>
              </a:rPr>
              <a:t>.</a:t>
            </a:r>
          </a:p>
        </p:txBody>
      </p:sp>
      <p:pic>
        <p:nvPicPr>
          <p:cNvPr id="22" name="Picture 2" descr="http://www.clker.com/cliparts/j/p/l/D/8/K/green-tick-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104" y="5101370"/>
            <a:ext cx="355003" cy="36995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3009523" y="5067082"/>
            <a:ext cx="2718177" cy="400110"/>
          </a:xfrm>
          <a:prstGeom prst="rect">
            <a:avLst/>
          </a:prstGeom>
          <a:noFill/>
        </p:spPr>
        <p:txBody>
          <a:bodyPr wrap="square" rtlCol="0">
            <a:spAutoFit/>
          </a:bodyPr>
          <a:lstStyle/>
          <a:p>
            <a:r>
              <a:rPr lang="en-GB" sz="2000" dirty="0">
                <a:solidFill>
                  <a:schemeClr val="accent1">
                    <a:lumMod val="50000"/>
                  </a:schemeClr>
                </a:solidFill>
              </a:rPr>
              <a:t>read famous books</a:t>
            </a:r>
          </a:p>
        </p:txBody>
      </p:sp>
      <p:sp>
        <p:nvSpPr>
          <p:cNvPr id="24" name="TextBox 23"/>
          <p:cNvSpPr txBox="1"/>
          <p:nvPr/>
        </p:nvSpPr>
        <p:spPr>
          <a:xfrm>
            <a:off x="-23610" y="3344977"/>
            <a:ext cx="3033133" cy="523220"/>
          </a:xfrm>
          <a:prstGeom prst="rect">
            <a:avLst/>
          </a:prstGeom>
          <a:noFill/>
          <a:ln w="38100">
            <a:noFill/>
          </a:ln>
        </p:spPr>
        <p:txBody>
          <a:bodyPr wrap="square" rtlCol="0">
            <a:spAutoFit/>
          </a:bodyPr>
          <a:lstStyle/>
          <a:p>
            <a:r>
              <a:rPr lang="en-GB" sz="2800" b="1" dirty="0">
                <a:solidFill>
                  <a:schemeClr val="accent1">
                    <a:lumMod val="50000"/>
                  </a:schemeClr>
                </a:solidFill>
                <a:latin typeface="Century Gothic" panose="020B0502020202020204" pitchFamily="34" charset="0"/>
              </a:rPr>
              <a:t>Persona B</a:t>
            </a:r>
          </a:p>
        </p:txBody>
      </p:sp>
      <p:grpSp>
        <p:nvGrpSpPr>
          <p:cNvPr id="29" name="Group 28"/>
          <p:cNvGrpSpPr/>
          <p:nvPr/>
        </p:nvGrpSpPr>
        <p:grpSpPr>
          <a:xfrm>
            <a:off x="4151970" y="1040525"/>
            <a:ext cx="2601763" cy="2304452"/>
            <a:chOff x="-2303959" y="229041"/>
            <a:chExt cx="2838450" cy="2571751"/>
          </a:xfrm>
        </p:grpSpPr>
        <p:pic>
          <p:nvPicPr>
            <p:cNvPr id="30" name="Picture 2" descr="http://www.clker.com/cliparts/w/d/u/B/w/V/stamp1-m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93249">
              <a:off x="-2303959" y="229041"/>
              <a:ext cx="2838450" cy="2571751"/>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Rectangle 30"/>
            <p:cNvSpPr/>
            <p:nvPr/>
          </p:nvSpPr>
          <p:spPr>
            <a:xfrm rot="21340873">
              <a:off x="-1945405" y="915039"/>
              <a:ext cx="2121536" cy="11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32" name="TextBox 31"/>
          <p:cNvSpPr txBox="1"/>
          <p:nvPr/>
        </p:nvSpPr>
        <p:spPr>
          <a:xfrm rot="21349562">
            <a:off x="4135797" y="1752155"/>
            <a:ext cx="2634111"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She doesn’t want</a:t>
            </a:r>
          </a:p>
        </p:txBody>
      </p:sp>
      <p:grpSp>
        <p:nvGrpSpPr>
          <p:cNvPr id="33" name="Group 32"/>
          <p:cNvGrpSpPr/>
          <p:nvPr/>
        </p:nvGrpSpPr>
        <p:grpSpPr>
          <a:xfrm>
            <a:off x="8569067" y="1383118"/>
            <a:ext cx="2081666" cy="1885879"/>
            <a:chOff x="-2303959" y="229041"/>
            <a:chExt cx="2838450" cy="2571751"/>
          </a:xfrm>
        </p:grpSpPr>
        <p:pic>
          <p:nvPicPr>
            <p:cNvPr id="34" name="Picture 2" descr="http://www.clker.com/cliparts/w/d/u/B/w/V/stamp1-m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93249">
              <a:off x="-2303959" y="229041"/>
              <a:ext cx="2838450" cy="2571751"/>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Rectangle 34"/>
            <p:cNvSpPr/>
            <p:nvPr/>
          </p:nvSpPr>
          <p:spPr>
            <a:xfrm rot="21340873">
              <a:off x="-1945405" y="915039"/>
              <a:ext cx="2121536" cy="11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36" name="TextBox 35"/>
          <p:cNvSpPr txBox="1"/>
          <p:nvPr/>
        </p:nvSpPr>
        <p:spPr>
          <a:xfrm rot="21349562">
            <a:off x="8801179" y="1786824"/>
            <a:ext cx="16682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They can</a:t>
            </a:r>
          </a:p>
        </p:txBody>
      </p:sp>
      <p:sp>
        <p:nvSpPr>
          <p:cNvPr id="28" name="Rounded Rectangle 11">
            <a:extLst>
              <a:ext uri="{FF2B5EF4-FFF2-40B4-BE49-F238E27FC236}">
                <a16:creationId xmlns:a16="http://schemas.microsoft.com/office/drawing/2014/main" id="{A316DD52-7894-4A75-969C-CA0645DA2978}"/>
              </a:ext>
            </a:extLst>
          </p:cNvPr>
          <p:cNvSpPr/>
          <p:nvPr/>
        </p:nvSpPr>
        <p:spPr>
          <a:xfrm>
            <a:off x="9470572" y="258166"/>
            <a:ext cx="245757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smtClean="0">
                <a:solidFill>
                  <a:prstClr val="white"/>
                </a:solidFill>
                <a:latin typeface="Century Gothic" panose="020B0502020202020204" pitchFamily="34" charset="0"/>
              </a:rPr>
              <a:t>hablar</a:t>
            </a:r>
            <a:r>
              <a:rPr lang="en-GB" sz="2000" b="1" dirty="0" smtClean="0">
                <a:solidFill>
                  <a:prstClr val="white"/>
                </a:solidFill>
                <a:latin typeface="Century Gothic" panose="020B0502020202020204" pitchFamily="34" charset="0"/>
              </a:rPr>
              <a:t> / </a:t>
            </a:r>
            <a:r>
              <a:rPr lang="en-GB" sz="2000" b="1" dirty="0" err="1" smtClean="0">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59587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0" grpId="0"/>
      <p:bldP spid="21" grpId="0" animBg="1"/>
      <p:bldP spid="21" grpId="1" animBg="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282679" y="366634"/>
            <a:ext cx="170756" cy="45719"/>
          </a:xfrm>
        </p:spPr>
        <p:txBody>
          <a:bodyPr>
            <a:noAutofit/>
          </a:bodyPr>
          <a:lstStyle/>
          <a:p>
            <a:r>
              <a:rPr lang="en-GB" sz="100" b="1" dirty="0" err="1">
                <a:solidFill>
                  <a:prstClr val="white"/>
                </a:solidFill>
              </a:rPr>
              <a:t>hablar</a:t>
            </a:r>
            <a:endParaRPr lang="en-US" sz="100" dirty="0"/>
          </a:p>
        </p:txBody>
      </p:sp>
      <p:graphicFrame>
        <p:nvGraphicFramePr>
          <p:cNvPr id="6" name="Table 5"/>
          <p:cNvGraphicFramePr>
            <a:graphicFrameLocks noGrp="1"/>
          </p:cNvGraphicFramePr>
          <p:nvPr>
            <p:extLst>
              <p:ext uri="{D42A27DB-BD31-4B8C-83A1-F6EECF244321}">
                <p14:modId xmlns:p14="http://schemas.microsoft.com/office/powerpoint/2010/main" val="3392495160"/>
              </p:ext>
            </p:extLst>
          </p:nvPr>
        </p:nvGraphicFramePr>
        <p:xfrm>
          <a:off x="675256" y="141620"/>
          <a:ext cx="9850524" cy="6065520"/>
        </p:xfrm>
        <a:graphic>
          <a:graphicData uri="http://schemas.openxmlformats.org/drawingml/2006/table">
            <a:tbl>
              <a:tblPr firstRow="1" bandRow="1">
                <a:tableStyleId>{8A107856-5554-42FB-B03E-39F5DBC370BA}</a:tableStyleId>
              </a:tblPr>
              <a:tblGrid>
                <a:gridCol w="3283508">
                  <a:extLst>
                    <a:ext uri="{9D8B030D-6E8A-4147-A177-3AD203B41FA5}">
                      <a16:colId xmlns:a16="http://schemas.microsoft.com/office/drawing/2014/main" val="2314671450"/>
                    </a:ext>
                  </a:extLst>
                </a:gridCol>
                <a:gridCol w="3283508">
                  <a:extLst>
                    <a:ext uri="{9D8B030D-6E8A-4147-A177-3AD203B41FA5}">
                      <a16:colId xmlns:a16="http://schemas.microsoft.com/office/drawing/2014/main" val="1602137738"/>
                    </a:ext>
                  </a:extLst>
                </a:gridCol>
                <a:gridCol w="3283508">
                  <a:extLst>
                    <a:ext uri="{9D8B030D-6E8A-4147-A177-3AD203B41FA5}">
                      <a16:colId xmlns:a16="http://schemas.microsoft.com/office/drawing/2014/main" val="3875506102"/>
                    </a:ext>
                  </a:extLst>
                </a:gridCol>
              </a:tblGrid>
              <a:tr h="2992109">
                <a:tc>
                  <a:txBody>
                    <a:bodyPr/>
                    <a:lstStyle/>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r>
                        <a:rPr lang="en-GB" sz="2000" dirty="0">
                          <a:solidFill>
                            <a:schemeClr val="accent1">
                              <a:lumMod val="50000"/>
                            </a:schemeClr>
                          </a:solidFill>
                        </a:rPr>
                        <a:t>[to do</a:t>
                      </a:r>
                      <a:r>
                        <a:rPr lang="en-GB" sz="2000" baseline="0" dirty="0">
                          <a:solidFill>
                            <a:schemeClr val="accent1">
                              <a:lumMod val="50000"/>
                            </a:schemeClr>
                          </a:solidFill>
                        </a:rPr>
                        <a:t> homework</a:t>
                      </a:r>
                      <a:r>
                        <a:rPr lang="en-GB" sz="2000"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dirty="0">
                          <a:solidFill>
                            <a:schemeClr val="accent1">
                              <a:lumMod val="50000"/>
                            </a:schemeClr>
                          </a:solidFill>
                        </a:rPr>
                        <a:t>[visit</a:t>
                      </a:r>
                      <a:r>
                        <a:rPr lang="en-GB" sz="2000" baseline="0" dirty="0">
                          <a:solidFill>
                            <a:schemeClr val="accent1">
                              <a:lumMod val="50000"/>
                            </a:schemeClr>
                          </a:solidFill>
                        </a:rPr>
                        <a:t> the museums on an evening</a:t>
                      </a:r>
                      <a:r>
                        <a:rPr lang="en-GB" sz="2000" dirty="0">
                          <a:solidFill>
                            <a:schemeClr val="accent1">
                              <a:lumMod val="50000"/>
                            </a:schemeClr>
                          </a:solidFill>
                        </a:rPr>
                        <a: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[go</a:t>
                      </a:r>
                      <a:r>
                        <a:rPr lang="en-GB" sz="2000" baseline="0" dirty="0">
                          <a:solidFill>
                            <a:schemeClr val="accent1">
                              <a:lumMod val="50000"/>
                            </a:schemeClr>
                          </a:solidFill>
                        </a:rPr>
                        <a:t> to the park every day</a:t>
                      </a:r>
                      <a:r>
                        <a:rPr lang="en-GB" sz="2000" dirty="0">
                          <a:solidFill>
                            <a:schemeClr val="accent1">
                              <a:lumMod val="50000"/>
                            </a:schemeClr>
                          </a:solidFill>
                        </a:rPr>
                        <a: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466785"/>
                  </a:ext>
                </a:extLst>
              </a:tr>
              <a:tr h="25550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[to</a:t>
                      </a:r>
                      <a:r>
                        <a:rPr lang="en-GB" sz="2000" b="1" baseline="0" dirty="0">
                          <a:solidFill>
                            <a:schemeClr val="accent1">
                              <a:lumMod val="50000"/>
                            </a:schemeClr>
                          </a:solidFill>
                        </a:rPr>
                        <a:t> travel around Spain by train</a:t>
                      </a:r>
                      <a:r>
                        <a:rPr lang="en-GB" sz="2000" b="1" dirty="0">
                          <a:solidFill>
                            <a:schemeClr val="accent1">
                              <a:lumMod val="50000"/>
                            </a:schemeClr>
                          </a:solidFill>
                        </a:rPr>
                        <a: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[learn</a:t>
                      </a:r>
                      <a:r>
                        <a:rPr lang="en-GB" sz="2000" b="1" baseline="0" dirty="0">
                          <a:solidFill>
                            <a:schemeClr val="accent1">
                              <a:lumMod val="50000"/>
                            </a:schemeClr>
                          </a:solidFill>
                        </a:rPr>
                        <a:t> how to horse ride</a:t>
                      </a:r>
                      <a:r>
                        <a:rPr lang="en-GB" sz="2000" b="1" dirty="0">
                          <a:solidFill>
                            <a:schemeClr val="accent1">
                              <a:lumMod val="50000"/>
                            </a:schemeClr>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[do</a:t>
                      </a:r>
                      <a:r>
                        <a:rPr lang="en-GB" sz="2000" b="1" baseline="0" dirty="0">
                          <a:solidFill>
                            <a:schemeClr val="accent1">
                              <a:lumMod val="50000"/>
                            </a:schemeClr>
                          </a:solidFill>
                        </a:rPr>
                        <a:t> exercise in the afternoon]</a:t>
                      </a: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981512"/>
                  </a:ext>
                </a:extLst>
              </a:tr>
            </a:tbl>
          </a:graphicData>
        </a:graphic>
      </p:graphicFrame>
      <p:grpSp>
        <p:nvGrpSpPr>
          <p:cNvPr id="24" name="Group 23"/>
          <p:cNvGrpSpPr/>
          <p:nvPr/>
        </p:nvGrpSpPr>
        <p:grpSpPr>
          <a:xfrm>
            <a:off x="1454133" y="3315311"/>
            <a:ext cx="1715264" cy="1281484"/>
            <a:chOff x="257189" y="3481584"/>
            <a:chExt cx="2342988" cy="1915241"/>
          </a:xfrm>
        </p:grpSpPr>
        <p:pic>
          <p:nvPicPr>
            <p:cNvPr id="10" name="Picture 9"/>
            <p:cNvPicPr>
              <a:picLocks noChangeAspect="1"/>
            </p:cNvPicPr>
            <p:nvPr/>
          </p:nvPicPr>
          <p:blipFill rotWithShape="1">
            <a:blip r:embed="rId3" cstate="print">
              <a:clrChange>
                <a:clrFrom>
                  <a:srgbClr val="FBFBFB"/>
                </a:clrFrom>
                <a:clrTo>
                  <a:srgbClr val="FBFBFB">
                    <a:alpha val="0"/>
                  </a:srgbClr>
                </a:clrTo>
              </a:clrChange>
              <a:extLst>
                <a:ext uri="{28A0092B-C50C-407E-A947-70E740481C1C}">
                  <a14:useLocalDpi xmlns:a14="http://schemas.microsoft.com/office/drawing/2010/main" val="0"/>
                </a:ext>
              </a:extLst>
            </a:blip>
            <a:srcRect l="16145" r="55361" b="17973"/>
            <a:stretch/>
          </p:blipFill>
          <p:spPr>
            <a:xfrm>
              <a:off x="257189" y="3642911"/>
              <a:ext cx="1083130" cy="1753914"/>
            </a:xfrm>
            <a:prstGeom prst="rect">
              <a:avLst/>
            </a:prstGeom>
          </p:spPr>
        </p:pic>
        <p:pic>
          <p:nvPicPr>
            <p:cNvPr id="11" name="Picture 10"/>
            <p:cNvPicPr>
              <a:picLocks noChangeAspect="1"/>
            </p:cNvPicPr>
            <p:nvPr/>
          </p:nvPicPr>
          <p:blipFill rotWithShape="1">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rcRect l="51962" r="24971" b="37661"/>
            <a:stretch/>
          </p:blipFill>
          <p:spPr>
            <a:xfrm>
              <a:off x="1340319" y="3481584"/>
              <a:ext cx="1259858" cy="1915241"/>
            </a:xfrm>
            <a:prstGeom prst="rect">
              <a:avLst/>
            </a:prstGeom>
          </p:spPr>
        </p:pic>
      </p:grpSp>
      <p:grpSp>
        <p:nvGrpSpPr>
          <p:cNvPr id="25" name="Group 24"/>
          <p:cNvGrpSpPr/>
          <p:nvPr/>
        </p:nvGrpSpPr>
        <p:grpSpPr>
          <a:xfrm>
            <a:off x="4921034" y="141620"/>
            <a:ext cx="1637296" cy="1370477"/>
            <a:chOff x="257189" y="3481584"/>
            <a:chExt cx="2342988" cy="1915241"/>
          </a:xfrm>
        </p:grpSpPr>
        <p:pic>
          <p:nvPicPr>
            <p:cNvPr id="26" name="Picture 25"/>
            <p:cNvPicPr>
              <a:picLocks noChangeAspect="1"/>
            </p:cNvPicPr>
            <p:nvPr/>
          </p:nvPicPr>
          <p:blipFill rotWithShape="1">
            <a:blip r:embed="rId3" cstate="print">
              <a:clrChange>
                <a:clrFrom>
                  <a:srgbClr val="FBFBFB"/>
                </a:clrFrom>
                <a:clrTo>
                  <a:srgbClr val="FBFBFB">
                    <a:alpha val="0"/>
                  </a:srgbClr>
                </a:clrTo>
              </a:clrChange>
              <a:extLst>
                <a:ext uri="{28A0092B-C50C-407E-A947-70E740481C1C}">
                  <a14:useLocalDpi xmlns:a14="http://schemas.microsoft.com/office/drawing/2010/main" val="0"/>
                </a:ext>
              </a:extLst>
            </a:blip>
            <a:srcRect l="16145" r="55361" b="17973"/>
            <a:stretch/>
          </p:blipFill>
          <p:spPr>
            <a:xfrm>
              <a:off x="257189" y="3642911"/>
              <a:ext cx="1083130" cy="1753914"/>
            </a:xfrm>
            <a:prstGeom prst="rect">
              <a:avLst/>
            </a:prstGeom>
          </p:spPr>
        </p:pic>
        <p:pic>
          <p:nvPicPr>
            <p:cNvPr id="27" name="Picture 26"/>
            <p:cNvPicPr>
              <a:picLocks noChangeAspect="1"/>
            </p:cNvPicPr>
            <p:nvPr/>
          </p:nvPicPr>
          <p:blipFill rotWithShape="1">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rcRect l="51962" r="24971" b="37661"/>
            <a:stretch/>
          </p:blipFill>
          <p:spPr>
            <a:xfrm>
              <a:off x="1340319" y="3481584"/>
              <a:ext cx="1259858" cy="1915241"/>
            </a:xfrm>
            <a:prstGeom prst="rect">
              <a:avLst/>
            </a:prstGeom>
          </p:spPr>
        </p:pic>
      </p:grpSp>
      <p:grpSp>
        <p:nvGrpSpPr>
          <p:cNvPr id="28" name="Group 27"/>
          <p:cNvGrpSpPr/>
          <p:nvPr/>
        </p:nvGrpSpPr>
        <p:grpSpPr>
          <a:xfrm>
            <a:off x="8225026" y="3315311"/>
            <a:ext cx="1542031" cy="1316865"/>
            <a:chOff x="257189" y="3481584"/>
            <a:chExt cx="2342988" cy="1915241"/>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6145" r="55361" b="17973"/>
            <a:stretch/>
          </p:blipFill>
          <p:spPr>
            <a:xfrm>
              <a:off x="257189" y="3642911"/>
              <a:ext cx="1083130" cy="1753914"/>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51962" r="24971" b="37661"/>
            <a:stretch/>
          </p:blipFill>
          <p:spPr>
            <a:xfrm>
              <a:off x="1340319" y="3481584"/>
              <a:ext cx="1259858" cy="1915241"/>
            </a:xfrm>
            <a:prstGeom prst="rect">
              <a:avLst/>
            </a:prstGeom>
          </p:spPr>
        </p:pic>
      </p:grpSp>
      <p:pic>
        <p:nvPicPr>
          <p:cNvPr id="40" name="Picture 39"/>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47071" t="2449" r="23452" b="29313"/>
          <a:stretch/>
        </p:blipFill>
        <p:spPr>
          <a:xfrm>
            <a:off x="1824495" y="209225"/>
            <a:ext cx="974592" cy="1269116"/>
          </a:xfrm>
          <a:prstGeom prst="rect">
            <a:avLst/>
          </a:prstGeom>
        </p:spPr>
      </p:pic>
      <p:pic>
        <p:nvPicPr>
          <p:cNvPr id="42" name="Picture 41"/>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47071" t="2449" r="23452" b="29313"/>
          <a:stretch/>
        </p:blipFill>
        <p:spPr>
          <a:xfrm>
            <a:off x="5257569" y="3340150"/>
            <a:ext cx="974592" cy="1269116"/>
          </a:xfrm>
          <a:prstGeom prst="rect">
            <a:avLst/>
          </a:prstGeom>
        </p:spPr>
      </p:pic>
      <p:pic>
        <p:nvPicPr>
          <p:cNvPr id="43" name="Picture 42"/>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47071" t="2449" r="23452" b="29313"/>
          <a:stretch/>
        </p:blipFill>
        <p:spPr>
          <a:xfrm>
            <a:off x="8595363" y="265810"/>
            <a:ext cx="974592" cy="1269116"/>
          </a:xfrm>
          <a:prstGeom prst="rect">
            <a:avLst/>
          </a:prstGeom>
        </p:spPr>
      </p:pic>
      <p:grpSp>
        <p:nvGrpSpPr>
          <p:cNvPr id="48" name="Group 47"/>
          <p:cNvGrpSpPr/>
          <p:nvPr/>
        </p:nvGrpSpPr>
        <p:grpSpPr>
          <a:xfrm>
            <a:off x="1219554" y="861622"/>
            <a:ext cx="2601763" cy="2304452"/>
            <a:chOff x="-2303959" y="229041"/>
            <a:chExt cx="2838450" cy="2571751"/>
          </a:xfrm>
        </p:grpSpPr>
        <p:pic>
          <p:nvPicPr>
            <p:cNvPr id="49" name="Picture 2" descr="http://www.clker.com/cliparts/w/d/u/B/w/V/stamp1-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3249">
              <a:off x="-2303959" y="229041"/>
              <a:ext cx="2838450" cy="2571751"/>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Rectangle 49"/>
            <p:cNvSpPr/>
            <p:nvPr/>
          </p:nvSpPr>
          <p:spPr>
            <a:xfrm rot="21340873">
              <a:off x="-1945405" y="915039"/>
              <a:ext cx="2121536" cy="11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51" name="TextBox 50"/>
          <p:cNvSpPr txBox="1"/>
          <p:nvPr/>
        </p:nvSpPr>
        <p:spPr>
          <a:xfrm rot="21349562">
            <a:off x="1203379" y="1609929"/>
            <a:ext cx="2634111"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She doesn’t want</a:t>
            </a:r>
          </a:p>
        </p:txBody>
      </p:sp>
      <p:grpSp>
        <p:nvGrpSpPr>
          <p:cNvPr id="52" name="Group 51"/>
          <p:cNvGrpSpPr/>
          <p:nvPr/>
        </p:nvGrpSpPr>
        <p:grpSpPr>
          <a:xfrm>
            <a:off x="4719476" y="1167675"/>
            <a:ext cx="2081666" cy="1885879"/>
            <a:chOff x="-2303959" y="229041"/>
            <a:chExt cx="2838450" cy="2571751"/>
          </a:xfrm>
        </p:grpSpPr>
        <p:pic>
          <p:nvPicPr>
            <p:cNvPr id="53" name="Picture 2" descr="http://www.clker.com/cliparts/w/d/u/B/w/V/stamp1-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3249">
              <a:off x="-2303959" y="229041"/>
              <a:ext cx="2838450" cy="2571751"/>
            </a:xfrm>
            <a:prstGeom prst="rect">
              <a:avLst/>
            </a:prstGeom>
            <a:noFill/>
            <a:extLst>
              <a:ext uri="{909E8E84-426E-40dd-AFC4-6F175D3DCCD1}">
                <a14:hiddenFill xmlns:a14="http://schemas.microsoft.com/office/drawing/2010/main" xmlns="">
                  <a:solidFill>
                    <a:srgbClr val="FFFFFF"/>
                  </a:solidFill>
                </a14:hiddenFill>
              </a:ext>
            </a:extLst>
          </p:spPr>
        </p:pic>
        <p:sp>
          <p:nvSpPr>
            <p:cNvPr id="54" name="Rectangle 53"/>
            <p:cNvSpPr/>
            <p:nvPr/>
          </p:nvSpPr>
          <p:spPr>
            <a:xfrm rot="21340873">
              <a:off x="-1945405" y="915039"/>
              <a:ext cx="2121536" cy="11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55" name="TextBox 54"/>
          <p:cNvSpPr txBox="1"/>
          <p:nvPr/>
        </p:nvSpPr>
        <p:spPr>
          <a:xfrm rot="21349562">
            <a:off x="4951588" y="1571381"/>
            <a:ext cx="16682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They can</a:t>
            </a:r>
          </a:p>
        </p:txBody>
      </p:sp>
      <p:grpSp>
        <p:nvGrpSpPr>
          <p:cNvPr id="56" name="Group 55"/>
          <p:cNvGrpSpPr/>
          <p:nvPr/>
        </p:nvGrpSpPr>
        <p:grpSpPr>
          <a:xfrm>
            <a:off x="7999149" y="1112645"/>
            <a:ext cx="2081666" cy="1885879"/>
            <a:chOff x="-2303959" y="229041"/>
            <a:chExt cx="2838450" cy="2571751"/>
          </a:xfrm>
        </p:grpSpPr>
        <p:pic>
          <p:nvPicPr>
            <p:cNvPr id="57" name="Picture 2" descr="http://www.clker.com/cliparts/w/d/u/B/w/V/stamp1-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3249">
              <a:off x="-2303959" y="229041"/>
              <a:ext cx="2838450" cy="2571751"/>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Rectangle 57"/>
            <p:cNvSpPr/>
            <p:nvPr/>
          </p:nvSpPr>
          <p:spPr>
            <a:xfrm rot="21340873">
              <a:off x="-1945405" y="915039"/>
              <a:ext cx="2121536" cy="11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59" name="TextBox 58"/>
          <p:cNvSpPr txBox="1"/>
          <p:nvPr/>
        </p:nvSpPr>
        <p:spPr>
          <a:xfrm rot="21349562">
            <a:off x="8231261" y="1516351"/>
            <a:ext cx="16682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She mustn’t</a:t>
            </a:r>
          </a:p>
        </p:txBody>
      </p:sp>
      <p:grpSp>
        <p:nvGrpSpPr>
          <p:cNvPr id="60" name="Group 59"/>
          <p:cNvGrpSpPr/>
          <p:nvPr/>
        </p:nvGrpSpPr>
        <p:grpSpPr>
          <a:xfrm>
            <a:off x="1357912" y="4094689"/>
            <a:ext cx="2066439" cy="1789416"/>
            <a:chOff x="-2303959" y="229041"/>
            <a:chExt cx="2838450" cy="2571751"/>
          </a:xfrm>
        </p:grpSpPr>
        <p:pic>
          <p:nvPicPr>
            <p:cNvPr id="61" name="Picture 2" descr="http://www.clker.com/cliparts/w/d/u/B/w/V/stamp1-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3249">
              <a:off x="-2303959" y="229041"/>
              <a:ext cx="2838450" cy="2571751"/>
            </a:xfrm>
            <a:prstGeom prst="rect">
              <a:avLst/>
            </a:prstGeom>
            <a:noFill/>
            <a:extLst>
              <a:ext uri="{909E8E84-426E-40dd-AFC4-6F175D3DCCD1}">
                <a14:hiddenFill xmlns:a14="http://schemas.microsoft.com/office/drawing/2010/main" xmlns="">
                  <a:solidFill>
                    <a:srgbClr val="FFFFFF"/>
                  </a:solidFill>
                </a14:hiddenFill>
              </a:ext>
            </a:extLst>
          </p:spPr>
        </p:pic>
        <p:sp>
          <p:nvSpPr>
            <p:cNvPr id="62" name="Rectangle 61"/>
            <p:cNvSpPr/>
            <p:nvPr/>
          </p:nvSpPr>
          <p:spPr>
            <a:xfrm rot="21340873">
              <a:off x="-1945405" y="915039"/>
              <a:ext cx="2121536" cy="11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63" name="TextBox 62"/>
          <p:cNvSpPr txBox="1"/>
          <p:nvPr/>
        </p:nvSpPr>
        <p:spPr>
          <a:xfrm rot="21349562">
            <a:off x="1074074" y="4725363"/>
            <a:ext cx="263411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They want</a:t>
            </a:r>
          </a:p>
        </p:txBody>
      </p:sp>
      <p:grpSp>
        <p:nvGrpSpPr>
          <p:cNvPr id="64" name="Group 63"/>
          <p:cNvGrpSpPr/>
          <p:nvPr/>
        </p:nvGrpSpPr>
        <p:grpSpPr>
          <a:xfrm>
            <a:off x="4731448" y="4079060"/>
            <a:ext cx="2057721" cy="1775013"/>
            <a:chOff x="-2303959" y="229041"/>
            <a:chExt cx="2838450" cy="2571751"/>
          </a:xfrm>
        </p:grpSpPr>
        <p:pic>
          <p:nvPicPr>
            <p:cNvPr id="65" name="Picture 2" descr="http://www.clker.com/cliparts/w/d/u/B/w/V/stamp1-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3249">
              <a:off x="-2303959" y="229041"/>
              <a:ext cx="2838450" cy="2571751"/>
            </a:xfrm>
            <a:prstGeom prst="rect">
              <a:avLst/>
            </a:prstGeom>
            <a:noFill/>
            <a:extLst>
              <a:ext uri="{909E8E84-426E-40dd-AFC4-6F175D3DCCD1}">
                <a14:hiddenFill xmlns:a14="http://schemas.microsoft.com/office/drawing/2010/main" xmlns="">
                  <a:solidFill>
                    <a:srgbClr val="FFFFFF"/>
                  </a:solidFill>
                </a14:hiddenFill>
              </a:ext>
            </a:extLst>
          </p:spPr>
        </p:pic>
        <p:sp>
          <p:nvSpPr>
            <p:cNvPr id="66" name="Rectangle 65"/>
            <p:cNvSpPr/>
            <p:nvPr/>
          </p:nvSpPr>
          <p:spPr>
            <a:xfrm rot="21340873">
              <a:off x="-1945405" y="915039"/>
              <a:ext cx="2121536" cy="11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67" name="TextBox 66"/>
          <p:cNvSpPr txBox="1"/>
          <p:nvPr/>
        </p:nvSpPr>
        <p:spPr>
          <a:xfrm rot="21349562">
            <a:off x="4452473" y="4711800"/>
            <a:ext cx="263411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schemeClr val="accent1">
                    <a:lumMod val="50000"/>
                  </a:schemeClr>
                </a:solidFill>
                <a:latin typeface="Century Gothic" panose="020B0502020202020204" pitchFamily="34" charset="0"/>
                <a:cs typeface="Calibri" panose="020F0502020204030204" pitchFamily="34" charset="0"/>
              </a:rPr>
              <a:t>She can’t</a:t>
            </a:r>
            <a:endParaRPr kumimoji="0" lang="en-GB" sz="26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grpSp>
        <p:nvGrpSpPr>
          <p:cNvPr id="68" name="Group 67"/>
          <p:cNvGrpSpPr/>
          <p:nvPr/>
        </p:nvGrpSpPr>
        <p:grpSpPr>
          <a:xfrm>
            <a:off x="7940176" y="4129425"/>
            <a:ext cx="2057721" cy="1775013"/>
            <a:chOff x="-2303959" y="229041"/>
            <a:chExt cx="2838450" cy="2571751"/>
          </a:xfrm>
        </p:grpSpPr>
        <p:pic>
          <p:nvPicPr>
            <p:cNvPr id="69" name="Picture 2" descr="http://www.clker.com/cliparts/w/d/u/B/w/V/stamp1-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3249">
              <a:off x="-2303959" y="229041"/>
              <a:ext cx="2838450" cy="2571751"/>
            </a:xfrm>
            <a:prstGeom prst="rect">
              <a:avLst/>
            </a:prstGeom>
            <a:noFill/>
            <a:extLst>
              <a:ext uri="{909E8E84-426E-40dd-AFC4-6F175D3DCCD1}">
                <a14:hiddenFill xmlns:a14="http://schemas.microsoft.com/office/drawing/2010/main" xmlns="">
                  <a:solidFill>
                    <a:srgbClr val="FFFFFF"/>
                  </a:solidFill>
                </a14:hiddenFill>
              </a:ext>
            </a:extLst>
          </p:spPr>
        </p:pic>
        <p:sp>
          <p:nvSpPr>
            <p:cNvPr id="70" name="Rectangle 69"/>
            <p:cNvSpPr/>
            <p:nvPr/>
          </p:nvSpPr>
          <p:spPr>
            <a:xfrm rot="21340873">
              <a:off x="-1945405" y="915039"/>
              <a:ext cx="2121536" cy="11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71" name="TextBox 70"/>
          <p:cNvSpPr txBox="1"/>
          <p:nvPr/>
        </p:nvSpPr>
        <p:spPr>
          <a:xfrm rot="21349562">
            <a:off x="7661201" y="4762165"/>
            <a:ext cx="263411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chemeClr val="accent1">
                    <a:lumMod val="50000"/>
                  </a:schemeClr>
                </a:solidFill>
                <a:latin typeface="Century Gothic" panose="020B0502020202020204" pitchFamily="34" charset="0"/>
                <a:cs typeface="Calibri" panose="020F0502020204030204" pitchFamily="34" charset="0"/>
              </a:rPr>
              <a:t>They must</a:t>
            </a:r>
            <a:endParaRPr kumimoji="0" lang="en-GB" sz="25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72" name="TextBox 71"/>
          <p:cNvSpPr txBox="1"/>
          <p:nvPr/>
        </p:nvSpPr>
        <p:spPr>
          <a:xfrm>
            <a:off x="675256" y="116863"/>
            <a:ext cx="607444" cy="461665"/>
          </a:xfrm>
          <a:prstGeom prst="rect">
            <a:avLst/>
          </a:prstGeom>
          <a:noFill/>
        </p:spPr>
        <p:txBody>
          <a:bodyPr wrap="square" rtlCol="0">
            <a:spAutoFit/>
          </a:bodyPr>
          <a:lstStyle/>
          <a:p>
            <a:r>
              <a:rPr lang="en-GB" sz="2400" b="1" dirty="0">
                <a:solidFill>
                  <a:schemeClr val="accent1">
                    <a:lumMod val="50000"/>
                  </a:schemeClr>
                </a:solidFill>
              </a:rPr>
              <a:t>1</a:t>
            </a:r>
          </a:p>
        </p:txBody>
      </p:sp>
      <p:sp>
        <p:nvSpPr>
          <p:cNvPr id="73" name="TextBox 72"/>
          <p:cNvSpPr txBox="1"/>
          <p:nvPr/>
        </p:nvSpPr>
        <p:spPr>
          <a:xfrm>
            <a:off x="3959507" y="126771"/>
            <a:ext cx="607444" cy="461665"/>
          </a:xfrm>
          <a:prstGeom prst="rect">
            <a:avLst/>
          </a:prstGeom>
          <a:noFill/>
        </p:spPr>
        <p:txBody>
          <a:bodyPr wrap="square" rtlCol="0">
            <a:spAutoFit/>
          </a:bodyPr>
          <a:lstStyle/>
          <a:p>
            <a:r>
              <a:rPr lang="en-GB" sz="2400" b="1" dirty="0">
                <a:solidFill>
                  <a:schemeClr val="accent1">
                    <a:lumMod val="50000"/>
                  </a:schemeClr>
                </a:solidFill>
              </a:rPr>
              <a:t>2</a:t>
            </a:r>
          </a:p>
        </p:txBody>
      </p:sp>
      <p:sp>
        <p:nvSpPr>
          <p:cNvPr id="74" name="TextBox 73"/>
          <p:cNvSpPr txBox="1"/>
          <p:nvPr/>
        </p:nvSpPr>
        <p:spPr>
          <a:xfrm>
            <a:off x="7285126" y="146782"/>
            <a:ext cx="607444" cy="461665"/>
          </a:xfrm>
          <a:prstGeom prst="rect">
            <a:avLst/>
          </a:prstGeom>
          <a:noFill/>
        </p:spPr>
        <p:txBody>
          <a:bodyPr wrap="square" rtlCol="0">
            <a:spAutoFit/>
          </a:bodyPr>
          <a:lstStyle/>
          <a:p>
            <a:r>
              <a:rPr lang="en-GB" sz="2400" b="1" dirty="0">
                <a:solidFill>
                  <a:schemeClr val="accent1">
                    <a:lumMod val="50000"/>
                  </a:schemeClr>
                </a:solidFill>
              </a:rPr>
              <a:t>3</a:t>
            </a:r>
          </a:p>
        </p:txBody>
      </p:sp>
      <p:sp>
        <p:nvSpPr>
          <p:cNvPr id="75" name="TextBox 74"/>
          <p:cNvSpPr txBox="1"/>
          <p:nvPr/>
        </p:nvSpPr>
        <p:spPr>
          <a:xfrm>
            <a:off x="733181" y="3265736"/>
            <a:ext cx="607444" cy="461665"/>
          </a:xfrm>
          <a:prstGeom prst="rect">
            <a:avLst/>
          </a:prstGeom>
          <a:noFill/>
        </p:spPr>
        <p:txBody>
          <a:bodyPr wrap="square" rtlCol="0">
            <a:spAutoFit/>
          </a:bodyPr>
          <a:lstStyle/>
          <a:p>
            <a:r>
              <a:rPr lang="en-GB" sz="2400" b="1" dirty="0">
                <a:solidFill>
                  <a:schemeClr val="accent1">
                    <a:lumMod val="50000"/>
                  </a:schemeClr>
                </a:solidFill>
              </a:rPr>
              <a:t>4</a:t>
            </a:r>
          </a:p>
        </p:txBody>
      </p:sp>
      <p:sp>
        <p:nvSpPr>
          <p:cNvPr id="76" name="TextBox 75"/>
          <p:cNvSpPr txBox="1"/>
          <p:nvPr/>
        </p:nvSpPr>
        <p:spPr>
          <a:xfrm>
            <a:off x="4017432" y="3275644"/>
            <a:ext cx="607444" cy="461665"/>
          </a:xfrm>
          <a:prstGeom prst="rect">
            <a:avLst/>
          </a:prstGeom>
          <a:noFill/>
        </p:spPr>
        <p:txBody>
          <a:bodyPr wrap="square" rtlCol="0">
            <a:spAutoFit/>
          </a:bodyPr>
          <a:lstStyle/>
          <a:p>
            <a:r>
              <a:rPr lang="en-GB" sz="2400" b="1" dirty="0">
                <a:solidFill>
                  <a:schemeClr val="accent1">
                    <a:lumMod val="50000"/>
                  </a:schemeClr>
                </a:solidFill>
              </a:rPr>
              <a:t>5</a:t>
            </a:r>
          </a:p>
        </p:txBody>
      </p:sp>
      <p:sp>
        <p:nvSpPr>
          <p:cNvPr id="77" name="TextBox 76"/>
          <p:cNvSpPr txBox="1"/>
          <p:nvPr/>
        </p:nvSpPr>
        <p:spPr>
          <a:xfrm>
            <a:off x="7343051" y="3295655"/>
            <a:ext cx="607444" cy="461665"/>
          </a:xfrm>
          <a:prstGeom prst="rect">
            <a:avLst/>
          </a:prstGeom>
          <a:noFill/>
        </p:spPr>
        <p:txBody>
          <a:bodyPr wrap="square" rtlCol="0">
            <a:spAutoFit/>
          </a:bodyPr>
          <a:lstStyle/>
          <a:p>
            <a:r>
              <a:rPr lang="en-GB" sz="2400" b="1" dirty="0">
                <a:solidFill>
                  <a:schemeClr val="accent1">
                    <a:lumMod val="50000"/>
                  </a:schemeClr>
                </a:solidFill>
              </a:rPr>
              <a:t>6</a:t>
            </a:r>
          </a:p>
        </p:txBody>
      </p:sp>
      <p:sp>
        <p:nvSpPr>
          <p:cNvPr id="47"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24550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368588" y="480420"/>
            <a:ext cx="45719" cy="45719"/>
          </a:xfrm>
        </p:spPr>
        <p:txBody>
          <a:bodyPr>
            <a:noAutofit/>
          </a:bodyPr>
          <a:lstStyle/>
          <a:p>
            <a:r>
              <a:rPr lang="en-GB" sz="100" b="1" dirty="0" err="1">
                <a:solidFill>
                  <a:prstClr val="white"/>
                </a:solidFill>
              </a:rPr>
              <a:t>hablar</a:t>
            </a:r>
            <a:endParaRPr lang="en-US" sz="100" dirty="0"/>
          </a:p>
        </p:txBody>
      </p:sp>
      <p:graphicFrame>
        <p:nvGraphicFramePr>
          <p:cNvPr id="6" name="Table 5"/>
          <p:cNvGraphicFramePr>
            <a:graphicFrameLocks noGrp="1"/>
          </p:cNvGraphicFramePr>
          <p:nvPr>
            <p:extLst>
              <p:ext uri="{D42A27DB-BD31-4B8C-83A1-F6EECF244321}">
                <p14:modId xmlns:p14="http://schemas.microsoft.com/office/powerpoint/2010/main" val="1320681851"/>
              </p:ext>
            </p:extLst>
          </p:nvPr>
        </p:nvGraphicFramePr>
        <p:xfrm>
          <a:off x="675256" y="141620"/>
          <a:ext cx="9850524" cy="5857229"/>
        </p:xfrm>
        <a:graphic>
          <a:graphicData uri="http://schemas.openxmlformats.org/drawingml/2006/table">
            <a:tbl>
              <a:tblPr firstRow="1" bandRow="1">
                <a:tableStyleId>{8A107856-5554-42FB-B03E-39F5DBC370BA}</a:tableStyleId>
              </a:tblPr>
              <a:tblGrid>
                <a:gridCol w="3283508">
                  <a:extLst>
                    <a:ext uri="{9D8B030D-6E8A-4147-A177-3AD203B41FA5}">
                      <a16:colId xmlns:a16="http://schemas.microsoft.com/office/drawing/2014/main" val="2314671450"/>
                    </a:ext>
                  </a:extLst>
                </a:gridCol>
                <a:gridCol w="3283508">
                  <a:extLst>
                    <a:ext uri="{9D8B030D-6E8A-4147-A177-3AD203B41FA5}">
                      <a16:colId xmlns:a16="http://schemas.microsoft.com/office/drawing/2014/main" val="1602137738"/>
                    </a:ext>
                  </a:extLst>
                </a:gridCol>
                <a:gridCol w="3283508">
                  <a:extLst>
                    <a:ext uri="{9D8B030D-6E8A-4147-A177-3AD203B41FA5}">
                      <a16:colId xmlns:a16="http://schemas.microsoft.com/office/drawing/2014/main" val="3875506102"/>
                    </a:ext>
                  </a:extLst>
                </a:gridCol>
              </a:tblGrid>
              <a:tr h="2992109">
                <a:tc>
                  <a:txBody>
                    <a:bodyPr/>
                    <a:lstStyle/>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r>
                        <a:rPr lang="en-GB" sz="2000" dirty="0">
                          <a:solidFill>
                            <a:schemeClr val="accent1">
                              <a:lumMod val="50000"/>
                            </a:schemeClr>
                          </a:solidFill>
                        </a:rPr>
                        <a:t>[to go</a:t>
                      </a:r>
                      <a:r>
                        <a:rPr lang="en-GB" sz="2000" baseline="0" dirty="0">
                          <a:solidFill>
                            <a:schemeClr val="accent1">
                              <a:lumMod val="50000"/>
                            </a:schemeClr>
                          </a:solidFill>
                        </a:rPr>
                        <a:t> to</a:t>
                      </a:r>
                      <a:r>
                        <a:rPr lang="en-GB" sz="2000" dirty="0">
                          <a:solidFill>
                            <a:schemeClr val="accent1">
                              <a:lumMod val="50000"/>
                            </a:schemeClr>
                          </a:solidFill>
                        </a:rPr>
                        <a:t> 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dirty="0">
                          <a:solidFill>
                            <a:schemeClr val="accent1">
                              <a:lumMod val="50000"/>
                            </a:schemeClr>
                          </a:solidFill>
                        </a:rPr>
                        <a:t>[work in July and August]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[go to</a:t>
                      </a:r>
                      <a:r>
                        <a:rPr lang="en-GB" sz="2000" baseline="0" dirty="0">
                          <a:solidFill>
                            <a:schemeClr val="accent1">
                              <a:lumMod val="50000"/>
                            </a:schemeClr>
                          </a:solidFill>
                        </a:rPr>
                        <a:t> the beach alone</a:t>
                      </a:r>
                      <a:r>
                        <a:rPr lang="en-GB" sz="2000" dirty="0">
                          <a:solidFill>
                            <a:schemeClr val="accent1">
                              <a:lumMod val="50000"/>
                            </a:schemeClr>
                          </a:solidFill>
                        </a:rPr>
                        <a: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466785"/>
                  </a:ext>
                </a:extLst>
              </a:tr>
              <a:tr h="25550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[to</a:t>
                      </a:r>
                      <a:r>
                        <a:rPr lang="en-GB" sz="2000" b="1" baseline="0" dirty="0">
                          <a:solidFill>
                            <a:schemeClr val="accent1">
                              <a:lumMod val="50000"/>
                            </a:schemeClr>
                          </a:solidFill>
                        </a:rPr>
                        <a:t> go abroad</a:t>
                      </a:r>
                      <a:r>
                        <a:rPr lang="en-GB" sz="2000" b="1" dirty="0">
                          <a:solidFill>
                            <a:schemeClr val="accent1">
                              <a:lumMod val="50000"/>
                            </a:schemeClr>
                          </a:solidFill>
                        </a:rPr>
                        <a: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[learn</a:t>
                      </a:r>
                      <a:r>
                        <a:rPr lang="en-GB" sz="2000" b="1" baseline="0" dirty="0">
                          <a:solidFill>
                            <a:schemeClr val="accent1">
                              <a:lumMod val="50000"/>
                            </a:schemeClr>
                          </a:solidFill>
                        </a:rPr>
                        <a:t> how to horse ride</a:t>
                      </a:r>
                      <a:r>
                        <a:rPr lang="en-GB" sz="2000" b="1" dirty="0">
                          <a:solidFill>
                            <a:schemeClr val="accent1">
                              <a:lumMod val="50000"/>
                            </a:schemeClr>
                          </a:solidFill>
                        </a:rPr>
                        <a: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[run</a:t>
                      </a:r>
                      <a:r>
                        <a:rPr lang="en-GB" sz="2000" b="1" baseline="0" dirty="0">
                          <a:solidFill>
                            <a:schemeClr val="accent1">
                              <a:lumMod val="50000"/>
                            </a:schemeClr>
                          </a:solidFill>
                        </a:rPr>
                        <a:t> in the morning</a:t>
                      </a:r>
                      <a:r>
                        <a:rPr lang="en-GB" sz="2000"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981512"/>
                  </a:ext>
                </a:extLst>
              </a:tr>
            </a:tbl>
          </a:graphicData>
        </a:graphic>
      </p:graphicFrame>
      <p:grpSp>
        <p:nvGrpSpPr>
          <p:cNvPr id="24" name="Group 23"/>
          <p:cNvGrpSpPr/>
          <p:nvPr/>
        </p:nvGrpSpPr>
        <p:grpSpPr>
          <a:xfrm>
            <a:off x="1551442" y="3161042"/>
            <a:ext cx="1715264" cy="1281484"/>
            <a:chOff x="257189" y="3481584"/>
            <a:chExt cx="2342988" cy="1915241"/>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6145" r="55361" b="17973"/>
            <a:stretch/>
          </p:blipFill>
          <p:spPr>
            <a:xfrm>
              <a:off x="257189" y="3642911"/>
              <a:ext cx="1083130" cy="1753914"/>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1962" r="24971" b="37661"/>
            <a:stretch/>
          </p:blipFill>
          <p:spPr>
            <a:xfrm>
              <a:off x="1340319" y="3481584"/>
              <a:ext cx="1259858" cy="1915241"/>
            </a:xfrm>
            <a:prstGeom prst="rect">
              <a:avLst/>
            </a:prstGeom>
          </p:spPr>
        </p:pic>
      </p:grpSp>
      <p:pic>
        <p:nvPicPr>
          <p:cNvPr id="12" name="Picture 11"/>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45590" r="22524" b="22810"/>
          <a:stretch/>
        </p:blipFill>
        <p:spPr>
          <a:xfrm>
            <a:off x="1816846" y="117155"/>
            <a:ext cx="981299" cy="1336236"/>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45590" r="22524" b="22810"/>
          <a:stretch/>
        </p:blipFill>
        <p:spPr>
          <a:xfrm>
            <a:off x="5112135" y="3142573"/>
            <a:ext cx="1035605" cy="1410185"/>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45590" r="22524" b="22810"/>
          <a:stretch/>
        </p:blipFill>
        <p:spPr>
          <a:xfrm>
            <a:off x="8433333" y="278738"/>
            <a:ext cx="944240" cy="1133547"/>
          </a:xfrm>
          <a:prstGeom prst="rect">
            <a:avLst/>
          </a:prstGeom>
        </p:spPr>
      </p:pic>
      <p:grpSp>
        <p:nvGrpSpPr>
          <p:cNvPr id="25" name="Group 24"/>
          <p:cNvGrpSpPr/>
          <p:nvPr/>
        </p:nvGrpSpPr>
        <p:grpSpPr>
          <a:xfrm>
            <a:off x="4921034" y="230614"/>
            <a:ext cx="1715264" cy="1281484"/>
            <a:chOff x="257189" y="3481584"/>
            <a:chExt cx="2342988" cy="1915241"/>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6145" r="55361" b="17973"/>
            <a:stretch/>
          </p:blipFill>
          <p:spPr>
            <a:xfrm>
              <a:off x="257189" y="3642911"/>
              <a:ext cx="1083130" cy="1753914"/>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51962" r="24971" b="37661"/>
            <a:stretch/>
          </p:blipFill>
          <p:spPr>
            <a:xfrm>
              <a:off x="1340319" y="3481584"/>
              <a:ext cx="1259858" cy="1915241"/>
            </a:xfrm>
            <a:prstGeom prst="rect">
              <a:avLst/>
            </a:prstGeom>
          </p:spPr>
        </p:pic>
      </p:grpSp>
      <p:grpSp>
        <p:nvGrpSpPr>
          <p:cNvPr id="28" name="Group 27"/>
          <p:cNvGrpSpPr/>
          <p:nvPr/>
        </p:nvGrpSpPr>
        <p:grpSpPr>
          <a:xfrm>
            <a:off x="8238727" y="3271274"/>
            <a:ext cx="1715264" cy="1281484"/>
            <a:chOff x="257189" y="3481584"/>
            <a:chExt cx="2342988" cy="1915241"/>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6145" r="55361" b="17973"/>
            <a:stretch/>
          </p:blipFill>
          <p:spPr>
            <a:xfrm>
              <a:off x="257189" y="3642911"/>
              <a:ext cx="1083130" cy="1753914"/>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51962" r="24971" b="37661"/>
            <a:stretch/>
          </p:blipFill>
          <p:spPr>
            <a:xfrm>
              <a:off x="1340319" y="3481584"/>
              <a:ext cx="1259858" cy="1915241"/>
            </a:xfrm>
            <a:prstGeom prst="rect">
              <a:avLst/>
            </a:prstGeom>
          </p:spPr>
        </p:pic>
      </p:grpSp>
      <p:grpSp>
        <p:nvGrpSpPr>
          <p:cNvPr id="5" name="Group 4"/>
          <p:cNvGrpSpPr/>
          <p:nvPr/>
        </p:nvGrpSpPr>
        <p:grpSpPr>
          <a:xfrm>
            <a:off x="1330589" y="1128707"/>
            <a:ext cx="2081666" cy="1885879"/>
            <a:chOff x="-2303959" y="229041"/>
            <a:chExt cx="2838450" cy="2571751"/>
          </a:xfrm>
        </p:grpSpPr>
        <p:pic>
          <p:nvPicPr>
            <p:cNvPr id="1026" name="Picture 2" descr="http://www.clker.com/cliparts/w/d/u/B/w/V/stamp1-m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93249">
              <a:off x="-2303959" y="229041"/>
              <a:ext cx="2838450" cy="257175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rot="21340873">
              <a:off x="-1945405" y="915039"/>
              <a:ext cx="2121536" cy="11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15" name="TextBox 14"/>
          <p:cNvSpPr txBox="1"/>
          <p:nvPr/>
        </p:nvSpPr>
        <p:spPr>
          <a:xfrm rot="21349562">
            <a:off x="1562701" y="1532413"/>
            <a:ext cx="16682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He wants</a:t>
            </a:r>
          </a:p>
        </p:txBody>
      </p:sp>
      <p:grpSp>
        <p:nvGrpSpPr>
          <p:cNvPr id="41" name="Group 40"/>
          <p:cNvGrpSpPr/>
          <p:nvPr/>
        </p:nvGrpSpPr>
        <p:grpSpPr>
          <a:xfrm>
            <a:off x="4673143" y="1142954"/>
            <a:ext cx="2081666" cy="1885879"/>
            <a:chOff x="-2303959" y="229041"/>
            <a:chExt cx="2838450" cy="2571751"/>
          </a:xfrm>
        </p:grpSpPr>
        <p:pic>
          <p:nvPicPr>
            <p:cNvPr id="42" name="Picture 2" descr="http://www.clker.com/cliparts/w/d/u/B/w/V/stamp1-m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93249">
              <a:off x="-2303959" y="229041"/>
              <a:ext cx="2838450" cy="2571751"/>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Rectangle 42"/>
            <p:cNvSpPr/>
            <p:nvPr/>
          </p:nvSpPr>
          <p:spPr>
            <a:xfrm rot="21340873">
              <a:off x="-1945405" y="915039"/>
              <a:ext cx="2121536" cy="11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44" name="TextBox 43"/>
          <p:cNvSpPr txBox="1"/>
          <p:nvPr/>
        </p:nvSpPr>
        <p:spPr>
          <a:xfrm rot="21349562">
            <a:off x="4905255" y="1546660"/>
            <a:ext cx="16682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They must</a:t>
            </a:r>
          </a:p>
        </p:txBody>
      </p:sp>
      <p:grpSp>
        <p:nvGrpSpPr>
          <p:cNvPr id="45" name="Group 44"/>
          <p:cNvGrpSpPr/>
          <p:nvPr/>
        </p:nvGrpSpPr>
        <p:grpSpPr>
          <a:xfrm>
            <a:off x="7879192" y="1173133"/>
            <a:ext cx="2081666" cy="1885879"/>
            <a:chOff x="-2303959" y="229041"/>
            <a:chExt cx="2838450" cy="2571751"/>
          </a:xfrm>
        </p:grpSpPr>
        <p:pic>
          <p:nvPicPr>
            <p:cNvPr id="46" name="Picture 2" descr="http://www.clker.com/cliparts/w/d/u/B/w/V/stamp1-m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93249">
              <a:off x="-2303959" y="229041"/>
              <a:ext cx="2838450" cy="2571751"/>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Rectangle 46"/>
            <p:cNvSpPr/>
            <p:nvPr/>
          </p:nvSpPr>
          <p:spPr>
            <a:xfrm rot="21340873">
              <a:off x="-1945405" y="915039"/>
              <a:ext cx="2121536" cy="11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48" name="TextBox 47"/>
          <p:cNvSpPr txBox="1"/>
          <p:nvPr/>
        </p:nvSpPr>
        <p:spPr>
          <a:xfrm rot="21349562">
            <a:off x="8111304" y="1576839"/>
            <a:ext cx="16682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He mustn’t</a:t>
            </a:r>
          </a:p>
        </p:txBody>
      </p:sp>
      <p:grpSp>
        <p:nvGrpSpPr>
          <p:cNvPr id="49" name="Group 48"/>
          <p:cNvGrpSpPr/>
          <p:nvPr/>
        </p:nvGrpSpPr>
        <p:grpSpPr>
          <a:xfrm>
            <a:off x="1279396" y="3859598"/>
            <a:ext cx="2397178" cy="2160945"/>
            <a:chOff x="-2303959" y="229041"/>
            <a:chExt cx="2838450" cy="2571751"/>
          </a:xfrm>
        </p:grpSpPr>
        <p:pic>
          <p:nvPicPr>
            <p:cNvPr id="50" name="Picture 2" descr="http://www.clker.com/cliparts/w/d/u/B/w/V/stamp1-m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93249">
              <a:off x="-2303959" y="229041"/>
              <a:ext cx="2838450" cy="2571751"/>
            </a:xfrm>
            <a:prstGeom prst="rect">
              <a:avLst/>
            </a:prstGeom>
            <a:noFill/>
            <a:extLst>
              <a:ext uri="{909E8E84-426E-40dd-AFC4-6F175D3DCCD1}">
                <a14:hiddenFill xmlns:a14="http://schemas.microsoft.com/office/drawing/2010/main" xmlns="">
                  <a:solidFill>
                    <a:srgbClr val="FFFFFF"/>
                  </a:solidFill>
                </a14:hiddenFill>
              </a:ext>
            </a:extLst>
          </p:spPr>
        </p:pic>
        <p:sp>
          <p:nvSpPr>
            <p:cNvPr id="51" name="Rectangle 50"/>
            <p:cNvSpPr/>
            <p:nvPr/>
          </p:nvSpPr>
          <p:spPr>
            <a:xfrm rot="21340873">
              <a:off x="-1945405" y="915039"/>
              <a:ext cx="2121536" cy="11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52" name="TextBox 51"/>
          <p:cNvSpPr txBox="1"/>
          <p:nvPr/>
        </p:nvSpPr>
        <p:spPr>
          <a:xfrm rot="21349562">
            <a:off x="1463250" y="4482766"/>
            <a:ext cx="202947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They don’t want</a:t>
            </a:r>
          </a:p>
        </p:txBody>
      </p:sp>
      <p:grpSp>
        <p:nvGrpSpPr>
          <p:cNvPr id="53" name="Group 52"/>
          <p:cNvGrpSpPr/>
          <p:nvPr/>
        </p:nvGrpSpPr>
        <p:grpSpPr>
          <a:xfrm>
            <a:off x="4691987" y="4199999"/>
            <a:ext cx="1944311" cy="1717861"/>
            <a:chOff x="-2303959" y="229041"/>
            <a:chExt cx="2838450" cy="2571751"/>
          </a:xfrm>
        </p:grpSpPr>
        <p:pic>
          <p:nvPicPr>
            <p:cNvPr id="54" name="Picture 2" descr="http://www.clker.com/cliparts/w/d/u/B/w/V/stamp1-m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93249">
              <a:off x="-2303959" y="229041"/>
              <a:ext cx="2838450" cy="2571751"/>
            </a:xfrm>
            <a:prstGeom prst="rect">
              <a:avLst/>
            </a:prstGeom>
            <a:noFill/>
            <a:extLst>
              <a:ext uri="{909E8E84-426E-40dd-AFC4-6F175D3DCCD1}">
                <a14:hiddenFill xmlns:a14="http://schemas.microsoft.com/office/drawing/2010/main" xmlns="">
                  <a:solidFill>
                    <a:srgbClr val="FFFFFF"/>
                  </a:solidFill>
                </a14:hiddenFill>
              </a:ext>
            </a:extLst>
          </p:spPr>
        </p:pic>
        <p:sp>
          <p:nvSpPr>
            <p:cNvPr id="55" name="Rectangle 54"/>
            <p:cNvSpPr/>
            <p:nvPr/>
          </p:nvSpPr>
          <p:spPr>
            <a:xfrm rot="21340873">
              <a:off x="-1945405" y="915039"/>
              <a:ext cx="2121536" cy="11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56" name="TextBox 55"/>
          <p:cNvSpPr txBox="1"/>
          <p:nvPr/>
        </p:nvSpPr>
        <p:spPr>
          <a:xfrm rot="21349562">
            <a:off x="4627643" y="4765509"/>
            <a:ext cx="2029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He can</a:t>
            </a:r>
          </a:p>
        </p:txBody>
      </p:sp>
      <p:grpSp>
        <p:nvGrpSpPr>
          <p:cNvPr id="57" name="Group 56"/>
          <p:cNvGrpSpPr/>
          <p:nvPr/>
        </p:nvGrpSpPr>
        <p:grpSpPr>
          <a:xfrm>
            <a:off x="8074313" y="4251759"/>
            <a:ext cx="1944311" cy="1717861"/>
            <a:chOff x="-2303959" y="229041"/>
            <a:chExt cx="2838450" cy="2571751"/>
          </a:xfrm>
        </p:grpSpPr>
        <p:pic>
          <p:nvPicPr>
            <p:cNvPr id="58" name="Picture 2" descr="http://www.clker.com/cliparts/w/d/u/B/w/V/stamp1-m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93249">
              <a:off x="-2303959" y="229041"/>
              <a:ext cx="2838450" cy="2571751"/>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Rectangle 58"/>
            <p:cNvSpPr/>
            <p:nvPr/>
          </p:nvSpPr>
          <p:spPr>
            <a:xfrm rot="21340873">
              <a:off x="-1945405" y="915039"/>
              <a:ext cx="2121536" cy="11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60" name="TextBox 59"/>
          <p:cNvSpPr txBox="1"/>
          <p:nvPr/>
        </p:nvSpPr>
        <p:spPr>
          <a:xfrm rot="21349562">
            <a:off x="8216401" y="4589818"/>
            <a:ext cx="17160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They can’t</a:t>
            </a:r>
          </a:p>
        </p:txBody>
      </p:sp>
      <p:sp>
        <p:nvSpPr>
          <p:cNvPr id="7" name="TextBox 6"/>
          <p:cNvSpPr txBox="1"/>
          <p:nvPr/>
        </p:nvSpPr>
        <p:spPr>
          <a:xfrm>
            <a:off x="675256" y="230614"/>
            <a:ext cx="607444" cy="461665"/>
          </a:xfrm>
          <a:prstGeom prst="rect">
            <a:avLst/>
          </a:prstGeom>
          <a:noFill/>
        </p:spPr>
        <p:txBody>
          <a:bodyPr wrap="square" rtlCol="0">
            <a:spAutoFit/>
          </a:bodyPr>
          <a:lstStyle/>
          <a:p>
            <a:r>
              <a:rPr lang="en-GB" sz="2400" b="1" dirty="0">
                <a:solidFill>
                  <a:schemeClr val="accent1">
                    <a:lumMod val="50000"/>
                  </a:schemeClr>
                </a:solidFill>
              </a:rPr>
              <a:t>1</a:t>
            </a:r>
          </a:p>
        </p:txBody>
      </p:sp>
      <p:sp>
        <p:nvSpPr>
          <p:cNvPr id="65" name="TextBox 64"/>
          <p:cNvSpPr txBox="1"/>
          <p:nvPr/>
        </p:nvSpPr>
        <p:spPr>
          <a:xfrm>
            <a:off x="3959507" y="240522"/>
            <a:ext cx="607444" cy="461665"/>
          </a:xfrm>
          <a:prstGeom prst="rect">
            <a:avLst/>
          </a:prstGeom>
          <a:noFill/>
        </p:spPr>
        <p:txBody>
          <a:bodyPr wrap="square" rtlCol="0">
            <a:spAutoFit/>
          </a:bodyPr>
          <a:lstStyle/>
          <a:p>
            <a:r>
              <a:rPr lang="en-GB" sz="2400" b="1" dirty="0">
                <a:solidFill>
                  <a:schemeClr val="accent1">
                    <a:lumMod val="50000"/>
                  </a:schemeClr>
                </a:solidFill>
              </a:rPr>
              <a:t>2</a:t>
            </a:r>
          </a:p>
        </p:txBody>
      </p:sp>
      <p:sp>
        <p:nvSpPr>
          <p:cNvPr id="66" name="TextBox 65"/>
          <p:cNvSpPr txBox="1"/>
          <p:nvPr/>
        </p:nvSpPr>
        <p:spPr>
          <a:xfrm>
            <a:off x="7285126" y="260533"/>
            <a:ext cx="607444" cy="461665"/>
          </a:xfrm>
          <a:prstGeom prst="rect">
            <a:avLst/>
          </a:prstGeom>
          <a:noFill/>
        </p:spPr>
        <p:txBody>
          <a:bodyPr wrap="square" rtlCol="0">
            <a:spAutoFit/>
          </a:bodyPr>
          <a:lstStyle/>
          <a:p>
            <a:r>
              <a:rPr lang="en-GB" sz="2400" b="1" dirty="0">
                <a:solidFill>
                  <a:schemeClr val="accent1">
                    <a:lumMod val="50000"/>
                  </a:schemeClr>
                </a:solidFill>
              </a:rPr>
              <a:t>3</a:t>
            </a:r>
          </a:p>
        </p:txBody>
      </p:sp>
      <p:sp>
        <p:nvSpPr>
          <p:cNvPr id="67" name="TextBox 66"/>
          <p:cNvSpPr txBox="1"/>
          <p:nvPr/>
        </p:nvSpPr>
        <p:spPr>
          <a:xfrm>
            <a:off x="753346" y="3177872"/>
            <a:ext cx="607444" cy="461665"/>
          </a:xfrm>
          <a:prstGeom prst="rect">
            <a:avLst/>
          </a:prstGeom>
          <a:noFill/>
        </p:spPr>
        <p:txBody>
          <a:bodyPr wrap="square" rtlCol="0">
            <a:spAutoFit/>
          </a:bodyPr>
          <a:lstStyle/>
          <a:p>
            <a:r>
              <a:rPr lang="en-GB" sz="2400" b="1" dirty="0">
                <a:solidFill>
                  <a:schemeClr val="accent1">
                    <a:lumMod val="50000"/>
                  </a:schemeClr>
                </a:solidFill>
              </a:rPr>
              <a:t>4</a:t>
            </a:r>
          </a:p>
        </p:txBody>
      </p:sp>
      <p:sp>
        <p:nvSpPr>
          <p:cNvPr id="68" name="TextBox 67"/>
          <p:cNvSpPr txBox="1"/>
          <p:nvPr/>
        </p:nvSpPr>
        <p:spPr>
          <a:xfrm>
            <a:off x="4037597" y="3187780"/>
            <a:ext cx="607444" cy="461665"/>
          </a:xfrm>
          <a:prstGeom prst="rect">
            <a:avLst/>
          </a:prstGeom>
          <a:noFill/>
        </p:spPr>
        <p:txBody>
          <a:bodyPr wrap="square" rtlCol="0">
            <a:spAutoFit/>
          </a:bodyPr>
          <a:lstStyle/>
          <a:p>
            <a:r>
              <a:rPr lang="en-GB" sz="2400" b="1" dirty="0">
                <a:solidFill>
                  <a:schemeClr val="accent1">
                    <a:lumMod val="50000"/>
                  </a:schemeClr>
                </a:solidFill>
              </a:rPr>
              <a:t>5</a:t>
            </a:r>
          </a:p>
        </p:txBody>
      </p:sp>
      <p:sp>
        <p:nvSpPr>
          <p:cNvPr id="69" name="TextBox 68"/>
          <p:cNvSpPr txBox="1"/>
          <p:nvPr/>
        </p:nvSpPr>
        <p:spPr>
          <a:xfrm>
            <a:off x="7363216" y="3207791"/>
            <a:ext cx="607444" cy="461665"/>
          </a:xfrm>
          <a:prstGeom prst="rect">
            <a:avLst/>
          </a:prstGeom>
          <a:noFill/>
        </p:spPr>
        <p:txBody>
          <a:bodyPr wrap="square" rtlCol="0">
            <a:spAutoFit/>
          </a:bodyPr>
          <a:lstStyle/>
          <a:p>
            <a:r>
              <a:rPr lang="en-GB" sz="2400" b="1" dirty="0">
                <a:solidFill>
                  <a:schemeClr val="accent1">
                    <a:lumMod val="50000"/>
                  </a:schemeClr>
                </a:solidFill>
              </a:rPr>
              <a:t>6</a:t>
            </a:r>
          </a:p>
        </p:txBody>
      </p:sp>
      <p:sp>
        <p:nvSpPr>
          <p:cNvPr id="61"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97371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058400" y="408213"/>
            <a:ext cx="130629" cy="48987"/>
          </a:xfrm>
        </p:spPr>
        <p:txBody>
          <a:bodyPr>
            <a:noAutofit/>
          </a:bodyPr>
          <a:lstStyle/>
          <a:p>
            <a:r>
              <a:rPr lang="en-GB" sz="100" b="1" dirty="0" err="1">
                <a:solidFill>
                  <a:prstClr val="white"/>
                </a:solidFill>
              </a:rPr>
              <a:t>hablar</a:t>
            </a:r>
            <a:r>
              <a:rPr lang="en-GB" sz="100" b="1" dirty="0">
                <a:solidFill>
                  <a:prstClr val="white"/>
                </a:solidFill>
              </a:rPr>
              <a:t> / escuchar</a:t>
            </a:r>
            <a:endParaRPr lang="en-US" sz="100" dirty="0"/>
          </a:p>
        </p:txBody>
      </p:sp>
      <p:graphicFrame>
        <p:nvGraphicFramePr>
          <p:cNvPr id="5" name="Table 4"/>
          <p:cNvGraphicFramePr>
            <a:graphicFrameLocks noGrp="1"/>
          </p:cNvGraphicFramePr>
          <p:nvPr>
            <p:extLst>
              <p:ext uri="{D42A27DB-BD31-4B8C-83A1-F6EECF244321}">
                <p14:modId xmlns:p14="http://schemas.microsoft.com/office/powerpoint/2010/main" val="3508436007"/>
              </p:ext>
            </p:extLst>
          </p:nvPr>
        </p:nvGraphicFramePr>
        <p:xfrm>
          <a:off x="305017" y="654646"/>
          <a:ext cx="11710674" cy="2590799"/>
        </p:xfrm>
        <a:graphic>
          <a:graphicData uri="http://schemas.openxmlformats.org/drawingml/2006/table">
            <a:tbl>
              <a:tblPr firstRow="1" bandRow="1">
                <a:tableStyleId>{5C22544A-7EE6-4342-B048-85BDC9FD1C3A}</a:tableStyleId>
              </a:tblPr>
              <a:tblGrid>
                <a:gridCol w="1353204">
                  <a:extLst>
                    <a:ext uri="{9D8B030D-6E8A-4147-A177-3AD203B41FA5}">
                      <a16:colId xmlns:a16="http://schemas.microsoft.com/office/drawing/2014/main" val="3813807008"/>
                    </a:ext>
                  </a:extLst>
                </a:gridCol>
                <a:gridCol w="1767367">
                  <a:extLst>
                    <a:ext uri="{9D8B030D-6E8A-4147-A177-3AD203B41FA5}">
                      <a16:colId xmlns:a16="http://schemas.microsoft.com/office/drawing/2014/main" val="2739986887"/>
                    </a:ext>
                  </a:extLst>
                </a:gridCol>
                <a:gridCol w="2538484">
                  <a:extLst>
                    <a:ext uri="{9D8B030D-6E8A-4147-A177-3AD203B41FA5}">
                      <a16:colId xmlns:a16="http://schemas.microsoft.com/office/drawing/2014/main" val="2895885193"/>
                    </a:ext>
                  </a:extLst>
                </a:gridCol>
                <a:gridCol w="1337480">
                  <a:extLst>
                    <a:ext uri="{9D8B030D-6E8A-4147-A177-3AD203B41FA5}">
                      <a16:colId xmlns:a16="http://schemas.microsoft.com/office/drawing/2014/main" val="1119311313"/>
                    </a:ext>
                  </a:extLst>
                </a:gridCol>
                <a:gridCol w="1951630">
                  <a:extLst>
                    <a:ext uri="{9D8B030D-6E8A-4147-A177-3AD203B41FA5}">
                      <a16:colId xmlns:a16="http://schemas.microsoft.com/office/drawing/2014/main" val="447644383"/>
                    </a:ext>
                  </a:extLst>
                </a:gridCol>
                <a:gridCol w="2762509">
                  <a:extLst>
                    <a:ext uri="{9D8B030D-6E8A-4147-A177-3AD203B41FA5}">
                      <a16:colId xmlns:a16="http://schemas.microsoft.com/office/drawing/2014/main" val="3292618111"/>
                    </a:ext>
                  </a:extLst>
                </a:gridCol>
              </a:tblGrid>
              <a:tr h="370840">
                <a:tc gridSpan="2">
                  <a:txBody>
                    <a:bodyPr/>
                    <a:lstStyle/>
                    <a:p>
                      <a:r>
                        <a:rPr lang="en-GB" sz="2000" dirty="0">
                          <a:solidFill>
                            <a:schemeClr val="accent1">
                              <a:lumMod val="50000"/>
                            </a:schemeClr>
                          </a:solidFill>
                        </a:rPr>
                        <a:t>Los padres (‘they’)</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hMerge="1">
                  <a:txBody>
                    <a:bodyPr/>
                    <a:lstStyle/>
                    <a:p>
                      <a:endParaRPr lang="en-GB"/>
                    </a:p>
                  </a:txBody>
                  <a:tcPr/>
                </a:tc>
                <a:tc>
                  <a:txBody>
                    <a:bodyPr/>
                    <a:lstStyle/>
                    <a:p>
                      <a:r>
                        <a:rPr lang="en-GB" sz="2000" dirty="0" err="1">
                          <a:solidFill>
                            <a:schemeClr val="accent1">
                              <a:lumMod val="50000"/>
                            </a:schemeClr>
                          </a:solidFill>
                        </a:rPr>
                        <a:t>Actividad</a:t>
                      </a:r>
                      <a:endParaRPr lang="en-GB" sz="200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Lucía (‘she’)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hMerge="1">
                  <a:txBody>
                    <a:bodyPr/>
                    <a:lstStyle/>
                    <a:p>
                      <a:endParaRPr lang="en-GB"/>
                    </a:p>
                  </a:txBody>
                  <a:tcPr/>
                </a:tc>
                <a:tc>
                  <a:txBody>
                    <a:bodyPr/>
                    <a:lstStyle/>
                    <a:p>
                      <a:r>
                        <a:rPr lang="en-GB" sz="2000" dirty="0" err="1">
                          <a:solidFill>
                            <a:schemeClr val="accent1">
                              <a:lumMod val="50000"/>
                            </a:schemeClr>
                          </a:solidFill>
                        </a:rPr>
                        <a:t>Actividad</a:t>
                      </a:r>
                      <a:endParaRPr lang="en-GB" sz="200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7711778"/>
                  </a:ext>
                </a:extLst>
              </a:tr>
              <a:tr h="370840">
                <a:tc>
                  <a:txBody>
                    <a:bodyPr/>
                    <a:lstStyle/>
                    <a:p>
                      <a:r>
                        <a:rPr lang="en-GB" sz="2000" dirty="0">
                          <a:solidFill>
                            <a:schemeClr val="accent1">
                              <a:lumMod val="50000"/>
                            </a:schemeClr>
                          </a:solidFill>
                        </a:rPr>
                        <a:t>must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mustn’t </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must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mustn’t </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0944641"/>
                  </a:ext>
                </a:extLst>
              </a:tr>
              <a:tr h="370840">
                <a:tc>
                  <a:txBody>
                    <a:bodyPr/>
                    <a:lstStyle/>
                    <a:p>
                      <a:r>
                        <a:rPr lang="en-GB" sz="2000" dirty="0">
                          <a:solidFill>
                            <a:schemeClr val="accent1">
                              <a:lumMod val="50000"/>
                            </a:schemeClr>
                          </a:solidFill>
                        </a:rPr>
                        <a:t>can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can’t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can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can’t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46646149"/>
                  </a:ext>
                </a:extLst>
              </a:tr>
              <a:tr h="370840">
                <a:tc>
                  <a:txBody>
                    <a:bodyPr/>
                    <a:lstStyle/>
                    <a:p>
                      <a:r>
                        <a:rPr lang="en-GB" sz="2000" dirty="0">
                          <a:solidFill>
                            <a:schemeClr val="accent1">
                              <a:lumMod val="50000"/>
                            </a:schemeClr>
                          </a:solidFill>
                        </a:rPr>
                        <a:t>want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don’t want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wants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doesn’t want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4422127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736208999"/>
              </p:ext>
            </p:extLst>
          </p:nvPr>
        </p:nvGraphicFramePr>
        <p:xfrm>
          <a:off x="305017" y="3878147"/>
          <a:ext cx="11710674" cy="2316480"/>
        </p:xfrm>
        <a:graphic>
          <a:graphicData uri="http://schemas.openxmlformats.org/drawingml/2006/table">
            <a:tbl>
              <a:tblPr firstRow="1" bandRow="1">
                <a:tableStyleId>{5C22544A-7EE6-4342-B048-85BDC9FD1C3A}</a:tableStyleId>
              </a:tblPr>
              <a:tblGrid>
                <a:gridCol w="1353204">
                  <a:extLst>
                    <a:ext uri="{9D8B030D-6E8A-4147-A177-3AD203B41FA5}">
                      <a16:colId xmlns:a16="http://schemas.microsoft.com/office/drawing/2014/main" val="3813807008"/>
                    </a:ext>
                  </a:extLst>
                </a:gridCol>
                <a:gridCol w="1767367">
                  <a:extLst>
                    <a:ext uri="{9D8B030D-6E8A-4147-A177-3AD203B41FA5}">
                      <a16:colId xmlns:a16="http://schemas.microsoft.com/office/drawing/2014/main" val="2739986887"/>
                    </a:ext>
                  </a:extLst>
                </a:gridCol>
                <a:gridCol w="2538484">
                  <a:extLst>
                    <a:ext uri="{9D8B030D-6E8A-4147-A177-3AD203B41FA5}">
                      <a16:colId xmlns:a16="http://schemas.microsoft.com/office/drawing/2014/main" val="2895885193"/>
                    </a:ext>
                  </a:extLst>
                </a:gridCol>
                <a:gridCol w="1337480">
                  <a:extLst>
                    <a:ext uri="{9D8B030D-6E8A-4147-A177-3AD203B41FA5}">
                      <a16:colId xmlns:a16="http://schemas.microsoft.com/office/drawing/2014/main" val="1119311313"/>
                    </a:ext>
                  </a:extLst>
                </a:gridCol>
                <a:gridCol w="1951630">
                  <a:extLst>
                    <a:ext uri="{9D8B030D-6E8A-4147-A177-3AD203B41FA5}">
                      <a16:colId xmlns:a16="http://schemas.microsoft.com/office/drawing/2014/main" val="447644383"/>
                    </a:ext>
                  </a:extLst>
                </a:gridCol>
                <a:gridCol w="2762509">
                  <a:extLst>
                    <a:ext uri="{9D8B030D-6E8A-4147-A177-3AD203B41FA5}">
                      <a16:colId xmlns:a16="http://schemas.microsoft.com/office/drawing/2014/main" val="3292618111"/>
                    </a:ext>
                  </a:extLst>
                </a:gridCol>
              </a:tblGrid>
              <a:tr h="370840">
                <a:tc gridSpan="2">
                  <a:txBody>
                    <a:bodyPr/>
                    <a:lstStyle/>
                    <a:p>
                      <a:r>
                        <a:rPr lang="en-GB" sz="2000" dirty="0">
                          <a:solidFill>
                            <a:schemeClr val="accent1">
                              <a:lumMod val="50000"/>
                            </a:schemeClr>
                          </a:solidFill>
                        </a:rPr>
                        <a:t>Los padres (‘they’)</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hMerge="1">
                  <a:txBody>
                    <a:bodyPr/>
                    <a:lstStyle/>
                    <a:p>
                      <a:endParaRPr lang="en-GB"/>
                    </a:p>
                  </a:txBody>
                  <a:tcPr/>
                </a:tc>
                <a:tc>
                  <a:txBody>
                    <a:bodyPr/>
                    <a:lstStyle/>
                    <a:p>
                      <a:r>
                        <a:rPr lang="en-GB" sz="2000" dirty="0" err="1">
                          <a:solidFill>
                            <a:schemeClr val="accent1">
                              <a:lumMod val="50000"/>
                            </a:schemeClr>
                          </a:solidFill>
                        </a:rPr>
                        <a:t>Actividad</a:t>
                      </a:r>
                      <a:endParaRPr lang="en-GB" sz="200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Daniel (‘he’)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hMerge="1">
                  <a:txBody>
                    <a:bodyPr/>
                    <a:lstStyle/>
                    <a:p>
                      <a:endParaRPr lang="en-GB"/>
                    </a:p>
                  </a:txBody>
                  <a:tcPr/>
                </a:tc>
                <a:tc>
                  <a:txBody>
                    <a:bodyPr/>
                    <a:lstStyle/>
                    <a:p>
                      <a:r>
                        <a:rPr lang="en-GB" sz="2000" dirty="0" err="1">
                          <a:solidFill>
                            <a:schemeClr val="accent1">
                              <a:lumMod val="50000"/>
                            </a:schemeClr>
                          </a:solidFill>
                        </a:rPr>
                        <a:t>Actividad</a:t>
                      </a:r>
                      <a:endParaRPr lang="en-GB" sz="200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7711778"/>
                  </a:ext>
                </a:extLst>
              </a:tr>
              <a:tr h="370840">
                <a:tc>
                  <a:txBody>
                    <a:bodyPr/>
                    <a:lstStyle/>
                    <a:p>
                      <a:r>
                        <a:rPr lang="en-GB" sz="2000" dirty="0">
                          <a:solidFill>
                            <a:schemeClr val="accent1">
                              <a:lumMod val="50000"/>
                            </a:schemeClr>
                          </a:solidFill>
                        </a:rPr>
                        <a:t>must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mustn’t </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must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mustn’t </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0944641"/>
                  </a:ext>
                </a:extLst>
              </a:tr>
              <a:tr h="370840">
                <a:tc>
                  <a:txBody>
                    <a:bodyPr/>
                    <a:lstStyle/>
                    <a:p>
                      <a:r>
                        <a:rPr lang="en-GB" sz="2000" dirty="0">
                          <a:solidFill>
                            <a:schemeClr val="accent1">
                              <a:lumMod val="50000"/>
                            </a:schemeClr>
                          </a:solidFill>
                        </a:rPr>
                        <a:t>can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can’t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can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can’t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46646149"/>
                  </a:ext>
                </a:extLst>
              </a:tr>
              <a:tr h="370840">
                <a:tc>
                  <a:txBody>
                    <a:bodyPr/>
                    <a:lstStyle/>
                    <a:p>
                      <a:r>
                        <a:rPr lang="en-GB" sz="2000" dirty="0">
                          <a:solidFill>
                            <a:schemeClr val="accent1">
                              <a:lumMod val="50000"/>
                            </a:schemeClr>
                          </a:solidFill>
                        </a:rPr>
                        <a:t>want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don’t want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wants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doesn’t want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endParaRPr lang="en-GB" dirty="0">
                        <a:solidFill>
                          <a:schemeClr val="accent1">
                            <a:lumMod val="50000"/>
                          </a:schemeClr>
                        </a:solidFill>
                      </a:endParaRPr>
                    </a:p>
                    <a:p>
                      <a:endParaRPr lang="en-GB"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44221274"/>
                  </a:ext>
                </a:extLst>
              </a:tr>
            </a:tbl>
          </a:graphicData>
        </a:graphic>
      </p:graphicFrame>
      <p:sp>
        <p:nvSpPr>
          <p:cNvPr id="19" name="TextBox 18"/>
          <p:cNvSpPr txBox="1"/>
          <p:nvPr/>
        </p:nvSpPr>
        <p:spPr>
          <a:xfrm>
            <a:off x="205116" y="21945"/>
            <a:ext cx="3033133" cy="707886"/>
          </a:xfrm>
          <a:prstGeom prst="rect">
            <a:avLst/>
          </a:prstGeom>
          <a:noFill/>
        </p:spPr>
        <p:txBody>
          <a:bodyPr wrap="square" rtlCol="0">
            <a:spAutoFit/>
          </a:bodyPr>
          <a:lstStyle/>
          <a:p>
            <a:r>
              <a:rPr lang="en-GB" sz="4000" b="1" dirty="0">
                <a:solidFill>
                  <a:schemeClr val="accent1">
                    <a:lumMod val="50000"/>
                  </a:schemeClr>
                </a:solidFill>
                <a:latin typeface="Century Gothic" panose="020B0502020202020204" pitchFamily="34" charset="0"/>
              </a:rPr>
              <a:t>Persona A</a:t>
            </a:r>
          </a:p>
        </p:txBody>
      </p:sp>
      <p:sp>
        <p:nvSpPr>
          <p:cNvPr id="20" name="TextBox 19"/>
          <p:cNvSpPr txBox="1"/>
          <p:nvPr/>
        </p:nvSpPr>
        <p:spPr>
          <a:xfrm>
            <a:off x="205116" y="3207375"/>
            <a:ext cx="3033133" cy="707886"/>
          </a:xfrm>
          <a:prstGeom prst="rect">
            <a:avLst/>
          </a:prstGeom>
          <a:noFill/>
        </p:spPr>
        <p:txBody>
          <a:bodyPr wrap="square" rtlCol="0">
            <a:spAutoFit/>
          </a:bodyPr>
          <a:lstStyle/>
          <a:p>
            <a:r>
              <a:rPr lang="en-GB" sz="4000" b="1" dirty="0">
                <a:solidFill>
                  <a:schemeClr val="accent1">
                    <a:lumMod val="50000"/>
                  </a:schemeClr>
                </a:solidFill>
                <a:latin typeface="Century Gothic" panose="020B0502020202020204" pitchFamily="34" charset="0"/>
              </a:rPr>
              <a:t>Persona B</a:t>
            </a:r>
          </a:p>
        </p:txBody>
      </p:sp>
      <p:sp>
        <p:nvSpPr>
          <p:cNvPr id="8" name="Rounded Rectangle 11">
            <a:extLst>
              <a:ext uri="{FF2B5EF4-FFF2-40B4-BE49-F238E27FC236}">
                <a16:creationId xmlns:a16="http://schemas.microsoft.com/office/drawing/2014/main" id="{A316DD52-7894-4A75-969C-CA0645DA2978}"/>
              </a:ext>
            </a:extLst>
          </p:cNvPr>
          <p:cNvSpPr/>
          <p:nvPr/>
        </p:nvSpPr>
        <p:spPr>
          <a:xfrm>
            <a:off x="9470572" y="258166"/>
            <a:ext cx="245757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smtClean="0">
                <a:solidFill>
                  <a:prstClr val="white"/>
                </a:solidFill>
                <a:latin typeface="Century Gothic" panose="020B0502020202020204" pitchFamily="34" charset="0"/>
              </a:rPr>
              <a:t>hablar</a:t>
            </a:r>
            <a:r>
              <a:rPr lang="en-GB" sz="2000" b="1" dirty="0" smtClean="0">
                <a:solidFill>
                  <a:prstClr val="white"/>
                </a:solidFill>
                <a:latin typeface="Century Gothic" panose="020B0502020202020204" pitchFamily="34" charset="0"/>
              </a:rPr>
              <a:t> / </a:t>
            </a:r>
            <a:r>
              <a:rPr lang="en-GB" sz="2000" b="1" dirty="0" err="1" smtClean="0">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96564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0334243" y="453822"/>
            <a:ext cx="83386" cy="46970"/>
          </a:xfrm>
        </p:spPr>
        <p:txBody>
          <a:bodyPr>
            <a:noAutofit/>
          </a:bodyPr>
          <a:lstStyle/>
          <a:p>
            <a:r>
              <a:rPr lang="en-GB" sz="100" b="1" dirty="0" err="1">
                <a:solidFill>
                  <a:prstClr val="white"/>
                </a:solidFill>
              </a:rPr>
              <a:t>hablar</a:t>
            </a:r>
            <a:r>
              <a:rPr lang="en-GB" sz="100" b="1" dirty="0">
                <a:solidFill>
                  <a:prstClr val="white"/>
                </a:solidFill>
              </a:rPr>
              <a:t> / escuchar</a:t>
            </a:r>
            <a:endParaRPr lang="en-US" sz="100" dirty="0"/>
          </a:p>
        </p:txBody>
      </p:sp>
      <p:graphicFrame>
        <p:nvGraphicFramePr>
          <p:cNvPr id="5" name="Table 4"/>
          <p:cNvGraphicFramePr>
            <a:graphicFrameLocks noGrp="1"/>
          </p:cNvGraphicFramePr>
          <p:nvPr>
            <p:extLst>
              <p:ext uri="{D42A27DB-BD31-4B8C-83A1-F6EECF244321}">
                <p14:modId xmlns:p14="http://schemas.microsoft.com/office/powerpoint/2010/main" val="531170704"/>
              </p:ext>
            </p:extLst>
          </p:nvPr>
        </p:nvGraphicFramePr>
        <p:xfrm>
          <a:off x="305017" y="866008"/>
          <a:ext cx="11710674" cy="2499360"/>
        </p:xfrm>
        <a:graphic>
          <a:graphicData uri="http://schemas.openxmlformats.org/drawingml/2006/table">
            <a:tbl>
              <a:tblPr firstRow="1" bandRow="1">
                <a:tableStyleId>{5C22544A-7EE6-4342-B048-85BDC9FD1C3A}</a:tableStyleId>
              </a:tblPr>
              <a:tblGrid>
                <a:gridCol w="1353204">
                  <a:extLst>
                    <a:ext uri="{9D8B030D-6E8A-4147-A177-3AD203B41FA5}">
                      <a16:colId xmlns:a16="http://schemas.microsoft.com/office/drawing/2014/main" val="3813807008"/>
                    </a:ext>
                  </a:extLst>
                </a:gridCol>
                <a:gridCol w="1767367">
                  <a:extLst>
                    <a:ext uri="{9D8B030D-6E8A-4147-A177-3AD203B41FA5}">
                      <a16:colId xmlns:a16="http://schemas.microsoft.com/office/drawing/2014/main" val="2739986887"/>
                    </a:ext>
                  </a:extLst>
                </a:gridCol>
                <a:gridCol w="2538484">
                  <a:extLst>
                    <a:ext uri="{9D8B030D-6E8A-4147-A177-3AD203B41FA5}">
                      <a16:colId xmlns:a16="http://schemas.microsoft.com/office/drawing/2014/main" val="2895885193"/>
                    </a:ext>
                  </a:extLst>
                </a:gridCol>
                <a:gridCol w="1337480">
                  <a:extLst>
                    <a:ext uri="{9D8B030D-6E8A-4147-A177-3AD203B41FA5}">
                      <a16:colId xmlns:a16="http://schemas.microsoft.com/office/drawing/2014/main" val="1119311313"/>
                    </a:ext>
                  </a:extLst>
                </a:gridCol>
                <a:gridCol w="1951630">
                  <a:extLst>
                    <a:ext uri="{9D8B030D-6E8A-4147-A177-3AD203B41FA5}">
                      <a16:colId xmlns:a16="http://schemas.microsoft.com/office/drawing/2014/main" val="447644383"/>
                    </a:ext>
                  </a:extLst>
                </a:gridCol>
                <a:gridCol w="2762509">
                  <a:extLst>
                    <a:ext uri="{9D8B030D-6E8A-4147-A177-3AD203B41FA5}">
                      <a16:colId xmlns:a16="http://schemas.microsoft.com/office/drawing/2014/main" val="3292618111"/>
                    </a:ext>
                  </a:extLst>
                </a:gridCol>
              </a:tblGrid>
              <a:tr h="370840">
                <a:tc gridSpan="2">
                  <a:txBody>
                    <a:bodyPr/>
                    <a:lstStyle/>
                    <a:p>
                      <a:r>
                        <a:rPr lang="en-GB" sz="2000" dirty="0">
                          <a:solidFill>
                            <a:schemeClr val="accent1">
                              <a:lumMod val="50000"/>
                            </a:schemeClr>
                          </a:solidFill>
                        </a:rPr>
                        <a:t>Los padres (‘they’)</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hMerge="1">
                  <a:txBody>
                    <a:bodyPr/>
                    <a:lstStyle/>
                    <a:p>
                      <a:endParaRPr lang="en-GB"/>
                    </a:p>
                  </a:txBody>
                  <a:tcPr/>
                </a:tc>
                <a:tc>
                  <a:txBody>
                    <a:bodyPr/>
                    <a:lstStyle/>
                    <a:p>
                      <a:r>
                        <a:rPr lang="en-GB" sz="2000" dirty="0" err="1">
                          <a:solidFill>
                            <a:schemeClr val="accent1">
                              <a:lumMod val="50000"/>
                            </a:schemeClr>
                          </a:solidFill>
                        </a:rPr>
                        <a:t>Actividad</a:t>
                      </a:r>
                      <a:endParaRPr lang="en-GB" sz="200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Lucía (‘she’)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hMerge="1">
                  <a:txBody>
                    <a:bodyPr/>
                    <a:lstStyle/>
                    <a:p>
                      <a:endParaRPr lang="en-GB"/>
                    </a:p>
                  </a:txBody>
                  <a:tcPr/>
                </a:tc>
                <a:tc>
                  <a:txBody>
                    <a:bodyPr/>
                    <a:lstStyle/>
                    <a:p>
                      <a:r>
                        <a:rPr lang="en-GB" sz="2000" dirty="0" err="1">
                          <a:solidFill>
                            <a:schemeClr val="accent1">
                              <a:lumMod val="50000"/>
                            </a:schemeClr>
                          </a:solidFill>
                        </a:rPr>
                        <a:t>Actividad</a:t>
                      </a:r>
                      <a:endParaRPr lang="en-GB" sz="200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7711778"/>
                  </a:ext>
                </a:extLst>
              </a:tr>
              <a:tr h="370840">
                <a:tc>
                  <a:txBody>
                    <a:bodyPr/>
                    <a:lstStyle/>
                    <a:p>
                      <a:r>
                        <a:rPr lang="en-GB" sz="2000" dirty="0">
                          <a:solidFill>
                            <a:schemeClr val="accent1">
                              <a:lumMod val="50000"/>
                            </a:schemeClr>
                          </a:solidFill>
                        </a:rPr>
                        <a:t>must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mustn’t </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do exercise in the afternoon/evening</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must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mustn’t </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go to the park every day</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0944641"/>
                  </a:ext>
                </a:extLst>
              </a:tr>
              <a:tr h="370840">
                <a:tc>
                  <a:txBody>
                    <a:bodyPr/>
                    <a:lstStyle/>
                    <a:p>
                      <a:r>
                        <a:rPr lang="en-GB" sz="2000" dirty="0">
                          <a:solidFill>
                            <a:schemeClr val="accent1">
                              <a:lumMod val="50000"/>
                            </a:schemeClr>
                          </a:solidFill>
                        </a:rPr>
                        <a:t>can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can’t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visit museums in afternoon/evening</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can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can’t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learn how to horse ride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46646149"/>
                  </a:ext>
                </a:extLst>
              </a:tr>
              <a:tr h="370840">
                <a:tc>
                  <a:txBody>
                    <a:bodyPr/>
                    <a:lstStyle/>
                    <a:p>
                      <a:r>
                        <a:rPr lang="en-GB" sz="2000" dirty="0">
                          <a:solidFill>
                            <a:schemeClr val="accent1">
                              <a:lumMod val="50000"/>
                            </a:schemeClr>
                          </a:solidFill>
                        </a:rPr>
                        <a:t>want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don’t want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travel around Spain by train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wants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doesn’t want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to do homework</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4422127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86909292"/>
              </p:ext>
            </p:extLst>
          </p:nvPr>
        </p:nvGraphicFramePr>
        <p:xfrm>
          <a:off x="305017" y="3818792"/>
          <a:ext cx="11710674" cy="2499360"/>
        </p:xfrm>
        <a:graphic>
          <a:graphicData uri="http://schemas.openxmlformats.org/drawingml/2006/table">
            <a:tbl>
              <a:tblPr firstRow="1" bandRow="1">
                <a:tableStyleId>{5C22544A-7EE6-4342-B048-85BDC9FD1C3A}</a:tableStyleId>
              </a:tblPr>
              <a:tblGrid>
                <a:gridCol w="1353204">
                  <a:extLst>
                    <a:ext uri="{9D8B030D-6E8A-4147-A177-3AD203B41FA5}">
                      <a16:colId xmlns:a16="http://schemas.microsoft.com/office/drawing/2014/main" val="3813807008"/>
                    </a:ext>
                  </a:extLst>
                </a:gridCol>
                <a:gridCol w="1767367">
                  <a:extLst>
                    <a:ext uri="{9D8B030D-6E8A-4147-A177-3AD203B41FA5}">
                      <a16:colId xmlns:a16="http://schemas.microsoft.com/office/drawing/2014/main" val="2739986887"/>
                    </a:ext>
                  </a:extLst>
                </a:gridCol>
                <a:gridCol w="2538484">
                  <a:extLst>
                    <a:ext uri="{9D8B030D-6E8A-4147-A177-3AD203B41FA5}">
                      <a16:colId xmlns:a16="http://schemas.microsoft.com/office/drawing/2014/main" val="2895885193"/>
                    </a:ext>
                  </a:extLst>
                </a:gridCol>
                <a:gridCol w="1337480">
                  <a:extLst>
                    <a:ext uri="{9D8B030D-6E8A-4147-A177-3AD203B41FA5}">
                      <a16:colId xmlns:a16="http://schemas.microsoft.com/office/drawing/2014/main" val="1119311313"/>
                    </a:ext>
                  </a:extLst>
                </a:gridCol>
                <a:gridCol w="1951630">
                  <a:extLst>
                    <a:ext uri="{9D8B030D-6E8A-4147-A177-3AD203B41FA5}">
                      <a16:colId xmlns:a16="http://schemas.microsoft.com/office/drawing/2014/main" val="447644383"/>
                    </a:ext>
                  </a:extLst>
                </a:gridCol>
                <a:gridCol w="2762509">
                  <a:extLst>
                    <a:ext uri="{9D8B030D-6E8A-4147-A177-3AD203B41FA5}">
                      <a16:colId xmlns:a16="http://schemas.microsoft.com/office/drawing/2014/main" val="3292618111"/>
                    </a:ext>
                  </a:extLst>
                </a:gridCol>
              </a:tblGrid>
              <a:tr h="370840">
                <a:tc gridSpan="2">
                  <a:txBody>
                    <a:bodyPr/>
                    <a:lstStyle/>
                    <a:p>
                      <a:r>
                        <a:rPr lang="en-GB" sz="2000" dirty="0">
                          <a:solidFill>
                            <a:schemeClr val="accent1">
                              <a:lumMod val="50000"/>
                            </a:schemeClr>
                          </a:solidFill>
                        </a:rPr>
                        <a:t>Los padres (‘they’)</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hMerge="1">
                  <a:txBody>
                    <a:bodyPr/>
                    <a:lstStyle/>
                    <a:p>
                      <a:endParaRPr lang="en-GB"/>
                    </a:p>
                  </a:txBody>
                  <a:tcPr/>
                </a:tc>
                <a:tc>
                  <a:txBody>
                    <a:bodyPr/>
                    <a:lstStyle/>
                    <a:p>
                      <a:r>
                        <a:rPr lang="en-GB" sz="2000" dirty="0" err="1">
                          <a:solidFill>
                            <a:schemeClr val="accent1">
                              <a:lumMod val="50000"/>
                            </a:schemeClr>
                          </a:solidFill>
                        </a:rPr>
                        <a:t>Actividad</a:t>
                      </a:r>
                      <a:endParaRPr lang="en-GB" sz="200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Daniel (‘he’)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hMerge="1">
                  <a:txBody>
                    <a:bodyPr/>
                    <a:lstStyle/>
                    <a:p>
                      <a:endParaRPr lang="en-GB"/>
                    </a:p>
                  </a:txBody>
                  <a:tcPr/>
                </a:tc>
                <a:tc>
                  <a:txBody>
                    <a:bodyPr/>
                    <a:lstStyle/>
                    <a:p>
                      <a:r>
                        <a:rPr lang="en-GB" sz="2000" dirty="0" err="1">
                          <a:solidFill>
                            <a:schemeClr val="accent1">
                              <a:lumMod val="50000"/>
                            </a:schemeClr>
                          </a:solidFill>
                        </a:rPr>
                        <a:t>Actividad</a:t>
                      </a:r>
                      <a:endParaRPr lang="en-GB" sz="200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7711778"/>
                  </a:ext>
                </a:extLst>
              </a:tr>
              <a:tr h="370840">
                <a:tc>
                  <a:txBody>
                    <a:bodyPr/>
                    <a:lstStyle/>
                    <a:p>
                      <a:r>
                        <a:rPr lang="en-GB" sz="2000" dirty="0">
                          <a:solidFill>
                            <a:schemeClr val="accent1">
                              <a:lumMod val="50000"/>
                            </a:schemeClr>
                          </a:solidFill>
                        </a:rPr>
                        <a:t>must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mustn’t </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work in July and August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must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mustn’t </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go</a:t>
                      </a:r>
                      <a:r>
                        <a:rPr lang="en-GB" sz="2000" baseline="0" dirty="0">
                          <a:solidFill>
                            <a:schemeClr val="accent1">
                              <a:lumMod val="50000"/>
                            </a:schemeClr>
                          </a:solidFill>
                        </a:rPr>
                        <a:t> to the beach alone</a:t>
                      </a:r>
                      <a:endParaRPr lang="en-GB" sz="200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0944641"/>
                  </a:ext>
                </a:extLst>
              </a:tr>
              <a:tr h="370840">
                <a:tc>
                  <a:txBody>
                    <a:bodyPr/>
                    <a:lstStyle/>
                    <a:p>
                      <a:r>
                        <a:rPr lang="en-GB" sz="2000" dirty="0">
                          <a:solidFill>
                            <a:schemeClr val="accent1">
                              <a:lumMod val="50000"/>
                            </a:schemeClr>
                          </a:solidFill>
                        </a:rPr>
                        <a:t>can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can’t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run in the morning</a:t>
                      </a:r>
                    </a:p>
                    <a:p>
                      <a:endParaRPr lang="en-GB" sz="200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can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can’t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learn how to horse ride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46646149"/>
                  </a:ext>
                </a:extLst>
              </a:tr>
              <a:tr h="370840">
                <a:tc>
                  <a:txBody>
                    <a:bodyPr/>
                    <a:lstStyle/>
                    <a:p>
                      <a:r>
                        <a:rPr lang="en-GB" sz="2000" dirty="0">
                          <a:solidFill>
                            <a:schemeClr val="accent1">
                              <a:lumMod val="50000"/>
                            </a:schemeClr>
                          </a:solidFill>
                        </a:rPr>
                        <a:t>want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don’t want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to go abroad</a:t>
                      </a:r>
                    </a:p>
                    <a:p>
                      <a:endParaRPr lang="en-GB" sz="200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a:solidFill>
                            <a:schemeClr val="accent1">
                              <a:lumMod val="50000"/>
                            </a:schemeClr>
                          </a:solidFill>
                        </a:rPr>
                        <a:t>wants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doesn’t want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r>
                        <a:rPr lang="en-GB" sz="2000" dirty="0">
                          <a:solidFill>
                            <a:schemeClr val="accent1">
                              <a:lumMod val="50000"/>
                            </a:schemeClr>
                          </a:solidFill>
                        </a:rPr>
                        <a:t>to go to France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44221274"/>
                  </a:ext>
                </a:extLst>
              </a:tr>
            </a:tbl>
          </a:graphicData>
        </a:graphic>
      </p:graphicFrame>
      <p:pic>
        <p:nvPicPr>
          <p:cNvPr id="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447" y="2934161"/>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895" y="2214842"/>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446" y="1579712"/>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324" y="2939526"/>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445" y="2207002"/>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829" y="1530528"/>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557" y="5657705"/>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324" y="4354512"/>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2315" y="4264046"/>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7783" y="5797081"/>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1757" y="5010144"/>
            <a:ext cx="382602"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0883" y="5022035"/>
            <a:ext cx="355003" cy="36995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4317459" y="0"/>
            <a:ext cx="3033133" cy="707886"/>
          </a:xfrm>
          <a:prstGeom prst="rect">
            <a:avLst/>
          </a:prstGeom>
          <a:noFill/>
        </p:spPr>
        <p:txBody>
          <a:bodyPr wrap="square" rtlCol="0">
            <a:spAutoFit/>
          </a:bodyPr>
          <a:lstStyle/>
          <a:p>
            <a:r>
              <a:rPr lang="en-GB" sz="4000" b="1" dirty="0">
                <a:solidFill>
                  <a:schemeClr val="accent1">
                    <a:lumMod val="50000"/>
                  </a:schemeClr>
                </a:solidFill>
                <a:latin typeface="Century Gothic" panose="020B0502020202020204" pitchFamily="34" charset="0"/>
              </a:rPr>
              <a:t>Respuestas</a:t>
            </a:r>
          </a:p>
        </p:txBody>
      </p:sp>
      <p:sp>
        <p:nvSpPr>
          <p:cNvPr id="20" name="TextBox 19"/>
          <p:cNvSpPr txBox="1"/>
          <p:nvPr/>
        </p:nvSpPr>
        <p:spPr>
          <a:xfrm>
            <a:off x="305017" y="500791"/>
            <a:ext cx="303313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Persona A</a:t>
            </a:r>
          </a:p>
        </p:txBody>
      </p:sp>
      <p:sp>
        <p:nvSpPr>
          <p:cNvPr id="21" name="TextBox 20"/>
          <p:cNvSpPr txBox="1"/>
          <p:nvPr/>
        </p:nvSpPr>
        <p:spPr>
          <a:xfrm>
            <a:off x="305016" y="3461948"/>
            <a:ext cx="303313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Persona B</a:t>
            </a:r>
          </a:p>
        </p:txBody>
      </p:sp>
      <p:sp>
        <p:nvSpPr>
          <p:cNvPr id="22" name="Rounded Rectangle 11">
            <a:extLst>
              <a:ext uri="{FF2B5EF4-FFF2-40B4-BE49-F238E27FC236}">
                <a16:creationId xmlns:a16="http://schemas.microsoft.com/office/drawing/2014/main" id="{A316DD52-7894-4A75-969C-CA0645DA2978}"/>
              </a:ext>
            </a:extLst>
          </p:cNvPr>
          <p:cNvSpPr/>
          <p:nvPr/>
        </p:nvSpPr>
        <p:spPr>
          <a:xfrm>
            <a:off x="9470572" y="258166"/>
            <a:ext cx="245757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smtClean="0">
                <a:solidFill>
                  <a:prstClr val="white"/>
                </a:solidFill>
                <a:latin typeface="Century Gothic" panose="020B0502020202020204" pitchFamily="34" charset="0"/>
              </a:rPr>
              <a:t>hablar</a:t>
            </a:r>
            <a:r>
              <a:rPr lang="en-GB" sz="2000" b="1" dirty="0" smtClean="0">
                <a:solidFill>
                  <a:prstClr val="white"/>
                </a:solidFill>
                <a:latin typeface="Century Gothic" panose="020B0502020202020204" pitchFamily="34" charset="0"/>
              </a:rPr>
              <a:t> / </a:t>
            </a:r>
            <a:r>
              <a:rPr lang="en-GB" sz="2000" b="1" dirty="0" err="1" smtClean="0">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83734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0" y="0"/>
            <a:ext cx="3162238" cy="769039"/>
          </a:xfrm>
        </p:spPr>
        <p:txBody>
          <a:bodyPr>
            <a:normAutofit/>
          </a:bodyPr>
          <a:lstStyle/>
          <a:p>
            <a:r>
              <a:rPr lang="en-GB" sz="3200" b="1" dirty="0" err="1">
                <a:solidFill>
                  <a:schemeClr val="accent1">
                    <a:lumMod val="50000"/>
                  </a:schemeClr>
                </a:solidFill>
              </a:rPr>
              <a:t>V</a:t>
            </a:r>
            <a:r>
              <a:rPr lang="en-GB" sz="3200" b="1" dirty="0" err="1" smtClean="0">
                <a:solidFill>
                  <a:schemeClr val="accent1">
                    <a:lumMod val="50000"/>
                  </a:schemeClr>
                </a:solidFill>
              </a:rPr>
              <a:t>ocabulario</a:t>
            </a:r>
            <a:endParaRPr lang="en-US" sz="3200" dirty="0">
              <a:solidFill>
                <a:schemeClr val="accent1">
                  <a:lumMod val="50000"/>
                </a:schemeClr>
              </a:solidFill>
            </a:endParaRPr>
          </a:p>
        </p:txBody>
      </p:sp>
      <p:sp>
        <p:nvSpPr>
          <p:cNvPr id="4" name="Rounded Rectangle 3"/>
          <p:cNvSpPr/>
          <p:nvPr/>
        </p:nvSpPr>
        <p:spPr>
          <a:xfrm>
            <a:off x="4173479" y="785520"/>
            <a:ext cx="3725839" cy="12146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accent1">
                    <a:lumMod val="50000"/>
                  </a:schemeClr>
                </a:solidFill>
              </a:rPr>
              <a:t>ir</a:t>
            </a:r>
          </a:p>
        </p:txBody>
      </p:sp>
      <p:sp>
        <p:nvSpPr>
          <p:cNvPr id="5" name="Rounded Rectangle 4"/>
          <p:cNvSpPr/>
          <p:nvPr/>
        </p:nvSpPr>
        <p:spPr>
          <a:xfrm>
            <a:off x="7557816" y="4069279"/>
            <a:ext cx="1854503" cy="5169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basura</a:t>
            </a:r>
          </a:p>
        </p:txBody>
      </p:sp>
      <p:sp>
        <p:nvSpPr>
          <p:cNvPr id="6" name="Rounded Rectangle 5"/>
          <p:cNvSpPr/>
          <p:nvPr/>
        </p:nvSpPr>
        <p:spPr>
          <a:xfrm>
            <a:off x="90839" y="3372439"/>
            <a:ext cx="2475145" cy="4885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 vacaciones</a:t>
            </a:r>
          </a:p>
        </p:txBody>
      </p:sp>
      <p:sp>
        <p:nvSpPr>
          <p:cNvPr id="9" name="Rounded Rectangle 8"/>
          <p:cNvSpPr/>
          <p:nvPr/>
        </p:nvSpPr>
        <p:spPr>
          <a:xfrm>
            <a:off x="8421729" y="3372042"/>
            <a:ext cx="1991398" cy="4889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la playa</a:t>
            </a:r>
          </a:p>
        </p:txBody>
      </p:sp>
      <p:sp>
        <p:nvSpPr>
          <p:cNvPr id="10" name="Rounded Rectangle 9"/>
          <p:cNvSpPr/>
          <p:nvPr/>
        </p:nvSpPr>
        <p:spPr>
          <a:xfrm>
            <a:off x="9524731" y="4081909"/>
            <a:ext cx="2029624" cy="4916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deberes</a:t>
            </a:r>
          </a:p>
        </p:txBody>
      </p:sp>
      <p:sp>
        <p:nvSpPr>
          <p:cNvPr id="11" name="Rounded Rectangle 10"/>
          <p:cNvSpPr/>
          <p:nvPr/>
        </p:nvSpPr>
        <p:spPr>
          <a:xfrm>
            <a:off x="10075181" y="5473013"/>
            <a:ext cx="1526282" cy="4849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zapatos</a:t>
            </a:r>
            <a:endParaRPr lang="en-GB" sz="2400" dirty="0">
              <a:solidFill>
                <a:schemeClr val="accent1">
                  <a:lumMod val="50000"/>
                </a:schemeClr>
              </a:solidFill>
            </a:endParaRPr>
          </a:p>
        </p:txBody>
      </p:sp>
      <p:sp>
        <p:nvSpPr>
          <p:cNvPr id="12" name="Rounded Rectangle 11"/>
          <p:cNvSpPr/>
          <p:nvPr/>
        </p:nvSpPr>
        <p:spPr>
          <a:xfrm>
            <a:off x="8140997" y="5475856"/>
            <a:ext cx="1835516"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por</a:t>
            </a:r>
            <a:r>
              <a:rPr lang="en-GB" sz="2400" dirty="0">
                <a:solidFill>
                  <a:schemeClr val="accent1">
                    <a:lumMod val="50000"/>
                  </a:schemeClr>
                </a:solidFill>
              </a:rPr>
              <a:t> el </a:t>
            </a:r>
            <a:r>
              <a:rPr lang="en-GB" sz="2400" dirty="0" err="1">
                <a:solidFill>
                  <a:schemeClr val="accent1">
                    <a:lumMod val="50000"/>
                  </a:schemeClr>
                </a:solidFill>
              </a:rPr>
              <a:t>país</a:t>
            </a:r>
            <a:endParaRPr lang="en-GB" sz="2400" dirty="0">
              <a:solidFill>
                <a:schemeClr val="accent1">
                  <a:lumMod val="50000"/>
                </a:schemeClr>
              </a:solidFill>
            </a:endParaRPr>
          </a:p>
        </p:txBody>
      </p:sp>
      <p:sp>
        <p:nvSpPr>
          <p:cNvPr id="13" name="Rounded Rectangle 12"/>
          <p:cNvSpPr/>
          <p:nvPr/>
        </p:nvSpPr>
        <p:spPr>
          <a:xfrm>
            <a:off x="6496999" y="5475857"/>
            <a:ext cx="1545330"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ejercicio</a:t>
            </a:r>
            <a:endParaRPr lang="en-GB" sz="2400" dirty="0">
              <a:solidFill>
                <a:schemeClr val="accent1">
                  <a:lumMod val="50000"/>
                </a:schemeClr>
              </a:solidFill>
            </a:endParaRPr>
          </a:p>
        </p:txBody>
      </p:sp>
      <p:sp>
        <p:nvSpPr>
          <p:cNvPr id="14" name="Rounded Rectangle 13"/>
          <p:cNvSpPr/>
          <p:nvPr/>
        </p:nvSpPr>
        <p:spPr>
          <a:xfrm>
            <a:off x="4083561" y="5470113"/>
            <a:ext cx="2263254" cy="4913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comida rica</a:t>
            </a:r>
          </a:p>
        </p:txBody>
      </p:sp>
      <p:sp>
        <p:nvSpPr>
          <p:cNvPr id="15" name="Rounded Rectangle 14"/>
          <p:cNvSpPr/>
          <p:nvPr/>
        </p:nvSpPr>
        <p:spPr>
          <a:xfrm>
            <a:off x="186350" y="4799857"/>
            <a:ext cx="1170002" cy="4822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fruta</a:t>
            </a:r>
          </a:p>
        </p:txBody>
      </p:sp>
      <p:sp>
        <p:nvSpPr>
          <p:cNvPr id="16" name="Rounded Rectangle 15"/>
          <p:cNvSpPr/>
          <p:nvPr/>
        </p:nvSpPr>
        <p:spPr>
          <a:xfrm>
            <a:off x="2585146" y="4072879"/>
            <a:ext cx="3036530" cy="4889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montar a caballo</a:t>
            </a:r>
          </a:p>
        </p:txBody>
      </p:sp>
      <p:sp>
        <p:nvSpPr>
          <p:cNvPr id="17" name="Rounded Rectangle 16"/>
          <p:cNvSpPr/>
          <p:nvPr/>
        </p:nvSpPr>
        <p:spPr>
          <a:xfrm>
            <a:off x="2361130" y="5459097"/>
            <a:ext cx="1623763"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18" name="Rounded Rectangle 17"/>
          <p:cNvSpPr/>
          <p:nvPr/>
        </p:nvSpPr>
        <p:spPr>
          <a:xfrm>
            <a:off x="1493571" y="4792366"/>
            <a:ext cx="2474402" cy="4959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con la familia</a:t>
            </a:r>
          </a:p>
        </p:txBody>
      </p:sp>
      <p:sp>
        <p:nvSpPr>
          <p:cNvPr id="19" name="Rounded Rectangle 18"/>
          <p:cNvSpPr/>
          <p:nvPr/>
        </p:nvSpPr>
        <p:spPr>
          <a:xfrm>
            <a:off x="659281" y="4078560"/>
            <a:ext cx="1814823" cy="4803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 la playa</a:t>
            </a:r>
          </a:p>
        </p:txBody>
      </p:sp>
      <p:sp>
        <p:nvSpPr>
          <p:cNvPr id="20" name="Rounded Rectangle 19"/>
          <p:cNvSpPr/>
          <p:nvPr/>
        </p:nvSpPr>
        <p:spPr>
          <a:xfrm>
            <a:off x="4956183" y="3380037"/>
            <a:ext cx="1482953" cy="5120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tren</a:t>
            </a:r>
          </a:p>
        </p:txBody>
      </p:sp>
      <p:sp>
        <p:nvSpPr>
          <p:cNvPr id="21" name="Rounded Rectangle 20"/>
          <p:cNvSpPr/>
          <p:nvPr/>
        </p:nvSpPr>
        <p:spPr>
          <a:xfrm>
            <a:off x="6542572" y="3372437"/>
            <a:ext cx="1775721" cy="4885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las vistas</a:t>
            </a:r>
          </a:p>
        </p:txBody>
      </p:sp>
      <p:sp>
        <p:nvSpPr>
          <p:cNvPr id="22" name="Rounded Rectangle 21"/>
          <p:cNvSpPr/>
          <p:nvPr/>
        </p:nvSpPr>
        <p:spPr>
          <a:xfrm>
            <a:off x="2669420" y="3375754"/>
            <a:ext cx="2183327" cy="50167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sin amigos</a:t>
            </a:r>
          </a:p>
        </p:txBody>
      </p:sp>
      <p:sp>
        <p:nvSpPr>
          <p:cNvPr id="27" name="Rounded Rectangle 26"/>
          <p:cNvSpPr/>
          <p:nvPr/>
        </p:nvSpPr>
        <p:spPr>
          <a:xfrm>
            <a:off x="6144815" y="4786331"/>
            <a:ext cx="1583513" cy="5019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trabajo</a:t>
            </a:r>
          </a:p>
        </p:txBody>
      </p:sp>
      <p:sp>
        <p:nvSpPr>
          <p:cNvPr id="28" name="Rounded Rectangle 27"/>
          <p:cNvSpPr/>
          <p:nvPr/>
        </p:nvSpPr>
        <p:spPr>
          <a:xfrm>
            <a:off x="4083142" y="4785681"/>
            <a:ext cx="1954192" cy="5026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museos</a:t>
            </a:r>
          </a:p>
        </p:txBody>
      </p:sp>
      <p:sp>
        <p:nvSpPr>
          <p:cNvPr id="29" name="Rounded Rectangle 28"/>
          <p:cNvSpPr/>
          <p:nvPr/>
        </p:nvSpPr>
        <p:spPr>
          <a:xfrm>
            <a:off x="10477135" y="3380037"/>
            <a:ext cx="1574620" cy="48092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Francia</a:t>
            </a:r>
          </a:p>
        </p:txBody>
      </p:sp>
      <p:sp>
        <p:nvSpPr>
          <p:cNvPr id="30" name="Rounded Rectangle 29"/>
          <p:cNvSpPr/>
          <p:nvPr/>
        </p:nvSpPr>
        <p:spPr>
          <a:xfrm>
            <a:off x="5732718" y="4078876"/>
            <a:ext cx="1714056" cy="4803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 parque</a:t>
            </a:r>
          </a:p>
        </p:txBody>
      </p:sp>
      <p:sp>
        <p:nvSpPr>
          <p:cNvPr id="31" name="Rounded Rectangle 30"/>
          <p:cNvSpPr/>
          <p:nvPr/>
        </p:nvSpPr>
        <p:spPr>
          <a:xfrm>
            <a:off x="7829718" y="4799857"/>
            <a:ext cx="2480480" cy="4884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naturaleza</a:t>
            </a:r>
          </a:p>
        </p:txBody>
      </p:sp>
      <p:sp>
        <p:nvSpPr>
          <p:cNvPr id="32" name="Rounded Rectangle 31"/>
          <p:cNvSpPr/>
          <p:nvPr/>
        </p:nvSpPr>
        <p:spPr>
          <a:xfrm>
            <a:off x="10411585" y="4793825"/>
            <a:ext cx="1640170" cy="4882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44" name="Rounded Rectangle 43"/>
          <p:cNvSpPr/>
          <p:nvPr/>
        </p:nvSpPr>
        <p:spPr>
          <a:xfrm>
            <a:off x="550266" y="5469124"/>
            <a:ext cx="1712195"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una bolsa</a:t>
            </a:r>
          </a:p>
        </p:txBody>
      </p:sp>
      <p:sp>
        <p:nvSpPr>
          <p:cNvPr id="40" name="Rounded Rectangle 39"/>
          <p:cNvSpPr/>
          <p:nvPr/>
        </p:nvSpPr>
        <p:spPr>
          <a:xfrm>
            <a:off x="5732718" y="4060422"/>
            <a:ext cx="1712686" cy="525151"/>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al parque</a:t>
            </a:r>
          </a:p>
        </p:txBody>
      </p:sp>
      <p:sp>
        <p:nvSpPr>
          <p:cNvPr id="41" name="Rounded Rectangle 40"/>
          <p:cNvSpPr/>
          <p:nvPr/>
        </p:nvSpPr>
        <p:spPr>
          <a:xfrm>
            <a:off x="4942391" y="3369454"/>
            <a:ext cx="1496745" cy="522590"/>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en tren</a:t>
            </a:r>
          </a:p>
        </p:txBody>
      </p:sp>
      <p:sp>
        <p:nvSpPr>
          <p:cNvPr id="42" name="Rounded Rectangle 41"/>
          <p:cNvSpPr/>
          <p:nvPr/>
        </p:nvSpPr>
        <p:spPr>
          <a:xfrm>
            <a:off x="90839" y="3369454"/>
            <a:ext cx="2475145" cy="494098"/>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de vacaciones</a:t>
            </a:r>
          </a:p>
        </p:txBody>
      </p:sp>
      <p:sp>
        <p:nvSpPr>
          <p:cNvPr id="33" name="Rounded Rectangle 32"/>
          <p:cNvSpPr/>
          <p:nvPr/>
        </p:nvSpPr>
        <p:spPr>
          <a:xfrm>
            <a:off x="585452" y="4069280"/>
            <a:ext cx="1887282" cy="504314"/>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 la playa</a:t>
            </a:r>
          </a:p>
        </p:txBody>
      </p:sp>
      <p:sp>
        <p:nvSpPr>
          <p:cNvPr id="36" name="Rounded Rectangle 35"/>
          <p:cNvSpPr/>
          <p:nvPr/>
        </p:nvSpPr>
        <p:spPr>
          <a:xfrm>
            <a:off x="8140997" y="5469124"/>
            <a:ext cx="1835516" cy="494098"/>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por el </a:t>
            </a:r>
            <a:r>
              <a:rPr lang="en-GB" sz="2400" b="1" dirty="0" err="1">
                <a:solidFill>
                  <a:schemeClr val="accent1">
                    <a:lumMod val="50000"/>
                  </a:schemeClr>
                </a:solidFill>
              </a:rPr>
              <a:t>país</a:t>
            </a:r>
            <a:endParaRPr lang="en-GB" sz="2400" b="1" dirty="0">
              <a:solidFill>
                <a:schemeClr val="accent1">
                  <a:lumMod val="50000"/>
                </a:schemeClr>
              </a:solidFill>
            </a:endParaRPr>
          </a:p>
        </p:txBody>
      </p:sp>
      <p:sp>
        <p:nvSpPr>
          <p:cNvPr id="37" name="Rounded Rectangle 36"/>
          <p:cNvSpPr/>
          <p:nvPr/>
        </p:nvSpPr>
        <p:spPr>
          <a:xfrm>
            <a:off x="2655627" y="3369454"/>
            <a:ext cx="2236548" cy="515673"/>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sin amigos</a:t>
            </a:r>
          </a:p>
        </p:txBody>
      </p:sp>
      <p:sp>
        <p:nvSpPr>
          <p:cNvPr id="38" name="Rounded Rectangle 37"/>
          <p:cNvSpPr/>
          <p:nvPr/>
        </p:nvSpPr>
        <p:spPr>
          <a:xfrm>
            <a:off x="1480753" y="4785681"/>
            <a:ext cx="2504140" cy="498174"/>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con la familia</a:t>
            </a:r>
          </a:p>
        </p:txBody>
      </p:sp>
    </p:spTree>
    <p:extLst>
      <p:ext uri="{BB962C8B-B14F-4D97-AF65-F5344CB8AC3E}">
        <p14:creationId xmlns:p14="http://schemas.microsoft.com/office/powerpoint/2010/main" val="149200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33" grpId="0" animBg="1"/>
      <p:bldP spid="36" grpId="0" animBg="1"/>
      <p:bldP spid="37" grpId="0" animBg="1"/>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455466" cy="879475"/>
          </a:xfrm>
        </p:spPr>
        <p:txBody>
          <a:bodyPr>
            <a:normAutofit/>
          </a:bodyPr>
          <a:lstStyle/>
          <a:p>
            <a:pPr algn="l"/>
            <a:r>
              <a:rPr lang="en-GB" sz="4000" b="1" dirty="0">
                <a:solidFill>
                  <a:prstClr val="white"/>
                </a:solidFill>
              </a:rPr>
              <a:t>Describing future plans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1215798"/>
          </a:xfrm>
        </p:spPr>
        <p:txBody>
          <a:bodyPr>
            <a:normAutofit/>
          </a:bodyPr>
          <a:lstStyle/>
          <a:p>
            <a:pPr algn="l"/>
            <a:r>
              <a:rPr lang="en-GB" sz="2800" dirty="0">
                <a:solidFill>
                  <a:prstClr val="white"/>
                </a:solidFill>
              </a:rPr>
              <a:t>IR for habitual actions [revisited]</a:t>
            </a:r>
          </a:p>
          <a:p>
            <a:pPr algn="l"/>
            <a:r>
              <a:rPr lang="en-GB" sz="2800" dirty="0">
                <a:solidFill>
                  <a:prstClr val="white"/>
                </a:solidFill>
              </a:rPr>
              <a:t>IR + infinitive to express future [revisited</a:t>
            </a:r>
            <a:r>
              <a:rPr lang="en-GB" sz="2800" dirty="0" smtClean="0">
                <a:solidFill>
                  <a:prstClr val="white"/>
                </a:solidFill>
              </a:rPr>
              <a:t>]</a:t>
            </a:r>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a:t>
            </a:r>
            <a:r>
              <a:rPr lang="en-GB" sz="2200" dirty="0" smtClean="0">
                <a:solidFill>
                  <a:prstClr val="white"/>
                </a:solidFill>
                <a:latin typeface="Century Gothic" panose="020B0502020202020204" pitchFamily="34" charset="0"/>
              </a:rPr>
              <a:t>3.2 </a:t>
            </a:r>
            <a:r>
              <a:rPr lang="en-GB" sz="2200" dirty="0">
                <a:solidFill>
                  <a:prstClr val="white"/>
                </a:solidFill>
                <a:latin typeface="Century Gothic" panose="020B0502020202020204" pitchFamily="34" charset="0"/>
              </a:rPr>
              <a:t>- Week </a:t>
            </a:r>
            <a:r>
              <a:rPr lang="en-GB" sz="2200" dirty="0" smtClean="0">
                <a:solidFill>
                  <a:prstClr val="white"/>
                </a:solidFill>
                <a:latin typeface="Century Gothic" panose="020B0502020202020204" pitchFamily="34" charset="0"/>
              </a:rPr>
              <a:t>7 </a:t>
            </a:r>
            <a:r>
              <a:rPr lang="en-GB" sz="2200" dirty="0">
                <a:solidFill>
                  <a:prstClr val="white"/>
                </a:solidFill>
                <a:latin typeface="Century Gothic" panose="020B0502020202020204" pitchFamily="34" charset="0"/>
              </a:rPr>
              <a:t>- Lesson </a:t>
            </a:r>
            <a:r>
              <a:rPr lang="en-GB" sz="2200" dirty="0" smtClean="0">
                <a:solidFill>
                  <a:prstClr val="white"/>
                </a:solidFill>
                <a:latin typeface="Century Gothic" panose="020B0502020202020204" pitchFamily="34" charset="0"/>
              </a:rPr>
              <a:t>72</a:t>
            </a:r>
            <a:endParaRPr lang="en-GB" sz="2200" dirty="0">
              <a:solidFill>
                <a:prstClr val="white"/>
              </a:solidFill>
              <a:latin typeface="Century Gothic" panose="020B0502020202020204" pitchFamily="34" charset="0"/>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379760"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smtClean="0">
                <a:solidFill>
                  <a:prstClr val="white"/>
                </a:solidFill>
                <a:latin typeface="Century Gothic" panose="020B0502020202020204" pitchFamily="34" charset="0"/>
              </a:rPr>
              <a:t>Victoria </a:t>
            </a:r>
            <a:r>
              <a:rPr lang="en-GB" sz="1400" dirty="0">
                <a:solidFill>
                  <a:prstClr val="white"/>
                </a:solidFill>
                <a:latin typeface="Century Gothic" panose="020B0502020202020204" pitchFamily="34" charset="0"/>
              </a:rPr>
              <a:t>Hobson / Nick Avery / Rachel </a:t>
            </a:r>
            <a:r>
              <a:rPr lang="en-GB" sz="1400" dirty="0" smtClean="0">
                <a:solidFill>
                  <a:prstClr val="white"/>
                </a:solidFill>
                <a:latin typeface="Century Gothic" panose="020B0502020202020204" pitchFamily="34" charset="0"/>
              </a:rPr>
              <a:t>Hawkes</a:t>
            </a:r>
            <a:r>
              <a:rPr lang="en-GB" sz="1400" dirty="0">
                <a:solidFill>
                  <a:prstClr val="white"/>
                </a:solidFill>
                <a:latin typeface="Century Gothic" panose="020B0502020202020204" pitchFamily="34" charset="0"/>
              </a:rPr>
              <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19.04.21</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092761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SSCs [CE], [CI] y [Z]</a:t>
            </a:r>
          </a:p>
        </p:txBody>
      </p:sp>
      <p:pic>
        <p:nvPicPr>
          <p:cNvPr id="6" name="Picture 5"/>
          <p:cNvPicPr/>
          <p:nvPr/>
        </p:nvPicPr>
        <p:blipFill rotWithShape="1">
          <a:blip r:embed="rId4">
            <a:extLst>
              <a:ext uri="{28A0092B-C50C-407E-A947-70E740481C1C}">
                <a14:useLocalDpi xmlns:a14="http://schemas.microsoft.com/office/drawing/2010/main" val="0"/>
              </a:ext>
            </a:extLst>
          </a:blip>
          <a:srcRect l="23820" t="28560" r="36927" b="25153"/>
          <a:stretch/>
        </p:blipFill>
        <p:spPr bwMode="auto">
          <a:xfrm>
            <a:off x="8613773" y="3929580"/>
            <a:ext cx="3578227" cy="2292393"/>
          </a:xfrm>
          <a:prstGeom prst="rect">
            <a:avLst/>
          </a:prstGeom>
          <a:ln>
            <a:noFill/>
          </a:ln>
          <a:extLst>
            <a:ext uri="{53640926-AAD7-44d8-BBD7-CCE9431645EC}">
              <a14:shadowObscured xmlns:a14="http://schemas.microsoft.com/office/drawing/2010/main" xmlns=""/>
            </a:ext>
          </a:extLst>
        </p:spPr>
      </p:pic>
      <p:sp>
        <p:nvSpPr>
          <p:cNvPr id="7" name="Title 1"/>
          <p:cNvSpPr txBox="1">
            <a:spLocks/>
          </p:cNvSpPr>
          <p:nvPr/>
        </p:nvSpPr>
        <p:spPr>
          <a:xfrm>
            <a:off x="146367" y="1064712"/>
            <a:ext cx="10626017" cy="6974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10000"/>
              </a:lnSpc>
            </a:pPr>
            <a:r>
              <a:rPr lang="en-GB" sz="2600" dirty="0">
                <a:solidFill>
                  <a:schemeClr val="accent1">
                    <a:lumMod val="50000"/>
                  </a:schemeClr>
                </a:solidFill>
              </a:rPr>
              <a:t>Remember, there are different ways to pronounce CE and CI.</a:t>
            </a:r>
          </a:p>
        </p:txBody>
      </p:sp>
      <p:sp>
        <p:nvSpPr>
          <p:cNvPr id="8" name="Title 1"/>
          <p:cNvSpPr txBox="1">
            <a:spLocks/>
          </p:cNvSpPr>
          <p:nvPr/>
        </p:nvSpPr>
        <p:spPr>
          <a:xfrm>
            <a:off x="144432" y="1864150"/>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a:solidFill>
                  <a:schemeClr val="accent1">
                    <a:lumMod val="50000"/>
                  </a:schemeClr>
                </a:solidFill>
              </a:rPr>
              <a:t>In </a:t>
            </a:r>
            <a:r>
              <a:rPr lang="en-GB" sz="2600" b="1" dirty="0">
                <a:solidFill>
                  <a:schemeClr val="accent1">
                    <a:lumMod val="50000"/>
                  </a:schemeClr>
                </a:solidFill>
              </a:rPr>
              <a:t>most of Spain</a:t>
            </a:r>
            <a:r>
              <a:rPr lang="en-GB" sz="2600" dirty="0">
                <a:solidFill>
                  <a:schemeClr val="accent1">
                    <a:lumMod val="50000"/>
                  </a:schemeClr>
                </a:solidFill>
              </a:rPr>
              <a:t>, the ‘c’ before ‘e’ or ‘i’ is pronounced </a:t>
            </a:r>
          </a:p>
          <a:p>
            <a:r>
              <a:rPr lang="en-GB" sz="2600" dirty="0">
                <a:solidFill>
                  <a:schemeClr val="accent1">
                    <a:lumMod val="50000"/>
                  </a:schemeClr>
                </a:solidFill>
              </a:rPr>
              <a:t>like </a:t>
            </a:r>
            <a:r>
              <a:rPr lang="en-GB" sz="2600" b="1" dirty="0" err="1" smtClean="0">
                <a:solidFill>
                  <a:srgbClr val="E25B00"/>
                </a:solidFill>
              </a:rPr>
              <a:t>th</a:t>
            </a:r>
            <a:r>
              <a:rPr lang="en-GB" sz="2600" dirty="0" smtClean="0">
                <a:solidFill>
                  <a:schemeClr val="accent1">
                    <a:lumMod val="50000"/>
                  </a:schemeClr>
                </a:solidFill>
              </a:rPr>
              <a:t> in </a:t>
            </a:r>
            <a:r>
              <a:rPr lang="en-GB" sz="2600" dirty="0">
                <a:solidFill>
                  <a:schemeClr val="accent1">
                    <a:lumMod val="50000"/>
                  </a:schemeClr>
                </a:solidFill>
              </a:rPr>
              <a:t>English. The same is true of ‘z’ before a vowel.</a:t>
            </a:r>
          </a:p>
        </p:txBody>
      </p:sp>
      <p:sp>
        <p:nvSpPr>
          <p:cNvPr id="9" name="Title 1"/>
          <p:cNvSpPr txBox="1">
            <a:spLocks/>
          </p:cNvSpPr>
          <p:nvPr/>
        </p:nvSpPr>
        <p:spPr>
          <a:xfrm>
            <a:off x="144432" y="2776647"/>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a:solidFill>
                  <a:schemeClr val="accent1">
                    <a:lumMod val="50000"/>
                  </a:schemeClr>
                </a:solidFill>
              </a:rPr>
              <a:t>In the </a:t>
            </a:r>
            <a:r>
              <a:rPr lang="en-GB" sz="2600" b="1" dirty="0">
                <a:solidFill>
                  <a:schemeClr val="accent1">
                    <a:lumMod val="50000"/>
                  </a:schemeClr>
                </a:solidFill>
              </a:rPr>
              <a:t>Canary Islands and Latin America</a:t>
            </a:r>
            <a:r>
              <a:rPr lang="en-GB" sz="2600" dirty="0">
                <a:solidFill>
                  <a:schemeClr val="accent1">
                    <a:lumMod val="50000"/>
                  </a:schemeClr>
                </a:solidFill>
              </a:rPr>
              <a:t>, this ‘c’ is often pronounced like an </a:t>
            </a:r>
            <a:r>
              <a:rPr lang="en-GB" sz="2600" b="1" dirty="0" smtClean="0">
                <a:solidFill>
                  <a:srgbClr val="E25B00"/>
                </a:solidFill>
              </a:rPr>
              <a:t>s</a:t>
            </a:r>
            <a:r>
              <a:rPr lang="en-GB" sz="2600" dirty="0" smtClean="0">
                <a:solidFill>
                  <a:schemeClr val="accent1">
                    <a:lumMod val="50000"/>
                  </a:schemeClr>
                </a:solidFill>
              </a:rPr>
              <a:t>. The </a:t>
            </a:r>
            <a:r>
              <a:rPr lang="en-GB" sz="2600" dirty="0">
                <a:solidFill>
                  <a:schemeClr val="accent1">
                    <a:lumMod val="50000"/>
                  </a:schemeClr>
                </a:solidFill>
              </a:rPr>
              <a:t>same is true of ‘z’ before a vowel.</a:t>
            </a:r>
          </a:p>
        </p:txBody>
      </p:sp>
      <p:sp>
        <p:nvSpPr>
          <p:cNvPr id="11" name="Title 1"/>
          <p:cNvSpPr txBox="1">
            <a:spLocks/>
          </p:cNvSpPr>
          <p:nvPr/>
        </p:nvSpPr>
        <p:spPr>
          <a:xfrm>
            <a:off x="554598" y="4099027"/>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b="1" dirty="0">
                <a:solidFill>
                  <a:schemeClr val="accent1">
                    <a:lumMod val="50000"/>
                  </a:schemeClr>
                </a:solidFill>
              </a:rPr>
              <a:t>ci</a:t>
            </a:r>
            <a:r>
              <a:rPr lang="en-GB" sz="2600" dirty="0">
                <a:solidFill>
                  <a:schemeClr val="accent1">
                    <a:lumMod val="50000"/>
                  </a:schemeClr>
                </a:solidFill>
              </a:rPr>
              <a:t>en</a:t>
            </a:r>
            <a:r>
              <a:rPr lang="en-GB" sz="2600" b="1" dirty="0">
                <a:solidFill>
                  <a:schemeClr val="accent1">
                    <a:lumMod val="50000"/>
                  </a:schemeClr>
                </a:solidFill>
              </a:rPr>
              <a:t>ci</a:t>
            </a:r>
            <a:r>
              <a:rPr lang="en-GB" sz="2600" dirty="0">
                <a:solidFill>
                  <a:schemeClr val="accent1">
                    <a:lumMod val="50000"/>
                  </a:schemeClr>
                </a:solidFill>
              </a:rPr>
              <a:t>as</a:t>
            </a:r>
          </a:p>
        </p:txBody>
      </p:sp>
      <p:sp>
        <p:nvSpPr>
          <p:cNvPr id="12" name="Title 1"/>
          <p:cNvSpPr txBox="1">
            <a:spLocks/>
          </p:cNvSpPr>
          <p:nvPr/>
        </p:nvSpPr>
        <p:spPr>
          <a:xfrm>
            <a:off x="82286" y="3670719"/>
            <a:ext cx="8592482" cy="575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a:solidFill>
                  <a:schemeClr val="accent1">
                    <a:lumMod val="50000"/>
                  </a:schemeClr>
                </a:solidFill>
              </a:rPr>
              <a:t>Escucha. Es ¿España o Canarias / Latinoamérica?</a:t>
            </a:r>
          </a:p>
        </p:txBody>
      </p:sp>
      <p:sp>
        <p:nvSpPr>
          <p:cNvPr id="13" name="Title 1"/>
          <p:cNvSpPr txBox="1">
            <a:spLocks/>
          </p:cNvSpPr>
          <p:nvPr/>
        </p:nvSpPr>
        <p:spPr>
          <a:xfrm>
            <a:off x="598356" y="4658711"/>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b="1" dirty="0">
                <a:solidFill>
                  <a:schemeClr val="accent1">
                    <a:lumMod val="50000"/>
                  </a:schemeClr>
                </a:solidFill>
              </a:rPr>
              <a:t>ci</a:t>
            </a:r>
            <a:r>
              <a:rPr lang="en-GB" sz="2600" dirty="0">
                <a:solidFill>
                  <a:schemeClr val="accent1">
                    <a:lumMod val="50000"/>
                  </a:schemeClr>
                </a:solidFill>
              </a:rPr>
              <a:t>en</a:t>
            </a:r>
            <a:r>
              <a:rPr lang="en-GB" sz="2600" b="1" dirty="0">
                <a:solidFill>
                  <a:schemeClr val="accent1">
                    <a:lumMod val="50000"/>
                  </a:schemeClr>
                </a:solidFill>
              </a:rPr>
              <a:t>ci</a:t>
            </a:r>
            <a:r>
              <a:rPr lang="en-GB" sz="2600" dirty="0">
                <a:solidFill>
                  <a:schemeClr val="accent1">
                    <a:lumMod val="50000"/>
                  </a:schemeClr>
                </a:solidFill>
              </a:rPr>
              <a:t>as</a:t>
            </a:r>
          </a:p>
        </p:txBody>
      </p:sp>
      <p:sp>
        <p:nvSpPr>
          <p:cNvPr id="15" name="Action Button: Custom 14">
            <a:hlinkClick r:id="" action="ppaction://noaction" highlightClick="1">
              <a:snd r:embed="rId5" name="ciencias.wav"/>
            </a:hlinkClick>
          </p:cNvPr>
          <p:cNvSpPr/>
          <p:nvPr/>
        </p:nvSpPr>
        <p:spPr>
          <a:xfrm>
            <a:off x="199595" y="427321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6" name="Action Button: Custom 15">
            <a:hlinkClick r:id="" action="ppaction://noaction" highlightClick="1">
              <a:snd r:embed="rId6" name="ciencias (seseo).wav"/>
            </a:hlinkClick>
          </p:cNvPr>
          <p:cNvSpPr/>
          <p:nvPr/>
        </p:nvSpPr>
        <p:spPr>
          <a:xfrm>
            <a:off x="201085" y="481447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20" name="Action Button: Custom 19">
            <a:hlinkClick r:id="" action="ppaction://noaction" highlightClick="1">
              <a:snd r:embed="rId7" name="cabeza (s).wav"/>
            </a:hlinkClick>
          </p:cNvPr>
          <p:cNvSpPr/>
          <p:nvPr/>
        </p:nvSpPr>
        <p:spPr>
          <a:xfrm>
            <a:off x="201086" y="5361426"/>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21" name="Action Button: Custom 20">
            <a:hlinkClick r:id="" action="ppaction://noaction" highlightClick="1">
              <a:snd r:embed="rId8" name="cabeza.wav"/>
            </a:hlinkClick>
          </p:cNvPr>
          <p:cNvSpPr/>
          <p:nvPr/>
        </p:nvSpPr>
        <p:spPr>
          <a:xfrm>
            <a:off x="201086" y="595843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22" name="Title 1"/>
          <p:cNvSpPr txBox="1">
            <a:spLocks/>
          </p:cNvSpPr>
          <p:nvPr/>
        </p:nvSpPr>
        <p:spPr>
          <a:xfrm>
            <a:off x="554598" y="5225634"/>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a:solidFill>
                  <a:schemeClr val="accent1">
                    <a:lumMod val="50000"/>
                  </a:schemeClr>
                </a:solidFill>
              </a:rPr>
              <a:t>cabe</a:t>
            </a:r>
            <a:r>
              <a:rPr lang="en-GB" sz="2600" b="1" dirty="0">
                <a:solidFill>
                  <a:schemeClr val="accent1">
                    <a:lumMod val="50000"/>
                  </a:schemeClr>
                </a:solidFill>
              </a:rPr>
              <a:t>z</a:t>
            </a:r>
            <a:r>
              <a:rPr lang="en-GB" sz="2600" dirty="0">
                <a:solidFill>
                  <a:schemeClr val="accent1">
                    <a:lumMod val="50000"/>
                  </a:schemeClr>
                </a:solidFill>
              </a:rPr>
              <a:t>a</a:t>
            </a:r>
          </a:p>
        </p:txBody>
      </p:sp>
      <p:sp>
        <p:nvSpPr>
          <p:cNvPr id="23" name="Title 1"/>
          <p:cNvSpPr txBox="1">
            <a:spLocks/>
          </p:cNvSpPr>
          <p:nvPr/>
        </p:nvSpPr>
        <p:spPr>
          <a:xfrm>
            <a:off x="577222" y="5788894"/>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a:solidFill>
                  <a:schemeClr val="accent1">
                    <a:lumMod val="50000"/>
                  </a:schemeClr>
                </a:solidFill>
              </a:rPr>
              <a:t>cabe</a:t>
            </a:r>
            <a:r>
              <a:rPr lang="en-GB" sz="2600" b="1" dirty="0">
                <a:solidFill>
                  <a:schemeClr val="accent1">
                    <a:lumMod val="50000"/>
                  </a:schemeClr>
                </a:solidFill>
              </a:rPr>
              <a:t>z</a:t>
            </a:r>
            <a:r>
              <a:rPr lang="en-GB" sz="2600" dirty="0">
                <a:solidFill>
                  <a:schemeClr val="accent1">
                    <a:lumMod val="50000"/>
                  </a:schemeClr>
                </a:solidFill>
              </a:rPr>
              <a:t>a</a:t>
            </a:r>
          </a:p>
        </p:txBody>
      </p:sp>
      <p:sp>
        <p:nvSpPr>
          <p:cNvPr id="24" name="TextBox 23"/>
          <p:cNvSpPr txBox="1"/>
          <p:nvPr/>
        </p:nvSpPr>
        <p:spPr>
          <a:xfrm>
            <a:off x="2380380" y="4243306"/>
            <a:ext cx="5126974" cy="400110"/>
          </a:xfrm>
          <a:prstGeom prst="rect">
            <a:avLst/>
          </a:prstGeom>
          <a:noFill/>
        </p:spPr>
        <p:txBody>
          <a:bodyPr wrap="square" rtlCol="0">
            <a:spAutoFit/>
          </a:bodyPr>
          <a:lstStyle/>
          <a:p>
            <a:r>
              <a:rPr lang="en-GB" sz="2000" b="1" dirty="0">
                <a:solidFill>
                  <a:schemeClr val="accent5">
                    <a:lumMod val="50000"/>
                  </a:schemeClr>
                </a:solidFill>
              </a:rPr>
              <a:t>________________________________</a:t>
            </a:r>
          </a:p>
        </p:txBody>
      </p:sp>
      <p:sp>
        <p:nvSpPr>
          <p:cNvPr id="25" name="TextBox 24"/>
          <p:cNvSpPr txBox="1"/>
          <p:nvPr/>
        </p:nvSpPr>
        <p:spPr>
          <a:xfrm>
            <a:off x="2380379" y="4781851"/>
            <a:ext cx="4794177" cy="400110"/>
          </a:xfrm>
          <a:prstGeom prst="rect">
            <a:avLst/>
          </a:prstGeom>
          <a:noFill/>
        </p:spPr>
        <p:txBody>
          <a:bodyPr wrap="square" rtlCol="0">
            <a:spAutoFit/>
          </a:bodyPr>
          <a:lstStyle/>
          <a:p>
            <a:r>
              <a:rPr lang="en-GB" sz="2000" b="1" dirty="0">
                <a:solidFill>
                  <a:schemeClr val="accent5">
                    <a:lumMod val="50000"/>
                  </a:schemeClr>
                </a:solidFill>
              </a:rPr>
              <a:t>________________________________</a:t>
            </a:r>
          </a:p>
        </p:txBody>
      </p:sp>
      <p:sp>
        <p:nvSpPr>
          <p:cNvPr id="26" name="TextBox 25"/>
          <p:cNvSpPr txBox="1"/>
          <p:nvPr/>
        </p:nvSpPr>
        <p:spPr>
          <a:xfrm>
            <a:off x="2380380" y="5334844"/>
            <a:ext cx="4516820" cy="400110"/>
          </a:xfrm>
          <a:prstGeom prst="rect">
            <a:avLst/>
          </a:prstGeom>
          <a:noFill/>
        </p:spPr>
        <p:txBody>
          <a:bodyPr wrap="square" rtlCol="0">
            <a:spAutoFit/>
          </a:bodyPr>
          <a:lstStyle/>
          <a:p>
            <a:r>
              <a:rPr lang="en-GB" sz="2000" b="1" dirty="0">
                <a:solidFill>
                  <a:schemeClr val="accent5">
                    <a:lumMod val="50000"/>
                  </a:schemeClr>
                </a:solidFill>
              </a:rPr>
              <a:t>________________________________</a:t>
            </a:r>
          </a:p>
        </p:txBody>
      </p:sp>
      <p:sp>
        <p:nvSpPr>
          <p:cNvPr id="27" name="TextBox 26"/>
          <p:cNvSpPr txBox="1"/>
          <p:nvPr/>
        </p:nvSpPr>
        <p:spPr>
          <a:xfrm>
            <a:off x="2380380" y="5943648"/>
            <a:ext cx="4268776" cy="400110"/>
          </a:xfrm>
          <a:prstGeom prst="rect">
            <a:avLst/>
          </a:prstGeom>
          <a:noFill/>
        </p:spPr>
        <p:txBody>
          <a:bodyPr wrap="square" rtlCol="0">
            <a:spAutoFit/>
          </a:bodyPr>
          <a:lstStyle/>
          <a:p>
            <a:r>
              <a:rPr lang="en-GB" sz="2000" b="1" dirty="0">
                <a:solidFill>
                  <a:schemeClr val="accent5">
                    <a:lumMod val="50000"/>
                  </a:schemeClr>
                </a:solidFill>
              </a:rPr>
              <a:t>________________________________</a:t>
            </a:r>
          </a:p>
        </p:txBody>
      </p:sp>
      <p:sp>
        <p:nvSpPr>
          <p:cNvPr id="28" name="TextBox 27"/>
          <p:cNvSpPr txBox="1"/>
          <p:nvPr/>
        </p:nvSpPr>
        <p:spPr>
          <a:xfrm>
            <a:off x="2435124" y="4168440"/>
            <a:ext cx="1535627" cy="492443"/>
          </a:xfrm>
          <a:prstGeom prst="rect">
            <a:avLst/>
          </a:prstGeom>
          <a:noFill/>
        </p:spPr>
        <p:txBody>
          <a:bodyPr wrap="square" rtlCol="0">
            <a:spAutoFit/>
          </a:bodyPr>
          <a:lstStyle/>
          <a:p>
            <a:r>
              <a:rPr lang="en-GB" sz="2600" b="1" dirty="0">
                <a:solidFill>
                  <a:schemeClr val="accent1">
                    <a:lumMod val="50000"/>
                  </a:schemeClr>
                </a:solidFill>
              </a:rPr>
              <a:t>España</a:t>
            </a:r>
          </a:p>
        </p:txBody>
      </p:sp>
      <p:sp>
        <p:nvSpPr>
          <p:cNvPr id="29" name="TextBox 28"/>
          <p:cNvSpPr txBox="1"/>
          <p:nvPr/>
        </p:nvSpPr>
        <p:spPr>
          <a:xfrm>
            <a:off x="2402152" y="4688141"/>
            <a:ext cx="4516821" cy="492443"/>
          </a:xfrm>
          <a:prstGeom prst="rect">
            <a:avLst/>
          </a:prstGeom>
          <a:noFill/>
        </p:spPr>
        <p:txBody>
          <a:bodyPr wrap="square" rtlCol="0">
            <a:spAutoFit/>
          </a:bodyPr>
          <a:lstStyle/>
          <a:p>
            <a:r>
              <a:rPr lang="en-GB" sz="2600" b="1" dirty="0">
                <a:solidFill>
                  <a:schemeClr val="accent1">
                    <a:lumMod val="50000"/>
                  </a:schemeClr>
                </a:solidFill>
              </a:rPr>
              <a:t>Canarias / Latinoamérica</a:t>
            </a:r>
          </a:p>
        </p:txBody>
      </p:sp>
      <p:sp>
        <p:nvSpPr>
          <p:cNvPr id="30" name="TextBox 29"/>
          <p:cNvSpPr txBox="1"/>
          <p:nvPr/>
        </p:nvSpPr>
        <p:spPr>
          <a:xfrm>
            <a:off x="2402152" y="5251401"/>
            <a:ext cx="4516821" cy="492443"/>
          </a:xfrm>
          <a:prstGeom prst="rect">
            <a:avLst/>
          </a:prstGeom>
          <a:noFill/>
        </p:spPr>
        <p:txBody>
          <a:bodyPr wrap="square" rtlCol="0">
            <a:spAutoFit/>
          </a:bodyPr>
          <a:lstStyle/>
          <a:p>
            <a:r>
              <a:rPr lang="en-GB" sz="2600" b="1" dirty="0">
                <a:solidFill>
                  <a:schemeClr val="accent1">
                    <a:lumMod val="50000"/>
                  </a:schemeClr>
                </a:solidFill>
              </a:rPr>
              <a:t>Canarias / Latinoamérica</a:t>
            </a:r>
          </a:p>
        </p:txBody>
      </p:sp>
      <p:sp>
        <p:nvSpPr>
          <p:cNvPr id="31" name="TextBox 30"/>
          <p:cNvSpPr txBox="1"/>
          <p:nvPr/>
        </p:nvSpPr>
        <p:spPr>
          <a:xfrm>
            <a:off x="2402152" y="5841142"/>
            <a:ext cx="1535627" cy="492443"/>
          </a:xfrm>
          <a:prstGeom prst="rect">
            <a:avLst/>
          </a:prstGeom>
          <a:noFill/>
        </p:spPr>
        <p:txBody>
          <a:bodyPr wrap="square" rtlCol="0">
            <a:spAutoFit/>
          </a:bodyPr>
          <a:lstStyle/>
          <a:p>
            <a:r>
              <a:rPr lang="en-GB" sz="2600" b="1" dirty="0">
                <a:solidFill>
                  <a:schemeClr val="accent1">
                    <a:lumMod val="50000"/>
                  </a:schemeClr>
                </a:solidFill>
              </a:rPr>
              <a:t>España</a:t>
            </a:r>
          </a:p>
        </p:txBody>
      </p:sp>
      <p:grpSp>
        <p:nvGrpSpPr>
          <p:cNvPr id="32" name="Group 31"/>
          <p:cNvGrpSpPr/>
          <p:nvPr/>
        </p:nvGrpSpPr>
        <p:grpSpPr>
          <a:xfrm>
            <a:off x="835172" y="2171198"/>
            <a:ext cx="295066" cy="374339"/>
            <a:chOff x="9828551" y="1301949"/>
            <a:chExt cx="432001" cy="374339"/>
          </a:xfrm>
        </p:grpSpPr>
        <p:sp>
          <p:nvSpPr>
            <p:cNvPr id="33" name="Rectangle 32"/>
            <p:cNvSpPr/>
            <p:nvPr/>
          </p:nvSpPr>
          <p:spPr>
            <a:xfrm>
              <a:off x="9828552" y="1301949"/>
              <a:ext cx="432000" cy="37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9828551" y="1634785"/>
              <a:ext cx="43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p:cNvGrpSpPr/>
          <p:nvPr/>
        </p:nvGrpSpPr>
        <p:grpSpPr>
          <a:xfrm>
            <a:off x="3461502" y="3081150"/>
            <a:ext cx="154536" cy="374339"/>
            <a:chOff x="9828551" y="1301949"/>
            <a:chExt cx="432001" cy="374339"/>
          </a:xfrm>
        </p:grpSpPr>
        <p:sp>
          <p:nvSpPr>
            <p:cNvPr id="36" name="Rectangle 35"/>
            <p:cNvSpPr/>
            <p:nvPr/>
          </p:nvSpPr>
          <p:spPr>
            <a:xfrm>
              <a:off x="9828552" y="1301949"/>
              <a:ext cx="432000" cy="37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9828551" y="1634785"/>
              <a:ext cx="43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37116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5" grpId="0" animBg="1"/>
      <p:bldP spid="16" grpId="0" animBg="1"/>
      <p:bldP spid="20" grpId="0" animBg="1"/>
      <p:bldP spid="21" grpId="0" animBg="1"/>
      <p:bldP spid="22" grpId="0"/>
      <p:bldP spid="23" grpId="0"/>
      <p:bldP spid="24" grpId="0"/>
      <p:bldP spid="25" grpId="0"/>
      <p:bldP spid="26" grpId="0"/>
      <p:bldP spid="27" grpId="0"/>
      <p:bldP spid="28" grpId="0"/>
      <p:bldP spid="29" grpId="0"/>
      <p:bldP spid="30"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100" b="1" dirty="0">
                <a:solidFill>
                  <a:schemeClr val="bg1"/>
                </a:solidFill>
              </a:rPr>
              <a:t>¿De dónde son las personas?</a:t>
            </a:r>
          </a:p>
        </p:txBody>
      </p:sp>
      <p:sp>
        <p:nvSpPr>
          <p:cNvPr id="7" name="Title 1"/>
          <p:cNvSpPr txBox="1">
            <a:spLocks/>
          </p:cNvSpPr>
          <p:nvPr/>
        </p:nvSpPr>
        <p:spPr>
          <a:xfrm>
            <a:off x="96748" y="1433150"/>
            <a:ext cx="6099957"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err="1">
                <a:solidFill>
                  <a:schemeClr val="accent1">
                    <a:lumMod val="50000"/>
                  </a:schemeClr>
                </a:solidFill>
              </a:rPr>
              <a:t>Estás</a:t>
            </a:r>
            <a:r>
              <a:rPr lang="en-GB" sz="2600" dirty="0">
                <a:solidFill>
                  <a:schemeClr val="accent1">
                    <a:lumMod val="50000"/>
                  </a:schemeClr>
                </a:solidFill>
              </a:rPr>
              <a:t> de vacaciones en Colombia.  Hay </a:t>
            </a:r>
            <a:r>
              <a:rPr lang="en-GB" sz="2600" dirty="0" err="1">
                <a:solidFill>
                  <a:schemeClr val="accent1">
                    <a:lumMod val="50000"/>
                  </a:schemeClr>
                </a:solidFill>
              </a:rPr>
              <a:t>mucha</a:t>
            </a:r>
            <a:r>
              <a:rPr lang="en-GB" sz="2600" dirty="0">
                <a:solidFill>
                  <a:schemeClr val="accent1">
                    <a:lumMod val="50000"/>
                  </a:schemeClr>
                </a:solidFill>
              </a:rPr>
              <a:t> </a:t>
            </a:r>
            <a:r>
              <a:rPr lang="en-GB" sz="2600" dirty="0" err="1">
                <a:solidFill>
                  <a:schemeClr val="accent1">
                    <a:lumMod val="50000"/>
                  </a:schemeClr>
                </a:solidFill>
              </a:rPr>
              <a:t>gente</a:t>
            </a:r>
            <a:r>
              <a:rPr lang="en-GB" sz="2600" dirty="0">
                <a:solidFill>
                  <a:schemeClr val="accent1">
                    <a:lumMod val="50000"/>
                  </a:schemeClr>
                </a:solidFill>
              </a:rPr>
              <a:t> en la plaza en Bogotá, la capital.</a:t>
            </a:r>
          </a:p>
        </p:txBody>
      </p:sp>
      <p:sp>
        <p:nvSpPr>
          <p:cNvPr id="8" name="Title 1"/>
          <p:cNvSpPr txBox="1">
            <a:spLocks/>
          </p:cNvSpPr>
          <p:nvPr/>
        </p:nvSpPr>
        <p:spPr>
          <a:xfrm>
            <a:off x="96748" y="2638491"/>
            <a:ext cx="6383149"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a:solidFill>
                  <a:schemeClr val="accent1">
                    <a:lumMod val="50000"/>
                  </a:schemeClr>
                </a:solidFill>
              </a:rPr>
              <a:t>Escucha las </a:t>
            </a:r>
            <a:r>
              <a:rPr lang="en-GB" sz="2600" dirty="0" err="1">
                <a:solidFill>
                  <a:schemeClr val="accent1">
                    <a:lumMod val="50000"/>
                  </a:schemeClr>
                </a:solidFill>
              </a:rPr>
              <a:t>voces</a:t>
            </a:r>
            <a:r>
              <a:rPr lang="en-GB" sz="2600" dirty="0">
                <a:solidFill>
                  <a:schemeClr val="accent1">
                    <a:lumMod val="50000"/>
                  </a:schemeClr>
                </a:solidFill>
              </a:rPr>
              <a:t> </a:t>
            </a:r>
            <a:r>
              <a:rPr lang="en-GB" sz="2600" dirty="0" err="1">
                <a:solidFill>
                  <a:schemeClr val="accent1">
                    <a:lumMod val="50000"/>
                  </a:schemeClr>
                </a:solidFill>
              </a:rPr>
              <a:t>diferentes</a:t>
            </a:r>
            <a:r>
              <a:rPr lang="en-GB" sz="2600" dirty="0">
                <a:solidFill>
                  <a:schemeClr val="accent1">
                    <a:lumMod val="50000"/>
                  </a:schemeClr>
                </a:solidFill>
              </a:rPr>
              <a:t>.  Decide </a:t>
            </a:r>
            <a:r>
              <a:rPr lang="en-GB" sz="2600" dirty="0" err="1">
                <a:solidFill>
                  <a:schemeClr val="accent1">
                    <a:lumMod val="50000"/>
                  </a:schemeClr>
                </a:solidFill>
              </a:rPr>
              <a:t>si</a:t>
            </a:r>
            <a:r>
              <a:rPr lang="en-GB" sz="2600" dirty="0">
                <a:solidFill>
                  <a:schemeClr val="accent1">
                    <a:lumMod val="50000"/>
                  </a:schemeClr>
                </a:solidFill>
              </a:rPr>
              <a:t> la persona (</a:t>
            </a:r>
            <a:r>
              <a:rPr lang="en-GB" sz="2600" dirty="0" err="1">
                <a:solidFill>
                  <a:schemeClr val="accent1">
                    <a:lumMod val="50000"/>
                  </a:schemeClr>
                </a:solidFill>
              </a:rPr>
              <a:t>probablemente</a:t>
            </a:r>
            <a:r>
              <a:rPr lang="en-GB" sz="2600" dirty="0">
                <a:solidFill>
                  <a:schemeClr val="accent1">
                    <a:lumMod val="50000"/>
                  </a:schemeClr>
                </a:solidFill>
              </a:rPr>
              <a:t>) es de España o Latinoamérica.</a:t>
            </a:r>
          </a:p>
        </p:txBody>
      </p:sp>
      <p:graphicFrame>
        <p:nvGraphicFramePr>
          <p:cNvPr id="9" name="Table 8"/>
          <p:cNvGraphicFramePr>
            <a:graphicFrameLocks noGrp="1"/>
          </p:cNvGraphicFramePr>
          <p:nvPr>
            <p:extLst>
              <p:ext uri="{D42A27DB-BD31-4B8C-83A1-F6EECF244321}">
                <p14:modId xmlns:p14="http://schemas.microsoft.com/office/powerpoint/2010/main" val="150182371"/>
              </p:ext>
            </p:extLst>
          </p:nvPr>
        </p:nvGraphicFramePr>
        <p:xfrm>
          <a:off x="7022606" y="755479"/>
          <a:ext cx="4981127" cy="5586603"/>
        </p:xfrm>
        <a:graphic>
          <a:graphicData uri="http://schemas.openxmlformats.org/drawingml/2006/table">
            <a:tbl>
              <a:tblPr firstRow="1" bandRow="1">
                <a:tableStyleId>{8A107856-5554-42FB-B03E-39F5DBC370BA}</a:tableStyleId>
              </a:tblPr>
              <a:tblGrid>
                <a:gridCol w="2446562">
                  <a:extLst>
                    <a:ext uri="{9D8B030D-6E8A-4147-A177-3AD203B41FA5}">
                      <a16:colId xmlns:a16="http://schemas.microsoft.com/office/drawing/2014/main" val="862796494"/>
                    </a:ext>
                  </a:extLst>
                </a:gridCol>
                <a:gridCol w="2534565">
                  <a:extLst>
                    <a:ext uri="{9D8B030D-6E8A-4147-A177-3AD203B41FA5}">
                      <a16:colId xmlns:a16="http://schemas.microsoft.com/office/drawing/2014/main" val="1300524604"/>
                    </a:ext>
                  </a:extLst>
                </a:gridCol>
              </a:tblGrid>
              <a:tr h="791651">
                <a:tc>
                  <a:txBody>
                    <a:bodyPr/>
                    <a:lstStyle/>
                    <a:p>
                      <a:pPr algn="ctr"/>
                      <a:r>
                        <a:rPr lang="en-GB" sz="2000" b="1" dirty="0">
                          <a:solidFill>
                            <a:schemeClr val="accent1">
                              <a:lumMod val="50000"/>
                            </a:schemeClr>
                          </a:solidFill>
                          <a:latin typeface="Century Gothic" panose="020B0502020202020204" pitchFamily="34" charset="0"/>
                        </a:rPr>
                        <a:t>Latin America</a:t>
                      </a:r>
                    </a:p>
                    <a:p>
                      <a:pPr algn="ctr"/>
                      <a:r>
                        <a:rPr lang="en-GB" sz="2000" b="1" dirty="0">
                          <a:solidFill>
                            <a:schemeClr val="accent1">
                              <a:lumMod val="50000"/>
                            </a:schemeClr>
                          </a:solidFill>
                          <a:latin typeface="Century Gothic" panose="020B0502020202020204" pitchFamily="34" charset="0"/>
                        </a:rPr>
                        <a:t>/ Canaries </a:t>
                      </a:r>
                    </a:p>
                  </a:txBody>
                  <a:tcPr anchor="ctr"/>
                </a:tc>
                <a:tc>
                  <a:txBody>
                    <a:bodyPr/>
                    <a:lstStyle/>
                    <a:p>
                      <a:pPr algn="ctr"/>
                      <a:r>
                        <a:rPr lang="en-GB" sz="2000" b="1" dirty="0">
                          <a:solidFill>
                            <a:schemeClr val="accent1">
                              <a:lumMod val="50000"/>
                            </a:schemeClr>
                          </a:solidFill>
                          <a:latin typeface="Century Gothic" panose="020B0502020202020204" pitchFamily="34" charset="0"/>
                        </a:rPr>
                        <a:t>Mainland Spain</a:t>
                      </a:r>
                    </a:p>
                  </a:txBody>
                  <a:tcPr anchor="ctr"/>
                </a:tc>
                <a:extLst>
                  <a:ext uri="{0D108BD9-81ED-4DB2-BD59-A6C34878D82A}">
                    <a16:rowId xmlns:a16="http://schemas.microsoft.com/office/drawing/2014/main" val="1044628243"/>
                  </a:ext>
                </a:extLst>
              </a:tr>
              <a:tr h="599369">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3607598778"/>
                  </a:ext>
                </a:extLst>
              </a:tr>
              <a:tr h="599369">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2462903717"/>
                  </a:ext>
                </a:extLst>
              </a:tr>
              <a:tr h="599369">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1543922647"/>
                  </a:ext>
                </a:extLst>
              </a:tr>
              <a:tr h="599369">
                <a:tc>
                  <a:txBody>
                    <a:bodyPr/>
                    <a:lstStyle/>
                    <a:p>
                      <a:endParaRPr lang="en-GB">
                        <a:solidFill>
                          <a:schemeClr val="accent1">
                            <a:lumMod val="50000"/>
                          </a:schemeClr>
                        </a:solidFill>
                      </a:endParaRPr>
                    </a:p>
                  </a:txBody>
                  <a:tcPr/>
                </a:tc>
                <a:tc>
                  <a:txBody>
                    <a:bodyPr/>
                    <a:lstStyle/>
                    <a:p>
                      <a:endParaRPr lang="en-GB">
                        <a:solidFill>
                          <a:schemeClr val="accent1">
                            <a:lumMod val="50000"/>
                          </a:schemeClr>
                        </a:solidFill>
                      </a:endParaRPr>
                    </a:p>
                  </a:txBody>
                  <a:tcPr/>
                </a:tc>
                <a:extLst>
                  <a:ext uri="{0D108BD9-81ED-4DB2-BD59-A6C34878D82A}">
                    <a16:rowId xmlns:a16="http://schemas.microsoft.com/office/drawing/2014/main" val="3080627764"/>
                  </a:ext>
                </a:extLst>
              </a:tr>
              <a:tr h="599369">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3892411528"/>
                  </a:ext>
                </a:extLst>
              </a:tr>
              <a:tr h="599369">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2306954587"/>
                  </a:ext>
                </a:extLst>
              </a:tr>
              <a:tr h="599369">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2200440237"/>
                  </a:ext>
                </a:extLst>
              </a:tr>
              <a:tr h="599369">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3503580831"/>
                  </a:ext>
                </a:extLst>
              </a:tr>
            </a:tbl>
          </a:graphicData>
        </a:graphic>
      </p:graphicFrame>
      <p:sp>
        <p:nvSpPr>
          <p:cNvPr id="10" name="Action Button: Custom 9">
            <a:hlinkClick r:id="" action="ppaction://noaction" highlightClick="1">
              <a:snd r:embed="rId4" name="donde esta el cine_ (dist).wav"/>
            </a:hlinkClick>
          </p:cNvPr>
          <p:cNvSpPr/>
          <p:nvPr/>
        </p:nvSpPr>
        <p:spPr>
          <a:xfrm>
            <a:off x="6487892" y="1656291"/>
            <a:ext cx="332582"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1" name="Action Button: Custom 10">
            <a:hlinkClick r:id="" action="ppaction://noaction" highlightClick="1">
              <a:snd r:embed="rId5" name="la plaza es muy antigua _(s).wav"/>
            </a:hlinkClick>
          </p:cNvPr>
          <p:cNvSpPr/>
          <p:nvPr/>
        </p:nvSpPr>
        <p:spPr>
          <a:xfrm>
            <a:off x="6479897" y="2255793"/>
            <a:ext cx="332582"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2" name="Action Button: Custom 11">
            <a:hlinkClick r:id="" action="ppaction://noaction" highlightClick="1">
              <a:snd r:embed="rId6" name="cuando va a empezar la clase de baile_.wav"/>
            </a:hlinkClick>
          </p:cNvPr>
          <p:cNvSpPr/>
          <p:nvPr/>
        </p:nvSpPr>
        <p:spPr>
          <a:xfrm>
            <a:off x="6487892" y="2872903"/>
            <a:ext cx="332582"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3" name="Action Button: Custom 12">
            <a:hlinkClick r:id="" action="ppaction://noaction" highlightClick="1">
              <a:snd r:embed="rId7" name="en la ciudad hay muchos restaurantes muy buenos (s).wav"/>
            </a:hlinkClick>
          </p:cNvPr>
          <p:cNvSpPr/>
          <p:nvPr/>
        </p:nvSpPr>
        <p:spPr>
          <a:xfrm>
            <a:off x="6487892" y="3464075"/>
            <a:ext cx="332582"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4" name="Action Button: Custom 13">
            <a:hlinkClick r:id="" action="ppaction://noaction" highlightClick="1">
              <a:snd r:embed="rId8" name="las tiendas en el centro son muy caras (s).wav"/>
            </a:hlinkClick>
          </p:cNvPr>
          <p:cNvSpPr/>
          <p:nvPr/>
        </p:nvSpPr>
        <p:spPr>
          <a:xfrm>
            <a:off x="6487892" y="4092881"/>
            <a:ext cx="332582"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5" name="Action Button: Custom 14">
            <a:hlinkClick r:id="" action="ppaction://noaction" highlightClick="1">
              <a:snd r:embed="rId9" name="necesito comprar un regalo barato.wav"/>
            </a:hlinkClick>
          </p:cNvPr>
          <p:cNvSpPr/>
          <p:nvPr/>
        </p:nvSpPr>
        <p:spPr>
          <a:xfrm>
            <a:off x="6487892" y="4668385"/>
            <a:ext cx="333034"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6" name="Action Button: Custom 15">
            <a:hlinkClick r:id="" action="ppaction://noaction" highlightClick="1">
              <a:snd r:embed="rId10" name="la naturaleza aqui en esta zona es hemosa (s).wav"/>
            </a:hlinkClick>
          </p:cNvPr>
          <p:cNvSpPr/>
          <p:nvPr/>
        </p:nvSpPr>
        <p:spPr>
          <a:xfrm>
            <a:off x="6487892" y="5285495"/>
            <a:ext cx="332582"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17" name="Action Button: Custom 16">
            <a:hlinkClick r:id="" action="ppaction://noaction" highlightClick="1">
              <a:snd r:embed="rId11" name="el teatro famoso esta cerca, cierto_ .wav"/>
            </a:hlinkClick>
          </p:cNvPr>
          <p:cNvSpPr/>
          <p:nvPr/>
        </p:nvSpPr>
        <p:spPr>
          <a:xfrm>
            <a:off x="6487892" y="5888363"/>
            <a:ext cx="332582"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pic>
        <p:nvPicPr>
          <p:cNvPr id="18"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45444" y="2798703"/>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47216" y="518865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45444" y="582532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48312" y="344919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74758" y="3998590"/>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45444" y="4626845"/>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72335" y="2267285"/>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45444" y="1662410"/>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itle 1"/>
          <p:cNvSpPr txBox="1">
            <a:spLocks/>
          </p:cNvSpPr>
          <p:nvPr/>
        </p:nvSpPr>
        <p:spPr>
          <a:xfrm>
            <a:off x="2938626" y="4342780"/>
            <a:ext cx="335016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err="1">
                <a:solidFill>
                  <a:schemeClr val="accent1">
                    <a:lumMod val="50000"/>
                  </a:schemeClr>
                </a:solidFill>
              </a:rPr>
              <a:t>Marca</a:t>
            </a:r>
            <a:r>
              <a:rPr lang="en-GB" sz="2600" dirty="0">
                <a:solidFill>
                  <a:schemeClr val="accent1">
                    <a:lumMod val="50000"/>
                  </a:schemeClr>
                </a:solidFill>
              </a:rPr>
              <a:t> la </a:t>
            </a:r>
            <a:r>
              <a:rPr lang="en-GB" sz="2600" dirty="0" err="1">
                <a:solidFill>
                  <a:schemeClr val="accent1">
                    <a:lumMod val="50000"/>
                  </a:schemeClr>
                </a:solidFill>
              </a:rPr>
              <a:t>opción</a:t>
            </a:r>
            <a:r>
              <a:rPr lang="en-GB" sz="2600" dirty="0">
                <a:solidFill>
                  <a:schemeClr val="accent1">
                    <a:lumMod val="50000"/>
                  </a:schemeClr>
                </a:solidFill>
              </a:rPr>
              <a:t> </a:t>
            </a:r>
            <a:r>
              <a:rPr lang="en-GB" sz="2600" dirty="0" err="1">
                <a:solidFill>
                  <a:schemeClr val="accent1">
                    <a:lumMod val="50000"/>
                  </a:schemeClr>
                </a:solidFill>
              </a:rPr>
              <a:t>correcta</a:t>
            </a:r>
            <a:r>
              <a:rPr lang="en-GB" sz="2600" dirty="0">
                <a:solidFill>
                  <a:schemeClr val="accent1">
                    <a:lumMod val="50000"/>
                  </a:schemeClr>
                </a:solidFill>
              </a:rPr>
              <a:t> y escribe las palabras con [</a:t>
            </a:r>
            <a:r>
              <a:rPr lang="en-GB" sz="2600" dirty="0" err="1">
                <a:solidFill>
                  <a:schemeClr val="accent1">
                    <a:lumMod val="50000"/>
                  </a:schemeClr>
                </a:solidFill>
              </a:rPr>
              <a:t>ce</a:t>
            </a:r>
            <a:r>
              <a:rPr lang="en-GB" sz="2600" dirty="0">
                <a:solidFill>
                  <a:schemeClr val="accent1">
                    <a:lumMod val="50000"/>
                  </a:schemeClr>
                </a:solidFill>
              </a:rPr>
              <a:t>], [ci] y [z] en </a:t>
            </a:r>
            <a:r>
              <a:rPr lang="en-GB" sz="2600" dirty="0" err="1">
                <a:solidFill>
                  <a:schemeClr val="accent1">
                    <a:lumMod val="50000"/>
                  </a:schemeClr>
                </a:solidFill>
              </a:rPr>
              <a:t>español</a:t>
            </a:r>
            <a:r>
              <a:rPr lang="en-GB" sz="2600" dirty="0">
                <a:solidFill>
                  <a:schemeClr val="accent1">
                    <a:lumMod val="50000"/>
                  </a:schemeClr>
                </a:solidFill>
              </a:rPr>
              <a:t>.</a:t>
            </a:r>
          </a:p>
        </p:txBody>
      </p:sp>
      <p:sp>
        <p:nvSpPr>
          <p:cNvPr id="29" name="TextBox 28"/>
          <p:cNvSpPr txBox="1"/>
          <p:nvPr/>
        </p:nvSpPr>
        <p:spPr>
          <a:xfrm>
            <a:off x="10093857" y="2802459"/>
            <a:ext cx="1530940" cy="461665"/>
          </a:xfrm>
          <a:prstGeom prst="rect">
            <a:avLst/>
          </a:prstGeom>
          <a:noFill/>
        </p:spPr>
        <p:txBody>
          <a:bodyPr wrap="square" rtlCol="0">
            <a:spAutoFit/>
          </a:bodyPr>
          <a:lstStyle/>
          <a:p>
            <a:r>
              <a:rPr lang="en-GB" sz="2400" dirty="0">
                <a:solidFill>
                  <a:schemeClr val="accent1">
                    <a:lumMod val="50000"/>
                  </a:schemeClr>
                </a:solidFill>
              </a:rPr>
              <a:t>empezar</a:t>
            </a:r>
          </a:p>
        </p:txBody>
      </p:sp>
      <p:sp>
        <p:nvSpPr>
          <p:cNvPr id="30" name="TextBox 29"/>
          <p:cNvSpPr txBox="1"/>
          <p:nvPr/>
        </p:nvSpPr>
        <p:spPr>
          <a:xfrm>
            <a:off x="7729704" y="5047687"/>
            <a:ext cx="1821255" cy="461665"/>
          </a:xfrm>
          <a:prstGeom prst="rect">
            <a:avLst/>
          </a:prstGeom>
          <a:noFill/>
        </p:spPr>
        <p:txBody>
          <a:bodyPr wrap="square" rtlCol="0">
            <a:spAutoFit/>
          </a:bodyPr>
          <a:lstStyle/>
          <a:p>
            <a:r>
              <a:rPr lang="en-GB" sz="2400" dirty="0">
                <a:solidFill>
                  <a:schemeClr val="accent1">
                    <a:lumMod val="50000"/>
                  </a:schemeClr>
                </a:solidFill>
              </a:rPr>
              <a:t>naturaleza</a:t>
            </a:r>
          </a:p>
        </p:txBody>
      </p:sp>
      <p:sp>
        <p:nvSpPr>
          <p:cNvPr id="31" name="TextBox 30"/>
          <p:cNvSpPr txBox="1"/>
          <p:nvPr/>
        </p:nvSpPr>
        <p:spPr>
          <a:xfrm>
            <a:off x="7751475" y="5363656"/>
            <a:ext cx="1530940" cy="461665"/>
          </a:xfrm>
          <a:prstGeom prst="rect">
            <a:avLst/>
          </a:prstGeom>
          <a:noFill/>
        </p:spPr>
        <p:txBody>
          <a:bodyPr wrap="square" rtlCol="0">
            <a:spAutoFit/>
          </a:bodyPr>
          <a:lstStyle/>
          <a:p>
            <a:r>
              <a:rPr lang="en-GB" sz="2400" dirty="0">
                <a:solidFill>
                  <a:schemeClr val="accent1">
                    <a:lumMod val="50000"/>
                  </a:schemeClr>
                </a:solidFill>
              </a:rPr>
              <a:t>zona</a:t>
            </a:r>
          </a:p>
        </p:txBody>
      </p:sp>
      <p:sp>
        <p:nvSpPr>
          <p:cNvPr id="32" name="TextBox 31"/>
          <p:cNvSpPr txBox="1"/>
          <p:nvPr/>
        </p:nvSpPr>
        <p:spPr>
          <a:xfrm>
            <a:off x="10304991" y="5628698"/>
            <a:ext cx="1530940" cy="461665"/>
          </a:xfrm>
          <a:prstGeom prst="rect">
            <a:avLst/>
          </a:prstGeom>
          <a:noFill/>
        </p:spPr>
        <p:txBody>
          <a:bodyPr wrap="square" rtlCol="0">
            <a:spAutoFit/>
          </a:bodyPr>
          <a:lstStyle/>
          <a:p>
            <a:r>
              <a:rPr lang="en-GB" sz="2400" dirty="0">
                <a:solidFill>
                  <a:schemeClr val="accent1">
                    <a:lumMod val="50000"/>
                  </a:schemeClr>
                </a:solidFill>
              </a:rPr>
              <a:t>cerca</a:t>
            </a:r>
          </a:p>
        </p:txBody>
      </p:sp>
      <p:sp>
        <p:nvSpPr>
          <p:cNvPr id="33" name="TextBox 32"/>
          <p:cNvSpPr txBox="1"/>
          <p:nvPr/>
        </p:nvSpPr>
        <p:spPr>
          <a:xfrm>
            <a:off x="7709423" y="3385108"/>
            <a:ext cx="1530940" cy="461665"/>
          </a:xfrm>
          <a:prstGeom prst="rect">
            <a:avLst/>
          </a:prstGeom>
          <a:noFill/>
        </p:spPr>
        <p:txBody>
          <a:bodyPr wrap="square" rtlCol="0">
            <a:spAutoFit/>
          </a:bodyPr>
          <a:lstStyle/>
          <a:p>
            <a:r>
              <a:rPr lang="en-GB" sz="2400" dirty="0">
                <a:solidFill>
                  <a:schemeClr val="accent1">
                    <a:lumMod val="50000"/>
                  </a:schemeClr>
                </a:solidFill>
              </a:rPr>
              <a:t>ciudad</a:t>
            </a:r>
          </a:p>
        </p:txBody>
      </p:sp>
      <p:sp>
        <p:nvSpPr>
          <p:cNvPr id="34" name="TextBox 33"/>
          <p:cNvSpPr txBox="1"/>
          <p:nvPr/>
        </p:nvSpPr>
        <p:spPr>
          <a:xfrm>
            <a:off x="7707004" y="3979354"/>
            <a:ext cx="1530940" cy="461665"/>
          </a:xfrm>
          <a:prstGeom prst="rect">
            <a:avLst/>
          </a:prstGeom>
          <a:noFill/>
        </p:spPr>
        <p:txBody>
          <a:bodyPr wrap="square" rtlCol="0">
            <a:spAutoFit/>
          </a:bodyPr>
          <a:lstStyle/>
          <a:p>
            <a:r>
              <a:rPr lang="en-GB" sz="2400" dirty="0">
                <a:solidFill>
                  <a:schemeClr val="accent1">
                    <a:lumMod val="50000"/>
                  </a:schemeClr>
                </a:solidFill>
              </a:rPr>
              <a:t>centro</a:t>
            </a:r>
          </a:p>
        </p:txBody>
      </p:sp>
      <p:sp>
        <p:nvSpPr>
          <p:cNvPr id="35" name="TextBox 34"/>
          <p:cNvSpPr txBox="1"/>
          <p:nvPr/>
        </p:nvSpPr>
        <p:spPr>
          <a:xfrm>
            <a:off x="10162197" y="4616037"/>
            <a:ext cx="1530940" cy="461665"/>
          </a:xfrm>
          <a:prstGeom prst="rect">
            <a:avLst/>
          </a:prstGeom>
          <a:noFill/>
        </p:spPr>
        <p:txBody>
          <a:bodyPr wrap="square" rtlCol="0">
            <a:spAutoFit/>
          </a:bodyPr>
          <a:lstStyle/>
          <a:p>
            <a:r>
              <a:rPr lang="en-GB" sz="2400" dirty="0">
                <a:solidFill>
                  <a:schemeClr val="accent1">
                    <a:lumMod val="50000"/>
                  </a:schemeClr>
                </a:solidFill>
              </a:rPr>
              <a:t>necesito</a:t>
            </a:r>
          </a:p>
        </p:txBody>
      </p:sp>
      <p:sp>
        <p:nvSpPr>
          <p:cNvPr id="36" name="TextBox 35"/>
          <p:cNvSpPr txBox="1"/>
          <p:nvPr/>
        </p:nvSpPr>
        <p:spPr>
          <a:xfrm>
            <a:off x="7709423" y="2176826"/>
            <a:ext cx="1530940" cy="461665"/>
          </a:xfrm>
          <a:prstGeom prst="rect">
            <a:avLst/>
          </a:prstGeom>
          <a:noFill/>
        </p:spPr>
        <p:txBody>
          <a:bodyPr wrap="square" rtlCol="0">
            <a:spAutoFit/>
          </a:bodyPr>
          <a:lstStyle/>
          <a:p>
            <a:r>
              <a:rPr lang="en-GB" sz="2400" dirty="0">
                <a:solidFill>
                  <a:schemeClr val="accent1">
                    <a:lumMod val="50000"/>
                  </a:schemeClr>
                </a:solidFill>
              </a:rPr>
              <a:t>plaza</a:t>
            </a:r>
          </a:p>
        </p:txBody>
      </p:sp>
      <p:sp>
        <p:nvSpPr>
          <p:cNvPr id="37" name="TextBox 36"/>
          <p:cNvSpPr txBox="1"/>
          <p:nvPr/>
        </p:nvSpPr>
        <p:spPr>
          <a:xfrm>
            <a:off x="10093857" y="1579873"/>
            <a:ext cx="1530940" cy="461665"/>
          </a:xfrm>
          <a:prstGeom prst="rect">
            <a:avLst/>
          </a:prstGeom>
          <a:noFill/>
        </p:spPr>
        <p:txBody>
          <a:bodyPr wrap="square" rtlCol="0">
            <a:spAutoFit/>
          </a:bodyPr>
          <a:lstStyle/>
          <a:p>
            <a:r>
              <a:rPr lang="en-GB" sz="2400" dirty="0">
                <a:solidFill>
                  <a:schemeClr val="accent1">
                    <a:lumMod val="50000"/>
                  </a:schemeClr>
                </a:solidFill>
              </a:rPr>
              <a:t>cine</a:t>
            </a:r>
          </a:p>
        </p:txBody>
      </p:sp>
      <p:sp>
        <p:nvSpPr>
          <p:cNvPr id="38" name="TextBox 37"/>
          <p:cNvSpPr txBox="1"/>
          <p:nvPr/>
        </p:nvSpPr>
        <p:spPr>
          <a:xfrm>
            <a:off x="10304991" y="5913868"/>
            <a:ext cx="1530940" cy="461665"/>
          </a:xfrm>
          <a:prstGeom prst="rect">
            <a:avLst/>
          </a:prstGeom>
          <a:noFill/>
        </p:spPr>
        <p:txBody>
          <a:bodyPr wrap="square" rtlCol="0">
            <a:spAutoFit/>
          </a:bodyPr>
          <a:lstStyle/>
          <a:p>
            <a:r>
              <a:rPr lang="en-GB" sz="2400" dirty="0">
                <a:solidFill>
                  <a:schemeClr val="accent1">
                    <a:lumMod val="50000"/>
                  </a:schemeClr>
                </a:solidFill>
              </a:rPr>
              <a:t>cierto</a:t>
            </a:r>
          </a:p>
        </p:txBody>
      </p:sp>
      <p:pic>
        <p:nvPicPr>
          <p:cNvPr id="2060" name="Picture 12" descr="https://upload.wikimedia.org/wikipedia/commons/a/a9/Colombia-CIA_WFB_Map.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1828" y="3578781"/>
            <a:ext cx="2557695" cy="2743710"/>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88711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7" grpId="0"/>
      <p:bldP spid="29" grpId="0"/>
      <p:bldP spid="30" grpId="0"/>
      <p:bldP spid="31" grpId="0"/>
      <p:bldP spid="32" grpId="0"/>
      <p:bldP spid="33" grpId="0"/>
      <p:bldP spid="34" grpId="0"/>
      <p:bldP spid="35" grpId="0"/>
      <p:bldP spid="36" grpId="0"/>
      <p:bldP spid="37" grpId="0"/>
      <p:bldP spid="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1" name="TextBox 20"/>
          <p:cNvSpPr txBox="1"/>
          <p:nvPr/>
        </p:nvSpPr>
        <p:spPr>
          <a:xfrm>
            <a:off x="699521" y="2141012"/>
            <a:ext cx="6958776" cy="830997"/>
          </a:xfrm>
          <a:prstGeom prst="rect">
            <a:avLst/>
          </a:prstGeom>
          <a:noFill/>
        </p:spPr>
        <p:txBody>
          <a:bodyPr wrap="square" rtlCol="0">
            <a:spAutoFit/>
          </a:bodyPr>
          <a:lstStyle/>
          <a:p>
            <a:r>
              <a:rPr lang="en-GB" sz="4800" b="1" dirty="0">
                <a:solidFill>
                  <a:schemeClr val="accent1">
                    <a:lumMod val="50000"/>
                  </a:schemeClr>
                </a:solidFill>
              </a:rPr>
              <a:t>I go to</a:t>
            </a:r>
            <a:r>
              <a:rPr lang="en-GB" sz="4800" dirty="0">
                <a:solidFill>
                  <a:schemeClr val="accent1">
                    <a:lumMod val="50000"/>
                  </a:schemeClr>
                </a:solidFill>
              </a:rPr>
              <a:t> the shop.</a:t>
            </a:r>
          </a:p>
        </p:txBody>
      </p:sp>
      <p:sp>
        <p:nvSpPr>
          <p:cNvPr id="2" name="Title 1"/>
          <p:cNvSpPr>
            <a:spLocks noGrp="1"/>
          </p:cNvSpPr>
          <p:nvPr>
            <p:ph type="title"/>
          </p:nvPr>
        </p:nvSpPr>
        <p:spPr>
          <a:xfrm>
            <a:off x="9293" y="456141"/>
            <a:ext cx="8466628" cy="669609"/>
          </a:xfrm>
        </p:spPr>
        <p:txBody>
          <a:bodyPr>
            <a:noAutofit/>
          </a:bodyPr>
          <a:lstStyle/>
          <a:p>
            <a:r>
              <a:rPr lang="en-GB" sz="2000" b="1" dirty="0">
                <a:solidFill>
                  <a:schemeClr val="bg1"/>
                </a:solidFill>
              </a:rPr>
              <a:t>Talking about routine actions and future plans </a:t>
            </a:r>
            <a:br>
              <a:rPr lang="en-GB" sz="2000" b="1" dirty="0">
                <a:solidFill>
                  <a:schemeClr val="bg1"/>
                </a:solidFill>
              </a:rPr>
            </a:br>
            <a:endParaRPr lang="en-GB" sz="2000" b="1" dirty="0">
              <a:solidFill>
                <a:schemeClr val="bg1"/>
              </a:solidFill>
            </a:endParaRPr>
          </a:p>
        </p:txBody>
      </p:sp>
      <p:sp>
        <p:nvSpPr>
          <p:cNvPr id="6" name="TextBox 5"/>
          <p:cNvSpPr txBox="1"/>
          <p:nvPr/>
        </p:nvSpPr>
        <p:spPr>
          <a:xfrm>
            <a:off x="433212" y="1202247"/>
            <a:ext cx="11915750" cy="1384995"/>
          </a:xfrm>
          <a:prstGeom prst="rect">
            <a:avLst/>
          </a:prstGeom>
          <a:noFill/>
        </p:spPr>
        <p:txBody>
          <a:bodyPr wrap="square" rtlCol="0">
            <a:spAutoFit/>
          </a:bodyPr>
          <a:lstStyle/>
          <a:p>
            <a:r>
              <a:rPr lang="en-GB" sz="2400" dirty="0">
                <a:solidFill>
                  <a:schemeClr val="accent1">
                    <a:lumMod val="50000"/>
                  </a:schemeClr>
                </a:solidFill>
              </a:rPr>
              <a:t>In English we use different forms of the verb ‘go’ to say </a:t>
            </a:r>
            <a:r>
              <a:rPr lang="en-GB" sz="2400" b="1" dirty="0">
                <a:solidFill>
                  <a:schemeClr val="accent1">
                    <a:lumMod val="50000"/>
                  </a:schemeClr>
                </a:solidFill>
              </a:rPr>
              <a:t>where we normally go </a:t>
            </a:r>
            <a:r>
              <a:rPr lang="en-GB" sz="2400" dirty="0">
                <a:solidFill>
                  <a:schemeClr val="accent1">
                    <a:lumMod val="50000"/>
                  </a:schemeClr>
                </a:solidFill>
              </a:rPr>
              <a:t>and </a:t>
            </a:r>
            <a:r>
              <a:rPr lang="en-GB" sz="2400" b="1" dirty="0">
                <a:solidFill>
                  <a:schemeClr val="accent1">
                    <a:lumMod val="50000"/>
                  </a:schemeClr>
                </a:solidFill>
              </a:rPr>
              <a:t>what we are going to do </a:t>
            </a:r>
            <a:r>
              <a:rPr lang="en-GB" sz="2400" dirty="0">
                <a:solidFill>
                  <a:schemeClr val="accent1">
                    <a:lumMod val="50000"/>
                  </a:schemeClr>
                </a:solidFill>
              </a:rPr>
              <a:t>in the future.</a:t>
            </a:r>
          </a:p>
          <a:p>
            <a:endParaRPr lang="en-GB" sz="3600" dirty="0">
              <a:solidFill>
                <a:schemeClr val="accent1">
                  <a:lumMod val="50000"/>
                </a:schemeClr>
              </a:solidFill>
            </a:endParaRPr>
          </a:p>
        </p:txBody>
      </p:sp>
      <p:sp>
        <p:nvSpPr>
          <p:cNvPr id="24" name="TextBox 23"/>
          <p:cNvSpPr txBox="1"/>
          <p:nvPr/>
        </p:nvSpPr>
        <p:spPr>
          <a:xfrm>
            <a:off x="8437284" y="2235185"/>
            <a:ext cx="3529185" cy="584775"/>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r>
              <a:rPr lang="en-GB" sz="3200" dirty="0">
                <a:solidFill>
                  <a:schemeClr val="accent1">
                    <a:lumMod val="50000"/>
                  </a:schemeClr>
                </a:solidFill>
              </a:rPr>
              <a:t>Routine action.</a:t>
            </a:r>
          </a:p>
        </p:txBody>
      </p:sp>
      <p:sp>
        <p:nvSpPr>
          <p:cNvPr id="22" name="TextBox 21"/>
          <p:cNvSpPr txBox="1"/>
          <p:nvPr/>
        </p:nvSpPr>
        <p:spPr>
          <a:xfrm>
            <a:off x="590339" y="2951013"/>
            <a:ext cx="9427118" cy="830997"/>
          </a:xfrm>
          <a:prstGeom prst="rect">
            <a:avLst/>
          </a:prstGeom>
          <a:noFill/>
        </p:spPr>
        <p:txBody>
          <a:bodyPr wrap="square" rtlCol="0">
            <a:spAutoFit/>
          </a:bodyPr>
          <a:lstStyle/>
          <a:p>
            <a:r>
              <a:rPr lang="en-GB" sz="4800" b="1" dirty="0">
                <a:solidFill>
                  <a:schemeClr val="accent1">
                    <a:lumMod val="50000"/>
                  </a:schemeClr>
                </a:solidFill>
              </a:rPr>
              <a:t>I am going to</a:t>
            </a:r>
            <a:r>
              <a:rPr lang="en-GB" sz="4800" dirty="0">
                <a:solidFill>
                  <a:schemeClr val="accent1">
                    <a:lumMod val="50000"/>
                  </a:schemeClr>
                </a:solidFill>
              </a:rPr>
              <a:t> visit Madrid.</a:t>
            </a:r>
          </a:p>
        </p:txBody>
      </p:sp>
      <p:sp>
        <p:nvSpPr>
          <p:cNvPr id="27" name="Rounded Rectangle 26"/>
          <p:cNvSpPr/>
          <p:nvPr/>
        </p:nvSpPr>
        <p:spPr>
          <a:xfrm>
            <a:off x="596773" y="2235185"/>
            <a:ext cx="2120301" cy="695844"/>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8" name="Rounded Rectangle 27"/>
          <p:cNvSpPr/>
          <p:nvPr/>
        </p:nvSpPr>
        <p:spPr>
          <a:xfrm>
            <a:off x="590339" y="3069367"/>
            <a:ext cx="4151478" cy="695000"/>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9" name="TextBox 28"/>
          <p:cNvSpPr txBox="1"/>
          <p:nvPr/>
        </p:nvSpPr>
        <p:spPr>
          <a:xfrm>
            <a:off x="8437284" y="3074123"/>
            <a:ext cx="3529185" cy="584775"/>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r>
              <a:rPr lang="en-GB" sz="3200" dirty="0">
                <a:solidFill>
                  <a:schemeClr val="accent1">
                    <a:lumMod val="50000"/>
                  </a:schemeClr>
                </a:solidFill>
              </a:rPr>
              <a:t>Future plan.</a:t>
            </a:r>
          </a:p>
        </p:txBody>
      </p:sp>
      <p:sp>
        <p:nvSpPr>
          <p:cNvPr id="30" name="TextBox 29"/>
          <p:cNvSpPr txBox="1"/>
          <p:nvPr/>
        </p:nvSpPr>
        <p:spPr>
          <a:xfrm>
            <a:off x="433212" y="4205371"/>
            <a:ext cx="11915750" cy="1015663"/>
          </a:xfrm>
          <a:prstGeom prst="rect">
            <a:avLst/>
          </a:prstGeom>
          <a:noFill/>
        </p:spPr>
        <p:txBody>
          <a:bodyPr wrap="square" rtlCol="0">
            <a:spAutoFit/>
          </a:bodyPr>
          <a:lstStyle/>
          <a:p>
            <a:r>
              <a:rPr lang="en-GB" sz="2400" dirty="0">
                <a:solidFill>
                  <a:schemeClr val="accent1">
                    <a:lumMod val="50000"/>
                  </a:schemeClr>
                </a:solidFill>
              </a:rPr>
              <a:t>In Spanish, the </a:t>
            </a:r>
            <a:r>
              <a:rPr lang="en-GB" sz="2400" b="1" dirty="0">
                <a:solidFill>
                  <a:schemeClr val="accent1">
                    <a:lumMod val="50000"/>
                  </a:schemeClr>
                </a:solidFill>
              </a:rPr>
              <a:t>same form</a:t>
            </a:r>
            <a:r>
              <a:rPr lang="en-GB" sz="2400" dirty="0">
                <a:solidFill>
                  <a:schemeClr val="accent1">
                    <a:lumMod val="50000"/>
                  </a:schemeClr>
                </a:solidFill>
              </a:rPr>
              <a:t> of ‘</a:t>
            </a:r>
            <a:r>
              <a:rPr lang="en-GB" sz="2400" b="1" dirty="0">
                <a:solidFill>
                  <a:schemeClr val="accent1">
                    <a:lumMod val="50000"/>
                  </a:schemeClr>
                </a:solidFill>
              </a:rPr>
              <a:t>ir</a:t>
            </a:r>
            <a:r>
              <a:rPr lang="en-GB" sz="2400" dirty="0">
                <a:solidFill>
                  <a:schemeClr val="accent1">
                    <a:lumMod val="50000"/>
                  </a:schemeClr>
                </a:solidFill>
              </a:rPr>
              <a:t>’ is used for both:</a:t>
            </a:r>
          </a:p>
          <a:p>
            <a:endParaRPr lang="en-GB" sz="3600" dirty="0">
              <a:solidFill>
                <a:schemeClr val="accent1">
                  <a:lumMod val="50000"/>
                </a:schemeClr>
              </a:solidFill>
            </a:endParaRPr>
          </a:p>
        </p:txBody>
      </p:sp>
      <p:sp>
        <p:nvSpPr>
          <p:cNvPr id="31" name="TextBox 30"/>
          <p:cNvSpPr txBox="1"/>
          <p:nvPr/>
        </p:nvSpPr>
        <p:spPr>
          <a:xfrm>
            <a:off x="590339" y="4751922"/>
            <a:ext cx="6958776" cy="830997"/>
          </a:xfrm>
          <a:prstGeom prst="rect">
            <a:avLst/>
          </a:prstGeom>
          <a:noFill/>
        </p:spPr>
        <p:txBody>
          <a:bodyPr wrap="square" rtlCol="0">
            <a:spAutoFit/>
          </a:bodyPr>
          <a:lstStyle/>
          <a:p>
            <a:r>
              <a:rPr lang="en-GB" sz="4800" b="1" dirty="0">
                <a:solidFill>
                  <a:schemeClr val="accent1">
                    <a:lumMod val="50000"/>
                  </a:schemeClr>
                </a:solidFill>
              </a:rPr>
              <a:t>Voy a</a:t>
            </a:r>
            <a:r>
              <a:rPr lang="en-GB" sz="4800" dirty="0">
                <a:solidFill>
                  <a:schemeClr val="accent1">
                    <a:lumMod val="50000"/>
                  </a:schemeClr>
                </a:solidFill>
              </a:rPr>
              <a:t> la tienda.</a:t>
            </a:r>
          </a:p>
        </p:txBody>
      </p:sp>
      <p:sp>
        <p:nvSpPr>
          <p:cNvPr id="32" name="TextBox 31"/>
          <p:cNvSpPr txBox="1"/>
          <p:nvPr/>
        </p:nvSpPr>
        <p:spPr>
          <a:xfrm>
            <a:off x="590339" y="5515759"/>
            <a:ext cx="6958776" cy="830997"/>
          </a:xfrm>
          <a:prstGeom prst="rect">
            <a:avLst/>
          </a:prstGeom>
          <a:noFill/>
        </p:spPr>
        <p:txBody>
          <a:bodyPr wrap="square" rtlCol="0">
            <a:spAutoFit/>
          </a:bodyPr>
          <a:lstStyle/>
          <a:p>
            <a:r>
              <a:rPr lang="en-GB" sz="4800" b="1" dirty="0">
                <a:solidFill>
                  <a:schemeClr val="accent1">
                    <a:lumMod val="50000"/>
                  </a:schemeClr>
                </a:solidFill>
              </a:rPr>
              <a:t>Voy a</a:t>
            </a:r>
            <a:r>
              <a:rPr lang="en-GB" sz="4800" dirty="0">
                <a:solidFill>
                  <a:schemeClr val="accent1">
                    <a:lumMod val="50000"/>
                  </a:schemeClr>
                </a:solidFill>
              </a:rPr>
              <a:t> visitar Madrid.</a:t>
            </a:r>
          </a:p>
        </p:txBody>
      </p:sp>
      <p:sp>
        <p:nvSpPr>
          <p:cNvPr id="33" name="TextBox 32"/>
          <p:cNvSpPr txBox="1"/>
          <p:nvPr/>
        </p:nvSpPr>
        <p:spPr>
          <a:xfrm>
            <a:off x="8437284" y="4823101"/>
            <a:ext cx="3529185" cy="584775"/>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r>
              <a:rPr lang="en-GB" sz="3200" dirty="0">
                <a:solidFill>
                  <a:schemeClr val="accent1">
                    <a:lumMod val="50000"/>
                  </a:schemeClr>
                </a:solidFill>
              </a:rPr>
              <a:t>Routine action.</a:t>
            </a:r>
          </a:p>
        </p:txBody>
      </p:sp>
      <p:sp>
        <p:nvSpPr>
          <p:cNvPr id="34" name="TextBox 33"/>
          <p:cNvSpPr txBox="1"/>
          <p:nvPr/>
        </p:nvSpPr>
        <p:spPr>
          <a:xfrm>
            <a:off x="8437284" y="5662039"/>
            <a:ext cx="3529185" cy="584775"/>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r>
              <a:rPr lang="en-GB" sz="3200" dirty="0">
                <a:solidFill>
                  <a:schemeClr val="accent1">
                    <a:lumMod val="50000"/>
                  </a:schemeClr>
                </a:solidFill>
              </a:rPr>
              <a:t>Future plan.</a:t>
            </a:r>
          </a:p>
        </p:txBody>
      </p:sp>
      <p:sp>
        <p:nvSpPr>
          <p:cNvPr id="35" name="Rounded Rectangle 34"/>
          <p:cNvSpPr/>
          <p:nvPr/>
        </p:nvSpPr>
        <p:spPr>
          <a:xfrm>
            <a:off x="590338" y="4823101"/>
            <a:ext cx="1878541" cy="69265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6" name="Rounded Rectangle 35"/>
          <p:cNvSpPr/>
          <p:nvPr/>
        </p:nvSpPr>
        <p:spPr>
          <a:xfrm>
            <a:off x="590338" y="5608097"/>
            <a:ext cx="1878541" cy="69265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TextBox 2"/>
          <p:cNvSpPr txBox="1"/>
          <p:nvPr/>
        </p:nvSpPr>
        <p:spPr>
          <a:xfrm>
            <a:off x="11408229" y="85613"/>
            <a:ext cx="783771" cy="400110"/>
          </a:xfrm>
          <a:prstGeom prst="rect">
            <a:avLst/>
          </a:prstGeom>
          <a:noFill/>
          <a:ln>
            <a:noFill/>
          </a:ln>
        </p:spPr>
        <p:txBody>
          <a:bodyPr wrap="square" rtlCol="0">
            <a:spAutoFit/>
          </a:bodyPr>
          <a:lstStyle/>
          <a:p>
            <a:r>
              <a:rPr lang="en-GB" sz="2000" b="1" dirty="0">
                <a:solidFill>
                  <a:schemeClr val="accent1">
                    <a:lumMod val="50000"/>
                  </a:schemeClr>
                </a:solidFill>
              </a:rPr>
              <a:t>[1/2]</a:t>
            </a:r>
          </a:p>
        </p:txBody>
      </p:sp>
    </p:spTree>
    <p:extLst>
      <p:ext uri="{BB962C8B-B14F-4D97-AF65-F5344CB8AC3E}">
        <p14:creationId xmlns:p14="http://schemas.microsoft.com/office/powerpoint/2010/main" val="35908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P spid="24" grpId="0" animBg="1"/>
      <p:bldP spid="22" grpId="0"/>
      <p:bldP spid="27" grpId="0" animBg="1"/>
      <p:bldP spid="28" grpId="0" animBg="1"/>
      <p:bldP spid="29" grpId="0" animBg="1"/>
      <p:bldP spid="30" grpId="0"/>
      <p:bldP spid="31" grpId="0"/>
      <p:bldP spid="32" grpId="0"/>
      <p:bldP spid="33" grpId="0" animBg="1"/>
      <p:bldP spid="34"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IR + a + infinitive</a:t>
            </a:r>
          </a:p>
        </p:txBody>
      </p:sp>
      <p:sp>
        <p:nvSpPr>
          <p:cNvPr id="6" name="TextBox 5"/>
          <p:cNvSpPr txBox="1"/>
          <p:nvPr/>
        </p:nvSpPr>
        <p:spPr>
          <a:xfrm>
            <a:off x="82286" y="1400528"/>
            <a:ext cx="11915750" cy="1631216"/>
          </a:xfrm>
          <a:prstGeom prst="rect">
            <a:avLst/>
          </a:prstGeom>
          <a:noFill/>
        </p:spPr>
        <p:txBody>
          <a:bodyPr wrap="square" rtlCol="0">
            <a:spAutoFit/>
          </a:bodyPr>
          <a:lstStyle/>
          <a:p>
            <a:r>
              <a:rPr lang="en-GB" sz="3200" dirty="0">
                <a:solidFill>
                  <a:schemeClr val="accent1">
                    <a:lumMod val="50000"/>
                  </a:schemeClr>
                </a:solidFill>
              </a:rPr>
              <a:t>To talk about </a:t>
            </a:r>
            <a:r>
              <a:rPr lang="en-GB" sz="3200" b="1" dirty="0">
                <a:solidFill>
                  <a:schemeClr val="accent1">
                    <a:lumMod val="50000"/>
                  </a:schemeClr>
                </a:solidFill>
              </a:rPr>
              <a:t>what someone is going to do </a:t>
            </a:r>
            <a:r>
              <a:rPr lang="en-GB" sz="3200" dirty="0">
                <a:solidFill>
                  <a:schemeClr val="accent1">
                    <a:lumMod val="50000"/>
                  </a:schemeClr>
                </a:solidFill>
              </a:rPr>
              <a:t>(future plans), use part of the verb </a:t>
            </a:r>
            <a:r>
              <a:rPr lang="en-GB" sz="3200" b="1" dirty="0" err="1" smtClean="0">
                <a:solidFill>
                  <a:srgbClr val="E25B00"/>
                </a:solidFill>
              </a:rPr>
              <a:t>ir</a:t>
            </a:r>
            <a:r>
              <a:rPr lang="en-GB" sz="3200" dirty="0" smtClean="0">
                <a:solidFill>
                  <a:schemeClr val="accent1">
                    <a:lumMod val="50000"/>
                  </a:schemeClr>
                </a:solidFill>
              </a:rPr>
              <a:t> + </a:t>
            </a:r>
            <a:r>
              <a:rPr lang="en-GB" sz="3200" b="1" dirty="0" smtClean="0">
                <a:solidFill>
                  <a:srgbClr val="E25B00"/>
                </a:solidFill>
              </a:rPr>
              <a:t>a</a:t>
            </a:r>
            <a:r>
              <a:rPr lang="en-GB" sz="3200" dirty="0" smtClean="0">
                <a:solidFill>
                  <a:schemeClr val="accent1">
                    <a:lumMod val="50000"/>
                  </a:schemeClr>
                </a:solidFill>
              </a:rPr>
              <a:t> + </a:t>
            </a:r>
            <a:r>
              <a:rPr lang="en-GB" sz="3200" b="1" dirty="0" smtClean="0">
                <a:solidFill>
                  <a:srgbClr val="E25B00"/>
                </a:solidFill>
              </a:rPr>
              <a:t>infinitive</a:t>
            </a:r>
            <a:r>
              <a:rPr lang="en-GB" sz="3200" u="sng" dirty="0" smtClean="0">
                <a:solidFill>
                  <a:schemeClr val="accent1">
                    <a:lumMod val="50000"/>
                  </a:schemeClr>
                </a:solidFill>
              </a:rPr>
              <a:t>.</a:t>
            </a:r>
            <a:endParaRPr lang="en-GB" sz="3200" u="sng" dirty="0">
              <a:solidFill>
                <a:schemeClr val="accent1">
                  <a:lumMod val="50000"/>
                </a:schemeClr>
              </a:solidFill>
            </a:endParaRPr>
          </a:p>
          <a:p>
            <a:endParaRPr lang="en-GB" sz="3600" dirty="0">
              <a:solidFill>
                <a:schemeClr val="accent1">
                  <a:lumMod val="50000"/>
                </a:schemeClr>
              </a:solidFill>
            </a:endParaRPr>
          </a:p>
        </p:txBody>
      </p:sp>
      <p:sp>
        <p:nvSpPr>
          <p:cNvPr id="7" name="TextBox 6"/>
          <p:cNvSpPr txBox="1"/>
          <p:nvPr/>
        </p:nvSpPr>
        <p:spPr>
          <a:xfrm>
            <a:off x="6804353" y="2833793"/>
            <a:ext cx="1569743" cy="553998"/>
          </a:xfrm>
          <a:prstGeom prst="rect">
            <a:avLst/>
          </a:prstGeom>
          <a:noFill/>
          <a:ln>
            <a:noFill/>
          </a:ln>
        </p:spPr>
        <p:txBody>
          <a:bodyPr wrap="square" rtlCol="0">
            <a:spAutoFit/>
          </a:bodyPr>
          <a:lstStyle/>
          <a:p>
            <a:r>
              <a:rPr lang="en-GB" sz="3000" b="1" dirty="0">
                <a:solidFill>
                  <a:srgbClr val="E25B00"/>
                </a:solidFill>
              </a:rPr>
              <a:t>Vamos</a:t>
            </a:r>
          </a:p>
        </p:txBody>
      </p:sp>
      <p:sp>
        <p:nvSpPr>
          <p:cNvPr id="8" name="TextBox 7"/>
          <p:cNvSpPr txBox="1"/>
          <p:nvPr/>
        </p:nvSpPr>
        <p:spPr>
          <a:xfrm>
            <a:off x="8249380" y="2839933"/>
            <a:ext cx="693240" cy="553998"/>
          </a:xfrm>
          <a:prstGeom prst="rect">
            <a:avLst/>
          </a:prstGeom>
          <a:noFill/>
          <a:ln>
            <a:noFill/>
          </a:ln>
        </p:spPr>
        <p:txBody>
          <a:bodyPr wrap="square" rtlCol="0">
            <a:spAutoFit/>
          </a:bodyPr>
          <a:lstStyle/>
          <a:p>
            <a:r>
              <a:rPr lang="en-GB" sz="3000" b="1" dirty="0">
                <a:solidFill>
                  <a:srgbClr val="E25B00"/>
                </a:solidFill>
              </a:rPr>
              <a:t>a</a:t>
            </a:r>
          </a:p>
        </p:txBody>
      </p:sp>
      <p:sp>
        <p:nvSpPr>
          <p:cNvPr id="9" name="TextBox 8"/>
          <p:cNvSpPr txBox="1"/>
          <p:nvPr/>
        </p:nvSpPr>
        <p:spPr>
          <a:xfrm>
            <a:off x="8624315" y="2833082"/>
            <a:ext cx="1443211" cy="553998"/>
          </a:xfrm>
          <a:prstGeom prst="rect">
            <a:avLst/>
          </a:prstGeom>
          <a:noFill/>
          <a:ln>
            <a:noFill/>
          </a:ln>
        </p:spPr>
        <p:txBody>
          <a:bodyPr wrap="square" rtlCol="0">
            <a:spAutoFit/>
          </a:bodyPr>
          <a:lstStyle/>
          <a:p>
            <a:r>
              <a:rPr lang="en-GB" sz="3000" b="1" dirty="0">
                <a:solidFill>
                  <a:srgbClr val="E25B00"/>
                </a:solidFill>
              </a:rPr>
              <a:t>visitar</a:t>
            </a:r>
          </a:p>
        </p:txBody>
      </p:sp>
      <p:sp>
        <p:nvSpPr>
          <p:cNvPr id="10" name="TextBox 9"/>
          <p:cNvSpPr txBox="1"/>
          <p:nvPr/>
        </p:nvSpPr>
        <p:spPr>
          <a:xfrm>
            <a:off x="251628" y="2796781"/>
            <a:ext cx="6822563" cy="553998"/>
          </a:xfrm>
          <a:prstGeom prst="rect">
            <a:avLst/>
          </a:prstGeom>
          <a:noFill/>
        </p:spPr>
        <p:txBody>
          <a:bodyPr wrap="square" rtlCol="0">
            <a:spAutoFit/>
          </a:bodyPr>
          <a:lstStyle/>
          <a:p>
            <a:r>
              <a:rPr lang="en-GB" sz="3000" b="1" dirty="0">
                <a:solidFill>
                  <a:schemeClr val="accent1">
                    <a:lumMod val="50000"/>
                  </a:schemeClr>
                </a:solidFill>
              </a:rPr>
              <a:t>We are going to visit the square.</a:t>
            </a:r>
          </a:p>
        </p:txBody>
      </p:sp>
      <p:sp>
        <p:nvSpPr>
          <p:cNvPr id="11" name="TextBox 10"/>
          <p:cNvSpPr txBox="1"/>
          <p:nvPr/>
        </p:nvSpPr>
        <p:spPr>
          <a:xfrm>
            <a:off x="6804353" y="3706526"/>
            <a:ext cx="954725" cy="553998"/>
          </a:xfrm>
          <a:prstGeom prst="rect">
            <a:avLst/>
          </a:prstGeom>
          <a:noFill/>
          <a:ln>
            <a:noFill/>
          </a:ln>
        </p:spPr>
        <p:txBody>
          <a:bodyPr wrap="square" rtlCol="0">
            <a:spAutoFit/>
          </a:bodyPr>
          <a:lstStyle/>
          <a:p>
            <a:r>
              <a:rPr lang="en-GB" sz="3000" b="1" dirty="0">
                <a:solidFill>
                  <a:srgbClr val="E25B00"/>
                </a:solidFill>
              </a:rPr>
              <a:t>Voy</a:t>
            </a:r>
          </a:p>
        </p:txBody>
      </p:sp>
      <p:sp>
        <p:nvSpPr>
          <p:cNvPr id="12" name="TextBox 11"/>
          <p:cNvSpPr txBox="1"/>
          <p:nvPr/>
        </p:nvSpPr>
        <p:spPr>
          <a:xfrm>
            <a:off x="7661432" y="3713411"/>
            <a:ext cx="693240" cy="553998"/>
          </a:xfrm>
          <a:prstGeom prst="rect">
            <a:avLst/>
          </a:prstGeom>
          <a:noFill/>
          <a:ln>
            <a:noFill/>
          </a:ln>
        </p:spPr>
        <p:txBody>
          <a:bodyPr wrap="square" rtlCol="0">
            <a:spAutoFit/>
          </a:bodyPr>
          <a:lstStyle/>
          <a:p>
            <a:r>
              <a:rPr lang="en-GB" sz="3000" b="1" dirty="0">
                <a:solidFill>
                  <a:srgbClr val="E25B00"/>
                </a:solidFill>
              </a:rPr>
              <a:t>a</a:t>
            </a:r>
          </a:p>
        </p:txBody>
      </p:sp>
      <p:sp>
        <p:nvSpPr>
          <p:cNvPr id="13" name="TextBox 12"/>
          <p:cNvSpPr txBox="1"/>
          <p:nvPr/>
        </p:nvSpPr>
        <p:spPr>
          <a:xfrm>
            <a:off x="8028944" y="3713411"/>
            <a:ext cx="1967970" cy="553998"/>
          </a:xfrm>
          <a:prstGeom prst="rect">
            <a:avLst/>
          </a:prstGeom>
          <a:noFill/>
          <a:ln>
            <a:noFill/>
          </a:ln>
        </p:spPr>
        <p:txBody>
          <a:bodyPr wrap="square" rtlCol="0">
            <a:spAutoFit/>
          </a:bodyPr>
          <a:lstStyle/>
          <a:p>
            <a:r>
              <a:rPr lang="en-GB" sz="3000" b="1" dirty="0">
                <a:solidFill>
                  <a:srgbClr val="E25B00"/>
                </a:solidFill>
              </a:rPr>
              <a:t>descubrir</a:t>
            </a:r>
          </a:p>
        </p:txBody>
      </p:sp>
      <p:sp>
        <p:nvSpPr>
          <p:cNvPr id="14" name="TextBox 13"/>
          <p:cNvSpPr txBox="1"/>
          <p:nvPr/>
        </p:nvSpPr>
        <p:spPr>
          <a:xfrm>
            <a:off x="277029" y="3701097"/>
            <a:ext cx="6746749" cy="553998"/>
          </a:xfrm>
          <a:prstGeom prst="rect">
            <a:avLst/>
          </a:prstGeom>
          <a:noFill/>
        </p:spPr>
        <p:txBody>
          <a:bodyPr wrap="square" rtlCol="0">
            <a:spAutoFit/>
          </a:bodyPr>
          <a:lstStyle/>
          <a:p>
            <a:r>
              <a:rPr lang="en-GB" sz="3000" b="1" dirty="0">
                <a:solidFill>
                  <a:schemeClr val="accent1">
                    <a:lumMod val="50000"/>
                  </a:schemeClr>
                </a:solidFill>
              </a:rPr>
              <a:t>I am going to discover the world.</a:t>
            </a:r>
          </a:p>
        </p:txBody>
      </p:sp>
      <p:sp>
        <p:nvSpPr>
          <p:cNvPr id="17" name="Rounded Rectangle 16"/>
          <p:cNvSpPr/>
          <p:nvPr/>
        </p:nvSpPr>
        <p:spPr>
          <a:xfrm>
            <a:off x="6835283" y="2801177"/>
            <a:ext cx="1423550" cy="634197"/>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8" name="Rounded Rectangle 17"/>
          <p:cNvSpPr/>
          <p:nvPr/>
        </p:nvSpPr>
        <p:spPr>
          <a:xfrm>
            <a:off x="251628" y="2716293"/>
            <a:ext cx="2618863" cy="628709"/>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9" name="Rounded Rectangle 18"/>
          <p:cNvSpPr/>
          <p:nvPr/>
        </p:nvSpPr>
        <p:spPr>
          <a:xfrm>
            <a:off x="6835283" y="3696424"/>
            <a:ext cx="838086" cy="567704"/>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0" name="Rounded Rectangle 19"/>
          <p:cNvSpPr/>
          <p:nvPr/>
        </p:nvSpPr>
        <p:spPr>
          <a:xfrm>
            <a:off x="251628" y="3688674"/>
            <a:ext cx="2148964" cy="602814"/>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3" name="TextBox 22"/>
          <p:cNvSpPr txBox="1"/>
          <p:nvPr/>
        </p:nvSpPr>
        <p:spPr>
          <a:xfrm>
            <a:off x="319483" y="4869808"/>
            <a:ext cx="11470735" cy="584775"/>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r>
              <a:rPr lang="en-GB" sz="3200" dirty="0">
                <a:solidFill>
                  <a:schemeClr val="accent5">
                    <a:lumMod val="50000"/>
                  </a:schemeClr>
                </a:solidFill>
              </a:rPr>
              <a:t>Choose the part of the verb ‘ir’ to say </a:t>
            </a:r>
            <a:r>
              <a:rPr lang="en-GB" sz="3200" b="1" dirty="0">
                <a:solidFill>
                  <a:schemeClr val="accent5">
                    <a:lumMod val="50000"/>
                  </a:schemeClr>
                </a:solidFill>
              </a:rPr>
              <a:t>who</a:t>
            </a:r>
            <a:r>
              <a:rPr lang="en-GB" sz="3200" dirty="0">
                <a:solidFill>
                  <a:schemeClr val="accent5">
                    <a:lumMod val="50000"/>
                  </a:schemeClr>
                </a:solidFill>
              </a:rPr>
              <a:t> is going.</a:t>
            </a:r>
          </a:p>
        </p:txBody>
      </p:sp>
      <p:sp>
        <p:nvSpPr>
          <p:cNvPr id="24" name="TextBox 23"/>
          <p:cNvSpPr txBox="1"/>
          <p:nvPr/>
        </p:nvSpPr>
        <p:spPr>
          <a:xfrm>
            <a:off x="329379" y="4878841"/>
            <a:ext cx="11470735" cy="1077218"/>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r>
              <a:rPr lang="en-GB" sz="3200" dirty="0">
                <a:solidFill>
                  <a:schemeClr val="accent1">
                    <a:lumMod val="50000"/>
                  </a:schemeClr>
                </a:solidFill>
              </a:rPr>
              <a:t>Use ‘</a:t>
            </a:r>
            <a:r>
              <a:rPr lang="en-GB" sz="3200" b="1" dirty="0">
                <a:solidFill>
                  <a:schemeClr val="accent1">
                    <a:lumMod val="50000"/>
                  </a:schemeClr>
                </a:solidFill>
              </a:rPr>
              <a:t>a</a:t>
            </a:r>
            <a:r>
              <a:rPr lang="en-GB" sz="3200" dirty="0">
                <a:solidFill>
                  <a:schemeClr val="accent1">
                    <a:lumMod val="50000"/>
                  </a:schemeClr>
                </a:solidFill>
              </a:rPr>
              <a:t>’ plus an </a:t>
            </a:r>
            <a:r>
              <a:rPr lang="en-GB" sz="3200" b="1" dirty="0">
                <a:solidFill>
                  <a:schemeClr val="accent1">
                    <a:lumMod val="50000"/>
                  </a:schemeClr>
                </a:solidFill>
              </a:rPr>
              <a:t>infinitive</a:t>
            </a:r>
            <a:r>
              <a:rPr lang="en-GB" sz="3200" dirty="0">
                <a:solidFill>
                  <a:schemeClr val="accent1">
                    <a:lumMod val="50000"/>
                  </a:schemeClr>
                </a:solidFill>
              </a:rPr>
              <a:t> to make this a sentence about the future.</a:t>
            </a:r>
          </a:p>
        </p:txBody>
      </p:sp>
      <p:sp>
        <p:nvSpPr>
          <p:cNvPr id="25" name="Rounded Rectangle 24"/>
          <p:cNvSpPr/>
          <p:nvPr/>
        </p:nvSpPr>
        <p:spPr>
          <a:xfrm>
            <a:off x="8320692" y="2815245"/>
            <a:ext cx="1526623" cy="634197"/>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6" name="Rounded Rectangle 25"/>
          <p:cNvSpPr/>
          <p:nvPr/>
        </p:nvSpPr>
        <p:spPr>
          <a:xfrm>
            <a:off x="7729231" y="3710518"/>
            <a:ext cx="2199884" cy="554831"/>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1" name="TextBox 20"/>
          <p:cNvSpPr txBox="1"/>
          <p:nvPr/>
        </p:nvSpPr>
        <p:spPr>
          <a:xfrm>
            <a:off x="9833754" y="2845927"/>
            <a:ext cx="2017261" cy="553998"/>
          </a:xfrm>
          <a:prstGeom prst="rect">
            <a:avLst/>
          </a:prstGeom>
          <a:noFill/>
        </p:spPr>
        <p:txBody>
          <a:bodyPr wrap="square" rtlCol="0">
            <a:spAutoFit/>
          </a:bodyPr>
          <a:lstStyle/>
          <a:p>
            <a:r>
              <a:rPr lang="en-GB" sz="3000" b="1" dirty="0">
                <a:solidFill>
                  <a:srgbClr val="E25B00"/>
                </a:solidFill>
              </a:rPr>
              <a:t>la plaza.</a:t>
            </a:r>
          </a:p>
        </p:txBody>
      </p:sp>
      <p:sp>
        <p:nvSpPr>
          <p:cNvPr id="22" name="TextBox 21"/>
          <p:cNvSpPr txBox="1"/>
          <p:nvPr/>
        </p:nvSpPr>
        <p:spPr>
          <a:xfrm>
            <a:off x="9856378" y="3707237"/>
            <a:ext cx="2196563" cy="553998"/>
          </a:xfrm>
          <a:prstGeom prst="rect">
            <a:avLst/>
          </a:prstGeom>
          <a:noFill/>
        </p:spPr>
        <p:txBody>
          <a:bodyPr wrap="square" rtlCol="0">
            <a:spAutoFit/>
          </a:bodyPr>
          <a:lstStyle/>
          <a:p>
            <a:r>
              <a:rPr lang="en-GB" sz="3000" b="1" dirty="0">
                <a:solidFill>
                  <a:srgbClr val="E25B00"/>
                </a:solidFill>
              </a:rPr>
              <a:t>el mundo.</a:t>
            </a:r>
          </a:p>
        </p:txBody>
      </p:sp>
      <p:sp>
        <p:nvSpPr>
          <p:cNvPr id="27" name="TextBox 26"/>
          <p:cNvSpPr txBox="1"/>
          <p:nvPr/>
        </p:nvSpPr>
        <p:spPr>
          <a:xfrm>
            <a:off x="11408229" y="85613"/>
            <a:ext cx="783771" cy="400110"/>
          </a:xfrm>
          <a:prstGeom prst="rect">
            <a:avLst/>
          </a:prstGeom>
          <a:noFill/>
          <a:ln>
            <a:noFill/>
          </a:ln>
        </p:spPr>
        <p:txBody>
          <a:bodyPr wrap="square" rtlCol="0">
            <a:spAutoFit/>
          </a:bodyPr>
          <a:lstStyle/>
          <a:p>
            <a:r>
              <a:rPr lang="en-GB" sz="2000" b="1" dirty="0">
                <a:solidFill>
                  <a:schemeClr val="accent1">
                    <a:lumMod val="50000"/>
                  </a:schemeClr>
                </a:solidFill>
              </a:rPr>
              <a:t>[2/2]</a:t>
            </a:r>
          </a:p>
        </p:txBody>
      </p:sp>
      <p:grpSp>
        <p:nvGrpSpPr>
          <p:cNvPr id="31" name="Group 30"/>
          <p:cNvGrpSpPr/>
          <p:nvPr/>
        </p:nvGrpSpPr>
        <p:grpSpPr>
          <a:xfrm>
            <a:off x="4136948" y="1991112"/>
            <a:ext cx="242708" cy="421020"/>
            <a:chOff x="9828551" y="1255269"/>
            <a:chExt cx="432001" cy="421020"/>
          </a:xfrm>
        </p:grpSpPr>
        <p:sp>
          <p:nvSpPr>
            <p:cNvPr id="32" name="Rectangle 31"/>
            <p:cNvSpPr/>
            <p:nvPr/>
          </p:nvSpPr>
          <p:spPr>
            <a:xfrm>
              <a:off x="9828553" y="1255269"/>
              <a:ext cx="431999" cy="421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828551" y="1634785"/>
              <a:ext cx="43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p:cNvGrpSpPr/>
          <p:nvPr/>
        </p:nvGrpSpPr>
        <p:grpSpPr>
          <a:xfrm>
            <a:off x="4846320" y="2038355"/>
            <a:ext cx="273238" cy="374339"/>
            <a:chOff x="9828551" y="1301949"/>
            <a:chExt cx="432001" cy="374339"/>
          </a:xfrm>
        </p:grpSpPr>
        <p:sp>
          <p:nvSpPr>
            <p:cNvPr id="35" name="Rectangle 34"/>
            <p:cNvSpPr/>
            <p:nvPr/>
          </p:nvSpPr>
          <p:spPr>
            <a:xfrm>
              <a:off x="9828552" y="1301949"/>
              <a:ext cx="432000" cy="37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9828551" y="1634785"/>
              <a:ext cx="43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p:cNvGrpSpPr/>
          <p:nvPr/>
        </p:nvGrpSpPr>
        <p:grpSpPr>
          <a:xfrm>
            <a:off x="5586222" y="1991113"/>
            <a:ext cx="1605094" cy="423198"/>
            <a:chOff x="9828551" y="1253091"/>
            <a:chExt cx="432001" cy="423198"/>
          </a:xfrm>
        </p:grpSpPr>
        <p:sp>
          <p:nvSpPr>
            <p:cNvPr id="38" name="Rectangle 37"/>
            <p:cNvSpPr/>
            <p:nvPr/>
          </p:nvSpPr>
          <p:spPr>
            <a:xfrm>
              <a:off x="9828552" y="1253091"/>
              <a:ext cx="432000" cy="42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9828551" y="1634785"/>
              <a:ext cx="43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2426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3"/>
                                        </p:tgtEl>
                                      </p:cBhvr>
                                    </p:animEffect>
                                    <p:set>
                                      <p:cBhvr>
                                        <p:cTn id="81" dur="1" fill="hold">
                                          <p:stCondLst>
                                            <p:cond delay="499"/>
                                          </p:stCondLst>
                                        </p:cTn>
                                        <p:tgtEl>
                                          <p:spTgt spid="2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7" grpId="0" animBg="1"/>
      <p:bldP spid="17" grpId="1" animBg="1"/>
      <p:bldP spid="18" grpId="0" animBg="1"/>
      <p:bldP spid="18" grpId="1" animBg="1"/>
      <p:bldP spid="19" grpId="0" animBg="1"/>
      <p:bldP spid="19" grpId="1" animBg="1"/>
      <p:bldP spid="20" grpId="0" animBg="1"/>
      <p:bldP spid="20" grpId="1" animBg="1"/>
      <p:bldP spid="23" grpId="0" animBg="1"/>
      <p:bldP spid="23" grpId="1" animBg="1"/>
      <p:bldP spid="24" grpId="0" animBg="1"/>
      <p:bldP spid="25" grpId="0" animBg="1"/>
      <p:bldP spid="26" grpId="0" animBg="1"/>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IR + a + infinitive</a:t>
            </a:r>
          </a:p>
        </p:txBody>
      </p:sp>
      <p:sp>
        <p:nvSpPr>
          <p:cNvPr id="6" name="TextBox 5"/>
          <p:cNvSpPr txBox="1"/>
          <p:nvPr/>
        </p:nvSpPr>
        <p:spPr>
          <a:xfrm>
            <a:off x="276250" y="1325563"/>
            <a:ext cx="11915750" cy="1077218"/>
          </a:xfrm>
          <a:prstGeom prst="rect">
            <a:avLst/>
          </a:prstGeom>
          <a:noFill/>
        </p:spPr>
        <p:txBody>
          <a:bodyPr wrap="square" rtlCol="0">
            <a:spAutoFit/>
          </a:bodyPr>
          <a:lstStyle/>
          <a:p>
            <a:r>
              <a:rPr lang="en-GB" sz="3200" dirty="0">
                <a:solidFill>
                  <a:schemeClr val="accent1">
                    <a:lumMod val="50000"/>
                  </a:schemeClr>
                </a:solidFill>
              </a:rPr>
              <a:t>As you know, in Spanish, the same word order is used for both statements and questions:</a:t>
            </a:r>
          </a:p>
        </p:txBody>
      </p:sp>
      <p:sp>
        <p:nvSpPr>
          <p:cNvPr id="7" name="TextBox 6"/>
          <p:cNvSpPr txBox="1"/>
          <p:nvPr/>
        </p:nvSpPr>
        <p:spPr>
          <a:xfrm>
            <a:off x="802960" y="2402781"/>
            <a:ext cx="10314949" cy="830997"/>
          </a:xfrm>
          <a:prstGeom prst="rect">
            <a:avLst/>
          </a:prstGeom>
          <a:noFill/>
        </p:spPr>
        <p:txBody>
          <a:bodyPr wrap="square" rtlCol="0">
            <a:spAutoFit/>
          </a:bodyPr>
          <a:lstStyle/>
          <a:p>
            <a:r>
              <a:rPr lang="en-GB" sz="4800" b="1" dirty="0">
                <a:solidFill>
                  <a:srgbClr val="F66400"/>
                </a:solidFill>
              </a:rPr>
              <a:t>Vamos a visitar Francia en marzo. </a:t>
            </a:r>
          </a:p>
        </p:txBody>
      </p:sp>
      <p:sp>
        <p:nvSpPr>
          <p:cNvPr id="10" name="TextBox 9"/>
          <p:cNvSpPr txBox="1"/>
          <p:nvPr/>
        </p:nvSpPr>
        <p:spPr>
          <a:xfrm>
            <a:off x="889035" y="3158828"/>
            <a:ext cx="11431272" cy="584775"/>
          </a:xfrm>
          <a:prstGeom prst="rect">
            <a:avLst/>
          </a:prstGeom>
          <a:noFill/>
        </p:spPr>
        <p:txBody>
          <a:bodyPr wrap="square" rtlCol="0">
            <a:spAutoFit/>
          </a:bodyPr>
          <a:lstStyle/>
          <a:p>
            <a:r>
              <a:rPr lang="en-GB" sz="3200" b="1" dirty="0">
                <a:solidFill>
                  <a:schemeClr val="accent1">
                    <a:lumMod val="50000"/>
                  </a:schemeClr>
                </a:solidFill>
              </a:rPr>
              <a:t>We are going to visit France in March.</a:t>
            </a:r>
          </a:p>
        </p:txBody>
      </p:sp>
      <p:sp>
        <p:nvSpPr>
          <p:cNvPr id="21" name="TextBox 20"/>
          <p:cNvSpPr txBox="1"/>
          <p:nvPr/>
        </p:nvSpPr>
        <p:spPr>
          <a:xfrm>
            <a:off x="684596" y="3895497"/>
            <a:ext cx="11431273" cy="830997"/>
          </a:xfrm>
          <a:prstGeom prst="rect">
            <a:avLst/>
          </a:prstGeom>
          <a:noFill/>
        </p:spPr>
        <p:txBody>
          <a:bodyPr wrap="square" rtlCol="0">
            <a:spAutoFit/>
          </a:bodyPr>
          <a:lstStyle/>
          <a:p>
            <a:r>
              <a:rPr lang="en-GB" sz="4800" b="1" dirty="0">
                <a:solidFill>
                  <a:srgbClr val="E25B00"/>
                </a:solidFill>
              </a:rPr>
              <a:t>¿Vamos a visitar Francia en marzo? </a:t>
            </a:r>
          </a:p>
        </p:txBody>
      </p:sp>
      <p:sp>
        <p:nvSpPr>
          <p:cNvPr id="22" name="TextBox 21"/>
          <p:cNvSpPr txBox="1"/>
          <p:nvPr/>
        </p:nvSpPr>
        <p:spPr>
          <a:xfrm>
            <a:off x="889035" y="4722838"/>
            <a:ext cx="1680620" cy="584775"/>
          </a:xfrm>
          <a:prstGeom prst="rect">
            <a:avLst/>
          </a:prstGeom>
          <a:noFill/>
        </p:spPr>
        <p:txBody>
          <a:bodyPr wrap="square" rtlCol="0">
            <a:spAutoFit/>
          </a:bodyPr>
          <a:lstStyle/>
          <a:p>
            <a:r>
              <a:rPr lang="en-GB" sz="3200" b="1" i="1" dirty="0">
                <a:solidFill>
                  <a:schemeClr val="accent1">
                    <a:lumMod val="50000"/>
                  </a:schemeClr>
                </a:solidFill>
              </a:rPr>
              <a:t>Are we</a:t>
            </a:r>
          </a:p>
        </p:txBody>
      </p:sp>
      <p:sp>
        <p:nvSpPr>
          <p:cNvPr id="23" name="TextBox 22"/>
          <p:cNvSpPr txBox="1"/>
          <p:nvPr/>
        </p:nvSpPr>
        <p:spPr>
          <a:xfrm>
            <a:off x="684596" y="5388213"/>
            <a:ext cx="11915750" cy="584775"/>
          </a:xfrm>
          <a:prstGeom prst="rect">
            <a:avLst/>
          </a:prstGeom>
          <a:noFill/>
        </p:spPr>
        <p:txBody>
          <a:bodyPr wrap="square" rtlCol="0">
            <a:spAutoFit/>
          </a:bodyPr>
          <a:lstStyle/>
          <a:p>
            <a:r>
              <a:rPr lang="en-GB" sz="3200" dirty="0">
                <a:solidFill>
                  <a:schemeClr val="accent1">
                    <a:lumMod val="50000"/>
                  </a:schemeClr>
                </a:solidFill>
              </a:rPr>
              <a:t>In English, we swap round the subject and the verb.</a:t>
            </a:r>
          </a:p>
        </p:txBody>
      </p:sp>
      <p:sp>
        <p:nvSpPr>
          <p:cNvPr id="24" name="TextBox 23"/>
          <p:cNvSpPr txBox="1"/>
          <p:nvPr/>
        </p:nvSpPr>
        <p:spPr>
          <a:xfrm>
            <a:off x="2427321" y="4722838"/>
            <a:ext cx="7416402" cy="584775"/>
          </a:xfrm>
          <a:prstGeom prst="rect">
            <a:avLst/>
          </a:prstGeom>
          <a:noFill/>
        </p:spPr>
        <p:txBody>
          <a:bodyPr wrap="square" rtlCol="0">
            <a:spAutoFit/>
          </a:bodyPr>
          <a:lstStyle/>
          <a:p>
            <a:r>
              <a:rPr lang="en-GB" sz="3200" b="1" dirty="0">
                <a:solidFill>
                  <a:schemeClr val="accent1">
                    <a:lumMod val="50000"/>
                  </a:schemeClr>
                </a:solidFill>
              </a:rPr>
              <a:t>going to visit France in March?</a:t>
            </a:r>
          </a:p>
        </p:txBody>
      </p:sp>
      <p:sp>
        <p:nvSpPr>
          <p:cNvPr id="3" name="Action Button: Custom 2">
            <a:hlinkClick r:id="" action="ppaction://noaction" highlightClick="1">
              <a:snd r:embed="rId4" name="vamos a visitar Francia en marzo.wav"/>
            </a:hlinkClick>
          </p:cNvPr>
          <p:cNvSpPr/>
          <p:nvPr/>
        </p:nvSpPr>
        <p:spPr>
          <a:xfrm>
            <a:off x="114917" y="2566552"/>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t>1</a:t>
            </a:r>
            <a:endParaRPr lang="en-GB" sz="2400" b="1" dirty="0"/>
          </a:p>
        </p:txBody>
      </p:sp>
      <p:sp>
        <p:nvSpPr>
          <p:cNvPr id="13" name="Action Button: Custom 12">
            <a:hlinkClick r:id="" action="ppaction://noaction" highlightClick="1">
              <a:snd r:embed="rId5" name="vamos a visitar Francia en marzo_.wav"/>
            </a:hlinkClick>
          </p:cNvPr>
          <p:cNvSpPr/>
          <p:nvPr/>
        </p:nvSpPr>
        <p:spPr>
          <a:xfrm>
            <a:off x="119387" y="4175899"/>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t>2</a:t>
            </a:r>
            <a:endParaRPr lang="en-GB" sz="2400" b="1" dirty="0"/>
          </a:p>
        </p:txBody>
      </p:sp>
    </p:spTree>
    <p:extLst>
      <p:ext uri="{BB962C8B-B14F-4D97-AF65-F5344CB8AC3E}">
        <p14:creationId xmlns:p14="http://schemas.microsoft.com/office/powerpoint/2010/main" val="269677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1"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par>
                                <p:cTn id="26" presetID="26" presetClass="emph" presetSubtype="0" fill="hold" grpId="1" nodeType="withEffect">
                                  <p:stCondLst>
                                    <p:cond delay="0"/>
                                  </p:stCondLst>
                                  <p:childTnLst>
                                    <p:animEffect transition="out" filter="fade">
                                      <p:cBhvr>
                                        <p:cTn id="27" dur="500" tmFilter="0, 0; .2, .5; .8, .5; 1, 0"/>
                                        <p:tgtEl>
                                          <p:spTgt spid="22"/>
                                        </p:tgtEl>
                                      </p:cBhvr>
                                    </p:animEffect>
                                    <p:animScale>
                                      <p:cBhvr>
                                        <p:cTn id="28"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1" grpId="0"/>
      <p:bldP spid="22" grpId="0"/>
      <p:bldP spid="22" grpId="1"/>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432087" y="352501"/>
            <a:ext cx="373469" cy="184943"/>
          </a:xfrm>
        </p:spPr>
        <p:txBody>
          <a:bodyPr>
            <a:normAutofit/>
          </a:bodyPr>
          <a:lstStyle/>
          <a:p>
            <a:r>
              <a:rPr lang="en-GB" sz="100" b="1" dirty="0">
                <a:solidFill>
                  <a:prstClr val="white"/>
                </a:solidFill>
              </a:rPr>
              <a:t>escuchar</a:t>
            </a:r>
            <a:endParaRPr lang="en-US" sz="100" dirty="0"/>
          </a:p>
        </p:txBody>
      </p:sp>
      <p:sp>
        <p:nvSpPr>
          <p:cNvPr id="4" name="TextBox 3"/>
          <p:cNvSpPr txBox="1"/>
          <p:nvPr/>
        </p:nvSpPr>
        <p:spPr>
          <a:xfrm>
            <a:off x="-734" y="-50450"/>
            <a:ext cx="10529034" cy="1384995"/>
          </a:xfrm>
          <a:prstGeom prst="rect">
            <a:avLst/>
          </a:prstGeom>
          <a:noFill/>
        </p:spPr>
        <p:txBody>
          <a:bodyPr wrap="square" rtlCol="0">
            <a:spAutoFit/>
          </a:bodyPr>
          <a:lstStyle/>
          <a:p>
            <a:pPr>
              <a:defRPr/>
            </a:pPr>
            <a:r>
              <a:rPr kumimoji="0" lang="en-GB" sz="2100" b="1" i="0" u="none" strike="noStrike" kern="1200" cap="none" spc="0" normalizeH="0" noProof="0" dirty="0">
                <a:ln>
                  <a:noFill/>
                </a:ln>
                <a:solidFill>
                  <a:schemeClr val="accent1">
                    <a:lumMod val="50000"/>
                  </a:schemeClr>
                </a:solidFill>
                <a:effectLst/>
                <a:uLnTx/>
                <a:uFillTx/>
                <a:latin typeface="Century Gothic" panose="020F0302020204030204"/>
              </a:rPr>
              <a:t>Ana es de Colombia. La familia </a:t>
            </a:r>
            <a:r>
              <a:rPr kumimoji="0" lang="en-GB" sz="2100" b="1" i="0" u="none" strike="noStrike" kern="1200" cap="none" spc="0" normalizeH="0" noProof="0" dirty="0" err="1">
                <a:ln>
                  <a:noFill/>
                </a:ln>
                <a:solidFill>
                  <a:schemeClr val="accent1">
                    <a:lumMod val="50000"/>
                  </a:schemeClr>
                </a:solidFill>
                <a:effectLst/>
                <a:uLnTx/>
                <a:uFillTx/>
                <a:latin typeface="Century Gothic" panose="020F0302020204030204"/>
              </a:rPr>
              <a:t>viaja</a:t>
            </a:r>
            <a:r>
              <a:rPr kumimoji="0" lang="en-GB" sz="2100" b="1" i="0" u="none" strike="noStrike" kern="1200" cap="none" spc="0" normalizeH="0" noProof="0" dirty="0">
                <a:ln>
                  <a:noFill/>
                </a:ln>
                <a:solidFill>
                  <a:schemeClr val="accent1">
                    <a:lumMod val="50000"/>
                  </a:schemeClr>
                </a:solidFill>
                <a:effectLst/>
                <a:uLnTx/>
                <a:uFillTx/>
                <a:latin typeface="Century Gothic" panose="020F0302020204030204"/>
              </a:rPr>
              <a:t> mucho allí. Escucha. ¿Ana </a:t>
            </a:r>
            <a:r>
              <a:rPr kumimoji="0" lang="en-GB" sz="2100" b="1" i="0" u="none" strike="noStrike" kern="1200" cap="none" spc="0" normalizeH="0" noProof="0" dirty="0" err="1">
                <a:ln>
                  <a:noFill/>
                </a:ln>
                <a:solidFill>
                  <a:schemeClr val="accent1">
                    <a:lumMod val="50000"/>
                  </a:schemeClr>
                </a:solidFill>
                <a:effectLst/>
                <a:uLnTx/>
                <a:uFillTx/>
                <a:latin typeface="Century Gothic" panose="020F0302020204030204"/>
              </a:rPr>
              <a:t>habla</a:t>
            </a:r>
            <a:r>
              <a:rPr kumimoji="0" lang="en-GB" sz="2100" b="1" i="0" u="none" strike="noStrike" kern="1200" cap="none" spc="0" normalizeH="0" noProof="0" dirty="0">
                <a:ln>
                  <a:noFill/>
                </a:ln>
                <a:solidFill>
                  <a:schemeClr val="accent1">
                    <a:lumMod val="50000"/>
                  </a:schemeClr>
                </a:solidFill>
                <a:effectLst/>
                <a:uLnTx/>
                <a:uFillTx/>
                <a:latin typeface="Century Gothic" panose="020F0302020204030204"/>
              </a:rPr>
              <a:t> de </a:t>
            </a:r>
            <a:r>
              <a:rPr kumimoji="0" lang="en-GB" sz="2100" b="1" i="0" u="none" strike="noStrike" kern="1200" cap="none" spc="0" normalizeH="0" noProof="0" dirty="0" smtClean="0">
                <a:ln>
                  <a:noFill/>
                </a:ln>
                <a:solidFill>
                  <a:schemeClr val="accent1">
                    <a:lumMod val="50000"/>
                  </a:schemeClr>
                </a:solidFill>
                <a:effectLst/>
                <a:uLnTx/>
                <a:uFillTx/>
                <a:latin typeface="Century Gothic" panose="020F0302020204030204"/>
              </a:rPr>
              <a:t>Agosto (el </a:t>
            </a:r>
            <a:r>
              <a:rPr kumimoji="0" lang="en-GB" sz="2100" b="1" i="0" u="none" strike="noStrike" kern="1200" cap="none" spc="0" normalizeH="0" noProof="0" dirty="0" err="1">
                <a:ln>
                  <a:noFill/>
                </a:ln>
                <a:solidFill>
                  <a:schemeClr val="accent1">
                    <a:lumMod val="50000"/>
                  </a:schemeClr>
                </a:solidFill>
                <a:effectLst/>
                <a:uLnTx/>
                <a:uFillTx/>
                <a:latin typeface="Century Gothic" panose="020F0302020204030204"/>
              </a:rPr>
              <a:t>futuro</a:t>
            </a:r>
            <a:r>
              <a:rPr kumimoji="0" lang="en-GB" sz="2100" b="1" i="0" u="none" strike="noStrike" kern="1200" cap="none" spc="0" normalizeH="0" noProof="0" dirty="0">
                <a:ln>
                  <a:noFill/>
                </a:ln>
                <a:solidFill>
                  <a:schemeClr val="accent1">
                    <a:lumMod val="50000"/>
                  </a:schemeClr>
                </a:solidFill>
                <a:effectLst/>
                <a:uLnTx/>
                <a:uFillTx/>
                <a:latin typeface="Century Gothic" panose="020F0302020204030204"/>
              </a:rPr>
              <a:t>) o cada año</a:t>
            </a:r>
            <a:r>
              <a:rPr lang="en-GB" sz="2100" b="1" noProof="0" dirty="0">
                <a:solidFill>
                  <a:schemeClr val="accent1">
                    <a:lumMod val="50000"/>
                  </a:schemeClr>
                </a:solidFill>
                <a:latin typeface="Century Gothic" panose="020F0302020204030204"/>
              </a:rPr>
              <a:t>?</a:t>
            </a:r>
            <a:r>
              <a:rPr lang="en-GB" sz="2100" b="1" dirty="0">
                <a:solidFill>
                  <a:schemeClr val="accent1">
                    <a:lumMod val="50000"/>
                  </a:schemeClr>
                </a:solidFill>
              </a:rPr>
              <a:t> Luego, </a:t>
            </a:r>
            <a:r>
              <a:rPr lang="en-GB" sz="2100" b="1" dirty="0" err="1">
                <a:solidFill>
                  <a:schemeClr val="accent1">
                    <a:lumMod val="50000"/>
                  </a:schemeClr>
                </a:solidFill>
              </a:rPr>
              <a:t>escucha</a:t>
            </a:r>
            <a:r>
              <a:rPr lang="en-GB" sz="2100" b="1" dirty="0">
                <a:solidFill>
                  <a:schemeClr val="accent1">
                    <a:lumMod val="50000"/>
                  </a:schemeClr>
                </a:solidFill>
              </a:rPr>
              <a:t> otra vez. ¿Es una </a:t>
            </a:r>
            <a:r>
              <a:rPr lang="en-GB" sz="2100" b="1" dirty="0" err="1">
                <a:solidFill>
                  <a:schemeClr val="accent1">
                    <a:lumMod val="50000"/>
                  </a:schemeClr>
                </a:solidFill>
              </a:rPr>
              <a:t>pregunta</a:t>
            </a:r>
            <a:r>
              <a:rPr lang="en-GB" sz="2100" b="1" dirty="0">
                <a:solidFill>
                  <a:schemeClr val="accent1">
                    <a:lumMod val="50000"/>
                  </a:schemeClr>
                </a:solidFill>
              </a:rPr>
              <a:t> o una afirmación?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a:solidFill>
                  <a:schemeClr val="accent1">
                    <a:lumMod val="50000"/>
                  </a:schemeClr>
                </a:solidFill>
                <a:latin typeface="Century Gothic" panose="020F0302020204030204"/>
              </a:rPr>
              <a:t> </a:t>
            </a:r>
            <a:r>
              <a:rPr kumimoji="0" lang="en-GB" sz="2100" b="1" i="0" u="none" strike="noStrike" kern="1200" cap="none" spc="0" normalizeH="0" noProof="0" dirty="0">
                <a:ln>
                  <a:noFill/>
                </a:ln>
                <a:solidFill>
                  <a:schemeClr val="accent1">
                    <a:lumMod val="50000"/>
                  </a:schemeClr>
                </a:solidFill>
                <a:effectLst/>
                <a:uLnTx/>
                <a:uFillTx/>
                <a:latin typeface="Century Gothic" panose="020F0302020204030204"/>
              </a:rPr>
              <a:t> </a:t>
            </a:r>
            <a:endParaRPr kumimoji="0" lang="en-GB" sz="21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5" name="Action Button: Custom 20">
            <a:hlinkClick r:id="" action="ppaction://noaction" highlightClick="1">
              <a:snd r:embed="rId3" name="vamos a viajar por todo el pais_.wav"/>
            </a:hlinkClick>
            <a:extLst>
              <a:ext uri="{FF2B5EF4-FFF2-40B4-BE49-F238E27FC236}">
                <a16:creationId xmlns:a16="http://schemas.microsoft.com/office/drawing/2014/main" id="{FAC3B15A-89E7-A84E-A015-27C27EE98B0A}"/>
              </a:ext>
            </a:extLst>
          </p:cNvPr>
          <p:cNvSpPr/>
          <p:nvPr/>
        </p:nvSpPr>
        <p:spPr>
          <a:xfrm>
            <a:off x="18058" y="1718305"/>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 name="Action Button: Custom 20">
            <a:hlinkClick r:id="" action="ppaction://noaction" highlightClick="1">
              <a:snd r:embed="rId4" name="vamos a descubrir las ciudades antiguas.wav"/>
            </a:hlinkClick>
            <a:extLst>
              <a:ext uri="{FF2B5EF4-FFF2-40B4-BE49-F238E27FC236}">
                <a16:creationId xmlns:a16="http://schemas.microsoft.com/office/drawing/2014/main" id="{9BD1A317-DEBA-0543-8B81-6A9018593906}"/>
              </a:ext>
            </a:extLst>
          </p:cNvPr>
          <p:cNvSpPr/>
          <p:nvPr/>
        </p:nvSpPr>
        <p:spPr>
          <a:xfrm>
            <a:off x="18058" y="2302606"/>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 name="Action Button: Custom 20">
            <a:hlinkClick r:id="" action="ppaction://noaction" highlightClick="1">
              <a:snd r:embed="rId5" name="voy a los museos porque disfruto la cultura.wav"/>
            </a:hlinkClick>
            <a:extLst>
              <a:ext uri="{FF2B5EF4-FFF2-40B4-BE49-F238E27FC236}">
                <a16:creationId xmlns:a16="http://schemas.microsoft.com/office/drawing/2014/main" id="{270794EB-A58B-744E-9913-02E76F9D340C}"/>
              </a:ext>
            </a:extLst>
          </p:cNvPr>
          <p:cNvSpPr/>
          <p:nvPr/>
        </p:nvSpPr>
        <p:spPr>
          <a:xfrm>
            <a:off x="18058" y="2903726"/>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 name="Action Button: Custom 20">
            <a:hlinkClick r:id="" action="ppaction://noaction" highlightClick="1">
              <a:snd r:embed="rId6" name="vas a llevar mucho dinero_.wav"/>
            </a:hlinkClick>
            <a:extLst>
              <a:ext uri="{FF2B5EF4-FFF2-40B4-BE49-F238E27FC236}">
                <a16:creationId xmlns:a16="http://schemas.microsoft.com/office/drawing/2014/main" id="{10E054AB-74FF-6149-8474-1DF1EDC683DB}"/>
              </a:ext>
            </a:extLst>
          </p:cNvPr>
          <p:cNvSpPr/>
          <p:nvPr/>
        </p:nvSpPr>
        <p:spPr>
          <a:xfrm>
            <a:off x="18058" y="3473042"/>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Action Button: Custom 20">
            <a:hlinkClick r:id="" action="ppaction://noaction" highlightClick="1">
              <a:snd r:embed="rId7" name="vas con tu familia_.wav"/>
            </a:hlinkClick>
            <a:extLst>
              <a:ext uri="{FF2B5EF4-FFF2-40B4-BE49-F238E27FC236}">
                <a16:creationId xmlns:a16="http://schemas.microsoft.com/office/drawing/2014/main" id="{63F3B838-2C3B-3F48-835E-9BFFA400B4DC}"/>
              </a:ext>
            </a:extLst>
          </p:cNvPr>
          <p:cNvSpPr/>
          <p:nvPr/>
        </p:nvSpPr>
        <p:spPr>
          <a:xfrm>
            <a:off x="18058" y="4039993"/>
            <a:ext cx="463046" cy="40267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 name="Action Button: Custom 20">
            <a:hlinkClick r:id="" action="ppaction://noaction" highlightClick="1">
              <a:snd r:embed="rId8" name="voy a la capital mucho porque mis primos viven alli.wav"/>
            </a:hlinkClick>
            <a:extLst>
              <a:ext uri="{FF2B5EF4-FFF2-40B4-BE49-F238E27FC236}">
                <a16:creationId xmlns:a16="http://schemas.microsoft.com/office/drawing/2014/main" id="{9BD1A317-DEBA-0543-8B81-6A9018593906}"/>
              </a:ext>
            </a:extLst>
          </p:cNvPr>
          <p:cNvSpPr/>
          <p:nvPr/>
        </p:nvSpPr>
        <p:spPr>
          <a:xfrm>
            <a:off x="18058" y="4598236"/>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20">
            <a:hlinkClick r:id="" action="ppaction://noaction" highlightClick="1">
              <a:snd r:embed="rId9" name="tu amiga va a la capital tambien_.wav"/>
            </a:hlinkClick>
            <a:extLst>
              <a:ext uri="{FF2B5EF4-FFF2-40B4-BE49-F238E27FC236}">
                <a16:creationId xmlns:a16="http://schemas.microsoft.com/office/drawing/2014/main" id="{270794EB-A58B-744E-9913-02E76F9D340C}"/>
              </a:ext>
            </a:extLst>
          </p:cNvPr>
          <p:cNvSpPr/>
          <p:nvPr/>
        </p:nvSpPr>
        <p:spPr>
          <a:xfrm>
            <a:off x="18058" y="5199356"/>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20">
            <a:hlinkClick r:id="" action="ppaction://noaction" highlightClick="1">
              <a:snd r:embed="rId10" name="voy a descansar en la playa todos los dias.wav"/>
            </a:hlinkClick>
            <a:extLst>
              <a:ext uri="{FF2B5EF4-FFF2-40B4-BE49-F238E27FC236}">
                <a16:creationId xmlns:a16="http://schemas.microsoft.com/office/drawing/2014/main" id="{10E054AB-74FF-6149-8474-1DF1EDC683DB}"/>
              </a:ext>
            </a:extLst>
          </p:cNvPr>
          <p:cNvSpPr/>
          <p:nvPr/>
        </p:nvSpPr>
        <p:spPr>
          <a:xfrm>
            <a:off x="18058" y="5807541"/>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122100171"/>
              </p:ext>
            </p:extLst>
          </p:nvPr>
        </p:nvGraphicFramePr>
        <p:xfrm>
          <a:off x="545054" y="976504"/>
          <a:ext cx="4263174" cy="5334000"/>
        </p:xfrm>
        <a:graphic>
          <a:graphicData uri="http://schemas.openxmlformats.org/drawingml/2006/table">
            <a:tbl>
              <a:tblPr firstRow="1" bandRow="1">
                <a:tableStyleId>{8A107856-5554-42FB-B03E-39F5DBC370BA}</a:tableStyleId>
              </a:tblPr>
              <a:tblGrid>
                <a:gridCol w="1002767">
                  <a:extLst>
                    <a:ext uri="{9D8B030D-6E8A-4147-A177-3AD203B41FA5}">
                      <a16:colId xmlns:a16="http://schemas.microsoft.com/office/drawing/2014/main" val="1845134756"/>
                    </a:ext>
                  </a:extLst>
                </a:gridCol>
                <a:gridCol w="1528161">
                  <a:extLst>
                    <a:ext uri="{9D8B030D-6E8A-4147-A177-3AD203B41FA5}">
                      <a16:colId xmlns:a16="http://schemas.microsoft.com/office/drawing/2014/main" val="2830338523"/>
                    </a:ext>
                  </a:extLst>
                </a:gridCol>
                <a:gridCol w="1732246">
                  <a:extLst>
                    <a:ext uri="{9D8B030D-6E8A-4147-A177-3AD203B41FA5}">
                      <a16:colId xmlns:a16="http://schemas.microsoft.com/office/drawing/2014/main" val="1449530385"/>
                    </a:ext>
                  </a:extLst>
                </a:gridCol>
              </a:tblGrid>
              <a:tr h="579120">
                <a:tc>
                  <a:txBody>
                    <a:bodyPr/>
                    <a:lstStyle/>
                    <a:p>
                      <a:r>
                        <a:rPr lang="en-GB" sz="2000" dirty="0">
                          <a:solidFill>
                            <a:schemeClr val="accent1">
                              <a:lumMod val="50000"/>
                            </a:schemeClr>
                          </a:solidFill>
                        </a:rPr>
                        <a:t>Cada año</a:t>
                      </a:r>
                    </a:p>
                  </a:txBody>
                  <a:tcPr/>
                </a:tc>
                <a:tc>
                  <a:txBody>
                    <a:bodyPr/>
                    <a:lstStyle/>
                    <a:p>
                      <a:r>
                        <a:rPr lang="en-GB" sz="2000" dirty="0">
                          <a:solidFill>
                            <a:schemeClr val="accent1">
                              <a:lumMod val="50000"/>
                            </a:schemeClr>
                          </a:solidFill>
                        </a:rPr>
                        <a:t>En agosto</a:t>
                      </a:r>
                    </a:p>
                    <a:p>
                      <a:r>
                        <a:rPr lang="en-GB" sz="2000" dirty="0">
                          <a:solidFill>
                            <a:schemeClr val="accent1">
                              <a:lumMod val="50000"/>
                            </a:schemeClr>
                          </a:solidFill>
                        </a:rPr>
                        <a:t>(</a:t>
                      </a:r>
                      <a:r>
                        <a:rPr lang="en-GB" sz="2000" dirty="0" err="1">
                          <a:solidFill>
                            <a:schemeClr val="accent1">
                              <a:lumMod val="50000"/>
                            </a:schemeClr>
                          </a:solidFill>
                        </a:rPr>
                        <a:t>futuro</a:t>
                      </a:r>
                      <a:r>
                        <a:rPr lang="en-GB" sz="2000" dirty="0">
                          <a:solidFill>
                            <a:schemeClr val="accent1">
                              <a:lumMod val="50000"/>
                            </a:schemeClr>
                          </a:solidFill>
                        </a:rPr>
                        <a:t>)</a:t>
                      </a:r>
                    </a:p>
                  </a:txBody>
                  <a:tcPr/>
                </a:tc>
                <a:tc>
                  <a:txBody>
                    <a:bodyPr/>
                    <a:lstStyle/>
                    <a:p>
                      <a:r>
                        <a:rPr lang="en-GB" sz="2000" dirty="0" err="1">
                          <a:solidFill>
                            <a:schemeClr val="accent1">
                              <a:lumMod val="50000"/>
                            </a:schemeClr>
                          </a:solidFill>
                        </a:rPr>
                        <a:t>Pregunta</a:t>
                      </a:r>
                      <a:r>
                        <a:rPr lang="en-GB" sz="2000" dirty="0">
                          <a:solidFill>
                            <a:schemeClr val="accent1">
                              <a:lumMod val="50000"/>
                            </a:schemeClr>
                          </a:solidFill>
                        </a:rPr>
                        <a:t> o afirmación? </a:t>
                      </a:r>
                    </a:p>
                  </a:txBody>
                  <a:tcPr>
                    <a:solidFill>
                      <a:schemeClr val="accent4">
                        <a:lumMod val="20000"/>
                        <a:lumOff val="80000"/>
                      </a:schemeClr>
                    </a:solidFill>
                  </a:tcPr>
                </a:tc>
                <a:extLst>
                  <a:ext uri="{0D108BD9-81ED-4DB2-BD59-A6C34878D82A}">
                    <a16:rowId xmlns:a16="http://schemas.microsoft.com/office/drawing/2014/main" val="2030230557"/>
                  </a:ext>
                </a:extLst>
              </a:tr>
              <a:tr h="579120">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738397324"/>
                  </a:ext>
                </a:extLst>
              </a:tr>
              <a:tr h="579120">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4215165987"/>
                  </a:ext>
                </a:extLst>
              </a:tr>
              <a:tr h="579120">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1077081435"/>
                  </a:ext>
                </a:extLst>
              </a:tr>
              <a:tr h="579120">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831855241"/>
                  </a:ext>
                </a:extLst>
              </a:tr>
              <a:tr h="579120">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3828958470"/>
                  </a:ext>
                </a:extLst>
              </a:tr>
              <a:tr h="579120">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3652423232"/>
                  </a:ext>
                </a:extLst>
              </a:tr>
              <a:tr h="579120">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4112106634"/>
                  </a:ext>
                </a:extLst>
              </a:tr>
              <a:tr h="579120">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tc>
                <a:tc>
                  <a:txBody>
                    <a:bodyPr/>
                    <a:lstStyle/>
                    <a:p>
                      <a:endParaRPr lang="en-GB" sz="3200"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4140601384"/>
                  </a:ext>
                </a:extLst>
              </a:tr>
            </a:tbl>
          </a:graphicData>
        </a:graphic>
      </p:graphicFrame>
      <p:sp>
        <p:nvSpPr>
          <p:cNvPr id="14" name="TextBox 13"/>
          <p:cNvSpPr txBox="1"/>
          <p:nvPr/>
        </p:nvSpPr>
        <p:spPr>
          <a:xfrm>
            <a:off x="4917882" y="1063590"/>
            <a:ext cx="7155835"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dirty="0">
                <a:solidFill>
                  <a:schemeClr val="accent1">
                    <a:lumMod val="50000"/>
                  </a:schemeClr>
                </a:solidFill>
                <a:latin typeface="Century Gothic" panose="020F0302020204030204"/>
              </a:rPr>
              <a:t>Escucha y completa las frases 1, 2, 4 </a:t>
            </a:r>
            <a:r>
              <a:rPr lang="en-GB" sz="2300" b="1">
                <a:solidFill>
                  <a:schemeClr val="accent1">
                    <a:lumMod val="50000"/>
                  </a:schemeClr>
                </a:solidFill>
                <a:latin typeface="Century Gothic" panose="020F0302020204030204"/>
              </a:rPr>
              <a:t>y </a:t>
            </a:r>
            <a:r>
              <a:rPr lang="en-GB" sz="2300" b="1" smtClean="0">
                <a:solidFill>
                  <a:schemeClr val="accent1">
                    <a:lumMod val="50000"/>
                  </a:schemeClr>
                </a:solidFill>
                <a:latin typeface="Century Gothic" panose="020F0302020204030204"/>
              </a:rPr>
              <a:t>8.</a:t>
            </a:r>
            <a:endParaRPr kumimoji="0" lang="en-GB" sz="23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16"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44982" y="1772126"/>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44982" y="2349701"/>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6274" y="2946730"/>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44981" y="3514373"/>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1135" y="4682571"/>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6314" y="4086037"/>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150" y="5283691"/>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44982" y="5807541"/>
            <a:ext cx="355003" cy="369950"/>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TextBox 31"/>
          <p:cNvSpPr txBox="1"/>
          <p:nvPr/>
        </p:nvSpPr>
        <p:spPr>
          <a:xfrm>
            <a:off x="4872178" y="1717966"/>
            <a:ext cx="6559910" cy="400110"/>
          </a:xfrm>
          <a:prstGeom prst="rect">
            <a:avLst/>
          </a:prstGeom>
          <a:noFill/>
        </p:spPr>
        <p:txBody>
          <a:bodyPr wrap="square" rtlCol="0">
            <a:spAutoFit/>
          </a:bodyPr>
          <a:lstStyle/>
          <a:p>
            <a:r>
              <a:rPr lang="en-GB" sz="2000" b="1" dirty="0">
                <a:solidFill>
                  <a:schemeClr val="accent1">
                    <a:lumMod val="50000"/>
                  </a:schemeClr>
                </a:solidFill>
              </a:rPr>
              <a:t> ____ ____ _______ to travel all around the country</a:t>
            </a:r>
          </a:p>
        </p:txBody>
      </p:sp>
      <p:sp>
        <p:nvSpPr>
          <p:cNvPr id="33" name="TextBox 32"/>
          <p:cNvSpPr txBox="1"/>
          <p:nvPr/>
        </p:nvSpPr>
        <p:spPr>
          <a:xfrm>
            <a:off x="4872178" y="2356602"/>
            <a:ext cx="6559910" cy="400110"/>
          </a:xfrm>
          <a:prstGeom prst="rect">
            <a:avLst/>
          </a:prstGeom>
          <a:noFill/>
        </p:spPr>
        <p:txBody>
          <a:bodyPr wrap="square" rtlCol="0">
            <a:spAutoFit/>
          </a:bodyPr>
          <a:lstStyle/>
          <a:p>
            <a:r>
              <a:rPr lang="en-GB" sz="2000" b="1" dirty="0">
                <a:solidFill>
                  <a:schemeClr val="accent1">
                    <a:lumMod val="50000"/>
                  </a:schemeClr>
                </a:solidFill>
              </a:rPr>
              <a:t> ____ ____ ______ to discover (the) old cities</a:t>
            </a:r>
          </a:p>
        </p:txBody>
      </p:sp>
      <p:sp>
        <p:nvSpPr>
          <p:cNvPr id="34" name="TextBox 33"/>
          <p:cNvSpPr txBox="1"/>
          <p:nvPr/>
        </p:nvSpPr>
        <p:spPr>
          <a:xfrm>
            <a:off x="3162322" y="1741966"/>
            <a:ext cx="1424433" cy="400110"/>
          </a:xfrm>
          <a:prstGeom prst="rect">
            <a:avLst/>
          </a:prstGeom>
          <a:noFill/>
        </p:spPr>
        <p:txBody>
          <a:bodyPr wrap="square" rtlCol="0">
            <a:spAutoFit/>
          </a:bodyPr>
          <a:lstStyle/>
          <a:p>
            <a:r>
              <a:rPr lang="en-GB" sz="2000" b="1" dirty="0" err="1">
                <a:solidFill>
                  <a:schemeClr val="accent1">
                    <a:lumMod val="50000"/>
                  </a:schemeClr>
                </a:solidFill>
              </a:rPr>
              <a:t>pregunta</a:t>
            </a:r>
            <a:endParaRPr lang="en-GB" sz="2000" b="1" dirty="0">
              <a:solidFill>
                <a:schemeClr val="accent1">
                  <a:lumMod val="50000"/>
                </a:schemeClr>
              </a:solidFill>
            </a:endParaRPr>
          </a:p>
        </p:txBody>
      </p:sp>
      <p:sp>
        <p:nvSpPr>
          <p:cNvPr id="35" name="TextBox 34"/>
          <p:cNvSpPr txBox="1"/>
          <p:nvPr/>
        </p:nvSpPr>
        <p:spPr>
          <a:xfrm>
            <a:off x="3181126" y="2342717"/>
            <a:ext cx="1549403" cy="400110"/>
          </a:xfrm>
          <a:prstGeom prst="rect">
            <a:avLst/>
          </a:prstGeom>
          <a:noFill/>
        </p:spPr>
        <p:txBody>
          <a:bodyPr wrap="square" rtlCol="0">
            <a:spAutoFit/>
          </a:bodyPr>
          <a:lstStyle/>
          <a:p>
            <a:r>
              <a:rPr lang="en-GB" sz="2000" b="1" dirty="0">
                <a:solidFill>
                  <a:schemeClr val="accent1">
                    <a:lumMod val="50000"/>
                  </a:schemeClr>
                </a:solidFill>
              </a:rPr>
              <a:t>afirmación</a:t>
            </a:r>
          </a:p>
        </p:txBody>
      </p:sp>
      <p:sp>
        <p:nvSpPr>
          <p:cNvPr id="36" name="TextBox 35"/>
          <p:cNvSpPr txBox="1"/>
          <p:nvPr/>
        </p:nvSpPr>
        <p:spPr>
          <a:xfrm>
            <a:off x="5017253" y="1642300"/>
            <a:ext cx="2112477" cy="430887"/>
          </a:xfrm>
          <a:prstGeom prst="rect">
            <a:avLst/>
          </a:prstGeom>
          <a:noFill/>
        </p:spPr>
        <p:txBody>
          <a:bodyPr wrap="square" rtlCol="0">
            <a:spAutoFit/>
          </a:bodyPr>
          <a:lstStyle/>
          <a:p>
            <a:r>
              <a:rPr lang="en-GB" sz="2200" b="1" dirty="0">
                <a:solidFill>
                  <a:schemeClr val="accent2"/>
                </a:solidFill>
              </a:rPr>
              <a:t>Are we going</a:t>
            </a:r>
          </a:p>
        </p:txBody>
      </p:sp>
      <p:sp>
        <p:nvSpPr>
          <p:cNvPr id="37" name="TextBox 36"/>
          <p:cNvSpPr txBox="1"/>
          <p:nvPr/>
        </p:nvSpPr>
        <p:spPr>
          <a:xfrm>
            <a:off x="10836162" y="1712605"/>
            <a:ext cx="1191851" cy="430887"/>
          </a:xfrm>
          <a:prstGeom prst="rect">
            <a:avLst/>
          </a:prstGeom>
          <a:noFill/>
        </p:spPr>
        <p:txBody>
          <a:bodyPr wrap="square" rtlCol="0">
            <a:spAutoFit/>
          </a:bodyPr>
          <a:lstStyle/>
          <a:p>
            <a:r>
              <a:rPr lang="en-GB" sz="2200" b="1" dirty="0">
                <a:solidFill>
                  <a:schemeClr val="accent2"/>
                </a:solidFill>
              </a:rPr>
              <a:t>?</a:t>
            </a:r>
          </a:p>
        </p:txBody>
      </p:sp>
      <p:sp>
        <p:nvSpPr>
          <p:cNvPr id="38" name="TextBox 37"/>
          <p:cNvSpPr txBox="1"/>
          <p:nvPr/>
        </p:nvSpPr>
        <p:spPr>
          <a:xfrm>
            <a:off x="3149566" y="2943468"/>
            <a:ext cx="1549403" cy="400110"/>
          </a:xfrm>
          <a:prstGeom prst="rect">
            <a:avLst/>
          </a:prstGeom>
          <a:noFill/>
        </p:spPr>
        <p:txBody>
          <a:bodyPr wrap="square" rtlCol="0">
            <a:spAutoFit/>
          </a:bodyPr>
          <a:lstStyle/>
          <a:p>
            <a:r>
              <a:rPr lang="en-GB" sz="2000" b="1" dirty="0">
                <a:solidFill>
                  <a:schemeClr val="accent1">
                    <a:lumMod val="50000"/>
                  </a:schemeClr>
                </a:solidFill>
              </a:rPr>
              <a:t>afirmación</a:t>
            </a:r>
          </a:p>
        </p:txBody>
      </p:sp>
      <p:sp>
        <p:nvSpPr>
          <p:cNvPr id="39" name="TextBox 38"/>
          <p:cNvSpPr txBox="1"/>
          <p:nvPr/>
        </p:nvSpPr>
        <p:spPr>
          <a:xfrm>
            <a:off x="3149566" y="3458574"/>
            <a:ext cx="1424433" cy="400110"/>
          </a:xfrm>
          <a:prstGeom prst="rect">
            <a:avLst/>
          </a:prstGeom>
          <a:noFill/>
        </p:spPr>
        <p:txBody>
          <a:bodyPr wrap="square" rtlCol="0">
            <a:spAutoFit/>
          </a:bodyPr>
          <a:lstStyle/>
          <a:p>
            <a:r>
              <a:rPr lang="en-GB" sz="2000" b="1" dirty="0" err="1">
                <a:solidFill>
                  <a:schemeClr val="accent1">
                    <a:lumMod val="50000"/>
                  </a:schemeClr>
                </a:solidFill>
              </a:rPr>
              <a:t>pregunta</a:t>
            </a:r>
            <a:endParaRPr lang="en-GB" sz="2000" b="1" dirty="0">
              <a:solidFill>
                <a:schemeClr val="accent1">
                  <a:lumMod val="50000"/>
                </a:schemeClr>
              </a:solidFill>
            </a:endParaRPr>
          </a:p>
        </p:txBody>
      </p:sp>
      <p:sp>
        <p:nvSpPr>
          <p:cNvPr id="41" name="TextBox 40"/>
          <p:cNvSpPr txBox="1"/>
          <p:nvPr/>
        </p:nvSpPr>
        <p:spPr>
          <a:xfrm>
            <a:off x="3174829" y="4026235"/>
            <a:ext cx="1424433" cy="400110"/>
          </a:xfrm>
          <a:prstGeom prst="rect">
            <a:avLst/>
          </a:prstGeom>
          <a:noFill/>
        </p:spPr>
        <p:txBody>
          <a:bodyPr wrap="square" rtlCol="0">
            <a:spAutoFit/>
          </a:bodyPr>
          <a:lstStyle/>
          <a:p>
            <a:r>
              <a:rPr lang="en-GB" sz="2000" b="1" dirty="0" err="1">
                <a:solidFill>
                  <a:schemeClr val="accent1">
                    <a:lumMod val="50000"/>
                  </a:schemeClr>
                </a:solidFill>
              </a:rPr>
              <a:t>pregunta</a:t>
            </a:r>
            <a:endParaRPr lang="en-GB" sz="2000" b="1" dirty="0">
              <a:solidFill>
                <a:schemeClr val="accent1">
                  <a:lumMod val="50000"/>
                </a:schemeClr>
              </a:solidFill>
            </a:endParaRPr>
          </a:p>
        </p:txBody>
      </p:sp>
      <p:sp>
        <p:nvSpPr>
          <p:cNvPr id="42" name="TextBox 41"/>
          <p:cNvSpPr txBox="1"/>
          <p:nvPr/>
        </p:nvSpPr>
        <p:spPr>
          <a:xfrm>
            <a:off x="3112343" y="4650738"/>
            <a:ext cx="1549403" cy="400110"/>
          </a:xfrm>
          <a:prstGeom prst="rect">
            <a:avLst/>
          </a:prstGeom>
          <a:noFill/>
        </p:spPr>
        <p:txBody>
          <a:bodyPr wrap="square" rtlCol="0">
            <a:spAutoFit/>
          </a:bodyPr>
          <a:lstStyle/>
          <a:p>
            <a:r>
              <a:rPr lang="en-GB" sz="2000" b="1" dirty="0">
                <a:solidFill>
                  <a:schemeClr val="accent1">
                    <a:lumMod val="50000"/>
                  </a:schemeClr>
                </a:solidFill>
              </a:rPr>
              <a:t>afirmación</a:t>
            </a:r>
          </a:p>
        </p:txBody>
      </p:sp>
      <p:sp>
        <p:nvSpPr>
          <p:cNvPr id="43" name="TextBox 42"/>
          <p:cNvSpPr txBox="1"/>
          <p:nvPr/>
        </p:nvSpPr>
        <p:spPr>
          <a:xfrm>
            <a:off x="3162322" y="5197281"/>
            <a:ext cx="1424433" cy="400110"/>
          </a:xfrm>
          <a:prstGeom prst="rect">
            <a:avLst/>
          </a:prstGeom>
          <a:noFill/>
        </p:spPr>
        <p:txBody>
          <a:bodyPr wrap="square" rtlCol="0">
            <a:spAutoFit/>
          </a:bodyPr>
          <a:lstStyle/>
          <a:p>
            <a:r>
              <a:rPr lang="en-GB" sz="2000" b="1" dirty="0" err="1">
                <a:solidFill>
                  <a:schemeClr val="accent1">
                    <a:lumMod val="50000"/>
                  </a:schemeClr>
                </a:solidFill>
              </a:rPr>
              <a:t>pregunta</a:t>
            </a:r>
            <a:endParaRPr lang="en-GB" sz="2000" b="1" dirty="0">
              <a:solidFill>
                <a:schemeClr val="accent1">
                  <a:lumMod val="50000"/>
                </a:schemeClr>
              </a:solidFill>
            </a:endParaRPr>
          </a:p>
        </p:txBody>
      </p:sp>
      <p:sp>
        <p:nvSpPr>
          <p:cNvPr id="44" name="TextBox 43"/>
          <p:cNvSpPr txBox="1"/>
          <p:nvPr/>
        </p:nvSpPr>
        <p:spPr>
          <a:xfrm>
            <a:off x="3149565" y="5819476"/>
            <a:ext cx="1549403" cy="400110"/>
          </a:xfrm>
          <a:prstGeom prst="rect">
            <a:avLst/>
          </a:prstGeom>
          <a:noFill/>
        </p:spPr>
        <p:txBody>
          <a:bodyPr wrap="square" rtlCol="0">
            <a:spAutoFit/>
          </a:bodyPr>
          <a:lstStyle/>
          <a:p>
            <a:r>
              <a:rPr lang="en-GB" sz="2000" b="1" dirty="0">
                <a:solidFill>
                  <a:schemeClr val="accent1">
                    <a:lumMod val="50000"/>
                  </a:schemeClr>
                </a:solidFill>
              </a:rPr>
              <a:t>afirmación</a:t>
            </a:r>
          </a:p>
        </p:txBody>
      </p:sp>
      <p:sp>
        <p:nvSpPr>
          <p:cNvPr id="45" name="TextBox 44"/>
          <p:cNvSpPr txBox="1"/>
          <p:nvPr/>
        </p:nvSpPr>
        <p:spPr>
          <a:xfrm>
            <a:off x="5004496" y="2315827"/>
            <a:ext cx="2029674" cy="430887"/>
          </a:xfrm>
          <a:prstGeom prst="rect">
            <a:avLst/>
          </a:prstGeom>
          <a:noFill/>
        </p:spPr>
        <p:txBody>
          <a:bodyPr wrap="square" rtlCol="0">
            <a:spAutoFit/>
          </a:bodyPr>
          <a:lstStyle/>
          <a:p>
            <a:r>
              <a:rPr lang="en-GB" sz="2200" b="1" dirty="0">
                <a:solidFill>
                  <a:schemeClr val="accent2"/>
                </a:solidFill>
              </a:rPr>
              <a:t>We are going</a:t>
            </a:r>
          </a:p>
        </p:txBody>
      </p:sp>
      <p:sp>
        <p:nvSpPr>
          <p:cNvPr id="46" name="TextBox 45"/>
          <p:cNvSpPr txBox="1"/>
          <p:nvPr/>
        </p:nvSpPr>
        <p:spPr>
          <a:xfrm>
            <a:off x="10089195" y="2217049"/>
            <a:ext cx="1191851" cy="584775"/>
          </a:xfrm>
          <a:prstGeom prst="rect">
            <a:avLst/>
          </a:prstGeom>
          <a:noFill/>
        </p:spPr>
        <p:txBody>
          <a:bodyPr wrap="square" rtlCol="0">
            <a:spAutoFit/>
          </a:bodyPr>
          <a:lstStyle/>
          <a:p>
            <a:r>
              <a:rPr lang="en-GB" sz="3200" b="1" dirty="0">
                <a:solidFill>
                  <a:schemeClr val="accent2"/>
                </a:solidFill>
              </a:rPr>
              <a:t>.</a:t>
            </a:r>
          </a:p>
        </p:txBody>
      </p:sp>
      <p:sp>
        <p:nvSpPr>
          <p:cNvPr id="49" name="TextBox 48"/>
          <p:cNvSpPr txBox="1"/>
          <p:nvPr/>
        </p:nvSpPr>
        <p:spPr>
          <a:xfrm>
            <a:off x="4872178" y="3523455"/>
            <a:ext cx="7143514" cy="400110"/>
          </a:xfrm>
          <a:prstGeom prst="rect">
            <a:avLst/>
          </a:prstGeom>
          <a:noFill/>
        </p:spPr>
        <p:txBody>
          <a:bodyPr wrap="square" rtlCol="0">
            <a:spAutoFit/>
          </a:bodyPr>
          <a:lstStyle/>
          <a:p>
            <a:r>
              <a:rPr lang="en-GB" sz="2000" b="1" dirty="0">
                <a:solidFill>
                  <a:schemeClr val="accent1">
                    <a:lumMod val="50000"/>
                  </a:schemeClr>
                </a:solidFill>
              </a:rPr>
              <a:t> ____ ____ _______ to take a lot of money</a:t>
            </a:r>
          </a:p>
        </p:txBody>
      </p:sp>
      <p:sp>
        <p:nvSpPr>
          <p:cNvPr id="50" name="TextBox 49"/>
          <p:cNvSpPr txBox="1"/>
          <p:nvPr/>
        </p:nvSpPr>
        <p:spPr>
          <a:xfrm>
            <a:off x="4965859" y="3464631"/>
            <a:ext cx="2112477" cy="430887"/>
          </a:xfrm>
          <a:prstGeom prst="rect">
            <a:avLst/>
          </a:prstGeom>
          <a:noFill/>
        </p:spPr>
        <p:txBody>
          <a:bodyPr wrap="square" rtlCol="0">
            <a:spAutoFit/>
          </a:bodyPr>
          <a:lstStyle/>
          <a:p>
            <a:r>
              <a:rPr lang="en-GB" sz="2200" b="1" dirty="0">
                <a:solidFill>
                  <a:schemeClr val="accent2"/>
                </a:solidFill>
              </a:rPr>
              <a:t>Are you going</a:t>
            </a:r>
          </a:p>
        </p:txBody>
      </p:sp>
      <p:sp>
        <p:nvSpPr>
          <p:cNvPr id="51" name="TextBox 50"/>
          <p:cNvSpPr txBox="1"/>
          <p:nvPr/>
        </p:nvSpPr>
        <p:spPr>
          <a:xfrm>
            <a:off x="9766362" y="3498039"/>
            <a:ext cx="1191851" cy="430887"/>
          </a:xfrm>
          <a:prstGeom prst="rect">
            <a:avLst/>
          </a:prstGeom>
          <a:noFill/>
        </p:spPr>
        <p:txBody>
          <a:bodyPr wrap="square" rtlCol="0">
            <a:spAutoFit/>
          </a:bodyPr>
          <a:lstStyle/>
          <a:p>
            <a:r>
              <a:rPr lang="en-GB" sz="2200" b="1" dirty="0">
                <a:solidFill>
                  <a:schemeClr val="accent2"/>
                </a:solidFill>
              </a:rPr>
              <a:t>?</a:t>
            </a:r>
          </a:p>
        </p:txBody>
      </p:sp>
      <p:sp>
        <p:nvSpPr>
          <p:cNvPr id="57" name="TextBox 56"/>
          <p:cNvSpPr txBox="1"/>
          <p:nvPr/>
        </p:nvSpPr>
        <p:spPr>
          <a:xfrm>
            <a:off x="4930203" y="5844655"/>
            <a:ext cx="7143514" cy="400110"/>
          </a:xfrm>
          <a:prstGeom prst="rect">
            <a:avLst/>
          </a:prstGeom>
          <a:noFill/>
        </p:spPr>
        <p:txBody>
          <a:bodyPr wrap="square" rtlCol="0">
            <a:spAutoFit/>
          </a:bodyPr>
          <a:lstStyle/>
          <a:p>
            <a:r>
              <a:rPr lang="en-GB" sz="2000" b="1" dirty="0">
                <a:solidFill>
                  <a:schemeClr val="accent1">
                    <a:lumMod val="50000"/>
                  </a:schemeClr>
                </a:solidFill>
              </a:rPr>
              <a:t>___ ___ ______ to rest/relax on the beach every day</a:t>
            </a:r>
          </a:p>
        </p:txBody>
      </p:sp>
      <p:sp>
        <p:nvSpPr>
          <p:cNvPr id="58" name="TextBox 57"/>
          <p:cNvSpPr txBox="1"/>
          <p:nvPr/>
        </p:nvSpPr>
        <p:spPr>
          <a:xfrm>
            <a:off x="5017253" y="5804087"/>
            <a:ext cx="2112477" cy="430887"/>
          </a:xfrm>
          <a:prstGeom prst="rect">
            <a:avLst/>
          </a:prstGeom>
          <a:noFill/>
        </p:spPr>
        <p:txBody>
          <a:bodyPr wrap="square" rtlCol="0">
            <a:spAutoFit/>
          </a:bodyPr>
          <a:lstStyle/>
          <a:p>
            <a:r>
              <a:rPr lang="en-GB" sz="2200" b="1" dirty="0">
                <a:solidFill>
                  <a:schemeClr val="accent2"/>
                </a:solidFill>
              </a:rPr>
              <a:t>I am going</a:t>
            </a:r>
          </a:p>
        </p:txBody>
      </p:sp>
      <p:sp>
        <p:nvSpPr>
          <p:cNvPr id="59" name="TextBox 58"/>
          <p:cNvSpPr txBox="1"/>
          <p:nvPr/>
        </p:nvSpPr>
        <p:spPr>
          <a:xfrm>
            <a:off x="11139426" y="5734688"/>
            <a:ext cx="1191851" cy="584775"/>
          </a:xfrm>
          <a:prstGeom prst="rect">
            <a:avLst/>
          </a:prstGeom>
          <a:noFill/>
        </p:spPr>
        <p:txBody>
          <a:bodyPr wrap="square" rtlCol="0">
            <a:spAutoFit/>
          </a:bodyPr>
          <a:lstStyle/>
          <a:p>
            <a:r>
              <a:rPr lang="en-GB" sz="3200" b="1" dirty="0">
                <a:solidFill>
                  <a:schemeClr val="accent2"/>
                </a:solidFill>
              </a:rPr>
              <a:t>.</a:t>
            </a:r>
          </a:p>
        </p:txBody>
      </p:sp>
      <p:pic>
        <p:nvPicPr>
          <p:cNvPr id="63" name="Picture 62"/>
          <p:cNvPicPr>
            <a:picLocks noChangeAspect="1"/>
          </p:cNvPicPr>
          <p:nvPr/>
        </p:nvPicPr>
        <p:blipFill rotWithShape="1">
          <a:blip r:embed="rId12" cstate="print">
            <a:clrChange>
              <a:clrFrom>
                <a:srgbClr val="FCFAFB"/>
              </a:clrFrom>
              <a:clrTo>
                <a:srgbClr val="FCFAFB">
                  <a:alpha val="0"/>
                </a:srgbClr>
              </a:clrTo>
            </a:clrChange>
            <a:extLst>
              <a:ext uri="{28A0092B-C50C-407E-A947-70E740481C1C}">
                <a14:useLocalDpi xmlns:a14="http://schemas.microsoft.com/office/drawing/2010/main" val="0"/>
              </a:ext>
            </a:extLst>
          </a:blip>
          <a:srcRect t="18997" r="61722"/>
          <a:stretch/>
        </p:blipFill>
        <p:spPr>
          <a:xfrm>
            <a:off x="10890900" y="1769392"/>
            <a:ext cx="1315135" cy="1565490"/>
          </a:xfrm>
          <a:prstGeom prst="rect">
            <a:avLst/>
          </a:prstGeom>
        </p:spPr>
      </p:pic>
      <p:pic>
        <p:nvPicPr>
          <p:cNvPr id="5122" name="Picture 2" descr="Why do the flags of Colombia, Ecuador, and Venezuela look similar ..."/>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38323" y="1158933"/>
            <a:ext cx="942513" cy="627820"/>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8749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2" grpId="0"/>
      <p:bldP spid="33" grpId="0"/>
      <p:bldP spid="34" grpId="0"/>
      <p:bldP spid="35" grpId="0"/>
      <p:bldP spid="36" grpId="0"/>
      <p:bldP spid="37" grpId="0"/>
      <p:bldP spid="38" grpId="0"/>
      <p:bldP spid="39" grpId="0"/>
      <p:bldP spid="41" grpId="0"/>
      <p:bldP spid="42" grpId="0"/>
      <p:bldP spid="43" grpId="0"/>
      <p:bldP spid="44" grpId="0"/>
      <p:bldP spid="45" grpId="0"/>
      <p:bldP spid="46" grpId="0"/>
      <p:bldP spid="49" grpId="0"/>
      <p:bldP spid="50" grpId="0"/>
      <p:bldP spid="51" grpId="0"/>
      <p:bldP spid="57" grpId="0"/>
      <p:bldP spid="58" grpId="0"/>
      <p:bldP spid="5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124" b="29414"/>
          <a:stretch/>
        </p:blipFill>
        <p:spPr>
          <a:xfrm>
            <a:off x="20750" y="681543"/>
            <a:ext cx="6090691" cy="5651248"/>
          </a:xfrm>
          <a:prstGeom prst="rect">
            <a:avLst/>
          </a:prstGeom>
        </p:spPr>
      </p:pic>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544299" y="462664"/>
            <a:ext cx="173247" cy="48644"/>
          </a:xfrm>
        </p:spPr>
        <p:txBody>
          <a:bodyPr>
            <a:noAutofit/>
          </a:bodyPr>
          <a:lstStyle/>
          <a:p>
            <a:r>
              <a:rPr lang="en-GB" sz="100" b="1" dirty="0">
                <a:solidFill>
                  <a:prstClr val="white"/>
                </a:solidFill>
              </a:rPr>
              <a:t>leer</a:t>
            </a:r>
            <a:endParaRPr lang="en-US" sz="100" dirty="0"/>
          </a:p>
        </p:txBody>
      </p:sp>
      <p:pic>
        <p:nvPicPr>
          <p:cNvPr id="8" name="Picture 7"/>
          <p:cNvPicPr>
            <a:picLocks noChangeAspect="1"/>
          </p:cNvPicPr>
          <p:nvPr/>
        </p:nvPicPr>
        <p:blipFill rotWithShape="1">
          <a:blip r:embed="rId4" cstate="print">
            <a:clrChange>
              <a:clrFrom>
                <a:srgbClr val="FAFAFA"/>
              </a:clrFrom>
              <a:clrTo>
                <a:srgbClr val="FAFAFA">
                  <a:alpha val="0"/>
                </a:srgbClr>
              </a:clrTo>
            </a:clrChange>
            <a:extLst>
              <a:ext uri="{28A0092B-C50C-407E-A947-70E740481C1C}">
                <a14:useLocalDpi xmlns:a14="http://schemas.microsoft.com/office/drawing/2010/main" val="0"/>
              </a:ext>
            </a:extLst>
          </a:blip>
          <a:srcRect l="22798" t="11611" r="50886" b="11834"/>
          <a:stretch/>
        </p:blipFill>
        <p:spPr>
          <a:xfrm>
            <a:off x="9359180" y="358824"/>
            <a:ext cx="573304" cy="938134"/>
          </a:xfrm>
          <a:prstGeom prst="rect">
            <a:avLst/>
          </a:prstGeom>
        </p:spPr>
      </p:pic>
      <p:sp>
        <p:nvSpPr>
          <p:cNvPr id="9" name="TextBox 8"/>
          <p:cNvSpPr txBox="1"/>
          <p:nvPr/>
        </p:nvSpPr>
        <p:spPr>
          <a:xfrm>
            <a:off x="48252" y="-7631"/>
            <a:ext cx="998474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Ana escribe </a:t>
            </a:r>
            <a:r>
              <a:rPr kumimoji="0" lang="en-GB" sz="2300" b="1"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sobre</a:t>
            </a:r>
            <a:r>
              <a:rPr kumimoji="0" lang="en-GB" sz="23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300" b="1"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los</a:t>
            </a:r>
            <a:r>
              <a:rPr kumimoji="0" lang="en-GB" sz="23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300" b="1"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viajes</a:t>
            </a:r>
            <a:r>
              <a:rPr kumimoji="0" lang="en-GB" sz="23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 Colombia. ¿</a:t>
            </a:r>
            <a:r>
              <a:rPr kumimoji="0" lang="en-GB" sz="2300" b="1"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Quién</a:t>
            </a:r>
            <a:r>
              <a:rPr kumimoji="0" lang="en-GB" sz="23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es, Ana (‘I’) o Ana y </a:t>
            </a:r>
            <a:r>
              <a:rPr kumimoji="0" lang="en-GB" sz="2300" b="1"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los</a:t>
            </a:r>
            <a:r>
              <a:rPr kumimoji="0" lang="en-GB" sz="23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300" b="1"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primos</a:t>
            </a:r>
            <a:r>
              <a:rPr kumimoji="0" lang="en-GB" sz="23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(‘we’)? Decide </a:t>
            </a:r>
            <a:r>
              <a:rPr kumimoji="0" lang="en-GB" sz="2300" b="1"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si</a:t>
            </a:r>
            <a:r>
              <a:rPr kumimoji="0" lang="en-GB" sz="23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lang="en-GB" sz="2300" b="1" noProof="0" dirty="0">
                <a:solidFill>
                  <a:schemeClr val="accent1">
                    <a:lumMod val="50000"/>
                  </a:schemeClr>
                </a:solidFill>
                <a:latin typeface="Century Gothic" panose="020F0302020204030204"/>
              </a:rPr>
              <a:t>es </a:t>
            </a:r>
            <a:r>
              <a:rPr lang="en-GB" sz="2300" b="1" i="1" noProof="0" dirty="0">
                <a:solidFill>
                  <a:schemeClr val="accent1">
                    <a:lumMod val="50000"/>
                  </a:schemeClr>
                </a:solidFill>
                <a:latin typeface="Century Gothic" panose="020F0302020204030204"/>
              </a:rPr>
              <a:t>cada año </a:t>
            </a:r>
            <a:r>
              <a:rPr lang="en-GB" sz="2300" b="1" noProof="0" dirty="0">
                <a:solidFill>
                  <a:schemeClr val="accent1">
                    <a:lumMod val="50000"/>
                  </a:schemeClr>
                </a:solidFill>
                <a:latin typeface="Century Gothic" panose="020F0302020204030204"/>
              </a:rPr>
              <a:t>o en agosto (</a:t>
            </a:r>
            <a:r>
              <a:rPr kumimoji="0" lang="en-GB" sz="2300" b="1" i="1"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el</a:t>
            </a:r>
            <a:r>
              <a:rPr kumimoji="0" lang="en-GB" sz="23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300" b="1" i="1"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futuro</a:t>
            </a:r>
            <a:r>
              <a:rPr kumimoji="0" lang="en-GB" sz="2300" b="1" i="1"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a:t>
            </a:r>
            <a:r>
              <a:rPr kumimoji="0" lang="en-GB" sz="23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a:t>
            </a:r>
          </a:p>
        </p:txBody>
      </p:sp>
      <p:sp>
        <p:nvSpPr>
          <p:cNvPr id="10" name="TextBox 9"/>
          <p:cNvSpPr txBox="1"/>
          <p:nvPr/>
        </p:nvSpPr>
        <p:spPr>
          <a:xfrm>
            <a:off x="329982" y="876049"/>
            <a:ext cx="5525223" cy="5324535"/>
          </a:xfrm>
          <a:prstGeom prst="rect">
            <a:avLst/>
          </a:prstGeom>
          <a:solidFill>
            <a:srgbClr val="FFFFCC"/>
          </a:solidFill>
        </p:spPr>
        <p:txBody>
          <a:bodyPr wrap="square" rtlCol="0">
            <a:spAutoFit/>
          </a:bodyPr>
          <a:lstStyle/>
          <a:p>
            <a:r>
              <a:rPr lang="en-GB" sz="2000" dirty="0" err="1">
                <a:solidFill>
                  <a:schemeClr val="accent1">
                    <a:lumMod val="50000"/>
                  </a:schemeClr>
                </a:solidFill>
              </a:rPr>
              <a:t>Disfruto</a:t>
            </a:r>
            <a:r>
              <a:rPr lang="en-GB" sz="2000" dirty="0">
                <a:solidFill>
                  <a:schemeClr val="accent1">
                    <a:lumMod val="50000"/>
                  </a:schemeClr>
                </a:solidFill>
              </a:rPr>
              <a:t> las </a:t>
            </a:r>
            <a:r>
              <a:rPr lang="en-GB" sz="2000" dirty="0" err="1">
                <a:solidFill>
                  <a:schemeClr val="accent1">
                    <a:lumMod val="50000"/>
                  </a:schemeClr>
                </a:solidFill>
              </a:rPr>
              <a:t>vacaciones</a:t>
            </a:r>
            <a:r>
              <a:rPr lang="en-GB" sz="2000" dirty="0">
                <a:solidFill>
                  <a:schemeClr val="accent1">
                    <a:lumMod val="50000"/>
                  </a:schemeClr>
                </a:solidFill>
              </a:rPr>
              <a:t> en Colombia </a:t>
            </a:r>
            <a:r>
              <a:rPr lang="en-GB" sz="2000" dirty="0" err="1">
                <a:solidFill>
                  <a:schemeClr val="accent1">
                    <a:lumMod val="50000"/>
                  </a:schemeClr>
                </a:solidFill>
              </a:rPr>
              <a:t>porque</a:t>
            </a:r>
            <a:r>
              <a:rPr lang="en-GB" sz="2000" dirty="0">
                <a:solidFill>
                  <a:schemeClr val="accent1">
                    <a:lumMod val="50000"/>
                  </a:schemeClr>
                </a:solidFill>
              </a:rPr>
              <a:t> es un </a:t>
            </a:r>
            <a:r>
              <a:rPr lang="en-GB" sz="2000" dirty="0" err="1">
                <a:solidFill>
                  <a:schemeClr val="accent1">
                    <a:lumMod val="50000"/>
                  </a:schemeClr>
                </a:solidFill>
              </a:rPr>
              <a:t>país</a:t>
            </a:r>
            <a:r>
              <a:rPr lang="en-GB" sz="2000" dirty="0">
                <a:solidFill>
                  <a:schemeClr val="accent1">
                    <a:lumMod val="50000"/>
                  </a:schemeClr>
                </a:solidFill>
              </a:rPr>
              <a:t> </a:t>
            </a:r>
            <a:r>
              <a:rPr lang="en-GB" sz="2000" dirty="0" err="1">
                <a:solidFill>
                  <a:schemeClr val="accent1">
                    <a:lumMod val="50000"/>
                  </a:schemeClr>
                </a:solidFill>
              </a:rPr>
              <a:t>hermoso</a:t>
            </a:r>
            <a:r>
              <a:rPr lang="en-GB" sz="2000" dirty="0">
                <a:solidFill>
                  <a:schemeClr val="accent1">
                    <a:lumMod val="50000"/>
                  </a:schemeClr>
                </a:solidFill>
              </a:rPr>
              <a:t>. Como soy de allí, voy a la casa de mis </a:t>
            </a:r>
            <a:r>
              <a:rPr lang="en-GB" sz="2000" dirty="0" err="1">
                <a:solidFill>
                  <a:schemeClr val="accent1">
                    <a:lumMod val="50000"/>
                  </a:schemeClr>
                </a:solidFill>
              </a:rPr>
              <a:t>primos</a:t>
            </a:r>
            <a:r>
              <a:rPr lang="en-GB" sz="2000" dirty="0">
                <a:solidFill>
                  <a:schemeClr val="accent1">
                    <a:lumMod val="50000"/>
                  </a:schemeClr>
                </a:solidFill>
              </a:rPr>
              <a:t>. </a:t>
            </a:r>
            <a:r>
              <a:rPr lang="en-GB" sz="2000" dirty="0" err="1">
                <a:solidFill>
                  <a:schemeClr val="accent1">
                    <a:lumMod val="50000"/>
                  </a:schemeClr>
                </a:solidFill>
              </a:rPr>
              <a:t>Viven</a:t>
            </a:r>
            <a:r>
              <a:rPr lang="en-GB" sz="2000" dirty="0">
                <a:solidFill>
                  <a:schemeClr val="accent1">
                    <a:lumMod val="50000"/>
                  </a:schemeClr>
                </a:solidFill>
              </a:rPr>
              <a:t> en la capital, Bogotá.  Vamos </a:t>
            </a:r>
            <a:r>
              <a:rPr lang="en-GB" sz="2000" dirty="0" err="1">
                <a:solidFill>
                  <a:schemeClr val="accent1">
                    <a:lumMod val="50000"/>
                  </a:schemeClr>
                </a:solidFill>
              </a:rPr>
              <a:t>juntos</a:t>
            </a:r>
            <a:r>
              <a:rPr lang="en-GB" sz="2000" dirty="0">
                <a:solidFill>
                  <a:schemeClr val="accent1">
                    <a:lumMod val="50000"/>
                  </a:schemeClr>
                </a:solidFill>
              </a:rPr>
              <a:t> a las </a:t>
            </a:r>
            <a:r>
              <a:rPr lang="en-GB" sz="2000" dirty="0" err="1">
                <a:solidFill>
                  <a:schemeClr val="accent1">
                    <a:lumMod val="50000"/>
                  </a:schemeClr>
                </a:solidFill>
              </a:rPr>
              <a:t>tiendas</a:t>
            </a:r>
            <a:r>
              <a:rPr lang="en-GB" sz="2000" dirty="0">
                <a:solidFill>
                  <a:schemeClr val="accent1">
                    <a:lumMod val="50000"/>
                  </a:schemeClr>
                </a:solidFill>
              </a:rPr>
              <a:t> en el centro. İEs super </a:t>
            </a:r>
            <a:r>
              <a:rPr lang="en-GB" sz="2000" dirty="0" err="1">
                <a:solidFill>
                  <a:schemeClr val="accent1">
                    <a:lumMod val="50000"/>
                  </a:schemeClr>
                </a:solidFill>
              </a:rPr>
              <a:t>divertido</a:t>
            </a:r>
            <a:r>
              <a:rPr lang="en-GB" sz="2000" dirty="0">
                <a:solidFill>
                  <a:schemeClr val="accent1">
                    <a:lumMod val="50000"/>
                  </a:schemeClr>
                </a:solidFill>
              </a:rPr>
              <a:t>! </a:t>
            </a:r>
            <a:r>
              <a:rPr lang="en-GB" sz="2000" dirty="0" err="1">
                <a:solidFill>
                  <a:schemeClr val="accent1">
                    <a:lumMod val="50000"/>
                  </a:schemeClr>
                </a:solidFill>
              </a:rPr>
              <a:t>Tambien</a:t>
            </a:r>
            <a:r>
              <a:rPr lang="en-GB" sz="2000" dirty="0">
                <a:solidFill>
                  <a:schemeClr val="accent1">
                    <a:lumMod val="50000"/>
                  </a:schemeClr>
                </a:solidFill>
              </a:rPr>
              <a:t>, voy a viajar allí con mi familia en </a:t>
            </a:r>
            <a:r>
              <a:rPr lang="en-GB" sz="2000" dirty="0" err="1">
                <a:solidFill>
                  <a:schemeClr val="accent1">
                    <a:lumMod val="50000"/>
                  </a:schemeClr>
                </a:solidFill>
              </a:rPr>
              <a:t>verano</a:t>
            </a:r>
            <a:r>
              <a:rPr lang="en-GB" sz="2000" dirty="0">
                <a:solidFill>
                  <a:schemeClr val="accent1">
                    <a:lumMod val="50000"/>
                  </a:schemeClr>
                </a:solidFill>
              </a:rPr>
              <a:t>. </a:t>
            </a:r>
          </a:p>
          <a:p>
            <a:endParaRPr lang="en-GB" sz="2000" dirty="0">
              <a:solidFill>
                <a:schemeClr val="accent1">
                  <a:lumMod val="50000"/>
                </a:schemeClr>
              </a:solidFill>
            </a:endParaRPr>
          </a:p>
          <a:p>
            <a:r>
              <a:rPr lang="en-GB" sz="2000" dirty="0">
                <a:solidFill>
                  <a:schemeClr val="accent1">
                    <a:lumMod val="50000"/>
                  </a:schemeClr>
                </a:solidFill>
              </a:rPr>
              <a:t>Los </a:t>
            </a:r>
            <a:r>
              <a:rPr lang="en-GB" sz="2000" dirty="0" err="1">
                <a:solidFill>
                  <a:schemeClr val="accent1">
                    <a:lumMod val="50000"/>
                  </a:schemeClr>
                </a:solidFill>
              </a:rPr>
              <a:t>museos</a:t>
            </a:r>
            <a:r>
              <a:rPr lang="en-GB" sz="2000" dirty="0">
                <a:solidFill>
                  <a:schemeClr val="accent1">
                    <a:lumMod val="50000"/>
                  </a:schemeClr>
                </a:solidFill>
              </a:rPr>
              <a:t> de Bogotá, </a:t>
            </a:r>
            <a:r>
              <a:rPr lang="en-GB" sz="2000" dirty="0" err="1">
                <a:solidFill>
                  <a:schemeClr val="accent1">
                    <a:lumMod val="50000"/>
                  </a:schemeClr>
                </a:solidFill>
              </a:rPr>
              <a:t>como</a:t>
            </a:r>
            <a:r>
              <a:rPr lang="en-GB" sz="2000" dirty="0">
                <a:solidFill>
                  <a:schemeClr val="accent1">
                    <a:lumMod val="50000"/>
                  </a:schemeClr>
                </a:solidFill>
              </a:rPr>
              <a:t> el </a:t>
            </a:r>
            <a:r>
              <a:rPr lang="en-GB" sz="2000" i="1" dirty="0">
                <a:solidFill>
                  <a:schemeClr val="accent1">
                    <a:lumMod val="50000"/>
                  </a:schemeClr>
                </a:solidFill>
              </a:rPr>
              <a:t>Museo del Oro*</a:t>
            </a:r>
            <a:r>
              <a:rPr lang="en-GB" sz="2000" dirty="0">
                <a:solidFill>
                  <a:schemeClr val="accent1">
                    <a:lumMod val="50000"/>
                  </a:schemeClr>
                </a:solidFill>
              </a:rPr>
              <a:t>, son </a:t>
            </a:r>
            <a:r>
              <a:rPr lang="en-GB" sz="2000" dirty="0" err="1">
                <a:solidFill>
                  <a:schemeClr val="accent1">
                    <a:lumMod val="50000"/>
                  </a:schemeClr>
                </a:solidFill>
              </a:rPr>
              <a:t>increíbles</a:t>
            </a:r>
            <a:r>
              <a:rPr lang="en-GB" sz="2000" dirty="0">
                <a:solidFill>
                  <a:schemeClr val="accent1">
                    <a:lumMod val="50000"/>
                  </a:schemeClr>
                </a:solidFill>
              </a:rPr>
              <a:t>. Voy </a:t>
            </a:r>
            <a:r>
              <a:rPr lang="en-GB" sz="2000" dirty="0" err="1">
                <a:solidFill>
                  <a:schemeClr val="accent1">
                    <a:lumMod val="50000"/>
                  </a:schemeClr>
                </a:solidFill>
              </a:rPr>
              <a:t>porque</a:t>
            </a:r>
            <a:r>
              <a:rPr lang="en-GB" sz="2000" dirty="0">
                <a:solidFill>
                  <a:schemeClr val="accent1">
                    <a:lumMod val="50000"/>
                  </a:schemeClr>
                </a:solidFill>
              </a:rPr>
              <a:t> </a:t>
            </a:r>
            <a:r>
              <a:rPr lang="en-GB" sz="2000" dirty="0" err="1">
                <a:solidFill>
                  <a:schemeClr val="accent1">
                    <a:lumMod val="50000"/>
                  </a:schemeClr>
                </a:solidFill>
              </a:rPr>
              <a:t>quiero</a:t>
            </a:r>
            <a:r>
              <a:rPr lang="en-GB" sz="2000" dirty="0">
                <a:solidFill>
                  <a:schemeClr val="accent1">
                    <a:lumMod val="50000"/>
                  </a:schemeClr>
                </a:solidFill>
              </a:rPr>
              <a:t> </a:t>
            </a:r>
            <a:r>
              <a:rPr lang="en-GB" sz="2000" dirty="0" err="1">
                <a:solidFill>
                  <a:schemeClr val="accent1">
                    <a:lumMod val="50000"/>
                  </a:schemeClr>
                </a:solidFill>
              </a:rPr>
              <a:t>descubrir</a:t>
            </a:r>
            <a:r>
              <a:rPr lang="en-GB" sz="2000" dirty="0">
                <a:solidFill>
                  <a:schemeClr val="accent1">
                    <a:lumMod val="50000"/>
                  </a:schemeClr>
                </a:solidFill>
              </a:rPr>
              <a:t> la </a:t>
            </a:r>
            <a:r>
              <a:rPr lang="en-GB" sz="2000" dirty="0" err="1">
                <a:solidFill>
                  <a:schemeClr val="accent1">
                    <a:lumMod val="50000"/>
                  </a:schemeClr>
                </a:solidFill>
              </a:rPr>
              <a:t>historia</a:t>
            </a:r>
            <a:r>
              <a:rPr lang="en-GB" sz="2000" dirty="0">
                <a:solidFill>
                  <a:schemeClr val="accent1">
                    <a:lumMod val="50000"/>
                  </a:schemeClr>
                </a:solidFill>
              </a:rPr>
              <a:t>, </a:t>
            </a:r>
            <a:r>
              <a:rPr lang="en-GB" sz="2000" dirty="0" err="1">
                <a:solidFill>
                  <a:schemeClr val="accent1">
                    <a:lumMod val="50000"/>
                  </a:schemeClr>
                </a:solidFill>
              </a:rPr>
              <a:t>pero</a:t>
            </a:r>
            <a:r>
              <a:rPr lang="en-GB" sz="2000" dirty="0">
                <a:solidFill>
                  <a:schemeClr val="accent1">
                    <a:lumMod val="50000"/>
                  </a:schemeClr>
                </a:solidFill>
              </a:rPr>
              <a:t> no voy a ir con mi familia (para Lucía, ¡es </a:t>
            </a:r>
            <a:r>
              <a:rPr lang="en-GB" sz="2000" dirty="0" err="1">
                <a:solidFill>
                  <a:schemeClr val="accent1">
                    <a:lumMod val="50000"/>
                  </a:schemeClr>
                </a:solidFill>
              </a:rPr>
              <a:t>aburrido</a:t>
            </a:r>
            <a:r>
              <a:rPr lang="en-GB" sz="2000" dirty="0">
                <a:solidFill>
                  <a:schemeClr val="accent1">
                    <a:lumMod val="50000"/>
                  </a:schemeClr>
                </a:solidFill>
              </a:rPr>
              <a:t>!).  </a:t>
            </a:r>
          </a:p>
          <a:p>
            <a:endParaRPr lang="en-GB" sz="2000" dirty="0">
              <a:solidFill>
                <a:schemeClr val="accent1">
                  <a:lumMod val="50000"/>
                </a:schemeClr>
              </a:solidFill>
            </a:endParaRPr>
          </a:p>
          <a:p>
            <a:r>
              <a:rPr lang="en-GB" sz="2000" dirty="0">
                <a:solidFill>
                  <a:schemeClr val="accent1">
                    <a:lumMod val="50000"/>
                  </a:schemeClr>
                </a:solidFill>
              </a:rPr>
              <a:t>La costa es espectacular. Mis </a:t>
            </a:r>
            <a:r>
              <a:rPr lang="en-GB" sz="2000" dirty="0" err="1">
                <a:solidFill>
                  <a:schemeClr val="accent1">
                    <a:lumMod val="50000"/>
                  </a:schemeClr>
                </a:solidFill>
              </a:rPr>
              <a:t>primos</a:t>
            </a:r>
            <a:r>
              <a:rPr lang="en-GB" sz="2000" dirty="0">
                <a:solidFill>
                  <a:schemeClr val="accent1">
                    <a:lumMod val="50000"/>
                  </a:schemeClr>
                </a:solidFill>
              </a:rPr>
              <a:t> y </a:t>
            </a:r>
            <a:r>
              <a:rPr lang="en-GB" sz="2000" dirty="0" err="1">
                <a:solidFill>
                  <a:schemeClr val="accent1">
                    <a:lumMod val="50000"/>
                  </a:schemeClr>
                </a:solidFill>
              </a:rPr>
              <a:t>yo</a:t>
            </a:r>
            <a:r>
              <a:rPr lang="en-GB" sz="2000" dirty="0">
                <a:solidFill>
                  <a:schemeClr val="accent1">
                    <a:lumMod val="50000"/>
                  </a:schemeClr>
                </a:solidFill>
              </a:rPr>
              <a:t> vamos a ir a la playa - ¡</a:t>
            </a:r>
            <a:r>
              <a:rPr lang="en-GB" sz="2000" dirty="0" err="1">
                <a:solidFill>
                  <a:schemeClr val="accent1">
                    <a:lumMod val="50000"/>
                  </a:schemeClr>
                </a:solidFill>
              </a:rPr>
              <a:t>estoy</a:t>
            </a:r>
            <a:r>
              <a:rPr lang="en-GB" sz="2000" dirty="0">
                <a:solidFill>
                  <a:schemeClr val="accent1">
                    <a:lumMod val="50000"/>
                  </a:schemeClr>
                </a:solidFill>
              </a:rPr>
              <a:t> segura! </a:t>
            </a:r>
          </a:p>
          <a:p>
            <a:r>
              <a:rPr lang="en-GB" sz="2000" dirty="0" err="1">
                <a:solidFill>
                  <a:schemeClr val="accent1">
                    <a:lumMod val="50000"/>
                  </a:schemeClr>
                </a:solidFill>
              </a:rPr>
              <a:t>Además</a:t>
            </a:r>
            <a:r>
              <a:rPr lang="en-GB" sz="2000" dirty="0">
                <a:solidFill>
                  <a:schemeClr val="accent1">
                    <a:lumMod val="50000"/>
                  </a:schemeClr>
                </a:solidFill>
              </a:rPr>
              <a:t>, vamos a montar a caballo en las montañas. ¡Los </a:t>
            </a:r>
            <a:r>
              <a:rPr lang="en-GB" sz="2000" dirty="0" err="1">
                <a:solidFill>
                  <a:schemeClr val="accent1">
                    <a:lumMod val="50000"/>
                  </a:schemeClr>
                </a:solidFill>
              </a:rPr>
              <a:t>viajes</a:t>
            </a:r>
            <a:r>
              <a:rPr lang="en-GB" sz="2000" dirty="0">
                <a:solidFill>
                  <a:schemeClr val="accent1">
                    <a:lumMod val="50000"/>
                  </a:schemeClr>
                </a:solidFill>
              </a:rPr>
              <a:t> </a:t>
            </a:r>
            <a:r>
              <a:rPr lang="en-GB" sz="2000" dirty="0" err="1">
                <a:solidFill>
                  <a:schemeClr val="accent1">
                    <a:lumMod val="50000"/>
                  </a:schemeClr>
                </a:solidFill>
              </a:rPr>
              <a:t>activos</a:t>
            </a:r>
            <a:r>
              <a:rPr lang="en-GB" sz="2000" dirty="0">
                <a:solidFill>
                  <a:schemeClr val="accent1">
                    <a:lumMod val="50000"/>
                  </a:schemeClr>
                </a:solidFill>
              </a:rPr>
              <a:t> son </a:t>
            </a:r>
            <a:r>
              <a:rPr lang="en-GB" sz="2000" dirty="0" err="1">
                <a:solidFill>
                  <a:schemeClr val="accent1">
                    <a:lumMod val="50000"/>
                  </a:schemeClr>
                </a:solidFill>
              </a:rPr>
              <a:t>geniales</a:t>
            </a:r>
            <a:r>
              <a:rPr lang="en-GB" sz="2000" dirty="0">
                <a:solidFill>
                  <a:schemeClr val="accent1">
                    <a:lumMod val="50000"/>
                  </a:schemeClr>
                </a:solidFill>
              </a:rPr>
              <a:t>! </a:t>
            </a:r>
          </a:p>
        </p:txBody>
      </p:sp>
      <p:sp>
        <p:nvSpPr>
          <p:cNvPr id="23" name="Rectangle 22"/>
          <p:cNvSpPr/>
          <p:nvPr/>
        </p:nvSpPr>
        <p:spPr>
          <a:xfrm>
            <a:off x="6074916" y="1319626"/>
            <a:ext cx="2800799" cy="497463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4" name="TextBox 23"/>
          <p:cNvSpPr txBox="1"/>
          <p:nvPr/>
        </p:nvSpPr>
        <p:spPr>
          <a:xfrm>
            <a:off x="7005345" y="1296958"/>
            <a:ext cx="1219562" cy="400110"/>
          </a:xfrm>
          <a:prstGeom prst="rect">
            <a:avLst/>
          </a:prstGeom>
          <a:noFill/>
        </p:spPr>
        <p:txBody>
          <a:bodyPr wrap="square" rtlCol="0">
            <a:spAutoFit/>
          </a:bodyPr>
          <a:lstStyle/>
          <a:p>
            <a:r>
              <a:rPr lang="en-GB" sz="2000" b="1" dirty="0">
                <a:solidFill>
                  <a:schemeClr val="accent1">
                    <a:lumMod val="50000"/>
                  </a:schemeClr>
                </a:solidFill>
              </a:rPr>
              <a:t>Ana (‘I’)</a:t>
            </a:r>
          </a:p>
        </p:txBody>
      </p:sp>
      <p:sp>
        <p:nvSpPr>
          <p:cNvPr id="25" name="TextBox 24"/>
          <p:cNvSpPr txBox="1"/>
          <p:nvPr/>
        </p:nvSpPr>
        <p:spPr>
          <a:xfrm>
            <a:off x="6098557" y="1674009"/>
            <a:ext cx="1701800" cy="400110"/>
          </a:xfrm>
          <a:prstGeom prst="rect">
            <a:avLst/>
          </a:prstGeom>
          <a:noFill/>
        </p:spPr>
        <p:txBody>
          <a:bodyPr wrap="square" rtlCol="0">
            <a:spAutoFit/>
          </a:bodyPr>
          <a:lstStyle/>
          <a:p>
            <a:r>
              <a:rPr lang="en-GB" sz="2000" b="1" i="1" dirty="0">
                <a:solidFill>
                  <a:schemeClr val="accent1">
                    <a:lumMod val="50000"/>
                  </a:schemeClr>
                </a:solidFill>
              </a:rPr>
              <a:t>Cada año</a:t>
            </a:r>
          </a:p>
        </p:txBody>
      </p:sp>
      <p:sp>
        <p:nvSpPr>
          <p:cNvPr id="26" name="TextBox 25"/>
          <p:cNvSpPr txBox="1"/>
          <p:nvPr/>
        </p:nvSpPr>
        <p:spPr>
          <a:xfrm>
            <a:off x="6118751" y="4009942"/>
            <a:ext cx="2925712" cy="400110"/>
          </a:xfrm>
          <a:prstGeom prst="rect">
            <a:avLst/>
          </a:prstGeom>
          <a:noFill/>
        </p:spPr>
        <p:txBody>
          <a:bodyPr wrap="square" rtlCol="0">
            <a:spAutoFit/>
          </a:bodyPr>
          <a:lstStyle/>
          <a:p>
            <a:r>
              <a:rPr lang="en-GB" sz="2000" b="1" i="1" dirty="0">
                <a:solidFill>
                  <a:schemeClr val="accent1">
                    <a:lumMod val="50000"/>
                  </a:schemeClr>
                </a:solidFill>
              </a:rPr>
              <a:t>En agosto (</a:t>
            </a:r>
            <a:r>
              <a:rPr lang="en-GB" sz="2000" b="1" i="1" dirty="0" err="1">
                <a:solidFill>
                  <a:schemeClr val="accent1">
                    <a:lumMod val="50000"/>
                  </a:schemeClr>
                </a:solidFill>
              </a:rPr>
              <a:t>futuro</a:t>
            </a:r>
            <a:r>
              <a:rPr lang="en-GB" sz="2000" b="1" i="1" dirty="0">
                <a:solidFill>
                  <a:schemeClr val="accent1">
                    <a:lumMod val="50000"/>
                  </a:schemeClr>
                </a:solidFill>
              </a:rPr>
              <a:t>)</a:t>
            </a:r>
          </a:p>
        </p:txBody>
      </p:sp>
      <p:sp>
        <p:nvSpPr>
          <p:cNvPr id="27" name="Rectangle 26"/>
          <p:cNvSpPr/>
          <p:nvPr/>
        </p:nvSpPr>
        <p:spPr>
          <a:xfrm>
            <a:off x="8974332" y="1322141"/>
            <a:ext cx="3071812" cy="497211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9" name="TextBox 28"/>
          <p:cNvSpPr txBox="1"/>
          <p:nvPr/>
        </p:nvSpPr>
        <p:spPr>
          <a:xfrm>
            <a:off x="9010256" y="1339620"/>
            <a:ext cx="3314700" cy="400110"/>
          </a:xfrm>
          <a:prstGeom prst="rect">
            <a:avLst/>
          </a:prstGeom>
          <a:noFill/>
        </p:spPr>
        <p:txBody>
          <a:bodyPr wrap="square" rtlCol="0">
            <a:spAutoFit/>
          </a:bodyPr>
          <a:lstStyle/>
          <a:p>
            <a:r>
              <a:rPr lang="en-GB" sz="2000" b="1" dirty="0">
                <a:solidFill>
                  <a:schemeClr val="accent1">
                    <a:lumMod val="50000"/>
                  </a:schemeClr>
                </a:solidFill>
              </a:rPr>
              <a:t>Ana y las </a:t>
            </a:r>
            <a:r>
              <a:rPr lang="en-GB" sz="2000" b="1" dirty="0" err="1">
                <a:solidFill>
                  <a:schemeClr val="accent1">
                    <a:lumMod val="50000"/>
                  </a:schemeClr>
                </a:solidFill>
              </a:rPr>
              <a:t>primos</a:t>
            </a:r>
            <a:r>
              <a:rPr lang="en-GB" sz="2000" b="1" dirty="0">
                <a:solidFill>
                  <a:schemeClr val="accent1">
                    <a:lumMod val="50000"/>
                  </a:schemeClr>
                </a:solidFill>
              </a:rPr>
              <a:t> (‘we’)</a:t>
            </a:r>
          </a:p>
        </p:txBody>
      </p:sp>
      <p:sp>
        <p:nvSpPr>
          <p:cNvPr id="4" name="TextBox 3"/>
          <p:cNvSpPr txBox="1"/>
          <p:nvPr/>
        </p:nvSpPr>
        <p:spPr>
          <a:xfrm>
            <a:off x="6098557" y="2044539"/>
            <a:ext cx="2432022" cy="707886"/>
          </a:xfrm>
          <a:prstGeom prst="rect">
            <a:avLst/>
          </a:prstGeom>
          <a:noFill/>
        </p:spPr>
        <p:txBody>
          <a:bodyPr wrap="square" rtlCol="0">
            <a:spAutoFit/>
          </a:bodyPr>
          <a:lstStyle/>
          <a:p>
            <a:pPr marL="108000" indent="-342900">
              <a:buFont typeface="Arial" panose="020B0604020202020204" pitchFamily="34" charset="0"/>
              <a:buChar char="•"/>
            </a:pPr>
            <a:r>
              <a:rPr lang="en-GB" sz="2000" dirty="0">
                <a:solidFill>
                  <a:schemeClr val="accent1">
                    <a:lumMod val="50000"/>
                  </a:schemeClr>
                </a:solidFill>
              </a:rPr>
              <a:t>goes to cousins’ house</a:t>
            </a:r>
          </a:p>
        </p:txBody>
      </p:sp>
      <p:sp>
        <p:nvSpPr>
          <p:cNvPr id="32" name="TextBox 31"/>
          <p:cNvSpPr txBox="1"/>
          <p:nvPr/>
        </p:nvSpPr>
        <p:spPr>
          <a:xfrm>
            <a:off x="6091150" y="4410052"/>
            <a:ext cx="2604369" cy="1015663"/>
          </a:xfrm>
          <a:prstGeom prst="rect">
            <a:avLst/>
          </a:prstGeom>
          <a:noFill/>
        </p:spPr>
        <p:txBody>
          <a:bodyPr wrap="square" rtlCol="0">
            <a:spAutoFit/>
          </a:bodyPr>
          <a:lstStyle/>
          <a:p>
            <a:pPr marL="108000" indent="-342900">
              <a:buFont typeface="Arial" panose="020B0604020202020204" pitchFamily="34" charset="0"/>
              <a:buChar char="•"/>
            </a:pPr>
            <a:r>
              <a:rPr lang="en-GB" sz="2000" dirty="0">
                <a:solidFill>
                  <a:schemeClr val="accent1">
                    <a:lumMod val="50000"/>
                  </a:schemeClr>
                </a:solidFill>
              </a:rPr>
              <a:t>is going to travel there with all the family</a:t>
            </a:r>
          </a:p>
        </p:txBody>
      </p:sp>
      <p:sp>
        <p:nvSpPr>
          <p:cNvPr id="33" name="TextBox 32"/>
          <p:cNvSpPr txBox="1"/>
          <p:nvPr/>
        </p:nvSpPr>
        <p:spPr>
          <a:xfrm>
            <a:off x="8968504" y="2063878"/>
            <a:ext cx="2975754" cy="1015663"/>
          </a:xfrm>
          <a:prstGeom prst="rect">
            <a:avLst/>
          </a:prstGeom>
          <a:noFill/>
        </p:spPr>
        <p:txBody>
          <a:bodyPr wrap="square" rtlCol="0">
            <a:spAutoFit/>
          </a:bodyPr>
          <a:lstStyle/>
          <a:p>
            <a:pPr marL="108000" indent="-342900">
              <a:buFont typeface="Arial" panose="020B0604020202020204" pitchFamily="34" charset="0"/>
              <a:buChar char="•"/>
            </a:pPr>
            <a:r>
              <a:rPr lang="en-GB" sz="2000" dirty="0">
                <a:solidFill>
                  <a:schemeClr val="accent1">
                    <a:lumMod val="50000"/>
                  </a:schemeClr>
                </a:solidFill>
              </a:rPr>
              <a:t>go together to the shops in the centre (it’s really fun).</a:t>
            </a:r>
          </a:p>
        </p:txBody>
      </p:sp>
      <p:sp>
        <p:nvSpPr>
          <p:cNvPr id="36" name="TextBox 35"/>
          <p:cNvSpPr txBox="1"/>
          <p:nvPr/>
        </p:nvSpPr>
        <p:spPr>
          <a:xfrm>
            <a:off x="8968504" y="1683300"/>
            <a:ext cx="1701800" cy="400110"/>
          </a:xfrm>
          <a:prstGeom prst="rect">
            <a:avLst/>
          </a:prstGeom>
          <a:noFill/>
        </p:spPr>
        <p:txBody>
          <a:bodyPr wrap="square" rtlCol="0">
            <a:spAutoFit/>
          </a:bodyPr>
          <a:lstStyle/>
          <a:p>
            <a:r>
              <a:rPr lang="en-GB" sz="2000" b="1" i="1" dirty="0">
                <a:solidFill>
                  <a:schemeClr val="accent1">
                    <a:lumMod val="50000"/>
                  </a:schemeClr>
                </a:solidFill>
              </a:rPr>
              <a:t>Cada año</a:t>
            </a:r>
          </a:p>
        </p:txBody>
      </p:sp>
      <p:sp>
        <p:nvSpPr>
          <p:cNvPr id="37" name="TextBox 36"/>
          <p:cNvSpPr txBox="1"/>
          <p:nvPr/>
        </p:nvSpPr>
        <p:spPr>
          <a:xfrm>
            <a:off x="8980941" y="3907854"/>
            <a:ext cx="2925712" cy="400110"/>
          </a:xfrm>
          <a:prstGeom prst="rect">
            <a:avLst/>
          </a:prstGeom>
          <a:noFill/>
        </p:spPr>
        <p:txBody>
          <a:bodyPr wrap="square" rtlCol="0">
            <a:spAutoFit/>
          </a:bodyPr>
          <a:lstStyle/>
          <a:p>
            <a:r>
              <a:rPr lang="en-GB" sz="2000" b="1" i="1" dirty="0">
                <a:solidFill>
                  <a:schemeClr val="accent1">
                    <a:lumMod val="50000"/>
                  </a:schemeClr>
                </a:solidFill>
              </a:rPr>
              <a:t>En agosto (</a:t>
            </a:r>
            <a:r>
              <a:rPr lang="en-GB" sz="2000" b="1" i="1" dirty="0" err="1">
                <a:solidFill>
                  <a:schemeClr val="accent1">
                    <a:lumMod val="50000"/>
                  </a:schemeClr>
                </a:solidFill>
              </a:rPr>
              <a:t>futuro</a:t>
            </a:r>
            <a:r>
              <a:rPr lang="en-GB" sz="2000" b="1" i="1" dirty="0">
                <a:solidFill>
                  <a:schemeClr val="accent1">
                    <a:lumMod val="50000"/>
                  </a:schemeClr>
                </a:solidFill>
              </a:rPr>
              <a:t>)</a:t>
            </a:r>
          </a:p>
        </p:txBody>
      </p:sp>
      <p:sp>
        <p:nvSpPr>
          <p:cNvPr id="38" name="TextBox 37"/>
          <p:cNvSpPr txBox="1"/>
          <p:nvPr/>
        </p:nvSpPr>
        <p:spPr>
          <a:xfrm>
            <a:off x="6091150" y="2673275"/>
            <a:ext cx="2862190" cy="1323439"/>
          </a:xfrm>
          <a:prstGeom prst="rect">
            <a:avLst/>
          </a:prstGeom>
          <a:noFill/>
        </p:spPr>
        <p:txBody>
          <a:bodyPr wrap="square" rtlCol="0">
            <a:spAutoFit/>
          </a:bodyPr>
          <a:lstStyle/>
          <a:p>
            <a:pPr marL="108000" indent="-342900">
              <a:buFont typeface="Arial" panose="020B0604020202020204" pitchFamily="34" charset="0"/>
              <a:buChar char="•"/>
            </a:pPr>
            <a:r>
              <a:rPr lang="en-GB" sz="2000" dirty="0">
                <a:solidFill>
                  <a:schemeClr val="accent1">
                    <a:lumMod val="50000"/>
                  </a:schemeClr>
                </a:solidFill>
              </a:rPr>
              <a:t>goes to the gold museum (because she wants to discover the history)</a:t>
            </a:r>
          </a:p>
        </p:txBody>
      </p:sp>
      <p:sp>
        <p:nvSpPr>
          <p:cNvPr id="39" name="TextBox 38"/>
          <p:cNvSpPr txBox="1"/>
          <p:nvPr/>
        </p:nvSpPr>
        <p:spPr>
          <a:xfrm>
            <a:off x="6128848" y="5314144"/>
            <a:ext cx="2756964" cy="1015663"/>
          </a:xfrm>
          <a:prstGeom prst="rect">
            <a:avLst/>
          </a:prstGeom>
          <a:noFill/>
        </p:spPr>
        <p:txBody>
          <a:bodyPr wrap="square" rtlCol="0">
            <a:spAutoFit/>
          </a:bodyPr>
          <a:lstStyle/>
          <a:p>
            <a:pPr marL="108000" indent="-342900">
              <a:buFont typeface="Arial" panose="020B0604020202020204" pitchFamily="34" charset="0"/>
              <a:buChar char="•"/>
            </a:pPr>
            <a:r>
              <a:rPr lang="en-GB" sz="2000" dirty="0">
                <a:solidFill>
                  <a:schemeClr val="accent1">
                    <a:lumMod val="50000"/>
                  </a:schemeClr>
                </a:solidFill>
              </a:rPr>
              <a:t>is not going to go to gold museum with the family</a:t>
            </a:r>
          </a:p>
        </p:txBody>
      </p:sp>
      <p:sp>
        <p:nvSpPr>
          <p:cNvPr id="42" name="TextBox 41"/>
          <p:cNvSpPr txBox="1"/>
          <p:nvPr/>
        </p:nvSpPr>
        <p:spPr>
          <a:xfrm>
            <a:off x="8936924" y="4266277"/>
            <a:ext cx="2975754" cy="1015663"/>
          </a:xfrm>
          <a:prstGeom prst="rect">
            <a:avLst/>
          </a:prstGeom>
          <a:noFill/>
        </p:spPr>
        <p:txBody>
          <a:bodyPr wrap="square" rtlCol="0">
            <a:spAutoFit/>
          </a:bodyPr>
          <a:lstStyle/>
          <a:p>
            <a:pPr marL="108000" indent="-342900">
              <a:buFont typeface="Arial" panose="020B0604020202020204" pitchFamily="34" charset="0"/>
              <a:buChar char="•"/>
            </a:pPr>
            <a:r>
              <a:rPr lang="en-GB" sz="2000" dirty="0">
                <a:solidFill>
                  <a:schemeClr val="accent1">
                    <a:lumMod val="50000"/>
                  </a:schemeClr>
                </a:solidFill>
              </a:rPr>
              <a:t>are going to go to the beach (Ana is sure)</a:t>
            </a:r>
          </a:p>
        </p:txBody>
      </p:sp>
      <p:sp>
        <p:nvSpPr>
          <p:cNvPr id="43" name="TextBox 42"/>
          <p:cNvSpPr txBox="1"/>
          <p:nvPr/>
        </p:nvSpPr>
        <p:spPr>
          <a:xfrm>
            <a:off x="8974332" y="5184921"/>
            <a:ext cx="2975754" cy="1015663"/>
          </a:xfrm>
          <a:prstGeom prst="rect">
            <a:avLst/>
          </a:prstGeom>
          <a:noFill/>
        </p:spPr>
        <p:txBody>
          <a:bodyPr wrap="square" rtlCol="0">
            <a:spAutoFit/>
          </a:bodyPr>
          <a:lstStyle/>
          <a:p>
            <a:pPr marL="108000" indent="-342900">
              <a:buFont typeface="Arial" panose="020B0604020202020204" pitchFamily="34" charset="0"/>
              <a:buChar char="•"/>
            </a:pPr>
            <a:r>
              <a:rPr lang="en-GB" sz="2000" dirty="0">
                <a:solidFill>
                  <a:schemeClr val="accent1">
                    <a:lumMod val="50000"/>
                  </a:schemeClr>
                </a:solidFill>
              </a:rPr>
              <a:t>are going to go horse riding in the mountains</a:t>
            </a:r>
          </a:p>
        </p:txBody>
      </p:sp>
      <p:pic>
        <p:nvPicPr>
          <p:cNvPr id="44" name="Picture 2" descr="Why do the flags of Colombia, Ecuador, and Venezuela look similar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38323" y="636417"/>
            <a:ext cx="942513" cy="627820"/>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5738" y="201112"/>
            <a:ext cx="1265251" cy="1069982"/>
          </a:xfrm>
          <a:prstGeom prst="rect">
            <a:avLst/>
          </a:prstGeom>
        </p:spPr>
      </p:pic>
      <p:sp>
        <p:nvSpPr>
          <p:cNvPr id="46" name="TextBox 45"/>
          <p:cNvSpPr txBox="1"/>
          <p:nvPr/>
        </p:nvSpPr>
        <p:spPr>
          <a:xfrm>
            <a:off x="3237344" y="6378541"/>
            <a:ext cx="2223005" cy="400110"/>
          </a:xfrm>
          <a:prstGeom prst="rect">
            <a:avLst/>
          </a:prstGeom>
          <a:noFill/>
        </p:spPr>
        <p:txBody>
          <a:bodyPr wrap="square" rtlCol="0">
            <a:spAutoFit/>
          </a:bodyPr>
          <a:lstStyle/>
          <a:p>
            <a:r>
              <a:rPr lang="en-GB" sz="2000" dirty="0">
                <a:solidFill>
                  <a:schemeClr val="bg1"/>
                </a:solidFill>
              </a:rPr>
              <a:t>*el oro = gold</a:t>
            </a:r>
          </a:p>
        </p:txBody>
      </p:sp>
      <p:sp>
        <p:nvSpPr>
          <p:cNvPr id="28" name="TextBox 27">
            <a:extLst>
              <a:ext uri="{FF2B5EF4-FFF2-40B4-BE49-F238E27FC236}">
                <a16:creationId xmlns:a16="http://schemas.microsoft.com/office/drawing/2014/main" id="{6FAE6C2C-635E-4E4B-B807-04B512E2DF79}"/>
              </a:ext>
            </a:extLst>
          </p:cNvPr>
          <p:cNvSpPr txBox="1"/>
          <p:nvPr/>
        </p:nvSpPr>
        <p:spPr>
          <a:xfrm>
            <a:off x="5577352" y="6366953"/>
            <a:ext cx="3781828" cy="400110"/>
          </a:xfrm>
          <a:prstGeom prst="rect">
            <a:avLst/>
          </a:prstGeom>
          <a:noFill/>
        </p:spPr>
        <p:txBody>
          <a:bodyPr wrap="square" rtlCol="0">
            <a:spAutoFit/>
          </a:bodyPr>
          <a:lstStyle/>
          <a:p>
            <a:r>
              <a:rPr lang="en-GB" sz="2000" dirty="0">
                <a:solidFill>
                  <a:schemeClr val="bg1"/>
                </a:solidFill>
              </a:rPr>
              <a:t>*</a:t>
            </a:r>
            <a:r>
              <a:rPr lang="en-GB" sz="2000" dirty="0" err="1">
                <a:solidFill>
                  <a:schemeClr val="bg1"/>
                </a:solidFill>
              </a:rPr>
              <a:t>además</a:t>
            </a:r>
            <a:r>
              <a:rPr lang="en-GB" sz="2000" dirty="0">
                <a:solidFill>
                  <a:schemeClr val="bg1"/>
                </a:solidFill>
              </a:rPr>
              <a:t> = in addition</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85418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p:bldP spid="33" grpId="0"/>
      <p:bldP spid="38" grpId="0"/>
      <p:bldP spid="39" grpId="0"/>
      <p:bldP spid="42" grpId="0"/>
      <p:bldP spid="4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181805"/>
            <a:ext cx="10515600" cy="1325563"/>
          </a:xfrm>
        </p:spPr>
        <p:txBody>
          <a:bodyPr/>
          <a:lstStyle/>
          <a:p>
            <a:r>
              <a:rPr lang="en-GB" dirty="0">
                <a:solidFill>
                  <a:schemeClr val="accent1">
                    <a:lumMod val="50000"/>
                  </a:schemeClr>
                </a:solidFill>
              </a:rPr>
              <a:t>El museo del oro, Bogotá</a:t>
            </a:r>
          </a:p>
        </p:txBody>
      </p:sp>
      <p:pic>
        <p:nvPicPr>
          <p:cNvPr id="6148" name="Picture 4" descr="https://3.bp.blogspot.com/-o-7ustHcQb0/UtsYyQ21ZTI/AAAAAAAAMrc/WtBf1UpggnQ/s1600/DSC06501_Fotor.jpg"/>
          <p:cNvPicPr>
            <a:picLocks noChangeAspect="1" noChangeArrowheads="1"/>
          </p:cNvPicPr>
          <p:nvPr/>
        </p:nvPicPr>
        <p:blipFill rotWithShape="1">
          <a:blip r:embed="rId3">
            <a:extLst>
              <a:ext uri="{28A0092B-C50C-407E-A947-70E740481C1C}">
                <a14:useLocalDpi xmlns:a14="http://schemas.microsoft.com/office/drawing/2010/main" val="0"/>
              </a:ext>
            </a:extLst>
          </a:blip>
          <a:srcRect l="11841"/>
          <a:stretch/>
        </p:blipFill>
        <p:spPr bwMode="auto">
          <a:xfrm>
            <a:off x="508000" y="1856301"/>
            <a:ext cx="3876674" cy="3298030"/>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https://www.colombia.co/wp-content/uploads/2015/05/muse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3564" y="2554166"/>
            <a:ext cx="4397372" cy="3298030"/>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Máscara de chamán en el Museo del Or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0098" y="1222536"/>
            <a:ext cx="4059102" cy="228278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8468138" y="4790367"/>
            <a:ext cx="3617844" cy="707886"/>
          </a:xfrm>
          <a:prstGeom prst="rect">
            <a:avLst/>
          </a:prstGeom>
          <a:noFill/>
        </p:spPr>
        <p:txBody>
          <a:bodyPr wrap="square" rtlCol="0">
            <a:spAutoFit/>
          </a:bodyPr>
          <a:lstStyle/>
          <a:p>
            <a:r>
              <a:rPr lang="en-GB" sz="2000" dirty="0" err="1">
                <a:solidFill>
                  <a:schemeClr val="accent1">
                    <a:lumMod val="50000"/>
                  </a:schemeClr>
                </a:solidFill>
              </a:rPr>
              <a:t>Recibe</a:t>
            </a:r>
            <a:r>
              <a:rPr lang="en-GB" sz="2000" dirty="0">
                <a:solidFill>
                  <a:schemeClr val="accent1">
                    <a:lumMod val="50000"/>
                  </a:schemeClr>
                </a:solidFill>
              </a:rPr>
              <a:t> </a:t>
            </a:r>
            <a:r>
              <a:rPr lang="en-GB" sz="2000" dirty="0" err="1">
                <a:solidFill>
                  <a:schemeClr val="accent1">
                    <a:lumMod val="50000"/>
                  </a:schemeClr>
                </a:solidFill>
              </a:rPr>
              <a:t>muchos</a:t>
            </a:r>
            <a:r>
              <a:rPr lang="en-GB" sz="2000" dirty="0">
                <a:solidFill>
                  <a:schemeClr val="accent1">
                    <a:lumMod val="50000"/>
                  </a:schemeClr>
                </a:solidFill>
              </a:rPr>
              <a:t> </a:t>
            </a:r>
            <a:r>
              <a:rPr lang="en-GB" sz="2000" dirty="0" err="1">
                <a:solidFill>
                  <a:schemeClr val="accent1">
                    <a:lumMod val="50000"/>
                  </a:schemeClr>
                </a:solidFill>
              </a:rPr>
              <a:t>visitantes</a:t>
            </a:r>
            <a:r>
              <a:rPr lang="en-GB" sz="2000" dirty="0">
                <a:solidFill>
                  <a:schemeClr val="accent1">
                    <a:lumMod val="50000"/>
                  </a:schemeClr>
                </a:solidFill>
              </a:rPr>
              <a:t> cada </a:t>
            </a:r>
            <a:r>
              <a:rPr lang="en-GB" sz="2000" dirty="0" err="1">
                <a:solidFill>
                  <a:schemeClr val="accent1">
                    <a:lumMod val="50000"/>
                  </a:schemeClr>
                </a:solidFill>
              </a:rPr>
              <a:t>año</a:t>
            </a:r>
            <a:r>
              <a:rPr lang="en-GB" sz="2000" dirty="0">
                <a:solidFill>
                  <a:schemeClr val="accent1">
                    <a:lumMod val="50000"/>
                  </a:schemeClr>
                </a:solidFill>
              </a:rPr>
              <a:t>.</a:t>
            </a:r>
          </a:p>
        </p:txBody>
      </p:sp>
      <p:sp>
        <p:nvSpPr>
          <p:cNvPr id="7" name="TextBox 6"/>
          <p:cNvSpPr txBox="1"/>
          <p:nvPr/>
        </p:nvSpPr>
        <p:spPr>
          <a:xfrm>
            <a:off x="8468138" y="3970870"/>
            <a:ext cx="3723861" cy="707886"/>
          </a:xfrm>
          <a:prstGeom prst="rect">
            <a:avLst/>
          </a:prstGeom>
          <a:noFill/>
        </p:spPr>
        <p:txBody>
          <a:bodyPr wrap="square" rtlCol="0">
            <a:spAutoFit/>
          </a:bodyPr>
          <a:lstStyle/>
          <a:p>
            <a:r>
              <a:rPr lang="en-GB" sz="2000" dirty="0">
                <a:solidFill>
                  <a:schemeClr val="accent1">
                    <a:lumMod val="50000"/>
                  </a:schemeClr>
                </a:solidFill>
              </a:rPr>
              <a:t>El museo </a:t>
            </a:r>
            <a:r>
              <a:rPr lang="en-GB" sz="2000" dirty="0" err="1">
                <a:solidFill>
                  <a:schemeClr val="accent1">
                    <a:lumMod val="50000"/>
                  </a:schemeClr>
                </a:solidFill>
              </a:rPr>
              <a:t>está</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el </a:t>
            </a:r>
            <a:r>
              <a:rPr lang="en-GB" sz="2000" dirty="0" err="1">
                <a:solidFill>
                  <a:schemeClr val="accent1">
                    <a:lumMod val="50000"/>
                  </a:schemeClr>
                </a:solidFill>
              </a:rPr>
              <a:t>centro</a:t>
            </a:r>
            <a:r>
              <a:rPr lang="en-GB" sz="2000" dirty="0">
                <a:solidFill>
                  <a:schemeClr val="accent1">
                    <a:lumMod val="50000"/>
                  </a:schemeClr>
                </a:solidFill>
              </a:rPr>
              <a:t> de Bogotá.</a:t>
            </a:r>
          </a:p>
        </p:txBody>
      </p:sp>
    </p:spTree>
    <p:extLst>
      <p:ext uri="{BB962C8B-B14F-4D97-AF65-F5344CB8AC3E}">
        <p14:creationId xmlns:p14="http://schemas.microsoft.com/office/powerpoint/2010/main" val="997682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İUn viaje a Colombia!</a:t>
            </a:r>
          </a:p>
        </p:txBody>
      </p:sp>
      <p:sp>
        <p:nvSpPr>
          <p:cNvPr id="7" name="Title 2">
            <a:extLst>
              <a:ext uri="{FF2B5EF4-FFF2-40B4-BE49-F238E27FC236}">
                <a16:creationId xmlns:a16="http://schemas.microsoft.com/office/drawing/2014/main" id="{89A9CC99-6E6F-BA4F-8531-09C581FE85E7}"/>
              </a:ext>
            </a:extLst>
          </p:cNvPr>
          <p:cNvSpPr txBox="1">
            <a:spLocks/>
          </p:cNvSpPr>
          <p:nvPr/>
        </p:nvSpPr>
        <p:spPr>
          <a:xfrm>
            <a:off x="9741587" y="-92942"/>
            <a:ext cx="2331634" cy="76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800" b="1" dirty="0" err="1">
                <a:solidFill>
                  <a:prstClr val="white"/>
                </a:solidFill>
              </a:rPr>
              <a:t>hablar</a:t>
            </a:r>
            <a:r>
              <a:rPr lang="en-GB" sz="1800" b="1" dirty="0">
                <a:solidFill>
                  <a:prstClr val="white"/>
                </a:solidFill>
              </a:rPr>
              <a:t> / escuchar</a:t>
            </a:r>
            <a:endParaRPr lang="en-US" sz="1800" dirty="0"/>
          </a:p>
        </p:txBody>
      </p:sp>
      <p:grpSp>
        <p:nvGrpSpPr>
          <p:cNvPr id="8" name="Group 7"/>
          <p:cNvGrpSpPr/>
          <p:nvPr/>
        </p:nvGrpSpPr>
        <p:grpSpPr>
          <a:xfrm>
            <a:off x="6465462" y="33709"/>
            <a:ext cx="3080286" cy="1083836"/>
            <a:chOff x="1091481" y="4592371"/>
            <a:chExt cx="3080286" cy="1083836"/>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6145" r="55361" b="17973"/>
            <a:stretch/>
          </p:blipFill>
          <p:spPr>
            <a:xfrm>
              <a:off x="2729947" y="4663176"/>
              <a:ext cx="665745" cy="98529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51962" t="6134" r="24971" b="37662"/>
            <a:stretch/>
          </p:blipFill>
          <p:spPr>
            <a:xfrm>
              <a:off x="1921523" y="4624251"/>
              <a:ext cx="817624" cy="1024216"/>
            </a:xfrm>
            <a:prstGeom prst="rect">
              <a:avLst/>
            </a:prstGeom>
          </p:spPr>
        </p:pic>
        <p:pic>
          <p:nvPicPr>
            <p:cNvPr id="11" name="Picture 10"/>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l="47071" t="2449" r="23452" b="29313"/>
            <a:stretch/>
          </p:blipFill>
          <p:spPr>
            <a:xfrm>
              <a:off x="1091481" y="4592371"/>
              <a:ext cx="830042" cy="108088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45590" r="22524" b="22810"/>
            <a:stretch/>
          </p:blipFill>
          <p:spPr>
            <a:xfrm>
              <a:off x="3395692" y="4619424"/>
              <a:ext cx="776075" cy="1056783"/>
            </a:xfrm>
            <a:prstGeom prst="rect">
              <a:avLst/>
            </a:prstGeom>
          </p:spPr>
        </p:pic>
      </p:grpSp>
      <p:sp>
        <p:nvSpPr>
          <p:cNvPr id="13" name="TextBox 12"/>
          <p:cNvSpPr txBox="1"/>
          <p:nvPr/>
        </p:nvSpPr>
        <p:spPr>
          <a:xfrm>
            <a:off x="82283" y="1147028"/>
            <a:ext cx="11295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mj-lt"/>
              </a:rPr>
              <a:t>Ana va a Colombia cada año.</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85787" y="5284500"/>
            <a:ext cx="1006213" cy="1034251"/>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97304" y="649176"/>
            <a:ext cx="1502576" cy="102963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3398" y="1277611"/>
            <a:ext cx="1278672" cy="13143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1837" y="4972353"/>
            <a:ext cx="1436385" cy="1214706"/>
          </a:xfrm>
          <a:prstGeom prst="rect">
            <a:avLst/>
          </a:prstGeom>
        </p:spPr>
      </p:pic>
      <p:sp>
        <p:nvSpPr>
          <p:cNvPr id="19" name="TextBox 18"/>
          <p:cNvSpPr txBox="1"/>
          <p:nvPr/>
        </p:nvSpPr>
        <p:spPr>
          <a:xfrm>
            <a:off x="82283" y="2081000"/>
            <a:ext cx="11295939" cy="461665"/>
          </a:xfrm>
          <a:prstGeom prst="rect">
            <a:avLst/>
          </a:prstGeom>
          <a:noFill/>
        </p:spPr>
        <p:txBody>
          <a:bodyPr wrap="square" rtlCol="0">
            <a:spAutoFit/>
          </a:bodyPr>
          <a:lstStyle/>
          <a:p>
            <a:pPr lvl="0">
              <a:defRPr/>
            </a:pPr>
            <a:r>
              <a:rPr lang="es-ES" sz="2400" b="1" dirty="0">
                <a:solidFill>
                  <a:schemeClr val="accent1">
                    <a:lumMod val="50000"/>
                  </a:schemeClr>
                </a:solidFill>
                <a:latin typeface="+mj-lt"/>
              </a:rPr>
              <a:t>¿Qué hace allí normalmente? ¿Y qué va a hacer en agosto? </a:t>
            </a:r>
            <a:endParaRPr kumimoji="0" lang="es-ES" sz="2400" b="1" u="none" strike="noStrike" kern="1200" cap="none" spc="0" normalizeH="0" baseline="0" dirty="0">
              <a:ln>
                <a:noFill/>
              </a:ln>
              <a:solidFill>
                <a:schemeClr val="accent1">
                  <a:lumMod val="50000"/>
                </a:schemeClr>
              </a:solidFill>
              <a:effectLst/>
              <a:uLnTx/>
              <a:uFillTx/>
              <a:latin typeface="+mj-lt"/>
            </a:endParaRPr>
          </a:p>
        </p:txBody>
      </p:sp>
      <p:sp>
        <p:nvSpPr>
          <p:cNvPr id="20" name="TextBox 19"/>
          <p:cNvSpPr txBox="1"/>
          <p:nvPr/>
        </p:nvSpPr>
        <p:spPr>
          <a:xfrm>
            <a:off x="82283" y="2706280"/>
            <a:ext cx="119334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mj-lt"/>
              </a:rPr>
              <a:t>Person A: </a:t>
            </a:r>
            <a:r>
              <a:rPr lang="en-GB" sz="2400" dirty="0">
                <a:solidFill>
                  <a:schemeClr val="accent1">
                    <a:lumMod val="50000"/>
                  </a:schemeClr>
                </a:solidFill>
                <a:latin typeface="+mj-lt"/>
              </a:rPr>
              <a:t>Ask your partner (Ana) </a:t>
            </a:r>
            <a:r>
              <a:rPr lang="en-GB" sz="2400" b="1" dirty="0">
                <a:solidFill>
                  <a:schemeClr val="accent1">
                    <a:lumMod val="50000"/>
                  </a:schemeClr>
                </a:solidFill>
                <a:latin typeface="+mj-lt"/>
              </a:rPr>
              <a:t>where s/he normally goes </a:t>
            </a:r>
            <a:r>
              <a:rPr lang="en-GB" sz="2400" dirty="0">
                <a:solidFill>
                  <a:schemeClr val="accent1">
                    <a:lumMod val="50000"/>
                  </a:schemeClr>
                </a:solidFill>
                <a:latin typeface="+mj-lt"/>
              </a:rPr>
              <a:t>and </a:t>
            </a:r>
            <a:r>
              <a:rPr lang="en-GB" sz="2400" b="1" dirty="0">
                <a:solidFill>
                  <a:schemeClr val="accent1">
                    <a:lumMod val="50000"/>
                  </a:schemeClr>
                </a:solidFill>
                <a:latin typeface="+mj-lt"/>
              </a:rPr>
              <a:t>where s/he is going to go </a:t>
            </a:r>
            <a:r>
              <a:rPr lang="en-GB" sz="2400" dirty="0">
                <a:solidFill>
                  <a:schemeClr val="accent1">
                    <a:lumMod val="50000"/>
                  </a:schemeClr>
                </a:solidFill>
                <a:latin typeface="+mj-lt"/>
              </a:rPr>
              <a:t>on the next trip to Colombia.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mj-lt"/>
              </a:rPr>
              <a:t>Person B: </a:t>
            </a:r>
            <a:r>
              <a:rPr lang="en-GB" sz="2400" dirty="0">
                <a:solidFill>
                  <a:schemeClr val="accent1">
                    <a:lumMod val="50000"/>
                  </a:schemeClr>
                </a:solidFill>
                <a:latin typeface="+mj-lt"/>
              </a:rPr>
              <a:t>you are Ana. Is your partner asking about </a:t>
            </a:r>
            <a:r>
              <a:rPr lang="en-GB" sz="2400" b="1" dirty="0">
                <a:solidFill>
                  <a:schemeClr val="accent1">
                    <a:lumMod val="50000"/>
                  </a:schemeClr>
                </a:solidFill>
                <a:latin typeface="+mj-lt"/>
              </a:rPr>
              <a:t>where you usually go </a:t>
            </a:r>
            <a:r>
              <a:rPr lang="en-GB" sz="2400" dirty="0">
                <a:solidFill>
                  <a:schemeClr val="accent1">
                    <a:lumMod val="50000"/>
                  </a:schemeClr>
                </a:solidFill>
                <a:latin typeface="+mj-lt"/>
              </a:rPr>
              <a:t>or </a:t>
            </a:r>
            <a:r>
              <a:rPr lang="en-GB" sz="2400" b="1" dirty="0">
                <a:solidFill>
                  <a:schemeClr val="accent1">
                    <a:lumMod val="50000"/>
                  </a:schemeClr>
                </a:solidFill>
                <a:latin typeface="+mj-lt"/>
              </a:rPr>
              <a:t>where you are going to go </a:t>
            </a:r>
            <a:r>
              <a:rPr lang="en-GB" sz="2400" dirty="0">
                <a:solidFill>
                  <a:schemeClr val="accent1">
                    <a:lumMod val="50000"/>
                  </a:schemeClr>
                </a:solidFill>
                <a:latin typeface="+mj-lt"/>
              </a:rPr>
              <a:t>next time?</a:t>
            </a:r>
            <a:r>
              <a:rPr lang="en-GB" sz="2400" b="1" dirty="0">
                <a:solidFill>
                  <a:schemeClr val="accent1">
                    <a:lumMod val="50000"/>
                  </a:schemeClr>
                </a:solidFill>
                <a:latin typeface="+mj-lt"/>
              </a:rPr>
              <a:t> </a:t>
            </a:r>
            <a:r>
              <a:rPr lang="en-GB" sz="2400" dirty="0">
                <a:solidFill>
                  <a:schemeClr val="accent1">
                    <a:lumMod val="50000"/>
                  </a:schemeClr>
                </a:solidFill>
                <a:latin typeface="+mj-lt"/>
              </a:rPr>
              <a:t>Answer using the speaking cards.</a:t>
            </a:r>
            <a:endParaRPr kumimoji="0" lang="en-GB" sz="2400" u="none" strike="noStrike" kern="1200" cap="none" spc="0" normalizeH="0" baseline="0" noProof="0" dirty="0">
              <a:ln>
                <a:noFill/>
              </a:ln>
              <a:solidFill>
                <a:schemeClr val="accent1">
                  <a:lumMod val="50000"/>
                </a:schemeClr>
              </a:solidFill>
              <a:effectLst/>
              <a:uLnTx/>
              <a:uFillTx/>
              <a:latin typeface="+mj-lt"/>
            </a:endParaRPr>
          </a:p>
        </p:txBody>
      </p:sp>
      <p:sp>
        <p:nvSpPr>
          <p:cNvPr id="22" name="TextBox 21"/>
          <p:cNvSpPr txBox="1"/>
          <p:nvPr/>
        </p:nvSpPr>
        <p:spPr>
          <a:xfrm>
            <a:off x="82283" y="4723074"/>
            <a:ext cx="117983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mj-lt"/>
              </a:rPr>
              <a:t>Remember: </a:t>
            </a:r>
          </a:p>
          <a:p>
            <a:pPr marL="342900" indent="-342900">
              <a:buFont typeface="Arial" panose="020B0604020202020204" pitchFamily="34" charset="0"/>
              <a:buChar char="•"/>
              <a:defRPr/>
            </a:pPr>
            <a:r>
              <a:rPr lang="en-GB" sz="2400" dirty="0">
                <a:solidFill>
                  <a:schemeClr val="accent1">
                    <a:lumMod val="50000"/>
                  </a:schemeClr>
                </a:solidFill>
              </a:rPr>
              <a:t>for where someone </a:t>
            </a:r>
            <a:r>
              <a:rPr lang="en-GB" sz="2400" b="1" u="sng" dirty="0">
                <a:solidFill>
                  <a:schemeClr val="accent1">
                    <a:lumMod val="50000"/>
                  </a:schemeClr>
                </a:solidFill>
              </a:rPr>
              <a:t>usually goes</a:t>
            </a:r>
            <a:r>
              <a:rPr lang="en-GB" sz="2400" dirty="0">
                <a:solidFill>
                  <a:schemeClr val="accent1">
                    <a:lumMod val="50000"/>
                  </a:schemeClr>
                </a:solidFill>
              </a:rPr>
              <a:t>, use </a:t>
            </a:r>
            <a:r>
              <a:rPr lang="en-GB" sz="2400" b="1" dirty="0" err="1">
                <a:solidFill>
                  <a:schemeClr val="accent1">
                    <a:lumMod val="50000"/>
                  </a:schemeClr>
                </a:solidFill>
              </a:rPr>
              <a:t>ir</a:t>
            </a:r>
            <a:r>
              <a:rPr lang="en-GB" sz="2400" b="1" dirty="0">
                <a:solidFill>
                  <a:schemeClr val="accent1">
                    <a:lumMod val="50000"/>
                  </a:schemeClr>
                </a:solidFill>
              </a:rPr>
              <a:t> + a + noun/place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chemeClr val="accent1">
                    <a:lumMod val="50000"/>
                  </a:schemeClr>
                </a:solidFill>
                <a:latin typeface="+mj-lt"/>
              </a:rPr>
              <a:t>for where someone</a:t>
            </a:r>
            <a:r>
              <a:rPr lang="en-GB" sz="2400" b="1" dirty="0">
                <a:solidFill>
                  <a:schemeClr val="accent1">
                    <a:lumMod val="50000"/>
                  </a:schemeClr>
                </a:solidFill>
                <a:latin typeface="+mj-lt"/>
              </a:rPr>
              <a:t> </a:t>
            </a:r>
            <a:r>
              <a:rPr lang="en-GB" sz="2400" b="1" u="sng" dirty="0">
                <a:solidFill>
                  <a:schemeClr val="accent1">
                    <a:lumMod val="50000"/>
                  </a:schemeClr>
                </a:solidFill>
                <a:latin typeface="+mj-lt"/>
              </a:rPr>
              <a:t>is going to go</a:t>
            </a:r>
            <a:r>
              <a:rPr lang="en-GB" sz="2400" u="sng" dirty="0">
                <a:solidFill>
                  <a:schemeClr val="accent1">
                    <a:lumMod val="50000"/>
                  </a:schemeClr>
                </a:solidFill>
                <a:latin typeface="+mj-lt"/>
              </a:rPr>
              <a:t>,</a:t>
            </a:r>
            <a:r>
              <a:rPr lang="en-GB" sz="2400" dirty="0">
                <a:solidFill>
                  <a:schemeClr val="accent1">
                    <a:lumMod val="50000"/>
                  </a:schemeClr>
                </a:solidFill>
                <a:latin typeface="+mj-lt"/>
              </a:rPr>
              <a:t> use: </a:t>
            </a:r>
            <a:r>
              <a:rPr lang="en-GB" sz="2400" b="1" dirty="0">
                <a:solidFill>
                  <a:schemeClr val="accent1">
                    <a:lumMod val="50000"/>
                  </a:schemeClr>
                </a:solidFill>
                <a:latin typeface="+mj-lt"/>
              </a:rPr>
              <a:t>ir + a + infinitive</a:t>
            </a:r>
          </a:p>
        </p:txBody>
      </p:sp>
      <p:sp>
        <p:nvSpPr>
          <p:cNvPr id="23" name="TextBox 22"/>
          <p:cNvSpPr txBox="1"/>
          <p:nvPr/>
        </p:nvSpPr>
        <p:spPr>
          <a:xfrm>
            <a:off x="82283" y="1512347"/>
            <a:ext cx="11295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mj-lt"/>
              </a:rPr>
              <a:t>En agosto, ¡va a viajar allí otra vez!</a:t>
            </a:r>
            <a:endParaRPr kumimoji="0" lang="en-GB" sz="2400" b="1" i="0" u="none" strike="noStrike" kern="1200" cap="none" spc="0" normalizeH="0" baseline="0" noProof="0" dirty="0">
              <a:ln>
                <a:noFill/>
              </a:ln>
              <a:solidFill>
                <a:schemeClr val="accent1">
                  <a:lumMod val="50000"/>
                </a:schemeClr>
              </a:solidFill>
              <a:effectLst/>
              <a:uLnTx/>
              <a:uFillTx/>
              <a:latin typeface="+mj-lt"/>
            </a:endParaRPr>
          </a:p>
        </p:txBody>
      </p:sp>
      <p:sp>
        <p:nvSpPr>
          <p:cNvPr id="4" name="TextBox 3"/>
          <p:cNvSpPr txBox="1"/>
          <p:nvPr/>
        </p:nvSpPr>
        <p:spPr>
          <a:xfrm>
            <a:off x="82283" y="6006505"/>
            <a:ext cx="9288175" cy="400110"/>
          </a:xfrm>
          <a:prstGeom prst="rect">
            <a:avLst/>
          </a:prstGeom>
          <a:noFill/>
        </p:spPr>
        <p:txBody>
          <a:bodyPr wrap="square" rtlCol="0">
            <a:spAutoFit/>
          </a:bodyPr>
          <a:lstStyle/>
          <a:p>
            <a:r>
              <a:rPr lang="en-GB" sz="2000" dirty="0">
                <a:solidFill>
                  <a:schemeClr val="accent1">
                    <a:lumMod val="50000"/>
                  </a:schemeClr>
                </a:solidFill>
              </a:rPr>
              <a:t>Then swap roles. You have different sets of cards. </a:t>
            </a:r>
          </a:p>
        </p:txBody>
      </p:sp>
      <p:sp>
        <p:nvSpPr>
          <p:cNvPr id="24" name="Rounded Rectangle 11">
            <a:extLst>
              <a:ext uri="{FF2B5EF4-FFF2-40B4-BE49-F238E27FC236}">
                <a16:creationId xmlns:a16="http://schemas.microsoft.com/office/drawing/2014/main" id="{A316DD52-7894-4A75-969C-CA0645DA2978}"/>
              </a:ext>
            </a:extLst>
          </p:cNvPr>
          <p:cNvSpPr/>
          <p:nvPr/>
        </p:nvSpPr>
        <p:spPr>
          <a:xfrm>
            <a:off x="9435418" y="258166"/>
            <a:ext cx="24927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smtClean="0">
                <a:solidFill>
                  <a:prstClr val="white"/>
                </a:solidFill>
                <a:latin typeface="Century Gothic" panose="020B0502020202020204" pitchFamily="34" charset="0"/>
              </a:rPr>
              <a:t>hablar</a:t>
            </a:r>
            <a:r>
              <a:rPr lang="en-GB" sz="2000" b="1" dirty="0" smtClean="0">
                <a:solidFill>
                  <a:prstClr val="white"/>
                </a:solidFill>
                <a:latin typeface="Century Gothic" panose="020B0502020202020204" pitchFamily="34" charset="0"/>
              </a:rPr>
              <a:t> / </a:t>
            </a:r>
            <a:r>
              <a:rPr lang="en-GB" sz="2000" b="1" dirty="0" err="1" smtClean="0">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4830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0" y="0"/>
            <a:ext cx="2997200" cy="769039"/>
          </a:xfrm>
        </p:spPr>
        <p:txBody>
          <a:bodyPr>
            <a:noAutofit/>
          </a:bodyPr>
          <a:lstStyle/>
          <a:p>
            <a:r>
              <a:rPr lang="en-GB" sz="3200" b="1" dirty="0" err="1">
                <a:solidFill>
                  <a:schemeClr val="accent1">
                    <a:lumMod val="50000"/>
                  </a:schemeClr>
                </a:solidFill>
              </a:rPr>
              <a:t>V</a:t>
            </a:r>
            <a:r>
              <a:rPr lang="en-GB" sz="3200" b="1" dirty="0" err="1" smtClean="0">
                <a:solidFill>
                  <a:schemeClr val="accent1">
                    <a:lumMod val="50000"/>
                  </a:schemeClr>
                </a:solidFill>
              </a:rPr>
              <a:t>ocabulario</a:t>
            </a:r>
            <a:endParaRPr lang="en-US" sz="3200" dirty="0">
              <a:solidFill>
                <a:schemeClr val="accent1">
                  <a:lumMod val="50000"/>
                </a:schemeClr>
              </a:solidFill>
            </a:endParaRPr>
          </a:p>
        </p:txBody>
      </p:sp>
      <p:sp>
        <p:nvSpPr>
          <p:cNvPr id="4" name="Rounded Rectangle 3"/>
          <p:cNvSpPr/>
          <p:nvPr/>
        </p:nvSpPr>
        <p:spPr>
          <a:xfrm>
            <a:off x="4173479" y="785520"/>
            <a:ext cx="3725839" cy="12146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accent1">
                    <a:lumMod val="50000"/>
                  </a:schemeClr>
                </a:solidFill>
              </a:rPr>
              <a:t>visitar</a:t>
            </a:r>
          </a:p>
        </p:txBody>
      </p:sp>
      <p:sp>
        <p:nvSpPr>
          <p:cNvPr id="5" name="Rounded Rectangle 4"/>
          <p:cNvSpPr/>
          <p:nvPr/>
        </p:nvSpPr>
        <p:spPr>
          <a:xfrm>
            <a:off x="7557816" y="4069279"/>
            <a:ext cx="1854503" cy="5169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basura</a:t>
            </a:r>
          </a:p>
        </p:txBody>
      </p:sp>
      <p:sp>
        <p:nvSpPr>
          <p:cNvPr id="6" name="Rounded Rectangle 5"/>
          <p:cNvSpPr/>
          <p:nvPr/>
        </p:nvSpPr>
        <p:spPr>
          <a:xfrm>
            <a:off x="90839" y="3372439"/>
            <a:ext cx="2475145" cy="4885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 vacaciones</a:t>
            </a:r>
          </a:p>
        </p:txBody>
      </p:sp>
      <p:sp>
        <p:nvSpPr>
          <p:cNvPr id="9" name="Rounded Rectangle 8"/>
          <p:cNvSpPr/>
          <p:nvPr/>
        </p:nvSpPr>
        <p:spPr>
          <a:xfrm>
            <a:off x="8421729" y="3372042"/>
            <a:ext cx="1991398" cy="4889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la playa</a:t>
            </a:r>
          </a:p>
        </p:txBody>
      </p:sp>
      <p:sp>
        <p:nvSpPr>
          <p:cNvPr id="10" name="Rounded Rectangle 9"/>
          <p:cNvSpPr/>
          <p:nvPr/>
        </p:nvSpPr>
        <p:spPr>
          <a:xfrm>
            <a:off x="9524731" y="4081909"/>
            <a:ext cx="2029624" cy="4916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deberes</a:t>
            </a:r>
          </a:p>
        </p:txBody>
      </p:sp>
      <p:sp>
        <p:nvSpPr>
          <p:cNvPr id="11" name="Rounded Rectangle 10"/>
          <p:cNvSpPr/>
          <p:nvPr/>
        </p:nvSpPr>
        <p:spPr>
          <a:xfrm>
            <a:off x="10075181" y="5473013"/>
            <a:ext cx="1526282" cy="4849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zapatos</a:t>
            </a:r>
            <a:endParaRPr lang="en-GB" sz="2400" dirty="0">
              <a:solidFill>
                <a:schemeClr val="accent1">
                  <a:lumMod val="50000"/>
                </a:schemeClr>
              </a:solidFill>
            </a:endParaRPr>
          </a:p>
        </p:txBody>
      </p:sp>
      <p:sp>
        <p:nvSpPr>
          <p:cNvPr id="12" name="Rounded Rectangle 11"/>
          <p:cNvSpPr/>
          <p:nvPr/>
        </p:nvSpPr>
        <p:spPr>
          <a:xfrm>
            <a:off x="8140997" y="5475856"/>
            <a:ext cx="1835516"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por</a:t>
            </a:r>
            <a:r>
              <a:rPr lang="en-GB" sz="2400" dirty="0">
                <a:solidFill>
                  <a:schemeClr val="accent1">
                    <a:lumMod val="50000"/>
                  </a:schemeClr>
                </a:solidFill>
              </a:rPr>
              <a:t> el </a:t>
            </a:r>
            <a:r>
              <a:rPr lang="en-GB" sz="2400" dirty="0" err="1">
                <a:solidFill>
                  <a:schemeClr val="accent1">
                    <a:lumMod val="50000"/>
                  </a:schemeClr>
                </a:solidFill>
              </a:rPr>
              <a:t>país</a:t>
            </a:r>
            <a:endParaRPr lang="en-GB" sz="2400" dirty="0">
              <a:solidFill>
                <a:schemeClr val="accent1">
                  <a:lumMod val="50000"/>
                </a:schemeClr>
              </a:solidFill>
            </a:endParaRPr>
          </a:p>
        </p:txBody>
      </p:sp>
      <p:sp>
        <p:nvSpPr>
          <p:cNvPr id="13" name="Rounded Rectangle 12"/>
          <p:cNvSpPr/>
          <p:nvPr/>
        </p:nvSpPr>
        <p:spPr>
          <a:xfrm>
            <a:off x="6496999" y="5475857"/>
            <a:ext cx="1545330"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ejercicio</a:t>
            </a:r>
            <a:endParaRPr lang="en-GB" sz="2400" dirty="0">
              <a:solidFill>
                <a:schemeClr val="accent1">
                  <a:lumMod val="50000"/>
                </a:schemeClr>
              </a:solidFill>
            </a:endParaRPr>
          </a:p>
        </p:txBody>
      </p:sp>
      <p:sp>
        <p:nvSpPr>
          <p:cNvPr id="14" name="Rounded Rectangle 13"/>
          <p:cNvSpPr/>
          <p:nvPr/>
        </p:nvSpPr>
        <p:spPr>
          <a:xfrm>
            <a:off x="4083561" y="5470113"/>
            <a:ext cx="2263254" cy="4913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comida rica</a:t>
            </a:r>
          </a:p>
        </p:txBody>
      </p:sp>
      <p:sp>
        <p:nvSpPr>
          <p:cNvPr id="15" name="Rounded Rectangle 14"/>
          <p:cNvSpPr/>
          <p:nvPr/>
        </p:nvSpPr>
        <p:spPr>
          <a:xfrm>
            <a:off x="186350" y="4799857"/>
            <a:ext cx="1170002" cy="4822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fruta</a:t>
            </a:r>
          </a:p>
        </p:txBody>
      </p:sp>
      <p:sp>
        <p:nvSpPr>
          <p:cNvPr id="16" name="Rounded Rectangle 15"/>
          <p:cNvSpPr/>
          <p:nvPr/>
        </p:nvSpPr>
        <p:spPr>
          <a:xfrm>
            <a:off x="2585146" y="4072879"/>
            <a:ext cx="3036530" cy="4889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montar a caballo</a:t>
            </a:r>
          </a:p>
        </p:txBody>
      </p:sp>
      <p:sp>
        <p:nvSpPr>
          <p:cNvPr id="17" name="Rounded Rectangle 16"/>
          <p:cNvSpPr/>
          <p:nvPr/>
        </p:nvSpPr>
        <p:spPr>
          <a:xfrm>
            <a:off x="2361130" y="5459097"/>
            <a:ext cx="1623763"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18" name="Rounded Rectangle 17"/>
          <p:cNvSpPr/>
          <p:nvPr/>
        </p:nvSpPr>
        <p:spPr>
          <a:xfrm>
            <a:off x="1493571" y="4792366"/>
            <a:ext cx="2474402" cy="4959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con la familia</a:t>
            </a:r>
          </a:p>
        </p:txBody>
      </p:sp>
      <p:sp>
        <p:nvSpPr>
          <p:cNvPr id="19" name="Rounded Rectangle 18"/>
          <p:cNvSpPr/>
          <p:nvPr/>
        </p:nvSpPr>
        <p:spPr>
          <a:xfrm>
            <a:off x="659281" y="4078560"/>
            <a:ext cx="1814823" cy="4803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 la playa</a:t>
            </a:r>
          </a:p>
        </p:txBody>
      </p:sp>
      <p:sp>
        <p:nvSpPr>
          <p:cNvPr id="21" name="Rounded Rectangle 20"/>
          <p:cNvSpPr/>
          <p:nvPr/>
        </p:nvSpPr>
        <p:spPr>
          <a:xfrm>
            <a:off x="6542572" y="3372437"/>
            <a:ext cx="1775721" cy="4885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las vistas</a:t>
            </a:r>
          </a:p>
        </p:txBody>
      </p:sp>
      <p:sp>
        <p:nvSpPr>
          <p:cNvPr id="22" name="Rounded Rectangle 21"/>
          <p:cNvSpPr/>
          <p:nvPr/>
        </p:nvSpPr>
        <p:spPr>
          <a:xfrm>
            <a:off x="2669420" y="3375754"/>
            <a:ext cx="2183327" cy="50167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sin amigos</a:t>
            </a:r>
          </a:p>
        </p:txBody>
      </p:sp>
      <p:sp>
        <p:nvSpPr>
          <p:cNvPr id="27" name="Rounded Rectangle 26"/>
          <p:cNvSpPr/>
          <p:nvPr/>
        </p:nvSpPr>
        <p:spPr>
          <a:xfrm>
            <a:off x="6144815" y="4786331"/>
            <a:ext cx="1583513" cy="5019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trabajo</a:t>
            </a:r>
          </a:p>
        </p:txBody>
      </p:sp>
      <p:sp>
        <p:nvSpPr>
          <p:cNvPr id="28" name="Rounded Rectangle 27"/>
          <p:cNvSpPr/>
          <p:nvPr/>
        </p:nvSpPr>
        <p:spPr>
          <a:xfrm>
            <a:off x="4083142" y="4812800"/>
            <a:ext cx="1954192" cy="4755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museos</a:t>
            </a:r>
          </a:p>
        </p:txBody>
      </p:sp>
      <p:sp>
        <p:nvSpPr>
          <p:cNvPr id="29" name="Rounded Rectangle 28"/>
          <p:cNvSpPr/>
          <p:nvPr/>
        </p:nvSpPr>
        <p:spPr>
          <a:xfrm>
            <a:off x="10477135" y="3367275"/>
            <a:ext cx="1574620" cy="49369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Francia</a:t>
            </a:r>
          </a:p>
        </p:txBody>
      </p:sp>
      <p:sp>
        <p:nvSpPr>
          <p:cNvPr id="30" name="Rounded Rectangle 29"/>
          <p:cNvSpPr/>
          <p:nvPr/>
        </p:nvSpPr>
        <p:spPr>
          <a:xfrm>
            <a:off x="5732718" y="4078876"/>
            <a:ext cx="1714056" cy="4803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 parque</a:t>
            </a:r>
          </a:p>
        </p:txBody>
      </p:sp>
      <p:sp>
        <p:nvSpPr>
          <p:cNvPr id="31" name="Rounded Rectangle 30"/>
          <p:cNvSpPr/>
          <p:nvPr/>
        </p:nvSpPr>
        <p:spPr>
          <a:xfrm>
            <a:off x="7829718" y="4799857"/>
            <a:ext cx="2480480" cy="4884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naturaleza</a:t>
            </a:r>
          </a:p>
        </p:txBody>
      </p:sp>
      <p:sp>
        <p:nvSpPr>
          <p:cNvPr id="32" name="Rounded Rectangle 31"/>
          <p:cNvSpPr/>
          <p:nvPr/>
        </p:nvSpPr>
        <p:spPr>
          <a:xfrm>
            <a:off x="10411585" y="4793825"/>
            <a:ext cx="1640170" cy="4882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33" name="Rounded Rectangle 32"/>
          <p:cNvSpPr/>
          <p:nvPr/>
        </p:nvSpPr>
        <p:spPr>
          <a:xfrm>
            <a:off x="10477135" y="3348959"/>
            <a:ext cx="1574620" cy="512005"/>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Francia</a:t>
            </a:r>
          </a:p>
        </p:txBody>
      </p:sp>
      <p:sp>
        <p:nvSpPr>
          <p:cNvPr id="40" name="Rounded Rectangle 39"/>
          <p:cNvSpPr/>
          <p:nvPr/>
        </p:nvSpPr>
        <p:spPr>
          <a:xfrm>
            <a:off x="4075441" y="4803387"/>
            <a:ext cx="1961894" cy="486349"/>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los museos</a:t>
            </a:r>
          </a:p>
        </p:txBody>
      </p:sp>
      <p:sp>
        <p:nvSpPr>
          <p:cNvPr id="42" name="Rounded Rectangle 41"/>
          <p:cNvSpPr/>
          <p:nvPr/>
        </p:nvSpPr>
        <p:spPr>
          <a:xfrm>
            <a:off x="7829716" y="4799857"/>
            <a:ext cx="2480481" cy="488466"/>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naturaleza</a:t>
            </a:r>
          </a:p>
        </p:txBody>
      </p:sp>
      <p:sp>
        <p:nvSpPr>
          <p:cNvPr id="44" name="Rounded Rectangle 43"/>
          <p:cNvSpPr/>
          <p:nvPr/>
        </p:nvSpPr>
        <p:spPr>
          <a:xfrm>
            <a:off x="550266" y="5469124"/>
            <a:ext cx="1712195"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una bolsa</a:t>
            </a:r>
          </a:p>
        </p:txBody>
      </p:sp>
      <p:sp>
        <p:nvSpPr>
          <p:cNvPr id="47" name="Rounded Rectangle 46"/>
          <p:cNvSpPr/>
          <p:nvPr/>
        </p:nvSpPr>
        <p:spPr>
          <a:xfrm>
            <a:off x="1493571" y="4784248"/>
            <a:ext cx="2501379" cy="512005"/>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con la familia</a:t>
            </a:r>
          </a:p>
        </p:txBody>
      </p:sp>
      <p:sp>
        <p:nvSpPr>
          <p:cNvPr id="50" name="Rounded Rectangle 49"/>
          <p:cNvSpPr/>
          <p:nvPr/>
        </p:nvSpPr>
        <p:spPr>
          <a:xfrm>
            <a:off x="4956183" y="3380037"/>
            <a:ext cx="1482953" cy="5120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tren</a:t>
            </a:r>
          </a:p>
        </p:txBody>
      </p:sp>
      <p:sp>
        <p:nvSpPr>
          <p:cNvPr id="52" name="Rounded Rectangle 51"/>
          <p:cNvSpPr/>
          <p:nvPr/>
        </p:nvSpPr>
        <p:spPr>
          <a:xfrm>
            <a:off x="2663950" y="3365426"/>
            <a:ext cx="2188798" cy="512005"/>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sin amigos</a:t>
            </a:r>
          </a:p>
        </p:txBody>
      </p:sp>
    </p:spTree>
    <p:extLst>
      <p:ext uri="{BB962C8B-B14F-4D97-AF65-F5344CB8AC3E}">
        <p14:creationId xmlns:p14="http://schemas.microsoft.com/office/powerpoint/2010/main" val="127252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0" grpId="0" animBg="1"/>
      <p:bldP spid="42" grpId="0" animBg="1"/>
      <p:bldP spid="47" grpId="0" animBg="1"/>
      <p:bldP spid="5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493" t="5294" r="1280"/>
          <a:stretch/>
        </p:blipFill>
        <p:spPr>
          <a:xfrm>
            <a:off x="6210300" y="4343400"/>
            <a:ext cx="5791200" cy="1865586"/>
          </a:xfrm>
          <a:prstGeom prst="rect">
            <a:avLst/>
          </a:prstGeom>
          <a:ln w="9525">
            <a:solidFill>
              <a:srgbClr val="002060"/>
            </a:solidFill>
          </a:ln>
        </p:spPr>
      </p:pic>
      <p:pic>
        <p:nvPicPr>
          <p:cNvPr id="2" name="Picture 1"/>
          <p:cNvPicPr>
            <a:picLocks noChangeAspect="1"/>
          </p:cNvPicPr>
          <p:nvPr/>
        </p:nvPicPr>
        <p:blipFill rotWithShape="1">
          <a:blip r:embed="rId4"/>
          <a:srcRect l="1058" t="5418" r="1452"/>
          <a:stretch/>
        </p:blipFill>
        <p:spPr>
          <a:xfrm>
            <a:off x="161925" y="4410075"/>
            <a:ext cx="5915025" cy="1621604"/>
          </a:xfrm>
          <a:prstGeom prst="rect">
            <a:avLst/>
          </a:prstGeom>
          <a:ln>
            <a:solidFill>
              <a:srgbClr val="002060"/>
            </a:solidFill>
          </a:ln>
        </p:spPr>
      </p:pic>
      <p:sp>
        <p:nvSpPr>
          <p:cNvPr id="3" name="TextBox 2"/>
          <p:cNvSpPr txBox="1"/>
          <p:nvPr/>
        </p:nvSpPr>
        <p:spPr>
          <a:xfrm>
            <a:off x="11893" y="137843"/>
            <a:ext cx="11738497"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Un ejemplo</a:t>
            </a:r>
          </a:p>
        </p:txBody>
      </p:sp>
      <p:sp>
        <p:nvSpPr>
          <p:cNvPr id="46" name="Oval Callout 45"/>
          <p:cNvSpPr/>
          <p:nvPr/>
        </p:nvSpPr>
        <p:spPr>
          <a:xfrm>
            <a:off x="1388569" y="1386497"/>
            <a:ext cx="5034267" cy="1326551"/>
          </a:xfrm>
          <a:prstGeom prst="wedgeEllipseCallout">
            <a:avLst>
              <a:gd name="adj1" fmla="val -26722"/>
              <a:gd name="adj2" fmla="val 154495"/>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a:t>
            </a:r>
            <a:r>
              <a:rPr lang="en-GB" sz="2400" b="1" dirty="0">
                <a:solidFill>
                  <a:schemeClr val="bg1"/>
                </a:solidFill>
                <a:latin typeface="Century Gothic" panose="020B0502020202020204" pitchFamily="34" charset="0"/>
              </a:rPr>
              <a:t>Vas</a:t>
            </a:r>
            <a:r>
              <a:rPr lang="en-GB" sz="2400" dirty="0">
                <a:solidFill>
                  <a:schemeClr val="bg1"/>
                </a:solidFill>
                <a:latin typeface="Century Gothic" panose="020B0502020202020204" pitchFamily="34" charset="0"/>
              </a:rPr>
              <a:t> al museo?</a:t>
            </a:r>
          </a:p>
        </p:txBody>
      </p:sp>
      <p:sp>
        <p:nvSpPr>
          <p:cNvPr id="47" name="TextBox 46"/>
          <p:cNvSpPr txBox="1"/>
          <p:nvPr/>
        </p:nvSpPr>
        <p:spPr>
          <a:xfrm>
            <a:off x="0" y="3469656"/>
            <a:ext cx="2777139"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A (pregunta):</a:t>
            </a:r>
          </a:p>
        </p:txBody>
      </p:sp>
      <p:sp>
        <p:nvSpPr>
          <p:cNvPr id="48" name="TextBox 47"/>
          <p:cNvSpPr txBox="1"/>
          <p:nvPr/>
        </p:nvSpPr>
        <p:spPr>
          <a:xfrm>
            <a:off x="10444679" y="3379214"/>
            <a:ext cx="1845952"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B (contesta):</a:t>
            </a:r>
          </a:p>
        </p:txBody>
      </p:sp>
      <p:sp>
        <p:nvSpPr>
          <p:cNvPr id="49" name="Oval Callout 48"/>
          <p:cNvSpPr/>
          <p:nvPr/>
        </p:nvSpPr>
        <p:spPr>
          <a:xfrm>
            <a:off x="5232524" y="2595288"/>
            <a:ext cx="3371277" cy="1450403"/>
          </a:xfrm>
          <a:prstGeom prst="wedgeEllipseCallout">
            <a:avLst>
              <a:gd name="adj1" fmla="val 67804"/>
              <a:gd name="adj2" fmla="val 38599"/>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Sí, voy </a:t>
            </a:r>
            <a:r>
              <a:rPr lang="en-GB" sz="2400" dirty="0">
                <a:solidFill>
                  <a:schemeClr val="bg1"/>
                </a:solidFill>
                <a:latin typeface="Century Gothic" panose="020B0502020202020204" pitchFamily="34" charset="0"/>
              </a:rPr>
              <a:t>al museo.</a:t>
            </a:r>
          </a:p>
        </p:txBody>
      </p:sp>
      <p:sp>
        <p:nvSpPr>
          <p:cNvPr id="2049" name="Rounded Rectangular Callout 2048"/>
          <p:cNvSpPr/>
          <p:nvPr/>
        </p:nvSpPr>
        <p:spPr>
          <a:xfrm>
            <a:off x="8437245" y="762082"/>
            <a:ext cx="3152912" cy="1808749"/>
          </a:xfrm>
          <a:prstGeom prst="wedgeRoundRectCallout">
            <a:avLst>
              <a:gd name="adj1" fmla="val -35462"/>
              <a:gd name="adj2" fmla="val 80315"/>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Say “</a:t>
            </a:r>
            <a:r>
              <a:rPr lang="en-GB" sz="2000" b="1" dirty="0" err="1">
                <a:solidFill>
                  <a:schemeClr val="bg1"/>
                </a:solidFill>
              </a:rPr>
              <a:t>Sí</a:t>
            </a:r>
            <a:r>
              <a:rPr lang="en-GB" sz="2000" b="1" dirty="0">
                <a:solidFill>
                  <a:schemeClr val="bg1"/>
                </a:solidFill>
              </a:rPr>
              <a:t> voy/voy a ir…</a:t>
            </a:r>
            <a:r>
              <a:rPr lang="en-GB" dirty="0">
                <a:solidFill>
                  <a:schemeClr val="bg1"/>
                </a:solidFill>
              </a:rPr>
              <a:t>” or “</a:t>
            </a:r>
            <a:r>
              <a:rPr lang="en-GB" sz="2000" b="1" dirty="0">
                <a:solidFill>
                  <a:schemeClr val="bg1"/>
                </a:solidFill>
              </a:rPr>
              <a:t>No, no voy/no voy a ir…</a:t>
            </a:r>
            <a:r>
              <a:rPr lang="en-GB" dirty="0">
                <a:solidFill>
                  <a:schemeClr val="bg1"/>
                </a:solidFill>
              </a:rPr>
              <a:t>”, depending on what you can see on your card.</a:t>
            </a:r>
          </a:p>
        </p:txBody>
      </p:sp>
      <p:sp>
        <p:nvSpPr>
          <p:cNvPr id="68" name="Title 2">
            <a:extLst>
              <a:ext uri="{FF2B5EF4-FFF2-40B4-BE49-F238E27FC236}">
                <a16:creationId xmlns:a16="http://schemas.microsoft.com/office/drawing/2014/main" id="{89A9CC99-6E6F-BA4F-8531-09C581FE85E7}"/>
              </a:ext>
            </a:extLst>
          </p:cNvPr>
          <p:cNvSpPr>
            <a:spLocks noGrp="1"/>
          </p:cNvSpPr>
          <p:nvPr>
            <p:ph type="title"/>
          </p:nvPr>
        </p:nvSpPr>
        <p:spPr>
          <a:xfrm flipV="1">
            <a:off x="9976757" y="440872"/>
            <a:ext cx="179614" cy="126466"/>
          </a:xfrm>
        </p:spPr>
        <p:txBody>
          <a:bodyPr>
            <a:noAutofit/>
          </a:bodyPr>
          <a:lstStyle/>
          <a:p>
            <a:r>
              <a:rPr lang="en-GB" sz="100" b="1" dirty="0">
                <a:solidFill>
                  <a:prstClr val="white"/>
                </a:solidFill>
              </a:rPr>
              <a:t>hablar / escuchar</a:t>
            </a:r>
            <a:endParaRPr lang="en-US" sz="100" dirty="0"/>
          </a:p>
        </p:txBody>
      </p:sp>
      <p:pic>
        <p:nvPicPr>
          <p:cNvPr id="20"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1315" y="5324770"/>
            <a:ext cx="671416" cy="69968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a:xfrm>
            <a:off x="8437245" y="5719699"/>
            <a:ext cx="911182" cy="1971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1">
            <a:extLst>
              <a:ext uri="{FF2B5EF4-FFF2-40B4-BE49-F238E27FC236}">
                <a16:creationId xmlns:a16="http://schemas.microsoft.com/office/drawing/2014/main" id="{A316DD52-7894-4A75-969C-CA0645DA2978}"/>
              </a:ext>
            </a:extLst>
          </p:cNvPr>
          <p:cNvSpPr/>
          <p:nvPr/>
        </p:nvSpPr>
        <p:spPr>
          <a:xfrm>
            <a:off x="9435418" y="258166"/>
            <a:ext cx="24927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smtClean="0">
                <a:solidFill>
                  <a:prstClr val="white"/>
                </a:solidFill>
                <a:latin typeface="Century Gothic" panose="020B0502020202020204" pitchFamily="34" charset="0"/>
              </a:rPr>
              <a:t>hablar</a:t>
            </a:r>
            <a:r>
              <a:rPr lang="en-GB" sz="2000" b="1" dirty="0" smtClean="0">
                <a:solidFill>
                  <a:prstClr val="white"/>
                </a:solidFill>
                <a:latin typeface="Century Gothic" panose="020B0502020202020204" pitchFamily="34" charset="0"/>
              </a:rPr>
              <a:t> / </a:t>
            </a:r>
            <a:r>
              <a:rPr lang="en-GB" sz="2000" b="1" dirty="0" err="1" smtClean="0">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5472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6" grpId="0" animBg="1"/>
      <p:bldP spid="47" grpId="0"/>
      <p:bldP spid="48" grpId="0"/>
      <p:bldP spid="49" grpId="0" animBg="1"/>
      <p:bldP spid="204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376" y="857752"/>
            <a:ext cx="5967118"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91811" y="866304"/>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8" name="TextBox 7"/>
          <p:cNvSpPr txBox="1"/>
          <p:nvPr/>
        </p:nvSpPr>
        <p:spPr>
          <a:xfrm>
            <a:off x="53089" y="2813319"/>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2. Are you going to go </a:t>
            </a:r>
            <a:r>
              <a:rPr lang="en-GB" sz="2000" dirty="0">
                <a:solidFill>
                  <a:schemeClr val="accent1">
                    <a:lumMod val="50000"/>
                  </a:schemeClr>
                </a:solidFill>
                <a:latin typeface="Century Gothic" panose="020B0502020202020204" pitchFamily="34" charset="0"/>
              </a:rPr>
              <a:t>to the centre?</a:t>
            </a:r>
          </a:p>
        </p:txBody>
      </p:sp>
      <p:sp>
        <p:nvSpPr>
          <p:cNvPr id="17" name="Rectangle 16"/>
          <p:cNvSpPr/>
          <p:nvPr/>
        </p:nvSpPr>
        <p:spPr>
          <a:xfrm>
            <a:off x="6130319" y="857752"/>
            <a:ext cx="5972033" cy="48888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00136" y="1220978"/>
            <a:ext cx="6188680"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Persona A: Is your partner asking about where you go normally </a:t>
            </a:r>
            <a:r>
              <a:rPr lang="en-GB" sz="2000" b="1" u="sng" dirty="0">
                <a:solidFill>
                  <a:schemeClr val="accent1">
                    <a:lumMod val="50000"/>
                  </a:schemeClr>
                </a:solidFill>
              </a:rPr>
              <a:t>or</a:t>
            </a:r>
            <a:r>
              <a:rPr lang="en-GB" sz="2000" b="1" dirty="0">
                <a:solidFill>
                  <a:schemeClr val="accent1">
                    <a:lumMod val="50000"/>
                  </a:schemeClr>
                </a:solidFill>
              </a:rPr>
              <a:t> where you are going to go?</a:t>
            </a:r>
          </a:p>
          <a:p>
            <a:pPr>
              <a:lnSpc>
                <a:spcPct val="120000"/>
              </a:lnSpc>
            </a:pPr>
            <a:r>
              <a:rPr lang="en-GB" sz="2000" b="1" dirty="0">
                <a:solidFill>
                  <a:schemeClr val="accent1">
                    <a:lumMod val="50000"/>
                  </a:schemeClr>
                </a:solidFill>
              </a:rPr>
              <a:t>Say whether you normally go / are going to go   (    ) or not (    ) :</a:t>
            </a:r>
            <a:endParaRPr lang="en-US" sz="2000" dirty="0">
              <a:solidFill>
                <a:schemeClr val="accent1">
                  <a:lumMod val="50000"/>
                </a:schemeClr>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78385" y="1426524"/>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your partner goes / is going to go and cross out (     ) if not.</a:t>
            </a:r>
            <a:endParaRPr lang="en-US" sz="2000" dirty="0">
              <a:solidFill>
                <a:schemeClr val="accent1">
                  <a:lumMod val="50000"/>
                </a:schemeClr>
              </a:solidFill>
            </a:endParaRPr>
          </a:p>
        </p:txBody>
      </p:sp>
      <p:sp>
        <p:nvSpPr>
          <p:cNvPr id="22" name="TextBox 21"/>
          <p:cNvSpPr txBox="1"/>
          <p:nvPr/>
        </p:nvSpPr>
        <p:spPr>
          <a:xfrm>
            <a:off x="6092677" y="2384003"/>
            <a:ext cx="353508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mountains]</a:t>
            </a:r>
          </a:p>
        </p:txBody>
      </p:sp>
      <p:sp>
        <p:nvSpPr>
          <p:cNvPr id="24" name="TextBox 23"/>
          <p:cNvSpPr txBox="1"/>
          <p:nvPr/>
        </p:nvSpPr>
        <p:spPr>
          <a:xfrm>
            <a:off x="6092677" y="2918971"/>
            <a:ext cx="423165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shops]</a:t>
            </a:r>
          </a:p>
        </p:txBody>
      </p:sp>
      <p:sp>
        <p:nvSpPr>
          <p:cNvPr id="26" name="TextBox 25"/>
          <p:cNvSpPr txBox="1"/>
          <p:nvPr/>
        </p:nvSpPr>
        <p:spPr>
          <a:xfrm>
            <a:off x="6100136" y="3505162"/>
            <a:ext cx="478962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market]</a:t>
            </a:r>
          </a:p>
        </p:txBody>
      </p:sp>
      <p:sp>
        <p:nvSpPr>
          <p:cNvPr id="28" name="TextBox 27"/>
          <p:cNvSpPr txBox="1"/>
          <p:nvPr/>
        </p:nvSpPr>
        <p:spPr>
          <a:xfrm>
            <a:off x="6100136" y="4088936"/>
            <a:ext cx="417998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beach]</a:t>
            </a:r>
          </a:p>
        </p:txBody>
      </p:sp>
      <p:sp>
        <p:nvSpPr>
          <p:cNvPr id="30" name="TextBox 29"/>
          <p:cNvSpPr txBox="1"/>
          <p:nvPr/>
        </p:nvSpPr>
        <p:spPr>
          <a:xfrm>
            <a:off x="6100136" y="4672710"/>
            <a:ext cx="396675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centre]</a:t>
            </a:r>
          </a:p>
        </p:txBody>
      </p:sp>
      <p:sp>
        <p:nvSpPr>
          <p:cNvPr id="32" name="TextBox 31"/>
          <p:cNvSpPr txBox="1"/>
          <p:nvPr/>
        </p:nvSpPr>
        <p:spPr>
          <a:xfrm>
            <a:off x="6077402" y="5237847"/>
            <a:ext cx="412325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museum]</a:t>
            </a:r>
          </a:p>
        </p:txBody>
      </p:sp>
      <p:pic>
        <p:nvPicPr>
          <p:cNvPr id="4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33654" y="2387664"/>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7141" y="2050147"/>
            <a:ext cx="261092" cy="272084"/>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5933" y="2082549"/>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9059281" y="2018921"/>
            <a:ext cx="1300040" cy="400110"/>
          </a:xfrm>
          <a:prstGeom prst="rect">
            <a:avLst/>
          </a:prstGeom>
          <a:noFill/>
        </p:spPr>
        <p:txBody>
          <a:bodyPr wrap="square" rtlCol="0">
            <a:spAutoFit/>
          </a:bodyPr>
          <a:lstStyle/>
          <a:p>
            <a:r>
              <a:rPr lang="en-GB" sz="2000" b="1" dirty="0">
                <a:solidFill>
                  <a:schemeClr val="accent1">
                    <a:lumMod val="50000"/>
                  </a:schemeClr>
                </a:solidFill>
              </a:rPr>
              <a:t>normally</a:t>
            </a:r>
          </a:p>
        </p:txBody>
      </p:sp>
      <p:sp>
        <p:nvSpPr>
          <p:cNvPr id="31" name="TextBox 30"/>
          <p:cNvSpPr txBox="1"/>
          <p:nvPr/>
        </p:nvSpPr>
        <p:spPr>
          <a:xfrm>
            <a:off x="10790493" y="2013087"/>
            <a:ext cx="1445099" cy="400110"/>
          </a:xfrm>
          <a:prstGeom prst="rect">
            <a:avLst/>
          </a:prstGeom>
          <a:noFill/>
        </p:spPr>
        <p:txBody>
          <a:bodyPr wrap="square" rtlCol="0">
            <a:spAutoFit/>
          </a:bodyPr>
          <a:lstStyle/>
          <a:p>
            <a:r>
              <a:rPr lang="en-GB" sz="2000" b="1" dirty="0">
                <a:solidFill>
                  <a:schemeClr val="accent1">
                    <a:lumMod val="50000"/>
                  </a:schemeClr>
                </a:solidFill>
              </a:rPr>
              <a:t>next time</a:t>
            </a:r>
          </a:p>
        </p:txBody>
      </p:sp>
      <p:pic>
        <p:nvPicPr>
          <p:cNvPr id="3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6053" y="2509118"/>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2954" y="2961389"/>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9705" y="2918971"/>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4914" y="4092954"/>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8918" y="4110644"/>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8918" y="5330812"/>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5773" y="5210250"/>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5421" y="2183948"/>
            <a:ext cx="5414669" cy="400110"/>
          </a:xfrm>
          <a:prstGeom prst="rect">
            <a:avLst/>
          </a:prstGeom>
          <a:noFill/>
        </p:spPr>
        <p:txBody>
          <a:bodyPr wrap="square" rtlCol="0">
            <a:spAutoFit/>
          </a:bodyPr>
          <a:lstStyle/>
          <a:p>
            <a:r>
              <a:rPr lang="en-GB" sz="2000" b="1" dirty="0">
                <a:solidFill>
                  <a:schemeClr val="accent1">
                    <a:lumMod val="50000"/>
                  </a:schemeClr>
                </a:solidFill>
              </a:rPr>
              <a:t>1. Do you go</a:t>
            </a:r>
            <a:r>
              <a:rPr lang="en-GB" sz="2000" dirty="0">
                <a:solidFill>
                  <a:schemeClr val="accent1">
                    <a:lumMod val="50000"/>
                  </a:schemeClr>
                </a:solidFill>
              </a:rPr>
              <a:t> to </a:t>
            </a:r>
            <a:r>
              <a:rPr lang="en-GB" sz="2000" dirty="0">
                <a:solidFill>
                  <a:schemeClr val="accent1">
                    <a:lumMod val="50000"/>
                  </a:schemeClr>
                </a:solidFill>
                <a:latin typeface="Century Gothic" panose="020B0502020202020204" pitchFamily="34" charset="0"/>
              </a:rPr>
              <a:t>the museum?</a:t>
            </a:r>
            <a:endParaRPr lang="en-GB" sz="2000" dirty="0">
              <a:solidFill>
                <a:schemeClr val="accent1">
                  <a:lumMod val="50000"/>
                </a:schemeClr>
              </a:solidFill>
            </a:endParaRPr>
          </a:p>
        </p:txBody>
      </p:sp>
      <p:pic>
        <p:nvPicPr>
          <p:cNvPr id="5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465" y="132385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1424" y="1786838"/>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53089" y="3442691"/>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3. Do you go </a:t>
            </a:r>
            <a:r>
              <a:rPr lang="en-GB" sz="2000" dirty="0">
                <a:solidFill>
                  <a:schemeClr val="accent1">
                    <a:lumMod val="50000"/>
                  </a:schemeClr>
                </a:solidFill>
                <a:latin typeface="Century Gothic" panose="020B0502020202020204" pitchFamily="34" charset="0"/>
              </a:rPr>
              <a:t>to the shops?</a:t>
            </a:r>
          </a:p>
        </p:txBody>
      </p:sp>
      <p:sp>
        <p:nvSpPr>
          <p:cNvPr id="58" name="TextBox 57"/>
          <p:cNvSpPr txBox="1"/>
          <p:nvPr/>
        </p:nvSpPr>
        <p:spPr>
          <a:xfrm>
            <a:off x="61123" y="4098026"/>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4. Do you go </a:t>
            </a:r>
            <a:r>
              <a:rPr lang="en-GB" sz="2000" dirty="0">
                <a:solidFill>
                  <a:schemeClr val="accent1">
                    <a:lumMod val="50000"/>
                  </a:schemeClr>
                </a:solidFill>
                <a:latin typeface="Century Gothic" panose="020B0502020202020204" pitchFamily="34" charset="0"/>
              </a:rPr>
              <a:t>to the market?</a:t>
            </a:r>
          </a:p>
        </p:txBody>
      </p:sp>
      <p:sp>
        <p:nvSpPr>
          <p:cNvPr id="59" name="TextBox 58"/>
          <p:cNvSpPr txBox="1"/>
          <p:nvPr/>
        </p:nvSpPr>
        <p:spPr>
          <a:xfrm>
            <a:off x="87770" y="4679023"/>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5. Are you going to go </a:t>
            </a:r>
            <a:r>
              <a:rPr lang="en-GB" sz="2000" dirty="0">
                <a:solidFill>
                  <a:schemeClr val="accent1">
                    <a:lumMod val="50000"/>
                  </a:schemeClr>
                </a:solidFill>
                <a:latin typeface="Century Gothic" panose="020B0502020202020204" pitchFamily="34" charset="0"/>
              </a:rPr>
              <a:t>to the beach?</a:t>
            </a:r>
          </a:p>
        </p:txBody>
      </p:sp>
      <p:sp>
        <p:nvSpPr>
          <p:cNvPr id="60" name="TextBox 59"/>
          <p:cNvSpPr txBox="1"/>
          <p:nvPr/>
        </p:nvSpPr>
        <p:spPr>
          <a:xfrm>
            <a:off x="78385" y="523784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6. Are you going to go </a:t>
            </a:r>
            <a:r>
              <a:rPr lang="en-GB" sz="2000" dirty="0">
                <a:solidFill>
                  <a:schemeClr val="accent1">
                    <a:lumMod val="50000"/>
                  </a:schemeClr>
                </a:solidFill>
                <a:latin typeface="Century Gothic" panose="020B0502020202020204" pitchFamily="34" charset="0"/>
              </a:rPr>
              <a:t>to the mountains?</a:t>
            </a:r>
          </a:p>
        </p:txBody>
      </p:sp>
      <p:pic>
        <p:nvPicPr>
          <p:cNvPr id="6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4250" y="350688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2953" y="3551898"/>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8016" y="4780265"/>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42954" y="4650948"/>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0" y="-1603"/>
            <a:ext cx="1820013" cy="450343"/>
          </a:xfrm>
        </p:spPr>
        <p:txBody>
          <a:bodyPr>
            <a:normAutofit/>
          </a:bodyPr>
          <a:lstStyle/>
          <a:p>
            <a:r>
              <a:rPr lang="en-GB" sz="2200" b="1" dirty="0">
                <a:solidFill>
                  <a:schemeClr val="accent1">
                    <a:lumMod val="50000"/>
                  </a:schemeClr>
                </a:solidFill>
              </a:rPr>
              <a:t>Persona</a:t>
            </a:r>
            <a:r>
              <a:rPr lang="en-GB" sz="2200" b="1" baseline="0" dirty="0">
                <a:solidFill>
                  <a:schemeClr val="accent1">
                    <a:lumMod val="50000"/>
                  </a:schemeClr>
                </a:solidFill>
              </a:rPr>
              <a:t> A</a:t>
            </a:r>
            <a:endParaRPr lang="en-GB" sz="2200" b="1" dirty="0">
              <a:solidFill>
                <a:schemeClr val="accent1">
                  <a:lumMod val="50000"/>
                </a:schemeClr>
              </a:solidFill>
            </a:endParaRPr>
          </a:p>
        </p:txBody>
      </p:sp>
    </p:spTree>
    <p:extLst>
      <p:ext uri="{BB962C8B-B14F-4D97-AF65-F5344CB8AC3E}">
        <p14:creationId xmlns:p14="http://schemas.microsoft.com/office/powerpoint/2010/main" val="2441899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376" y="857752"/>
            <a:ext cx="5967118"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91811" y="866304"/>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8" name="TextBox 7"/>
          <p:cNvSpPr txBox="1"/>
          <p:nvPr/>
        </p:nvSpPr>
        <p:spPr>
          <a:xfrm>
            <a:off x="53089" y="2813319"/>
            <a:ext cx="607407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2. Do you go </a:t>
            </a:r>
            <a:r>
              <a:rPr lang="en-GB" sz="2000" dirty="0">
                <a:solidFill>
                  <a:schemeClr val="accent1">
                    <a:lumMod val="50000"/>
                  </a:schemeClr>
                </a:solidFill>
                <a:latin typeface="Century Gothic" panose="020B0502020202020204" pitchFamily="34" charset="0"/>
              </a:rPr>
              <a:t>to the shops?</a:t>
            </a:r>
          </a:p>
        </p:txBody>
      </p:sp>
      <p:sp>
        <p:nvSpPr>
          <p:cNvPr id="17" name="Rectangle 16"/>
          <p:cNvSpPr/>
          <p:nvPr/>
        </p:nvSpPr>
        <p:spPr>
          <a:xfrm>
            <a:off x="6130319" y="857752"/>
            <a:ext cx="5972033" cy="48888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78385" y="1426524"/>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that person does it and cross out (     ) if that person doesn’t.</a:t>
            </a:r>
            <a:endParaRPr lang="en-US" sz="2000" dirty="0">
              <a:solidFill>
                <a:schemeClr val="accent1">
                  <a:lumMod val="50000"/>
                </a:schemeClr>
              </a:solidFill>
            </a:endParaRPr>
          </a:p>
        </p:txBody>
      </p:sp>
      <p:sp>
        <p:nvSpPr>
          <p:cNvPr id="22" name="TextBox 21"/>
          <p:cNvSpPr txBox="1"/>
          <p:nvPr/>
        </p:nvSpPr>
        <p:spPr>
          <a:xfrm>
            <a:off x="6070100" y="2399471"/>
            <a:ext cx="388160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museum]</a:t>
            </a:r>
          </a:p>
        </p:txBody>
      </p:sp>
      <p:sp>
        <p:nvSpPr>
          <p:cNvPr id="24" name="TextBox 23"/>
          <p:cNvSpPr txBox="1"/>
          <p:nvPr/>
        </p:nvSpPr>
        <p:spPr>
          <a:xfrm>
            <a:off x="6070100" y="2921171"/>
            <a:ext cx="447073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centre]</a:t>
            </a:r>
          </a:p>
        </p:txBody>
      </p:sp>
      <p:sp>
        <p:nvSpPr>
          <p:cNvPr id="26" name="TextBox 25"/>
          <p:cNvSpPr txBox="1"/>
          <p:nvPr/>
        </p:nvSpPr>
        <p:spPr>
          <a:xfrm>
            <a:off x="6092677" y="3467393"/>
            <a:ext cx="478962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shops]</a:t>
            </a:r>
          </a:p>
        </p:txBody>
      </p:sp>
      <p:sp>
        <p:nvSpPr>
          <p:cNvPr id="28" name="TextBox 27"/>
          <p:cNvSpPr txBox="1"/>
          <p:nvPr/>
        </p:nvSpPr>
        <p:spPr>
          <a:xfrm>
            <a:off x="6073800" y="4071615"/>
            <a:ext cx="417998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market]</a:t>
            </a:r>
          </a:p>
        </p:txBody>
      </p:sp>
      <p:sp>
        <p:nvSpPr>
          <p:cNvPr id="30" name="TextBox 29"/>
          <p:cNvSpPr txBox="1"/>
          <p:nvPr/>
        </p:nvSpPr>
        <p:spPr>
          <a:xfrm>
            <a:off x="6097981" y="4626014"/>
            <a:ext cx="396675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beach]</a:t>
            </a:r>
          </a:p>
        </p:txBody>
      </p:sp>
      <p:sp>
        <p:nvSpPr>
          <p:cNvPr id="32" name="TextBox 31"/>
          <p:cNvSpPr txBox="1"/>
          <p:nvPr/>
        </p:nvSpPr>
        <p:spPr>
          <a:xfrm>
            <a:off x="6130318" y="5238721"/>
            <a:ext cx="376960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mountains]</a:t>
            </a:r>
          </a:p>
        </p:txBody>
      </p:sp>
      <p:pic>
        <p:nvPicPr>
          <p:cNvPr id="4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6346" y="2403982"/>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5306" y="2501143"/>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1964" y="302657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3755" y="2937502"/>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9905" y="3601682"/>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7988" y="3496956"/>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5900" y="410972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6141" y="4118650"/>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5900" y="4678104"/>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6036" y="466658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9019" y="533111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2916" y="5175395"/>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5421" y="2183948"/>
            <a:ext cx="5414669" cy="400110"/>
          </a:xfrm>
          <a:prstGeom prst="rect">
            <a:avLst/>
          </a:prstGeom>
          <a:noFill/>
        </p:spPr>
        <p:txBody>
          <a:bodyPr wrap="square" rtlCol="0">
            <a:spAutoFit/>
          </a:bodyPr>
          <a:lstStyle/>
          <a:p>
            <a:r>
              <a:rPr lang="en-GB" sz="2000" b="1" dirty="0">
                <a:solidFill>
                  <a:schemeClr val="accent1">
                    <a:lumMod val="50000"/>
                  </a:schemeClr>
                </a:solidFill>
              </a:rPr>
              <a:t>1. Are you going to go </a:t>
            </a:r>
            <a:r>
              <a:rPr lang="en-GB" sz="2000" dirty="0">
                <a:solidFill>
                  <a:schemeClr val="accent1">
                    <a:lumMod val="50000"/>
                  </a:schemeClr>
                </a:solidFill>
              </a:rPr>
              <a:t>to </a:t>
            </a:r>
            <a:r>
              <a:rPr lang="en-GB" sz="2000" dirty="0">
                <a:solidFill>
                  <a:schemeClr val="accent1">
                    <a:lumMod val="50000"/>
                  </a:schemeClr>
                </a:solidFill>
                <a:latin typeface="Century Gothic" panose="020B0502020202020204" pitchFamily="34" charset="0"/>
              </a:rPr>
              <a:t>the mountains?</a:t>
            </a:r>
            <a:endParaRPr lang="en-GB" sz="2000" dirty="0">
              <a:solidFill>
                <a:schemeClr val="accent1">
                  <a:lumMod val="50000"/>
                </a:schemeClr>
              </a:solidFill>
            </a:endParaRPr>
          </a:p>
        </p:txBody>
      </p:sp>
      <p:pic>
        <p:nvPicPr>
          <p:cNvPr id="5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465" y="132385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495" y="1761293"/>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53089" y="3442691"/>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3. Are you going to go </a:t>
            </a:r>
            <a:r>
              <a:rPr lang="en-GB" sz="2000" dirty="0">
                <a:solidFill>
                  <a:schemeClr val="accent1">
                    <a:lumMod val="50000"/>
                  </a:schemeClr>
                </a:solidFill>
                <a:latin typeface="Century Gothic" panose="020B0502020202020204" pitchFamily="34" charset="0"/>
              </a:rPr>
              <a:t>to the market?</a:t>
            </a:r>
          </a:p>
        </p:txBody>
      </p:sp>
      <p:sp>
        <p:nvSpPr>
          <p:cNvPr id="58" name="TextBox 57"/>
          <p:cNvSpPr txBox="1"/>
          <p:nvPr/>
        </p:nvSpPr>
        <p:spPr>
          <a:xfrm>
            <a:off x="61123" y="4098026"/>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4. Do you go </a:t>
            </a:r>
            <a:r>
              <a:rPr lang="en-GB" sz="2000" dirty="0">
                <a:solidFill>
                  <a:schemeClr val="accent1">
                    <a:lumMod val="50000"/>
                  </a:schemeClr>
                </a:solidFill>
                <a:latin typeface="Century Gothic" panose="020B0502020202020204" pitchFamily="34" charset="0"/>
              </a:rPr>
              <a:t>to the beach?</a:t>
            </a:r>
          </a:p>
        </p:txBody>
      </p:sp>
      <p:sp>
        <p:nvSpPr>
          <p:cNvPr id="59" name="TextBox 58"/>
          <p:cNvSpPr txBox="1"/>
          <p:nvPr/>
        </p:nvSpPr>
        <p:spPr>
          <a:xfrm>
            <a:off x="87770" y="4679023"/>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5. Do you go </a:t>
            </a:r>
            <a:r>
              <a:rPr lang="en-GB" sz="2000" dirty="0">
                <a:solidFill>
                  <a:schemeClr val="accent1">
                    <a:lumMod val="50000"/>
                  </a:schemeClr>
                </a:solidFill>
                <a:latin typeface="Century Gothic" panose="020B0502020202020204" pitchFamily="34" charset="0"/>
              </a:rPr>
              <a:t>to the centre?</a:t>
            </a:r>
          </a:p>
        </p:txBody>
      </p:sp>
      <p:sp>
        <p:nvSpPr>
          <p:cNvPr id="60" name="TextBox 59"/>
          <p:cNvSpPr txBox="1"/>
          <p:nvPr/>
        </p:nvSpPr>
        <p:spPr>
          <a:xfrm>
            <a:off x="78385" y="523784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6. Are you going to go </a:t>
            </a:r>
            <a:r>
              <a:rPr lang="en-GB" sz="2000" dirty="0">
                <a:solidFill>
                  <a:schemeClr val="accent1">
                    <a:lumMod val="50000"/>
                  </a:schemeClr>
                </a:solidFill>
                <a:latin typeface="Century Gothic" panose="020B0502020202020204" pitchFamily="34" charset="0"/>
              </a:rPr>
              <a:t>to the museum?</a:t>
            </a:r>
          </a:p>
        </p:txBody>
      </p:sp>
      <p:sp>
        <p:nvSpPr>
          <p:cNvPr id="42" name="Title 2">
            <a:extLst>
              <a:ext uri="{FF2B5EF4-FFF2-40B4-BE49-F238E27FC236}">
                <a16:creationId xmlns:a16="http://schemas.microsoft.com/office/drawing/2014/main" id="{89A9CC99-6E6F-BA4F-8531-09C581FE85E7}"/>
              </a:ext>
            </a:extLst>
          </p:cNvPr>
          <p:cNvSpPr txBox="1">
            <a:spLocks/>
          </p:cNvSpPr>
          <p:nvPr/>
        </p:nvSpPr>
        <p:spPr>
          <a:xfrm>
            <a:off x="6100136" y="1220978"/>
            <a:ext cx="6188680"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Persona B: Is your partner asking about where you go normally </a:t>
            </a:r>
            <a:r>
              <a:rPr lang="en-GB" sz="2000" b="1" u="sng" dirty="0">
                <a:solidFill>
                  <a:schemeClr val="accent1">
                    <a:lumMod val="50000"/>
                  </a:schemeClr>
                </a:solidFill>
              </a:rPr>
              <a:t>or</a:t>
            </a:r>
            <a:r>
              <a:rPr lang="en-GB" sz="2000" b="1" dirty="0">
                <a:solidFill>
                  <a:schemeClr val="accent1">
                    <a:lumMod val="50000"/>
                  </a:schemeClr>
                </a:solidFill>
              </a:rPr>
              <a:t> where you are going to go?</a:t>
            </a:r>
          </a:p>
          <a:p>
            <a:pPr>
              <a:lnSpc>
                <a:spcPct val="120000"/>
              </a:lnSpc>
            </a:pPr>
            <a:r>
              <a:rPr lang="en-GB" sz="2000" b="1" dirty="0">
                <a:solidFill>
                  <a:schemeClr val="accent1">
                    <a:lumMod val="50000"/>
                  </a:schemeClr>
                </a:solidFill>
              </a:rPr>
              <a:t>Say whether you normally go / are going to go   (    ) or not (    ) :</a:t>
            </a:r>
            <a:endParaRPr lang="en-US" sz="2000" dirty="0">
              <a:solidFill>
                <a:schemeClr val="accent1">
                  <a:lumMod val="50000"/>
                </a:schemeClr>
              </a:solidFill>
            </a:endParaRPr>
          </a:p>
        </p:txBody>
      </p:sp>
      <p:pic>
        <p:nvPicPr>
          <p:cNvPr id="43"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7141" y="2050147"/>
            <a:ext cx="261092" cy="272084"/>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5933" y="2082549"/>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p:cNvSpPr txBox="1"/>
          <p:nvPr/>
        </p:nvSpPr>
        <p:spPr>
          <a:xfrm>
            <a:off x="9116335" y="1962519"/>
            <a:ext cx="1300040" cy="400110"/>
          </a:xfrm>
          <a:prstGeom prst="rect">
            <a:avLst/>
          </a:prstGeom>
          <a:noFill/>
        </p:spPr>
        <p:txBody>
          <a:bodyPr wrap="square" rtlCol="0">
            <a:spAutoFit/>
          </a:bodyPr>
          <a:lstStyle/>
          <a:p>
            <a:r>
              <a:rPr lang="en-GB" sz="2000" b="1" dirty="0">
                <a:solidFill>
                  <a:schemeClr val="accent1">
                    <a:lumMod val="50000"/>
                  </a:schemeClr>
                </a:solidFill>
              </a:rPr>
              <a:t>normally</a:t>
            </a:r>
          </a:p>
        </p:txBody>
      </p:sp>
      <p:sp>
        <p:nvSpPr>
          <p:cNvPr id="52" name="TextBox 51"/>
          <p:cNvSpPr txBox="1"/>
          <p:nvPr/>
        </p:nvSpPr>
        <p:spPr>
          <a:xfrm>
            <a:off x="10843717" y="1960699"/>
            <a:ext cx="1445099" cy="400110"/>
          </a:xfrm>
          <a:prstGeom prst="rect">
            <a:avLst/>
          </a:prstGeom>
          <a:noFill/>
        </p:spPr>
        <p:txBody>
          <a:bodyPr wrap="square" rtlCol="0">
            <a:spAutoFit/>
          </a:bodyPr>
          <a:lstStyle/>
          <a:p>
            <a:r>
              <a:rPr lang="en-GB" sz="2000" b="1" dirty="0">
                <a:solidFill>
                  <a:schemeClr val="accent1">
                    <a:lumMod val="50000"/>
                  </a:schemeClr>
                </a:solidFill>
              </a:rPr>
              <a:t>next time</a:t>
            </a:r>
          </a:p>
        </p:txBody>
      </p:sp>
      <p:sp>
        <p:nvSpPr>
          <p:cNvPr id="2" name="Title 1"/>
          <p:cNvSpPr>
            <a:spLocks noGrp="1"/>
          </p:cNvSpPr>
          <p:nvPr>
            <p:ph type="title"/>
          </p:nvPr>
        </p:nvSpPr>
        <p:spPr>
          <a:xfrm>
            <a:off x="0" y="-11231"/>
            <a:ext cx="1714500" cy="532119"/>
          </a:xfrm>
        </p:spPr>
        <p:txBody>
          <a:bodyPr>
            <a:noAutofit/>
          </a:bodyPr>
          <a:lstStyle/>
          <a:p>
            <a:r>
              <a:rPr lang="en-GB" sz="2200" b="1" dirty="0">
                <a:solidFill>
                  <a:schemeClr val="accent1">
                    <a:lumMod val="50000"/>
                  </a:schemeClr>
                </a:solidFill>
              </a:rPr>
              <a:t>Persona B</a:t>
            </a:r>
          </a:p>
        </p:txBody>
      </p:sp>
    </p:spTree>
    <p:extLst>
      <p:ext uri="{BB962C8B-B14F-4D97-AF65-F5344CB8AC3E}">
        <p14:creationId xmlns:p14="http://schemas.microsoft.com/office/powerpoint/2010/main" val="36291906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6132" y="483476"/>
            <a:ext cx="277713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Persona A</a:t>
            </a:r>
          </a:p>
        </p:txBody>
      </p:sp>
      <p:sp>
        <p:nvSpPr>
          <p:cNvPr id="66" name="TextBox 65"/>
          <p:cNvSpPr txBox="1"/>
          <p:nvPr/>
        </p:nvSpPr>
        <p:spPr>
          <a:xfrm>
            <a:off x="6061805" y="468924"/>
            <a:ext cx="277713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Persona B</a:t>
            </a:r>
          </a:p>
        </p:txBody>
      </p:sp>
      <p:sp>
        <p:nvSpPr>
          <p:cNvPr id="39" name="Rectangle 38"/>
          <p:cNvSpPr/>
          <p:nvPr/>
        </p:nvSpPr>
        <p:spPr>
          <a:xfrm>
            <a:off x="95376" y="857752"/>
            <a:ext cx="5967118"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40" name="Title 2">
            <a:extLst>
              <a:ext uri="{FF2B5EF4-FFF2-40B4-BE49-F238E27FC236}">
                <a16:creationId xmlns:a16="http://schemas.microsoft.com/office/drawing/2014/main" id="{89A9CC99-6E6F-BA4F-8531-09C581FE85E7}"/>
              </a:ext>
            </a:extLst>
          </p:cNvPr>
          <p:cNvSpPr txBox="1">
            <a:spLocks/>
          </p:cNvSpPr>
          <p:nvPr/>
        </p:nvSpPr>
        <p:spPr>
          <a:xfrm>
            <a:off x="91811" y="866304"/>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44" name="TextBox 43"/>
          <p:cNvSpPr txBox="1"/>
          <p:nvPr/>
        </p:nvSpPr>
        <p:spPr>
          <a:xfrm>
            <a:off x="53089" y="2813319"/>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2. Are you going to go </a:t>
            </a:r>
            <a:r>
              <a:rPr lang="en-GB" sz="2000" dirty="0">
                <a:solidFill>
                  <a:schemeClr val="accent1">
                    <a:lumMod val="50000"/>
                  </a:schemeClr>
                </a:solidFill>
                <a:latin typeface="Century Gothic" panose="020B0502020202020204" pitchFamily="34" charset="0"/>
              </a:rPr>
              <a:t>to the centre?</a:t>
            </a:r>
          </a:p>
        </p:txBody>
      </p:sp>
      <p:sp>
        <p:nvSpPr>
          <p:cNvPr id="48" name="Title 2">
            <a:extLst>
              <a:ext uri="{FF2B5EF4-FFF2-40B4-BE49-F238E27FC236}">
                <a16:creationId xmlns:a16="http://schemas.microsoft.com/office/drawing/2014/main" id="{89A9CC99-6E6F-BA4F-8531-09C581FE85E7}"/>
              </a:ext>
            </a:extLst>
          </p:cNvPr>
          <p:cNvSpPr txBox="1">
            <a:spLocks/>
          </p:cNvSpPr>
          <p:nvPr/>
        </p:nvSpPr>
        <p:spPr>
          <a:xfrm>
            <a:off x="78385" y="1426524"/>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that person goes / is going to go and cross out (     ) if not.</a:t>
            </a:r>
            <a:endParaRPr lang="en-US" sz="2000" dirty="0">
              <a:solidFill>
                <a:schemeClr val="accent1">
                  <a:lumMod val="50000"/>
                </a:schemeClr>
              </a:solidFill>
            </a:endParaRPr>
          </a:p>
        </p:txBody>
      </p:sp>
      <p:sp>
        <p:nvSpPr>
          <p:cNvPr id="49" name="TextBox 48"/>
          <p:cNvSpPr txBox="1"/>
          <p:nvPr/>
        </p:nvSpPr>
        <p:spPr>
          <a:xfrm>
            <a:off x="55421" y="2183948"/>
            <a:ext cx="5414669" cy="400110"/>
          </a:xfrm>
          <a:prstGeom prst="rect">
            <a:avLst/>
          </a:prstGeom>
          <a:noFill/>
        </p:spPr>
        <p:txBody>
          <a:bodyPr wrap="square" rtlCol="0">
            <a:spAutoFit/>
          </a:bodyPr>
          <a:lstStyle/>
          <a:p>
            <a:r>
              <a:rPr lang="en-GB" sz="2000" b="1" dirty="0">
                <a:solidFill>
                  <a:schemeClr val="accent1">
                    <a:lumMod val="50000"/>
                  </a:schemeClr>
                </a:solidFill>
              </a:rPr>
              <a:t>1. Do you go</a:t>
            </a:r>
            <a:r>
              <a:rPr lang="en-GB" sz="2000" dirty="0">
                <a:solidFill>
                  <a:schemeClr val="accent1">
                    <a:lumMod val="50000"/>
                  </a:schemeClr>
                </a:solidFill>
              </a:rPr>
              <a:t> to </a:t>
            </a:r>
            <a:r>
              <a:rPr lang="en-GB" sz="2000" dirty="0">
                <a:solidFill>
                  <a:schemeClr val="accent1">
                    <a:lumMod val="50000"/>
                  </a:schemeClr>
                </a:solidFill>
                <a:latin typeface="Century Gothic" panose="020B0502020202020204" pitchFamily="34" charset="0"/>
              </a:rPr>
              <a:t>the museum?</a:t>
            </a:r>
            <a:endParaRPr lang="en-GB" sz="2000" dirty="0">
              <a:solidFill>
                <a:schemeClr val="accent1">
                  <a:lumMod val="50000"/>
                </a:schemeClr>
              </a:solidFill>
            </a:endParaRPr>
          </a:p>
        </p:txBody>
      </p:sp>
      <p:pic>
        <p:nvPicPr>
          <p:cNvPr id="50"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465" y="132385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1424" y="1786838"/>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61" name="TextBox 60"/>
          <p:cNvSpPr txBox="1"/>
          <p:nvPr/>
        </p:nvSpPr>
        <p:spPr>
          <a:xfrm>
            <a:off x="53089" y="3442691"/>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3. Do you go </a:t>
            </a:r>
            <a:r>
              <a:rPr lang="en-GB" sz="2000" dirty="0">
                <a:solidFill>
                  <a:schemeClr val="accent1">
                    <a:lumMod val="50000"/>
                  </a:schemeClr>
                </a:solidFill>
                <a:latin typeface="Century Gothic" panose="020B0502020202020204" pitchFamily="34" charset="0"/>
              </a:rPr>
              <a:t>to the shops?</a:t>
            </a:r>
          </a:p>
        </p:txBody>
      </p:sp>
      <p:sp>
        <p:nvSpPr>
          <p:cNvPr id="62" name="TextBox 61"/>
          <p:cNvSpPr txBox="1"/>
          <p:nvPr/>
        </p:nvSpPr>
        <p:spPr>
          <a:xfrm>
            <a:off x="61123" y="4098026"/>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4. Do you go </a:t>
            </a:r>
            <a:r>
              <a:rPr lang="en-GB" sz="2000" dirty="0">
                <a:solidFill>
                  <a:schemeClr val="accent1">
                    <a:lumMod val="50000"/>
                  </a:schemeClr>
                </a:solidFill>
                <a:latin typeface="Century Gothic" panose="020B0502020202020204" pitchFamily="34" charset="0"/>
              </a:rPr>
              <a:t>to the market?</a:t>
            </a:r>
          </a:p>
        </p:txBody>
      </p:sp>
      <p:sp>
        <p:nvSpPr>
          <p:cNvPr id="63" name="TextBox 62"/>
          <p:cNvSpPr txBox="1"/>
          <p:nvPr/>
        </p:nvSpPr>
        <p:spPr>
          <a:xfrm>
            <a:off x="87770" y="4679023"/>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5. Are you going to go </a:t>
            </a:r>
            <a:r>
              <a:rPr lang="en-GB" sz="2000" dirty="0">
                <a:solidFill>
                  <a:schemeClr val="accent1">
                    <a:lumMod val="50000"/>
                  </a:schemeClr>
                </a:solidFill>
                <a:latin typeface="Century Gothic" panose="020B0502020202020204" pitchFamily="34" charset="0"/>
              </a:rPr>
              <a:t>to the beach?</a:t>
            </a:r>
          </a:p>
        </p:txBody>
      </p:sp>
      <p:sp>
        <p:nvSpPr>
          <p:cNvPr id="64" name="TextBox 63"/>
          <p:cNvSpPr txBox="1"/>
          <p:nvPr/>
        </p:nvSpPr>
        <p:spPr>
          <a:xfrm>
            <a:off x="78385" y="523784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6. Are you going to go </a:t>
            </a:r>
            <a:r>
              <a:rPr lang="en-GB" sz="2000" dirty="0">
                <a:solidFill>
                  <a:schemeClr val="accent1">
                    <a:lumMod val="50000"/>
                  </a:schemeClr>
                </a:solidFill>
                <a:latin typeface="Century Gothic" panose="020B0502020202020204" pitchFamily="34" charset="0"/>
              </a:rPr>
              <a:t>to the mountains?</a:t>
            </a:r>
          </a:p>
        </p:txBody>
      </p:sp>
      <p:sp>
        <p:nvSpPr>
          <p:cNvPr id="89" name="Rectangle 88"/>
          <p:cNvSpPr/>
          <p:nvPr/>
        </p:nvSpPr>
        <p:spPr>
          <a:xfrm>
            <a:off x="6152740" y="857752"/>
            <a:ext cx="5967118"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90" name="Title 2">
            <a:extLst>
              <a:ext uri="{FF2B5EF4-FFF2-40B4-BE49-F238E27FC236}">
                <a16:creationId xmlns:a16="http://schemas.microsoft.com/office/drawing/2014/main" id="{89A9CC99-6E6F-BA4F-8531-09C581FE85E7}"/>
              </a:ext>
            </a:extLst>
          </p:cNvPr>
          <p:cNvSpPr txBox="1">
            <a:spLocks/>
          </p:cNvSpPr>
          <p:nvPr/>
        </p:nvSpPr>
        <p:spPr>
          <a:xfrm>
            <a:off x="6149175" y="866304"/>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91" name="TextBox 90"/>
          <p:cNvSpPr txBox="1"/>
          <p:nvPr/>
        </p:nvSpPr>
        <p:spPr>
          <a:xfrm>
            <a:off x="6110453" y="2813319"/>
            <a:ext cx="607407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2. Do you go </a:t>
            </a:r>
            <a:r>
              <a:rPr lang="en-GB" sz="2000" dirty="0">
                <a:solidFill>
                  <a:schemeClr val="accent1">
                    <a:lumMod val="50000"/>
                  </a:schemeClr>
                </a:solidFill>
                <a:latin typeface="Century Gothic" panose="020B0502020202020204" pitchFamily="34" charset="0"/>
              </a:rPr>
              <a:t>to the shops?</a:t>
            </a:r>
          </a:p>
        </p:txBody>
      </p:sp>
      <p:sp>
        <p:nvSpPr>
          <p:cNvPr id="92" name="Title 2">
            <a:extLst>
              <a:ext uri="{FF2B5EF4-FFF2-40B4-BE49-F238E27FC236}">
                <a16:creationId xmlns:a16="http://schemas.microsoft.com/office/drawing/2014/main" id="{89A9CC99-6E6F-BA4F-8531-09C581FE85E7}"/>
              </a:ext>
            </a:extLst>
          </p:cNvPr>
          <p:cNvSpPr txBox="1">
            <a:spLocks/>
          </p:cNvSpPr>
          <p:nvPr/>
        </p:nvSpPr>
        <p:spPr>
          <a:xfrm>
            <a:off x="6135749" y="1426524"/>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that person does it and cross out (     ) if that person doesn’t.</a:t>
            </a:r>
            <a:endParaRPr lang="en-US" sz="2000" dirty="0">
              <a:solidFill>
                <a:schemeClr val="accent1">
                  <a:lumMod val="50000"/>
                </a:schemeClr>
              </a:solidFill>
            </a:endParaRPr>
          </a:p>
        </p:txBody>
      </p:sp>
      <p:sp>
        <p:nvSpPr>
          <p:cNvPr id="93" name="TextBox 92"/>
          <p:cNvSpPr txBox="1"/>
          <p:nvPr/>
        </p:nvSpPr>
        <p:spPr>
          <a:xfrm>
            <a:off x="6112785" y="2183948"/>
            <a:ext cx="5414669" cy="400110"/>
          </a:xfrm>
          <a:prstGeom prst="rect">
            <a:avLst/>
          </a:prstGeom>
          <a:noFill/>
        </p:spPr>
        <p:txBody>
          <a:bodyPr wrap="square" rtlCol="0">
            <a:spAutoFit/>
          </a:bodyPr>
          <a:lstStyle/>
          <a:p>
            <a:r>
              <a:rPr lang="en-GB" sz="2000" b="1" dirty="0">
                <a:solidFill>
                  <a:schemeClr val="accent1">
                    <a:lumMod val="50000"/>
                  </a:schemeClr>
                </a:solidFill>
              </a:rPr>
              <a:t>1. Are you going to go </a:t>
            </a:r>
            <a:r>
              <a:rPr lang="en-GB" sz="2000" dirty="0">
                <a:solidFill>
                  <a:schemeClr val="accent1">
                    <a:lumMod val="50000"/>
                  </a:schemeClr>
                </a:solidFill>
              </a:rPr>
              <a:t>to </a:t>
            </a:r>
            <a:r>
              <a:rPr lang="en-GB" sz="2000" dirty="0">
                <a:solidFill>
                  <a:schemeClr val="accent1">
                    <a:lumMod val="50000"/>
                  </a:schemeClr>
                </a:solidFill>
                <a:latin typeface="Century Gothic" panose="020B0502020202020204" pitchFamily="34" charset="0"/>
              </a:rPr>
              <a:t>the mountains?</a:t>
            </a:r>
            <a:endParaRPr lang="en-GB" sz="2000" dirty="0">
              <a:solidFill>
                <a:schemeClr val="accent1">
                  <a:lumMod val="50000"/>
                </a:schemeClr>
              </a:solidFill>
            </a:endParaRPr>
          </a:p>
        </p:txBody>
      </p:sp>
      <p:pic>
        <p:nvPicPr>
          <p:cNvPr id="9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829" y="132385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4859" y="1761293"/>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96" name="TextBox 95"/>
          <p:cNvSpPr txBox="1"/>
          <p:nvPr/>
        </p:nvSpPr>
        <p:spPr>
          <a:xfrm>
            <a:off x="6110453" y="3442691"/>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3. Are you going to go </a:t>
            </a:r>
            <a:r>
              <a:rPr lang="en-GB" sz="2000" dirty="0">
                <a:solidFill>
                  <a:schemeClr val="accent1">
                    <a:lumMod val="50000"/>
                  </a:schemeClr>
                </a:solidFill>
                <a:latin typeface="Century Gothic" panose="020B0502020202020204" pitchFamily="34" charset="0"/>
              </a:rPr>
              <a:t>to the market?</a:t>
            </a:r>
          </a:p>
        </p:txBody>
      </p:sp>
      <p:sp>
        <p:nvSpPr>
          <p:cNvPr id="97" name="TextBox 96"/>
          <p:cNvSpPr txBox="1"/>
          <p:nvPr/>
        </p:nvSpPr>
        <p:spPr>
          <a:xfrm>
            <a:off x="6118487" y="4098026"/>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4. Do you go </a:t>
            </a:r>
            <a:r>
              <a:rPr lang="en-GB" sz="2000" dirty="0">
                <a:solidFill>
                  <a:schemeClr val="accent1">
                    <a:lumMod val="50000"/>
                  </a:schemeClr>
                </a:solidFill>
                <a:latin typeface="Century Gothic" panose="020B0502020202020204" pitchFamily="34" charset="0"/>
              </a:rPr>
              <a:t>to the beach?</a:t>
            </a:r>
          </a:p>
        </p:txBody>
      </p:sp>
      <p:sp>
        <p:nvSpPr>
          <p:cNvPr id="98" name="TextBox 97"/>
          <p:cNvSpPr txBox="1"/>
          <p:nvPr/>
        </p:nvSpPr>
        <p:spPr>
          <a:xfrm>
            <a:off x="6145134" y="4679023"/>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5. Are you going to go </a:t>
            </a:r>
            <a:r>
              <a:rPr lang="en-GB" sz="2000" dirty="0">
                <a:solidFill>
                  <a:schemeClr val="accent1">
                    <a:lumMod val="50000"/>
                  </a:schemeClr>
                </a:solidFill>
                <a:latin typeface="Century Gothic" panose="020B0502020202020204" pitchFamily="34" charset="0"/>
              </a:rPr>
              <a:t>to the centre?</a:t>
            </a:r>
          </a:p>
        </p:txBody>
      </p:sp>
      <p:sp>
        <p:nvSpPr>
          <p:cNvPr id="99" name="TextBox 98"/>
          <p:cNvSpPr txBox="1"/>
          <p:nvPr/>
        </p:nvSpPr>
        <p:spPr>
          <a:xfrm>
            <a:off x="6135749" y="523784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6. Do you go </a:t>
            </a:r>
            <a:r>
              <a:rPr lang="en-GB" sz="2000" dirty="0">
                <a:solidFill>
                  <a:schemeClr val="accent1">
                    <a:lumMod val="50000"/>
                  </a:schemeClr>
                </a:solidFill>
                <a:latin typeface="Century Gothic" panose="020B0502020202020204" pitchFamily="34" charset="0"/>
              </a:rPr>
              <a:t>to the museum?</a:t>
            </a:r>
          </a:p>
        </p:txBody>
      </p:sp>
      <p:pic>
        <p:nvPicPr>
          <p:cNvPr id="67"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8401" y="2176731"/>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0116" y="3520236"/>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6996" y="529476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0653" y="4042838"/>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0116" y="4788445"/>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0116" y="291202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8099" y="2195721"/>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0339" y="528879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00168" y="2845018"/>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9989" y="3539109"/>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0340" y="474941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4107" y="4117428"/>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a:xfrm>
            <a:off x="-16132" y="-72786"/>
            <a:ext cx="1743332" cy="543752"/>
          </a:xfrm>
        </p:spPr>
        <p:txBody>
          <a:bodyPr>
            <a:normAutofit/>
          </a:bodyPr>
          <a:lstStyle/>
          <a:p>
            <a:r>
              <a:rPr lang="en-GB" sz="2200" b="1" dirty="0">
                <a:solidFill>
                  <a:schemeClr val="accent1">
                    <a:lumMod val="50000"/>
                  </a:schemeClr>
                </a:solidFill>
              </a:rPr>
              <a:t>Respuestas</a:t>
            </a:r>
          </a:p>
        </p:txBody>
      </p:sp>
    </p:spTree>
    <p:extLst>
      <p:ext uri="{BB962C8B-B14F-4D97-AF65-F5344CB8AC3E}">
        <p14:creationId xmlns:p14="http://schemas.microsoft.com/office/powerpoint/2010/main" val="37339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866960797"/>
              </p:ext>
            </p:extLst>
          </p:nvPr>
        </p:nvGraphicFramePr>
        <p:xfrm>
          <a:off x="82285" y="1165721"/>
          <a:ext cx="11968687" cy="5243950"/>
        </p:xfrm>
        <a:graphic>
          <a:graphicData uri="http://schemas.openxmlformats.org/drawingml/2006/table">
            <a:tbl>
              <a:tblPr firstRow="1" bandRow="1">
                <a:tableStyleId>{5C22544A-7EE6-4342-B048-85BDC9FD1C3A}</a:tableStyleId>
              </a:tblPr>
              <a:tblGrid>
                <a:gridCol w="381739">
                  <a:extLst>
                    <a:ext uri="{9D8B030D-6E8A-4147-A177-3AD203B41FA5}">
                      <a16:colId xmlns:a16="http://schemas.microsoft.com/office/drawing/2014/main" val="2726116877"/>
                    </a:ext>
                  </a:extLst>
                </a:gridCol>
                <a:gridCol w="5870236">
                  <a:extLst>
                    <a:ext uri="{9D8B030D-6E8A-4147-A177-3AD203B41FA5}">
                      <a16:colId xmlns:a16="http://schemas.microsoft.com/office/drawing/2014/main" val="3724827482"/>
                    </a:ext>
                  </a:extLst>
                </a:gridCol>
                <a:gridCol w="5716712">
                  <a:extLst>
                    <a:ext uri="{9D8B030D-6E8A-4147-A177-3AD203B41FA5}">
                      <a16:colId xmlns:a16="http://schemas.microsoft.com/office/drawing/2014/main" val="3843478067"/>
                    </a:ext>
                  </a:extLst>
                </a:gridCol>
              </a:tblGrid>
              <a:tr h="717670">
                <a:tc rowSpan="2">
                  <a:txBody>
                    <a:bodyPr/>
                    <a:lstStyle/>
                    <a:p>
                      <a:pPr algn="ctr"/>
                      <a:r>
                        <a:rPr lang="en-GB" sz="2000" b="1" dirty="0">
                          <a:solidFill>
                            <a:schemeClr val="accent1">
                              <a:lumMod val="50000"/>
                            </a:schemeClr>
                          </a:solidFill>
                        </a:rPr>
                        <a:t>1</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1">
                              <a:lumMod val="50000"/>
                            </a:schemeClr>
                          </a:solidFill>
                        </a:rPr>
                        <a:t>[Do you go]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en-GB" sz="2000" baseline="0" dirty="0">
                          <a:solidFill>
                            <a:schemeClr val="accent1">
                              <a:lumMod val="50000"/>
                            </a:schemeClr>
                          </a:solidFill>
                        </a:rPr>
                        <a:t>              </a:t>
                      </a:r>
                      <a:r>
                        <a:rPr lang="en-GB" sz="2000" b="1" dirty="0">
                          <a:solidFill>
                            <a:schemeClr val="accent1">
                              <a:lumMod val="50000"/>
                            </a:schemeClr>
                          </a:solidFill>
                        </a:rPr>
                        <a:t>[Normally I go with my]</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868060795"/>
                  </a:ext>
                </a:extLst>
              </a:tr>
              <a:tr h="395785">
                <a:tc vMerge="1">
                  <a:txBody>
                    <a:bodyPr/>
                    <a:lstStyle/>
                    <a:p>
                      <a:endParaRPr lang="en-GB"/>
                    </a:p>
                  </a:txBody>
                  <a:tcPr/>
                </a:tc>
                <a:tc>
                  <a:txBody>
                    <a:bodyPr/>
                    <a:lstStyle/>
                    <a:p>
                      <a:r>
                        <a:rPr lang="en-GB" sz="2000" b="0" dirty="0">
                          <a:solidFill>
                            <a:schemeClr val="accent1">
                              <a:lumMod val="50000"/>
                            </a:schemeClr>
                          </a:solidFill>
                        </a:rPr>
                        <a:t>¿Vas al museo normalmente</a:t>
                      </a:r>
                      <a:r>
                        <a:rPr lang="en-GB" sz="2000" b="0" baseline="0" dirty="0">
                          <a:solidFill>
                            <a:schemeClr val="accent1">
                              <a:lumMod val="50000"/>
                            </a:schemeClr>
                          </a:solidFill>
                        </a:rPr>
                        <a:t>?</a:t>
                      </a:r>
                      <a:endParaRPr lang="en-GB" sz="2000" b="0"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0" dirty="0" err="1">
                          <a:solidFill>
                            <a:schemeClr val="accent1">
                              <a:lumMod val="50000"/>
                            </a:schemeClr>
                          </a:solidFill>
                        </a:rPr>
                        <a:t>Sí</a:t>
                      </a:r>
                      <a:r>
                        <a:rPr lang="en-GB" sz="2000" b="0" dirty="0">
                          <a:solidFill>
                            <a:schemeClr val="accent1">
                              <a:lumMod val="50000"/>
                            </a:schemeClr>
                          </a:solidFill>
                        </a:rPr>
                        <a:t>, normalmente voy con mi </a:t>
                      </a:r>
                      <a:r>
                        <a:rPr lang="en-GB" sz="2000" b="0" err="1">
                          <a:solidFill>
                            <a:schemeClr val="accent1">
                              <a:lumMod val="50000"/>
                            </a:schemeClr>
                          </a:solidFill>
                        </a:rPr>
                        <a:t>abuela</a:t>
                      </a:r>
                      <a:r>
                        <a:rPr lang="en-GB" sz="2000" b="0" smtClean="0">
                          <a:solidFill>
                            <a:schemeClr val="accent1">
                              <a:lumMod val="50000"/>
                            </a:schemeClr>
                          </a:solidFill>
                        </a:rPr>
                        <a:t>.</a:t>
                      </a:r>
                    </a:p>
                    <a:p>
                      <a:endParaRPr lang="en-GB" sz="2000"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441194010"/>
                  </a:ext>
                </a:extLst>
              </a:tr>
              <a:tr h="675640">
                <a:tc rowSpan="2">
                  <a:txBody>
                    <a:bodyPr/>
                    <a:lstStyle/>
                    <a:p>
                      <a:pPr algn="ctr"/>
                      <a:r>
                        <a:rPr lang="en-GB" sz="2000" b="1" dirty="0">
                          <a:solidFill>
                            <a:schemeClr val="accent1">
                              <a:lumMod val="50000"/>
                            </a:schemeClr>
                          </a:solidFill>
                        </a:rPr>
                        <a:t>2</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1">
                              <a:lumMod val="50000"/>
                            </a:schemeClr>
                          </a:solidFill>
                        </a:rPr>
                        <a:t>[Are</a:t>
                      </a:r>
                      <a:r>
                        <a:rPr lang="en-GB" sz="2000" b="1" baseline="0" dirty="0">
                          <a:solidFill>
                            <a:schemeClr val="accent1">
                              <a:lumMod val="50000"/>
                            </a:schemeClr>
                          </a:solidFill>
                        </a:rPr>
                        <a:t> you going to go</a:t>
                      </a:r>
                      <a:r>
                        <a:rPr lang="en-GB" sz="2000" b="1" dirty="0">
                          <a:solidFill>
                            <a:schemeClr val="accent1">
                              <a:lumMod val="50000"/>
                            </a:schemeClr>
                          </a:solidFill>
                        </a:rPr>
                        <a:t>]   </a:t>
                      </a:r>
                      <a:r>
                        <a:rPr lang="en-GB" sz="2000" dirty="0">
                          <a:solidFill>
                            <a:schemeClr val="accent1">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1">
                              <a:lumMod val="50000"/>
                            </a:schemeClr>
                          </a:solidFill>
                        </a:rPr>
                        <a:t>                                            </a:t>
                      </a:r>
                      <a:endParaRPr lang="en-GB" sz="2000" b="1"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290236407"/>
                  </a:ext>
                </a:extLst>
              </a:tr>
              <a:tr h="662572">
                <a:tc vMerge="1">
                  <a:txBody>
                    <a:bodyPr/>
                    <a:lstStyle/>
                    <a:p>
                      <a:endParaRPr lang="en-GB"/>
                    </a:p>
                  </a:txBody>
                  <a:tcPr/>
                </a:tc>
                <a:tc>
                  <a:txBody>
                    <a:bodyPr/>
                    <a:lstStyle/>
                    <a:p>
                      <a:r>
                        <a:rPr lang="en-GB" sz="2000" b="0" dirty="0">
                          <a:solidFill>
                            <a:schemeClr val="accent1">
                              <a:lumMod val="50000"/>
                            </a:schemeClr>
                          </a:solidFill>
                        </a:rPr>
                        <a:t>¿Vas a </a:t>
                      </a:r>
                      <a:r>
                        <a:rPr lang="en-GB" sz="2000" b="0" dirty="0" err="1">
                          <a:solidFill>
                            <a:schemeClr val="accent1">
                              <a:lumMod val="50000"/>
                            </a:schemeClr>
                          </a:solidFill>
                        </a:rPr>
                        <a:t>ir</a:t>
                      </a:r>
                      <a:r>
                        <a:rPr lang="en-GB" sz="2000" b="0" dirty="0">
                          <a:solidFill>
                            <a:schemeClr val="accent1">
                              <a:lumMod val="50000"/>
                            </a:schemeClr>
                          </a:solidFill>
                        </a:rPr>
                        <a:t> a la playa </a:t>
                      </a:r>
                      <a:r>
                        <a:rPr lang="en-GB" sz="2000" b="0" dirty="0" err="1">
                          <a:solidFill>
                            <a:schemeClr val="accent1">
                              <a:lumMod val="50000"/>
                            </a:schemeClr>
                          </a:solidFill>
                        </a:rPr>
                        <a:t>en</a:t>
                      </a:r>
                      <a:r>
                        <a:rPr lang="en-GB" sz="2000" b="0" dirty="0">
                          <a:solidFill>
                            <a:schemeClr val="accent1">
                              <a:lumMod val="50000"/>
                            </a:schemeClr>
                          </a:solidFill>
                        </a:rPr>
                        <a:t> </a:t>
                      </a:r>
                      <a:r>
                        <a:rPr lang="en-GB" sz="2000" b="0" dirty="0" err="1">
                          <a:solidFill>
                            <a:schemeClr val="accent1">
                              <a:lumMod val="50000"/>
                            </a:schemeClr>
                          </a:solidFill>
                        </a:rPr>
                        <a:t>agosto</a:t>
                      </a:r>
                      <a:r>
                        <a:rPr lang="en-GB" sz="2000" b="0" baseline="0" dirty="0">
                          <a:solidFill>
                            <a:schemeClr val="accent1">
                              <a:lumMod val="50000"/>
                            </a:schemeClr>
                          </a:solidFill>
                        </a:rPr>
                        <a:t>?</a:t>
                      </a:r>
                      <a:r>
                        <a:rPr lang="en-GB" sz="2000" b="0" dirty="0">
                          <a:solidFill>
                            <a:schemeClr val="accent1">
                              <a:lumMod val="50000"/>
                            </a:schemeClr>
                          </a:solidFill>
                        </a:rPr>
                        <a:t> </a:t>
                      </a:r>
                      <a:endParaRPr lang="en-GB" sz="2000"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0" dirty="0">
                          <a:solidFill>
                            <a:schemeClr val="accent1">
                              <a:lumMod val="50000"/>
                            </a:schemeClr>
                          </a:solidFill>
                        </a:rPr>
                        <a:t>No, no voy a </a:t>
                      </a:r>
                      <a:r>
                        <a:rPr lang="en-GB" sz="2000" b="0" dirty="0" err="1">
                          <a:solidFill>
                            <a:schemeClr val="accent1">
                              <a:lumMod val="50000"/>
                            </a:schemeClr>
                          </a:solidFill>
                        </a:rPr>
                        <a:t>ir</a:t>
                      </a:r>
                      <a:r>
                        <a:rPr lang="en-GB" sz="2000" b="0" dirty="0">
                          <a:solidFill>
                            <a:schemeClr val="accent1">
                              <a:lumMod val="50000"/>
                            </a:schemeClr>
                          </a:solidFill>
                        </a:rPr>
                        <a:t> a la playa, </a:t>
                      </a:r>
                      <a:r>
                        <a:rPr lang="en-GB" sz="2000" b="0" dirty="0" err="1">
                          <a:solidFill>
                            <a:schemeClr val="accent1">
                              <a:lumMod val="50000"/>
                            </a:schemeClr>
                          </a:solidFill>
                        </a:rPr>
                        <a:t>pero</a:t>
                      </a:r>
                      <a:r>
                        <a:rPr lang="en-GB" sz="2000" b="0" dirty="0">
                          <a:solidFill>
                            <a:schemeClr val="accent1">
                              <a:lumMod val="50000"/>
                            </a:schemeClr>
                          </a:solidFill>
                        </a:rPr>
                        <a:t> voy a </a:t>
                      </a:r>
                      <a:r>
                        <a:rPr lang="en-GB" sz="2000" b="0" dirty="0" err="1">
                          <a:solidFill>
                            <a:schemeClr val="accent1">
                              <a:lumMod val="50000"/>
                            </a:schemeClr>
                          </a:solidFill>
                        </a:rPr>
                        <a:t>ir</a:t>
                      </a:r>
                      <a:r>
                        <a:rPr lang="en-GB" sz="2000" b="0" dirty="0">
                          <a:solidFill>
                            <a:schemeClr val="accent1">
                              <a:lumMod val="50000"/>
                            </a:schemeClr>
                          </a:solidFill>
                        </a:rPr>
                        <a:t> a las tiendas</a:t>
                      </a:r>
                      <a:r>
                        <a:rPr lang="en-GB" sz="2000" b="0" baseline="0" dirty="0">
                          <a:solidFill>
                            <a:schemeClr val="accent1">
                              <a:lumMod val="50000"/>
                            </a:schemeClr>
                          </a:solidFill>
                        </a:rPr>
                        <a:t> con mis </a:t>
                      </a:r>
                      <a:r>
                        <a:rPr lang="en-GB" sz="2000" b="0" baseline="0" dirty="0" err="1">
                          <a:solidFill>
                            <a:schemeClr val="accent1">
                              <a:lumMod val="50000"/>
                            </a:schemeClr>
                          </a:solidFill>
                        </a:rPr>
                        <a:t>primos</a:t>
                      </a:r>
                      <a:r>
                        <a:rPr lang="en-GB" sz="2000" b="0" baseline="0" dirty="0">
                          <a:solidFill>
                            <a:schemeClr val="accent1">
                              <a:lumMod val="50000"/>
                            </a:schemeClr>
                          </a:solidFill>
                        </a:rPr>
                        <a:t>.</a:t>
                      </a: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97812769"/>
                  </a:ext>
                </a:extLst>
              </a:tr>
              <a:tr h="675640">
                <a:tc rowSpan="2">
                  <a:txBody>
                    <a:bodyPr/>
                    <a:lstStyle/>
                    <a:p>
                      <a:pPr algn="ctr"/>
                      <a:r>
                        <a:rPr lang="en-GB" sz="2000" b="1" dirty="0">
                          <a:solidFill>
                            <a:schemeClr val="accent1">
                              <a:lumMod val="50000"/>
                            </a:schemeClr>
                          </a:solidFill>
                        </a:rPr>
                        <a:t>3</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1">
                              <a:lumMod val="50000"/>
                            </a:schemeClr>
                          </a:solidFill>
                        </a:rPr>
                        <a:t>[Are you going to eat]                 [tasty]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1">
                              <a:lumMod val="50000"/>
                            </a:schemeClr>
                          </a:solidFill>
                        </a:rPr>
                        <a:t>                       </a:t>
                      </a:r>
                      <a:r>
                        <a:rPr lang="en-GB" sz="2000" b="1" dirty="0">
                          <a:solidFill>
                            <a:schemeClr val="accent1">
                              <a:lumMod val="50000"/>
                            </a:schemeClr>
                          </a:solidFill>
                        </a:rPr>
                        <a:t>[eat tasty food</a:t>
                      </a:r>
                      <a:r>
                        <a:rPr lang="en-GB" sz="2000" b="1" baseline="0" dirty="0">
                          <a:solidFill>
                            <a:schemeClr val="accent1">
                              <a:lumMod val="50000"/>
                            </a:schemeClr>
                          </a:solidFill>
                        </a:rPr>
                        <a:t> </a:t>
                      </a:r>
                      <a:r>
                        <a:rPr lang="en-GB" sz="2000" b="1" dirty="0">
                          <a:solidFill>
                            <a:schemeClr val="accent1">
                              <a:lumMod val="50000"/>
                            </a:schemeClr>
                          </a:solidFill>
                        </a:rPr>
                        <a:t>in</a:t>
                      </a:r>
                      <a:r>
                        <a:rPr lang="en-GB" sz="2000" b="1" baseline="0" dirty="0">
                          <a:solidFill>
                            <a:schemeClr val="accent1">
                              <a:lumMod val="50000"/>
                            </a:schemeClr>
                          </a:solidFill>
                        </a:rPr>
                        <a:t> the centre</a:t>
                      </a:r>
                      <a:r>
                        <a:rPr lang="en-GB" sz="2000" b="1"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872935193"/>
                  </a:ext>
                </a:extLst>
              </a:tr>
              <a:tr h="306592">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¿Vas</a:t>
                      </a:r>
                      <a:r>
                        <a:rPr lang="en-GB" sz="2000" b="0" baseline="0" dirty="0">
                          <a:solidFill>
                            <a:schemeClr val="accent1">
                              <a:lumMod val="50000"/>
                            </a:schemeClr>
                          </a:solidFill>
                        </a:rPr>
                        <a:t> a comer comida rica?</a:t>
                      </a:r>
                      <a:r>
                        <a:rPr lang="en-GB" sz="2000" b="0" dirty="0">
                          <a:solidFill>
                            <a:schemeClr val="accent1">
                              <a:lumMod val="50000"/>
                            </a:schemeClr>
                          </a:solidFill>
                        </a:rPr>
                        <a:t> </a:t>
                      </a:r>
                      <a:endParaRPr lang="en-GB" sz="200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err="1">
                          <a:solidFill>
                            <a:schemeClr val="accent1">
                              <a:lumMod val="50000"/>
                            </a:schemeClr>
                          </a:solidFill>
                        </a:rPr>
                        <a:t>Sí</a:t>
                      </a:r>
                      <a:r>
                        <a:rPr lang="en-GB" sz="2000" dirty="0">
                          <a:solidFill>
                            <a:schemeClr val="accent1">
                              <a:lumMod val="50000"/>
                            </a:schemeClr>
                          </a:solidFill>
                        </a:rPr>
                        <a:t>, voy a comer comida rica en el centro.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283622121"/>
                  </a:ext>
                </a:extLst>
              </a:tr>
              <a:tr h="675640">
                <a:tc rowSpan="2">
                  <a:txBody>
                    <a:bodyPr/>
                    <a:lstStyle/>
                    <a:p>
                      <a:pPr algn="ctr"/>
                      <a:r>
                        <a:rPr lang="en-GB" sz="2000" b="1" dirty="0">
                          <a:solidFill>
                            <a:schemeClr val="accent1">
                              <a:lumMod val="50000"/>
                            </a:schemeClr>
                          </a:solidFill>
                        </a:rPr>
                        <a:t>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1">
                              <a:lumMod val="50000"/>
                            </a:schemeClr>
                          </a:solidFill>
                        </a:rPr>
                        <a:t>[Do</a:t>
                      </a:r>
                      <a:r>
                        <a:rPr lang="en-GB" sz="2000" b="1" baseline="0" dirty="0">
                          <a:solidFill>
                            <a:schemeClr val="accent1">
                              <a:lumMod val="50000"/>
                            </a:schemeClr>
                          </a:solidFill>
                        </a:rPr>
                        <a:t> you go</a:t>
                      </a:r>
                      <a:r>
                        <a:rPr lang="en-GB" sz="2000" b="1" dirty="0">
                          <a:solidFill>
                            <a:schemeClr val="accent1">
                              <a:lumMod val="50000"/>
                            </a:schemeClr>
                          </a:solidFill>
                        </a:rPr>
                        <a:t>]</a:t>
                      </a:r>
                      <a:endParaRPr lang="en-GB" sz="2000" b="0"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1">
                              <a:lumMod val="50000"/>
                            </a:schemeClr>
                          </a:solidFill>
                        </a:rPr>
                        <a:t>         </a:t>
                      </a:r>
                      <a:r>
                        <a:rPr lang="en-GB" sz="2000" b="1" dirty="0">
                          <a:solidFill>
                            <a:schemeClr val="accent1">
                              <a:lumMod val="50000"/>
                            </a:schemeClr>
                          </a:solidFill>
                        </a:rPr>
                        <a:t>[every</a:t>
                      </a:r>
                      <a:r>
                        <a:rPr lang="en-GB" sz="2000" b="1" baseline="0" dirty="0">
                          <a:solidFill>
                            <a:schemeClr val="accent1">
                              <a:lumMod val="50000"/>
                            </a:schemeClr>
                          </a:solidFill>
                        </a:rPr>
                        <a:t> July</a:t>
                      </a:r>
                      <a:r>
                        <a:rPr lang="en-GB" sz="2000" b="1" dirty="0">
                          <a:solidFill>
                            <a:schemeClr val="accent1">
                              <a:lumMod val="50000"/>
                            </a:schemeClr>
                          </a:solidFill>
                        </a:rPr>
                        <a:t>]</a:t>
                      </a:r>
                      <a:r>
                        <a:rPr lang="en-GB" sz="2000" b="1" baseline="0" dirty="0">
                          <a:solidFill>
                            <a:schemeClr val="accent1">
                              <a:lumMod val="50000"/>
                            </a:schemeClr>
                          </a:solidFill>
                        </a:rPr>
                        <a:t>  [I learn to </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978357791"/>
                  </a:ext>
                </a:extLst>
              </a:tr>
              <a:tr h="306592">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¿Vas</a:t>
                      </a:r>
                      <a:r>
                        <a:rPr lang="en-GB" sz="2000" b="0" baseline="0" dirty="0">
                          <a:solidFill>
                            <a:schemeClr val="accent1">
                              <a:lumMod val="50000"/>
                            </a:schemeClr>
                          </a:solidFill>
                        </a:rPr>
                        <a:t> a las montañas cada julio?</a:t>
                      </a:r>
                      <a:r>
                        <a:rPr lang="en-GB" sz="2000" b="0" dirty="0">
                          <a:solidFill>
                            <a:schemeClr val="accent1">
                              <a:lumMod val="50000"/>
                            </a:schemeClr>
                          </a:solidFill>
                        </a:rPr>
                        <a:t> </a:t>
                      </a:r>
                      <a:endParaRPr lang="en-GB" sz="200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err="1">
                          <a:solidFill>
                            <a:schemeClr val="accent1">
                              <a:lumMod val="50000"/>
                            </a:schemeClr>
                          </a:solidFill>
                        </a:rPr>
                        <a:t>Sí</a:t>
                      </a:r>
                      <a:r>
                        <a:rPr lang="en-GB" sz="2000" dirty="0">
                          <a:solidFill>
                            <a:schemeClr val="accent1">
                              <a:lumMod val="50000"/>
                            </a:schemeClr>
                          </a:solidFill>
                        </a:rPr>
                        <a:t>, voy a las montañas </a:t>
                      </a:r>
                      <a:r>
                        <a:rPr lang="en-GB" sz="2000" dirty="0" err="1">
                          <a:solidFill>
                            <a:schemeClr val="accent1">
                              <a:lumMod val="50000"/>
                            </a:schemeClr>
                          </a:solidFill>
                        </a:rPr>
                        <a:t>cada</a:t>
                      </a:r>
                      <a:r>
                        <a:rPr lang="en-GB" sz="2000" dirty="0">
                          <a:solidFill>
                            <a:schemeClr val="accent1">
                              <a:lumMod val="50000"/>
                            </a:schemeClr>
                          </a:solidFill>
                        </a:rPr>
                        <a:t> </a:t>
                      </a:r>
                      <a:r>
                        <a:rPr lang="en-GB" sz="2000" dirty="0" err="1">
                          <a:solidFill>
                            <a:schemeClr val="accent1">
                              <a:lumMod val="50000"/>
                            </a:schemeClr>
                          </a:solidFill>
                        </a:rPr>
                        <a:t>julio</a:t>
                      </a:r>
                      <a:r>
                        <a:rPr lang="en-GB" sz="2000" dirty="0">
                          <a:solidFill>
                            <a:schemeClr val="accent1">
                              <a:lumMod val="50000"/>
                            </a:schemeClr>
                          </a:solidFill>
                        </a:rPr>
                        <a:t>. </a:t>
                      </a:r>
                      <a:r>
                        <a:rPr lang="en-GB" sz="2000" dirty="0" err="1">
                          <a:solidFill>
                            <a:schemeClr val="accent1">
                              <a:lumMod val="50000"/>
                            </a:schemeClr>
                          </a:solidFill>
                        </a:rPr>
                        <a:t>Aprendo</a:t>
                      </a:r>
                      <a:r>
                        <a:rPr lang="en-GB" sz="2000" dirty="0">
                          <a:solidFill>
                            <a:schemeClr val="accent1">
                              <a:lumMod val="50000"/>
                            </a:schemeClr>
                          </a:solidFill>
                        </a:rPr>
                        <a:t> a </a:t>
                      </a:r>
                      <a:r>
                        <a:rPr lang="en-GB" sz="2000" dirty="0" err="1">
                          <a:solidFill>
                            <a:schemeClr val="accent1">
                              <a:lumMod val="50000"/>
                            </a:schemeClr>
                          </a:solidFill>
                        </a:rPr>
                        <a:t>montar</a:t>
                      </a:r>
                      <a:r>
                        <a:rPr lang="en-GB" sz="2000" dirty="0">
                          <a:solidFill>
                            <a:schemeClr val="accent1">
                              <a:lumMod val="50000"/>
                            </a:schemeClr>
                          </a:solidFill>
                        </a:rPr>
                        <a:t> a </a:t>
                      </a:r>
                      <a:r>
                        <a:rPr lang="en-GB" sz="2000" dirty="0" err="1">
                          <a:solidFill>
                            <a:schemeClr val="accent1">
                              <a:lumMod val="50000"/>
                            </a:schemeClr>
                          </a:solidFill>
                        </a:rPr>
                        <a:t>caballo</a:t>
                      </a:r>
                      <a:r>
                        <a:rPr lang="en-GB" sz="2000" dirty="0">
                          <a:solidFill>
                            <a:schemeClr val="accent1">
                              <a:lumMod val="50000"/>
                            </a:schemeClr>
                          </a:solidFill>
                        </a:rPr>
                        <a:t> </a:t>
                      </a:r>
                      <a:r>
                        <a:rPr lang="en-GB" sz="2000" dirty="0" err="1">
                          <a:solidFill>
                            <a:schemeClr val="accent1">
                              <a:lumMod val="50000"/>
                            </a:schemeClr>
                          </a:solidFill>
                        </a:rPr>
                        <a:t>allí</a:t>
                      </a:r>
                      <a:r>
                        <a:rPr lang="en-GB" sz="2000"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648521450"/>
                  </a:ext>
                </a:extLst>
              </a:tr>
            </a:tbl>
          </a:graphicData>
        </a:graphic>
      </p:graphicFrame>
      <p:sp>
        <p:nvSpPr>
          <p:cNvPr id="2" name="Title 1"/>
          <p:cNvSpPr>
            <a:spLocks noGrp="1"/>
          </p:cNvSpPr>
          <p:nvPr>
            <p:ph type="title"/>
          </p:nvPr>
        </p:nvSpPr>
        <p:spPr>
          <a:xfrm>
            <a:off x="82286" y="-4015"/>
            <a:ext cx="6484584" cy="1325563"/>
          </a:xfrm>
        </p:spPr>
        <p:txBody>
          <a:bodyPr>
            <a:normAutofit/>
          </a:bodyPr>
          <a:lstStyle/>
          <a:p>
            <a:r>
              <a:rPr lang="en-GB" sz="3600" b="1" dirty="0" err="1">
                <a:solidFill>
                  <a:schemeClr val="bg1"/>
                </a:solidFill>
              </a:rPr>
              <a:t>İEscribimos</a:t>
            </a:r>
            <a:r>
              <a:rPr lang="en-GB" sz="3600" b="1" dirty="0">
                <a:solidFill>
                  <a:schemeClr val="bg1"/>
                </a:solidFill>
              </a:rPr>
              <a:t>!</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64049" b="34183"/>
          <a:stretch/>
        </p:blipFill>
        <p:spPr>
          <a:xfrm>
            <a:off x="5673430" y="1249307"/>
            <a:ext cx="667664" cy="574498"/>
          </a:xfrm>
          <a:prstGeom prst="rect">
            <a:avLst/>
          </a:prstGeom>
        </p:spPr>
      </p:pic>
      <p:pic>
        <p:nvPicPr>
          <p:cNvPr id="13"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7106" y="1283237"/>
            <a:ext cx="505042" cy="526307"/>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r="64049" b="34183"/>
          <a:stretch/>
        </p:blipFill>
        <p:spPr>
          <a:xfrm>
            <a:off x="5666445" y="2650160"/>
            <a:ext cx="667664" cy="574498"/>
          </a:xfrm>
          <a:prstGeom prst="rect">
            <a:avLst/>
          </a:prstGeom>
        </p:spPr>
      </p:pic>
      <p:grpSp>
        <p:nvGrpSpPr>
          <p:cNvPr id="29" name="Group 28"/>
          <p:cNvGrpSpPr/>
          <p:nvPr/>
        </p:nvGrpSpPr>
        <p:grpSpPr>
          <a:xfrm>
            <a:off x="2701994" y="1140864"/>
            <a:ext cx="777922" cy="702283"/>
            <a:chOff x="40146756" y="-341773"/>
            <a:chExt cx="2202943" cy="1663554"/>
          </a:xfrm>
        </p:grpSpPr>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60318" y="-263267"/>
              <a:ext cx="2011792" cy="1585048"/>
            </a:xfrm>
            <a:prstGeom prst="rect">
              <a:avLst/>
            </a:prstGeom>
          </p:spPr>
        </p:pic>
        <p:sp>
          <p:nvSpPr>
            <p:cNvPr id="31" name="Rectangle 30"/>
            <p:cNvSpPr/>
            <p:nvPr/>
          </p:nvSpPr>
          <p:spPr>
            <a:xfrm>
              <a:off x="40146756" y="-341773"/>
              <a:ext cx="2202943" cy="947773"/>
            </a:xfrm>
            <a:prstGeom prst="rect">
              <a:avLst/>
            </a:prstGeom>
            <a:noFill/>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M</a:t>
              </a:r>
              <a:endParaRPr lang="en-US" sz="2000" b="0" cap="none" spc="0" dirty="0">
                <a:ln w="0"/>
                <a:solidFill>
                  <a:schemeClr val="bg1"/>
                </a:solidFill>
                <a:effectLst>
                  <a:outerShdw blurRad="38100" dist="19050" dir="2700000" algn="tl" rotWithShape="0">
                    <a:schemeClr val="dk1">
                      <a:alpha val="40000"/>
                    </a:schemeClr>
                  </a:outerShdw>
                </a:effectLst>
              </a:endParaRPr>
            </a:p>
          </p:txBody>
        </p:sp>
      </p:grpSp>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3832" y="2636718"/>
            <a:ext cx="517389" cy="517389"/>
          </a:xfrm>
          <a:prstGeom prst="rect">
            <a:avLst/>
          </a:prstGeom>
        </p:spPr>
      </p:pic>
      <p:pic>
        <p:nvPicPr>
          <p:cNvPr id="36"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7753" y="2684386"/>
            <a:ext cx="505042" cy="526307"/>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7733" y="3940550"/>
            <a:ext cx="766971" cy="738420"/>
          </a:xfrm>
          <a:prstGeom prst="rect">
            <a:avLst/>
          </a:prstGeom>
        </p:spPr>
      </p:pic>
      <p:pic>
        <p:nvPicPr>
          <p:cNvPr id="43" name="Picture 42"/>
          <p:cNvPicPr>
            <a:picLocks noChangeAspect="1"/>
          </p:cNvPicPr>
          <p:nvPr/>
        </p:nvPicPr>
        <p:blipFill rotWithShape="1">
          <a:blip r:embed="rId4">
            <a:extLst>
              <a:ext uri="{28A0092B-C50C-407E-A947-70E740481C1C}">
                <a14:useLocalDpi xmlns:a14="http://schemas.microsoft.com/office/drawing/2010/main" val="0"/>
              </a:ext>
            </a:extLst>
          </a:blip>
          <a:srcRect r="64049" b="34183"/>
          <a:stretch/>
        </p:blipFill>
        <p:spPr>
          <a:xfrm>
            <a:off x="5707010" y="4051404"/>
            <a:ext cx="667664" cy="574498"/>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9221" y="3911551"/>
            <a:ext cx="766971" cy="738420"/>
          </a:xfrm>
          <a:prstGeom prst="rect">
            <a:avLst/>
          </a:prstGeom>
        </p:spPr>
      </p:pic>
      <p:pic>
        <p:nvPicPr>
          <p:cNvPr id="44"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6179" y="4015226"/>
            <a:ext cx="505042" cy="526307"/>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45"/>
          <p:cNvPicPr>
            <a:picLocks noChangeAspect="1"/>
          </p:cNvPicPr>
          <p:nvPr/>
        </p:nvPicPr>
        <p:blipFill rotWithShape="1">
          <a:blip r:embed="rId4">
            <a:extLst>
              <a:ext uri="{28A0092B-C50C-407E-A947-70E740481C1C}">
                <a14:useLocalDpi xmlns:a14="http://schemas.microsoft.com/office/drawing/2010/main" val="0"/>
              </a:ext>
            </a:extLst>
          </a:blip>
          <a:srcRect r="64049" b="34183"/>
          <a:stretch/>
        </p:blipFill>
        <p:spPr>
          <a:xfrm>
            <a:off x="5687512" y="5090013"/>
            <a:ext cx="667664" cy="574498"/>
          </a:xfrm>
          <a:prstGeom prst="rect">
            <a:avLst/>
          </a:prstGeom>
        </p:spPr>
      </p:pic>
      <p:pic>
        <p:nvPicPr>
          <p:cNvPr id="47"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6635" y="5105687"/>
            <a:ext cx="505042" cy="526307"/>
          </a:xfrm>
          <a:prstGeom prst="rect">
            <a:avLst/>
          </a:prstGeom>
          <a:noFill/>
          <a:extLst>
            <a:ext uri="{909E8E84-426E-40dd-AFC4-6F175D3DCCD1}">
              <a14:hiddenFill xmlns:a14="http://schemas.microsoft.com/office/drawing/2010/main" xmlns="">
                <a:solidFill>
                  <a:srgbClr val="FFFFFF"/>
                </a:solidFill>
              </a14:hiddenFill>
            </a:ext>
          </a:extLst>
        </p:spPr>
      </p:pic>
      <p:sp>
        <p:nvSpPr>
          <p:cNvPr id="70" name="Rounded Rectangle 69"/>
          <p:cNvSpPr/>
          <p:nvPr/>
        </p:nvSpPr>
        <p:spPr>
          <a:xfrm>
            <a:off x="503293" y="3291593"/>
            <a:ext cx="5630779" cy="617830"/>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1" name="Rounded Rectangle 70"/>
          <p:cNvSpPr/>
          <p:nvPr/>
        </p:nvSpPr>
        <p:spPr>
          <a:xfrm>
            <a:off x="503293" y="1906221"/>
            <a:ext cx="5630779" cy="617830"/>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2" name="Rounded Rectangle 71"/>
          <p:cNvSpPr/>
          <p:nvPr/>
        </p:nvSpPr>
        <p:spPr>
          <a:xfrm>
            <a:off x="465221" y="4661134"/>
            <a:ext cx="5630779" cy="399117"/>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3" name="Rounded Rectangle 72"/>
          <p:cNvSpPr/>
          <p:nvPr/>
        </p:nvSpPr>
        <p:spPr>
          <a:xfrm>
            <a:off x="465221" y="5714982"/>
            <a:ext cx="5630779" cy="617830"/>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4" name="Rounded Rectangle 73"/>
          <p:cNvSpPr/>
          <p:nvPr/>
        </p:nvSpPr>
        <p:spPr>
          <a:xfrm>
            <a:off x="6376732" y="3301705"/>
            <a:ext cx="5630779" cy="617830"/>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5" name="Rounded Rectangle 74"/>
          <p:cNvSpPr/>
          <p:nvPr/>
        </p:nvSpPr>
        <p:spPr>
          <a:xfrm>
            <a:off x="6352943" y="1893148"/>
            <a:ext cx="5630779" cy="617830"/>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6" name="Rounded Rectangle 75"/>
          <p:cNvSpPr/>
          <p:nvPr/>
        </p:nvSpPr>
        <p:spPr>
          <a:xfrm>
            <a:off x="6376732" y="5727645"/>
            <a:ext cx="5630779" cy="617830"/>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7" name="Rounded Rectangle 76"/>
          <p:cNvSpPr/>
          <p:nvPr/>
        </p:nvSpPr>
        <p:spPr>
          <a:xfrm>
            <a:off x="6352943" y="4643436"/>
            <a:ext cx="5630779" cy="399117"/>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TextBox 2"/>
          <p:cNvSpPr txBox="1"/>
          <p:nvPr/>
        </p:nvSpPr>
        <p:spPr>
          <a:xfrm>
            <a:off x="4810273" y="760951"/>
            <a:ext cx="1521362" cy="400110"/>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r>
              <a:rPr lang="en-GB" sz="2000" b="1" dirty="0">
                <a:solidFill>
                  <a:schemeClr val="accent1">
                    <a:lumMod val="50000"/>
                  </a:schemeClr>
                </a:solidFill>
              </a:rPr>
              <a:t>Preguntas</a:t>
            </a:r>
          </a:p>
        </p:txBody>
      </p:sp>
      <p:sp>
        <p:nvSpPr>
          <p:cNvPr id="48" name="TextBox 47"/>
          <p:cNvSpPr txBox="1"/>
          <p:nvPr/>
        </p:nvSpPr>
        <p:spPr>
          <a:xfrm>
            <a:off x="10308093" y="760951"/>
            <a:ext cx="1742880" cy="400110"/>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r>
              <a:rPr lang="en-GB" sz="2000" b="1" dirty="0">
                <a:solidFill>
                  <a:schemeClr val="accent1">
                    <a:lumMod val="50000"/>
                  </a:schemeClr>
                </a:solidFill>
              </a:rPr>
              <a:t>Respuestas</a:t>
            </a:r>
          </a:p>
        </p:txBody>
      </p:sp>
      <p:sp>
        <p:nvSpPr>
          <p:cNvPr id="6" name="Rectangle 5"/>
          <p:cNvSpPr/>
          <p:nvPr/>
        </p:nvSpPr>
        <p:spPr>
          <a:xfrm>
            <a:off x="3832553" y="1336501"/>
            <a:ext cx="1428596" cy="400110"/>
          </a:xfrm>
          <a:prstGeom prst="rect">
            <a:avLst/>
          </a:prstGeom>
        </p:spPr>
        <p:txBody>
          <a:bodyPr wrap="none">
            <a:spAutoFit/>
          </a:bodyPr>
          <a:lstStyle/>
          <a:p>
            <a:r>
              <a:rPr lang="en-GB" sz="2000" b="1" dirty="0">
                <a:solidFill>
                  <a:schemeClr val="accent1">
                    <a:lumMod val="50000"/>
                  </a:schemeClr>
                </a:solidFill>
              </a:rPr>
              <a:t>[normally]</a:t>
            </a:r>
          </a:p>
        </p:txBody>
      </p:sp>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06002" y="2587125"/>
            <a:ext cx="925087" cy="641394"/>
          </a:xfrm>
          <a:prstGeom prst="rect">
            <a:avLst/>
          </a:prstGeom>
        </p:spPr>
      </p:pic>
      <p:sp>
        <p:nvSpPr>
          <p:cNvPr id="56" name="Rectangle 55"/>
          <p:cNvSpPr/>
          <p:nvPr/>
        </p:nvSpPr>
        <p:spPr>
          <a:xfrm>
            <a:off x="4182111" y="2737369"/>
            <a:ext cx="1491114" cy="400110"/>
          </a:xfrm>
          <a:prstGeom prst="rect">
            <a:avLst/>
          </a:prstGeom>
        </p:spPr>
        <p:txBody>
          <a:bodyPr wrap="none">
            <a:spAutoFit/>
          </a:bodyPr>
          <a:lstStyle/>
          <a:p>
            <a:r>
              <a:rPr lang="en-GB" sz="2000" b="1" dirty="0">
                <a:solidFill>
                  <a:schemeClr val="accent1">
                    <a:lumMod val="50000"/>
                  </a:schemeClr>
                </a:solidFill>
              </a:rPr>
              <a:t>[in August]</a:t>
            </a:r>
          </a:p>
        </p:txBody>
      </p:sp>
      <p:pic>
        <p:nvPicPr>
          <p:cNvPr id="1026" name="Picture 2" descr="http://www.clker.com/cliparts/c/3/0/3/119498918882730669mountain_-_rpg_map_elem_02.svg.m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0724" y="5012098"/>
            <a:ext cx="1159250" cy="730328"/>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Rectangle 56"/>
          <p:cNvSpPr/>
          <p:nvPr/>
        </p:nvSpPr>
        <p:spPr>
          <a:xfrm>
            <a:off x="3961218" y="5137611"/>
            <a:ext cx="1609736" cy="400110"/>
          </a:xfrm>
          <a:prstGeom prst="rect">
            <a:avLst/>
          </a:prstGeom>
        </p:spPr>
        <p:txBody>
          <a:bodyPr wrap="none">
            <a:spAutoFit/>
          </a:bodyPr>
          <a:lstStyle/>
          <a:p>
            <a:r>
              <a:rPr lang="en-GB" sz="2000" b="1" dirty="0">
                <a:solidFill>
                  <a:schemeClr val="accent1">
                    <a:lumMod val="50000"/>
                  </a:schemeClr>
                </a:solidFill>
              </a:rPr>
              <a:t>[every July]</a:t>
            </a:r>
          </a:p>
        </p:txBody>
      </p:sp>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0944" y="2596466"/>
            <a:ext cx="925087" cy="641394"/>
          </a:xfrm>
          <a:prstGeom prst="rect">
            <a:avLst/>
          </a:prstGeom>
        </p:spPr>
      </p:pic>
      <p:sp>
        <p:nvSpPr>
          <p:cNvPr id="7" name="TextBox 6"/>
          <p:cNvSpPr txBox="1"/>
          <p:nvPr/>
        </p:nvSpPr>
        <p:spPr>
          <a:xfrm>
            <a:off x="7946379" y="2703874"/>
            <a:ext cx="758894" cy="400110"/>
          </a:xfrm>
          <a:prstGeom prst="rect">
            <a:avLst/>
          </a:prstGeom>
          <a:noFill/>
        </p:spPr>
        <p:txBody>
          <a:bodyPr wrap="square" rtlCol="0">
            <a:spAutoFit/>
          </a:bodyPr>
          <a:lstStyle/>
          <a:p>
            <a:r>
              <a:rPr lang="en-GB" sz="2000" b="1" dirty="0">
                <a:solidFill>
                  <a:schemeClr val="accent1">
                    <a:lumMod val="50000"/>
                  </a:schemeClr>
                </a:solidFill>
              </a:rPr>
              <a:t>[but]</a:t>
            </a:r>
          </a:p>
        </p:txBody>
      </p:sp>
      <p:pic>
        <p:nvPicPr>
          <p:cNvPr id="59" name="Picture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28135" y="1176555"/>
            <a:ext cx="617569" cy="647906"/>
          </a:xfrm>
          <a:prstGeom prst="rect">
            <a:avLst/>
          </a:prstGeom>
        </p:spPr>
      </p:pic>
      <p:sp>
        <p:nvSpPr>
          <p:cNvPr id="61" name="TextBox 60"/>
          <p:cNvSpPr txBox="1"/>
          <p:nvPr/>
        </p:nvSpPr>
        <p:spPr>
          <a:xfrm>
            <a:off x="9851077" y="2732524"/>
            <a:ext cx="3476194" cy="400110"/>
          </a:xfrm>
          <a:prstGeom prst="rect">
            <a:avLst/>
          </a:prstGeom>
          <a:noFill/>
        </p:spPr>
        <p:txBody>
          <a:bodyPr wrap="square" rtlCol="0">
            <a:spAutoFit/>
          </a:bodyPr>
          <a:lstStyle/>
          <a:p>
            <a:r>
              <a:rPr lang="en-GB" sz="2000" b="1" dirty="0">
                <a:solidFill>
                  <a:schemeClr val="accent1">
                    <a:lumMod val="50000"/>
                  </a:schemeClr>
                </a:solidFill>
              </a:rPr>
              <a:t>[with my cousins]</a:t>
            </a:r>
          </a:p>
        </p:txBody>
      </p:sp>
      <p:pic>
        <p:nvPicPr>
          <p:cNvPr id="62" name="Picture 61"/>
          <p:cNvPicPr>
            <a:picLocks noChangeAspect="1"/>
          </p:cNvPicPr>
          <p:nvPr/>
        </p:nvPicPr>
        <p:blipFill rotWithShape="1">
          <a:blip r:embed="rId12" cstate="print">
            <a:extLst>
              <a:ext uri="{28A0092B-C50C-407E-A947-70E740481C1C}">
                <a14:useLocalDpi xmlns:a14="http://schemas.microsoft.com/office/drawing/2010/main" val="0"/>
              </a:ext>
            </a:extLst>
          </a:blip>
          <a:srcRect t="16493"/>
          <a:stretch/>
        </p:blipFill>
        <p:spPr>
          <a:xfrm>
            <a:off x="9192122" y="2603376"/>
            <a:ext cx="730813" cy="675829"/>
          </a:xfrm>
          <a:prstGeom prst="rect">
            <a:avLst/>
          </a:prstGeom>
        </p:spPr>
      </p:pic>
      <p:pic>
        <p:nvPicPr>
          <p:cNvPr id="66" name="Picture 6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74150" y="5043596"/>
            <a:ext cx="667647" cy="667647"/>
          </a:xfrm>
          <a:prstGeom prst="rect">
            <a:avLst/>
          </a:prstGeom>
        </p:spPr>
      </p:pic>
      <p:sp>
        <p:nvSpPr>
          <p:cNvPr id="67" name="TextBox 66"/>
          <p:cNvSpPr txBox="1"/>
          <p:nvPr/>
        </p:nvSpPr>
        <p:spPr>
          <a:xfrm>
            <a:off x="10541797" y="5177207"/>
            <a:ext cx="1050350" cy="400110"/>
          </a:xfrm>
          <a:prstGeom prst="rect">
            <a:avLst/>
          </a:prstGeom>
          <a:noFill/>
        </p:spPr>
        <p:txBody>
          <a:bodyPr wrap="square" rtlCol="0">
            <a:spAutoFit/>
          </a:bodyPr>
          <a:lstStyle/>
          <a:p>
            <a:r>
              <a:rPr lang="en-GB" sz="2000" b="1" dirty="0">
                <a:solidFill>
                  <a:schemeClr val="accent1">
                    <a:lumMod val="50000"/>
                  </a:schemeClr>
                </a:solidFill>
              </a:rPr>
              <a:t>there.</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71790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7" restart="whenNotActive" fill="hold" evtFilter="cancelBubble" nodeType="interactiveSeq">
                <p:stCondLst>
                  <p:cond evt="onClick" delay="0">
                    <p:tgtEl>
                      <p:spTgt spid="7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2" restart="whenNotActive" fill="hold" evtFilter="cancelBubble" nodeType="interactiveSeq">
                <p:stCondLst>
                  <p:cond evt="onClick" delay="0">
                    <p:tgtEl>
                      <p:spTgt spid="72"/>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7" restart="whenNotActive" fill="hold" evtFilter="cancelBubble" nodeType="interactiveSeq">
                <p:stCondLst>
                  <p:cond evt="onClick" delay="0">
                    <p:tgtEl>
                      <p:spTgt spid="7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2" restart="whenNotActive" fill="hold" evtFilter="cancelBubble" nodeType="interactiveSeq">
                <p:stCondLst>
                  <p:cond evt="onClick" delay="0">
                    <p:tgtEl>
                      <p:spTgt spid="74"/>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7" restart="whenNotActive" fill="hold" evtFilter="cancelBubble" nodeType="interactiveSeq">
                <p:stCondLst>
                  <p:cond evt="onClick" delay="0">
                    <p:tgtEl>
                      <p:spTgt spid="7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2" restart="whenNotActive" fill="hold" evtFilter="cancelBubble" nodeType="interactiveSeq">
                <p:stCondLst>
                  <p:cond evt="onClick" delay="0">
                    <p:tgtEl>
                      <p:spTgt spid="7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7" restart="whenNotActive" fill="hold" evtFilter="cancelBubble" nodeType="interactiveSeq">
                <p:stCondLst>
                  <p:cond evt="onClick" delay="0">
                    <p:tgtEl>
                      <p:spTgt spid="77"/>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bldLst>
      <p:bldP spid="70" grpId="0" animBg="1"/>
      <p:bldP spid="71" grpId="0" animBg="1"/>
      <p:bldP spid="72" grpId="0" animBg="1"/>
      <p:bldP spid="73" grpId="0" animBg="1"/>
      <p:bldP spid="74" grpId="0" animBg="1"/>
      <p:bldP spid="75" grpId="0" animBg="1"/>
      <p:bldP spid="76" grpId="0" animBg="1"/>
      <p:bldP spid="7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14411"/>
            <a:ext cx="5706319" cy="707849"/>
          </a:xfrm>
        </p:spPr>
        <p:txBody>
          <a:bodyPr>
            <a:normAutofit/>
          </a:bodyPr>
          <a:lstStyle/>
          <a:p>
            <a:r>
              <a:rPr lang="en-GB" sz="3600" b="1" strike="sngStrike" dirty="0">
                <a:solidFill>
                  <a:schemeClr val="bg1"/>
                </a:solidFill>
              </a:rPr>
              <a:t>Deberes</a:t>
            </a:r>
          </a:p>
        </p:txBody>
      </p:sp>
      <p:sp>
        <p:nvSpPr>
          <p:cNvPr id="3" name="Explosion 2 2"/>
          <p:cNvSpPr/>
          <p:nvPr/>
        </p:nvSpPr>
        <p:spPr>
          <a:xfrm>
            <a:off x="1752847" y="0"/>
            <a:ext cx="9280477" cy="6342566"/>
          </a:xfrm>
          <a:prstGeom prst="irregularSeal2">
            <a:avLst/>
          </a:prstGeom>
          <a:solidFill>
            <a:schemeClr val="accent1">
              <a:lumMod val="50000"/>
            </a:schemeClr>
          </a:solidFill>
          <a:ln w="28575">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err="1"/>
              <a:t>İFelices</a:t>
            </a:r>
            <a:r>
              <a:rPr lang="en-GB" sz="4800" b="1" dirty="0"/>
              <a:t> vacaciones!</a:t>
            </a:r>
          </a:p>
        </p:txBody>
      </p:sp>
    </p:spTree>
    <p:extLst>
      <p:ext uri="{BB962C8B-B14F-4D97-AF65-F5344CB8AC3E}">
        <p14:creationId xmlns:p14="http://schemas.microsoft.com/office/powerpoint/2010/main" val="2008707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0" y="0"/>
            <a:ext cx="3200400" cy="769039"/>
          </a:xfrm>
        </p:spPr>
        <p:txBody>
          <a:bodyPr>
            <a:noAutofit/>
          </a:bodyPr>
          <a:lstStyle/>
          <a:p>
            <a:r>
              <a:rPr lang="en-GB" sz="3200" b="1" dirty="0" err="1">
                <a:solidFill>
                  <a:schemeClr val="accent1">
                    <a:lumMod val="50000"/>
                  </a:schemeClr>
                </a:solidFill>
              </a:rPr>
              <a:t>V</a:t>
            </a:r>
            <a:r>
              <a:rPr lang="en-GB" sz="3200" b="1" dirty="0" err="1" smtClean="0">
                <a:solidFill>
                  <a:schemeClr val="accent1">
                    <a:lumMod val="50000"/>
                  </a:schemeClr>
                </a:solidFill>
              </a:rPr>
              <a:t>ocabulario</a:t>
            </a:r>
            <a:endParaRPr lang="en-US" sz="3200" dirty="0">
              <a:solidFill>
                <a:schemeClr val="accent1">
                  <a:lumMod val="50000"/>
                </a:schemeClr>
              </a:solidFill>
            </a:endParaRPr>
          </a:p>
        </p:txBody>
      </p:sp>
      <p:sp>
        <p:nvSpPr>
          <p:cNvPr id="4" name="Rounded Rectangle 3"/>
          <p:cNvSpPr/>
          <p:nvPr/>
        </p:nvSpPr>
        <p:spPr>
          <a:xfrm>
            <a:off x="4173479" y="785520"/>
            <a:ext cx="3725839" cy="12146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accent1">
                    <a:lumMod val="50000"/>
                  </a:schemeClr>
                </a:solidFill>
              </a:rPr>
              <a:t>comprar</a:t>
            </a:r>
          </a:p>
        </p:txBody>
      </p:sp>
      <p:sp>
        <p:nvSpPr>
          <p:cNvPr id="5" name="Rounded Rectangle 4"/>
          <p:cNvSpPr/>
          <p:nvPr/>
        </p:nvSpPr>
        <p:spPr>
          <a:xfrm>
            <a:off x="7557816" y="4069279"/>
            <a:ext cx="1854503" cy="5169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basura</a:t>
            </a:r>
          </a:p>
        </p:txBody>
      </p:sp>
      <p:sp>
        <p:nvSpPr>
          <p:cNvPr id="6" name="Rounded Rectangle 5"/>
          <p:cNvSpPr/>
          <p:nvPr/>
        </p:nvSpPr>
        <p:spPr>
          <a:xfrm>
            <a:off x="90839" y="3372439"/>
            <a:ext cx="2475145" cy="4885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 vacaciones</a:t>
            </a:r>
          </a:p>
        </p:txBody>
      </p:sp>
      <p:sp>
        <p:nvSpPr>
          <p:cNvPr id="9" name="Rounded Rectangle 8"/>
          <p:cNvSpPr/>
          <p:nvPr/>
        </p:nvSpPr>
        <p:spPr>
          <a:xfrm>
            <a:off x="8421729" y="3372042"/>
            <a:ext cx="1991398" cy="4889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la playa</a:t>
            </a:r>
          </a:p>
        </p:txBody>
      </p:sp>
      <p:sp>
        <p:nvSpPr>
          <p:cNvPr id="10" name="Rounded Rectangle 9"/>
          <p:cNvSpPr/>
          <p:nvPr/>
        </p:nvSpPr>
        <p:spPr>
          <a:xfrm>
            <a:off x="9524731" y="4081909"/>
            <a:ext cx="2029624" cy="4916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deberes</a:t>
            </a:r>
          </a:p>
        </p:txBody>
      </p:sp>
      <p:sp>
        <p:nvSpPr>
          <p:cNvPr id="11" name="Rounded Rectangle 10"/>
          <p:cNvSpPr/>
          <p:nvPr/>
        </p:nvSpPr>
        <p:spPr>
          <a:xfrm>
            <a:off x="10075181" y="5473013"/>
            <a:ext cx="1526282" cy="4849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zapatos</a:t>
            </a:r>
            <a:endParaRPr lang="en-GB" sz="2400" dirty="0">
              <a:solidFill>
                <a:schemeClr val="accent1">
                  <a:lumMod val="50000"/>
                </a:schemeClr>
              </a:solidFill>
            </a:endParaRPr>
          </a:p>
        </p:txBody>
      </p:sp>
      <p:sp>
        <p:nvSpPr>
          <p:cNvPr id="12" name="Rounded Rectangle 11"/>
          <p:cNvSpPr/>
          <p:nvPr/>
        </p:nvSpPr>
        <p:spPr>
          <a:xfrm>
            <a:off x="8140997" y="5475856"/>
            <a:ext cx="1835516"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por</a:t>
            </a:r>
            <a:r>
              <a:rPr lang="en-GB" sz="2400" dirty="0">
                <a:solidFill>
                  <a:schemeClr val="accent1">
                    <a:lumMod val="50000"/>
                  </a:schemeClr>
                </a:solidFill>
              </a:rPr>
              <a:t> el </a:t>
            </a:r>
            <a:r>
              <a:rPr lang="en-GB" sz="2400" dirty="0" err="1">
                <a:solidFill>
                  <a:schemeClr val="accent1">
                    <a:lumMod val="50000"/>
                  </a:schemeClr>
                </a:solidFill>
              </a:rPr>
              <a:t>país</a:t>
            </a:r>
            <a:endParaRPr lang="en-GB" sz="2400" dirty="0">
              <a:solidFill>
                <a:schemeClr val="accent1">
                  <a:lumMod val="50000"/>
                </a:schemeClr>
              </a:solidFill>
            </a:endParaRPr>
          </a:p>
        </p:txBody>
      </p:sp>
      <p:sp>
        <p:nvSpPr>
          <p:cNvPr id="13" name="Rounded Rectangle 12"/>
          <p:cNvSpPr/>
          <p:nvPr/>
        </p:nvSpPr>
        <p:spPr>
          <a:xfrm>
            <a:off x="6496999" y="5475857"/>
            <a:ext cx="1545330"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ejercicio</a:t>
            </a:r>
            <a:endParaRPr lang="en-GB" sz="2400" dirty="0">
              <a:solidFill>
                <a:schemeClr val="accent1">
                  <a:lumMod val="50000"/>
                </a:schemeClr>
              </a:solidFill>
            </a:endParaRPr>
          </a:p>
        </p:txBody>
      </p:sp>
      <p:sp>
        <p:nvSpPr>
          <p:cNvPr id="14" name="Rounded Rectangle 13"/>
          <p:cNvSpPr/>
          <p:nvPr/>
        </p:nvSpPr>
        <p:spPr>
          <a:xfrm>
            <a:off x="4083561" y="5470113"/>
            <a:ext cx="2263254" cy="4913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comida rica</a:t>
            </a:r>
          </a:p>
        </p:txBody>
      </p:sp>
      <p:sp>
        <p:nvSpPr>
          <p:cNvPr id="15" name="Rounded Rectangle 14"/>
          <p:cNvSpPr/>
          <p:nvPr/>
        </p:nvSpPr>
        <p:spPr>
          <a:xfrm>
            <a:off x="186350" y="4799857"/>
            <a:ext cx="1170002" cy="4822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fruta</a:t>
            </a:r>
          </a:p>
        </p:txBody>
      </p:sp>
      <p:sp>
        <p:nvSpPr>
          <p:cNvPr id="16" name="Rounded Rectangle 15"/>
          <p:cNvSpPr/>
          <p:nvPr/>
        </p:nvSpPr>
        <p:spPr>
          <a:xfrm>
            <a:off x="2585146" y="4072879"/>
            <a:ext cx="3036530" cy="4889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montar a caballo</a:t>
            </a:r>
          </a:p>
        </p:txBody>
      </p:sp>
      <p:sp>
        <p:nvSpPr>
          <p:cNvPr id="17" name="Rounded Rectangle 16"/>
          <p:cNvSpPr/>
          <p:nvPr/>
        </p:nvSpPr>
        <p:spPr>
          <a:xfrm>
            <a:off x="2361130" y="5459097"/>
            <a:ext cx="1623763"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18" name="Rounded Rectangle 17"/>
          <p:cNvSpPr/>
          <p:nvPr/>
        </p:nvSpPr>
        <p:spPr>
          <a:xfrm>
            <a:off x="1493571" y="4792366"/>
            <a:ext cx="2474402" cy="4959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con la familia</a:t>
            </a:r>
          </a:p>
        </p:txBody>
      </p:sp>
      <p:sp>
        <p:nvSpPr>
          <p:cNvPr id="19" name="Rounded Rectangle 18"/>
          <p:cNvSpPr/>
          <p:nvPr/>
        </p:nvSpPr>
        <p:spPr>
          <a:xfrm>
            <a:off x="659281" y="4078560"/>
            <a:ext cx="1814823" cy="4803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 la playa</a:t>
            </a:r>
          </a:p>
        </p:txBody>
      </p:sp>
      <p:sp>
        <p:nvSpPr>
          <p:cNvPr id="20" name="Rounded Rectangle 19"/>
          <p:cNvSpPr/>
          <p:nvPr/>
        </p:nvSpPr>
        <p:spPr>
          <a:xfrm>
            <a:off x="4956183" y="3380037"/>
            <a:ext cx="1482953" cy="5120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tren</a:t>
            </a:r>
          </a:p>
        </p:txBody>
      </p:sp>
      <p:sp>
        <p:nvSpPr>
          <p:cNvPr id="21" name="Rounded Rectangle 20"/>
          <p:cNvSpPr/>
          <p:nvPr/>
        </p:nvSpPr>
        <p:spPr>
          <a:xfrm>
            <a:off x="6542572" y="3372437"/>
            <a:ext cx="1775721" cy="4885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las vistas</a:t>
            </a:r>
          </a:p>
        </p:txBody>
      </p:sp>
      <p:sp>
        <p:nvSpPr>
          <p:cNvPr id="22" name="Rounded Rectangle 21"/>
          <p:cNvSpPr/>
          <p:nvPr/>
        </p:nvSpPr>
        <p:spPr>
          <a:xfrm>
            <a:off x="2669420" y="3375754"/>
            <a:ext cx="2183327" cy="50167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sin amigos</a:t>
            </a:r>
          </a:p>
        </p:txBody>
      </p:sp>
      <p:sp>
        <p:nvSpPr>
          <p:cNvPr id="27" name="Rounded Rectangle 26"/>
          <p:cNvSpPr/>
          <p:nvPr/>
        </p:nvSpPr>
        <p:spPr>
          <a:xfrm>
            <a:off x="6144815" y="4786331"/>
            <a:ext cx="1583513" cy="5019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trabajo</a:t>
            </a:r>
          </a:p>
        </p:txBody>
      </p:sp>
      <p:sp>
        <p:nvSpPr>
          <p:cNvPr id="28" name="Rounded Rectangle 27"/>
          <p:cNvSpPr/>
          <p:nvPr/>
        </p:nvSpPr>
        <p:spPr>
          <a:xfrm>
            <a:off x="4083142" y="4792367"/>
            <a:ext cx="1954192" cy="51661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museos</a:t>
            </a:r>
          </a:p>
        </p:txBody>
      </p:sp>
      <p:sp>
        <p:nvSpPr>
          <p:cNvPr id="29" name="Rounded Rectangle 28"/>
          <p:cNvSpPr/>
          <p:nvPr/>
        </p:nvSpPr>
        <p:spPr>
          <a:xfrm>
            <a:off x="10477135" y="3367275"/>
            <a:ext cx="1574620" cy="49369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Francia</a:t>
            </a:r>
          </a:p>
        </p:txBody>
      </p:sp>
      <p:sp>
        <p:nvSpPr>
          <p:cNvPr id="30" name="Rounded Rectangle 29"/>
          <p:cNvSpPr/>
          <p:nvPr/>
        </p:nvSpPr>
        <p:spPr>
          <a:xfrm>
            <a:off x="5732718" y="4078876"/>
            <a:ext cx="1714056" cy="4803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 parque</a:t>
            </a:r>
          </a:p>
        </p:txBody>
      </p:sp>
      <p:sp>
        <p:nvSpPr>
          <p:cNvPr id="31" name="Rounded Rectangle 30"/>
          <p:cNvSpPr/>
          <p:nvPr/>
        </p:nvSpPr>
        <p:spPr>
          <a:xfrm>
            <a:off x="7829718" y="4799857"/>
            <a:ext cx="2480480" cy="4884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naturaleza</a:t>
            </a:r>
          </a:p>
        </p:txBody>
      </p:sp>
      <p:sp>
        <p:nvSpPr>
          <p:cNvPr id="32" name="Rounded Rectangle 31"/>
          <p:cNvSpPr/>
          <p:nvPr/>
        </p:nvSpPr>
        <p:spPr>
          <a:xfrm>
            <a:off x="10411585" y="4793825"/>
            <a:ext cx="1640170" cy="4882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44" name="Rounded Rectangle 43"/>
          <p:cNvSpPr/>
          <p:nvPr/>
        </p:nvSpPr>
        <p:spPr>
          <a:xfrm>
            <a:off x="550266" y="5469124"/>
            <a:ext cx="1712195"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una bolsa</a:t>
            </a:r>
          </a:p>
        </p:txBody>
      </p:sp>
      <p:sp>
        <p:nvSpPr>
          <p:cNvPr id="35" name="Rounded Rectangle 34"/>
          <p:cNvSpPr/>
          <p:nvPr/>
        </p:nvSpPr>
        <p:spPr>
          <a:xfrm>
            <a:off x="4083561" y="5475856"/>
            <a:ext cx="2263254" cy="494098"/>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comida rica</a:t>
            </a:r>
          </a:p>
        </p:txBody>
      </p:sp>
      <p:sp>
        <p:nvSpPr>
          <p:cNvPr id="36" name="Rounded Rectangle 35"/>
          <p:cNvSpPr/>
          <p:nvPr/>
        </p:nvSpPr>
        <p:spPr>
          <a:xfrm>
            <a:off x="186350" y="4805666"/>
            <a:ext cx="1174811" cy="492606"/>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fruta</a:t>
            </a:r>
          </a:p>
        </p:txBody>
      </p:sp>
      <p:sp>
        <p:nvSpPr>
          <p:cNvPr id="37" name="Rounded Rectangle 36"/>
          <p:cNvSpPr/>
          <p:nvPr/>
        </p:nvSpPr>
        <p:spPr>
          <a:xfrm>
            <a:off x="10083181" y="5475856"/>
            <a:ext cx="1518282" cy="492606"/>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rPr>
              <a:t>zapatos</a:t>
            </a:r>
            <a:endParaRPr lang="en-GB" sz="2400" b="1" dirty="0">
              <a:solidFill>
                <a:schemeClr val="accent1">
                  <a:lumMod val="50000"/>
                </a:schemeClr>
              </a:solidFill>
            </a:endParaRPr>
          </a:p>
        </p:txBody>
      </p:sp>
      <p:sp>
        <p:nvSpPr>
          <p:cNvPr id="38" name="Rounded Rectangle 37"/>
          <p:cNvSpPr/>
          <p:nvPr/>
        </p:nvSpPr>
        <p:spPr>
          <a:xfrm>
            <a:off x="550266" y="5459096"/>
            <a:ext cx="1717431" cy="509365"/>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una bolsa</a:t>
            </a:r>
          </a:p>
        </p:txBody>
      </p:sp>
    </p:spTree>
    <p:extLst>
      <p:ext uri="{BB962C8B-B14F-4D97-AF65-F5344CB8AC3E}">
        <p14:creationId xmlns:p14="http://schemas.microsoft.com/office/powerpoint/2010/main" val="40642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781" y="0"/>
            <a:ext cx="2668639" cy="769039"/>
          </a:xfrm>
        </p:spPr>
        <p:txBody>
          <a:bodyPr>
            <a:noAutofit/>
          </a:bodyPr>
          <a:lstStyle/>
          <a:p>
            <a:r>
              <a:rPr lang="en-GB" sz="3200" b="1" dirty="0" err="1">
                <a:solidFill>
                  <a:schemeClr val="accent1">
                    <a:lumMod val="50000"/>
                  </a:schemeClr>
                </a:solidFill>
              </a:rPr>
              <a:t>V</a:t>
            </a:r>
            <a:r>
              <a:rPr lang="en-GB" sz="3200" b="1" dirty="0" err="1" smtClean="0">
                <a:solidFill>
                  <a:schemeClr val="accent1">
                    <a:lumMod val="50000"/>
                  </a:schemeClr>
                </a:solidFill>
              </a:rPr>
              <a:t>ocabulario</a:t>
            </a:r>
            <a:endParaRPr lang="en-US" sz="3200" dirty="0">
              <a:solidFill>
                <a:schemeClr val="accent1">
                  <a:lumMod val="50000"/>
                </a:schemeClr>
              </a:solidFill>
            </a:endParaRPr>
          </a:p>
        </p:txBody>
      </p:sp>
      <p:sp>
        <p:nvSpPr>
          <p:cNvPr id="4" name="Rounded Rectangle 3"/>
          <p:cNvSpPr/>
          <p:nvPr/>
        </p:nvSpPr>
        <p:spPr>
          <a:xfrm>
            <a:off x="4173479" y="785520"/>
            <a:ext cx="3725839" cy="12146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a:solidFill>
                  <a:schemeClr val="accent1">
                    <a:lumMod val="50000"/>
                  </a:schemeClr>
                </a:solidFill>
              </a:rPr>
              <a:t>buscar</a:t>
            </a:r>
            <a:endParaRPr lang="en-GB" sz="4400" b="1" dirty="0">
              <a:solidFill>
                <a:schemeClr val="accent1">
                  <a:lumMod val="50000"/>
                </a:schemeClr>
              </a:solidFill>
            </a:endParaRPr>
          </a:p>
        </p:txBody>
      </p:sp>
      <p:sp>
        <p:nvSpPr>
          <p:cNvPr id="5" name="Rounded Rectangle 4"/>
          <p:cNvSpPr/>
          <p:nvPr/>
        </p:nvSpPr>
        <p:spPr>
          <a:xfrm>
            <a:off x="7557816" y="4069279"/>
            <a:ext cx="1854503" cy="5169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basura</a:t>
            </a:r>
          </a:p>
        </p:txBody>
      </p:sp>
      <p:sp>
        <p:nvSpPr>
          <p:cNvPr id="6" name="Rounded Rectangle 5"/>
          <p:cNvSpPr/>
          <p:nvPr/>
        </p:nvSpPr>
        <p:spPr>
          <a:xfrm>
            <a:off x="90839" y="3372439"/>
            <a:ext cx="2475145" cy="4885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 vacaciones</a:t>
            </a:r>
          </a:p>
        </p:txBody>
      </p:sp>
      <p:sp>
        <p:nvSpPr>
          <p:cNvPr id="9" name="Rounded Rectangle 8"/>
          <p:cNvSpPr/>
          <p:nvPr/>
        </p:nvSpPr>
        <p:spPr>
          <a:xfrm>
            <a:off x="8421729" y="3372042"/>
            <a:ext cx="1991398" cy="4889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la playa</a:t>
            </a:r>
          </a:p>
        </p:txBody>
      </p:sp>
      <p:sp>
        <p:nvSpPr>
          <p:cNvPr id="10" name="Rounded Rectangle 9"/>
          <p:cNvSpPr/>
          <p:nvPr/>
        </p:nvSpPr>
        <p:spPr>
          <a:xfrm>
            <a:off x="9524731" y="4081909"/>
            <a:ext cx="2029624" cy="4916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deberes</a:t>
            </a:r>
          </a:p>
        </p:txBody>
      </p:sp>
      <p:sp>
        <p:nvSpPr>
          <p:cNvPr id="11" name="Rounded Rectangle 10"/>
          <p:cNvSpPr/>
          <p:nvPr/>
        </p:nvSpPr>
        <p:spPr>
          <a:xfrm>
            <a:off x="10075181" y="5473013"/>
            <a:ext cx="1526282" cy="4849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zapatos</a:t>
            </a:r>
            <a:endParaRPr lang="en-GB" sz="2400" dirty="0">
              <a:solidFill>
                <a:schemeClr val="accent1">
                  <a:lumMod val="50000"/>
                </a:schemeClr>
              </a:solidFill>
            </a:endParaRPr>
          </a:p>
        </p:txBody>
      </p:sp>
      <p:sp>
        <p:nvSpPr>
          <p:cNvPr id="12" name="Rounded Rectangle 11"/>
          <p:cNvSpPr/>
          <p:nvPr/>
        </p:nvSpPr>
        <p:spPr>
          <a:xfrm>
            <a:off x="8140997" y="5475856"/>
            <a:ext cx="1835516"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por</a:t>
            </a:r>
            <a:r>
              <a:rPr lang="en-GB" sz="2400" dirty="0">
                <a:solidFill>
                  <a:schemeClr val="accent1">
                    <a:lumMod val="50000"/>
                  </a:schemeClr>
                </a:solidFill>
              </a:rPr>
              <a:t> el </a:t>
            </a:r>
            <a:r>
              <a:rPr lang="en-GB" sz="2400" dirty="0" err="1">
                <a:solidFill>
                  <a:schemeClr val="accent1">
                    <a:lumMod val="50000"/>
                  </a:schemeClr>
                </a:solidFill>
              </a:rPr>
              <a:t>país</a:t>
            </a:r>
            <a:endParaRPr lang="en-GB" sz="2400" dirty="0">
              <a:solidFill>
                <a:schemeClr val="accent1">
                  <a:lumMod val="50000"/>
                </a:schemeClr>
              </a:solidFill>
            </a:endParaRPr>
          </a:p>
        </p:txBody>
      </p:sp>
      <p:sp>
        <p:nvSpPr>
          <p:cNvPr id="13" name="Rounded Rectangle 12"/>
          <p:cNvSpPr/>
          <p:nvPr/>
        </p:nvSpPr>
        <p:spPr>
          <a:xfrm>
            <a:off x="6496999" y="5475857"/>
            <a:ext cx="1545330"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ejercicio</a:t>
            </a:r>
            <a:endParaRPr lang="en-GB" sz="2400" dirty="0">
              <a:solidFill>
                <a:schemeClr val="accent1">
                  <a:lumMod val="50000"/>
                </a:schemeClr>
              </a:solidFill>
            </a:endParaRPr>
          </a:p>
        </p:txBody>
      </p:sp>
      <p:sp>
        <p:nvSpPr>
          <p:cNvPr id="14" name="Rounded Rectangle 13"/>
          <p:cNvSpPr/>
          <p:nvPr/>
        </p:nvSpPr>
        <p:spPr>
          <a:xfrm>
            <a:off x="4083561" y="5470113"/>
            <a:ext cx="2263254" cy="4913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comida rica</a:t>
            </a:r>
          </a:p>
        </p:txBody>
      </p:sp>
      <p:sp>
        <p:nvSpPr>
          <p:cNvPr id="15" name="Rounded Rectangle 14"/>
          <p:cNvSpPr/>
          <p:nvPr/>
        </p:nvSpPr>
        <p:spPr>
          <a:xfrm>
            <a:off x="186350" y="4799857"/>
            <a:ext cx="1170002" cy="4822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fruta</a:t>
            </a:r>
          </a:p>
        </p:txBody>
      </p:sp>
      <p:sp>
        <p:nvSpPr>
          <p:cNvPr id="16" name="Rounded Rectangle 15"/>
          <p:cNvSpPr/>
          <p:nvPr/>
        </p:nvSpPr>
        <p:spPr>
          <a:xfrm>
            <a:off x="2585146" y="4072879"/>
            <a:ext cx="3036530" cy="4889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montar a caballo</a:t>
            </a:r>
          </a:p>
        </p:txBody>
      </p:sp>
      <p:sp>
        <p:nvSpPr>
          <p:cNvPr id="17" name="Rounded Rectangle 16"/>
          <p:cNvSpPr/>
          <p:nvPr/>
        </p:nvSpPr>
        <p:spPr>
          <a:xfrm>
            <a:off x="2361130" y="5459097"/>
            <a:ext cx="1623763"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18" name="Rounded Rectangle 17"/>
          <p:cNvSpPr/>
          <p:nvPr/>
        </p:nvSpPr>
        <p:spPr>
          <a:xfrm>
            <a:off x="1493571" y="4792366"/>
            <a:ext cx="2474402" cy="4959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con la familia</a:t>
            </a:r>
          </a:p>
        </p:txBody>
      </p:sp>
      <p:sp>
        <p:nvSpPr>
          <p:cNvPr id="19" name="Rounded Rectangle 18"/>
          <p:cNvSpPr/>
          <p:nvPr/>
        </p:nvSpPr>
        <p:spPr>
          <a:xfrm>
            <a:off x="659281" y="4078560"/>
            <a:ext cx="1814823" cy="4803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 la playa</a:t>
            </a:r>
          </a:p>
        </p:txBody>
      </p:sp>
      <p:sp>
        <p:nvSpPr>
          <p:cNvPr id="20" name="Rounded Rectangle 19"/>
          <p:cNvSpPr/>
          <p:nvPr/>
        </p:nvSpPr>
        <p:spPr>
          <a:xfrm>
            <a:off x="4956183" y="3380037"/>
            <a:ext cx="1482953" cy="5120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tren</a:t>
            </a:r>
          </a:p>
        </p:txBody>
      </p:sp>
      <p:sp>
        <p:nvSpPr>
          <p:cNvPr id="21" name="Rounded Rectangle 20"/>
          <p:cNvSpPr/>
          <p:nvPr/>
        </p:nvSpPr>
        <p:spPr>
          <a:xfrm>
            <a:off x="6542572" y="3372437"/>
            <a:ext cx="1775721" cy="4885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las vistas</a:t>
            </a:r>
          </a:p>
        </p:txBody>
      </p:sp>
      <p:sp>
        <p:nvSpPr>
          <p:cNvPr id="22" name="Rounded Rectangle 21"/>
          <p:cNvSpPr/>
          <p:nvPr/>
        </p:nvSpPr>
        <p:spPr>
          <a:xfrm>
            <a:off x="2669420" y="3375754"/>
            <a:ext cx="2183327" cy="50167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sin amigos</a:t>
            </a:r>
          </a:p>
        </p:txBody>
      </p:sp>
      <p:sp>
        <p:nvSpPr>
          <p:cNvPr id="27" name="Rounded Rectangle 26"/>
          <p:cNvSpPr/>
          <p:nvPr/>
        </p:nvSpPr>
        <p:spPr>
          <a:xfrm>
            <a:off x="6144815" y="4786331"/>
            <a:ext cx="1583513" cy="5019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trabajo</a:t>
            </a:r>
          </a:p>
        </p:txBody>
      </p:sp>
      <p:sp>
        <p:nvSpPr>
          <p:cNvPr id="28" name="Rounded Rectangle 27"/>
          <p:cNvSpPr/>
          <p:nvPr/>
        </p:nvSpPr>
        <p:spPr>
          <a:xfrm>
            <a:off x="4083142" y="4812800"/>
            <a:ext cx="1954192" cy="4755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museos</a:t>
            </a:r>
          </a:p>
        </p:txBody>
      </p:sp>
      <p:sp>
        <p:nvSpPr>
          <p:cNvPr id="29" name="Rounded Rectangle 28"/>
          <p:cNvSpPr/>
          <p:nvPr/>
        </p:nvSpPr>
        <p:spPr>
          <a:xfrm>
            <a:off x="10477135" y="3380037"/>
            <a:ext cx="1574620" cy="48092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Francia</a:t>
            </a:r>
          </a:p>
        </p:txBody>
      </p:sp>
      <p:sp>
        <p:nvSpPr>
          <p:cNvPr id="30" name="Rounded Rectangle 29"/>
          <p:cNvSpPr/>
          <p:nvPr/>
        </p:nvSpPr>
        <p:spPr>
          <a:xfrm>
            <a:off x="5732718" y="4078876"/>
            <a:ext cx="1714056" cy="4803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 parque</a:t>
            </a:r>
          </a:p>
        </p:txBody>
      </p:sp>
      <p:sp>
        <p:nvSpPr>
          <p:cNvPr id="31" name="Rounded Rectangle 30"/>
          <p:cNvSpPr/>
          <p:nvPr/>
        </p:nvSpPr>
        <p:spPr>
          <a:xfrm>
            <a:off x="7829718" y="4799857"/>
            <a:ext cx="2480480" cy="4884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naturaleza</a:t>
            </a:r>
          </a:p>
        </p:txBody>
      </p:sp>
      <p:sp>
        <p:nvSpPr>
          <p:cNvPr id="32" name="Rounded Rectangle 31"/>
          <p:cNvSpPr/>
          <p:nvPr/>
        </p:nvSpPr>
        <p:spPr>
          <a:xfrm>
            <a:off x="10411585" y="4793825"/>
            <a:ext cx="1640170" cy="4882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44" name="Rounded Rectangle 43"/>
          <p:cNvSpPr/>
          <p:nvPr/>
        </p:nvSpPr>
        <p:spPr>
          <a:xfrm>
            <a:off x="550266" y="5469124"/>
            <a:ext cx="1712195"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una bolsa</a:t>
            </a:r>
          </a:p>
        </p:txBody>
      </p:sp>
      <p:sp>
        <p:nvSpPr>
          <p:cNvPr id="35" name="Rounded Rectangle 34"/>
          <p:cNvSpPr/>
          <p:nvPr/>
        </p:nvSpPr>
        <p:spPr>
          <a:xfrm>
            <a:off x="4083561" y="5475856"/>
            <a:ext cx="2263254" cy="494098"/>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comida rica</a:t>
            </a:r>
          </a:p>
        </p:txBody>
      </p:sp>
      <p:sp>
        <p:nvSpPr>
          <p:cNvPr id="36" name="Rounded Rectangle 35"/>
          <p:cNvSpPr/>
          <p:nvPr/>
        </p:nvSpPr>
        <p:spPr>
          <a:xfrm>
            <a:off x="186350" y="4805666"/>
            <a:ext cx="1174811" cy="492606"/>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fruta</a:t>
            </a:r>
          </a:p>
        </p:txBody>
      </p:sp>
      <p:sp>
        <p:nvSpPr>
          <p:cNvPr id="37" name="Rounded Rectangle 36"/>
          <p:cNvSpPr/>
          <p:nvPr/>
        </p:nvSpPr>
        <p:spPr>
          <a:xfrm>
            <a:off x="10088060" y="5475856"/>
            <a:ext cx="1518282" cy="492606"/>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rPr>
              <a:t>zapatos</a:t>
            </a:r>
            <a:endParaRPr lang="en-GB" sz="2400" b="1" dirty="0">
              <a:solidFill>
                <a:schemeClr val="accent1">
                  <a:lumMod val="50000"/>
                </a:schemeClr>
              </a:solidFill>
            </a:endParaRPr>
          </a:p>
        </p:txBody>
      </p:sp>
      <p:sp>
        <p:nvSpPr>
          <p:cNvPr id="38" name="Rounded Rectangle 37"/>
          <p:cNvSpPr/>
          <p:nvPr/>
        </p:nvSpPr>
        <p:spPr>
          <a:xfrm>
            <a:off x="550266" y="5459096"/>
            <a:ext cx="1717431" cy="509365"/>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una bolsa</a:t>
            </a:r>
          </a:p>
        </p:txBody>
      </p:sp>
      <p:sp>
        <p:nvSpPr>
          <p:cNvPr id="33" name="Rounded Rectangle 32"/>
          <p:cNvSpPr/>
          <p:nvPr/>
        </p:nvSpPr>
        <p:spPr>
          <a:xfrm>
            <a:off x="6138721" y="4788000"/>
            <a:ext cx="1589607" cy="494098"/>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trabajo</a:t>
            </a:r>
          </a:p>
        </p:txBody>
      </p:sp>
      <p:sp>
        <p:nvSpPr>
          <p:cNvPr id="34" name="Rounded Rectangle 33"/>
          <p:cNvSpPr/>
          <p:nvPr/>
        </p:nvSpPr>
        <p:spPr>
          <a:xfrm>
            <a:off x="7829715" y="4797042"/>
            <a:ext cx="2480483" cy="494098"/>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naturaleza</a:t>
            </a:r>
          </a:p>
        </p:txBody>
      </p:sp>
      <p:sp>
        <p:nvSpPr>
          <p:cNvPr id="39" name="Rounded Rectangle 38"/>
          <p:cNvSpPr/>
          <p:nvPr/>
        </p:nvSpPr>
        <p:spPr>
          <a:xfrm>
            <a:off x="7557816" y="4061072"/>
            <a:ext cx="1854503" cy="525151"/>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basura</a:t>
            </a:r>
          </a:p>
        </p:txBody>
      </p:sp>
      <p:sp>
        <p:nvSpPr>
          <p:cNvPr id="40" name="Rounded Rectangle 39"/>
          <p:cNvSpPr/>
          <p:nvPr/>
        </p:nvSpPr>
        <p:spPr>
          <a:xfrm>
            <a:off x="9523361" y="4077782"/>
            <a:ext cx="2259284" cy="525151"/>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los deberes</a:t>
            </a:r>
          </a:p>
        </p:txBody>
      </p:sp>
      <p:sp>
        <p:nvSpPr>
          <p:cNvPr id="41" name="Rounded Rectangle 40"/>
          <p:cNvSpPr/>
          <p:nvPr/>
        </p:nvSpPr>
        <p:spPr>
          <a:xfrm>
            <a:off x="10477135" y="3370110"/>
            <a:ext cx="1574620" cy="498174"/>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Francia</a:t>
            </a:r>
          </a:p>
        </p:txBody>
      </p:sp>
      <p:sp>
        <p:nvSpPr>
          <p:cNvPr id="42" name="Rounded Rectangle 41"/>
          <p:cNvSpPr/>
          <p:nvPr/>
        </p:nvSpPr>
        <p:spPr>
          <a:xfrm>
            <a:off x="4079546" y="4792746"/>
            <a:ext cx="1963879" cy="494098"/>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los museos</a:t>
            </a:r>
          </a:p>
        </p:txBody>
      </p:sp>
    </p:spTree>
    <p:extLst>
      <p:ext uri="{BB962C8B-B14F-4D97-AF65-F5344CB8AC3E}">
        <p14:creationId xmlns:p14="http://schemas.microsoft.com/office/powerpoint/2010/main" val="327766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3" grpId="0" animBg="1"/>
      <p:bldP spid="34" grpId="0" animBg="1"/>
      <p:bldP spid="39" grpId="0" animBg="1"/>
      <p:bldP spid="40" grpId="0" animBg="1"/>
      <p:bldP spid="41"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0" y="0"/>
            <a:ext cx="2779681" cy="769039"/>
          </a:xfrm>
        </p:spPr>
        <p:txBody>
          <a:bodyPr>
            <a:noAutofit/>
          </a:bodyPr>
          <a:lstStyle/>
          <a:p>
            <a:r>
              <a:rPr lang="en-GB" sz="3200" b="1" dirty="0" err="1">
                <a:solidFill>
                  <a:schemeClr val="accent1">
                    <a:lumMod val="50000"/>
                  </a:schemeClr>
                </a:solidFill>
              </a:rPr>
              <a:t>V</a:t>
            </a:r>
            <a:r>
              <a:rPr lang="en-GB" sz="3200" b="1" dirty="0" err="1" smtClean="0">
                <a:solidFill>
                  <a:schemeClr val="accent1">
                    <a:lumMod val="50000"/>
                  </a:schemeClr>
                </a:solidFill>
              </a:rPr>
              <a:t>ocabulario</a:t>
            </a:r>
            <a:endParaRPr lang="en-US" sz="3200" dirty="0">
              <a:solidFill>
                <a:schemeClr val="accent1">
                  <a:lumMod val="50000"/>
                </a:schemeClr>
              </a:solidFill>
            </a:endParaRPr>
          </a:p>
        </p:txBody>
      </p:sp>
      <p:sp>
        <p:nvSpPr>
          <p:cNvPr id="4" name="Rounded Rectangle 3"/>
          <p:cNvSpPr/>
          <p:nvPr/>
        </p:nvSpPr>
        <p:spPr>
          <a:xfrm>
            <a:off x="4173479" y="785520"/>
            <a:ext cx="3725839" cy="12146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a:solidFill>
                  <a:schemeClr val="accent1">
                    <a:lumMod val="50000"/>
                  </a:schemeClr>
                </a:solidFill>
              </a:rPr>
              <a:t>disfrutar</a:t>
            </a:r>
            <a:endParaRPr lang="en-GB" sz="4400" b="1" dirty="0">
              <a:solidFill>
                <a:schemeClr val="accent1">
                  <a:lumMod val="50000"/>
                </a:schemeClr>
              </a:solidFill>
            </a:endParaRPr>
          </a:p>
        </p:txBody>
      </p:sp>
      <p:sp>
        <p:nvSpPr>
          <p:cNvPr id="5" name="Rounded Rectangle 4"/>
          <p:cNvSpPr/>
          <p:nvPr/>
        </p:nvSpPr>
        <p:spPr>
          <a:xfrm>
            <a:off x="7557816" y="4069279"/>
            <a:ext cx="1854503" cy="5169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basura</a:t>
            </a:r>
          </a:p>
        </p:txBody>
      </p:sp>
      <p:sp>
        <p:nvSpPr>
          <p:cNvPr id="6" name="Rounded Rectangle 5"/>
          <p:cNvSpPr/>
          <p:nvPr/>
        </p:nvSpPr>
        <p:spPr>
          <a:xfrm>
            <a:off x="90839" y="3372439"/>
            <a:ext cx="2475145" cy="4885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 vacaciones</a:t>
            </a:r>
          </a:p>
        </p:txBody>
      </p:sp>
      <p:sp>
        <p:nvSpPr>
          <p:cNvPr id="9" name="Rounded Rectangle 8"/>
          <p:cNvSpPr/>
          <p:nvPr/>
        </p:nvSpPr>
        <p:spPr>
          <a:xfrm>
            <a:off x="8421729" y="3372042"/>
            <a:ext cx="1991398" cy="4889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la playa</a:t>
            </a:r>
          </a:p>
        </p:txBody>
      </p:sp>
      <p:sp>
        <p:nvSpPr>
          <p:cNvPr id="10" name="Rounded Rectangle 9"/>
          <p:cNvSpPr/>
          <p:nvPr/>
        </p:nvSpPr>
        <p:spPr>
          <a:xfrm>
            <a:off x="9524731" y="4081909"/>
            <a:ext cx="2029624" cy="4916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deberes</a:t>
            </a:r>
          </a:p>
        </p:txBody>
      </p:sp>
      <p:sp>
        <p:nvSpPr>
          <p:cNvPr id="11" name="Rounded Rectangle 10"/>
          <p:cNvSpPr/>
          <p:nvPr/>
        </p:nvSpPr>
        <p:spPr>
          <a:xfrm>
            <a:off x="10075181" y="5473013"/>
            <a:ext cx="1526282" cy="4849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zapatos</a:t>
            </a:r>
            <a:endParaRPr lang="en-GB" sz="2400" dirty="0">
              <a:solidFill>
                <a:schemeClr val="accent1">
                  <a:lumMod val="50000"/>
                </a:schemeClr>
              </a:solidFill>
            </a:endParaRPr>
          </a:p>
        </p:txBody>
      </p:sp>
      <p:sp>
        <p:nvSpPr>
          <p:cNvPr id="12" name="Rounded Rectangle 11"/>
          <p:cNvSpPr/>
          <p:nvPr/>
        </p:nvSpPr>
        <p:spPr>
          <a:xfrm>
            <a:off x="8140997" y="5475856"/>
            <a:ext cx="1835516"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por</a:t>
            </a:r>
            <a:r>
              <a:rPr lang="en-GB" sz="2400" dirty="0">
                <a:solidFill>
                  <a:schemeClr val="accent1">
                    <a:lumMod val="50000"/>
                  </a:schemeClr>
                </a:solidFill>
              </a:rPr>
              <a:t> el </a:t>
            </a:r>
            <a:r>
              <a:rPr lang="en-GB" sz="2400" dirty="0" err="1">
                <a:solidFill>
                  <a:schemeClr val="accent1">
                    <a:lumMod val="50000"/>
                  </a:schemeClr>
                </a:solidFill>
              </a:rPr>
              <a:t>país</a:t>
            </a:r>
            <a:endParaRPr lang="en-GB" sz="2400" dirty="0">
              <a:solidFill>
                <a:schemeClr val="accent1">
                  <a:lumMod val="50000"/>
                </a:schemeClr>
              </a:solidFill>
            </a:endParaRPr>
          </a:p>
        </p:txBody>
      </p:sp>
      <p:sp>
        <p:nvSpPr>
          <p:cNvPr id="13" name="Rounded Rectangle 12"/>
          <p:cNvSpPr/>
          <p:nvPr/>
        </p:nvSpPr>
        <p:spPr>
          <a:xfrm>
            <a:off x="6496999" y="5475857"/>
            <a:ext cx="1545330"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ejercicio</a:t>
            </a:r>
            <a:endParaRPr lang="en-GB" sz="2400" dirty="0">
              <a:solidFill>
                <a:schemeClr val="accent1">
                  <a:lumMod val="50000"/>
                </a:schemeClr>
              </a:solidFill>
            </a:endParaRPr>
          </a:p>
        </p:txBody>
      </p:sp>
      <p:sp>
        <p:nvSpPr>
          <p:cNvPr id="14" name="Rounded Rectangle 13"/>
          <p:cNvSpPr/>
          <p:nvPr/>
        </p:nvSpPr>
        <p:spPr>
          <a:xfrm>
            <a:off x="4083561" y="5470113"/>
            <a:ext cx="2263254" cy="4913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comida rica</a:t>
            </a:r>
          </a:p>
        </p:txBody>
      </p:sp>
      <p:sp>
        <p:nvSpPr>
          <p:cNvPr id="15" name="Rounded Rectangle 14"/>
          <p:cNvSpPr/>
          <p:nvPr/>
        </p:nvSpPr>
        <p:spPr>
          <a:xfrm>
            <a:off x="186350" y="4799857"/>
            <a:ext cx="1170002" cy="4822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fruta</a:t>
            </a:r>
          </a:p>
        </p:txBody>
      </p:sp>
      <p:sp>
        <p:nvSpPr>
          <p:cNvPr id="16" name="Rounded Rectangle 15"/>
          <p:cNvSpPr/>
          <p:nvPr/>
        </p:nvSpPr>
        <p:spPr>
          <a:xfrm>
            <a:off x="2585146" y="4072879"/>
            <a:ext cx="3036530" cy="4889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montar a caballo</a:t>
            </a:r>
          </a:p>
        </p:txBody>
      </p:sp>
      <p:sp>
        <p:nvSpPr>
          <p:cNvPr id="17" name="Rounded Rectangle 16"/>
          <p:cNvSpPr/>
          <p:nvPr/>
        </p:nvSpPr>
        <p:spPr>
          <a:xfrm>
            <a:off x="2361130" y="5459097"/>
            <a:ext cx="1623763"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18" name="Rounded Rectangle 17"/>
          <p:cNvSpPr/>
          <p:nvPr/>
        </p:nvSpPr>
        <p:spPr>
          <a:xfrm>
            <a:off x="1493571" y="4792366"/>
            <a:ext cx="2474402" cy="4959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con la familia</a:t>
            </a:r>
          </a:p>
        </p:txBody>
      </p:sp>
      <p:sp>
        <p:nvSpPr>
          <p:cNvPr id="19" name="Rounded Rectangle 18"/>
          <p:cNvSpPr/>
          <p:nvPr/>
        </p:nvSpPr>
        <p:spPr>
          <a:xfrm>
            <a:off x="659281" y="4078560"/>
            <a:ext cx="1814823" cy="4803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 la playa</a:t>
            </a:r>
          </a:p>
        </p:txBody>
      </p:sp>
      <p:sp>
        <p:nvSpPr>
          <p:cNvPr id="20" name="Rounded Rectangle 19"/>
          <p:cNvSpPr/>
          <p:nvPr/>
        </p:nvSpPr>
        <p:spPr>
          <a:xfrm>
            <a:off x="4956183" y="3380037"/>
            <a:ext cx="1482953" cy="5120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tren</a:t>
            </a:r>
          </a:p>
        </p:txBody>
      </p:sp>
      <p:sp>
        <p:nvSpPr>
          <p:cNvPr id="21" name="Rounded Rectangle 20"/>
          <p:cNvSpPr/>
          <p:nvPr/>
        </p:nvSpPr>
        <p:spPr>
          <a:xfrm>
            <a:off x="6542572" y="3372437"/>
            <a:ext cx="1775721" cy="4885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las vistas</a:t>
            </a:r>
          </a:p>
        </p:txBody>
      </p:sp>
      <p:sp>
        <p:nvSpPr>
          <p:cNvPr id="22" name="Rounded Rectangle 21"/>
          <p:cNvSpPr/>
          <p:nvPr/>
        </p:nvSpPr>
        <p:spPr>
          <a:xfrm>
            <a:off x="2669420" y="3375754"/>
            <a:ext cx="2183327" cy="50167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sin amigos</a:t>
            </a:r>
          </a:p>
        </p:txBody>
      </p:sp>
      <p:sp>
        <p:nvSpPr>
          <p:cNvPr id="27" name="Rounded Rectangle 26"/>
          <p:cNvSpPr/>
          <p:nvPr/>
        </p:nvSpPr>
        <p:spPr>
          <a:xfrm>
            <a:off x="6144815" y="4786331"/>
            <a:ext cx="1583513" cy="5019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trabajo</a:t>
            </a:r>
          </a:p>
        </p:txBody>
      </p:sp>
      <p:sp>
        <p:nvSpPr>
          <p:cNvPr id="28" name="Rounded Rectangle 27"/>
          <p:cNvSpPr/>
          <p:nvPr/>
        </p:nvSpPr>
        <p:spPr>
          <a:xfrm>
            <a:off x="4083142" y="4785681"/>
            <a:ext cx="1954192" cy="5026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museos</a:t>
            </a:r>
          </a:p>
        </p:txBody>
      </p:sp>
      <p:sp>
        <p:nvSpPr>
          <p:cNvPr id="29" name="Rounded Rectangle 28"/>
          <p:cNvSpPr/>
          <p:nvPr/>
        </p:nvSpPr>
        <p:spPr>
          <a:xfrm>
            <a:off x="10477135" y="3380037"/>
            <a:ext cx="1574620" cy="48092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Francia</a:t>
            </a:r>
          </a:p>
        </p:txBody>
      </p:sp>
      <p:sp>
        <p:nvSpPr>
          <p:cNvPr id="30" name="Rounded Rectangle 29"/>
          <p:cNvSpPr/>
          <p:nvPr/>
        </p:nvSpPr>
        <p:spPr>
          <a:xfrm>
            <a:off x="5732718" y="4078876"/>
            <a:ext cx="1714056" cy="4803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 parque</a:t>
            </a:r>
          </a:p>
        </p:txBody>
      </p:sp>
      <p:sp>
        <p:nvSpPr>
          <p:cNvPr id="31" name="Rounded Rectangle 30"/>
          <p:cNvSpPr/>
          <p:nvPr/>
        </p:nvSpPr>
        <p:spPr>
          <a:xfrm>
            <a:off x="7829718" y="4799857"/>
            <a:ext cx="2480480" cy="4884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naturaleza</a:t>
            </a:r>
          </a:p>
        </p:txBody>
      </p:sp>
      <p:sp>
        <p:nvSpPr>
          <p:cNvPr id="32" name="Rounded Rectangle 31"/>
          <p:cNvSpPr/>
          <p:nvPr/>
        </p:nvSpPr>
        <p:spPr>
          <a:xfrm>
            <a:off x="10411585" y="4793825"/>
            <a:ext cx="1640170" cy="4882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44" name="Rounded Rectangle 43"/>
          <p:cNvSpPr/>
          <p:nvPr/>
        </p:nvSpPr>
        <p:spPr>
          <a:xfrm>
            <a:off x="550266" y="5469124"/>
            <a:ext cx="1712195"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una bolsa</a:t>
            </a:r>
          </a:p>
        </p:txBody>
      </p:sp>
      <p:sp>
        <p:nvSpPr>
          <p:cNvPr id="35" name="Rounded Rectangle 34"/>
          <p:cNvSpPr/>
          <p:nvPr/>
        </p:nvSpPr>
        <p:spPr>
          <a:xfrm>
            <a:off x="4083561" y="5475856"/>
            <a:ext cx="2263254" cy="494098"/>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comida rica</a:t>
            </a:r>
          </a:p>
        </p:txBody>
      </p:sp>
      <p:sp>
        <p:nvSpPr>
          <p:cNvPr id="34" name="Rounded Rectangle 33"/>
          <p:cNvSpPr/>
          <p:nvPr/>
        </p:nvSpPr>
        <p:spPr>
          <a:xfrm>
            <a:off x="7829715" y="4797042"/>
            <a:ext cx="2480483" cy="494098"/>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naturaleza</a:t>
            </a:r>
          </a:p>
        </p:txBody>
      </p:sp>
      <p:sp>
        <p:nvSpPr>
          <p:cNvPr id="40" name="Rounded Rectangle 39"/>
          <p:cNvSpPr/>
          <p:nvPr/>
        </p:nvSpPr>
        <p:spPr>
          <a:xfrm>
            <a:off x="9523361" y="4077782"/>
            <a:ext cx="2259284" cy="525151"/>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los deberes</a:t>
            </a:r>
          </a:p>
        </p:txBody>
      </p:sp>
      <p:sp>
        <p:nvSpPr>
          <p:cNvPr id="41" name="Rounded Rectangle 40"/>
          <p:cNvSpPr/>
          <p:nvPr/>
        </p:nvSpPr>
        <p:spPr>
          <a:xfrm>
            <a:off x="6539862" y="3367416"/>
            <a:ext cx="1778431" cy="498174"/>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las vistas</a:t>
            </a:r>
          </a:p>
        </p:txBody>
      </p:sp>
      <p:sp>
        <p:nvSpPr>
          <p:cNvPr id="42" name="Rounded Rectangle 41"/>
          <p:cNvSpPr/>
          <p:nvPr/>
        </p:nvSpPr>
        <p:spPr>
          <a:xfrm>
            <a:off x="4083142" y="4788023"/>
            <a:ext cx="1953256" cy="494098"/>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los museos</a:t>
            </a:r>
          </a:p>
        </p:txBody>
      </p:sp>
    </p:spTree>
    <p:extLst>
      <p:ext uri="{BB962C8B-B14F-4D97-AF65-F5344CB8AC3E}">
        <p14:creationId xmlns:p14="http://schemas.microsoft.com/office/powerpoint/2010/main" val="220203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0" y="0"/>
            <a:ext cx="2779681" cy="769039"/>
          </a:xfrm>
        </p:spPr>
        <p:txBody>
          <a:bodyPr>
            <a:noAutofit/>
          </a:bodyPr>
          <a:lstStyle/>
          <a:p>
            <a:r>
              <a:rPr lang="en-GB" sz="3200" b="1" dirty="0" err="1">
                <a:solidFill>
                  <a:schemeClr val="accent1">
                    <a:lumMod val="50000"/>
                  </a:schemeClr>
                </a:solidFill>
              </a:rPr>
              <a:t>V</a:t>
            </a:r>
            <a:r>
              <a:rPr lang="en-GB" sz="3200" b="1" dirty="0" err="1" smtClean="0">
                <a:solidFill>
                  <a:schemeClr val="accent1">
                    <a:lumMod val="50000"/>
                  </a:schemeClr>
                </a:solidFill>
              </a:rPr>
              <a:t>ocabulario</a:t>
            </a:r>
            <a:endParaRPr lang="en-US" sz="3200" dirty="0">
              <a:solidFill>
                <a:schemeClr val="accent1">
                  <a:lumMod val="50000"/>
                </a:schemeClr>
              </a:solidFill>
            </a:endParaRPr>
          </a:p>
        </p:txBody>
      </p:sp>
      <p:sp>
        <p:nvSpPr>
          <p:cNvPr id="4" name="Rounded Rectangle 3"/>
          <p:cNvSpPr/>
          <p:nvPr/>
        </p:nvSpPr>
        <p:spPr>
          <a:xfrm>
            <a:off x="4173479" y="785520"/>
            <a:ext cx="3725839" cy="12146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a:solidFill>
                  <a:schemeClr val="accent1">
                    <a:lumMod val="50000"/>
                  </a:schemeClr>
                </a:solidFill>
              </a:rPr>
              <a:t>sacar</a:t>
            </a:r>
            <a:endParaRPr lang="en-GB" sz="4400" b="1" dirty="0">
              <a:solidFill>
                <a:schemeClr val="accent1">
                  <a:lumMod val="50000"/>
                </a:schemeClr>
              </a:solidFill>
            </a:endParaRPr>
          </a:p>
        </p:txBody>
      </p:sp>
      <p:sp>
        <p:nvSpPr>
          <p:cNvPr id="5" name="Rounded Rectangle 4"/>
          <p:cNvSpPr/>
          <p:nvPr/>
        </p:nvSpPr>
        <p:spPr>
          <a:xfrm>
            <a:off x="7557816" y="4069279"/>
            <a:ext cx="1854503" cy="5169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basura</a:t>
            </a:r>
          </a:p>
        </p:txBody>
      </p:sp>
      <p:sp>
        <p:nvSpPr>
          <p:cNvPr id="6" name="Rounded Rectangle 5"/>
          <p:cNvSpPr/>
          <p:nvPr/>
        </p:nvSpPr>
        <p:spPr>
          <a:xfrm>
            <a:off x="90839" y="3372439"/>
            <a:ext cx="2475145" cy="4885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 vacaciones</a:t>
            </a:r>
          </a:p>
        </p:txBody>
      </p:sp>
      <p:sp>
        <p:nvSpPr>
          <p:cNvPr id="9" name="Rounded Rectangle 8"/>
          <p:cNvSpPr/>
          <p:nvPr/>
        </p:nvSpPr>
        <p:spPr>
          <a:xfrm>
            <a:off x="8421729" y="3372042"/>
            <a:ext cx="1991398" cy="4889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la playa</a:t>
            </a:r>
          </a:p>
        </p:txBody>
      </p:sp>
      <p:sp>
        <p:nvSpPr>
          <p:cNvPr id="10" name="Rounded Rectangle 9"/>
          <p:cNvSpPr/>
          <p:nvPr/>
        </p:nvSpPr>
        <p:spPr>
          <a:xfrm>
            <a:off x="9524731" y="4081909"/>
            <a:ext cx="2029624" cy="4916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deberes</a:t>
            </a:r>
          </a:p>
        </p:txBody>
      </p:sp>
      <p:sp>
        <p:nvSpPr>
          <p:cNvPr id="11" name="Rounded Rectangle 10"/>
          <p:cNvSpPr/>
          <p:nvPr/>
        </p:nvSpPr>
        <p:spPr>
          <a:xfrm>
            <a:off x="10075181" y="5473013"/>
            <a:ext cx="1526282" cy="4849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zapatos</a:t>
            </a:r>
            <a:endParaRPr lang="en-GB" sz="2400" dirty="0">
              <a:solidFill>
                <a:schemeClr val="accent1">
                  <a:lumMod val="50000"/>
                </a:schemeClr>
              </a:solidFill>
            </a:endParaRPr>
          </a:p>
        </p:txBody>
      </p:sp>
      <p:sp>
        <p:nvSpPr>
          <p:cNvPr id="12" name="Rounded Rectangle 11"/>
          <p:cNvSpPr/>
          <p:nvPr/>
        </p:nvSpPr>
        <p:spPr>
          <a:xfrm>
            <a:off x="8140997" y="5475856"/>
            <a:ext cx="1835516"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por</a:t>
            </a:r>
            <a:r>
              <a:rPr lang="en-GB" sz="2400" dirty="0">
                <a:solidFill>
                  <a:schemeClr val="accent1">
                    <a:lumMod val="50000"/>
                  </a:schemeClr>
                </a:solidFill>
              </a:rPr>
              <a:t> el </a:t>
            </a:r>
            <a:r>
              <a:rPr lang="en-GB" sz="2400" dirty="0" err="1">
                <a:solidFill>
                  <a:schemeClr val="accent1">
                    <a:lumMod val="50000"/>
                  </a:schemeClr>
                </a:solidFill>
              </a:rPr>
              <a:t>país</a:t>
            </a:r>
            <a:endParaRPr lang="en-GB" sz="2400" dirty="0">
              <a:solidFill>
                <a:schemeClr val="accent1">
                  <a:lumMod val="50000"/>
                </a:schemeClr>
              </a:solidFill>
            </a:endParaRPr>
          </a:p>
        </p:txBody>
      </p:sp>
      <p:sp>
        <p:nvSpPr>
          <p:cNvPr id="13" name="Rounded Rectangle 12"/>
          <p:cNvSpPr/>
          <p:nvPr/>
        </p:nvSpPr>
        <p:spPr>
          <a:xfrm>
            <a:off x="6496999" y="5475857"/>
            <a:ext cx="1545330"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ejercicio</a:t>
            </a:r>
            <a:endParaRPr lang="en-GB" sz="2400" dirty="0">
              <a:solidFill>
                <a:schemeClr val="accent1">
                  <a:lumMod val="50000"/>
                </a:schemeClr>
              </a:solidFill>
            </a:endParaRPr>
          </a:p>
        </p:txBody>
      </p:sp>
      <p:sp>
        <p:nvSpPr>
          <p:cNvPr id="14" name="Rounded Rectangle 13"/>
          <p:cNvSpPr/>
          <p:nvPr/>
        </p:nvSpPr>
        <p:spPr>
          <a:xfrm>
            <a:off x="4083561" y="5470113"/>
            <a:ext cx="2263254" cy="4913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comida rica</a:t>
            </a:r>
          </a:p>
        </p:txBody>
      </p:sp>
      <p:sp>
        <p:nvSpPr>
          <p:cNvPr id="15" name="Rounded Rectangle 14"/>
          <p:cNvSpPr/>
          <p:nvPr/>
        </p:nvSpPr>
        <p:spPr>
          <a:xfrm>
            <a:off x="186350" y="4799857"/>
            <a:ext cx="1170002" cy="4822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fruta</a:t>
            </a:r>
          </a:p>
        </p:txBody>
      </p:sp>
      <p:sp>
        <p:nvSpPr>
          <p:cNvPr id="16" name="Rounded Rectangle 15"/>
          <p:cNvSpPr/>
          <p:nvPr/>
        </p:nvSpPr>
        <p:spPr>
          <a:xfrm>
            <a:off x="2585146" y="4072879"/>
            <a:ext cx="3036530" cy="4889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montar a caballo</a:t>
            </a:r>
          </a:p>
        </p:txBody>
      </p:sp>
      <p:sp>
        <p:nvSpPr>
          <p:cNvPr id="17" name="Rounded Rectangle 16"/>
          <p:cNvSpPr/>
          <p:nvPr/>
        </p:nvSpPr>
        <p:spPr>
          <a:xfrm>
            <a:off x="2361130" y="5459097"/>
            <a:ext cx="1623763"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18" name="Rounded Rectangle 17"/>
          <p:cNvSpPr/>
          <p:nvPr/>
        </p:nvSpPr>
        <p:spPr>
          <a:xfrm>
            <a:off x="1493571" y="4792366"/>
            <a:ext cx="2474402" cy="4959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con la familia</a:t>
            </a:r>
          </a:p>
        </p:txBody>
      </p:sp>
      <p:sp>
        <p:nvSpPr>
          <p:cNvPr id="19" name="Rounded Rectangle 18"/>
          <p:cNvSpPr/>
          <p:nvPr/>
        </p:nvSpPr>
        <p:spPr>
          <a:xfrm>
            <a:off x="659281" y="4078560"/>
            <a:ext cx="1814823" cy="4803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 la playa</a:t>
            </a:r>
          </a:p>
        </p:txBody>
      </p:sp>
      <p:sp>
        <p:nvSpPr>
          <p:cNvPr id="20" name="Rounded Rectangle 19"/>
          <p:cNvSpPr/>
          <p:nvPr/>
        </p:nvSpPr>
        <p:spPr>
          <a:xfrm>
            <a:off x="4956183" y="3380037"/>
            <a:ext cx="1482953" cy="5120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tren</a:t>
            </a:r>
          </a:p>
        </p:txBody>
      </p:sp>
      <p:sp>
        <p:nvSpPr>
          <p:cNvPr id="21" name="Rounded Rectangle 20"/>
          <p:cNvSpPr/>
          <p:nvPr/>
        </p:nvSpPr>
        <p:spPr>
          <a:xfrm>
            <a:off x="6542572" y="3372437"/>
            <a:ext cx="1775721" cy="4885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las vistas</a:t>
            </a:r>
          </a:p>
        </p:txBody>
      </p:sp>
      <p:sp>
        <p:nvSpPr>
          <p:cNvPr id="22" name="Rounded Rectangle 21"/>
          <p:cNvSpPr/>
          <p:nvPr/>
        </p:nvSpPr>
        <p:spPr>
          <a:xfrm>
            <a:off x="2669420" y="3375754"/>
            <a:ext cx="2183327" cy="50167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sin amigos</a:t>
            </a:r>
          </a:p>
        </p:txBody>
      </p:sp>
      <p:sp>
        <p:nvSpPr>
          <p:cNvPr id="27" name="Rounded Rectangle 26"/>
          <p:cNvSpPr/>
          <p:nvPr/>
        </p:nvSpPr>
        <p:spPr>
          <a:xfrm>
            <a:off x="6144815" y="4786331"/>
            <a:ext cx="1583513" cy="5019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trabajo</a:t>
            </a:r>
          </a:p>
        </p:txBody>
      </p:sp>
      <p:sp>
        <p:nvSpPr>
          <p:cNvPr id="28" name="Rounded Rectangle 27"/>
          <p:cNvSpPr/>
          <p:nvPr/>
        </p:nvSpPr>
        <p:spPr>
          <a:xfrm>
            <a:off x="4083142" y="4785681"/>
            <a:ext cx="1954192" cy="5026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museos</a:t>
            </a:r>
          </a:p>
        </p:txBody>
      </p:sp>
      <p:sp>
        <p:nvSpPr>
          <p:cNvPr id="29" name="Rounded Rectangle 28"/>
          <p:cNvSpPr/>
          <p:nvPr/>
        </p:nvSpPr>
        <p:spPr>
          <a:xfrm>
            <a:off x="10477135" y="3380037"/>
            <a:ext cx="1574620" cy="48092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Francia</a:t>
            </a:r>
          </a:p>
        </p:txBody>
      </p:sp>
      <p:sp>
        <p:nvSpPr>
          <p:cNvPr id="30" name="Rounded Rectangle 29"/>
          <p:cNvSpPr/>
          <p:nvPr/>
        </p:nvSpPr>
        <p:spPr>
          <a:xfrm>
            <a:off x="5732718" y="4078876"/>
            <a:ext cx="1714056" cy="4803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 parque</a:t>
            </a:r>
          </a:p>
        </p:txBody>
      </p:sp>
      <p:sp>
        <p:nvSpPr>
          <p:cNvPr id="31" name="Rounded Rectangle 30"/>
          <p:cNvSpPr/>
          <p:nvPr/>
        </p:nvSpPr>
        <p:spPr>
          <a:xfrm>
            <a:off x="7829718" y="4799857"/>
            <a:ext cx="2480480" cy="4884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naturaleza</a:t>
            </a:r>
          </a:p>
        </p:txBody>
      </p:sp>
      <p:sp>
        <p:nvSpPr>
          <p:cNvPr id="32" name="Rounded Rectangle 31"/>
          <p:cNvSpPr/>
          <p:nvPr/>
        </p:nvSpPr>
        <p:spPr>
          <a:xfrm>
            <a:off x="10411585" y="4793825"/>
            <a:ext cx="1640170" cy="4882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44" name="Rounded Rectangle 43"/>
          <p:cNvSpPr/>
          <p:nvPr/>
        </p:nvSpPr>
        <p:spPr>
          <a:xfrm>
            <a:off x="550266" y="5469124"/>
            <a:ext cx="1712195"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una bolsa</a:t>
            </a:r>
          </a:p>
        </p:txBody>
      </p:sp>
      <p:sp>
        <p:nvSpPr>
          <p:cNvPr id="35" name="Rounded Rectangle 34"/>
          <p:cNvSpPr/>
          <p:nvPr/>
        </p:nvSpPr>
        <p:spPr>
          <a:xfrm>
            <a:off x="7557816" y="4061158"/>
            <a:ext cx="1854503" cy="537639"/>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basura</a:t>
            </a:r>
          </a:p>
        </p:txBody>
      </p:sp>
      <p:sp>
        <p:nvSpPr>
          <p:cNvPr id="34" name="Rounded Rectangle 33"/>
          <p:cNvSpPr/>
          <p:nvPr/>
        </p:nvSpPr>
        <p:spPr>
          <a:xfrm>
            <a:off x="6138721" y="4777185"/>
            <a:ext cx="1589607" cy="512428"/>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trabajo</a:t>
            </a:r>
          </a:p>
        </p:txBody>
      </p:sp>
      <p:sp>
        <p:nvSpPr>
          <p:cNvPr id="37" name="Rounded Rectangle 36"/>
          <p:cNvSpPr/>
          <p:nvPr/>
        </p:nvSpPr>
        <p:spPr>
          <a:xfrm>
            <a:off x="9520977" y="4078559"/>
            <a:ext cx="2033378" cy="520237"/>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los deberes</a:t>
            </a:r>
          </a:p>
        </p:txBody>
      </p:sp>
      <p:sp>
        <p:nvSpPr>
          <p:cNvPr id="38" name="Rounded Rectangle 37"/>
          <p:cNvSpPr/>
          <p:nvPr/>
        </p:nvSpPr>
        <p:spPr>
          <a:xfrm>
            <a:off x="4083142" y="5474996"/>
            <a:ext cx="2263673" cy="489756"/>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comida rica</a:t>
            </a:r>
          </a:p>
        </p:txBody>
      </p:sp>
      <p:sp>
        <p:nvSpPr>
          <p:cNvPr id="39" name="Rounded Rectangle 38"/>
          <p:cNvSpPr/>
          <p:nvPr/>
        </p:nvSpPr>
        <p:spPr>
          <a:xfrm>
            <a:off x="186351" y="4799857"/>
            <a:ext cx="1170002" cy="489756"/>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accent1">
                    <a:lumMod val="50000"/>
                  </a:schemeClr>
                </a:solidFill>
              </a:rPr>
              <a:t>fruta</a:t>
            </a:r>
            <a:endParaRPr lang="en-GB" sz="2400" b="1" dirty="0">
              <a:solidFill>
                <a:schemeClr val="accent1">
                  <a:lumMod val="50000"/>
                </a:schemeClr>
              </a:solidFill>
            </a:endParaRPr>
          </a:p>
        </p:txBody>
      </p:sp>
    </p:spTree>
    <p:extLst>
      <p:ext uri="{BB962C8B-B14F-4D97-AF65-F5344CB8AC3E}">
        <p14:creationId xmlns:p14="http://schemas.microsoft.com/office/powerpoint/2010/main" val="159811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7"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0" y="0"/>
            <a:ext cx="3179734" cy="769039"/>
          </a:xfrm>
        </p:spPr>
        <p:txBody>
          <a:bodyPr>
            <a:noAutofit/>
          </a:bodyPr>
          <a:lstStyle/>
          <a:p>
            <a:r>
              <a:rPr lang="en-GB" sz="3200" b="1" dirty="0" err="1">
                <a:solidFill>
                  <a:schemeClr val="accent1">
                    <a:lumMod val="50000"/>
                  </a:schemeClr>
                </a:solidFill>
              </a:rPr>
              <a:t>V</a:t>
            </a:r>
            <a:r>
              <a:rPr lang="en-GB" sz="3200" b="1" dirty="0" err="1" smtClean="0">
                <a:solidFill>
                  <a:schemeClr val="accent1">
                    <a:lumMod val="50000"/>
                  </a:schemeClr>
                </a:solidFill>
              </a:rPr>
              <a:t>ocabulario</a:t>
            </a:r>
            <a:endParaRPr lang="en-US" sz="3200" dirty="0">
              <a:solidFill>
                <a:schemeClr val="accent1">
                  <a:lumMod val="50000"/>
                </a:schemeClr>
              </a:solidFill>
            </a:endParaRPr>
          </a:p>
        </p:txBody>
      </p:sp>
      <p:sp>
        <p:nvSpPr>
          <p:cNvPr id="4" name="Rounded Rectangle 3"/>
          <p:cNvSpPr/>
          <p:nvPr/>
        </p:nvSpPr>
        <p:spPr>
          <a:xfrm>
            <a:off x="4173479" y="785520"/>
            <a:ext cx="3725839" cy="12146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accent1">
                    <a:lumMod val="50000"/>
                  </a:schemeClr>
                </a:solidFill>
              </a:rPr>
              <a:t>viajar</a:t>
            </a:r>
          </a:p>
        </p:txBody>
      </p:sp>
      <p:sp>
        <p:nvSpPr>
          <p:cNvPr id="5" name="Rounded Rectangle 4"/>
          <p:cNvSpPr/>
          <p:nvPr/>
        </p:nvSpPr>
        <p:spPr>
          <a:xfrm>
            <a:off x="7557816" y="4069279"/>
            <a:ext cx="1854503" cy="5169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basura</a:t>
            </a:r>
          </a:p>
        </p:txBody>
      </p:sp>
      <p:sp>
        <p:nvSpPr>
          <p:cNvPr id="6" name="Rounded Rectangle 5"/>
          <p:cNvSpPr/>
          <p:nvPr/>
        </p:nvSpPr>
        <p:spPr>
          <a:xfrm>
            <a:off x="90839" y="3372439"/>
            <a:ext cx="2475145" cy="4885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 vacaciones</a:t>
            </a:r>
          </a:p>
        </p:txBody>
      </p:sp>
      <p:sp>
        <p:nvSpPr>
          <p:cNvPr id="9" name="Rounded Rectangle 8"/>
          <p:cNvSpPr/>
          <p:nvPr/>
        </p:nvSpPr>
        <p:spPr>
          <a:xfrm>
            <a:off x="8421729" y="3372042"/>
            <a:ext cx="1991398" cy="4889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la playa</a:t>
            </a:r>
          </a:p>
        </p:txBody>
      </p:sp>
      <p:sp>
        <p:nvSpPr>
          <p:cNvPr id="10" name="Rounded Rectangle 9"/>
          <p:cNvSpPr/>
          <p:nvPr/>
        </p:nvSpPr>
        <p:spPr>
          <a:xfrm>
            <a:off x="9524731" y="4081909"/>
            <a:ext cx="2029624" cy="4916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deberes</a:t>
            </a:r>
          </a:p>
        </p:txBody>
      </p:sp>
      <p:sp>
        <p:nvSpPr>
          <p:cNvPr id="11" name="Rounded Rectangle 10"/>
          <p:cNvSpPr/>
          <p:nvPr/>
        </p:nvSpPr>
        <p:spPr>
          <a:xfrm>
            <a:off x="10075181" y="5473013"/>
            <a:ext cx="1526282" cy="4849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zapatos</a:t>
            </a:r>
            <a:endParaRPr lang="en-GB" sz="2400" dirty="0">
              <a:solidFill>
                <a:schemeClr val="accent1">
                  <a:lumMod val="50000"/>
                </a:schemeClr>
              </a:solidFill>
            </a:endParaRPr>
          </a:p>
        </p:txBody>
      </p:sp>
      <p:sp>
        <p:nvSpPr>
          <p:cNvPr id="12" name="Rounded Rectangle 11"/>
          <p:cNvSpPr/>
          <p:nvPr/>
        </p:nvSpPr>
        <p:spPr>
          <a:xfrm>
            <a:off x="8140997" y="5475856"/>
            <a:ext cx="1835516"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por</a:t>
            </a:r>
            <a:r>
              <a:rPr lang="en-GB" sz="2400" dirty="0">
                <a:solidFill>
                  <a:schemeClr val="accent1">
                    <a:lumMod val="50000"/>
                  </a:schemeClr>
                </a:solidFill>
              </a:rPr>
              <a:t> el </a:t>
            </a:r>
            <a:r>
              <a:rPr lang="en-GB" sz="2400" dirty="0" err="1">
                <a:solidFill>
                  <a:schemeClr val="accent1">
                    <a:lumMod val="50000"/>
                  </a:schemeClr>
                </a:solidFill>
              </a:rPr>
              <a:t>país</a:t>
            </a:r>
            <a:endParaRPr lang="en-GB" sz="2400" dirty="0">
              <a:solidFill>
                <a:schemeClr val="accent1">
                  <a:lumMod val="50000"/>
                </a:schemeClr>
              </a:solidFill>
            </a:endParaRPr>
          </a:p>
        </p:txBody>
      </p:sp>
      <p:sp>
        <p:nvSpPr>
          <p:cNvPr id="13" name="Rounded Rectangle 12"/>
          <p:cNvSpPr/>
          <p:nvPr/>
        </p:nvSpPr>
        <p:spPr>
          <a:xfrm>
            <a:off x="6496999" y="5475857"/>
            <a:ext cx="1545330" cy="475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ejercicio</a:t>
            </a:r>
            <a:endParaRPr lang="en-GB" sz="2400" dirty="0">
              <a:solidFill>
                <a:schemeClr val="accent1">
                  <a:lumMod val="50000"/>
                </a:schemeClr>
              </a:solidFill>
            </a:endParaRPr>
          </a:p>
        </p:txBody>
      </p:sp>
      <p:sp>
        <p:nvSpPr>
          <p:cNvPr id="14" name="Rounded Rectangle 13"/>
          <p:cNvSpPr/>
          <p:nvPr/>
        </p:nvSpPr>
        <p:spPr>
          <a:xfrm>
            <a:off x="4083561" y="5470113"/>
            <a:ext cx="2263254" cy="4913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comida rica</a:t>
            </a:r>
          </a:p>
        </p:txBody>
      </p:sp>
      <p:sp>
        <p:nvSpPr>
          <p:cNvPr id="15" name="Rounded Rectangle 14"/>
          <p:cNvSpPr/>
          <p:nvPr/>
        </p:nvSpPr>
        <p:spPr>
          <a:xfrm>
            <a:off x="186350" y="4799857"/>
            <a:ext cx="1170002" cy="4822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fruta</a:t>
            </a:r>
          </a:p>
        </p:txBody>
      </p:sp>
      <p:sp>
        <p:nvSpPr>
          <p:cNvPr id="16" name="Rounded Rectangle 15"/>
          <p:cNvSpPr/>
          <p:nvPr/>
        </p:nvSpPr>
        <p:spPr>
          <a:xfrm>
            <a:off x="2585146" y="4072879"/>
            <a:ext cx="3036530" cy="4889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montar a caballo</a:t>
            </a:r>
          </a:p>
        </p:txBody>
      </p:sp>
      <p:sp>
        <p:nvSpPr>
          <p:cNvPr id="17" name="Rounded Rectangle 16"/>
          <p:cNvSpPr/>
          <p:nvPr/>
        </p:nvSpPr>
        <p:spPr>
          <a:xfrm>
            <a:off x="2361130" y="5459097"/>
            <a:ext cx="1623763"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18" name="Rounded Rectangle 17"/>
          <p:cNvSpPr/>
          <p:nvPr/>
        </p:nvSpPr>
        <p:spPr>
          <a:xfrm>
            <a:off x="1493571" y="4792366"/>
            <a:ext cx="2474402" cy="4959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con la familia</a:t>
            </a:r>
          </a:p>
        </p:txBody>
      </p:sp>
      <p:sp>
        <p:nvSpPr>
          <p:cNvPr id="19" name="Rounded Rectangle 18"/>
          <p:cNvSpPr/>
          <p:nvPr/>
        </p:nvSpPr>
        <p:spPr>
          <a:xfrm>
            <a:off x="659281" y="4078560"/>
            <a:ext cx="1814823" cy="4803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 la playa</a:t>
            </a:r>
          </a:p>
        </p:txBody>
      </p:sp>
      <p:sp>
        <p:nvSpPr>
          <p:cNvPr id="20" name="Rounded Rectangle 19"/>
          <p:cNvSpPr/>
          <p:nvPr/>
        </p:nvSpPr>
        <p:spPr>
          <a:xfrm>
            <a:off x="4956183" y="3380037"/>
            <a:ext cx="1482953" cy="5120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en tren</a:t>
            </a:r>
          </a:p>
        </p:txBody>
      </p:sp>
      <p:sp>
        <p:nvSpPr>
          <p:cNvPr id="21" name="Rounded Rectangle 20"/>
          <p:cNvSpPr/>
          <p:nvPr/>
        </p:nvSpPr>
        <p:spPr>
          <a:xfrm>
            <a:off x="6542572" y="3372437"/>
            <a:ext cx="1775721" cy="4885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las vistas</a:t>
            </a:r>
          </a:p>
        </p:txBody>
      </p:sp>
      <p:sp>
        <p:nvSpPr>
          <p:cNvPr id="22" name="Rounded Rectangle 21"/>
          <p:cNvSpPr/>
          <p:nvPr/>
        </p:nvSpPr>
        <p:spPr>
          <a:xfrm>
            <a:off x="2669420" y="3375754"/>
            <a:ext cx="2183327" cy="50167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sin amigos</a:t>
            </a:r>
          </a:p>
        </p:txBody>
      </p:sp>
      <p:sp>
        <p:nvSpPr>
          <p:cNvPr id="27" name="Rounded Rectangle 26"/>
          <p:cNvSpPr/>
          <p:nvPr/>
        </p:nvSpPr>
        <p:spPr>
          <a:xfrm>
            <a:off x="6144815" y="4786331"/>
            <a:ext cx="1583513" cy="5019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trabajo</a:t>
            </a:r>
          </a:p>
        </p:txBody>
      </p:sp>
      <p:sp>
        <p:nvSpPr>
          <p:cNvPr id="28" name="Rounded Rectangle 27"/>
          <p:cNvSpPr/>
          <p:nvPr/>
        </p:nvSpPr>
        <p:spPr>
          <a:xfrm>
            <a:off x="4083142" y="4785681"/>
            <a:ext cx="1954192" cy="5026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los museos</a:t>
            </a:r>
          </a:p>
        </p:txBody>
      </p:sp>
      <p:sp>
        <p:nvSpPr>
          <p:cNvPr id="29" name="Rounded Rectangle 28"/>
          <p:cNvSpPr/>
          <p:nvPr/>
        </p:nvSpPr>
        <p:spPr>
          <a:xfrm>
            <a:off x="10477135" y="3380037"/>
            <a:ext cx="1574620" cy="48092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Francia</a:t>
            </a:r>
          </a:p>
        </p:txBody>
      </p:sp>
      <p:sp>
        <p:nvSpPr>
          <p:cNvPr id="30" name="Rounded Rectangle 29"/>
          <p:cNvSpPr/>
          <p:nvPr/>
        </p:nvSpPr>
        <p:spPr>
          <a:xfrm>
            <a:off x="5732718" y="4078876"/>
            <a:ext cx="1714056" cy="4803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 parque</a:t>
            </a:r>
          </a:p>
        </p:txBody>
      </p:sp>
      <p:sp>
        <p:nvSpPr>
          <p:cNvPr id="31" name="Rounded Rectangle 30"/>
          <p:cNvSpPr/>
          <p:nvPr/>
        </p:nvSpPr>
        <p:spPr>
          <a:xfrm>
            <a:off x="7829718" y="4799857"/>
            <a:ext cx="2480480" cy="4884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la naturaleza</a:t>
            </a:r>
          </a:p>
        </p:txBody>
      </p:sp>
      <p:sp>
        <p:nvSpPr>
          <p:cNvPr id="32" name="Rounded Rectangle 31"/>
          <p:cNvSpPr/>
          <p:nvPr/>
        </p:nvSpPr>
        <p:spPr>
          <a:xfrm>
            <a:off x="10411585" y="4793825"/>
            <a:ext cx="1640170" cy="4882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1">
                    <a:lumMod val="50000"/>
                  </a:schemeClr>
                </a:solidFill>
              </a:rPr>
              <a:t>deporte</a:t>
            </a:r>
            <a:endParaRPr lang="en-GB" sz="2400" dirty="0">
              <a:solidFill>
                <a:schemeClr val="accent1">
                  <a:lumMod val="50000"/>
                </a:schemeClr>
              </a:solidFill>
            </a:endParaRPr>
          </a:p>
        </p:txBody>
      </p:sp>
      <p:sp>
        <p:nvSpPr>
          <p:cNvPr id="44" name="Rounded Rectangle 43"/>
          <p:cNvSpPr/>
          <p:nvPr/>
        </p:nvSpPr>
        <p:spPr>
          <a:xfrm>
            <a:off x="550266" y="5469124"/>
            <a:ext cx="1712195" cy="4888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una bolsa</a:t>
            </a:r>
          </a:p>
        </p:txBody>
      </p:sp>
      <p:sp>
        <p:nvSpPr>
          <p:cNvPr id="35" name="Rounded Rectangle 34"/>
          <p:cNvSpPr/>
          <p:nvPr/>
        </p:nvSpPr>
        <p:spPr>
          <a:xfrm>
            <a:off x="8140997" y="5475856"/>
            <a:ext cx="1854503" cy="482094"/>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por el </a:t>
            </a:r>
            <a:r>
              <a:rPr lang="en-GB" sz="2400" b="1" dirty="0" err="1">
                <a:solidFill>
                  <a:schemeClr val="accent1">
                    <a:lumMod val="50000"/>
                  </a:schemeClr>
                </a:solidFill>
              </a:rPr>
              <a:t>país</a:t>
            </a:r>
            <a:endParaRPr lang="en-GB" sz="2400" b="1" dirty="0">
              <a:solidFill>
                <a:schemeClr val="accent1">
                  <a:lumMod val="50000"/>
                </a:schemeClr>
              </a:solidFill>
            </a:endParaRPr>
          </a:p>
        </p:txBody>
      </p:sp>
      <p:sp>
        <p:nvSpPr>
          <p:cNvPr id="33" name="Rounded Rectangle 32"/>
          <p:cNvSpPr/>
          <p:nvPr/>
        </p:nvSpPr>
        <p:spPr>
          <a:xfrm>
            <a:off x="618231" y="4076324"/>
            <a:ext cx="1854503" cy="482094"/>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 la playa</a:t>
            </a:r>
          </a:p>
        </p:txBody>
      </p:sp>
      <p:sp>
        <p:nvSpPr>
          <p:cNvPr id="34" name="Rounded Rectangle 33"/>
          <p:cNvSpPr/>
          <p:nvPr/>
        </p:nvSpPr>
        <p:spPr>
          <a:xfrm>
            <a:off x="5732719" y="4076324"/>
            <a:ext cx="1712686" cy="489923"/>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al parque</a:t>
            </a:r>
          </a:p>
        </p:txBody>
      </p:sp>
      <p:sp>
        <p:nvSpPr>
          <p:cNvPr id="36" name="Rounded Rectangle 35"/>
          <p:cNvSpPr/>
          <p:nvPr/>
        </p:nvSpPr>
        <p:spPr>
          <a:xfrm>
            <a:off x="4956183" y="3380037"/>
            <a:ext cx="1482953" cy="509788"/>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en tren</a:t>
            </a:r>
          </a:p>
        </p:txBody>
      </p:sp>
      <p:sp>
        <p:nvSpPr>
          <p:cNvPr id="37" name="Rounded Rectangle 36"/>
          <p:cNvSpPr/>
          <p:nvPr/>
        </p:nvSpPr>
        <p:spPr>
          <a:xfrm>
            <a:off x="1490952" y="4792040"/>
            <a:ext cx="2471481" cy="489923"/>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con la familia</a:t>
            </a:r>
          </a:p>
        </p:txBody>
      </p:sp>
      <p:sp>
        <p:nvSpPr>
          <p:cNvPr id="38" name="Rounded Rectangle 37"/>
          <p:cNvSpPr/>
          <p:nvPr/>
        </p:nvSpPr>
        <p:spPr>
          <a:xfrm>
            <a:off x="2655220" y="3370237"/>
            <a:ext cx="2211725" cy="507174"/>
          </a:xfrm>
          <a:prstGeom prst="roundRect">
            <a:avLst/>
          </a:prstGeom>
          <a:solidFill>
            <a:srgbClr val="FF7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sin amigos</a:t>
            </a:r>
          </a:p>
        </p:txBody>
      </p:sp>
    </p:spTree>
    <p:extLst>
      <p:ext uri="{BB962C8B-B14F-4D97-AF65-F5344CB8AC3E}">
        <p14:creationId xmlns:p14="http://schemas.microsoft.com/office/powerpoint/2010/main" val="429368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P spid="36" grpId="0" animBg="1"/>
      <p:bldP spid="37" grpId="0" animBg="1"/>
      <p:bldP spid="38"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171987C-0AC2-5C41-B6D6-C5D2C248D7D0}" vid="{4D58E340-15B2-544C-AB19-07ED2562D8B0}"/>
    </a:ext>
  </a:ext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60000"/>
            <a:lumOff val="40000"/>
          </a:schemeClr>
        </a:solidFill>
        <a:ln>
          <a:solidFill>
            <a:srgbClr val="002060"/>
          </a:solidFill>
        </a:ln>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8062</TotalTime>
  <Words>7942</Words>
  <Application>Microsoft Office PowerPoint</Application>
  <PresentationFormat>Widescreen</PresentationFormat>
  <Paragraphs>1535</Paragraphs>
  <Slides>45</Slides>
  <Notes>45</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45</vt:i4>
      </vt:variant>
    </vt:vector>
  </HeadingPairs>
  <TitlesOfParts>
    <vt:vector size="56" baseType="lpstr">
      <vt:lpstr>Arial</vt:lpstr>
      <vt:lpstr>Calibri</vt:lpstr>
      <vt:lpstr>Century Gothic</vt:lpstr>
      <vt:lpstr>Tw Cen MT</vt:lpstr>
      <vt:lpstr>Wingdings</vt:lpstr>
      <vt:lpstr>1_Office Theme</vt:lpstr>
      <vt:lpstr>2_Office Theme</vt:lpstr>
      <vt:lpstr>3_Office Theme</vt:lpstr>
      <vt:lpstr>4_Office Theme</vt:lpstr>
      <vt:lpstr>5_Office Theme</vt:lpstr>
      <vt:lpstr>6_Office Theme</vt:lpstr>
      <vt:lpstr>Describing what people can, must and want to do</vt:lpstr>
      <vt:lpstr>İPracticamos!</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Talking about possessions</vt:lpstr>
      <vt:lpstr>puede </vt:lpstr>
      <vt:lpstr>quiere </vt:lpstr>
      <vt:lpstr>debe </vt:lpstr>
      <vt:lpstr>leer</vt:lpstr>
      <vt:lpstr>leer / escribir</vt:lpstr>
      <vt:lpstr>Saying what I and others don’t do</vt:lpstr>
      <vt:lpstr>escuchar / escribir</vt:lpstr>
      <vt:lpstr>escuchar / escribir</vt:lpstr>
      <vt:lpstr>Hablamos de las vacaciones</vt:lpstr>
      <vt:lpstr>hablar / escuchar</vt:lpstr>
      <vt:lpstr>hablar</vt:lpstr>
      <vt:lpstr>hablar</vt:lpstr>
      <vt:lpstr>hablar / escuchar</vt:lpstr>
      <vt:lpstr>hablar / escuchar</vt:lpstr>
      <vt:lpstr>Describing future plans</vt:lpstr>
      <vt:lpstr>SSCs [CE], [CI] y [Z]</vt:lpstr>
      <vt:lpstr>¿De dónde son las personas?</vt:lpstr>
      <vt:lpstr>Talking about routine actions and future plans  </vt:lpstr>
      <vt:lpstr>IR + a + infinitive</vt:lpstr>
      <vt:lpstr>IR + a + infinitive</vt:lpstr>
      <vt:lpstr>escuchar</vt:lpstr>
      <vt:lpstr>leer</vt:lpstr>
      <vt:lpstr>El museo del oro, Bogotá</vt:lpstr>
      <vt:lpstr>İUn viaje a Colombia!</vt:lpstr>
      <vt:lpstr>hablar / escuchar</vt:lpstr>
      <vt:lpstr>Persona A</vt:lpstr>
      <vt:lpstr>Persona B</vt:lpstr>
      <vt:lpstr>Respuestas</vt:lpstr>
      <vt:lpstr>İEscribimos!</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Victoria Hobson</dc:creator>
  <cp:lastModifiedBy>Nicholas Avery</cp:lastModifiedBy>
  <cp:revision>264</cp:revision>
  <dcterms:created xsi:type="dcterms:W3CDTF">2020-06-10T13:02:28Z</dcterms:created>
  <dcterms:modified xsi:type="dcterms:W3CDTF">2021-04-19T10:17:34Z</dcterms:modified>
</cp:coreProperties>
</file>