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1" r:id="rId4"/>
    <p:sldMasterId id="2147483755" r:id="rId5"/>
  </p:sldMasterIdLst>
  <p:notesMasterIdLst>
    <p:notesMasterId r:id="rId45"/>
  </p:notesMasterIdLst>
  <p:sldIdLst>
    <p:sldId id="258" r:id="rId6"/>
    <p:sldId id="395" r:id="rId7"/>
    <p:sldId id="426" r:id="rId8"/>
    <p:sldId id="432" r:id="rId9"/>
    <p:sldId id="276" r:id="rId10"/>
    <p:sldId id="330" r:id="rId11"/>
    <p:sldId id="686" r:id="rId12"/>
    <p:sldId id="687" r:id="rId13"/>
    <p:sldId id="259" r:id="rId14"/>
    <p:sldId id="676" r:id="rId15"/>
    <p:sldId id="663" r:id="rId16"/>
    <p:sldId id="673" r:id="rId17"/>
    <p:sldId id="331" r:id="rId18"/>
    <p:sldId id="664" r:id="rId19"/>
    <p:sldId id="674" r:id="rId20"/>
    <p:sldId id="665" r:id="rId21"/>
    <p:sldId id="678" r:id="rId22"/>
    <p:sldId id="323" r:id="rId23"/>
    <p:sldId id="677" r:id="rId24"/>
    <p:sldId id="680" r:id="rId25"/>
    <p:sldId id="398" r:id="rId26"/>
    <p:sldId id="429" r:id="rId27"/>
    <p:sldId id="435" r:id="rId28"/>
    <p:sldId id="328" r:id="rId29"/>
    <p:sldId id="333" r:id="rId30"/>
    <p:sldId id="688" r:id="rId31"/>
    <p:sldId id="667" r:id="rId32"/>
    <p:sldId id="670" r:id="rId33"/>
    <p:sldId id="681" r:id="rId34"/>
    <p:sldId id="682" r:id="rId35"/>
    <p:sldId id="668" r:id="rId36"/>
    <p:sldId id="679" r:id="rId37"/>
    <p:sldId id="684" r:id="rId38"/>
    <p:sldId id="683" r:id="rId39"/>
    <p:sldId id="685" r:id="rId40"/>
    <p:sldId id="662" r:id="rId41"/>
    <p:sldId id="671" r:id="rId42"/>
    <p:sldId id="669" r:id="rId43"/>
    <p:sldId id="32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87D1E"/>
    <a:srgbClr val="000000"/>
    <a:srgbClr val="EE6000"/>
    <a:srgbClr val="E3EAFD"/>
    <a:srgbClr val="FCECE8"/>
    <a:srgbClr val="F8D7CD"/>
    <a:srgbClr val="FBF0D5"/>
    <a:srgbClr val="115076"/>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3490" autoAdjust="0"/>
  </p:normalViewPr>
  <p:slideViewPr>
    <p:cSldViewPr snapToGrid="0">
      <p:cViewPr>
        <p:scale>
          <a:sx n="70" d="100"/>
          <a:sy n="70" d="100"/>
        </p:scale>
        <p:origin x="835" y="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12/02/2022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ki/File:Edith-piaf_gettyimages-104500550-1jpg.jpg"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imple.wikipedia.org/wiki/C%C3%A9line_Dion#/media/File:C%C3%A9line_Dion_2012.jpg"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fr-FR" sz="1200" b="0" i="0" u="none" strike="noStrike" kern="1200" noProof="0" dirty="0">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fr-FR" sz="1200" b="0" i="0" u="none" strike="noStrike" kern="1200" noProof="0" dirty="0">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Brichory.</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[ill-/-ille], [-ail/aille], [-eil/-eille], [-euil/-euille], [ouil/ouille]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grammar from terms 9.2.1 and 9.2.2 for assessment</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Revisit Y7 and Y8 vocabulary (8/13)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attendre [155], il/elle boit [1879], conduire [487], demander [80], gagner2 [258], habiter [1186], inscrire [1004], répondre [200], ressembler à [1398], réussir [279], je sors [309], sortir [309], venir [88], actrice [1552], animal [1002], avocate [1188], café1 [1886], cahier [4001], chapeau [2908], chat [3138], courses [1289], cuisine2 [2618], la date [660], directeur1 [640], enfant [126], eau [475], facteur [1264], film [848], fromage [4475], heure [99], journaux [520], lait [2507], liste [924], main [418], médecin [827], ménage [2326], partenaire [1077], portable [4002], rue [598], secrétaire [920], tâche [887], anglais1 [784], à côté de [4/123/2], à droite [4/1293], à gauche [4/607], plusieurs [213], tous [24], deux [41], pour1 [10], quatre [253]</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Grid for printing – reduce to A5 and distribute one between two</a:t>
            </a:r>
            <a:endParaRPr lang="en-GB" sz="1200" b="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243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Recap perfect tense of –er verbs taking </a:t>
            </a:r>
            <a:r>
              <a:rPr lang="en-US" b="0" i="1" dirty="0">
                <a:latin typeface="Century Gothic" panose="020B0502020202020204" pitchFamily="34" charset="0"/>
              </a:rPr>
              <a:t>être</a:t>
            </a:r>
            <a:endParaRPr lang="en-US" b="1" dirty="0"/>
          </a:p>
          <a:p>
            <a:endParaRPr lang="en-US" b="1" dirty="0"/>
          </a:p>
          <a:p>
            <a:r>
              <a:rPr lang="en-US" b="1" dirty="0"/>
              <a:t>Procedure:</a:t>
            </a:r>
          </a:p>
          <a:p>
            <a:r>
              <a:rPr lang="en-US" b="0" dirty="0"/>
              <a:t>1. Click to reveal explanations and examples.</a:t>
            </a:r>
          </a:p>
          <a:p>
            <a:r>
              <a:rPr lang="en-US" b="0" dirty="0"/>
              <a:t>2. Elicit French where possible.</a:t>
            </a:r>
          </a:p>
          <a:p>
            <a:r>
              <a:rPr lang="en-US" b="0" dirty="0"/>
              <a:t>3. Draw attention to feminine and plural agreement of past participles.</a:t>
            </a:r>
          </a:p>
          <a:p>
            <a:r>
              <a:rPr lang="en-US" b="0" dirty="0"/>
              <a:t>4.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306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Aural recognition of –er verbs taking </a:t>
            </a:r>
            <a:r>
              <a:rPr lang="en-US" b="0" i="1" dirty="0">
                <a:latin typeface="Century Gothic" panose="020B0502020202020204" pitchFamily="34" charset="0"/>
              </a:rPr>
              <a:t>être</a:t>
            </a:r>
            <a:r>
              <a:rPr lang="en-US" b="0" i="0" dirty="0">
                <a:latin typeface="Century Gothic" panose="020B0502020202020204" pitchFamily="34" charset="0"/>
              </a:rPr>
              <a:t> in the perfect tense and connecting these with meaning</a:t>
            </a:r>
            <a:endParaRPr lang="en-US" b="1" i="1" dirty="0">
              <a:latin typeface="Century Gothic" panose="020B0502020202020204" pitchFamily="34" charset="0"/>
            </a:endParaRPr>
          </a:p>
          <a:p>
            <a:endParaRPr lang="en-US" b="1" dirty="0"/>
          </a:p>
          <a:p>
            <a:r>
              <a:rPr lang="en-US" b="1" dirty="0"/>
              <a:t>Procedure:</a:t>
            </a:r>
          </a:p>
          <a:p>
            <a:r>
              <a:rPr lang="en-US" b="0" dirty="0"/>
              <a:t>1. Click buttons on the left to play audio.</a:t>
            </a:r>
          </a:p>
          <a:p>
            <a:pPr marL="0" indent="0">
              <a:buNone/>
            </a:pPr>
            <a:r>
              <a:rPr lang="en-US" b="0" dirty="0"/>
              <a:t>2. Use the first sentence as an example to model the task. For groups who may need extra support, this could be read by the teacher to exaggerate the delivery, or the sentence could be displayed with the beeped word hidden so they can read along while they listen.</a:t>
            </a:r>
          </a:p>
          <a:p>
            <a:r>
              <a:rPr lang="en-US" b="0" dirty="0"/>
              <a:t>3. Students listen and tick </a:t>
            </a:r>
            <a:r>
              <a:rPr lang="en-US" b="0" i="1" dirty="0"/>
              <a:t>je</a:t>
            </a:r>
            <a:r>
              <a:rPr lang="en-US" b="0" i="0" dirty="0"/>
              <a:t>, </a:t>
            </a:r>
            <a:r>
              <a:rPr lang="en-US" b="0" i="1" dirty="0"/>
              <a:t>tu</a:t>
            </a:r>
            <a:r>
              <a:rPr lang="en-US" b="0" i="0" dirty="0"/>
              <a:t>, or </a:t>
            </a:r>
            <a:r>
              <a:rPr lang="en-US" b="0" i="1" dirty="0"/>
              <a:t>nous</a:t>
            </a:r>
            <a:r>
              <a:rPr lang="en-US" b="0" i="0" dirty="0"/>
              <a:t> according to the part of </a:t>
            </a:r>
            <a:r>
              <a:rPr lang="en-US" b="0" i="1" dirty="0">
                <a:latin typeface="Century Gothic" panose="020B0502020202020204" pitchFamily="34" charset="0"/>
              </a:rPr>
              <a:t>être</a:t>
            </a:r>
            <a:r>
              <a:rPr lang="en-US" b="0" i="0" dirty="0">
                <a:latin typeface="Century Gothic" panose="020B0502020202020204" pitchFamily="34" charset="0"/>
              </a:rPr>
              <a:t> they hear.</a:t>
            </a:r>
            <a:endParaRPr lang="en-US" b="0" dirty="0"/>
          </a:p>
          <a:p>
            <a:r>
              <a:rPr lang="en-US" b="0" dirty="0"/>
              <a:t>4. Click to reveal answers.</a:t>
            </a:r>
          </a:p>
          <a:p>
            <a:r>
              <a:rPr lang="en-US" b="0" dirty="0"/>
              <a:t>5. Students listen again and note the activity in English.</a:t>
            </a:r>
          </a:p>
          <a:p>
            <a:r>
              <a:rPr lang="en-US" b="0" dirty="0"/>
              <a:t>6. Click to reveal answers.</a:t>
            </a:r>
          </a:p>
          <a:p>
            <a:r>
              <a:rPr lang="en-US" b="0" dirty="0"/>
              <a:t>7. Click buttons on the right to play full audio.</a:t>
            </a:r>
          </a:p>
          <a:p>
            <a:endParaRPr lang="en-US" b="0" dirty="0"/>
          </a:p>
          <a:p>
            <a:r>
              <a:rPr lang="en-US" b="1" dirty="0"/>
              <a:t>Transcript:</a:t>
            </a:r>
          </a:p>
          <a:p>
            <a:pPr marL="228600" indent="-228600" algn="l">
              <a:buFont typeface="+mj-lt"/>
              <a:buAutoNum type="arabicPeriod"/>
            </a:pPr>
            <a:r>
              <a:rPr lang="fr-FR" sz="1200" dirty="0">
                <a:solidFill>
                  <a:schemeClr val="accent5">
                    <a:lumMod val="50000"/>
                  </a:schemeClr>
                </a:solidFill>
              </a:rPr>
              <a:t>Pendant les derni</a:t>
            </a:r>
            <a:r>
              <a:rPr lang="fr-FR" sz="1200" dirty="0">
                <a:solidFill>
                  <a:schemeClr val="accent5">
                    <a:lumMod val="50000"/>
                  </a:schemeClr>
                </a:solidFill>
                <a:latin typeface="Century Gothic" panose="020B0502020202020204" pitchFamily="34" charset="0"/>
              </a:rPr>
              <a:t>ères </a:t>
            </a:r>
            <a:r>
              <a:rPr lang="fr-FR" sz="1200" dirty="0">
                <a:solidFill>
                  <a:schemeClr val="accent5">
                    <a:lumMod val="50000"/>
                  </a:schemeClr>
                </a:solidFill>
              </a:rPr>
              <a:t>vacances de printemps, [tu] n’es jamais allée en ville sans moi.</a:t>
            </a:r>
          </a:p>
          <a:p>
            <a:pPr marL="228600" indent="-228600" algn="l">
              <a:buFont typeface="+mj-lt"/>
              <a:buAutoNum type="arabicPeriod"/>
            </a:pPr>
            <a:r>
              <a:rPr lang="fr-FR" sz="1200" dirty="0">
                <a:solidFill>
                  <a:schemeClr val="accent5">
                    <a:lumMod val="50000"/>
                  </a:schemeClr>
                </a:solidFill>
              </a:rPr>
              <a:t>Un jour, [nous] sommes allées au cinéma.</a:t>
            </a:r>
          </a:p>
          <a:p>
            <a:pPr marL="228600" indent="-228600" algn="l">
              <a:buFont typeface="+mj-lt"/>
              <a:buAutoNum type="arabicPeriod"/>
            </a:pPr>
            <a:r>
              <a:rPr lang="fr-FR" sz="1200" dirty="0">
                <a:solidFill>
                  <a:schemeClr val="accent5">
                    <a:lumMod val="50000"/>
                  </a:schemeClr>
                </a:solidFill>
              </a:rPr>
              <a:t>[Je] suis entrée dans le cinéma avant toi pour acheter les billets.</a:t>
            </a:r>
          </a:p>
          <a:p>
            <a:pPr marL="228600" indent="-228600" algn="l">
              <a:buFont typeface="+mj-lt"/>
              <a:buAutoNum type="arabicPeriod"/>
            </a:pPr>
            <a:r>
              <a:rPr lang="fr-FR" sz="1200" dirty="0">
                <a:solidFill>
                  <a:schemeClr val="accent5">
                    <a:lumMod val="50000"/>
                  </a:schemeClr>
                </a:solidFill>
                <a:latin typeface="Century Gothic" panose="020B0502020202020204" pitchFamily="34" charset="0"/>
              </a:rPr>
              <a:t>[Tu] es tombée dans la rue.</a:t>
            </a:r>
          </a:p>
          <a:p>
            <a:pPr marL="228600" indent="-228600" algn="l">
              <a:buFont typeface="+mj-lt"/>
              <a:buAutoNum type="arabicPeriod"/>
            </a:pPr>
            <a:r>
              <a:rPr lang="fr-FR" sz="1200" dirty="0">
                <a:solidFill>
                  <a:schemeClr val="accent5">
                    <a:lumMod val="50000"/>
                  </a:schemeClr>
                </a:solidFill>
                <a:latin typeface="Century Gothic" panose="020B0502020202020204" pitchFamily="34" charset="0"/>
              </a:rPr>
              <a:t>[Je] suis restée avec toi pour aider.</a:t>
            </a:r>
          </a:p>
          <a:p>
            <a:pPr marL="228600" indent="-228600" algn="l">
              <a:buFont typeface="+mj-lt"/>
              <a:buAutoNum type="arabicPeriod"/>
            </a:pPr>
            <a:r>
              <a:rPr lang="fr-FR" sz="1200" dirty="0">
                <a:solidFill>
                  <a:schemeClr val="accent5">
                    <a:lumMod val="50000"/>
                  </a:schemeClr>
                </a:solidFill>
                <a:latin typeface="Century Gothic" panose="020B0502020202020204" pitchFamily="34" charset="0"/>
              </a:rPr>
              <a:t>[Nous] sommes montées dans le bus.</a:t>
            </a:r>
          </a:p>
          <a:p>
            <a:pPr marL="228600" indent="-228600" algn="l">
              <a:buFont typeface="+mj-lt"/>
              <a:buAutoNum type="arabicPeriod"/>
            </a:pPr>
            <a:r>
              <a:rPr lang="fr-FR" sz="1200" dirty="0">
                <a:solidFill>
                  <a:schemeClr val="accent5">
                    <a:lumMod val="50000"/>
                  </a:schemeClr>
                </a:solidFill>
              </a:rPr>
              <a:t>[Nous] sommes retournées chez toi.</a:t>
            </a:r>
          </a:p>
          <a:p>
            <a:pPr marL="228600" indent="-228600" algn="l">
              <a:buFont typeface="+mj-lt"/>
              <a:buAutoNum type="arabicPeriod"/>
            </a:pPr>
            <a:r>
              <a:rPr lang="fr-FR" sz="1200" dirty="0">
                <a:solidFill>
                  <a:schemeClr val="accent5">
                    <a:lumMod val="50000"/>
                  </a:schemeClr>
                </a:solidFill>
              </a:rPr>
              <a:t>[Je] suis restée plusieurs heures chez toi.</a:t>
            </a:r>
          </a:p>
          <a:p>
            <a:pPr marL="228600" indent="-228600" algn="l">
              <a:buFont typeface="+mj-lt"/>
              <a:buAutoNum type="arabicPeriod"/>
            </a:pPr>
            <a:r>
              <a:rPr lang="fr-FR" sz="1200" dirty="0">
                <a:solidFill>
                  <a:schemeClr val="accent5">
                    <a:lumMod val="50000"/>
                  </a:schemeClr>
                </a:solidFill>
              </a:rPr>
              <a:t>[Tu] es allée dans</a:t>
            </a:r>
            <a:r>
              <a:rPr lang="fr-FR" sz="1200" dirty="0">
                <a:solidFill>
                  <a:schemeClr val="accent5">
                    <a:lumMod val="50000"/>
                  </a:schemeClr>
                </a:solidFill>
                <a:latin typeface="Century Gothic" panose="020B0502020202020204" pitchFamily="34" charset="0"/>
              </a:rPr>
              <a:t> ta chambre pour dormir à onze heures.</a:t>
            </a:r>
            <a:endParaRPr lang="fr-FR" sz="1200" dirty="0">
              <a:solidFill>
                <a:schemeClr val="accent5">
                  <a:lumMod val="50000"/>
                </a:schemeClr>
              </a:solidFill>
            </a:endParaRPr>
          </a:p>
          <a:p>
            <a:pPr marL="228600" indent="-228600" algn="l">
              <a:buFont typeface="+mj-lt"/>
              <a:buAutoNum type="arabicPeriod"/>
            </a:pPr>
            <a:r>
              <a:rPr lang="fr-FR" sz="1200" dirty="0">
                <a:solidFill>
                  <a:schemeClr val="accent5">
                    <a:lumMod val="50000"/>
                  </a:schemeClr>
                </a:solidFill>
              </a:rPr>
              <a:t>[Je] suis arrivée chez moi </a:t>
            </a:r>
            <a:r>
              <a:rPr lang="fr-FR" sz="1200" dirty="0">
                <a:solidFill>
                  <a:schemeClr val="accent5">
                    <a:lumMod val="50000"/>
                  </a:schemeClr>
                </a:solidFill>
                <a:latin typeface="Century Gothic" panose="020B0502020202020204" pitchFamily="34" charset="0"/>
              </a:rPr>
              <a:t>à minuit.</a:t>
            </a:r>
            <a:endParaRPr lang="fr-FR" sz="1200" dirty="0">
              <a:solidFill>
                <a:schemeClr val="accent5">
                  <a:lumMod val="50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240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 minutes</a:t>
            </a:r>
            <a:endParaRPr lang="en-US" b="1" dirty="0"/>
          </a:p>
          <a:p>
            <a:endParaRPr lang="en-US" b="1" dirty="0"/>
          </a:p>
          <a:p>
            <a:r>
              <a:rPr lang="en-US" b="1" dirty="0"/>
              <a:t>Aim: </a:t>
            </a:r>
            <a:r>
              <a:rPr lang="en-US" b="0" dirty="0"/>
              <a:t>Written recognition of feminine and plural past participle agreement and production of </a:t>
            </a:r>
            <a:r>
              <a:rPr lang="en-US" b="0" i="1" dirty="0"/>
              <a:t>je/tu/on</a:t>
            </a:r>
            <a:r>
              <a:rPr lang="en-US" b="0" i="0" dirty="0"/>
              <a:t> forms of </a:t>
            </a:r>
            <a:r>
              <a:rPr lang="en-US" b="0" i="1" dirty="0">
                <a:latin typeface="Century Gothic" panose="020B0502020202020204" pitchFamily="34" charset="0"/>
              </a:rPr>
              <a:t>être</a:t>
            </a:r>
            <a:r>
              <a:rPr lang="en-US" b="0" i="0" dirty="0">
                <a:latin typeface="Century Gothic" panose="020B0502020202020204" pitchFamily="34" charset="0"/>
              </a:rPr>
              <a:t> used as an auxiliary</a:t>
            </a:r>
            <a:endParaRPr lang="en-US" b="1" dirty="0"/>
          </a:p>
          <a:p>
            <a:endParaRPr lang="en-US" b="1" dirty="0"/>
          </a:p>
          <a:p>
            <a:r>
              <a:rPr lang="en-US" b="1" dirty="0"/>
              <a:t>Procedure:</a:t>
            </a:r>
          </a:p>
          <a:p>
            <a:r>
              <a:rPr lang="en-US" b="0" dirty="0"/>
              <a:t>1. Students read the text and choose </a:t>
            </a:r>
            <a:r>
              <a:rPr lang="en-US" b="0" i="1" dirty="0"/>
              <a:t>je suis</a:t>
            </a:r>
            <a:r>
              <a:rPr lang="en-US" b="0" i="0" dirty="0"/>
              <a:t>, </a:t>
            </a:r>
            <a:r>
              <a:rPr lang="en-US" b="0" i="1" dirty="0"/>
              <a:t>il est</a:t>
            </a:r>
            <a:r>
              <a:rPr lang="en-US" b="0" i="0" dirty="0"/>
              <a:t>, or </a:t>
            </a:r>
            <a:r>
              <a:rPr lang="en-US" b="0" i="1" dirty="0"/>
              <a:t>on est</a:t>
            </a:r>
            <a:r>
              <a:rPr lang="en-US" b="0" i="0" dirty="0"/>
              <a:t> according to whether the past participles are masculine, feminine, or masculine/mixed gender plural.</a:t>
            </a:r>
            <a:endParaRPr lang="en-US" b="0" dirty="0"/>
          </a:p>
          <a:p>
            <a:r>
              <a:rPr lang="en-US" b="0" dirty="0"/>
              <a:t>2. Click to reveal answers.</a:t>
            </a:r>
          </a:p>
          <a:p>
            <a:r>
              <a:rPr lang="en-US" b="0" dirty="0"/>
              <a:t>3. Oral translation of text.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Recap emphatic pronouns </a:t>
            </a:r>
            <a:r>
              <a:rPr lang="en-US" b="0" i="1" dirty="0"/>
              <a:t>moi </a:t>
            </a:r>
            <a:r>
              <a:rPr lang="en-US" b="0" i="0" dirty="0"/>
              <a:t>and </a:t>
            </a:r>
            <a:r>
              <a:rPr lang="en-US" b="0" i="1" dirty="0"/>
              <a:t>toi</a:t>
            </a:r>
            <a:endParaRPr lang="en-US" b="1" dirty="0"/>
          </a:p>
          <a:p>
            <a:endParaRPr lang="en-US" b="1" dirty="0"/>
          </a:p>
          <a:p>
            <a:r>
              <a:rPr lang="en-US" b="1" dirty="0"/>
              <a:t>Procedure:</a:t>
            </a:r>
          </a:p>
          <a:p>
            <a:r>
              <a:rPr lang="en-US" b="0" dirty="0"/>
              <a:t>1. Click to reveal explanation and examples.</a:t>
            </a:r>
          </a:p>
          <a:p>
            <a:r>
              <a:rPr lang="en-US" b="0" dirty="0"/>
              <a:t>2. Elicit English.</a:t>
            </a:r>
          </a:p>
          <a:p>
            <a:r>
              <a:rPr lang="en-US" b="0" dirty="0"/>
              <a:t>3.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295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Recap use of relative pronoun </a:t>
            </a:r>
            <a:r>
              <a:rPr lang="en-US" b="0" i="1" dirty="0"/>
              <a:t>qui</a:t>
            </a:r>
            <a:endParaRPr lang="en-US" b="1" dirty="0"/>
          </a:p>
          <a:p>
            <a:endParaRPr lang="en-US" b="1" dirty="0"/>
          </a:p>
          <a:p>
            <a:r>
              <a:rPr lang="en-US" b="1" dirty="0"/>
              <a:t>Procedure:</a:t>
            </a:r>
          </a:p>
          <a:p>
            <a:r>
              <a:rPr lang="en-US" b="0" dirty="0"/>
              <a:t>1. Click to reveal explanations and examples.</a:t>
            </a:r>
          </a:p>
          <a:p>
            <a:r>
              <a:rPr lang="en-US" b="0" dirty="0"/>
              <a:t>2. Elicit English.</a:t>
            </a:r>
          </a:p>
          <a:p>
            <a:r>
              <a:rPr lang="en-US" b="0" dirty="0"/>
              <a:t>3.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835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a:t>
            </a:r>
            <a:endParaRPr lang="en-US" b="1" dirty="0"/>
          </a:p>
          <a:p>
            <a:endParaRPr lang="en-US" b="1" dirty="0"/>
          </a:p>
          <a:p>
            <a:r>
              <a:rPr lang="en-US" b="1" dirty="0"/>
              <a:t>Aim: </a:t>
            </a:r>
            <a:r>
              <a:rPr lang="en-US" b="0" dirty="0"/>
              <a:t>Written recognition of relative pronoun </a:t>
            </a:r>
            <a:r>
              <a:rPr lang="en-US" b="0" i="1" dirty="0"/>
              <a:t>qui</a:t>
            </a:r>
            <a:r>
              <a:rPr lang="en-US" b="0" i="0" dirty="0"/>
              <a:t> and emphatic pronoun </a:t>
            </a:r>
            <a:r>
              <a:rPr lang="en-US" b="0" i="1" dirty="0"/>
              <a:t>moi</a:t>
            </a:r>
            <a:r>
              <a:rPr lang="en-US" b="0" i="0" dirty="0"/>
              <a:t>.</a:t>
            </a:r>
          </a:p>
          <a:p>
            <a:endParaRPr lang="en-US" b="1" dirty="0"/>
          </a:p>
          <a:p>
            <a:r>
              <a:rPr lang="en-US" b="1" dirty="0"/>
              <a:t>Procedure:</a:t>
            </a:r>
          </a:p>
          <a:p>
            <a:r>
              <a:rPr lang="en-US" b="0" dirty="0"/>
              <a:t>1. Students read the think bubbles and match them with the people in the queue.</a:t>
            </a:r>
          </a:p>
          <a:p>
            <a:r>
              <a:rPr lang="en-US" b="0" dirty="0"/>
              <a:t>2. Click to check answers.</a:t>
            </a:r>
          </a:p>
          <a:p>
            <a:r>
              <a:rPr lang="en-US" b="0" dirty="0"/>
              <a:t>3. Oral translation of texts.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rendez-vous [1873]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77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Oral production of relative pronoun </a:t>
            </a:r>
            <a:r>
              <a:rPr lang="en-US" b="0" i="1" dirty="0"/>
              <a:t>qui</a:t>
            </a:r>
            <a:r>
              <a:rPr lang="en-US" b="0" i="0" dirty="0"/>
              <a:t> in context</a:t>
            </a:r>
            <a:endParaRPr lang="en-US" b="1" dirty="0"/>
          </a:p>
          <a:p>
            <a:endParaRPr lang="en-US" b="1" dirty="0"/>
          </a:p>
          <a:p>
            <a:r>
              <a:rPr lang="en-US" b="1" dirty="0"/>
              <a:t>Procedure:</a:t>
            </a:r>
          </a:p>
          <a:p>
            <a:r>
              <a:rPr lang="en-US" b="0" dirty="0"/>
              <a:t>1. Print rolecards from slide 18 and distribute.</a:t>
            </a:r>
          </a:p>
          <a:p>
            <a:r>
              <a:rPr lang="en-US" b="0" dirty="0"/>
              <a:t>2. Students work in pairs.</a:t>
            </a:r>
          </a:p>
          <a:p>
            <a:r>
              <a:rPr lang="en-US" b="0" dirty="0"/>
              <a:t>3. Model task with the example on this slide.</a:t>
            </a:r>
          </a:p>
          <a:p>
            <a:r>
              <a:rPr lang="en-US" b="0" dirty="0"/>
              <a:t>4. Partner A asks questions to find out who lives where.</a:t>
            </a:r>
          </a:p>
          <a:p>
            <a:r>
              <a:rPr lang="en-US" b="0" dirty="0"/>
              <a:t>5. Partner B translates the clues on their card to answer the questions.</a:t>
            </a:r>
          </a:p>
          <a:p>
            <a:r>
              <a:rPr lang="en-US" b="0" dirty="0"/>
              <a:t>6. Partner A makes notes, then works out who lives in which house.</a:t>
            </a:r>
          </a:p>
          <a:p>
            <a:r>
              <a:rPr lang="en-US" b="0" dirty="0"/>
              <a:t>7. Students swap roles.</a:t>
            </a:r>
          </a:p>
          <a:p>
            <a:r>
              <a:rPr lang="en-US" b="0" dirty="0"/>
              <a:t>8. Suggested answers on slide 19.</a:t>
            </a:r>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297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ROLECARDS FOR PRINTING – DO  NOT DISPLAY DURING ACTIVITY</a:t>
            </a:r>
            <a:endParaRPr lang="en-GB" sz="1200" b="1"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SUGGESTED ANSWERS</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121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[-ill-/-ille]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[-ill-/ille]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fille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gesture at some of the girls in the class.</a:t>
            </a:r>
            <a:br>
              <a:rPr lang="en-GB" baseline="0" dirty="0"/>
            </a:br>
            <a:r>
              <a:rPr lang="en-GB" baseline="0" dirty="0"/>
              <a:t>4. Roll back the animations and work through 1-3 again, but this time, dropping your voice completely to listen carefully to the students saying the </a:t>
            </a:r>
            <a:r>
              <a:rPr lang="en-GB" b="1" dirty="0"/>
              <a:t>[-ill-/-ille] </a:t>
            </a:r>
            <a:r>
              <a:rPr lang="en-GB" baseline="0" dirty="0"/>
              <a:t>sound, pronouncing </a:t>
            </a:r>
            <a:r>
              <a:rPr lang="en-GB" b="0" baseline="0" dirty="0"/>
              <a:t>”</a:t>
            </a:r>
            <a:r>
              <a:rPr lang="en-GB" b="1" baseline="0" dirty="0"/>
              <a:t>fille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fille </a:t>
            </a:r>
            <a:r>
              <a:rPr lang="en-GB" b="0" dirty="0"/>
              <a:t>[629]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3284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Brichory.</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[ill-/-ille], [-ail/aille], [-eil/-eille], [-euil/-euille], [ouil/ouille]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grammar from terms 9.2.1 and 9.2.2 for assessment</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Revisit Y7 and Y8 vocabulary (8/13)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attendre [155], il/elle boit [1879], conduire [487], demander [80], gagner2 [258], habiter [1186], inscrire [1004], répondre [200], ressembler à [1398], réussir [279], je sors [309], sortir [309], venir [88], actrice [1552], animal [1002], avocate [1188], café1 [1886], cahier [4001], chapeau [2908], chat [3138], courses [1289], cuisine2 [2618], la date [660], directeur1 [640], enfant [126], eau [475], facteur [1264], film [848], fromage [4475], heure [99], journaux [520], lait [2507], liste [924], main [418], médecin [827], ménage [2326], partenaire [1077], portable [4002], rue [598], secrétaire [920], tâche [887], anglais1 [784], à côté de [4/123/2], à droite [4/1293], à gauche [4/607], plusieurs [213], tous [24], deux [41], pour1 [10], quatre [253]</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767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[-ill-/-ille]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[-ill-/-ille] </a:t>
            </a:r>
            <a:r>
              <a:rPr lang="en-GB" baseline="0" dirty="0"/>
              <a:t>and then the </a:t>
            </a:r>
            <a:r>
              <a:rPr lang="en-GB" b="1" baseline="0" dirty="0"/>
              <a:t>source</a:t>
            </a:r>
            <a:r>
              <a:rPr lang="en-GB" baseline="0" dirty="0"/>
              <a:t> word again ‘</a:t>
            </a:r>
            <a:r>
              <a:rPr lang="en-GB" b="1" baseline="0" dirty="0"/>
              <a:t>fille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brillant</a:t>
            </a:r>
            <a:r>
              <a:rPr lang="en-GB" baseline="0" dirty="0"/>
              <a:t> [2569]; </a:t>
            </a:r>
            <a:r>
              <a:rPr lang="en-GB" b="1" baseline="0" dirty="0"/>
              <a:t>juillet</a:t>
            </a:r>
            <a:r>
              <a:rPr lang="en-GB" baseline="0" dirty="0"/>
              <a:t> [1326]; </a:t>
            </a:r>
            <a:r>
              <a:rPr lang="en-GB" b="1" baseline="0" dirty="0"/>
              <a:t>habiller</a:t>
            </a:r>
            <a:r>
              <a:rPr lang="en-GB" baseline="0" dirty="0"/>
              <a:t> [3576]; </a:t>
            </a:r>
            <a:r>
              <a:rPr lang="en-GB" b="1" baseline="0" dirty="0"/>
              <a:t>famille </a:t>
            </a:r>
            <a:r>
              <a:rPr lang="en-GB" baseline="0" dirty="0"/>
              <a:t>[172]; </a:t>
            </a:r>
            <a:r>
              <a:rPr lang="en-GB" b="1" baseline="0" dirty="0"/>
              <a:t>pavillon</a:t>
            </a:r>
            <a:r>
              <a:rPr lang="en-GB" b="0" baseline="0" dirty="0"/>
              <a:t> [3412].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23033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[-aill-/-ail]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[-aill-/-ail] </a:t>
            </a:r>
            <a:r>
              <a:rPr lang="en-GB" baseline="0" dirty="0"/>
              <a:t>and then the </a:t>
            </a:r>
            <a:r>
              <a:rPr lang="en-GB" b="1" baseline="0" dirty="0"/>
              <a:t>source</a:t>
            </a:r>
            <a:r>
              <a:rPr lang="en-GB" baseline="0" dirty="0"/>
              <a:t> word again ‘</a:t>
            </a:r>
            <a:r>
              <a:rPr lang="en-GB" b="1" baseline="0" dirty="0"/>
              <a:t>taille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taille</a:t>
            </a:r>
            <a:r>
              <a:rPr lang="en-GB" baseline="0" dirty="0"/>
              <a:t> [1500]; </a:t>
            </a:r>
            <a:r>
              <a:rPr lang="en-GB" b="1" baseline="0" dirty="0"/>
              <a:t>ail </a:t>
            </a:r>
            <a:r>
              <a:rPr lang="en-GB" b="0" baseline="0" dirty="0"/>
              <a:t>[&gt;5000]; </a:t>
            </a:r>
            <a:r>
              <a:rPr lang="en-GB" b="1" dirty="0"/>
              <a:t>détail</a:t>
            </a:r>
            <a:r>
              <a:rPr lang="en-GB" b="0" dirty="0"/>
              <a:t>[318]; </a:t>
            </a:r>
            <a:r>
              <a:rPr lang="en-GB" b="1" dirty="0"/>
              <a:t>médaille</a:t>
            </a:r>
            <a:r>
              <a:rPr lang="en-GB" b="1" baseline="0" dirty="0"/>
              <a:t> </a:t>
            </a:r>
            <a:r>
              <a:rPr lang="en-GB" b="0" baseline="0" dirty="0"/>
              <a:t>[3361]</a:t>
            </a:r>
            <a:r>
              <a:rPr lang="en-GB" baseline="0" dirty="0"/>
              <a:t> </a:t>
            </a:r>
            <a:r>
              <a:rPr lang="en-GB" b="1" baseline="0" dirty="0"/>
              <a:t>travailler</a:t>
            </a:r>
            <a:r>
              <a:rPr lang="en-GB" baseline="0" dirty="0"/>
              <a:t> [290]; </a:t>
            </a:r>
            <a:r>
              <a:rPr lang="en-GB" b="1" baseline="0" dirty="0"/>
              <a:t>ailleurs</a:t>
            </a:r>
            <a:r>
              <a:rPr lang="en-GB" baseline="0" dirty="0"/>
              <a:t> [360].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5047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[-eill-/-eil]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[-eill-/-eil] </a:t>
            </a:r>
            <a:r>
              <a:rPr lang="en-GB" baseline="0" dirty="0"/>
              <a:t>and then the </a:t>
            </a:r>
            <a:r>
              <a:rPr lang="en-GB" b="1" baseline="0" dirty="0"/>
              <a:t>source</a:t>
            </a:r>
            <a:r>
              <a:rPr lang="en-GB" baseline="0" dirty="0"/>
              <a:t> word again ‘</a:t>
            </a:r>
            <a:r>
              <a:rPr lang="en-GB" b="1" baseline="0" dirty="0"/>
              <a:t>oreille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0" i="0" u="sng" dirty="0">
                <a:solidFill>
                  <a:srgbClr val="222222"/>
                </a:solidFill>
                <a:effectLst/>
                <a:latin typeface="Arial" panose="020B0604020202020204" pitchFamily="34" charset="0"/>
              </a:rPr>
              <a:t>oreille</a:t>
            </a:r>
            <a:r>
              <a:rPr lang="fr-FR" b="0" i="0" dirty="0">
                <a:solidFill>
                  <a:srgbClr val="222222"/>
                </a:solidFill>
                <a:effectLst/>
                <a:latin typeface="Arial" panose="020B0604020202020204" pitchFamily="34" charset="0"/>
              </a:rPr>
              <a:t> [1844], meilleur [194], soleil [1713], bouteille [2979], merveilleux [2209], appareil [1420]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31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[-euill-/-euil]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[-euill-/-euil] </a:t>
            </a:r>
            <a:r>
              <a:rPr lang="en-GB" baseline="0" dirty="0"/>
              <a:t>and then the </a:t>
            </a:r>
            <a:r>
              <a:rPr lang="en-GB" b="1" baseline="0" dirty="0"/>
              <a:t>source</a:t>
            </a:r>
            <a:r>
              <a:rPr lang="en-GB" baseline="0" dirty="0"/>
              <a:t> word again ‘</a:t>
            </a:r>
            <a:r>
              <a:rPr lang="en-GB" b="1" baseline="0" dirty="0"/>
              <a:t>feuille</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fauteuil</a:t>
            </a:r>
            <a:r>
              <a:rPr lang="en-GB" baseline="0" dirty="0"/>
              <a:t> [2743]; </a:t>
            </a:r>
            <a:r>
              <a:rPr lang="en-GB" b="1" baseline="0" dirty="0"/>
              <a:t>feuille </a:t>
            </a:r>
            <a:r>
              <a:rPr lang="en-GB" b="0" baseline="0" dirty="0"/>
              <a:t>[2440]</a:t>
            </a:r>
            <a:r>
              <a:rPr lang="en-GB" baseline="0" dirty="0"/>
              <a:t> </a:t>
            </a:r>
            <a:r>
              <a:rPr lang="en-GB" b="1" baseline="0" dirty="0"/>
              <a:t>recueillir</a:t>
            </a:r>
            <a:r>
              <a:rPr lang="en-GB" baseline="0" dirty="0"/>
              <a:t> [1230]; </a:t>
            </a:r>
            <a:r>
              <a:rPr lang="en-GB" b="1" baseline="0" dirty="0"/>
              <a:t>accueil</a:t>
            </a:r>
            <a:r>
              <a:rPr lang="en-GB" baseline="0" dirty="0"/>
              <a:t> [2541], </a:t>
            </a:r>
            <a:r>
              <a:rPr lang="en-GB" b="1" baseline="0" dirty="0"/>
              <a:t>écureuil </a:t>
            </a:r>
            <a:r>
              <a:rPr lang="en-GB" baseline="0" dirty="0"/>
              <a:t>[&gt;5000], </a:t>
            </a:r>
            <a:r>
              <a:rPr lang="en-GB" b="1" dirty="0"/>
              <a:t>oeil </a:t>
            </a:r>
            <a:r>
              <a:rPr lang="en-GB" b="0" dirty="0"/>
              <a:t>[474]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cs typeface="Calibri" panose="020F0502020204030204" pitchFamily="34" charset="0"/>
              </a:rPr>
              <a:t>ouil]</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cs typeface="Calibri" panose="020F0502020204030204" pitchFamily="34" charset="0"/>
              </a:rPr>
              <a:t>ouil]</a:t>
            </a:r>
            <a:r>
              <a:rPr lang="en-GB" sz="1200" b="1" baseline="0" dirty="0">
                <a:solidFill>
                  <a:srgbClr val="1F4E79"/>
                </a:solidFill>
                <a:latin typeface="Century Gothic" panose="020B0502020202020204" pitchFamily="34" charset="0"/>
                <a:cs typeface="Calibri" panose="020F0502020204030204" pitchFamily="34" charset="0"/>
              </a:rPr>
              <a:t> </a:t>
            </a:r>
            <a:r>
              <a:rPr lang="en-GB" baseline="0" dirty="0"/>
              <a:t>and then the </a:t>
            </a:r>
            <a:r>
              <a:rPr lang="en-GB" b="1" baseline="0" dirty="0"/>
              <a:t>source</a:t>
            </a:r>
            <a:r>
              <a:rPr lang="en-GB" baseline="0" dirty="0"/>
              <a:t> word again ‘</a:t>
            </a:r>
            <a:r>
              <a:rPr lang="en-GB" b="1" baseline="0" dirty="0"/>
              <a:t>brouiller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fouiller</a:t>
            </a:r>
            <a:r>
              <a:rPr lang="en-GB" baseline="0" dirty="0"/>
              <a:t> [3431]; </a:t>
            </a:r>
            <a:r>
              <a:rPr lang="en-GB" b="1" baseline="0" dirty="0"/>
              <a:t>brouiller </a:t>
            </a:r>
            <a:r>
              <a:rPr lang="en-GB" b="0" baseline="0" dirty="0"/>
              <a:t>[4682]</a:t>
            </a:r>
            <a:r>
              <a:rPr lang="en-GB" baseline="0" dirty="0"/>
              <a:t> </a:t>
            </a:r>
            <a:r>
              <a:rPr lang="en-GB" b="1" baseline="0" dirty="0"/>
              <a:t>débrouiller</a:t>
            </a:r>
            <a:r>
              <a:rPr lang="en-GB" baseline="0" dirty="0"/>
              <a:t> [3618]; </a:t>
            </a:r>
            <a:r>
              <a:rPr lang="en-GB" b="1" baseline="0" dirty="0"/>
              <a:t>grenouille</a:t>
            </a:r>
            <a:r>
              <a:rPr lang="en-GB" baseline="0" dirty="0"/>
              <a:t> [&gt;5000], </a:t>
            </a:r>
            <a:r>
              <a:rPr lang="en-GB" b="1" baseline="0" dirty="0"/>
              <a:t>mouillé</a:t>
            </a:r>
            <a:r>
              <a:rPr lang="en-GB" baseline="0" dirty="0"/>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a:t>
            </a:r>
            <a:r>
              <a:rPr lang="en-US" b="0" baseline="0" dirty="0"/>
              <a:t>7 minutes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a:t>
            </a:r>
            <a:r>
              <a:rPr lang="en-US" b="0" baseline="0" dirty="0"/>
              <a:t> aural recognition of SSCs </a:t>
            </a:r>
            <a:r>
              <a:rPr lang="en-US" b="0" dirty="0"/>
              <a:t>[</a:t>
            </a:r>
            <a:r>
              <a:rPr lang="en-GB" sz="1200" b="0" i="0" kern="1200" dirty="0">
                <a:solidFill>
                  <a:schemeClr val="tx1"/>
                </a:solidFill>
                <a:effectLst/>
                <a:latin typeface="+mn-lt"/>
                <a:ea typeface="+mn-ea"/>
                <a:cs typeface="+mn-cs"/>
              </a:rPr>
              <a:t>ill-/-ille. -ail-/aille, -eil/-eille, -euil/-euille, ouil/ouille]</a:t>
            </a:r>
            <a:endParaRPr lang="en-US" b="1" baseline="0" dirty="0"/>
          </a:p>
          <a:p>
            <a:r>
              <a:rPr lang="en-US" b="1" baseline="0" dirty="0"/>
              <a:t>Procedure:</a:t>
            </a:r>
          </a:p>
          <a:p>
            <a:pPr marL="0" indent="0">
              <a:buNone/>
            </a:pPr>
            <a:r>
              <a:rPr lang="en-US" b="0" baseline="0" dirty="0"/>
              <a:t>1. Click the numbers to play the audio.</a:t>
            </a:r>
          </a:p>
          <a:p>
            <a:pPr marL="0" indent="0">
              <a:buNone/>
            </a:pPr>
            <a:r>
              <a:rPr lang="en-US" b="0" baseline="0" dirty="0"/>
              <a:t>2. Students write 1-12 and choose which SSC they think is missing.</a:t>
            </a:r>
          </a:p>
          <a:p>
            <a:pPr marL="0" indent="0">
              <a:buNone/>
            </a:pPr>
            <a:r>
              <a:rPr lang="en-US" b="0" baseline="0" dirty="0"/>
              <a:t>3. Click to reveal the answers.</a:t>
            </a:r>
          </a:p>
          <a:p>
            <a:endParaRPr lang="en-US" b="1" baseline="0" dirty="0"/>
          </a:p>
          <a:p>
            <a:r>
              <a:rPr lang="en-US" b="1" baseline="0" dirty="0"/>
              <a:t>Transcript:</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 bouillon</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dirty="0">
                <a:solidFill>
                  <a:schemeClr val="accent1">
                    <a:lumMod val="50000"/>
                  </a:schemeClr>
                </a:solidFill>
              </a:rPr>
              <a:t>2. portefeuille</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3. conseil</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4. pastille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5. accueilir</a:t>
            </a:r>
          </a:p>
          <a:p>
            <a:pPr marL="0" indent="0" rtl="0" eaLnBrk="1" fontAlgn="ctr" latinLnBrk="0" hangingPunct="1">
              <a:buNone/>
            </a:pPr>
            <a:r>
              <a:rPr lang="en-GB" sz="1200" b="0" i="0" u="none" strike="noStrike" kern="1200" baseline="0" dirty="0">
                <a:solidFill>
                  <a:schemeClr val="accent1">
                    <a:lumMod val="50000"/>
                  </a:schemeClr>
                </a:solidFill>
                <a:effectLst/>
                <a:latin typeface="+mn-lt"/>
                <a:ea typeface="+mn-ea"/>
                <a:cs typeface="+mn-cs"/>
              </a:rPr>
              <a:t>6. orteil</a:t>
            </a:r>
            <a:endParaRPr lang="en-GB" sz="1200" dirty="0">
              <a:solidFill>
                <a:schemeClr val="accent1">
                  <a:lumMod val="50000"/>
                </a:schemeClr>
              </a:solidFill>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7. trouvaille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8. billes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r>
              <a:rPr lang="en-GB" b="0" baseline="0" dirty="0"/>
              <a:t>bouillon </a:t>
            </a:r>
            <a:r>
              <a:rPr lang="en-GB" sz="1200" b="0" i="0" kern="1200" dirty="0">
                <a:solidFill>
                  <a:schemeClr val="tx1"/>
                </a:solidFill>
                <a:effectLst/>
                <a:latin typeface="+mn-lt"/>
                <a:ea typeface="+mn-ea"/>
                <a:cs typeface="+mn-cs"/>
              </a:rPr>
              <a:t>[&gt;5000],portefeuille [&gt;5000], </a:t>
            </a:r>
            <a:r>
              <a:rPr lang="en-GB" b="0" baseline="0" dirty="0"/>
              <a:t>conseil [577], pastille </a:t>
            </a:r>
            <a:r>
              <a:rPr lang="en-GB" sz="1200" b="0" i="0" kern="1200" dirty="0">
                <a:solidFill>
                  <a:schemeClr val="tx1"/>
                </a:solidFill>
                <a:effectLst/>
                <a:latin typeface="+mn-lt"/>
                <a:ea typeface="+mn-ea"/>
                <a:cs typeface="+mn-cs"/>
              </a:rPr>
              <a:t>[&gt;5000],</a:t>
            </a:r>
            <a:r>
              <a:rPr lang="en-GB" b="0" baseline="0" dirty="0"/>
              <a:t> accueillir [1189], orteil </a:t>
            </a:r>
            <a:r>
              <a:rPr lang="en-GB" sz="1200" b="0" i="0" kern="1200" dirty="0">
                <a:solidFill>
                  <a:schemeClr val="tx1"/>
                </a:solidFill>
                <a:effectLst/>
                <a:latin typeface="+mn-lt"/>
                <a:ea typeface="+mn-ea"/>
                <a:cs typeface="+mn-cs"/>
              </a:rPr>
              <a:t>[&gt;5000], trouvaille [&gt;5000], billes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5516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Recap of imperfect tense of –er verbs</a:t>
            </a:r>
            <a:endParaRPr lang="en-US" b="1" dirty="0"/>
          </a:p>
          <a:p>
            <a:endParaRPr lang="en-US" b="1" dirty="0"/>
          </a:p>
          <a:p>
            <a:r>
              <a:rPr lang="en-US" b="1" dirty="0"/>
              <a:t>Procedure:</a:t>
            </a:r>
          </a:p>
          <a:p>
            <a:r>
              <a:rPr lang="en-US" b="0" dirty="0"/>
              <a:t>1. Click to reveal explanations and examples.</a:t>
            </a:r>
          </a:p>
          <a:p>
            <a:r>
              <a:rPr lang="en-US" b="0" dirty="0"/>
              <a:t>2. Elicit English.</a:t>
            </a:r>
          </a:p>
          <a:p>
            <a:r>
              <a:rPr lang="en-US" b="0" dirty="0"/>
              <a:t>3.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116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endParaRPr lang="en-US" b="1" dirty="0"/>
          </a:p>
          <a:p>
            <a:endParaRPr lang="en-US" b="1" dirty="0"/>
          </a:p>
          <a:p>
            <a:r>
              <a:rPr lang="en-US" b="1" dirty="0"/>
              <a:t>Aim: </a:t>
            </a:r>
            <a:r>
              <a:rPr lang="en-US" b="0" dirty="0"/>
              <a:t>Written recognition of –er verbs in the imperfect tense</a:t>
            </a:r>
            <a:endParaRPr lang="en-US" b="1" dirty="0"/>
          </a:p>
          <a:p>
            <a:endParaRPr lang="en-US" b="1" dirty="0"/>
          </a:p>
          <a:p>
            <a:r>
              <a:rPr lang="en-US" b="1" dirty="0"/>
              <a:t>Procedure:</a:t>
            </a:r>
          </a:p>
          <a:p>
            <a:r>
              <a:rPr lang="en-US" b="0" dirty="0"/>
              <a:t>1. Students read the text and choose the correct pronoun according to the verb ending.</a:t>
            </a:r>
          </a:p>
          <a:p>
            <a:r>
              <a:rPr lang="en-US" b="0" dirty="0"/>
              <a:t>2. Click to reveal answers.</a:t>
            </a:r>
          </a:p>
          <a:p>
            <a:r>
              <a:rPr lang="en-US" b="0" dirty="0"/>
              <a:t>3. Oral translation of text if time allow.</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thé</a:t>
            </a:r>
            <a:r>
              <a:rPr lang="en-GB" baseline="0" dirty="0">
                <a:latin typeface="Century Gothic" panose="020B0502020202020204" pitchFamily="34" charset="0"/>
              </a:rPr>
              <a:t>âtre [1701]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Édith Piaf</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CC BY-SA 4.0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15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Recap of verbs like </a:t>
            </a:r>
            <a:r>
              <a:rPr lang="en-US" b="0" i="1" dirty="0"/>
              <a:t>prendre</a:t>
            </a:r>
            <a:endParaRPr lang="en-US" b="1" dirty="0"/>
          </a:p>
          <a:p>
            <a:endParaRPr lang="en-US" b="1" dirty="0"/>
          </a:p>
          <a:p>
            <a:r>
              <a:rPr lang="en-US" b="1" dirty="0"/>
              <a:t>Procedure:</a:t>
            </a:r>
          </a:p>
          <a:p>
            <a:r>
              <a:rPr lang="en-US" b="0" dirty="0"/>
              <a:t>1. Click to reveal examples.</a:t>
            </a:r>
          </a:p>
          <a:p>
            <a:r>
              <a:rPr lang="en-US" b="0" dirty="0"/>
              <a:t>2. Elicit French where possible.</a:t>
            </a:r>
          </a:p>
          <a:p>
            <a:r>
              <a:rPr lang="en-US" b="0" dirty="0"/>
              <a:t>3.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260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[-aill-/-ail]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[-aill-/-ail]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taille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start with hands together and move them apart, representing varying size.</a:t>
            </a:r>
            <a:br>
              <a:rPr lang="en-GB" baseline="0" dirty="0"/>
            </a:br>
            <a:r>
              <a:rPr lang="en-GB" baseline="0" dirty="0"/>
              <a:t>4. Roll back the animations and work through 1-3 again, but this time, dropping your voice completely to listen carefully to the students saying the </a:t>
            </a:r>
            <a:r>
              <a:rPr lang="en-GB" b="1" baseline="0" dirty="0"/>
              <a:t>[-aill-/-ail] </a:t>
            </a:r>
            <a:r>
              <a:rPr lang="en-GB" baseline="0" dirty="0"/>
              <a:t>sound, pronouncing </a:t>
            </a:r>
            <a:r>
              <a:rPr lang="en-GB" b="0" baseline="0" dirty="0"/>
              <a:t>”</a:t>
            </a:r>
            <a:r>
              <a:rPr lang="en-GB" b="1" baseline="0" dirty="0"/>
              <a:t>taille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taille </a:t>
            </a:r>
            <a:r>
              <a:rPr lang="en-GB" b="0" dirty="0"/>
              <a:t>[1500]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692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Recap of verbs like </a:t>
            </a:r>
            <a:r>
              <a:rPr lang="en-US" b="0" i="1" dirty="0"/>
              <a:t>venir</a:t>
            </a:r>
            <a:endParaRPr lang="en-US" b="1" dirty="0"/>
          </a:p>
          <a:p>
            <a:endParaRPr lang="en-US" b="1" dirty="0"/>
          </a:p>
          <a:p>
            <a:r>
              <a:rPr lang="en-US" b="1" dirty="0"/>
              <a:t>Procedure:</a:t>
            </a:r>
          </a:p>
          <a:p>
            <a:r>
              <a:rPr lang="en-US" b="0" dirty="0"/>
              <a:t>1. Click to reveal examples.</a:t>
            </a:r>
          </a:p>
          <a:p>
            <a:r>
              <a:rPr lang="en-US" b="0" dirty="0"/>
              <a:t>2. Elicit French where possible.</a:t>
            </a:r>
          </a:p>
          <a:p>
            <a:r>
              <a:rPr lang="en-US" b="0" dirty="0"/>
              <a:t>3.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187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Recap of verbs like</a:t>
            </a:r>
            <a:r>
              <a:rPr lang="en-US" b="0" i="1" dirty="0"/>
              <a:t> sortir</a:t>
            </a:r>
            <a:endParaRPr lang="en-US" b="1" dirty="0"/>
          </a:p>
          <a:p>
            <a:endParaRPr lang="en-US" b="1" dirty="0"/>
          </a:p>
          <a:p>
            <a:r>
              <a:rPr lang="en-US" b="1" dirty="0"/>
              <a:t>Procedure:</a:t>
            </a:r>
          </a:p>
          <a:p>
            <a:r>
              <a:rPr lang="en-US" b="0" dirty="0"/>
              <a:t>1. Click to reveal examples.</a:t>
            </a:r>
          </a:p>
          <a:p>
            <a:r>
              <a:rPr lang="en-US" b="0" dirty="0"/>
              <a:t>2. Elicit French where possible.</a:t>
            </a:r>
          </a:p>
          <a:p>
            <a:r>
              <a:rPr lang="en-US" b="0" dirty="0"/>
              <a:t>3.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114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Recap of verbs like </a:t>
            </a:r>
            <a:r>
              <a:rPr lang="en-US" b="0" i="1" dirty="0"/>
              <a:t>entendre</a:t>
            </a:r>
            <a:endParaRPr lang="en-US" b="1" dirty="0"/>
          </a:p>
          <a:p>
            <a:endParaRPr lang="en-US" b="1" dirty="0"/>
          </a:p>
          <a:p>
            <a:r>
              <a:rPr lang="en-US" b="1" dirty="0"/>
              <a:t>Procedure:</a:t>
            </a:r>
          </a:p>
          <a:p>
            <a:r>
              <a:rPr lang="en-US" b="0" dirty="0"/>
              <a:t>1. Click to reveal examples.</a:t>
            </a:r>
          </a:p>
          <a:p>
            <a:r>
              <a:rPr lang="en-US" b="0" dirty="0"/>
              <a:t>2. Elicit French where possible.</a:t>
            </a:r>
          </a:p>
          <a:p>
            <a:r>
              <a:rPr lang="en-US" b="0" dirty="0"/>
              <a:t>3. Ensure understanding.</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627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Recap of verbs like </a:t>
            </a:r>
            <a:r>
              <a:rPr lang="en-US" b="0" i="1" dirty="0"/>
              <a:t>lire</a:t>
            </a:r>
            <a:endParaRPr lang="en-US" b="1" dirty="0"/>
          </a:p>
          <a:p>
            <a:endParaRPr lang="en-US" b="1" dirty="0"/>
          </a:p>
          <a:p>
            <a:r>
              <a:rPr lang="en-US" b="1" dirty="0"/>
              <a:t>Procedure:</a:t>
            </a:r>
          </a:p>
          <a:p>
            <a:r>
              <a:rPr lang="en-US" b="0" dirty="0"/>
              <a:t>1. Click to reveal examples.</a:t>
            </a:r>
          </a:p>
          <a:p>
            <a:r>
              <a:rPr lang="en-US" b="0" dirty="0"/>
              <a:t>2. Elicit French where possible.</a:t>
            </a:r>
          </a:p>
          <a:p>
            <a:r>
              <a:rPr lang="en-US" b="0" dirty="0"/>
              <a:t>3. Ensure understanding.</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603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Recap of verbs like</a:t>
            </a:r>
            <a:r>
              <a:rPr lang="en-US" b="0" i="0" dirty="0"/>
              <a:t> </a:t>
            </a:r>
            <a:r>
              <a:rPr lang="en-US" b="0" i="1" dirty="0"/>
              <a:t>écrire</a:t>
            </a:r>
            <a:endParaRPr lang="en-US" b="1" dirty="0"/>
          </a:p>
          <a:p>
            <a:endParaRPr lang="en-US" b="1" dirty="0"/>
          </a:p>
          <a:p>
            <a:r>
              <a:rPr lang="en-US" b="1" dirty="0"/>
              <a:t>Procedure:</a:t>
            </a:r>
          </a:p>
          <a:p>
            <a:r>
              <a:rPr lang="en-US" b="0" dirty="0"/>
              <a:t>1. Click to reveal examples.</a:t>
            </a:r>
          </a:p>
          <a:p>
            <a:r>
              <a:rPr lang="en-US" b="0" dirty="0"/>
              <a:t>2. Elicit French where possible.</a:t>
            </a:r>
          </a:p>
          <a:p>
            <a:r>
              <a:rPr lang="en-US" b="0" dirty="0"/>
              <a:t>3. Ensure understanding.</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950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Recap of verbs like</a:t>
            </a:r>
            <a:r>
              <a:rPr lang="en-US" b="0" i="0" dirty="0"/>
              <a:t> </a:t>
            </a:r>
            <a:r>
              <a:rPr lang="en-US" b="0" i="1" dirty="0"/>
              <a:t>choisir</a:t>
            </a:r>
            <a:endParaRPr lang="en-US" b="1" dirty="0"/>
          </a:p>
          <a:p>
            <a:endParaRPr lang="en-US" b="1" dirty="0"/>
          </a:p>
          <a:p>
            <a:r>
              <a:rPr lang="en-US" b="1" dirty="0"/>
              <a:t>Procedure:</a:t>
            </a:r>
          </a:p>
          <a:p>
            <a:r>
              <a:rPr lang="en-US" b="0" dirty="0"/>
              <a:t>1. Click to reveal examples.</a:t>
            </a:r>
          </a:p>
          <a:p>
            <a:r>
              <a:rPr lang="en-US" b="0" dirty="0"/>
              <a:t>2. Elicit French where possible.</a:t>
            </a:r>
          </a:p>
          <a:p>
            <a:r>
              <a:rPr lang="en-US" b="0" dirty="0"/>
              <a:t>3. Ensure understanding.</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137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Aural recognition of present and imperfect tenses and connecting these with meaning</a:t>
            </a:r>
            <a:endParaRPr lang="en-US" b="1" dirty="0"/>
          </a:p>
          <a:p>
            <a:endParaRPr lang="en-US" b="1" dirty="0"/>
          </a:p>
          <a:p>
            <a:r>
              <a:rPr lang="en-US" b="1" dirty="0"/>
              <a:t>Procedure:</a:t>
            </a:r>
          </a:p>
          <a:p>
            <a:r>
              <a:rPr lang="en-US" b="0" dirty="0"/>
              <a:t>1. Click audio buttons to play audio.</a:t>
            </a:r>
          </a:p>
          <a:p>
            <a:r>
              <a:rPr lang="en-US" b="0" dirty="0"/>
              <a:t>2. Students listen and tick </a:t>
            </a:r>
            <a:r>
              <a:rPr lang="en-US" b="0" i="1" dirty="0"/>
              <a:t>lycée</a:t>
            </a:r>
            <a:r>
              <a:rPr lang="en-US" b="0" i="0" dirty="0"/>
              <a:t> or </a:t>
            </a:r>
            <a:r>
              <a:rPr lang="en-US" b="0" i="1" dirty="0"/>
              <a:t>université</a:t>
            </a:r>
            <a:r>
              <a:rPr lang="en-US" b="0" i="0" dirty="0"/>
              <a:t> according to whether they hear the imperfect or the present tense.</a:t>
            </a:r>
            <a:endParaRPr lang="en-US" b="0" dirty="0"/>
          </a:p>
          <a:p>
            <a:r>
              <a:rPr lang="en-US" b="0" dirty="0"/>
              <a:t>3. Click to reveal answers.</a:t>
            </a:r>
          </a:p>
          <a:p>
            <a:r>
              <a:rPr lang="en-US" b="0" dirty="0"/>
              <a:t>4. Students listen again and write the English of each activity.</a:t>
            </a:r>
          </a:p>
          <a:p>
            <a:r>
              <a:rPr lang="en-US" b="0" dirty="0"/>
              <a:t>5. Click to reveal answers.</a:t>
            </a:r>
          </a:p>
          <a:p>
            <a:endParaRPr lang="en-US" b="0" dirty="0"/>
          </a:p>
          <a:p>
            <a:r>
              <a:rPr lang="en-US" b="1" dirty="0"/>
              <a:t>Transcript:</a:t>
            </a:r>
          </a:p>
          <a:p>
            <a:pPr marL="228600" indent="-228600" algn="l">
              <a:buFont typeface="+mj-lt"/>
              <a:buAutoNum type="arabicPeriod"/>
            </a:pPr>
            <a:r>
              <a:rPr lang="fr-FR" sz="1200" dirty="0">
                <a:solidFill>
                  <a:schemeClr val="accent5">
                    <a:lumMod val="50000"/>
                  </a:schemeClr>
                </a:solidFill>
              </a:rPr>
              <a:t>Je choisis toutes mes mati</a:t>
            </a:r>
            <a:r>
              <a:rPr lang="fr-FR" sz="1200" dirty="0">
                <a:solidFill>
                  <a:schemeClr val="accent5">
                    <a:lumMod val="50000"/>
                  </a:schemeClr>
                </a:solidFill>
                <a:latin typeface="Century Gothic" panose="020B0502020202020204" pitchFamily="34" charset="0"/>
              </a:rPr>
              <a:t>ères.</a:t>
            </a:r>
          </a:p>
          <a:p>
            <a:pPr marL="228600" indent="-228600" algn="l">
              <a:buFont typeface="+mj-lt"/>
              <a:buAutoNum type="arabicPeriod"/>
            </a:pPr>
            <a:r>
              <a:rPr lang="fr-FR" sz="1200" dirty="0">
                <a:solidFill>
                  <a:schemeClr val="accent5">
                    <a:lumMod val="50000"/>
                  </a:schemeClr>
                </a:solidFill>
                <a:latin typeface="Century Gothic" panose="020B0502020202020204" pitchFamily="34" charset="0"/>
              </a:rPr>
              <a:t>J’écrivais des messages sur mon portable en classe.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chemeClr val="accent5">
                    <a:lumMod val="50000"/>
                  </a:schemeClr>
                </a:solidFill>
                <a:latin typeface="Century Gothic" panose="020B0502020202020204" pitchFamily="34" charset="0"/>
              </a:rPr>
              <a:t>Je ne lisais jamais de journaux.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chemeClr val="accent5">
                    <a:lumMod val="50000"/>
                  </a:schemeClr>
                </a:solidFill>
                <a:latin typeface="Century Gothic" panose="020B0502020202020204" pitchFamily="34" charset="0"/>
              </a:rPr>
              <a:t>J’inscrivais les dates importantes sur la main.</a:t>
            </a:r>
          </a:p>
          <a:p>
            <a:pPr marL="228600" indent="-228600" algn="l">
              <a:buFont typeface="+mj-lt"/>
              <a:buAutoNum type="arabicPeriod"/>
            </a:pPr>
            <a:r>
              <a:rPr lang="fr-FR" sz="1200" dirty="0">
                <a:solidFill>
                  <a:schemeClr val="accent5">
                    <a:lumMod val="50000"/>
                  </a:schemeClr>
                </a:solidFill>
                <a:latin typeface="Century Gothic" panose="020B0502020202020204" pitchFamily="34" charset="0"/>
              </a:rPr>
              <a:t>Je sors les mercredis.</a:t>
            </a:r>
          </a:p>
          <a:p>
            <a:pPr marL="228600" indent="-228600" algn="l">
              <a:buFont typeface="+mj-lt"/>
              <a:buAutoNum type="arabicPeriod"/>
            </a:pPr>
            <a:r>
              <a:rPr lang="fr-FR" sz="1200" dirty="0">
                <a:solidFill>
                  <a:schemeClr val="accent5">
                    <a:lumMod val="50000"/>
                  </a:schemeClr>
                </a:solidFill>
                <a:latin typeface="Century Gothic" panose="020B0502020202020204" pitchFamily="34" charset="0"/>
              </a:rPr>
              <a:t>Je sortais les samedis.</a:t>
            </a:r>
          </a:p>
          <a:p>
            <a:pPr marL="228600" indent="-228600" algn="l">
              <a:buFont typeface="+mj-lt"/>
              <a:buAutoNum type="arabicPeriod"/>
            </a:pPr>
            <a:r>
              <a:rPr lang="fr-FR" sz="1200" dirty="0">
                <a:solidFill>
                  <a:schemeClr val="accent5">
                    <a:lumMod val="50000"/>
                  </a:schemeClr>
                </a:solidFill>
                <a:latin typeface="Century Gothic" panose="020B0502020202020204" pitchFamily="34" charset="0"/>
              </a:rPr>
              <a:t>Je réponds aux messages après les cours.</a:t>
            </a:r>
          </a:p>
          <a:p>
            <a:pPr marL="228600" indent="-228600" algn="l">
              <a:buFont typeface="+mj-lt"/>
              <a:buAutoNum type="arabicPeriod"/>
            </a:pPr>
            <a:r>
              <a:rPr lang="fr-FR" sz="1200" dirty="0">
                <a:solidFill>
                  <a:schemeClr val="accent5">
                    <a:lumMod val="50000"/>
                  </a:schemeClr>
                </a:solidFill>
                <a:latin typeface="Century Gothic" panose="020B0502020202020204" pitchFamily="34" charset="0"/>
              </a:rPr>
              <a:t>J’écris beaucoup dans mes cahiers.</a:t>
            </a:r>
          </a:p>
          <a:p>
            <a:pPr marL="228600" indent="-228600" algn="l">
              <a:buFont typeface="+mj-lt"/>
              <a:buAutoNum type="arabicPeriod"/>
            </a:pPr>
            <a:r>
              <a:rPr lang="fr-FR" sz="1200" dirty="0">
                <a:solidFill>
                  <a:schemeClr val="accent5">
                    <a:lumMod val="50000"/>
                  </a:schemeClr>
                </a:solidFill>
                <a:latin typeface="Century Gothic" panose="020B0502020202020204" pitchFamily="34" charset="0"/>
              </a:rPr>
              <a:t>Je deviens plus responsable.</a:t>
            </a:r>
          </a:p>
          <a:p>
            <a:pPr marL="228600" indent="-228600" algn="l">
              <a:buFont typeface="+mj-lt"/>
              <a:buAutoNum type="arabicPeriod"/>
            </a:pPr>
            <a:r>
              <a:rPr lang="fr-FR" sz="1200" dirty="0">
                <a:solidFill>
                  <a:schemeClr val="accent5">
                    <a:lumMod val="50000"/>
                  </a:schemeClr>
                </a:solidFill>
                <a:latin typeface="Century Gothic" panose="020B0502020202020204" pitchFamily="34" charset="0"/>
              </a:rPr>
              <a:t>Je ne finissais pas tous mes devoirs.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chemeClr val="accent5">
                    <a:lumMod val="50000"/>
                  </a:schemeClr>
                </a:solidFill>
                <a:latin typeface="Century Gothic" panose="020B0502020202020204" pitchFamily="34" charset="0"/>
              </a:rPr>
              <a:t>Je comprenais mon travail facilement.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chemeClr val="accent5">
                    <a:lumMod val="50000"/>
                  </a:schemeClr>
                </a:solidFill>
                <a:latin typeface="Century Gothic" panose="020B0502020202020204" pitchFamily="34" charset="0"/>
              </a:rPr>
              <a:t>Je réussis tous mes examens.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506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Recap perfect vs imperfect tenses</a:t>
            </a:r>
            <a:endParaRPr lang="en-US" b="1" dirty="0"/>
          </a:p>
          <a:p>
            <a:endParaRPr lang="en-US" b="1" dirty="0"/>
          </a:p>
          <a:p>
            <a:r>
              <a:rPr lang="en-US" b="1" dirty="0"/>
              <a:t>Procedure:</a:t>
            </a:r>
          </a:p>
          <a:p>
            <a:pPr marL="228600" indent="-228600">
              <a:buAutoNum type="arabicPeriod"/>
            </a:pPr>
            <a:r>
              <a:rPr lang="en-US" b="0" dirty="0"/>
              <a:t>Click to reveal explanations and examples.</a:t>
            </a:r>
          </a:p>
          <a:p>
            <a:r>
              <a:rPr lang="en-US" b="0" dirty="0"/>
              <a:t>2.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40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12 minutes</a:t>
            </a:r>
            <a:endParaRPr lang="en-US" b="1" dirty="0"/>
          </a:p>
          <a:p>
            <a:endParaRPr lang="en-US" b="1" dirty="0"/>
          </a:p>
          <a:p>
            <a:r>
              <a:rPr lang="en-US" b="1" dirty="0"/>
              <a:t>Aim: </a:t>
            </a:r>
            <a:r>
              <a:rPr lang="en-US" b="0" dirty="0"/>
              <a:t>Written production of perfect and imperfect tense in context</a:t>
            </a:r>
            <a:endParaRPr lang="en-US" b="1" dirty="0"/>
          </a:p>
          <a:p>
            <a:endParaRPr lang="en-US" b="1" dirty="0"/>
          </a:p>
          <a:p>
            <a:r>
              <a:rPr lang="en-US" b="1" dirty="0"/>
              <a:t>Procedure:</a:t>
            </a:r>
          </a:p>
          <a:p>
            <a:r>
              <a:rPr lang="en-US" b="0" dirty="0"/>
              <a:t>1. Students translate the verbs into French in the appropriate tense.</a:t>
            </a:r>
          </a:p>
          <a:p>
            <a:r>
              <a:rPr lang="en-US" b="0" dirty="0"/>
              <a:t>2. Click to reveal answers.</a:t>
            </a:r>
          </a:p>
          <a:p>
            <a:r>
              <a:rPr lang="en-US" b="0" dirty="0"/>
              <a:t>3. Ensure understanding of choice of tenses.</a:t>
            </a:r>
          </a:p>
          <a:p>
            <a:r>
              <a:rPr lang="en-US" b="0" dirty="0"/>
              <a:t>4. Oral translation of text.</a:t>
            </a:r>
          </a:p>
          <a:p>
            <a:endParaRPr lang="en-US" b="0" dirty="0"/>
          </a:p>
          <a:p>
            <a:r>
              <a:rPr lang="en-US" b="1" dirty="0"/>
              <a:t>Differentiation</a:t>
            </a:r>
            <a:r>
              <a:rPr lang="en-US" b="0" dirty="0"/>
              <a:t>:</a:t>
            </a:r>
            <a:br>
              <a:rPr lang="en-US" b="0" dirty="0"/>
            </a:br>
            <a:r>
              <a:rPr lang="en-US" b="0" dirty="0"/>
              <a:t>For more support, provide either the verb forms (jumbled) on the board, OR the infinitive verbs.</a:t>
            </a:r>
            <a:br>
              <a:rPr lang="en-US" b="0" dirty="0"/>
            </a:br>
            <a:r>
              <a:rPr lang="en-US" b="0" dirty="0"/>
              <a:t>To reduce the overall load within the time, cut the text in half, stopping after item 10.  The remainder of the task could be given for homework.</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tournée [2691], mondial [549]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Century Gothic" panose="020B0502020202020204" pitchFamily="34" charset="0"/>
                <a:ea typeface="+mn-ea"/>
                <a:cs typeface="+mn-cs"/>
              </a:rPr>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Century Gothic" panose="020B0502020202020204" pitchFamily="34" charset="0"/>
                <a:ea typeface="+mn-ea"/>
                <a:cs typeface="+mn-cs"/>
              </a:rPr>
              <a:t>âge [502], cassette [4925], américain [374]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Céline Dion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CC BY-SA 3.0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751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effectLst/>
                <a:latin typeface="Calibri" panose="020F0502020204030204" pitchFamily="34" charset="0"/>
                <a:ea typeface="Calibri" panose="020F0502020204030204" pitchFamily="34" charset="0"/>
                <a:cs typeface="Calibri" panose="020F0502020204030204" pitchFamily="34" charset="0"/>
              </a:rPr>
              <a:t>Resources pending release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[-eill-/-eil]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[-eill-/-eil]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oreille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point to your ear.</a:t>
            </a:r>
            <a:br>
              <a:rPr lang="en-GB" baseline="0" dirty="0"/>
            </a:br>
            <a:r>
              <a:rPr lang="en-GB" baseline="0" dirty="0"/>
              <a:t>4. Roll back the animations and work through 1-3 again, but this time, dropping your voice completely to listen carefully to the students saying the </a:t>
            </a:r>
            <a:r>
              <a:rPr lang="en-GB" b="1" baseline="0" dirty="0"/>
              <a:t>[-eill-/-eil] </a:t>
            </a:r>
            <a:r>
              <a:rPr lang="en-GB" baseline="0" dirty="0"/>
              <a:t>sound, pronouncing </a:t>
            </a:r>
            <a:r>
              <a:rPr lang="en-GB" b="0" baseline="0" dirty="0"/>
              <a:t>”</a:t>
            </a:r>
            <a:r>
              <a:rPr lang="en-GB" b="1" baseline="0" dirty="0"/>
              <a:t>oreille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oreille </a:t>
            </a:r>
            <a:r>
              <a:rPr lang="en-GB" b="0" dirty="0"/>
              <a:t>[1884]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259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[-euill-/-euil]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[-euill-/-euil]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feuille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stroke the back of one hand</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[-euill-/-euil] </a:t>
            </a:r>
            <a:r>
              <a:rPr lang="en-GB" baseline="0" dirty="0"/>
              <a:t>sound, pronouncing </a:t>
            </a:r>
            <a:r>
              <a:rPr lang="en-GB" b="0" baseline="0" dirty="0"/>
              <a:t>”</a:t>
            </a:r>
            <a:r>
              <a:rPr lang="en-GB" b="1" baseline="0" dirty="0"/>
              <a:t>feuille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feuille </a:t>
            </a:r>
            <a:r>
              <a:rPr lang="en-GB" b="0" baseline="0" dirty="0"/>
              <a:t>[2440]</a:t>
            </a:r>
            <a:r>
              <a:rPr lang="en-GB" baseline="0" dirty="0"/>
              <a:t> </a:t>
            </a:r>
            <a:endParaRPr lang="de-DE"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a:t>
            </a:r>
            <a:r>
              <a:rPr lang="de-DE" sz="1200" b="0" i="0" kern="1200" dirty="0">
                <a:solidFill>
                  <a:schemeClr val="tx1"/>
                </a:solidFill>
                <a:effectLst/>
                <a:latin typeface="Century Gothic" panose="020B0502020202020204" pitchFamily="34" charset="0"/>
                <a:ea typeface="+mn-ea"/>
                <a:cs typeface="+mn-cs"/>
              </a:rPr>
              <a:t>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9600" b="1" dirty="0">
                <a:solidFill>
                  <a:srgbClr val="1F4E79"/>
                </a:solidFill>
                <a:latin typeface="Century Gothic" panose="020B0502020202020204" pitchFamily="34" charset="0"/>
                <a:ea typeface="+mn-ea"/>
                <a:cs typeface="Calibri" panose="020F0502020204030204" pitchFamily="34" charset="0"/>
              </a:rPr>
              <a:t>-ouill-/-</a:t>
            </a:r>
            <a:r>
              <a:rPr lang="en-GB" sz="9600" b="1" dirty="0">
                <a:solidFill>
                  <a:srgbClr val="1F4E79"/>
                </a:solidFill>
                <a:latin typeface="Century Gothic" panose="020B0502020202020204" pitchFamily="34" charset="0"/>
                <a:cs typeface="Calibri" panose="020F0502020204030204" pitchFamily="34" charset="0"/>
              </a:rPr>
              <a:t>ouil]</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cs typeface="Calibri" panose="020F0502020204030204" pitchFamily="34" charset="0"/>
              </a:rPr>
              <a:t>ouil]</a:t>
            </a:r>
            <a:r>
              <a:rPr lang="en-GB" sz="1200" b="1" baseline="0" dirty="0">
                <a:solidFill>
                  <a:srgbClr val="1F4E79"/>
                </a:solidFill>
                <a:latin typeface="Century Gothic" panose="020B0502020202020204" pitchFamily="34" charset="0"/>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brouillard</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squint and </a:t>
            </a:r>
            <a:r>
              <a:rPr lang="en-GB" b="1" dirty="0"/>
              <a:t>wiggle fingers in front of face miming being unable to see through fog].</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cs typeface="Calibri" panose="020F0502020204030204" pitchFamily="34" charset="0"/>
              </a:rPr>
              <a:t>ouil]</a:t>
            </a:r>
            <a:r>
              <a:rPr lang="en-GB" sz="1200" b="1" baseline="0" dirty="0">
                <a:solidFill>
                  <a:srgbClr val="1F4E79"/>
                </a:solidFill>
                <a:latin typeface="Century Gothic" panose="020B0502020202020204" pitchFamily="34" charset="0"/>
                <a:cs typeface="Calibri" panose="020F0502020204030204" pitchFamily="34" charset="0"/>
              </a:rPr>
              <a:t> </a:t>
            </a:r>
            <a:r>
              <a:rPr lang="en-GB" baseline="0" dirty="0"/>
              <a:t>sound, pronouncing </a:t>
            </a:r>
            <a:r>
              <a:rPr lang="en-GB" b="0" baseline="0" dirty="0"/>
              <a:t>”</a:t>
            </a:r>
            <a:r>
              <a:rPr lang="en-GB" b="1" baseline="0" dirty="0"/>
              <a:t>brouillard</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brouillard </a:t>
            </a:r>
            <a:r>
              <a:rPr lang="en-GB" b="0" dirty="0"/>
              <a:t>[4452]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brouiller </a:t>
            </a:r>
            <a:r>
              <a:rPr lang="en-GB" b="0" dirty="0"/>
              <a:t>[4682]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Timing: </a:t>
            </a:r>
            <a:r>
              <a:rPr lang="en-US" b="0" baseline="0" dirty="0"/>
              <a:t>2 minutes</a:t>
            </a:r>
          </a:p>
          <a:p>
            <a:endParaRPr lang="en-US" b="1" baseline="0" dirty="0"/>
          </a:p>
          <a:p>
            <a:r>
              <a:rPr lang="en-US" b="1" baseline="0" dirty="0"/>
              <a:t>Aim: </a:t>
            </a:r>
            <a:r>
              <a:rPr lang="en-US" b="0" baseline="0" dirty="0"/>
              <a:t>Consolidation of SSCs [-eil/eill], [-euil/euill], and [-ouil/ouill] and the idea of vowel + [-il/ill] to help students break down these less frequent SSCs.</a:t>
            </a:r>
          </a:p>
          <a:p>
            <a:endParaRPr lang="en-US" b="1" baseline="0" dirty="0"/>
          </a:p>
          <a:p>
            <a:r>
              <a:rPr lang="en-US" b="1" baseline="0" dirty="0"/>
              <a:t>Procedure:</a:t>
            </a:r>
          </a:p>
          <a:p>
            <a:r>
              <a:rPr lang="en-US" b="0" baseline="0" dirty="0"/>
              <a:t>1. Click to remind students of SSCs </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[-ill/ille] </a:t>
            </a:r>
            <a:r>
              <a:rPr lang="fr-FR" sz="1200" dirty="0">
                <a:solidFill>
                  <a:srgbClr val="5B9BD5">
                    <a:lumMod val="50000"/>
                  </a:srgbClr>
                </a:solidFill>
              </a:rPr>
              <a:t>and [-ail/aill], drawing attention to the fact that they can be broken down into SSCs [i]/[a] + yih.</a:t>
            </a:r>
            <a:endParaRPr lang="en-US" b="0" baseline="0" dirty="0"/>
          </a:p>
          <a:p>
            <a:r>
              <a:rPr lang="en-US" b="0" baseline="0" dirty="0"/>
              <a:t>2. Click to bring up further SSC consolidation. Students say SSC [-eil/eill] following the pronunciation tips given.</a:t>
            </a:r>
          </a:p>
          <a:p>
            <a:r>
              <a:rPr lang="en-US" b="0" baseline="0" dirty="0"/>
              <a:t>3. Click to reveal ‘decoded’ pronunciation and example word (click picture to hear pronunciation).</a:t>
            </a:r>
          </a:p>
          <a:p>
            <a:r>
              <a:rPr lang="en-US" b="0" baseline="0" dirty="0"/>
              <a:t>4. Repeat for [-ouil/ouill] and [-euil/euill].</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oreille [1884], </a:t>
            </a:r>
            <a:r>
              <a:rPr lang="en-GB" b="0" baseline="0" dirty="0"/>
              <a:t>feuille [2440], </a:t>
            </a:r>
            <a:r>
              <a:rPr lang="en-GB" b="0" dirty="0"/>
              <a:t>brouillard [4452]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471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Speaking practice of SSCs</a:t>
            </a:r>
            <a:endParaRPr lang="en-US" b="1" dirty="0"/>
          </a:p>
          <a:p>
            <a:endParaRPr lang="en-US" b="1" dirty="0"/>
          </a:p>
          <a:p>
            <a:r>
              <a:rPr lang="en-US" b="1" dirty="0"/>
              <a:t>Procedure:</a:t>
            </a:r>
          </a:p>
          <a:p>
            <a:r>
              <a:rPr lang="en-US" b="0" dirty="0"/>
              <a:t>1. Students work in pairs.</a:t>
            </a:r>
          </a:p>
          <a:p>
            <a:r>
              <a:rPr lang="en-US" b="0" dirty="0"/>
              <a:t>2. One at a time they have to say as many [</a:t>
            </a:r>
            <a:r>
              <a:rPr lang="en-GB" sz="1200" b="0" i="0" kern="1200" dirty="0">
                <a:solidFill>
                  <a:schemeClr val="tx1"/>
                </a:solidFill>
                <a:effectLst/>
                <a:latin typeface="+mn-lt"/>
                <a:ea typeface="+mn-ea"/>
                <a:cs typeface="+mn-cs"/>
              </a:rPr>
              <a:t>ill-/-ille. -ail-/-aille, -eil/-eille, -euil/-euille,  ouil/ouille.</a:t>
            </a:r>
            <a:r>
              <a:rPr lang="en-US" b="0" dirty="0"/>
              <a:t>] words as possible in 30s.</a:t>
            </a:r>
          </a:p>
          <a:p>
            <a:r>
              <a:rPr lang="en-US" b="0" dirty="0"/>
              <a:t>3. The partner listens to make sure pronunciation is correct.</a:t>
            </a:r>
          </a:p>
          <a:p>
            <a:r>
              <a:rPr lang="en-US" b="0" dirty="0"/>
              <a:t>4. If they get one wrong, start again.</a:t>
            </a:r>
          </a:p>
          <a:p>
            <a:r>
              <a:rPr lang="en-US" b="0" dirty="0"/>
              <a:t>5. Swap roles.</a:t>
            </a:r>
          </a:p>
          <a:p>
            <a:r>
              <a:rPr lang="en-US" b="0" dirty="0"/>
              <a:t>6. Click on words to hear native pronunciation.</a:t>
            </a:r>
          </a:p>
          <a:p>
            <a:endParaRPr lang="en-US" b="0" dirty="0"/>
          </a:p>
          <a:p>
            <a:r>
              <a:rPr lang="en-US" b="1" dirty="0"/>
              <a:t>Transcript:</a:t>
            </a:r>
          </a:p>
          <a:p>
            <a:r>
              <a:rPr lang="en-US" b="0" dirty="0"/>
              <a:t>lentille</a:t>
            </a:r>
          </a:p>
          <a:p>
            <a:r>
              <a:rPr lang="en-US" b="0" dirty="0"/>
              <a:t>brouillard</a:t>
            </a:r>
          </a:p>
          <a:p>
            <a:r>
              <a:rPr lang="en-US" b="0" dirty="0"/>
              <a:t>Marseille</a:t>
            </a:r>
          </a:p>
          <a:p>
            <a:r>
              <a:rPr lang="en-US" b="0" dirty="0"/>
              <a:t>famille </a:t>
            </a:r>
          </a:p>
          <a:p>
            <a:r>
              <a:rPr lang="en-US" b="0" dirty="0"/>
              <a:t>travail</a:t>
            </a:r>
          </a:p>
          <a:p>
            <a:r>
              <a:rPr lang="en-US" b="0" dirty="0"/>
              <a:t>bouteille</a:t>
            </a:r>
          </a:p>
          <a:p>
            <a:r>
              <a:rPr lang="en-US" b="0" dirty="0"/>
              <a:t>vitrail</a:t>
            </a:r>
          </a:p>
          <a:p>
            <a:r>
              <a:rPr lang="en-US" b="0" dirty="0"/>
              <a:t>médaille</a:t>
            </a:r>
          </a:p>
          <a:p>
            <a:r>
              <a:rPr lang="en-US" b="0" dirty="0"/>
              <a:t>oreille</a:t>
            </a:r>
          </a:p>
          <a:p>
            <a:r>
              <a:rPr lang="en-US" b="0" dirty="0"/>
              <a:t>paille</a:t>
            </a:r>
          </a:p>
          <a:p>
            <a:r>
              <a:rPr lang="en-US" b="0" dirty="0"/>
              <a:t>corbeille</a:t>
            </a:r>
          </a:p>
          <a:p>
            <a:r>
              <a:rPr lang="en-US" b="0" dirty="0"/>
              <a:t>éventail</a:t>
            </a:r>
          </a:p>
          <a:p>
            <a:r>
              <a:rPr lang="en-US" b="0" dirty="0"/>
              <a:t>chandail</a:t>
            </a:r>
          </a:p>
          <a:p>
            <a:r>
              <a:rPr lang="en-US" b="0" dirty="0"/>
              <a:t>soleil</a:t>
            </a:r>
          </a:p>
          <a:p>
            <a:r>
              <a:rPr lang="en-US" b="0" dirty="0"/>
              <a:t>feuille</a:t>
            </a:r>
          </a:p>
          <a:p>
            <a:r>
              <a:rPr lang="en-US" b="0" dirty="0"/>
              <a:t>cheville</a:t>
            </a:r>
          </a:p>
          <a:p>
            <a:r>
              <a:rPr lang="en-US" b="0" dirty="0"/>
              <a:t>grenouille</a:t>
            </a:r>
          </a:p>
          <a:p>
            <a:r>
              <a:rPr lang="en-US" b="0" dirty="0"/>
              <a:t>appareil</a:t>
            </a:r>
          </a:p>
          <a:p>
            <a:r>
              <a:rPr lang="en-US" b="0" dirty="0"/>
              <a:t>écureuil</a:t>
            </a:r>
          </a:p>
          <a:p>
            <a:r>
              <a:rPr lang="en-US" b="0" dirty="0"/>
              <a:t>fauteuil</a:t>
            </a:r>
          </a:p>
          <a:p>
            <a:r>
              <a:rPr lang="en-US" b="0" dirty="0"/>
              <a:t>détail</a:t>
            </a:r>
          </a:p>
          <a:p>
            <a:endParaRPr lang="en-US" b="0" baseline="0" dirty="0"/>
          </a:p>
          <a:p>
            <a:r>
              <a:rPr lang="en-GB" b="1" baseline="0" dirty="0"/>
              <a:t>Word frequency of cognates (1 is the most frequent word in French): </a:t>
            </a:r>
            <a:r>
              <a:rPr lang="en-GB" b="0" baseline="0" dirty="0"/>
              <a:t>lentille </a:t>
            </a:r>
            <a:r>
              <a:rPr lang="en-GB" sz="1200" b="0" i="0" kern="1200" dirty="0">
                <a:solidFill>
                  <a:schemeClr val="tx1"/>
                </a:solidFill>
                <a:effectLst/>
                <a:latin typeface="+mn-lt"/>
                <a:ea typeface="+mn-ea"/>
                <a:cs typeface="+mn-cs"/>
              </a:rPr>
              <a:t>[&gt;5000]</a:t>
            </a:r>
            <a:r>
              <a:rPr lang="en-GB" b="0" baseline="0" dirty="0"/>
              <a:t>, brouillard [4452], famille [172], travail [153], bouteille [2979], vitrail </a:t>
            </a:r>
            <a:r>
              <a:rPr lang="en-GB" sz="1200" b="0" i="0" kern="1200" dirty="0">
                <a:solidFill>
                  <a:schemeClr val="tx1"/>
                </a:solidFill>
                <a:effectLst/>
                <a:latin typeface="+mn-lt"/>
                <a:ea typeface="+mn-ea"/>
                <a:cs typeface="+mn-cs"/>
              </a:rPr>
              <a:t>[&gt;5000]</a:t>
            </a:r>
            <a:r>
              <a:rPr lang="en-GB" b="0" baseline="0" dirty="0"/>
              <a:t>, médaille [3361], oreille [1884], paille </a:t>
            </a:r>
            <a:r>
              <a:rPr lang="en-GB" sz="1200" b="0" i="0" kern="1200" dirty="0">
                <a:solidFill>
                  <a:schemeClr val="tx1"/>
                </a:solidFill>
                <a:effectLst/>
                <a:latin typeface="+mn-lt"/>
                <a:ea typeface="+mn-ea"/>
                <a:cs typeface="+mn-cs"/>
              </a:rPr>
              <a:t>[&gt;5000]</a:t>
            </a:r>
            <a:r>
              <a:rPr lang="en-GB" b="0" baseline="0" dirty="0"/>
              <a:t>, ville [260], corbeille </a:t>
            </a:r>
            <a:r>
              <a:rPr lang="en-GB" sz="1200" b="0" i="0" kern="1200" dirty="0">
                <a:solidFill>
                  <a:schemeClr val="tx1"/>
                </a:solidFill>
                <a:effectLst/>
                <a:latin typeface="+mn-lt"/>
                <a:ea typeface="+mn-ea"/>
                <a:cs typeface="+mn-cs"/>
              </a:rPr>
              <a:t>[&gt;5000]</a:t>
            </a:r>
            <a:r>
              <a:rPr lang="en-GB" b="0" baseline="0" dirty="0"/>
              <a:t>, éventail [4621], chandail </a:t>
            </a:r>
            <a:r>
              <a:rPr lang="en-GB" sz="1200" b="0" i="0" kern="1200" dirty="0">
                <a:solidFill>
                  <a:schemeClr val="tx1"/>
                </a:solidFill>
                <a:effectLst/>
                <a:latin typeface="+mn-lt"/>
                <a:ea typeface="+mn-ea"/>
                <a:cs typeface="+mn-cs"/>
              </a:rPr>
              <a:t>[&gt;5000]</a:t>
            </a:r>
            <a:r>
              <a:rPr lang="en-GB" b="0" baseline="0" dirty="0"/>
              <a:t>, soleil [1713], feuille [2440], cheville </a:t>
            </a:r>
            <a:r>
              <a:rPr lang="en-GB" sz="1200" b="0" i="0" kern="1200" dirty="0">
                <a:solidFill>
                  <a:schemeClr val="tx1"/>
                </a:solidFill>
                <a:effectLst/>
                <a:latin typeface="+mn-lt"/>
                <a:ea typeface="+mn-ea"/>
                <a:cs typeface="+mn-cs"/>
              </a:rPr>
              <a:t>[&gt;5000]</a:t>
            </a:r>
            <a:r>
              <a:rPr lang="en-GB" b="0" baseline="0" dirty="0"/>
              <a:t>, grenouille </a:t>
            </a:r>
            <a:r>
              <a:rPr lang="en-GB" sz="1200" b="0" i="0" kern="1200" dirty="0">
                <a:solidFill>
                  <a:schemeClr val="tx1"/>
                </a:solidFill>
                <a:effectLst/>
                <a:latin typeface="+mn-lt"/>
                <a:ea typeface="+mn-ea"/>
                <a:cs typeface="+mn-cs"/>
              </a:rPr>
              <a:t>[&gt;5000]</a:t>
            </a:r>
            <a:r>
              <a:rPr lang="en-GB" b="0" baseline="0" dirty="0"/>
              <a:t>, appareil [1420], écureuil </a:t>
            </a:r>
            <a:r>
              <a:rPr lang="en-GB" sz="1200" b="0" i="0" kern="1200" dirty="0">
                <a:solidFill>
                  <a:schemeClr val="tx1"/>
                </a:solidFill>
                <a:effectLst/>
                <a:latin typeface="+mn-lt"/>
                <a:ea typeface="+mn-ea"/>
                <a:cs typeface="+mn-cs"/>
              </a:rPr>
              <a:t>[&gt;5000]</a:t>
            </a:r>
            <a:r>
              <a:rPr lang="en-GB" b="0" baseline="0" dirty="0"/>
              <a:t>, fauteuil [2743], détail [318]</a:t>
            </a:r>
            <a:br>
              <a:rPr lang="en-GB" baseline="0" dirty="0"/>
            </a:br>
            <a:endParaRPr lang="en-US" b="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622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a:t>
            </a:r>
          </a:p>
          <a:p>
            <a:endParaRPr lang="en-US" b="1" dirty="0"/>
          </a:p>
          <a:p>
            <a:r>
              <a:rPr lang="en-US" b="1" dirty="0"/>
              <a:t>Aim: </a:t>
            </a:r>
            <a:r>
              <a:rPr lang="en-US" b="0" dirty="0"/>
              <a:t>Game to consolidate vocabulary from year 7 and 8: seasons, months, days, weather and numbers</a:t>
            </a:r>
          </a:p>
          <a:p>
            <a:endParaRPr lang="en-US" b="0" dirty="0"/>
          </a:p>
          <a:p>
            <a:r>
              <a:rPr lang="en-US" b="1" dirty="0"/>
              <a:t>Procedure:</a:t>
            </a:r>
          </a:p>
          <a:p>
            <a:pPr marL="228600" indent="-228600">
              <a:buFont typeface="+mj-lt"/>
              <a:buAutoNum type="arabicPeriod"/>
            </a:pPr>
            <a:r>
              <a:rPr lang="en-US" b="0" dirty="0"/>
              <a:t>Print grid to distribute to class (one between two).</a:t>
            </a:r>
          </a:p>
          <a:p>
            <a:pPr marL="228600" indent="-228600">
              <a:buFont typeface="+mj-lt"/>
              <a:buAutoNum type="arabicPeriod"/>
            </a:pPr>
            <a:r>
              <a:rPr lang="en-US" b="0" dirty="0"/>
              <a:t>In pairs, pupils take it in turns to pick a word and translate it into French, writing the word on the grid, each student using a different colour pen.</a:t>
            </a:r>
          </a:p>
          <a:p>
            <a:pPr marL="228600" indent="-228600">
              <a:buFont typeface="+mj-lt"/>
              <a:buAutoNum type="arabicPeriod"/>
            </a:pPr>
            <a:r>
              <a:rPr lang="en-US" b="0" dirty="0"/>
              <a:t>If the other player disagrees with the translation, they can correct it and steal the box on the grid.</a:t>
            </a:r>
          </a:p>
          <a:p>
            <a:pPr marL="228600" indent="-228600">
              <a:buFont typeface="+mj-lt"/>
              <a:buAutoNum type="arabicPeriod"/>
            </a:pPr>
            <a:r>
              <a:rPr lang="en-US" b="0" dirty="0"/>
              <a:t>The first to get four correct in a row wins. </a:t>
            </a:r>
          </a:p>
          <a:p>
            <a:pPr marL="228600" indent="-228600">
              <a:buFont typeface="+mj-lt"/>
              <a:buAutoNum type="arabicPeriod"/>
            </a:pPr>
            <a:r>
              <a:rPr lang="en-US" b="0" dirty="0"/>
              <a:t>The game can be repeated until all the boxes have been filled.</a:t>
            </a:r>
          </a:p>
          <a:p>
            <a:pPr marL="228600" indent="-228600">
              <a:buFont typeface="+mj-lt"/>
              <a:buAutoNum type="arabicPeriod"/>
            </a:pPr>
            <a:r>
              <a:rPr lang="en-US" b="0" dirty="0"/>
              <a:t>Teacher to elicit answers from individual pupils and click to reveal them.</a:t>
            </a:r>
          </a:p>
          <a:p>
            <a:endParaRPr lang="en-US" b="0" dirty="0"/>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dirty="0"/>
          </a:p>
        </p:txBody>
      </p:sp>
    </p:spTree>
    <p:extLst>
      <p:ext uri="{BB962C8B-B14F-4D97-AF65-F5344CB8AC3E}">
        <p14:creationId xmlns:p14="http://schemas.microsoft.com/office/powerpoint/2010/main" val="370939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8118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540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8473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471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3925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133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41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7696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1555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80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7264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5746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101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61946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65409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7000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38922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12/02/2022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71905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12/02/2022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45057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12/02/2022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11681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12/02/2022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90166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12/02/2022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42431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6653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4017034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18" Type="http://schemas.openxmlformats.org/officeDocument/2006/relationships/audio" Target="../media/audio47.wav"/><Relationship Id="rId3" Type="http://schemas.openxmlformats.org/officeDocument/2006/relationships/image" Target="../media/image10.png"/><Relationship Id="rId21" Type="http://schemas.openxmlformats.org/officeDocument/2006/relationships/audio" Target="../media/audio49.wav"/><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audio" Target="../media/audio46.wav"/><Relationship Id="rId25" Type="http://schemas.openxmlformats.org/officeDocument/2006/relationships/image" Target="../media/image34.png"/><Relationship Id="rId2" Type="http://schemas.openxmlformats.org/officeDocument/2006/relationships/notesSlide" Target="../notesSlides/notesSlide12.xml"/><Relationship Id="rId16" Type="http://schemas.openxmlformats.org/officeDocument/2006/relationships/audio" Target="../media/audio45.wav"/><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24" Type="http://schemas.openxmlformats.org/officeDocument/2006/relationships/audio" Target="../media/audio52.wav"/><Relationship Id="rId5" Type="http://schemas.openxmlformats.org/officeDocument/2006/relationships/audio" Target="../media/audio34.wav"/><Relationship Id="rId15" Type="http://schemas.openxmlformats.org/officeDocument/2006/relationships/audio" Target="../media/audio44.wav"/><Relationship Id="rId23" Type="http://schemas.openxmlformats.org/officeDocument/2006/relationships/audio" Target="../media/audio51.wav"/><Relationship Id="rId10" Type="http://schemas.openxmlformats.org/officeDocument/2006/relationships/audio" Target="../media/audio39.wav"/><Relationship Id="rId19" Type="http://schemas.openxmlformats.org/officeDocument/2006/relationships/audio" Target="../media/audio48.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audio" Target="../media/audio43.wav"/><Relationship Id="rId22" Type="http://schemas.openxmlformats.org/officeDocument/2006/relationships/audio" Target="../media/audio50.wav"/></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10.png"/><Relationship Id="rId7" Type="http://schemas.microsoft.com/office/2007/relationships/hdphoto" Target="../media/hdphoto1.wdp"/><Relationship Id="rId12" Type="http://schemas.microsoft.com/office/2007/relationships/hdphoto" Target="../media/hdphoto2.wdp"/><Relationship Id="rId17" Type="http://schemas.openxmlformats.org/officeDocument/2006/relationships/image" Target="../media/image55.png"/><Relationship Id="rId2" Type="http://schemas.openxmlformats.org/officeDocument/2006/relationships/notesSlide" Target="../notesSlides/notesSlide18.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49.png"/><Relationship Id="rId19" Type="http://schemas.openxmlformats.org/officeDocument/2006/relationships/image" Target="../media/image57.png"/><Relationship Id="rId4" Type="http://schemas.openxmlformats.org/officeDocument/2006/relationships/image" Target="../media/image41.png"/><Relationship Id="rId9" Type="http://schemas.openxmlformats.org/officeDocument/2006/relationships/image" Target="../media/image48.pn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10.png"/><Relationship Id="rId7" Type="http://schemas.microsoft.com/office/2007/relationships/hdphoto" Target="../media/hdphoto1.wdp"/><Relationship Id="rId12" Type="http://schemas.microsoft.com/office/2007/relationships/hdphoto" Target="../media/hdphoto2.wdp"/><Relationship Id="rId17" Type="http://schemas.openxmlformats.org/officeDocument/2006/relationships/image" Target="../media/image55.png"/><Relationship Id="rId2" Type="http://schemas.openxmlformats.org/officeDocument/2006/relationships/notesSlide" Target="../notesSlides/notesSlide19.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49.png"/><Relationship Id="rId19" Type="http://schemas.openxmlformats.org/officeDocument/2006/relationships/image" Target="../media/image57.png"/><Relationship Id="rId4" Type="http://schemas.openxmlformats.org/officeDocument/2006/relationships/image" Target="../media/image41.png"/><Relationship Id="rId9" Type="http://schemas.openxmlformats.org/officeDocument/2006/relationships/image" Target="../media/image48.png"/><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audio" Target="../media/audio55.wav"/><Relationship Id="rId12"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audio" Target="../media/audio54.wav"/><Relationship Id="rId11" Type="http://schemas.openxmlformats.org/officeDocument/2006/relationships/image" Target="../media/image59.png"/><Relationship Id="rId5" Type="http://schemas.openxmlformats.org/officeDocument/2006/relationships/audio" Target="../media/audio53.wav"/><Relationship Id="rId10" Type="http://schemas.openxmlformats.org/officeDocument/2006/relationships/audio" Target="../media/audio58.wav"/><Relationship Id="rId4" Type="http://schemas.openxmlformats.org/officeDocument/2006/relationships/audio" Target="../media/audio2.wav"/><Relationship Id="rId9" Type="http://schemas.openxmlformats.org/officeDocument/2006/relationships/audio" Target="../media/audio57.wav"/><Relationship Id="rId1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audio" Target="../media/audio62.wav"/><Relationship Id="rId3" Type="http://schemas.openxmlformats.org/officeDocument/2006/relationships/audio" Target="../media/audio3.wav"/><Relationship Id="rId7" Type="http://schemas.openxmlformats.org/officeDocument/2006/relationships/audio" Target="../media/audio61.wav"/><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audio" Target="../media/audio60.wav"/><Relationship Id="rId11" Type="http://schemas.openxmlformats.org/officeDocument/2006/relationships/image" Target="../media/image64.png"/><Relationship Id="rId5" Type="http://schemas.openxmlformats.org/officeDocument/2006/relationships/audio" Target="../media/audio59.wav"/><Relationship Id="rId10" Type="http://schemas.openxmlformats.org/officeDocument/2006/relationships/image" Target="../media/image63.png"/><Relationship Id="rId4" Type="http://schemas.openxmlformats.org/officeDocument/2006/relationships/audio" Target="../media/audio4.wav"/><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image" Target="../media/image67.png"/><Relationship Id="rId3" Type="http://schemas.openxmlformats.org/officeDocument/2006/relationships/audio" Target="../media/audio5.wav"/><Relationship Id="rId7" Type="http://schemas.openxmlformats.org/officeDocument/2006/relationships/audio" Target="../media/audio65.wav"/><Relationship Id="rId12"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audio" Target="../media/audio64.wav"/><Relationship Id="rId11" Type="http://schemas.openxmlformats.org/officeDocument/2006/relationships/image" Target="../media/image65.png"/><Relationship Id="rId5" Type="http://schemas.openxmlformats.org/officeDocument/2006/relationships/audio" Target="../media/audio63.wav"/><Relationship Id="rId10" Type="http://schemas.openxmlformats.org/officeDocument/2006/relationships/image" Target="../media/image7.png"/><Relationship Id="rId4" Type="http://schemas.openxmlformats.org/officeDocument/2006/relationships/audio" Target="../media/audio6.wav"/><Relationship Id="rId9" Type="http://schemas.openxmlformats.org/officeDocument/2006/relationships/audio" Target="../media/audio67.wav"/></Relationships>
</file>

<file path=ppt/slides/_rels/slide24.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image" Target="../media/image70.png"/><Relationship Id="rId3" Type="http://schemas.openxmlformats.org/officeDocument/2006/relationships/audio" Target="../media/audio7.wav"/><Relationship Id="rId7" Type="http://schemas.openxmlformats.org/officeDocument/2006/relationships/audio" Target="../media/audio70.wav"/><Relationship Id="rId12"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audio" Target="../media/audio69.wav"/><Relationship Id="rId11" Type="http://schemas.openxmlformats.org/officeDocument/2006/relationships/image" Target="../media/image68.png"/><Relationship Id="rId5" Type="http://schemas.openxmlformats.org/officeDocument/2006/relationships/audio" Target="../media/audio68.wav"/><Relationship Id="rId10" Type="http://schemas.openxmlformats.org/officeDocument/2006/relationships/image" Target="../media/image8.png"/><Relationship Id="rId4" Type="http://schemas.openxmlformats.org/officeDocument/2006/relationships/audio" Target="../media/audio8.wav"/><Relationship Id="rId9" Type="http://schemas.openxmlformats.org/officeDocument/2006/relationships/audio" Target="../media/audio72.wav"/></Relationships>
</file>

<file path=ppt/slides/_rels/slide25.xml.rels><?xml version="1.0" encoding="UTF-8" standalone="yes"?>
<Relationships xmlns="http://schemas.openxmlformats.org/package/2006/relationships"><Relationship Id="rId8" Type="http://schemas.openxmlformats.org/officeDocument/2006/relationships/audio" Target="../media/audio76.wav"/><Relationship Id="rId3" Type="http://schemas.openxmlformats.org/officeDocument/2006/relationships/audio" Target="../media/audio9.wav"/><Relationship Id="rId7" Type="http://schemas.openxmlformats.org/officeDocument/2006/relationships/audio" Target="../media/audio75.wav"/><Relationship Id="rId12"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50.xml"/><Relationship Id="rId6" Type="http://schemas.openxmlformats.org/officeDocument/2006/relationships/audio" Target="../media/audio74.wav"/><Relationship Id="rId11" Type="http://schemas.openxmlformats.org/officeDocument/2006/relationships/image" Target="../media/image9.png"/><Relationship Id="rId5" Type="http://schemas.openxmlformats.org/officeDocument/2006/relationships/audio" Target="../media/audio73.wav"/><Relationship Id="rId10" Type="http://schemas.openxmlformats.org/officeDocument/2006/relationships/image" Target="../media/image71.png"/><Relationship Id="rId4" Type="http://schemas.openxmlformats.org/officeDocument/2006/relationships/audio" Target="../media/audio10.wav"/><Relationship Id="rId9" Type="http://schemas.openxmlformats.org/officeDocument/2006/relationships/audio" Target="../media/audio77.wav"/></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78.wav"/><Relationship Id="rId7" Type="http://schemas.openxmlformats.org/officeDocument/2006/relationships/image" Target="../media/image10.png"/><Relationship Id="rId12" Type="http://schemas.openxmlformats.org/officeDocument/2006/relationships/audio" Target="../media/audio85.wav"/><Relationship Id="rId2" Type="http://schemas.openxmlformats.org/officeDocument/2006/relationships/notesSlide" Target="../notesSlides/notesSlide26.xml"/><Relationship Id="rId1" Type="http://schemas.openxmlformats.org/officeDocument/2006/relationships/slideLayout" Target="../slideLayouts/slideLayout50.xml"/><Relationship Id="rId6" Type="http://schemas.openxmlformats.org/officeDocument/2006/relationships/audio" Target="../media/audio81.wav"/><Relationship Id="rId11" Type="http://schemas.openxmlformats.org/officeDocument/2006/relationships/audio" Target="../media/audio84.wav"/><Relationship Id="rId5" Type="http://schemas.openxmlformats.org/officeDocument/2006/relationships/audio" Target="../media/audio80.wav"/><Relationship Id="rId10" Type="http://schemas.openxmlformats.org/officeDocument/2006/relationships/audio" Target="../media/audio83.wav"/><Relationship Id="rId4" Type="http://schemas.openxmlformats.org/officeDocument/2006/relationships/audio" Target="../media/audio79.wav"/><Relationship Id="rId9" Type="http://schemas.openxmlformats.org/officeDocument/2006/relationships/audio" Target="../media/audio82.wav"/></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audio" Target="../media/audio90.wav"/><Relationship Id="rId13" Type="http://schemas.openxmlformats.org/officeDocument/2006/relationships/audio" Target="../media/audio95.wav"/><Relationship Id="rId3" Type="http://schemas.openxmlformats.org/officeDocument/2006/relationships/image" Target="../media/image10.png"/><Relationship Id="rId7" Type="http://schemas.openxmlformats.org/officeDocument/2006/relationships/audio" Target="../media/audio89.wav"/><Relationship Id="rId12" Type="http://schemas.openxmlformats.org/officeDocument/2006/relationships/audio" Target="../media/audio94.wav"/><Relationship Id="rId17" Type="http://schemas.openxmlformats.org/officeDocument/2006/relationships/image" Target="../media/image81.png"/><Relationship Id="rId2" Type="http://schemas.openxmlformats.org/officeDocument/2006/relationships/notesSlide" Target="../notesSlides/notesSlide36.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audio" Target="../media/audio88.wav"/><Relationship Id="rId11" Type="http://schemas.openxmlformats.org/officeDocument/2006/relationships/audio" Target="../media/audio93.wav"/><Relationship Id="rId5" Type="http://schemas.openxmlformats.org/officeDocument/2006/relationships/audio" Target="../media/audio87.wav"/><Relationship Id="rId15" Type="http://schemas.openxmlformats.org/officeDocument/2006/relationships/audio" Target="../media/audio97.wav"/><Relationship Id="rId10" Type="http://schemas.openxmlformats.org/officeDocument/2006/relationships/audio" Target="../media/audio92.wav"/><Relationship Id="rId4" Type="http://schemas.openxmlformats.org/officeDocument/2006/relationships/audio" Target="../media/audio86.wav"/><Relationship Id="rId9" Type="http://schemas.openxmlformats.org/officeDocument/2006/relationships/audio" Target="../media/audio91.wav"/><Relationship Id="rId14" Type="http://schemas.openxmlformats.org/officeDocument/2006/relationships/audio" Target="../media/audio96.wav"/></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audio" Target="../media/audio8.wav"/></Relationships>
</file>

<file path=ppt/slides/_rels/slide6.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audio" Target="../media/audio10.wav"/></Relationships>
</file>

<file path=ppt/slides/_rels/slide7.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10.wav"/><Relationship Id="rId5" Type="http://schemas.openxmlformats.org/officeDocument/2006/relationships/image" Target="../media/image11.png"/><Relationship Id="rId4" Type="http://schemas.openxmlformats.org/officeDocument/2006/relationships/audio" Target="../media/audio6.wav"/><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13" Type="http://schemas.openxmlformats.org/officeDocument/2006/relationships/audio" Target="../media/audio20.wav"/><Relationship Id="rId18" Type="http://schemas.openxmlformats.org/officeDocument/2006/relationships/audio" Target="../media/audio25.wav"/><Relationship Id="rId26" Type="http://schemas.openxmlformats.org/officeDocument/2006/relationships/audio" Target="../media/audio32.wav"/><Relationship Id="rId39" Type="http://schemas.openxmlformats.org/officeDocument/2006/relationships/image" Target="../media/image28.png"/><Relationship Id="rId21" Type="http://schemas.openxmlformats.org/officeDocument/2006/relationships/audio" Target="../media/audio28.wav"/><Relationship Id="rId34" Type="http://schemas.openxmlformats.org/officeDocument/2006/relationships/image" Target="../media/image23.png"/><Relationship Id="rId42" Type="http://schemas.openxmlformats.org/officeDocument/2006/relationships/audio" Target="../media/audio6.wav"/><Relationship Id="rId47" Type="http://schemas.openxmlformats.org/officeDocument/2006/relationships/image" Target="../media/image32.png"/><Relationship Id="rId7" Type="http://schemas.openxmlformats.org/officeDocument/2006/relationships/audio" Target="../media/audio15.wav"/><Relationship Id="rId2" Type="http://schemas.openxmlformats.org/officeDocument/2006/relationships/notesSlide" Target="../notesSlides/notesSlide8.xml"/><Relationship Id="rId16" Type="http://schemas.openxmlformats.org/officeDocument/2006/relationships/audio" Target="../media/audio23.wav"/><Relationship Id="rId29"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audio" Target="../media/audio14.wav"/><Relationship Id="rId11" Type="http://schemas.openxmlformats.org/officeDocument/2006/relationships/image" Target="../media/image14.png"/><Relationship Id="rId24" Type="http://schemas.openxmlformats.org/officeDocument/2006/relationships/audio" Target="../media/audio31.wav"/><Relationship Id="rId32" Type="http://schemas.openxmlformats.org/officeDocument/2006/relationships/image" Target="../media/image21.png"/><Relationship Id="rId37" Type="http://schemas.openxmlformats.org/officeDocument/2006/relationships/image" Target="../media/image26.png"/><Relationship Id="rId40" Type="http://schemas.openxmlformats.org/officeDocument/2006/relationships/image" Target="../media/image29.png"/><Relationship Id="rId45" Type="http://schemas.openxmlformats.org/officeDocument/2006/relationships/image" Target="../media/image12.png"/><Relationship Id="rId5" Type="http://schemas.openxmlformats.org/officeDocument/2006/relationships/audio" Target="../media/audio13.wav"/><Relationship Id="rId15" Type="http://schemas.openxmlformats.org/officeDocument/2006/relationships/audio" Target="../media/audio22.wav"/><Relationship Id="rId23" Type="http://schemas.openxmlformats.org/officeDocument/2006/relationships/audio" Target="../media/audio30.wav"/><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audio" Target="../media/audio18.wav"/><Relationship Id="rId19" Type="http://schemas.openxmlformats.org/officeDocument/2006/relationships/audio" Target="../media/audio26.wav"/><Relationship Id="rId31" Type="http://schemas.openxmlformats.org/officeDocument/2006/relationships/image" Target="../media/image20.png"/><Relationship Id="rId44" Type="http://schemas.openxmlformats.org/officeDocument/2006/relationships/audio" Target="../media/audio10.wav"/><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1.wav"/><Relationship Id="rId22" Type="http://schemas.openxmlformats.org/officeDocument/2006/relationships/audio" Target="../media/audio29.wav"/><Relationship Id="rId27" Type="http://schemas.openxmlformats.org/officeDocument/2006/relationships/image" Target="../media/image16.jpeg"/><Relationship Id="rId30" Type="http://schemas.openxmlformats.org/officeDocument/2006/relationships/image" Target="../media/image19.png"/><Relationship Id="rId35" Type="http://schemas.openxmlformats.org/officeDocument/2006/relationships/image" Target="../media/image24.png"/><Relationship Id="rId43" Type="http://schemas.openxmlformats.org/officeDocument/2006/relationships/image" Target="../media/image11.png"/><Relationship Id="rId8" Type="http://schemas.openxmlformats.org/officeDocument/2006/relationships/audio" Target="../media/audio16.wav"/><Relationship Id="rId3" Type="http://schemas.openxmlformats.org/officeDocument/2006/relationships/image" Target="../media/image10.png"/><Relationship Id="rId12" Type="http://schemas.openxmlformats.org/officeDocument/2006/relationships/audio" Target="../media/audio19.wav"/><Relationship Id="rId17" Type="http://schemas.openxmlformats.org/officeDocument/2006/relationships/audio" Target="../media/audio24.wav"/><Relationship Id="rId25" Type="http://schemas.openxmlformats.org/officeDocument/2006/relationships/image" Target="../media/image15.png"/><Relationship Id="rId33" Type="http://schemas.openxmlformats.org/officeDocument/2006/relationships/image" Target="../media/image22.png"/><Relationship Id="rId38" Type="http://schemas.openxmlformats.org/officeDocument/2006/relationships/image" Target="../media/image27.png"/><Relationship Id="rId46" Type="http://schemas.openxmlformats.org/officeDocument/2006/relationships/image" Target="../media/image31.png"/><Relationship Id="rId20" Type="http://schemas.openxmlformats.org/officeDocument/2006/relationships/audio" Target="../media/audio27.wav"/><Relationship Id="rId41"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300038" y="1479546"/>
            <a:ext cx="7308549" cy="1062010"/>
          </a:xfrm>
        </p:spPr>
        <p:txBody>
          <a:bodyPr>
            <a:normAutofit fontScale="90000"/>
          </a:bodyPr>
          <a:lstStyle/>
          <a:p>
            <a:pPr algn="l"/>
            <a:r>
              <a:rPr lang="en-GB" sz="4000" b="1" dirty="0">
                <a:solidFill>
                  <a:prstClr val="white"/>
                </a:solidFill>
              </a:rPr>
              <a:t>Les vacances de </a:t>
            </a:r>
            <a:r>
              <a:rPr lang="fr-FR" sz="4000" b="1" dirty="0">
                <a:solidFill>
                  <a:prstClr val="white"/>
                </a:solidFill>
              </a:rPr>
              <a:t>printemps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350895" y="2197858"/>
            <a:ext cx="7748076" cy="886062"/>
          </a:xfrm>
        </p:spPr>
        <p:txBody>
          <a:bodyPr>
            <a:noAutofit/>
          </a:bodyPr>
          <a:lstStyle/>
          <a:p>
            <a:pPr algn="l"/>
            <a:r>
              <a:rPr lang="en-GB" sz="3000" dirty="0">
                <a:solidFill>
                  <a:prstClr val="white"/>
                </a:solidFill>
              </a:rPr>
              <a:t>Revision of grammar from terms 9.2.1. and 9.2.2 for assessment</a:t>
            </a:r>
          </a:p>
          <a:p>
            <a:pPr algn="l"/>
            <a:r>
              <a:rPr lang="en-GB" sz="3000" dirty="0">
                <a:solidFill>
                  <a:prstClr val="white"/>
                </a:solidFill>
              </a:rPr>
              <a:t>SSCs </a:t>
            </a:r>
            <a:r>
              <a:rPr lang="fr-FR" sz="3000" dirty="0">
                <a:solidFill>
                  <a:prstClr val="white"/>
                </a:solidFill>
              </a:rPr>
              <a:t>ill-/-ille. -ail-/aille, -eil/-eille, -euil/-euille,  ouil/ouille</a:t>
            </a:r>
            <a:endParaRPr lang="en-GB" sz="3000" dirty="0">
              <a:solidFill>
                <a:prstClr val="white"/>
              </a:solidFill>
            </a:endParaRP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350895" y="478095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a:t>
            </a:r>
            <a:r>
              <a:rPr lang="en-GB" sz="2000" dirty="0">
                <a:solidFill>
                  <a:prstClr val="white"/>
                </a:solidFill>
                <a:latin typeface="Century Gothic" panose="020B0502020202020204" pitchFamily="34" charset="0"/>
              </a:rPr>
              <a:t>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45</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401406"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Catherine Salkeld</a:t>
            </a:r>
            <a:r>
              <a:rPr lang="en-GB" sz="1400" dirty="0">
                <a:solidFill>
                  <a:prstClr val="white"/>
                </a:solidFill>
                <a:latin typeface="Century Gothic" panose="020B0502020202020204" pitchFamily="34" charset="0"/>
              </a:rPr>
              <a:t> / Mary Richardson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a:t>
            </a:r>
            <a:r>
              <a:rPr lang="fr-FR" sz="1400" dirty="0">
                <a:solidFill>
                  <a:prstClr val="white"/>
                </a:solidFill>
                <a:latin typeface="Century Gothic" panose="020B0502020202020204" pitchFamily="34" charset="0"/>
              </a:rPr>
              <a:t>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12/02/22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Connect quatre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27920" y="249870"/>
            <a:ext cx="1882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graphicFrame>
        <p:nvGraphicFramePr>
          <p:cNvPr id="9" name="Table 37">
            <a:extLst>
              <a:ext uri="{FF2B5EF4-FFF2-40B4-BE49-F238E27FC236}">
                <a16:creationId xmlns:a16="http://schemas.microsoft.com/office/drawing/2014/main" id="{C8D5C824-9B4D-41AC-9F2E-18700C93B869}"/>
              </a:ext>
            </a:extLst>
          </p:cNvPr>
          <p:cNvGraphicFramePr>
            <a:graphicFrameLocks noGrp="1"/>
          </p:cNvGraphicFramePr>
          <p:nvPr>
            <p:extLst>
              <p:ext uri="{D42A27DB-BD31-4B8C-83A1-F6EECF244321}">
                <p14:modId xmlns:p14="http://schemas.microsoft.com/office/powerpoint/2010/main" val="1662895306"/>
              </p:ext>
            </p:extLst>
          </p:nvPr>
        </p:nvGraphicFramePr>
        <p:xfrm>
          <a:off x="243840" y="1254406"/>
          <a:ext cx="11666080" cy="5011814"/>
        </p:xfrm>
        <a:graphic>
          <a:graphicData uri="http://schemas.openxmlformats.org/drawingml/2006/table">
            <a:tbl>
              <a:tblPr firstRow="1" bandRow="1">
                <a:effectLst>
                  <a:outerShdw blurRad="50800" dist="38100" dir="2700000" algn="tl" rotWithShape="0">
                    <a:prstClr val="black">
                      <a:alpha val="40000"/>
                    </a:prstClr>
                  </a:outerShdw>
                </a:effectLst>
                <a:tableStyleId>{22838BEF-8BB2-4498-84A7-C5851F593DF1}</a:tableStyleId>
              </a:tblPr>
              <a:tblGrid>
                <a:gridCol w="1914555">
                  <a:extLst>
                    <a:ext uri="{9D8B030D-6E8A-4147-A177-3AD203B41FA5}">
                      <a16:colId xmlns:a16="http://schemas.microsoft.com/office/drawing/2014/main" val="521668151"/>
                    </a:ext>
                  </a:extLst>
                </a:gridCol>
                <a:gridCol w="1701035">
                  <a:extLst>
                    <a:ext uri="{9D8B030D-6E8A-4147-A177-3AD203B41FA5}">
                      <a16:colId xmlns:a16="http://schemas.microsoft.com/office/drawing/2014/main" val="2020502578"/>
                    </a:ext>
                  </a:extLst>
                </a:gridCol>
                <a:gridCol w="1748378">
                  <a:extLst>
                    <a:ext uri="{9D8B030D-6E8A-4147-A177-3AD203B41FA5}">
                      <a16:colId xmlns:a16="http://schemas.microsoft.com/office/drawing/2014/main" val="2150917352"/>
                    </a:ext>
                  </a:extLst>
                </a:gridCol>
                <a:gridCol w="2169468">
                  <a:extLst>
                    <a:ext uri="{9D8B030D-6E8A-4147-A177-3AD203B41FA5}">
                      <a16:colId xmlns:a16="http://schemas.microsoft.com/office/drawing/2014/main" val="3972814846"/>
                    </a:ext>
                  </a:extLst>
                </a:gridCol>
                <a:gridCol w="2039335">
                  <a:extLst>
                    <a:ext uri="{9D8B030D-6E8A-4147-A177-3AD203B41FA5}">
                      <a16:colId xmlns:a16="http://schemas.microsoft.com/office/drawing/2014/main" val="1561296720"/>
                    </a:ext>
                  </a:extLst>
                </a:gridCol>
                <a:gridCol w="2093309">
                  <a:extLst>
                    <a:ext uri="{9D8B030D-6E8A-4147-A177-3AD203B41FA5}">
                      <a16:colId xmlns:a16="http://schemas.microsoft.com/office/drawing/2014/main" val="2432153787"/>
                    </a:ext>
                  </a:extLst>
                </a:gridCol>
              </a:tblGrid>
              <a:tr h="664125">
                <a:tc>
                  <a:txBody>
                    <a:bodyPr/>
                    <a:lstStyle/>
                    <a:p>
                      <a:pPr algn="ctr"/>
                      <a:r>
                        <a:rPr lang="en-GB" sz="2000" b="0" dirty="0">
                          <a:solidFill>
                            <a:srgbClr val="104F75"/>
                          </a:solidFill>
                        </a:rPr>
                        <a:t>to come, coming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actor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several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street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task, chore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to drive, driving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746524289"/>
                  </a:ext>
                </a:extLst>
              </a:tr>
              <a:tr h="6555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104F75"/>
                          </a:solidFill>
                        </a:rPr>
                        <a:t>four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English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104F75"/>
                          </a:solidFill>
                        </a:rPr>
                        <a:t>I go out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hat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to pass (an exam)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milk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3578654482"/>
                  </a:ext>
                </a:extLst>
              </a:tr>
              <a:tr h="666521">
                <a:tc>
                  <a:txBody>
                    <a:bodyPr/>
                    <a:lstStyle/>
                    <a:p>
                      <a:pPr algn="ctr"/>
                      <a:r>
                        <a:rPr lang="en-GB" sz="2000" b="0" dirty="0">
                          <a:solidFill>
                            <a:srgbClr val="104F75"/>
                          </a:solidFill>
                        </a:rPr>
                        <a:t>housework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hand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all, the whole (pl)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cooking, kitchen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exercise book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982499054"/>
                  </a:ext>
                </a:extLst>
              </a:tr>
              <a:tr h="732080">
                <a:tc>
                  <a:txBody>
                    <a:bodyPr/>
                    <a:lstStyle/>
                    <a:p>
                      <a:pPr algn="ctr"/>
                      <a:r>
                        <a:rPr lang="en-GB" sz="2000" b="0" dirty="0">
                          <a:solidFill>
                            <a:srgbClr val="104F75"/>
                          </a:solidFill>
                        </a:rPr>
                        <a:t>food shopping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to go out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list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104F75"/>
                          </a:solidFill>
                        </a:rPr>
                        <a:t>two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hour, time, o’clock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postman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97803754"/>
                  </a:ext>
                </a:extLst>
              </a:tr>
              <a:tr h="7211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104F75"/>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child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104F75"/>
                          </a:solidFill>
                        </a:rPr>
                        <a:t>on the right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for, in order 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date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to look like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2769336334"/>
                  </a:ext>
                </a:extLst>
              </a:tr>
              <a:tr h="753933">
                <a:tc>
                  <a:txBody>
                    <a:bodyPr/>
                    <a:lstStyle/>
                    <a:p>
                      <a:pPr algn="ctr"/>
                      <a:r>
                        <a:rPr lang="en-GB" sz="2000" b="0" dirty="0">
                          <a:solidFill>
                            <a:srgbClr val="104F75"/>
                          </a:solidFill>
                        </a:rPr>
                        <a:t>to live, living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to answer, answering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to win, to earn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cheese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water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on the left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2758643238"/>
                  </a:ext>
                </a:extLst>
              </a:tr>
              <a:tr h="701527">
                <a:tc>
                  <a:txBody>
                    <a:bodyPr/>
                    <a:lstStyle/>
                    <a:p>
                      <a:pPr algn="ctr"/>
                      <a:r>
                        <a:rPr lang="en-GB" sz="2000" b="0" dirty="0">
                          <a:solidFill>
                            <a:srgbClr val="104F75"/>
                          </a:solidFill>
                        </a:rPr>
                        <a:t>mobile phone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to wait, waiting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he/she drinks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cat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104F75"/>
                          </a:solidFill>
                        </a:rPr>
                        <a:t>manager, headteacher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GB" sz="2000" b="0" dirty="0">
                          <a:solidFill>
                            <a:srgbClr val="104F75"/>
                          </a:solidFill>
                        </a:rPr>
                        <a:t>to ask, asking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555549679"/>
                  </a:ext>
                </a:extLst>
              </a:tr>
            </a:tbl>
          </a:graphicData>
        </a:graphic>
      </p:graphicFrame>
    </p:spTree>
    <p:extLst>
      <p:ext uri="{BB962C8B-B14F-4D97-AF65-F5344CB8AC3E}">
        <p14:creationId xmlns:p14="http://schemas.microsoft.com/office/powerpoint/2010/main" val="1392665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Perfect tense with </a:t>
            </a:r>
            <a:r>
              <a:rPr lang="fr-FR" sz="3600" b="1" dirty="0">
                <a:solidFill>
                  <a:schemeClr val="bg1"/>
                </a:solidFill>
              </a:rPr>
              <a:t>être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11" name="Speech Bubble: Rectangle with Corners Rounded 10">
            <a:extLst>
              <a:ext uri="{FF2B5EF4-FFF2-40B4-BE49-F238E27FC236}">
                <a16:creationId xmlns:a16="http://schemas.microsoft.com/office/drawing/2014/main" id="{F4D7CF1D-F2AF-4ED1-8029-67FD90A1877E}"/>
              </a:ext>
            </a:extLst>
          </p:cNvPr>
          <p:cNvSpPr/>
          <p:nvPr/>
        </p:nvSpPr>
        <p:spPr>
          <a:xfrm>
            <a:off x="7315199" y="2272379"/>
            <a:ext cx="3007360" cy="1192770"/>
          </a:xfrm>
          <a:prstGeom prst="wedgeRoundRectCallout">
            <a:avLst>
              <a:gd name="adj1" fmla="val -66841"/>
              <a:gd name="adj2" fmla="val 57876"/>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No </a:t>
            </a:r>
            <a:r>
              <a:rPr lang="en-GB" sz="2000" b="1" dirty="0">
                <a:solidFill>
                  <a:prstClr val="white"/>
                </a:solidFill>
                <a:latin typeface="Century Gothic" panose="020B0502020202020204" pitchFamily="34" charset="0"/>
              </a:rPr>
              <a:t>–s </a:t>
            </a:r>
            <a:r>
              <a:rPr lang="en-GB" sz="2000" dirty="0">
                <a:solidFill>
                  <a:prstClr val="white"/>
                </a:solidFill>
                <a:latin typeface="Century Gothic" panose="020B0502020202020204" pitchFamily="34" charset="0"/>
              </a:rPr>
              <a:t>when </a:t>
            </a:r>
            <a:r>
              <a:rPr lang="en-GB" sz="2000" b="1" dirty="0">
                <a:solidFill>
                  <a:prstClr val="white"/>
                </a:solidFill>
                <a:latin typeface="Century Gothic" panose="020B0502020202020204" pitchFamily="34" charset="0"/>
              </a:rPr>
              <a:t>on</a:t>
            </a:r>
            <a:r>
              <a:rPr lang="en-GB" sz="2000" dirty="0">
                <a:solidFill>
                  <a:prstClr val="white"/>
                </a:solidFill>
                <a:latin typeface="Century Gothic" panose="020B0502020202020204" pitchFamily="34" charset="0"/>
              </a:rPr>
              <a:t> means ‘one’ or ‘people in general’.</a:t>
            </a:r>
          </a:p>
        </p:txBody>
      </p:sp>
      <p:sp>
        <p:nvSpPr>
          <p:cNvPr id="12" name="Speech Bubble: Rectangle with Corners Rounded 11">
            <a:extLst>
              <a:ext uri="{FF2B5EF4-FFF2-40B4-BE49-F238E27FC236}">
                <a16:creationId xmlns:a16="http://schemas.microsoft.com/office/drawing/2014/main" id="{253B06BB-DBA9-46EB-98B6-E13FBCAC4BB0}"/>
              </a:ext>
            </a:extLst>
          </p:cNvPr>
          <p:cNvSpPr/>
          <p:nvPr/>
        </p:nvSpPr>
        <p:spPr>
          <a:xfrm>
            <a:off x="7394597" y="3503610"/>
            <a:ext cx="3007360" cy="885303"/>
          </a:xfrm>
          <a:prstGeom prst="wedgeRoundRectCallout">
            <a:avLst>
              <a:gd name="adj1" fmla="val -64041"/>
              <a:gd name="adj2" fmla="val 28071"/>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Add </a:t>
            </a:r>
            <a:r>
              <a:rPr lang="en-GB" sz="2000" b="1" dirty="0">
                <a:solidFill>
                  <a:prstClr val="white"/>
                </a:solidFill>
                <a:latin typeface="Century Gothic" panose="020B0502020202020204" pitchFamily="34" charset="0"/>
              </a:rPr>
              <a:t>–s </a:t>
            </a:r>
            <a:r>
              <a:rPr lang="en-GB" sz="2000" dirty="0">
                <a:solidFill>
                  <a:prstClr val="white"/>
                </a:solidFill>
                <a:latin typeface="Century Gothic" panose="020B0502020202020204" pitchFamily="34" charset="0"/>
              </a:rPr>
              <a:t>when </a:t>
            </a:r>
            <a:r>
              <a:rPr lang="en-GB" sz="2000" b="1" dirty="0">
                <a:solidFill>
                  <a:prstClr val="white"/>
                </a:solidFill>
                <a:latin typeface="Century Gothic" panose="020B0502020202020204" pitchFamily="34" charset="0"/>
              </a:rPr>
              <a:t>on</a:t>
            </a:r>
            <a:r>
              <a:rPr lang="en-GB" sz="2000" dirty="0">
                <a:solidFill>
                  <a:prstClr val="white"/>
                </a:solidFill>
                <a:latin typeface="Century Gothic" panose="020B0502020202020204" pitchFamily="34" charset="0"/>
              </a:rPr>
              <a:t> means ‘we’.</a:t>
            </a:r>
          </a:p>
        </p:txBody>
      </p:sp>
      <p:sp>
        <p:nvSpPr>
          <p:cNvPr id="13" name="Speech Bubble: Rectangle with Corners Rounded 12">
            <a:extLst>
              <a:ext uri="{FF2B5EF4-FFF2-40B4-BE49-F238E27FC236}">
                <a16:creationId xmlns:a16="http://schemas.microsoft.com/office/drawing/2014/main" id="{84350106-3BE6-40B7-B7D7-7A8FB463B682}"/>
              </a:ext>
            </a:extLst>
          </p:cNvPr>
          <p:cNvSpPr/>
          <p:nvPr/>
        </p:nvSpPr>
        <p:spPr>
          <a:xfrm>
            <a:off x="8168419" y="4494895"/>
            <a:ext cx="3007360" cy="1075224"/>
          </a:xfrm>
          <a:prstGeom prst="wedgeRoundRectCallout">
            <a:avLst>
              <a:gd name="adj1" fmla="val -61374"/>
              <a:gd name="adj2" fmla="val 11773"/>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No </a:t>
            </a:r>
            <a:r>
              <a:rPr lang="en-GB" sz="2000" b="1" dirty="0">
                <a:solidFill>
                  <a:prstClr val="white"/>
                </a:solidFill>
                <a:latin typeface="Century Gothic" panose="020B0502020202020204" pitchFamily="34" charset="0"/>
              </a:rPr>
              <a:t>–s </a:t>
            </a:r>
            <a:r>
              <a:rPr lang="en-GB" sz="2000" dirty="0">
                <a:solidFill>
                  <a:prstClr val="white"/>
                </a:solidFill>
                <a:latin typeface="Century Gothic" panose="020B0502020202020204" pitchFamily="34" charset="0"/>
              </a:rPr>
              <a:t>when </a:t>
            </a:r>
            <a:r>
              <a:rPr lang="en-GB" sz="2000" b="1" dirty="0">
                <a:solidFill>
                  <a:prstClr val="white"/>
                </a:solidFill>
                <a:latin typeface="Century Gothic" panose="020B0502020202020204" pitchFamily="34" charset="0"/>
              </a:rPr>
              <a:t>vous</a:t>
            </a:r>
            <a:r>
              <a:rPr lang="en-GB" sz="2000" dirty="0">
                <a:solidFill>
                  <a:prstClr val="white"/>
                </a:solidFill>
                <a:latin typeface="Century Gothic" panose="020B0502020202020204" pitchFamily="34" charset="0"/>
              </a:rPr>
              <a:t> means ‘you [sing fml]’.</a:t>
            </a:r>
          </a:p>
        </p:txBody>
      </p:sp>
      <p:sp>
        <p:nvSpPr>
          <p:cNvPr id="14" name="TextBox 13">
            <a:extLst>
              <a:ext uri="{FF2B5EF4-FFF2-40B4-BE49-F238E27FC236}">
                <a16:creationId xmlns:a16="http://schemas.microsoft.com/office/drawing/2014/main" id="{79D625F3-8D5D-412E-BA6F-A6C5F3B3CDB6}"/>
              </a:ext>
            </a:extLst>
          </p:cNvPr>
          <p:cNvSpPr txBox="1"/>
          <p:nvPr/>
        </p:nvSpPr>
        <p:spPr>
          <a:xfrm>
            <a:off x="-67123" y="1163992"/>
            <a:ext cx="11977044" cy="400110"/>
          </a:xfrm>
          <a:prstGeom prst="rect">
            <a:avLst/>
          </a:prstGeom>
          <a:noFill/>
        </p:spPr>
        <p:txBody>
          <a:bodyPr wrap="square">
            <a:spAutoFit/>
          </a:bodyPr>
          <a:lstStyle/>
          <a:p>
            <a:pPr algn="l"/>
            <a:r>
              <a:rPr lang="en-GB" sz="2000" dirty="0">
                <a:solidFill>
                  <a:srgbClr val="104F75"/>
                </a:solidFill>
              </a:rPr>
              <a:t>Remember, some verbs take </a:t>
            </a:r>
            <a:r>
              <a:rPr lang="fr-FR" sz="2000" b="1" dirty="0">
                <a:solidFill>
                  <a:srgbClr val="104F75"/>
                </a:solidFill>
              </a:rPr>
              <a:t>être</a:t>
            </a:r>
            <a:r>
              <a:rPr lang="en-GB" sz="2000" dirty="0">
                <a:solidFill>
                  <a:srgbClr val="104F75"/>
                </a:solidFill>
              </a:rPr>
              <a:t> instead of </a:t>
            </a:r>
            <a:r>
              <a:rPr lang="fr-FR" sz="2000" b="1" dirty="0">
                <a:solidFill>
                  <a:srgbClr val="104F75"/>
                </a:solidFill>
              </a:rPr>
              <a:t>avoir</a:t>
            </a:r>
            <a:r>
              <a:rPr lang="en-GB" sz="2000" dirty="0">
                <a:solidFill>
                  <a:srgbClr val="104F75"/>
                </a:solidFill>
              </a:rPr>
              <a:t> in the perfect tense:</a:t>
            </a:r>
          </a:p>
        </p:txBody>
      </p:sp>
      <p:sp>
        <p:nvSpPr>
          <p:cNvPr id="15" name="TextBox 14">
            <a:extLst>
              <a:ext uri="{FF2B5EF4-FFF2-40B4-BE49-F238E27FC236}">
                <a16:creationId xmlns:a16="http://schemas.microsoft.com/office/drawing/2014/main" id="{9487AB57-C0E7-46E4-8248-A9E33413E188}"/>
              </a:ext>
            </a:extLst>
          </p:cNvPr>
          <p:cNvSpPr txBox="1"/>
          <p:nvPr/>
        </p:nvSpPr>
        <p:spPr>
          <a:xfrm>
            <a:off x="16511" y="1565167"/>
            <a:ext cx="3041083" cy="400110"/>
          </a:xfrm>
          <a:prstGeom prst="rect">
            <a:avLst/>
          </a:prstGeom>
          <a:noFill/>
        </p:spPr>
        <p:txBody>
          <a:bodyPr wrap="square">
            <a:spAutoFit/>
          </a:bodyPr>
          <a:lstStyle/>
          <a:p>
            <a:r>
              <a:rPr lang="en-GB" sz="2000" b="1" dirty="0">
                <a:solidFill>
                  <a:srgbClr val="104F75"/>
                </a:solidFill>
              </a:rPr>
              <a:t>I went, have gone</a:t>
            </a:r>
          </a:p>
        </p:txBody>
      </p:sp>
      <p:sp>
        <p:nvSpPr>
          <p:cNvPr id="16" name="TextBox 15">
            <a:extLst>
              <a:ext uri="{FF2B5EF4-FFF2-40B4-BE49-F238E27FC236}">
                <a16:creationId xmlns:a16="http://schemas.microsoft.com/office/drawing/2014/main" id="{5A7FA9EC-7916-4719-977D-E32EDEA8FDDE}"/>
              </a:ext>
            </a:extLst>
          </p:cNvPr>
          <p:cNvSpPr txBox="1"/>
          <p:nvPr/>
        </p:nvSpPr>
        <p:spPr>
          <a:xfrm>
            <a:off x="4735045" y="1601919"/>
            <a:ext cx="2362298" cy="400110"/>
          </a:xfrm>
          <a:prstGeom prst="rect">
            <a:avLst/>
          </a:prstGeom>
          <a:noFill/>
        </p:spPr>
        <p:txBody>
          <a:bodyPr wrap="square">
            <a:spAutoFit/>
          </a:bodyPr>
          <a:lstStyle/>
          <a:p>
            <a:pPr algn="l"/>
            <a:r>
              <a:rPr lang="fr-FR" sz="2000" dirty="0">
                <a:solidFill>
                  <a:srgbClr val="104F75"/>
                </a:solidFill>
              </a:rPr>
              <a:t>je suis allé(e)</a:t>
            </a:r>
          </a:p>
        </p:txBody>
      </p:sp>
      <p:sp>
        <p:nvSpPr>
          <p:cNvPr id="18" name="TextBox 17">
            <a:extLst>
              <a:ext uri="{FF2B5EF4-FFF2-40B4-BE49-F238E27FC236}">
                <a16:creationId xmlns:a16="http://schemas.microsoft.com/office/drawing/2014/main" id="{EA12486B-1A5E-437D-9ECE-E3F341DFF5B1}"/>
              </a:ext>
            </a:extLst>
          </p:cNvPr>
          <p:cNvSpPr txBox="1"/>
          <p:nvPr/>
        </p:nvSpPr>
        <p:spPr>
          <a:xfrm>
            <a:off x="16511" y="2078627"/>
            <a:ext cx="4026100" cy="400110"/>
          </a:xfrm>
          <a:prstGeom prst="rect">
            <a:avLst/>
          </a:prstGeom>
          <a:noFill/>
        </p:spPr>
        <p:txBody>
          <a:bodyPr wrap="square">
            <a:spAutoFit/>
          </a:bodyPr>
          <a:lstStyle/>
          <a:p>
            <a:r>
              <a:rPr lang="en-GB" sz="2000" b="1" dirty="0">
                <a:solidFill>
                  <a:srgbClr val="104F75"/>
                </a:solidFill>
              </a:rPr>
              <a:t>you </a:t>
            </a:r>
            <a:r>
              <a:rPr lang="en-GB" sz="2000" b="1" baseline="-25000" dirty="0">
                <a:solidFill>
                  <a:srgbClr val="104F75"/>
                </a:solidFill>
              </a:rPr>
              <a:t>[sing.] </a:t>
            </a:r>
            <a:r>
              <a:rPr lang="en-GB" sz="2000" b="1" dirty="0">
                <a:solidFill>
                  <a:srgbClr val="104F75"/>
                </a:solidFill>
              </a:rPr>
              <a:t>stay, have stayed</a:t>
            </a:r>
          </a:p>
        </p:txBody>
      </p:sp>
      <p:sp>
        <p:nvSpPr>
          <p:cNvPr id="20" name="TextBox 19">
            <a:extLst>
              <a:ext uri="{FF2B5EF4-FFF2-40B4-BE49-F238E27FC236}">
                <a16:creationId xmlns:a16="http://schemas.microsoft.com/office/drawing/2014/main" id="{D91A8650-317C-4B38-AB6D-2637B4A550FB}"/>
              </a:ext>
            </a:extLst>
          </p:cNvPr>
          <p:cNvSpPr txBox="1"/>
          <p:nvPr/>
        </p:nvSpPr>
        <p:spPr>
          <a:xfrm>
            <a:off x="4735044" y="2109730"/>
            <a:ext cx="2292259" cy="400110"/>
          </a:xfrm>
          <a:prstGeom prst="rect">
            <a:avLst/>
          </a:prstGeom>
          <a:noFill/>
        </p:spPr>
        <p:txBody>
          <a:bodyPr wrap="square">
            <a:spAutoFit/>
          </a:bodyPr>
          <a:lstStyle/>
          <a:p>
            <a:pPr algn="l"/>
            <a:r>
              <a:rPr lang="fr-FR" sz="2000" dirty="0">
                <a:solidFill>
                  <a:srgbClr val="104F75"/>
                </a:solidFill>
              </a:rPr>
              <a:t>tu es resté(e)</a:t>
            </a:r>
          </a:p>
        </p:txBody>
      </p:sp>
      <p:sp>
        <p:nvSpPr>
          <p:cNvPr id="22" name="TextBox 21">
            <a:extLst>
              <a:ext uri="{FF2B5EF4-FFF2-40B4-BE49-F238E27FC236}">
                <a16:creationId xmlns:a16="http://schemas.microsoft.com/office/drawing/2014/main" id="{B178B174-22A5-48E3-91B0-E78CB916F0ED}"/>
              </a:ext>
            </a:extLst>
          </p:cNvPr>
          <p:cNvSpPr txBox="1"/>
          <p:nvPr/>
        </p:nvSpPr>
        <p:spPr>
          <a:xfrm>
            <a:off x="16511" y="2559744"/>
            <a:ext cx="3161715" cy="400110"/>
          </a:xfrm>
          <a:prstGeom prst="rect">
            <a:avLst/>
          </a:prstGeom>
          <a:noFill/>
        </p:spPr>
        <p:txBody>
          <a:bodyPr wrap="square">
            <a:spAutoFit/>
          </a:bodyPr>
          <a:lstStyle/>
          <a:p>
            <a:r>
              <a:rPr lang="en-GB" sz="2000" b="1" dirty="0">
                <a:solidFill>
                  <a:srgbClr val="104F75"/>
                </a:solidFill>
              </a:rPr>
              <a:t>he arrived, has arrived</a:t>
            </a:r>
          </a:p>
        </p:txBody>
      </p:sp>
      <p:sp>
        <p:nvSpPr>
          <p:cNvPr id="24" name="TextBox 23">
            <a:extLst>
              <a:ext uri="{FF2B5EF4-FFF2-40B4-BE49-F238E27FC236}">
                <a16:creationId xmlns:a16="http://schemas.microsoft.com/office/drawing/2014/main" id="{F709C088-D75E-4F40-85B8-C925606DF2D3}"/>
              </a:ext>
            </a:extLst>
          </p:cNvPr>
          <p:cNvSpPr txBox="1"/>
          <p:nvPr/>
        </p:nvSpPr>
        <p:spPr>
          <a:xfrm>
            <a:off x="4735045" y="2586763"/>
            <a:ext cx="1875264" cy="400110"/>
          </a:xfrm>
          <a:prstGeom prst="rect">
            <a:avLst/>
          </a:prstGeom>
          <a:noFill/>
        </p:spPr>
        <p:txBody>
          <a:bodyPr wrap="square">
            <a:spAutoFit/>
          </a:bodyPr>
          <a:lstStyle/>
          <a:p>
            <a:pPr algn="l"/>
            <a:r>
              <a:rPr lang="fr-FR" sz="2000" dirty="0">
                <a:solidFill>
                  <a:srgbClr val="104F75"/>
                </a:solidFill>
              </a:rPr>
              <a:t>il est arrivé</a:t>
            </a:r>
          </a:p>
        </p:txBody>
      </p:sp>
      <p:sp>
        <p:nvSpPr>
          <p:cNvPr id="26" name="TextBox 25">
            <a:extLst>
              <a:ext uri="{FF2B5EF4-FFF2-40B4-BE49-F238E27FC236}">
                <a16:creationId xmlns:a16="http://schemas.microsoft.com/office/drawing/2014/main" id="{0290CE97-4A3C-4A89-B82F-61576302F925}"/>
              </a:ext>
            </a:extLst>
          </p:cNvPr>
          <p:cNvSpPr txBox="1"/>
          <p:nvPr/>
        </p:nvSpPr>
        <p:spPr>
          <a:xfrm>
            <a:off x="16511" y="3040861"/>
            <a:ext cx="3711778" cy="400110"/>
          </a:xfrm>
          <a:prstGeom prst="rect">
            <a:avLst/>
          </a:prstGeom>
          <a:noFill/>
        </p:spPr>
        <p:txBody>
          <a:bodyPr wrap="square">
            <a:spAutoFit/>
          </a:bodyPr>
          <a:lstStyle/>
          <a:p>
            <a:r>
              <a:rPr lang="en-GB" sz="2000" b="1" dirty="0">
                <a:solidFill>
                  <a:srgbClr val="104F75"/>
                </a:solidFill>
              </a:rPr>
              <a:t>she went up, has gone up</a:t>
            </a:r>
          </a:p>
        </p:txBody>
      </p:sp>
      <p:sp>
        <p:nvSpPr>
          <p:cNvPr id="28" name="TextBox 27">
            <a:extLst>
              <a:ext uri="{FF2B5EF4-FFF2-40B4-BE49-F238E27FC236}">
                <a16:creationId xmlns:a16="http://schemas.microsoft.com/office/drawing/2014/main" id="{D2070D29-D906-4011-B590-41140685ADFE}"/>
              </a:ext>
            </a:extLst>
          </p:cNvPr>
          <p:cNvSpPr txBox="1"/>
          <p:nvPr/>
        </p:nvSpPr>
        <p:spPr>
          <a:xfrm>
            <a:off x="4735044" y="3063796"/>
            <a:ext cx="2580155" cy="400110"/>
          </a:xfrm>
          <a:prstGeom prst="rect">
            <a:avLst/>
          </a:prstGeom>
          <a:noFill/>
        </p:spPr>
        <p:txBody>
          <a:bodyPr wrap="square">
            <a:spAutoFit/>
          </a:bodyPr>
          <a:lstStyle/>
          <a:p>
            <a:pPr algn="l"/>
            <a:r>
              <a:rPr lang="fr-FR" sz="2000" dirty="0">
                <a:solidFill>
                  <a:srgbClr val="104F75"/>
                </a:solidFill>
              </a:rPr>
              <a:t>elle est montée</a:t>
            </a:r>
          </a:p>
        </p:txBody>
      </p:sp>
      <p:sp>
        <p:nvSpPr>
          <p:cNvPr id="30" name="TextBox 29">
            <a:extLst>
              <a:ext uri="{FF2B5EF4-FFF2-40B4-BE49-F238E27FC236}">
                <a16:creationId xmlns:a16="http://schemas.microsoft.com/office/drawing/2014/main" id="{722431C1-DD7B-4FEC-B08F-29BECD40F771}"/>
              </a:ext>
            </a:extLst>
          </p:cNvPr>
          <p:cNvSpPr txBox="1"/>
          <p:nvPr/>
        </p:nvSpPr>
        <p:spPr>
          <a:xfrm>
            <a:off x="16511" y="3521978"/>
            <a:ext cx="3711778" cy="400110"/>
          </a:xfrm>
          <a:prstGeom prst="rect">
            <a:avLst/>
          </a:prstGeom>
          <a:noFill/>
        </p:spPr>
        <p:txBody>
          <a:bodyPr wrap="square">
            <a:spAutoFit/>
          </a:bodyPr>
          <a:lstStyle/>
          <a:p>
            <a:r>
              <a:rPr lang="en-GB" sz="2000" b="1" dirty="0">
                <a:solidFill>
                  <a:srgbClr val="104F75"/>
                </a:solidFill>
              </a:rPr>
              <a:t>one entered, has entered</a:t>
            </a:r>
          </a:p>
        </p:txBody>
      </p:sp>
      <p:sp>
        <p:nvSpPr>
          <p:cNvPr id="32" name="TextBox 31">
            <a:extLst>
              <a:ext uri="{FF2B5EF4-FFF2-40B4-BE49-F238E27FC236}">
                <a16:creationId xmlns:a16="http://schemas.microsoft.com/office/drawing/2014/main" id="{0F7AE4B7-2C95-407E-AC05-608CDD9D3AFD}"/>
              </a:ext>
            </a:extLst>
          </p:cNvPr>
          <p:cNvSpPr txBox="1"/>
          <p:nvPr/>
        </p:nvSpPr>
        <p:spPr>
          <a:xfrm>
            <a:off x="4735044" y="3540829"/>
            <a:ext cx="2267409" cy="400110"/>
          </a:xfrm>
          <a:prstGeom prst="rect">
            <a:avLst/>
          </a:prstGeom>
          <a:noFill/>
        </p:spPr>
        <p:txBody>
          <a:bodyPr wrap="square">
            <a:spAutoFit/>
          </a:bodyPr>
          <a:lstStyle/>
          <a:p>
            <a:pPr algn="l"/>
            <a:r>
              <a:rPr lang="fr-FR" sz="2000" dirty="0">
                <a:solidFill>
                  <a:srgbClr val="104F75"/>
                </a:solidFill>
              </a:rPr>
              <a:t>on est entré</a:t>
            </a:r>
          </a:p>
        </p:txBody>
      </p:sp>
      <p:sp>
        <p:nvSpPr>
          <p:cNvPr id="34" name="TextBox 33">
            <a:extLst>
              <a:ext uri="{FF2B5EF4-FFF2-40B4-BE49-F238E27FC236}">
                <a16:creationId xmlns:a16="http://schemas.microsoft.com/office/drawing/2014/main" id="{A97C8DFE-5167-42EE-B225-A211A5AA9BCC}"/>
              </a:ext>
            </a:extLst>
          </p:cNvPr>
          <p:cNvSpPr txBox="1"/>
          <p:nvPr/>
        </p:nvSpPr>
        <p:spPr>
          <a:xfrm>
            <a:off x="16511" y="4003095"/>
            <a:ext cx="3429118" cy="400110"/>
          </a:xfrm>
          <a:prstGeom prst="rect">
            <a:avLst/>
          </a:prstGeom>
          <a:noFill/>
        </p:spPr>
        <p:txBody>
          <a:bodyPr wrap="square">
            <a:spAutoFit/>
          </a:bodyPr>
          <a:lstStyle/>
          <a:p>
            <a:r>
              <a:rPr lang="en-GB" sz="2000" b="1" dirty="0">
                <a:solidFill>
                  <a:srgbClr val="104F75"/>
                </a:solidFill>
              </a:rPr>
              <a:t>we arrived, have arrived</a:t>
            </a:r>
          </a:p>
        </p:txBody>
      </p:sp>
      <p:sp>
        <p:nvSpPr>
          <p:cNvPr id="36" name="TextBox 35">
            <a:extLst>
              <a:ext uri="{FF2B5EF4-FFF2-40B4-BE49-F238E27FC236}">
                <a16:creationId xmlns:a16="http://schemas.microsoft.com/office/drawing/2014/main" id="{58AB4161-11BC-404C-950A-FB485CC5007C}"/>
              </a:ext>
            </a:extLst>
          </p:cNvPr>
          <p:cNvSpPr txBox="1"/>
          <p:nvPr/>
        </p:nvSpPr>
        <p:spPr>
          <a:xfrm>
            <a:off x="4735044" y="4017862"/>
            <a:ext cx="2605005" cy="400110"/>
          </a:xfrm>
          <a:prstGeom prst="rect">
            <a:avLst/>
          </a:prstGeom>
          <a:noFill/>
        </p:spPr>
        <p:txBody>
          <a:bodyPr wrap="square">
            <a:spAutoFit/>
          </a:bodyPr>
          <a:lstStyle/>
          <a:p>
            <a:pPr algn="l"/>
            <a:r>
              <a:rPr lang="fr-FR" sz="2000" dirty="0">
                <a:solidFill>
                  <a:srgbClr val="104F75"/>
                </a:solidFill>
              </a:rPr>
              <a:t>on est arrivé(e)s</a:t>
            </a:r>
          </a:p>
        </p:txBody>
      </p:sp>
      <p:sp>
        <p:nvSpPr>
          <p:cNvPr id="38" name="TextBox 37">
            <a:extLst>
              <a:ext uri="{FF2B5EF4-FFF2-40B4-BE49-F238E27FC236}">
                <a16:creationId xmlns:a16="http://schemas.microsoft.com/office/drawing/2014/main" id="{5583321A-4407-45C2-99D9-DE2562A9AD75}"/>
              </a:ext>
            </a:extLst>
          </p:cNvPr>
          <p:cNvSpPr txBox="1"/>
          <p:nvPr/>
        </p:nvSpPr>
        <p:spPr>
          <a:xfrm>
            <a:off x="16511" y="4484212"/>
            <a:ext cx="2867040" cy="400110"/>
          </a:xfrm>
          <a:prstGeom prst="rect">
            <a:avLst/>
          </a:prstGeom>
          <a:noFill/>
        </p:spPr>
        <p:txBody>
          <a:bodyPr wrap="square">
            <a:spAutoFit/>
          </a:bodyPr>
          <a:lstStyle/>
          <a:p>
            <a:r>
              <a:rPr lang="en-GB" sz="2000" b="1" dirty="0">
                <a:solidFill>
                  <a:srgbClr val="104F75"/>
                </a:solidFill>
              </a:rPr>
              <a:t>we fell, have fallen</a:t>
            </a:r>
          </a:p>
        </p:txBody>
      </p:sp>
      <p:sp>
        <p:nvSpPr>
          <p:cNvPr id="40" name="TextBox 39">
            <a:extLst>
              <a:ext uri="{FF2B5EF4-FFF2-40B4-BE49-F238E27FC236}">
                <a16:creationId xmlns:a16="http://schemas.microsoft.com/office/drawing/2014/main" id="{25600183-4F6D-4422-A9F2-6ACF02317D00}"/>
              </a:ext>
            </a:extLst>
          </p:cNvPr>
          <p:cNvSpPr txBox="1"/>
          <p:nvPr/>
        </p:nvSpPr>
        <p:spPr>
          <a:xfrm>
            <a:off x="4735045" y="4494895"/>
            <a:ext cx="3639395" cy="400110"/>
          </a:xfrm>
          <a:prstGeom prst="rect">
            <a:avLst/>
          </a:prstGeom>
          <a:noFill/>
        </p:spPr>
        <p:txBody>
          <a:bodyPr wrap="square">
            <a:spAutoFit/>
          </a:bodyPr>
          <a:lstStyle/>
          <a:p>
            <a:pPr algn="l"/>
            <a:r>
              <a:rPr lang="fr-FR" sz="2000" dirty="0">
                <a:solidFill>
                  <a:srgbClr val="104F75"/>
                </a:solidFill>
              </a:rPr>
              <a:t>nous sommes tombé(e)s</a:t>
            </a:r>
          </a:p>
        </p:txBody>
      </p:sp>
      <p:sp>
        <p:nvSpPr>
          <p:cNvPr id="42" name="TextBox 41">
            <a:extLst>
              <a:ext uri="{FF2B5EF4-FFF2-40B4-BE49-F238E27FC236}">
                <a16:creationId xmlns:a16="http://schemas.microsoft.com/office/drawing/2014/main" id="{2D5FA417-FAAA-4848-966E-9B8402FC91F2}"/>
              </a:ext>
            </a:extLst>
          </p:cNvPr>
          <p:cNvSpPr txBox="1"/>
          <p:nvPr/>
        </p:nvSpPr>
        <p:spPr>
          <a:xfrm>
            <a:off x="16511" y="4965329"/>
            <a:ext cx="4992958" cy="400110"/>
          </a:xfrm>
          <a:prstGeom prst="rect">
            <a:avLst/>
          </a:prstGeom>
          <a:noFill/>
        </p:spPr>
        <p:txBody>
          <a:bodyPr wrap="square">
            <a:spAutoFit/>
          </a:bodyPr>
          <a:lstStyle/>
          <a:p>
            <a:r>
              <a:rPr lang="en-GB" sz="2000" b="1" dirty="0">
                <a:solidFill>
                  <a:srgbClr val="104F75"/>
                </a:solidFill>
              </a:rPr>
              <a:t>you </a:t>
            </a:r>
            <a:r>
              <a:rPr lang="en-GB" sz="2000" b="1" baseline="-25000" dirty="0">
                <a:solidFill>
                  <a:srgbClr val="104F75"/>
                </a:solidFill>
              </a:rPr>
              <a:t>[pl./fml] </a:t>
            </a:r>
            <a:r>
              <a:rPr lang="en-GB" sz="2000" b="1" dirty="0">
                <a:solidFill>
                  <a:srgbClr val="104F75"/>
                </a:solidFill>
              </a:rPr>
              <a:t>returned, have returned</a:t>
            </a:r>
          </a:p>
        </p:txBody>
      </p:sp>
      <p:sp>
        <p:nvSpPr>
          <p:cNvPr id="44" name="TextBox 43">
            <a:extLst>
              <a:ext uri="{FF2B5EF4-FFF2-40B4-BE49-F238E27FC236}">
                <a16:creationId xmlns:a16="http://schemas.microsoft.com/office/drawing/2014/main" id="{D151E1BD-8A71-4AAF-B9AE-060F312F78DA}"/>
              </a:ext>
            </a:extLst>
          </p:cNvPr>
          <p:cNvSpPr txBox="1"/>
          <p:nvPr/>
        </p:nvSpPr>
        <p:spPr>
          <a:xfrm>
            <a:off x="4735044" y="4971928"/>
            <a:ext cx="3497543" cy="400110"/>
          </a:xfrm>
          <a:prstGeom prst="rect">
            <a:avLst/>
          </a:prstGeom>
          <a:noFill/>
        </p:spPr>
        <p:txBody>
          <a:bodyPr wrap="square">
            <a:spAutoFit/>
          </a:bodyPr>
          <a:lstStyle/>
          <a:p>
            <a:pPr algn="l"/>
            <a:r>
              <a:rPr lang="fr-FR" sz="2000" dirty="0">
                <a:solidFill>
                  <a:srgbClr val="104F75"/>
                </a:solidFill>
              </a:rPr>
              <a:t>vous êtes retourné(e)(s)</a:t>
            </a:r>
          </a:p>
        </p:txBody>
      </p:sp>
      <p:sp>
        <p:nvSpPr>
          <p:cNvPr id="46" name="TextBox 45">
            <a:extLst>
              <a:ext uri="{FF2B5EF4-FFF2-40B4-BE49-F238E27FC236}">
                <a16:creationId xmlns:a16="http://schemas.microsoft.com/office/drawing/2014/main" id="{44DADAFC-AD07-403A-AA24-B2D2B4930F37}"/>
              </a:ext>
            </a:extLst>
          </p:cNvPr>
          <p:cNvSpPr txBox="1"/>
          <p:nvPr/>
        </p:nvSpPr>
        <p:spPr>
          <a:xfrm>
            <a:off x="16511" y="5446443"/>
            <a:ext cx="3742900" cy="400110"/>
          </a:xfrm>
          <a:prstGeom prst="rect">
            <a:avLst/>
          </a:prstGeom>
          <a:noFill/>
        </p:spPr>
        <p:txBody>
          <a:bodyPr wrap="square">
            <a:spAutoFit/>
          </a:bodyPr>
          <a:lstStyle/>
          <a:p>
            <a:r>
              <a:rPr lang="en-GB" sz="2000" b="1" dirty="0">
                <a:solidFill>
                  <a:srgbClr val="104F75"/>
                </a:solidFill>
              </a:rPr>
              <a:t>they (m.) went, have gone</a:t>
            </a:r>
          </a:p>
        </p:txBody>
      </p:sp>
      <p:sp>
        <p:nvSpPr>
          <p:cNvPr id="48" name="TextBox 47">
            <a:extLst>
              <a:ext uri="{FF2B5EF4-FFF2-40B4-BE49-F238E27FC236}">
                <a16:creationId xmlns:a16="http://schemas.microsoft.com/office/drawing/2014/main" id="{0C604302-7359-4E1B-9872-F101A3C937FD}"/>
              </a:ext>
            </a:extLst>
          </p:cNvPr>
          <p:cNvSpPr txBox="1"/>
          <p:nvPr/>
        </p:nvSpPr>
        <p:spPr>
          <a:xfrm>
            <a:off x="4735044" y="5448961"/>
            <a:ext cx="1954663" cy="400110"/>
          </a:xfrm>
          <a:prstGeom prst="rect">
            <a:avLst/>
          </a:prstGeom>
          <a:noFill/>
        </p:spPr>
        <p:txBody>
          <a:bodyPr wrap="square">
            <a:spAutoFit/>
          </a:bodyPr>
          <a:lstStyle/>
          <a:p>
            <a:pPr algn="l"/>
            <a:r>
              <a:rPr lang="fr-FR" sz="2000" dirty="0">
                <a:solidFill>
                  <a:srgbClr val="104F75"/>
                </a:solidFill>
              </a:rPr>
              <a:t>ils sont allés</a:t>
            </a:r>
          </a:p>
        </p:txBody>
      </p:sp>
      <p:sp>
        <p:nvSpPr>
          <p:cNvPr id="50" name="TextBox 49">
            <a:extLst>
              <a:ext uri="{FF2B5EF4-FFF2-40B4-BE49-F238E27FC236}">
                <a16:creationId xmlns:a16="http://schemas.microsoft.com/office/drawing/2014/main" id="{0BF60834-170B-4047-86F4-EB4887341173}"/>
              </a:ext>
            </a:extLst>
          </p:cNvPr>
          <p:cNvSpPr txBox="1"/>
          <p:nvPr/>
        </p:nvSpPr>
        <p:spPr>
          <a:xfrm>
            <a:off x="16511" y="5927557"/>
            <a:ext cx="4139177" cy="400110"/>
          </a:xfrm>
          <a:prstGeom prst="rect">
            <a:avLst/>
          </a:prstGeom>
          <a:noFill/>
        </p:spPr>
        <p:txBody>
          <a:bodyPr wrap="square">
            <a:spAutoFit/>
          </a:bodyPr>
          <a:lstStyle/>
          <a:p>
            <a:r>
              <a:rPr lang="en-GB" sz="2000" b="1" dirty="0">
                <a:solidFill>
                  <a:srgbClr val="104F75"/>
                </a:solidFill>
              </a:rPr>
              <a:t>they (f.) stayed, have stayed</a:t>
            </a:r>
          </a:p>
        </p:txBody>
      </p:sp>
      <p:sp>
        <p:nvSpPr>
          <p:cNvPr id="52" name="TextBox 51">
            <a:extLst>
              <a:ext uri="{FF2B5EF4-FFF2-40B4-BE49-F238E27FC236}">
                <a16:creationId xmlns:a16="http://schemas.microsoft.com/office/drawing/2014/main" id="{C0FC3D5A-6031-4966-82FA-F1AC0F11C76F}"/>
              </a:ext>
            </a:extLst>
          </p:cNvPr>
          <p:cNvSpPr txBox="1"/>
          <p:nvPr/>
        </p:nvSpPr>
        <p:spPr>
          <a:xfrm>
            <a:off x="4735045" y="5925992"/>
            <a:ext cx="2621854" cy="400110"/>
          </a:xfrm>
          <a:prstGeom prst="rect">
            <a:avLst/>
          </a:prstGeom>
          <a:noFill/>
        </p:spPr>
        <p:txBody>
          <a:bodyPr wrap="square">
            <a:spAutoFit/>
          </a:bodyPr>
          <a:lstStyle/>
          <a:p>
            <a:pPr algn="l"/>
            <a:r>
              <a:rPr lang="fr-FR" sz="2000" dirty="0">
                <a:solidFill>
                  <a:srgbClr val="104F75"/>
                </a:solidFill>
              </a:rPr>
              <a:t>elles sont restées</a:t>
            </a:r>
          </a:p>
        </p:txBody>
      </p:sp>
      <p:sp>
        <p:nvSpPr>
          <p:cNvPr id="10" name="Speech Bubble: Rectangle with Corners Rounded 9">
            <a:extLst>
              <a:ext uri="{FF2B5EF4-FFF2-40B4-BE49-F238E27FC236}">
                <a16:creationId xmlns:a16="http://schemas.microsoft.com/office/drawing/2014/main" id="{EAB280DC-92BC-481F-80CA-D0D7E9C0093D}"/>
              </a:ext>
            </a:extLst>
          </p:cNvPr>
          <p:cNvSpPr/>
          <p:nvPr/>
        </p:nvSpPr>
        <p:spPr>
          <a:xfrm>
            <a:off x="6870760" y="284159"/>
            <a:ext cx="3007360" cy="1666240"/>
          </a:xfrm>
          <a:prstGeom prst="wedgeRoundRectCallout">
            <a:avLst>
              <a:gd name="adj1" fmla="val -63907"/>
              <a:gd name="adj2" fmla="val 36204"/>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Remember, we add </a:t>
            </a:r>
            <a:r>
              <a:rPr lang="en-GB" sz="2000" b="1" dirty="0">
                <a:solidFill>
                  <a:prstClr val="white"/>
                </a:solidFill>
                <a:latin typeface="Century Gothic" panose="020B0502020202020204" pitchFamily="34" charset="0"/>
              </a:rPr>
              <a:t>–e</a:t>
            </a:r>
            <a:r>
              <a:rPr lang="en-GB" sz="2000" dirty="0">
                <a:solidFill>
                  <a:prstClr val="white"/>
                </a:solidFill>
                <a:latin typeface="Century Gothic" panose="020B0502020202020204" pitchFamily="34" charset="0"/>
              </a:rPr>
              <a:t> to the past participle when the subject of the verb is feminine.</a:t>
            </a:r>
          </a:p>
        </p:txBody>
      </p:sp>
    </p:spTree>
    <p:extLst>
      <p:ext uri="{BB962C8B-B14F-4D97-AF65-F5344CB8AC3E}">
        <p14:creationId xmlns:p14="http://schemas.microsoft.com/office/powerpoint/2010/main" val="41341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p:bldP spid="16" grpId="0"/>
      <p:bldP spid="18" grpId="0"/>
      <p:bldP spid="20" grpId="0"/>
      <p:bldP spid="22" grpId="0"/>
      <p:bldP spid="24" grpId="0"/>
      <p:bldP spid="26" grpId="0"/>
      <p:bldP spid="28" grpId="0"/>
      <p:bldP spid="30" grpId="0"/>
      <p:bldP spid="32" grpId="0"/>
      <p:bldP spid="34" grpId="0"/>
      <p:bldP spid="36" grpId="0"/>
      <p:bldP spid="38" grpId="0"/>
      <p:bldP spid="40" grpId="0"/>
      <p:bldP spid="42" grpId="0"/>
      <p:bldP spid="44" grpId="0"/>
      <p:bldP spid="46" grpId="0"/>
      <p:bldP spid="48" grpId="0"/>
      <p:bldP spid="50" grpId="0"/>
      <p:bldP spid="52"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86450" cy="707849"/>
          </a:xfrm>
        </p:spPr>
        <p:txBody>
          <a:bodyPr>
            <a:normAutofit fontScale="90000"/>
          </a:bodyPr>
          <a:lstStyle/>
          <a:p>
            <a:r>
              <a:rPr lang="fr-FR" sz="3600" b="1" dirty="0">
                <a:solidFill>
                  <a:schemeClr val="bg1"/>
                </a:solidFill>
              </a:rPr>
              <a:t>Les vacances de printemps</a:t>
            </a:r>
          </a:p>
        </p:txBody>
      </p:sp>
      <p:sp>
        <p:nvSpPr>
          <p:cNvPr id="2" name="TextBox 1">
            <a:extLst>
              <a:ext uri="{FF2B5EF4-FFF2-40B4-BE49-F238E27FC236}">
                <a16:creationId xmlns:a16="http://schemas.microsoft.com/office/drawing/2014/main" id="{E95CBB7D-7F87-48A4-A77D-8B1B8183D8F8}"/>
              </a:ext>
            </a:extLst>
          </p:cNvPr>
          <p:cNvSpPr txBox="1"/>
          <p:nvPr/>
        </p:nvSpPr>
        <p:spPr>
          <a:xfrm>
            <a:off x="6579041" y="50932"/>
            <a:ext cx="285887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Sophie parle des vacances. Elle parle de qui ?</a:t>
            </a:r>
          </a:p>
        </p:txBody>
      </p:sp>
      <p:sp>
        <p:nvSpPr>
          <p:cNvPr id="6" name="Rounded Rectangle 46">
            <a:extLst>
              <a:ext uri="{FF2B5EF4-FFF2-40B4-BE49-F238E27FC236}">
                <a16:creationId xmlns:a16="http://schemas.microsoft.com/office/drawing/2014/main" id="{4D8CAAFD-4E4C-4FF1-8DD5-062D2E84D19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graphicFrame>
        <p:nvGraphicFramePr>
          <p:cNvPr id="3" name="Table 4">
            <a:extLst>
              <a:ext uri="{FF2B5EF4-FFF2-40B4-BE49-F238E27FC236}">
                <a16:creationId xmlns:a16="http://schemas.microsoft.com/office/drawing/2014/main" id="{2C8C5F07-DF20-4837-99E1-F2E686AED4B7}"/>
              </a:ext>
            </a:extLst>
          </p:cNvPr>
          <p:cNvGraphicFramePr>
            <a:graphicFrameLocks noGrp="1"/>
          </p:cNvGraphicFramePr>
          <p:nvPr/>
        </p:nvGraphicFramePr>
        <p:xfrm>
          <a:off x="178904" y="1200702"/>
          <a:ext cx="11160000" cy="5029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366062170"/>
                    </a:ext>
                  </a:extLst>
                </a:gridCol>
                <a:gridCol w="1440000">
                  <a:extLst>
                    <a:ext uri="{9D8B030D-6E8A-4147-A177-3AD203B41FA5}">
                      <a16:colId xmlns:a16="http://schemas.microsoft.com/office/drawing/2014/main" val="2410851742"/>
                    </a:ext>
                  </a:extLst>
                </a:gridCol>
                <a:gridCol w="1440000">
                  <a:extLst>
                    <a:ext uri="{9D8B030D-6E8A-4147-A177-3AD203B41FA5}">
                      <a16:colId xmlns:a16="http://schemas.microsoft.com/office/drawing/2014/main" val="1504682825"/>
                    </a:ext>
                  </a:extLst>
                </a:gridCol>
                <a:gridCol w="1440000">
                  <a:extLst>
                    <a:ext uri="{9D8B030D-6E8A-4147-A177-3AD203B41FA5}">
                      <a16:colId xmlns:a16="http://schemas.microsoft.com/office/drawing/2014/main" val="3524308541"/>
                    </a:ext>
                  </a:extLst>
                </a:gridCol>
                <a:gridCol w="5400000">
                  <a:extLst>
                    <a:ext uri="{9D8B030D-6E8A-4147-A177-3AD203B41FA5}">
                      <a16:colId xmlns:a16="http://schemas.microsoft.com/office/drawing/2014/main" val="2326786415"/>
                    </a:ext>
                  </a:extLst>
                </a:gridCol>
                <a:gridCol w="720000">
                  <a:extLst>
                    <a:ext uri="{9D8B030D-6E8A-4147-A177-3AD203B41FA5}">
                      <a16:colId xmlns:a16="http://schemas.microsoft.com/office/drawing/2014/main" val="1538825355"/>
                    </a:ext>
                  </a:extLst>
                </a:gridCol>
              </a:tblGrid>
              <a:tr h="370840">
                <a:tc>
                  <a:txBody>
                    <a:bodyPr/>
                    <a:lstStyle/>
                    <a:p>
                      <a:pPr algn="ctr"/>
                      <a:r>
                        <a:rPr lang="fr-FR" sz="2400" dirty="0"/>
                        <a:t>Q</a:t>
                      </a:r>
                    </a:p>
                  </a:txBody>
                  <a:tcPr/>
                </a:tc>
                <a:tc>
                  <a:txBody>
                    <a:bodyPr/>
                    <a:lstStyle/>
                    <a:p>
                      <a:pPr algn="ctr"/>
                      <a:r>
                        <a:rPr lang="fr-FR" sz="2400" dirty="0"/>
                        <a:t>je </a:t>
                      </a:r>
                    </a:p>
                  </a:txBody>
                  <a:tcPr/>
                </a:tc>
                <a:tc>
                  <a:txBody>
                    <a:bodyPr/>
                    <a:lstStyle/>
                    <a:p>
                      <a:pPr algn="ctr"/>
                      <a:r>
                        <a:rPr lang="fr-FR" sz="2400" dirty="0"/>
                        <a:t>tu</a:t>
                      </a:r>
                    </a:p>
                  </a:txBody>
                  <a:tcPr/>
                </a:tc>
                <a:tc>
                  <a:txBody>
                    <a:bodyPr/>
                    <a:lstStyle/>
                    <a:p>
                      <a:pPr algn="ctr"/>
                      <a:r>
                        <a:rPr lang="fr-FR" sz="2400" dirty="0"/>
                        <a:t>nous</a:t>
                      </a:r>
                    </a:p>
                  </a:txBody>
                  <a:tcPr/>
                </a:tc>
                <a:tc>
                  <a:txBody>
                    <a:bodyPr/>
                    <a:lstStyle/>
                    <a:p>
                      <a:pPr algn="ctr"/>
                      <a:r>
                        <a:rPr lang="fr-FR" sz="2400" dirty="0"/>
                        <a:t>anglais</a:t>
                      </a:r>
                    </a:p>
                  </a:txBody>
                  <a:tcPr/>
                </a:tc>
                <a:tc>
                  <a:txBody>
                    <a:bodyPr/>
                    <a:lstStyle/>
                    <a:p>
                      <a:pPr algn="ctr"/>
                      <a:r>
                        <a:rPr lang="fr-FR" sz="2400" dirty="0"/>
                        <a:t>R</a:t>
                      </a:r>
                    </a:p>
                  </a:txBody>
                  <a:tcPr/>
                </a:tc>
                <a:extLst>
                  <a:ext uri="{0D108BD9-81ED-4DB2-BD59-A6C34878D82A}">
                    <a16:rowId xmlns:a16="http://schemas.microsoft.com/office/drawing/2014/main" val="2913166341"/>
                  </a:ext>
                </a:extLst>
              </a:tr>
              <a:tr h="370840">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l"/>
                      <a:r>
                        <a:rPr lang="en-GB" sz="2200" noProof="0" dirty="0">
                          <a:solidFill>
                            <a:srgbClr val="002060"/>
                          </a:solidFill>
                        </a:rPr>
                        <a:t>never went into town without me</a:t>
                      </a:r>
                    </a:p>
                  </a:txBody>
                  <a:tcPr/>
                </a:tc>
                <a:tc>
                  <a:txBody>
                    <a:bodyPr/>
                    <a:lstStyle/>
                    <a:p>
                      <a:pPr algn="ctr"/>
                      <a:endParaRPr lang="fr-FR" sz="2400" dirty="0"/>
                    </a:p>
                  </a:txBody>
                  <a:tcPr/>
                </a:tc>
                <a:extLst>
                  <a:ext uri="{0D108BD9-81ED-4DB2-BD59-A6C34878D82A}">
                    <a16:rowId xmlns:a16="http://schemas.microsoft.com/office/drawing/2014/main" val="4146449340"/>
                  </a:ext>
                </a:extLst>
              </a:tr>
              <a:tr h="370840">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l"/>
                      <a:r>
                        <a:rPr lang="en-GB" sz="2200" noProof="0" dirty="0">
                          <a:solidFill>
                            <a:srgbClr val="002060"/>
                          </a:solidFill>
                        </a:rPr>
                        <a:t>went to the cinema</a:t>
                      </a:r>
                    </a:p>
                  </a:txBody>
                  <a:tcPr/>
                </a:tc>
                <a:tc>
                  <a:txBody>
                    <a:bodyPr/>
                    <a:lstStyle/>
                    <a:p>
                      <a:pPr algn="ctr"/>
                      <a:endParaRPr lang="fr-FR" sz="2400" dirty="0"/>
                    </a:p>
                  </a:txBody>
                  <a:tcPr/>
                </a:tc>
                <a:extLst>
                  <a:ext uri="{0D108BD9-81ED-4DB2-BD59-A6C34878D82A}">
                    <a16:rowId xmlns:a16="http://schemas.microsoft.com/office/drawing/2014/main" val="2271643566"/>
                  </a:ext>
                </a:extLst>
              </a:tr>
              <a:tr h="370840">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l"/>
                      <a:r>
                        <a:rPr lang="en-GB" sz="2200" noProof="0" dirty="0">
                          <a:solidFill>
                            <a:srgbClr val="002060"/>
                          </a:solidFill>
                        </a:rPr>
                        <a:t>entered the cinema before you</a:t>
                      </a:r>
                    </a:p>
                  </a:txBody>
                  <a:tcPr/>
                </a:tc>
                <a:tc>
                  <a:txBody>
                    <a:bodyPr/>
                    <a:lstStyle/>
                    <a:p>
                      <a:pPr algn="ctr"/>
                      <a:endParaRPr lang="fr-FR" sz="2400" dirty="0"/>
                    </a:p>
                  </a:txBody>
                  <a:tcPr/>
                </a:tc>
                <a:extLst>
                  <a:ext uri="{0D108BD9-81ED-4DB2-BD59-A6C34878D82A}">
                    <a16:rowId xmlns:a16="http://schemas.microsoft.com/office/drawing/2014/main" val="4011588034"/>
                  </a:ext>
                </a:extLst>
              </a:tr>
              <a:tr h="370840">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l"/>
                      <a:r>
                        <a:rPr lang="en-GB" sz="2200" noProof="0" dirty="0">
                          <a:solidFill>
                            <a:srgbClr val="002060"/>
                          </a:solidFill>
                        </a:rPr>
                        <a:t>fell in the street</a:t>
                      </a:r>
                    </a:p>
                  </a:txBody>
                  <a:tcPr/>
                </a:tc>
                <a:tc>
                  <a:txBody>
                    <a:bodyPr/>
                    <a:lstStyle/>
                    <a:p>
                      <a:pPr algn="ctr"/>
                      <a:endParaRPr lang="fr-FR" sz="2400" dirty="0"/>
                    </a:p>
                  </a:txBody>
                  <a:tcPr/>
                </a:tc>
                <a:extLst>
                  <a:ext uri="{0D108BD9-81ED-4DB2-BD59-A6C34878D82A}">
                    <a16:rowId xmlns:a16="http://schemas.microsoft.com/office/drawing/2014/main" val="3753203844"/>
                  </a:ext>
                </a:extLst>
              </a:tr>
              <a:tr h="370840">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l"/>
                      <a:r>
                        <a:rPr lang="en-GB" sz="2200" noProof="0" dirty="0">
                          <a:solidFill>
                            <a:srgbClr val="002060"/>
                          </a:solidFill>
                        </a:rPr>
                        <a:t>stayed with you to help</a:t>
                      </a:r>
                    </a:p>
                  </a:txBody>
                  <a:tcPr/>
                </a:tc>
                <a:tc>
                  <a:txBody>
                    <a:bodyPr/>
                    <a:lstStyle/>
                    <a:p>
                      <a:pPr algn="ctr"/>
                      <a:endParaRPr lang="fr-FR" sz="2400" dirty="0"/>
                    </a:p>
                  </a:txBody>
                  <a:tcPr/>
                </a:tc>
                <a:extLst>
                  <a:ext uri="{0D108BD9-81ED-4DB2-BD59-A6C34878D82A}">
                    <a16:rowId xmlns:a16="http://schemas.microsoft.com/office/drawing/2014/main" val="1252509339"/>
                  </a:ext>
                </a:extLst>
              </a:tr>
              <a:tr h="370840">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l"/>
                      <a:r>
                        <a:rPr lang="en-GB" sz="2200" noProof="0" dirty="0">
                          <a:solidFill>
                            <a:srgbClr val="002060"/>
                          </a:solidFill>
                        </a:rPr>
                        <a:t>got on the bus</a:t>
                      </a:r>
                    </a:p>
                  </a:txBody>
                  <a:tcPr/>
                </a:tc>
                <a:tc>
                  <a:txBody>
                    <a:bodyPr/>
                    <a:lstStyle/>
                    <a:p>
                      <a:pPr algn="ctr"/>
                      <a:endParaRPr lang="fr-FR" sz="2400" dirty="0"/>
                    </a:p>
                  </a:txBody>
                  <a:tcPr/>
                </a:tc>
                <a:extLst>
                  <a:ext uri="{0D108BD9-81ED-4DB2-BD59-A6C34878D82A}">
                    <a16:rowId xmlns:a16="http://schemas.microsoft.com/office/drawing/2014/main" val="688554741"/>
                  </a:ext>
                </a:extLst>
              </a:tr>
              <a:tr h="370840">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l"/>
                      <a:r>
                        <a:rPr lang="en-GB" sz="2200" noProof="0" dirty="0">
                          <a:solidFill>
                            <a:srgbClr val="002060"/>
                          </a:solidFill>
                        </a:rPr>
                        <a:t>went back to your house</a:t>
                      </a:r>
                    </a:p>
                  </a:txBody>
                  <a:tcPr/>
                </a:tc>
                <a:tc>
                  <a:txBody>
                    <a:bodyPr/>
                    <a:lstStyle/>
                    <a:p>
                      <a:pPr algn="ctr"/>
                      <a:endParaRPr lang="fr-FR" sz="2400" dirty="0"/>
                    </a:p>
                  </a:txBody>
                  <a:tcPr/>
                </a:tc>
                <a:extLst>
                  <a:ext uri="{0D108BD9-81ED-4DB2-BD59-A6C34878D82A}">
                    <a16:rowId xmlns:a16="http://schemas.microsoft.com/office/drawing/2014/main" val="2367817640"/>
                  </a:ext>
                </a:extLst>
              </a:tr>
              <a:tr h="370840">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l"/>
                      <a:r>
                        <a:rPr lang="en-GB" sz="2200" noProof="0" dirty="0">
                          <a:solidFill>
                            <a:srgbClr val="002060"/>
                          </a:solidFill>
                        </a:rPr>
                        <a:t>stayed at your house for several hours</a:t>
                      </a:r>
                    </a:p>
                  </a:txBody>
                  <a:tcPr/>
                </a:tc>
                <a:tc>
                  <a:txBody>
                    <a:bodyPr/>
                    <a:lstStyle/>
                    <a:p>
                      <a:pPr algn="ctr"/>
                      <a:endParaRPr lang="fr-FR" sz="2400" dirty="0"/>
                    </a:p>
                  </a:txBody>
                  <a:tcPr/>
                </a:tc>
                <a:extLst>
                  <a:ext uri="{0D108BD9-81ED-4DB2-BD59-A6C34878D82A}">
                    <a16:rowId xmlns:a16="http://schemas.microsoft.com/office/drawing/2014/main" val="3269067557"/>
                  </a:ext>
                </a:extLst>
              </a:tr>
              <a:tr h="370840">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l"/>
                      <a:r>
                        <a:rPr lang="en-GB" sz="2200" noProof="0" dirty="0">
                          <a:solidFill>
                            <a:srgbClr val="002060"/>
                          </a:solidFill>
                        </a:rPr>
                        <a:t>went to your bedroom at 11pm</a:t>
                      </a:r>
                    </a:p>
                  </a:txBody>
                  <a:tcPr/>
                </a:tc>
                <a:tc>
                  <a:txBody>
                    <a:bodyPr/>
                    <a:lstStyle/>
                    <a:p>
                      <a:pPr algn="ctr"/>
                      <a:endParaRPr lang="fr-FR" sz="2400" dirty="0"/>
                    </a:p>
                  </a:txBody>
                  <a:tcPr/>
                </a:tc>
                <a:extLst>
                  <a:ext uri="{0D108BD9-81ED-4DB2-BD59-A6C34878D82A}">
                    <a16:rowId xmlns:a16="http://schemas.microsoft.com/office/drawing/2014/main" val="2227199324"/>
                  </a:ext>
                </a:extLst>
              </a:tr>
              <a:tr h="370840">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ctr"/>
                      <a:endParaRPr lang="fr-FR" sz="2400" dirty="0"/>
                    </a:p>
                  </a:txBody>
                  <a:tcPr/>
                </a:tc>
                <a:tc>
                  <a:txBody>
                    <a:bodyPr/>
                    <a:lstStyle/>
                    <a:p>
                      <a:pPr algn="l"/>
                      <a:r>
                        <a:rPr lang="en-GB" sz="2200" noProof="0" dirty="0">
                          <a:solidFill>
                            <a:srgbClr val="002060"/>
                          </a:solidFill>
                        </a:rPr>
                        <a:t>arrived home at midnight</a:t>
                      </a:r>
                    </a:p>
                  </a:txBody>
                  <a:tcPr/>
                </a:tc>
                <a:tc>
                  <a:txBody>
                    <a:bodyPr/>
                    <a:lstStyle/>
                    <a:p>
                      <a:pPr algn="ctr"/>
                      <a:endParaRPr lang="fr-FR" sz="2400" dirty="0"/>
                    </a:p>
                  </a:txBody>
                  <a:tcPr/>
                </a:tc>
                <a:extLst>
                  <a:ext uri="{0D108BD9-81ED-4DB2-BD59-A6C34878D82A}">
                    <a16:rowId xmlns:a16="http://schemas.microsoft.com/office/drawing/2014/main" val="1036725823"/>
                  </a:ext>
                </a:extLst>
              </a:tr>
            </a:tbl>
          </a:graphicData>
        </a:graphic>
      </p:graphicFrame>
      <p:sp>
        <p:nvSpPr>
          <p:cNvPr id="10" name="Action Button: Custom 16">
            <a:hlinkClick r:id="" action="ppaction://noaction" highlightClick="1">
              <a:snd r:embed="rId4" name="1. pendant les dernieres BEEP.wav"/>
            </a:hlinkClick>
            <a:extLst>
              <a:ext uri="{FF2B5EF4-FFF2-40B4-BE49-F238E27FC236}">
                <a16:creationId xmlns:a16="http://schemas.microsoft.com/office/drawing/2014/main" id="{2F3878ED-7ACB-4E28-94E7-8FFA2EC0EC59}"/>
              </a:ext>
            </a:extLst>
          </p:cNvPr>
          <p:cNvSpPr/>
          <p:nvPr/>
        </p:nvSpPr>
        <p:spPr>
          <a:xfrm>
            <a:off x="337378" y="166624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2. un jour nous sommes BEEP.wav"/>
            </a:hlinkClick>
            <a:extLst>
              <a:ext uri="{FF2B5EF4-FFF2-40B4-BE49-F238E27FC236}">
                <a16:creationId xmlns:a16="http://schemas.microsoft.com/office/drawing/2014/main" id="{422E0BE3-2069-4B01-993E-3DDF08B2344C}"/>
              </a:ext>
            </a:extLst>
          </p:cNvPr>
          <p:cNvSpPr/>
          <p:nvPr/>
        </p:nvSpPr>
        <p:spPr>
          <a:xfrm>
            <a:off x="337378" y="21309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3. je suis entree BEEP.wav"/>
            </a:hlinkClick>
            <a:extLst>
              <a:ext uri="{FF2B5EF4-FFF2-40B4-BE49-F238E27FC236}">
                <a16:creationId xmlns:a16="http://schemas.microsoft.com/office/drawing/2014/main" id="{BF048ED6-67E5-424E-9A05-0B6A2FE39113}"/>
              </a:ext>
            </a:extLst>
          </p:cNvPr>
          <p:cNvSpPr/>
          <p:nvPr/>
        </p:nvSpPr>
        <p:spPr>
          <a:xfrm>
            <a:off x="337378" y="25957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4. tu es tombee BEEP.wav"/>
            </a:hlinkClick>
            <a:extLst>
              <a:ext uri="{FF2B5EF4-FFF2-40B4-BE49-F238E27FC236}">
                <a16:creationId xmlns:a16="http://schemas.microsoft.com/office/drawing/2014/main" id="{8F9800D0-99D4-45FE-9F9D-F03D2DD09F9E}"/>
              </a:ext>
            </a:extLst>
          </p:cNvPr>
          <p:cNvSpPr/>
          <p:nvPr/>
        </p:nvSpPr>
        <p:spPr>
          <a:xfrm>
            <a:off x="337378" y="30604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5. je suis restee BEEP.wav"/>
            </a:hlinkClick>
            <a:extLst>
              <a:ext uri="{FF2B5EF4-FFF2-40B4-BE49-F238E27FC236}">
                <a16:creationId xmlns:a16="http://schemas.microsoft.com/office/drawing/2014/main" id="{BC080D77-4D8F-4205-8EE4-F02266C1A5F5}"/>
              </a:ext>
            </a:extLst>
          </p:cNvPr>
          <p:cNvSpPr/>
          <p:nvPr/>
        </p:nvSpPr>
        <p:spPr>
          <a:xfrm>
            <a:off x="337378" y="35252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6. nous sommes montees BEEP.wav"/>
            </a:hlinkClick>
            <a:extLst>
              <a:ext uri="{FF2B5EF4-FFF2-40B4-BE49-F238E27FC236}">
                <a16:creationId xmlns:a16="http://schemas.microsoft.com/office/drawing/2014/main" id="{3BDCF1FC-C1AF-4D93-8D01-D6D3BC601EBF}"/>
              </a:ext>
            </a:extLst>
          </p:cNvPr>
          <p:cNvSpPr/>
          <p:nvPr/>
        </p:nvSpPr>
        <p:spPr>
          <a:xfrm>
            <a:off x="337378" y="39899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0" name="7. nous sommes retournees BEEP.wav"/>
            </a:hlinkClick>
            <a:extLst>
              <a:ext uri="{FF2B5EF4-FFF2-40B4-BE49-F238E27FC236}">
                <a16:creationId xmlns:a16="http://schemas.microsoft.com/office/drawing/2014/main" id="{B2F8D0B4-29D9-494D-A3EC-C3DB5945989A}"/>
              </a:ext>
            </a:extLst>
          </p:cNvPr>
          <p:cNvSpPr/>
          <p:nvPr/>
        </p:nvSpPr>
        <p:spPr>
          <a:xfrm>
            <a:off x="337378" y="44547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1" name="8. je suis restee BEEP.wav"/>
            </a:hlinkClick>
            <a:extLst>
              <a:ext uri="{FF2B5EF4-FFF2-40B4-BE49-F238E27FC236}">
                <a16:creationId xmlns:a16="http://schemas.microsoft.com/office/drawing/2014/main" id="{ED34F8A1-7C22-4281-8B95-305F7E49A7E1}"/>
              </a:ext>
            </a:extLst>
          </p:cNvPr>
          <p:cNvSpPr/>
          <p:nvPr/>
        </p:nvSpPr>
        <p:spPr>
          <a:xfrm>
            <a:off x="337378" y="49195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6" name="Action Button: Custom 16">
            <a:hlinkClick r:id="" action="ppaction://noaction" highlightClick="1">
              <a:snd r:embed="rId12" name="1. pendant les dernieres NO BEEP.wav"/>
            </a:hlinkClick>
            <a:extLst>
              <a:ext uri="{FF2B5EF4-FFF2-40B4-BE49-F238E27FC236}">
                <a16:creationId xmlns:a16="http://schemas.microsoft.com/office/drawing/2014/main" id="{FD4E34E0-3C14-49B8-BBA8-80E0F0F9A52C}"/>
              </a:ext>
            </a:extLst>
          </p:cNvPr>
          <p:cNvSpPr/>
          <p:nvPr/>
        </p:nvSpPr>
        <p:spPr>
          <a:xfrm>
            <a:off x="10778110" y="16771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13" name="2. un jour nous sommes NO BEEP.wav"/>
            </a:hlinkClick>
            <a:extLst>
              <a:ext uri="{FF2B5EF4-FFF2-40B4-BE49-F238E27FC236}">
                <a16:creationId xmlns:a16="http://schemas.microsoft.com/office/drawing/2014/main" id="{6E38A977-55F2-4F85-8EC2-F70C6C51DA6A}"/>
              </a:ext>
            </a:extLst>
          </p:cNvPr>
          <p:cNvSpPr/>
          <p:nvPr/>
        </p:nvSpPr>
        <p:spPr>
          <a:xfrm>
            <a:off x="10778110" y="21419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14" name="3. je suis entree NO BEEP.wav"/>
            </a:hlinkClick>
            <a:extLst>
              <a:ext uri="{FF2B5EF4-FFF2-40B4-BE49-F238E27FC236}">
                <a16:creationId xmlns:a16="http://schemas.microsoft.com/office/drawing/2014/main" id="{BD3E3E42-FA35-4E0A-82FD-5AE01CCD760A}"/>
              </a:ext>
            </a:extLst>
          </p:cNvPr>
          <p:cNvSpPr/>
          <p:nvPr/>
        </p:nvSpPr>
        <p:spPr>
          <a:xfrm>
            <a:off x="10778110" y="26066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15" name="4. tu es tombee NO BEEP.wav"/>
            </a:hlinkClick>
            <a:extLst>
              <a:ext uri="{FF2B5EF4-FFF2-40B4-BE49-F238E27FC236}">
                <a16:creationId xmlns:a16="http://schemas.microsoft.com/office/drawing/2014/main" id="{80C558F8-9230-45A7-AE27-29C1EB2AA58B}"/>
              </a:ext>
            </a:extLst>
          </p:cNvPr>
          <p:cNvSpPr/>
          <p:nvPr/>
        </p:nvSpPr>
        <p:spPr>
          <a:xfrm>
            <a:off x="10778110" y="30714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16" name="5. je suis restee NO BEEP.wav"/>
            </a:hlinkClick>
            <a:extLst>
              <a:ext uri="{FF2B5EF4-FFF2-40B4-BE49-F238E27FC236}">
                <a16:creationId xmlns:a16="http://schemas.microsoft.com/office/drawing/2014/main" id="{5C3BD33D-A4D4-409C-954C-9B10FC848647}"/>
              </a:ext>
            </a:extLst>
          </p:cNvPr>
          <p:cNvSpPr/>
          <p:nvPr/>
        </p:nvSpPr>
        <p:spPr>
          <a:xfrm>
            <a:off x="10778110" y="35362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17" name="6. nous sommes montees NO BEEP.wav"/>
            </a:hlinkClick>
            <a:extLst>
              <a:ext uri="{FF2B5EF4-FFF2-40B4-BE49-F238E27FC236}">
                <a16:creationId xmlns:a16="http://schemas.microsoft.com/office/drawing/2014/main" id="{56A29DF1-DA79-4EF7-AD0C-5376D32BE04B}"/>
              </a:ext>
            </a:extLst>
          </p:cNvPr>
          <p:cNvSpPr/>
          <p:nvPr/>
        </p:nvSpPr>
        <p:spPr>
          <a:xfrm>
            <a:off x="10778110" y="40009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6</a:t>
            </a:r>
          </a:p>
        </p:txBody>
      </p:sp>
      <p:sp>
        <p:nvSpPr>
          <p:cNvPr id="32" name="Action Button: Custom 16">
            <a:hlinkClick r:id="" action="ppaction://noaction" highlightClick="1">
              <a:snd r:embed="rId18" name="7. nous sommes retournees NO BEEP.wav"/>
            </a:hlinkClick>
            <a:extLst>
              <a:ext uri="{FF2B5EF4-FFF2-40B4-BE49-F238E27FC236}">
                <a16:creationId xmlns:a16="http://schemas.microsoft.com/office/drawing/2014/main" id="{8ED027A0-9FBF-4D1A-8CA4-F5BF8D207876}"/>
              </a:ext>
            </a:extLst>
          </p:cNvPr>
          <p:cNvSpPr/>
          <p:nvPr/>
        </p:nvSpPr>
        <p:spPr>
          <a:xfrm>
            <a:off x="10778110" y="44657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7</a:t>
            </a:r>
          </a:p>
        </p:txBody>
      </p:sp>
      <p:sp>
        <p:nvSpPr>
          <p:cNvPr id="33" name="Action Button: Custom 16">
            <a:hlinkClick r:id="" action="ppaction://noaction" highlightClick="1">
              <a:snd r:embed="rId19" name="8. je suis restee NO BEEP.wav"/>
            </a:hlinkClick>
            <a:extLst>
              <a:ext uri="{FF2B5EF4-FFF2-40B4-BE49-F238E27FC236}">
                <a16:creationId xmlns:a16="http://schemas.microsoft.com/office/drawing/2014/main" id="{46A2A17F-B231-4DE7-97F7-7C683B8383DF}"/>
              </a:ext>
            </a:extLst>
          </p:cNvPr>
          <p:cNvSpPr/>
          <p:nvPr/>
        </p:nvSpPr>
        <p:spPr>
          <a:xfrm>
            <a:off x="10778110" y="49304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8</a:t>
            </a:r>
          </a:p>
        </p:txBody>
      </p:sp>
      <p:pic>
        <p:nvPicPr>
          <p:cNvPr id="42" name="Picture 41" descr="green checkmark">
            <a:extLst>
              <a:ext uri="{FF2B5EF4-FFF2-40B4-BE49-F238E27FC236}">
                <a16:creationId xmlns:a16="http://schemas.microsoft.com/office/drawing/2014/main" id="{5E152BF8-8123-4341-A65C-6169E570ED3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831307" y="1735203"/>
            <a:ext cx="282522" cy="294294"/>
          </a:xfrm>
          <a:prstGeom prst="rect">
            <a:avLst/>
          </a:prstGeom>
        </p:spPr>
      </p:pic>
      <p:pic>
        <p:nvPicPr>
          <p:cNvPr id="43" name="Picture 42" descr="green checkmark">
            <a:extLst>
              <a:ext uri="{FF2B5EF4-FFF2-40B4-BE49-F238E27FC236}">
                <a16:creationId xmlns:a16="http://schemas.microsoft.com/office/drawing/2014/main" id="{872212CC-1B4F-4F3F-A405-7802589D9AD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72984" y="2243653"/>
            <a:ext cx="282522" cy="294294"/>
          </a:xfrm>
          <a:prstGeom prst="rect">
            <a:avLst/>
          </a:prstGeom>
        </p:spPr>
      </p:pic>
      <p:pic>
        <p:nvPicPr>
          <p:cNvPr id="44" name="Picture 43" descr="green checkmark">
            <a:extLst>
              <a:ext uri="{FF2B5EF4-FFF2-40B4-BE49-F238E27FC236}">
                <a16:creationId xmlns:a16="http://schemas.microsoft.com/office/drawing/2014/main" id="{3F88BA70-3424-4029-8719-3FA90FBFBB1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70758" y="2657551"/>
            <a:ext cx="282522" cy="294294"/>
          </a:xfrm>
          <a:prstGeom prst="rect">
            <a:avLst/>
          </a:prstGeom>
        </p:spPr>
      </p:pic>
      <p:pic>
        <p:nvPicPr>
          <p:cNvPr id="45" name="Picture 44" descr="green checkmark">
            <a:extLst>
              <a:ext uri="{FF2B5EF4-FFF2-40B4-BE49-F238E27FC236}">
                <a16:creationId xmlns:a16="http://schemas.microsoft.com/office/drawing/2014/main" id="{DC673267-2F09-44AB-BBC3-27307FC5EB4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831307" y="3110955"/>
            <a:ext cx="282522" cy="294294"/>
          </a:xfrm>
          <a:prstGeom prst="rect">
            <a:avLst/>
          </a:prstGeom>
        </p:spPr>
      </p:pic>
      <p:pic>
        <p:nvPicPr>
          <p:cNvPr id="46" name="Picture 45" descr="green checkmark">
            <a:extLst>
              <a:ext uri="{FF2B5EF4-FFF2-40B4-BE49-F238E27FC236}">
                <a16:creationId xmlns:a16="http://schemas.microsoft.com/office/drawing/2014/main" id="{96D13810-F80D-4BBC-AC4A-096ED27A80C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70758" y="3546614"/>
            <a:ext cx="282522" cy="294294"/>
          </a:xfrm>
          <a:prstGeom prst="rect">
            <a:avLst/>
          </a:prstGeom>
        </p:spPr>
      </p:pic>
      <p:pic>
        <p:nvPicPr>
          <p:cNvPr id="47" name="Picture 46" descr="green checkmark">
            <a:extLst>
              <a:ext uri="{FF2B5EF4-FFF2-40B4-BE49-F238E27FC236}">
                <a16:creationId xmlns:a16="http://schemas.microsoft.com/office/drawing/2014/main" id="{E0FE4833-14FF-4CEB-9F48-C7DE24D1051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72984" y="4079925"/>
            <a:ext cx="282522" cy="294294"/>
          </a:xfrm>
          <a:prstGeom prst="rect">
            <a:avLst/>
          </a:prstGeom>
        </p:spPr>
      </p:pic>
      <p:pic>
        <p:nvPicPr>
          <p:cNvPr id="48" name="Picture 47" descr="green checkmark">
            <a:extLst>
              <a:ext uri="{FF2B5EF4-FFF2-40B4-BE49-F238E27FC236}">
                <a16:creationId xmlns:a16="http://schemas.microsoft.com/office/drawing/2014/main" id="{4F6F1E60-135F-494C-B3C9-B20780BCCEF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72984" y="4465702"/>
            <a:ext cx="282522" cy="294294"/>
          </a:xfrm>
          <a:prstGeom prst="rect">
            <a:avLst/>
          </a:prstGeom>
        </p:spPr>
      </p:pic>
      <p:pic>
        <p:nvPicPr>
          <p:cNvPr id="50" name="Picture 49" descr="green checkmark">
            <a:extLst>
              <a:ext uri="{FF2B5EF4-FFF2-40B4-BE49-F238E27FC236}">
                <a16:creationId xmlns:a16="http://schemas.microsoft.com/office/drawing/2014/main" id="{243C2D0C-0558-47ED-A374-EB434D0F286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70758" y="4919502"/>
            <a:ext cx="282522" cy="294294"/>
          </a:xfrm>
          <a:prstGeom prst="rect">
            <a:avLst/>
          </a:prstGeom>
        </p:spPr>
      </p:pic>
      <p:pic>
        <p:nvPicPr>
          <p:cNvPr id="51" name="Picture 50" descr="green checkmark">
            <a:extLst>
              <a:ext uri="{FF2B5EF4-FFF2-40B4-BE49-F238E27FC236}">
                <a16:creationId xmlns:a16="http://schemas.microsoft.com/office/drawing/2014/main" id="{BCB60EE2-009C-45C6-8076-AB8A00DC90E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831307" y="5398600"/>
            <a:ext cx="282522" cy="294294"/>
          </a:xfrm>
          <a:prstGeom prst="rect">
            <a:avLst/>
          </a:prstGeom>
        </p:spPr>
      </p:pic>
      <p:pic>
        <p:nvPicPr>
          <p:cNvPr id="52" name="Picture 51" descr="green checkmark">
            <a:extLst>
              <a:ext uri="{FF2B5EF4-FFF2-40B4-BE49-F238E27FC236}">
                <a16:creationId xmlns:a16="http://schemas.microsoft.com/office/drawing/2014/main" id="{73962AD0-456F-4C5B-8DC0-4FD7EFB7CEC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70758" y="5904251"/>
            <a:ext cx="282522" cy="294294"/>
          </a:xfrm>
          <a:prstGeom prst="rect">
            <a:avLst/>
          </a:prstGeom>
        </p:spPr>
      </p:pic>
      <p:sp>
        <p:nvSpPr>
          <p:cNvPr id="53" name="Action Button: Custom 16">
            <a:hlinkClick r:id="" action="ppaction://noaction" highlightClick="1">
              <a:snd r:embed="rId21" name="9. tu es allee BEEP.wav"/>
            </a:hlinkClick>
            <a:extLst>
              <a:ext uri="{FF2B5EF4-FFF2-40B4-BE49-F238E27FC236}">
                <a16:creationId xmlns:a16="http://schemas.microsoft.com/office/drawing/2014/main" id="{2975ABFB-5483-4C5C-B005-0238A4336353}"/>
              </a:ext>
            </a:extLst>
          </p:cNvPr>
          <p:cNvSpPr/>
          <p:nvPr/>
        </p:nvSpPr>
        <p:spPr>
          <a:xfrm>
            <a:off x="337378" y="53541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5" name="Action Button: Custom 16">
            <a:hlinkClick r:id="" action="ppaction://noaction" highlightClick="1">
              <a:snd r:embed="rId22" name="9. tu es allee NO BEEP.wav"/>
            </a:hlinkClick>
            <a:extLst>
              <a:ext uri="{FF2B5EF4-FFF2-40B4-BE49-F238E27FC236}">
                <a16:creationId xmlns:a16="http://schemas.microsoft.com/office/drawing/2014/main" id="{78BE8F6A-68E0-44AB-BECE-19FEB1A0DC7D}"/>
              </a:ext>
            </a:extLst>
          </p:cNvPr>
          <p:cNvSpPr/>
          <p:nvPr/>
        </p:nvSpPr>
        <p:spPr>
          <a:xfrm>
            <a:off x="10778110" y="53541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9</a:t>
            </a:r>
          </a:p>
        </p:txBody>
      </p:sp>
      <p:sp>
        <p:nvSpPr>
          <p:cNvPr id="56" name="Action Button: Custom 16">
            <a:hlinkClick r:id="" action="ppaction://noaction" highlightClick="1">
              <a:snd r:embed="rId23" name="10. je suis arrivee chez NO BEEP.wav"/>
            </a:hlinkClick>
            <a:extLst>
              <a:ext uri="{FF2B5EF4-FFF2-40B4-BE49-F238E27FC236}">
                <a16:creationId xmlns:a16="http://schemas.microsoft.com/office/drawing/2014/main" id="{F46EE2BA-EADF-4632-B822-E31E30D92C1C}"/>
              </a:ext>
            </a:extLst>
          </p:cNvPr>
          <p:cNvSpPr/>
          <p:nvPr/>
        </p:nvSpPr>
        <p:spPr>
          <a:xfrm>
            <a:off x="10778110" y="58189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10</a:t>
            </a:r>
          </a:p>
        </p:txBody>
      </p:sp>
      <p:sp>
        <p:nvSpPr>
          <p:cNvPr id="5" name="Rectangle 4">
            <a:extLst>
              <a:ext uri="{FF2B5EF4-FFF2-40B4-BE49-F238E27FC236}">
                <a16:creationId xmlns:a16="http://schemas.microsoft.com/office/drawing/2014/main" id="{289AC600-9D3B-4EB4-BDDD-55E5F1DA3C80}"/>
              </a:ext>
            </a:extLst>
          </p:cNvPr>
          <p:cNvSpPr/>
          <p:nvPr/>
        </p:nvSpPr>
        <p:spPr>
          <a:xfrm>
            <a:off x="5314950" y="1716153"/>
            <a:ext cx="470535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DFF28AB5-5CC4-4BAB-A262-AE6E0DC99046}"/>
              </a:ext>
            </a:extLst>
          </p:cNvPr>
          <p:cNvSpPr/>
          <p:nvPr/>
        </p:nvSpPr>
        <p:spPr>
          <a:xfrm>
            <a:off x="5314950" y="2192800"/>
            <a:ext cx="470535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3BA595B8-757E-472F-B05F-981607C0EAE0}"/>
              </a:ext>
            </a:extLst>
          </p:cNvPr>
          <p:cNvSpPr/>
          <p:nvPr/>
        </p:nvSpPr>
        <p:spPr>
          <a:xfrm>
            <a:off x="5314950" y="2678948"/>
            <a:ext cx="470535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DD6E5001-8CF6-4600-BB9B-ECD978539F11}"/>
              </a:ext>
            </a:extLst>
          </p:cNvPr>
          <p:cNvSpPr/>
          <p:nvPr/>
        </p:nvSpPr>
        <p:spPr>
          <a:xfrm>
            <a:off x="5314950" y="3108397"/>
            <a:ext cx="470535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9BCE852C-F06B-4221-9880-629A19C2164F}"/>
              </a:ext>
            </a:extLst>
          </p:cNvPr>
          <p:cNvSpPr/>
          <p:nvPr/>
        </p:nvSpPr>
        <p:spPr>
          <a:xfrm>
            <a:off x="5302081" y="3587053"/>
            <a:ext cx="470535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60160193-40A2-4A7D-9597-FF0BA84D6E51}"/>
              </a:ext>
            </a:extLst>
          </p:cNvPr>
          <p:cNvSpPr/>
          <p:nvPr/>
        </p:nvSpPr>
        <p:spPr>
          <a:xfrm>
            <a:off x="5302081" y="4040851"/>
            <a:ext cx="470535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F7FEB324-86D1-48B8-9A35-D488DC8AC494}"/>
              </a:ext>
            </a:extLst>
          </p:cNvPr>
          <p:cNvSpPr/>
          <p:nvPr/>
        </p:nvSpPr>
        <p:spPr>
          <a:xfrm>
            <a:off x="5314950" y="4481985"/>
            <a:ext cx="470535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4075D76E-6376-441B-81D6-982BBBA5096B}"/>
              </a:ext>
            </a:extLst>
          </p:cNvPr>
          <p:cNvSpPr/>
          <p:nvPr/>
        </p:nvSpPr>
        <p:spPr>
          <a:xfrm>
            <a:off x="5233435" y="4948956"/>
            <a:ext cx="5379881"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2D8DD1E1-2EFA-4CE8-A411-3E497D39B264}"/>
              </a:ext>
            </a:extLst>
          </p:cNvPr>
          <p:cNvSpPr/>
          <p:nvPr/>
        </p:nvSpPr>
        <p:spPr>
          <a:xfrm>
            <a:off x="5302081" y="5392885"/>
            <a:ext cx="470535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B6EA4591-9CB9-4E76-8026-BDB62662F50E}"/>
              </a:ext>
            </a:extLst>
          </p:cNvPr>
          <p:cNvSpPr/>
          <p:nvPr/>
        </p:nvSpPr>
        <p:spPr>
          <a:xfrm>
            <a:off x="5314950" y="5855573"/>
            <a:ext cx="470535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49" name="Action Button: Custom 16">
            <a:hlinkClick r:id="" action="ppaction://noaction" highlightClick="1">
              <a:snd r:embed="rId24" name="10. je suis arrivee chez BEEP.wav"/>
            </a:hlinkClick>
            <a:extLst>
              <a:ext uri="{FF2B5EF4-FFF2-40B4-BE49-F238E27FC236}">
                <a16:creationId xmlns:a16="http://schemas.microsoft.com/office/drawing/2014/main" id="{6F129EFB-33A3-4739-AF17-497B873D5FDF}"/>
              </a:ext>
            </a:extLst>
          </p:cNvPr>
          <p:cNvSpPr/>
          <p:nvPr/>
        </p:nvSpPr>
        <p:spPr>
          <a:xfrm>
            <a:off x="337378" y="57868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10</a:t>
            </a:r>
          </a:p>
        </p:txBody>
      </p:sp>
      <p:pic>
        <p:nvPicPr>
          <p:cNvPr id="18" name="Picture 17">
            <a:extLst>
              <a:ext uri="{FF2B5EF4-FFF2-40B4-BE49-F238E27FC236}">
                <a16:creationId xmlns:a16="http://schemas.microsoft.com/office/drawing/2014/main" id="{6C2AD35B-F04D-45B8-AE09-0F36EAE08E2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993627" y="-236055"/>
            <a:ext cx="1400047" cy="1400047"/>
          </a:xfrm>
          <a:prstGeom prst="rect">
            <a:avLst/>
          </a:prstGeom>
        </p:spPr>
      </p:pic>
    </p:spTree>
    <p:extLst>
      <p:ext uri="{BB962C8B-B14F-4D97-AF65-F5344CB8AC3E}">
        <p14:creationId xmlns:p14="http://schemas.microsoft.com/office/powerpoint/2010/main" val="163231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096001" cy="707849"/>
          </a:xfrm>
        </p:spPr>
        <p:txBody>
          <a:bodyPr>
            <a:normAutofit/>
          </a:bodyPr>
          <a:lstStyle/>
          <a:p>
            <a:r>
              <a:rPr lang="fr-FR" sz="2800" b="1" dirty="0">
                <a:solidFill>
                  <a:schemeClr val="bg1"/>
                </a:solidFill>
              </a:rPr>
              <a:t>Les vacances d’Amir et Océane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16520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82744" y="2147881"/>
            <a:ext cx="9644251" cy="4188775"/>
          </a:xfrm>
          <a:prstGeom prst="rect">
            <a:avLst/>
          </a:prstGeom>
          <a:solidFill>
            <a:srgbClr val="E3EAFD"/>
          </a:solidFill>
          <a:ln>
            <a:solidFill>
              <a:srgbClr val="002060"/>
            </a:solidFill>
          </a:ln>
        </p:spPr>
        <p:txBody>
          <a:bodyPr wrap="square" rtlCol="0">
            <a:spAutoFit/>
          </a:bodyPr>
          <a:lstStyle/>
          <a:p>
            <a:pPr>
              <a:lnSpc>
                <a:spcPct val="150000"/>
              </a:lnSpc>
            </a:pPr>
            <a:r>
              <a:rPr lang="fr-FR" sz="2000" dirty="0">
                <a:solidFill>
                  <a:srgbClr val="104F75"/>
                </a:solidFill>
              </a:rPr>
              <a:t>Salut Léa ! Je pense aux vacances de printemps avec Amir. L’année dernière</a:t>
            </a:r>
            <a:r>
              <a:rPr lang="fr-FR" sz="2000" b="1" dirty="0">
                <a:solidFill>
                  <a:srgbClr val="104F75"/>
                </a:solidFill>
              </a:rPr>
              <a:t> [1] </a:t>
            </a:r>
            <a:r>
              <a:rPr lang="fr-FR" sz="2000" dirty="0">
                <a:solidFill>
                  <a:srgbClr val="104F75"/>
                </a:solidFill>
              </a:rPr>
              <a:t>allée à une fête sur la plage, mais </a:t>
            </a:r>
            <a:r>
              <a:rPr lang="fr-FR" sz="2000" b="1" dirty="0">
                <a:solidFill>
                  <a:srgbClr val="104F75"/>
                </a:solidFill>
              </a:rPr>
              <a:t>[2] </a:t>
            </a:r>
            <a:r>
              <a:rPr lang="fr-FR" sz="2000" dirty="0">
                <a:solidFill>
                  <a:srgbClr val="104F75"/>
                </a:solidFill>
              </a:rPr>
              <a:t>resté à la maison pour faire des tâches dans la cuisine. </a:t>
            </a:r>
            <a:r>
              <a:rPr lang="fr-FR" sz="2000" b="1" dirty="0">
                <a:solidFill>
                  <a:srgbClr val="104F75"/>
                </a:solidFill>
              </a:rPr>
              <a:t>[3] </a:t>
            </a:r>
            <a:r>
              <a:rPr lang="fr-FR" sz="2000" dirty="0">
                <a:solidFill>
                  <a:srgbClr val="104F75"/>
                </a:solidFill>
              </a:rPr>
              <a:t>arrivé en retard et </a:t>
            </a:r>
            <a:r>
              <a:rPr lang="fr-FR" sz="2000" b="1" dirty="0">
                <a:solidFill>
                  <a:srgbClr val="104F75"/>
                </a:solidFill>
              </a:rPr>
              <a:t>[4] </a:t>
            </a:r>
            <a:r>
              <a:rPr lang="fr-FR" sz="2000" dirty="0">
                <a:solidFill>
                  <a:srgbClr val="104F75"/>
                </a:solidFill>
              </a:rPr>
              <a:t>allés au café. </a:t>
            </a:r>
            <a:r>
              <a:rPr lang="fr-FR" sz="2000" b="1" dirty="0">
                <a:solidFill>
                  <a:srgbClr val="104F75"/>
                </a:solidFill>
              </a:rPr>
              <a:t>[5] </a:t>
            </a:r>
            <a:r>
              <a:rPr lang="fr-FR" sz="2000" dirty="0">
                <a:solidFill>
                  <a:srgbClr val="104F75"/>
                </a:solidFill>
              </a:rPr>
              <a:t>entré dans le café pour acheter des glaces et </a:t>
            </a:r>
            <a:r>
              <a:rPr lang="fr-FR" sz="2000" b="1" dirty="0">
                <a:solidFill>
                  <a:srgbClr val="104F75"/>
                </a:solidFill>
              </a:rPr>
              <a:t>[6] </a:t>
            </a:r>
            <a:r>
              <a:rPr lang="fr-FR" sz="2000" dirty="0">
                <a:solidFill>
                  <a:srgbClr val="104F75"/>
                </a:solidFill>
              </a:rPr>
              <a:t>restée dehors.</a:t>
            </a:r>
            <a:r>
              <a:rPr lang="fr-FR" sz="2000" b="1" dirty="0">
                <a:solidFill>
                  <a:srgbClr val="104F75"/>
                </a:solidFill>
              </a:rPr>
              <a:t> [7] </a:t>
            </a:r>
            <a:r>
              <a:rPr lang="fr-FR" sz="2000" dirty="0">
                <a:solidFill>
                  <a:srgbClr val="104F75"/>
                </a:solidFill>
              </a:rPr>
              <a:t>retournés à la plage pour manger les glaces. </a:t>
            </a:r>
            <a:r>
              <a:rPr lang="fr-FR" sz="2000" b="1" dirty="0">
                <a:solidFill>
                  <a:srgbClr val="104F75"/>
                </a:solidFill>
              </a:rPr>
              <a:t>[8] </a:t>
            </a:r>
            <a:r>
              <a:rPr lang="fr-FR" sz="2000" dirty="0">
                <a:solidFill>
                  <a:srgbClr val="104F75"/>
                </a:solidFill>
              </a:rPr>
              <a:t>allée dans l’eau mais </a:t>
            </a:r>
            <a:r>
              <a:rPr lang="fr-FR" sz="2000" b="1" dirty="0">
                <a:solidFill>
                  <a:srgbClr val="104F75"/>
                </a:solidFill>
              </a:rPr>
              <a:t>[9] </a:t>
            </a:r>
            <a:r>
              <a:rPr lang="fr-FR" sz="2000" dirty="0">
                <a:solidFill>
                  <a:srgbClr val="104F75"/>
                </a:solidFill>
              </a:rPr>
              <a:t>resté avec nos sacs. Après la fête, </a:t>
            </a:r>
            <a:r>
              <a:rPr lang="fr-FR" sz="2000" b="1" dirty="0">
                <a:solidFill>
                  <a:srgbClr val="104F75"/>
                </a:solidFill>
              </a:rPr>
              <a:t>[10] </a:t>
            </a:r>
            <a:r>
              <a:rPr lang="fr-FR" sz="2000" dirty="0">
                <a:solidFill>
                  <a:srgbClr val="104F75"/>
                </a:solidFill>
              </a:rPr>
              <a:t>monté dans le bus mais </a:t>
            </a:r>
            <a:r>
              <a:rPr lang="fr-FR" sz="2000" b="1" dirty="0">
                <a:solidFill>
                  <a:srgbClr val="104F75"/>
                </a:solidFill>
              </a:rPr>
              <a:t>[11] </a:t>
            </a:r>
            <a:r>
              <a:rPr lang="fr-FR" sz="2000" dirty="0">
                <a:solidFill>
                  <a:srgbClr val="104F75"/>
                </a:solidFill>
              </a:rPr>
              <a:t>retournée à la maison à vélo. </a:t>
            </a:r>
            <a:r>
              <a:rPr lang="fr-FR" sz="2000" b="1" dirty="0">
                <a:solidFill>
                  <a:srgbClr val="104F75"/>
                </a:solidFill>
              </a:rPr>
              <a:t>[12] </a:t>
            </a:r>
            <a:r>
              <a:rPr lang="fr-FR" sz="2000" dirty="0">
                <a:solidFill>
                  <a:srgbClr val="104F75"/>
                </a:solidFill>
              </a:rPr>
              <a:t>arrivée chez moi à huit heures.</a:t>
            </a:r>
          </a:p>
          <a:p>
            <a:pPr>
              <a:lnSpc>
                <a:spcPct val="150000"/>
              </a:lnSpc>
            </a:pPr>
            <a:r>
              <a:rPr lang="fr-FR" sz="2000" dirty="0">
                <a:solidFill>
                  <a:srgbClr val="104F75"/>
                </a:solidFill>
              </a:rPr>
              <a:t>À bientôt !</a:t>
            </a:r>
          </a:p>
          <a:p>
            <a:pPr>
              <a:lnSpc>
                <a:spcPct val="150000"/>
              </a:lnSpc>
            </a:pPr>
            <a:r>
              <a:rPr lang="fr-FR" sz="2000" dirty="0">
                <a:solidFill>
                  <a:srgbClr val="104F75"/>
                </a:solidFill>
              </a:rPr>
              <a:t>Océane</a:t>
            </a:r>
          </a:p>
        </p:txBody>
      </p:sp>
      <p:sp>
        <p:nvSpPr>
          <p:cNvPr id="9" name="Rounded Rectangle 46">
            <a:extLst>
              <a:ext uri="{FF2B5EF4-FFF2-40B4-BE49-F238E27FC236}">
                <a16:creationId xmlns:a16="http://schemas.microsoft.com/office/drawing/2014/main" id="{56758FAB-1456-4B30-880B-D05104686ED0}"/>
              </a:ext>
            </a:extLst>
          </p:cNvPr>
          <p:cNvSpPr/>
          <p:nvPr/>
        </p:nvSpPr>
        <p:spPr>
          <a:xfrm>
            <a:off x="9839299" y="650788"/>
            <a:ext cx="224581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1. je suis</a:t>
            </a:r>
          </a:p>
        </p:txBody>
      </p:sp>
      <p:sp>
        <p:nvSpPr>
          <p:cNvPr id="10" name="TextBox 9">
            <a:extLst>
              <a:ext uri="{FF2B5EF4-FFF2-40B4-BE49-F238E27FC236}">
                <a16:creationId xmlns:a16="http://schemas.microsoft.com/office/drawing/2014/main" id="{27B7E733-F9BF-4F0D-86E5-CF26C0896DCF}"/>
              </a:ext>
            </a:extLst>
          </p:cNvPr>
          <p:cNvSpPr txBox="1"/>
          <p:nvPr/>
        </p:nvSpPr>
        <p:spPr>
          <a:xfrm>
            <a:off x="98787" y="1240438"/>
            <a:ext cx="8178939" cy="830997"/>
          </a:xfrm>
          <a:prstGeom prst="rect">
            <a:avLst/>
          </a:prstGeom>
          <a:noFill/>
        </p:spPr>
        <p:txBody>
          <a:bodyPr wrap="square">
            <a:spAutoFit/>
          </a:bodyPr>
          <a:lstStyle/>
          <a:p>
            <a:r>
              <a:rPr lang="fr-FR" sz="2400" dirty="0">
                <a:solidFill>
                  <a:srgbClr val="104F75"/>
                </a:solidFill>
              </a:rPr>
              <a:t>Océane écrit un message sur les dernières vacances de printemps. Choisis </a:t>
            </a:r>
            <a:r>
              <a:rPr lang="fr-FR" sz="2400" b="1" dirty="0">
                <a:solidFill>
                  <a:srgbClr val="104F75"/>
                </a:solidFill>
              </a:rPr>
              <a:t>je suis</a:t>
            </a:r>
            <a:r>
              <a:rPr lang="fr-FR" sz="2400" dirty="0">
                <a:solidFill>
                  <a:srgbClr val="104F75"/>
                </a:solidFill>
              </a:rPr>
              <a:t>, </a:t>
            </a:r>
            <a:r>
              <a:rPr lang="fr-FR" sz="2400" b="1" dirty="0">
                <a:solidFill>
                  <a:srgbClr val="104F75"/>
                </a:solidFill>
              </a:rPr>
              <a:t>il est</a:t>
            </a:r>
            <a:r>
              <a:rPr lang="fr-FR" sz="2400" dirty="0">
                <a:solidFill>
                  <a:srgbClr val="104F75"/>
                </a:solidFill>
              </a:rPr>
              <a:t>, ou </a:t>
            </a:r>
            <a:r>
              <a:rPr lang="fr-FR" sz="2400" b="1" dirty="0">
                <a:solidFill>
                  <a:srgbClr val="104F75"/>
                </a:solidFill>
              </a:rPr>
              <a:t>on est</a:t>
            </a:r>
            <a:r>
              <a:rPr lang="fr-FR" sz="2400" dirty="0">
                <a:solidFill>
                  <a:srgbClr val="104F75"/>
                </a:solidFill>
              </a:rPr>
              <a:t>.</a:t>
            </a:r>
          </a:p>
        </p:txBody>
      </p:sp>
      <p:pic>
        <p:nvPicPr>
          <p:cNvPr id="5" name="Picture 4">
            <a:extLst>
              <a:ext uri="{FF2B5EF4-FFF2-40B4-BE49-F238E27FC236}">
                <a16:creationId xmlns:a16="http://schemas.microsoft.com/office/drawing/2014/main" id="{C4548038-ACE5-4EE3-AA66-1F6BB87B7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9362" y="344655"/>
            <a:ext cx="1697633" cy="1697633"/>
          </a:xfrm>
          <a:prstGeom prst="rect">
            <a:avLst/>
          </a:prstGeom>
        </p:spPr>
      </p:pic>
      <p:sp>
        <p:nvSpPr>
          <p:cNvPr id="12" name="Rounded Rectangle 46">
            <a:extLst>
              <a:ext uri="{FF2B5EF4-FFF2-40B4-BE49-F238E27FC236}">
                <a16:creationId xmlns:a16="http://schemas.microsoft.com/office/drawing/2014/main" id="{B88B7BD5-2C4D-4ED6-A3E5-5CD91E621DEA}"/>
              </a:ext>
            </a:extLst>
          </p:cNvPr>
          <p:cNvSpPr/>
          <p:nvPr/>
        </p:nvSpPr>
        <p:spPr>
          <a:xfrm>
            <a:off x="9839299" y="1123138"/>
            <a:ext cx="225391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2. il est</a:t>
            </a:r>
          </a:p>
        </p:txBody>
      </p:sp>
      <p:sp>
        <p:nvSpPr>
          <p:cNvPr id="13" name="Rounded Rectangle 46">
            <a:extLst>
              <a:ext uri="{FF2B5EF4-FFF2-40B4-BE49-F238E27FC236}">
                <a16:creationId xmlns:a16="http://schemas.microsoft.com/office/drawing/2014/main" id="{48CF8169-BF82-4CAB-9351-221F4A7C160D}"/>
              </a:ext>
            </a:extLst>
          </p:cNvPr>
          <p:cNvSpPr/>
          <p:nvPr/>
        </p:nvSpPr>
        <p:spPr>
          <a:xfrm>
            <a:off x="9839299" y="1595488"/>
            <a:ext cx="225391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3. Il</a:t>
            </a:r>
            <a:r>
              <a:rPr kumimoji="0" lang="fr-FR" sz="2000" b="1" i="0" u="none" strike="noStrike" kern="1200" cap="none" spc="0" normalizeH="0" dirty="0">
                <a:ln>
                  <a:noFill/>
                </a:ln>
                <a:solidFill>
                  <a:prstClr val="white"/>
                </a:solidFill>
                <a:effectLst/>
                <a:uLnTx/>
                <a:uFillTx/>
                <a:latin typeface="Century Gothic" panose="020B0502020202020204" pitchFamily="34" charset="0"/>
                <a:ea typeface="+mn-ea"/>
                <a:cs typeface="+mn-cs"/>
              </a:rPr>
              <a:t> est</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sp>
        <p:nvSpPr>
          <p:cNvPr id="14" name="Rounded Rectangle 46">
            <a:extLst>
              <a:ext uri="{FF2B5EF4-FFF2-40B4-BE49-F238E27FC236}">
                <a16:creationId xmlns:a16="http://schemas.microsoft.com/office/drawing/2014/main" id="{32BD88CE-2ED7-460E-893A-6AC8ACD47CAF}"/>
              </a:ext>
            </a:extLst>
          </p:cNvPr>
          <p:cNvSpPr/>
          <p:nvPr/>
        </p:nvSpPr>
        <p:spPr>
          <a:xfrm>
            <a:off x="9839299" y="2067838"/>
            <a:ext cx="225391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4. on est</a:t>
            </a:r>
          </a:p>
        </p:txBody>
      </p:sp>
      <p:sp>
        <p:nvSpPr>
          <p:cNvPr id="15" name="Rounded Rectangle 46">
            <a:extLst>
              <a:ext uri="{FF2B5EF4-FFF2-40B4-BE49-F238E27FC236}">
                <a16:creationId xmlns:a16="http://schemas.microsoft.com/office/drawing/2014/main" id="{6E027C7E-6968-4C4F-8B4A-41E3424094A6}"/>
              </a:ext>
            </a:extLst>
          </p:cNvPr>
          <p:cNvSpPr/>
          <p:nvPr/>
        </p:nvSpPr>
        <p:spPr>
          <a:xfrm>
            <a:off x="9839299" y="2540188"/>
            <a:ext cx="225391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rPr>
              <a:t>5. </a:t>
            </a:r>
            <a:r>
              <a:rPr lang="fr-FR" sz="2000" b="1" dirty="0">
                <a:solidFill>
                  <a:prstClr val="white"/>
                </a:solidFill>
                <a:latin typeface="Century Gothic" panose="020B0502020202020204" pitchFamily="34" charset="0"/>
              </a:rPr>
              <a:t>Il est</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6" name="Rounded Rectangle 46">
            <a:extLst>
              <a:ext uri="{FF2B5EF4-FFF2-40B4-BE49-F238E27FC236}">
                <a16:creationId xmlns:a16="http://schemas.microsoft.com/office/drawing/2014/main" id="{1F489BD7-FBA0-41D2-B5ED-11C5D2173735}"/>
              </a:ext>
            </a:extLst>
          </p:cNvPr>
          <p:cNvSpPr/>
          <p:nvPr/>
        </p:nvSpPr>
        <p:spPr>
          <a:xfrm>
            <a:off x="9839299" y="3012538"/>
            <a:ext cx="225391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6. je suis</a:t>
            </a:r>
          </a:p>
        </p:txBody>
      </p:sp>
      <p:sp>
        <p:nvSpPr>
          <p:cNvPr id="17" name="Rounded Rectangle 46">
            <a:extLst>
              <a:ext uri="{FF2B5EF4-FFF2-40B4-BE49-F238E27FC236}">
                <a16:creationId xmlns:a16="http://schemas.microsoft.com/office/drawing/2014/main" id="{648F34C2-100F-4E8A-97F3-634FCA14830F}"/>
              </a:ext>
            </a:extLst>
          </p:cNvPr>
          <p:cNvSpPr/>
          <p:nvPr/>
        </p:nvSpPr>
        <p:spPr>
          <a:xfrm>
            <a:off x="9839299" y="3484888"/>
            <a:ext cx="225391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7. On est</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8" name="Rounded Rectangle 46">
            <a:extLst>
              <a:ext uri="{FF2B5EF4-FFF2-40B4-BE49-F238E27FC236}">
                <a16:creationId xmlns:a16="http://schemas.microsoft.com/office/drawing/2014/main" id="{9A4AF85A-12AC-41D2-AB51-447F982822DB}"/>
              </a:ext>
            </a:extLst>
          </p:cNvPr>
          <p:cNvSpPr/>
          <p:nvPr/>
        </p:nvSpPr>
        <p:spPr>
          <a:xfrm>
            <a:off x="9839299" y="3957238"/>
            <a:ext cx="225391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8. Je suis</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9" name="Rounded Rectangle 46">
            <a:extLst>
              <a:ext uri="{FF2B5EF4-FFF2-40B4-BE49-F238E27FC236}">
                <a16:creationId xmlns:a16="http://schemas.microsoft.com/office/drawing/2014/main" id="{B17FD883-5D03-427E-A2CB-DF37ED78287E}"/>
              </a:ext>
            </a:extLst>
          </p:cNvPr>
          <p:cNvSpPr/>
          <p:nvPr/>
        </p:nvSpPr>
        <p:spPr>
          <a:xfrm>
            <a:off x="9839299" y="4429588"/>
            <a:ext cx="225391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9. il est</a:t>
            </a:r>
          </a:p>
        </p:txBody>
      </p:sp>
      <p:sp>
        <p:nvSpPr>
          <p:cNvPr id="20" name="Rounded Rectangle 46">
            <a:extLst>
              <a:ext uri="{FF2B5EF4-FFF2-40B4-BE49-F238E27FC236}">
                <a16:creationId xmlns:a16="http://schemas.microsoft.com/office/drawing/2014/main" id="{52509C29-E40A-4962-B50C-FDAEE0172F9B}"/>
              </a:ext>
            </a:extLst>
          </p:cNvPr>
          <p:cNvSpPr/>
          <p:nvPr/>
        </p:nvSpPr>
        <p:spPr>
          <a:xfrm>
            <a:off x="9839299" y="4901938"/>
            <a:ext cx="225391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10. il est</a:t>
            </a:r>
          </a:p>
        </p:txBody>
      </p:sp>
      <p:sp>
        <p:nvSpPr>
          <p:cNvPr id="21" name="Rounded Rectangle 46">
            <a:extLst>
              <a:ext uri="{FF2B5EF4-FFF2-40B4-BE49-F238E27FC236}">
                <a16:creationId xmlns:a16="http://schemas.microsoft.com/office/drawing/2014/main" id="{D466CB4D-807B-463D-9CE9-1DFEE83B6935}"/>
              </a:ext>
            </a:extLst>
          </p:cNvPr>
          <p:cNvSpPr/>
          <p:nvPr/>
        </p:nvSpPr>
        <p:spPr>
          <a:xfrm>
            <a:off x="9839299" y="5374288"/>
            <a:ext cx="225391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11. je suis</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22" name="Rounded Rectangle 46">
            <a:extLst>
              <a:ext uri="{FF2B5EF4-FFF2-40B4-BE49-F238E27FC236}">
                <a16:creationId xmlns:a16="http://schemas.microsoft.com/office/drawing/2014/main" id="{B348950F-9D8E-4ED0-AA28-825533B278EC}"/>
              </a:ext>
            </a:extLst>
          </p:cNvPr>
          <p:cNvSpPr/>
          <p:nvPr/>
        </p:nvSpPr>
        <p:spPr>
          <a:xfrm>
            <a:off x="9839299" y="5846639"/>
            <a:ext cx="225391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12. Je suis</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7948864" cy="867128"/>
          </a:xfrm>
          <a:prstGeom prst="rect">
            <a:avLst/>
          </a:prstGeom>
        </p:spPr>
      </p:pic>
      <p:sp>
        <p:nvSpPr>
          <p:cNvPr id="4" name="Title 3"/>
          <p:cNvSpPr>
            <a:spLocks noGrp="1"/>
          </p:cNvSpPr>
          <p:nvPr>
            <p:ph type="title"/>
          </p:nvPr>
        </p:nvSpPr>
        <p:spPr>
          <a:xfrm>
            <a:off x="0" y="296864"/>
            <a:ext cx="6959600" cy="707849"/>
          </a:xfrm>
        </p:spPr>
        <p:txBody>
          <a:bodyPr>
            <a:normAutofit fontScale="90000"/>
          </a:bodyPr>
          <a:lstStyle/>
          <a:p>
            <a:r>
              <a:rPr lang="en-GB" sz="3600" b="1" dirty="0">
                <a:solidFill>
                  <a:schemeClr val="bg1"/>
                </a:solidFill>
              </a:rPr>
              <a:t>Emphatic pronouns: </a:t>
            </a:r>
            <a:r>
              <a:rPr lang="fr-FR" sz="3600" b="1" dirty="0">
                <a:solidFill>
                  <a:schemeClr val="bg1"/>
                </a:solidFill>
              </a:rPr>
              <a:t>moi</a:t>
            </a:r>
            <a:r>
              <a:rPr lang="en-GB" sz="3600" b="1" dirty="0">
                <a:solidFill>
                  <a:schemeClr val="bg1"/>
                </a:solidFill>
              </a:rPr>
              <a:t> and </a:t>
            </a:r>
            <a:r>
              <a:rPr lang="fr-FR" sz="3600" b="1" dirty="0">
                <a:solidFill>
                  <a:schemeClr val="bg1"/>
                </a:solidFill>
              </a:rPr>
              <a:t>toi</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A8C84232-4CFD-4115-A2A1-F5296A3DEC26}"/>
              </a:ext>
            </a:extLst>
          </p:cNvPr>
          <p:cNvSpPr txBox="1"/>
          <p:nvPr/>
        </p:nvSpPr>
        <p:spPr>
          <a:xfrm>
            <a:off x="-1" y="1348658"/>
            <a:ext cx="11909922" cy="461665"/>
          </a:xfrm>
          <a:prstGeom prst="rect">
            <a:avLst/>
          </a:prstGeom>
          <a:noFill/>
        </p:spPr>
        <p:txBody>
          <a:bodyPr wrap="square">
            <a:spAutoFit/>
          </a:bodyPr>
          <a:lstStyle/>
          <a:p>
            <a:pPr algn="l"/>
            <a:r>
              <a:rPr lang="fr-FR" sz="2400" dirty="0">
                <a:solidFill>
                  <a:srgbClr val="104F75"/>
                </a:solidFill>
              </a:rPr>
              <a:t>Remember, we use the emphatic pronouns </a:t>
            </a:r>
            <a:r>
              <a:rPr lang="fr-FR" sz="2400" b="1" dirty="0">
                <a:solidFill>
                  <a:srgbClr val="104F75"/>
                </a:solidFill>
              </a:rPr>
              <a:t>moi</a:t>
            </a:r>
            <a:r>
              <a:rPr lang="fr-FR" sz="2400" dirty="0">
                <a:solidFill>
                  <a:srgbClr val="104F75"/>
                </a:solidFill>
              </a:rPr>
              <a:t> and </a:t>
            </a:r>
            <a:r>
              <a:rPr lang="fr-FR" sz="2400" b="1" dirty="0">
                <a:solidFill>
                  <a:srgbClr val="104F75"/>
                </a:solidFill>
              </a:rPr>
              <a:t>toi</a:t>
            </a:r>
            <a:r>
              <a:rPr lang="fr-FR" sz="2400" dirty="0">
                <a:solidFill>
                  <a:srgbClr val="104F75"/>
                </a:solidFill>
              </a:rPr>
              <a:t> after a preposition.</a:t>
            </a:r>
          </a:p>
        </p:txBody>
      </p:sp>
      <p:sp>
        <p:nvSpPr>
          <p:cNvPr id="10" name="TextBox 9">
            <a:extLst>
              <a:ext uri="{FF2B5EF4-FFF2-40B4-BE49-F238E27FC236}">
                <a16:creationId xmlns:a16="http://schemas.microsoft.com/office/drawing/2014/main" id="{CBD79DB2-D05F-46DF-B932-27A3A82FBF48}"/>
              </a:ext>
            </a:extLst>
          </p:cNvPr>
          <p:cNvSpPr txBox="1"/>
          <p:nvPr/>
        </p:nvSpPr>
        <p:spPr>
          <a:xfrm>
            <a:off x="791764" y="2108271"/>
            <a:ext cx="5236029" cy="461665"/>
          </a:xfrm>
          <a:prstGeom prst="rect">
            <a:avLst/>
          </a:prstGeom>
          <a:noFill/>
        </p:spPr>
        <p:txBody>
          <a:bodyPr wrap="square">
            <a:spAutoFit/>
          </a:bodyPr>
          <a:lstStyle/>
          <a:p>
            <a:pPr algn="ctr"/>
            <a:r>
              <a:rPr lang="fr-FR" sz="2400" b="1" dirty="0">
                <a:solidFill>
                  <a:srgbClr val="104F75"/>
                </a:solidFill>
              </a:rPr>
              <a:t>Veux-tu chanter avec moi ?</a:t>
            </a:r>
          </a:p>
        </p:txBody>
      </p:sp>
      <p:sp>
        <p:nvSpPr>
          <p:cNvPr id="11" name="TextBox 10">
            <a:extLst>
              <a:ext uri="{FF2B5EF4-FFF2-40B4-BE49-F238E27FC236}">
                <a16:creationId xmlns:a16="http://schemas.microsoft.com/office/drawing/2014/main" id="{4A3533F8-A2BB-4D53-9880-DA1C682EFE42}"/>
              </a:ext>
            </a:extLst>
          </p:cNvPr>
          <p:cNvSpPr txBox="1"/>
          <p:nvPr/>
        </p:nvSpPr>
        <p:spPr>
          <a:xfrm>
            <a:off x="6027793" y="2110050"/>
            <a:ext cx="5236029" cy="461665"/>
          </a:xfrm>
          <a:prstGeom prst="rect">
            <a:avLst/>
          </a:prstGeom>
          <a:noFill/>
        </p:spPr>
        <p:txBody>
          <a:bodyPr wrap="square">
            <a:spAutoFit/>
          </a:bodyPr>
          <a:lstStyle/>
          <a:p>
            <a:pPr algn="ctr"/>
            <a:r>
              <a:rPr lang="fr-FR" sz="2400" dirty="0">
                <a:solidFill>
                  <a:srgbClr val="104F75"/>
                </a:solidFill>
              </a:rPr>
              <a:t>Do you want to sing with me?</a:t>
            </a:r>
          </a:p>
        </p:txBody>
      </p:sp>
      <p:sp>
        <p:nvSpPr>
          <p:cNvPr id="13" name="TextBox 12">
            <a:extLst>
              <a:ext uri="{FF2B5EF4-FFF2-40B4-BE49-F238E27FC236}">
                <a16:creationId xmlns:a16="http://schemas.microsoft.com/office/drawing/2014/main" id="{59477858-5352-4CE5-9E1E-D79D5CE10E91}"/>
              </a:ext>
            </a:extLst>
          </p:cNvPr>
          <p:cNvSpPr txBox="1"/>
          <p:nvPr/>
        </p:nvSpPr>
        <p:spPr>
          <a:xfrm>
            <a:off x="791764" y="4284506"/>
            <a:ext cx="5236029" cy="461665"/>
          </a:xfrm>
          <a:prstGeom prst="rect">
            <a:avLst/>
          </a:prstGeom>
          <a:noFill/>
        </p:spPr>
        <p:txBody>
          <a:bodyPr wrap="square">
            <a:spAutoFit/>
          </a:bodyPr>
          <a:lstStyle/>
          <a:p>
            <a:pPr algn="ctr"/>
            <a:r>
              <a:rPr lang="fr-FR" sz="2400" b="1" dirty="0">
                <a:solidFill>
                  <a:srgbClr val="104F75"/>
                </a:solidFill>
              </a:rPr>
              <a:t>Le chien est derrière toi.</a:t>
            </a:r>
          </a:p>
        </p:txBody>
      </p:sp>
      <p:sp>
        <p:nvSpPr>
          <p:cNvPr id="15" name="TextBox 14">
            <a:extLst>
              <a:ext uri="{FF2B5EF4-FFF2-40B4-BE49-F238E27FC236}">
                <a16:creationId xmlns:a16="http://schemas.microsoft.com/office/drawing/2014/main" id="{E4CADB26-33A3-4FFD-B92B-791591F1D0CD}"/>
              </a:ext>
            </a:extLst>
          </p:cNvPr>
          <p:cNvSpPr txBox="1"/>
          <p:nvPr/>
        </p:nvSpPr>
        <p:spPr>
          <a:xfrm>
            <a:off x="6027793" y="4286284"/>
            <a:ext cx="5236029" cy="461665"/>
          </a:xfrm>
          <a:prstGeom prst="rect">
            <a:avLst/>
          </a:prstGeom>
          <a:noFill/>
        </p:spPr>
        <p:txBody>
          <a:bodyPr wrap="square">
            <a:spAutoFit/>
          </a:bodyPr>
          <a:lstStyle/>
          <a:p>
            <a:pPr algn="ctr"/>
            <a:r>
              <a:rPr lang="fr-FR" sz="2400" dirty="0">
                <a:solidFill>
                  <a:srgbClr val="104F75"/>
                </a:solidFill>
              </a:rPr>
              <a:t>The dog is behind you.</a:t>
            </a:r>
          </a:p>
        </p:txBody>
      </p:sp>
      <p:pic>
        <p:nvPicPr>
          <p:cNvPr id="17" name="Picture 16">
            <a:extLst>
              <a:ext uri="{FF2B5EF4-FFF2-40B4-BE49-F238E27FC236}">
                <a16:creationId xmlns:a16="http://schemas.microsoft.com/office/drawing/2014/main" id="{C1BCA196-9F46-4B93-89CF-39B510F7EF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9376" y="2340881"/>
            <a:ext cx="1852863" cy="1852863"/>
          </a:xfrm>
          <a:prstGeom prst="rect">
            <a:avLst/>
          </a:prstGeom>
        </p:spPr>
      </p:pic>
      <p:pic>
        <p:nvPicPr>
          <p:cNvPr id="19" name="Picture 18">
            <a:extLst>
              <a:ext uri="{FF2B5EF4-FFF2-40B4-BE49-F238E27FC236}">
                <a16:creationId xmlns:a16="http://schemas.microsoft.com/office/drawing/2014/main" id="{200BBE2E-49EC-4CCD-A5AA-957D0DE94A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0471" y="2671233"/>
            <a:ext cx="2478614" cy="1520733"/>
          </a:xfrm>
          <a:prstGeom prst="rect">
            <a:avLst/>
          </a:prstGeom>
        </p:spPr>
      </p:pic>
      <p:pic>
        <p:nvPicPr>
          <p:cNvPr id="23" name="Picture 22">
            <a:extLst>
              <a:ext uri="{FF2B5EF4-FFF2-40B4-BE49-F238E27FC236}">
                <a16:creationId xmlns:a16="http://schemas.microsoft.com/office/drawing/2014/main" id="{3EF865BD-1233-4154-99D9-76811BFC95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8977" y="4168559"/>
            <a:ext cx="2633661" cy="2633661"/>
          </a:xfrm>
          <a:prstGeom prst="rect">
            <a:avLst/>
          </a:prstGeom>
        </p:spPr>
      </p:pic>
      <p:pic>
        <p:nvPicPr>
          <p:cNvPr id="25" name="Picture 24">
            <a:extLst>
              <a:ext uri="{FF2B5EF4-FFF2-40B4-BE49-F238E27FC236}">
                <a16:creationId xmlns:a16="http://schemas.microsoft.com/office/drawing/2014/main" id="{85A92B50-2144-4BFE-8A67-BD0CFD8ECB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4753" y="4024276"/>
            <a:ext cx="2110050" cy="2110050"/>
          </a:xfrm>
          <a:prstGeom prst="rect">
            <a:avLst/>
          </a:prstGeom>
        </p:spPr>
      </p:pic>
    </p:spTree>
    <p:extLst>
      <p:ext uri="{BB962C8B-B14F-4D97-AF65-F5344CB8AC3E}">
        <p14:creationId xmlns:p14="http://schemas.microsoft.com/office/powerpoint/2010/main" val="390004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Relative pronoun “qui”</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33828"/>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5" name="Speech Bubble: Rectangle with Corners Rounded 4">
            <a:extLst>
              <a:ext uri="{FF2B5EF4-FFF2-40B4-BE49-F238E27FC236}">
                <a16:creationId xmlns:a16="http://schemas.microsoft.com/office/drawing/2014/main" id="{B66B6ED7-FC59-4C7F-A57D-9143DD0FC021}"/>
              </a:ext>
            </a:extLst>
          </p:cNvPr>
          <p:cNvSpPr/>
          <p:nvPr/>
        </p:nvSpPr>
        <p:spPr>
          <a:xfrm>
            <a:off x="2908626" y="4890706"/>
            <a:ext cx="4713515" cy="1256189"/>
          </a:xfrm>
          <a:prstGeom prst="wedgeRoundRectCallout">
            <a:avLst>
              <a:gd name="adj1" fmla="val 63287"/>
              <a:gd name="adj2" fmla="val -56389"/>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dirty="0">
                <a:solidFill>
                  <a:prstClr val="white"/>
                </a:solidFill>
                <a:latin typeface="Century Gothic" panose="020B0502020202020204" pitchFamily="34" charset="0"/>
              </a:rPr>
              <a:t>In English, we use </a:t>
            </a:r>
            <a:r>
              <a:rPr lang="fr-FR" sz="2000" b="1" dirty="0">
                <a:solidFill>
                  <a:prstClr val="white"/>
                </a:solidFill>
                <a:latin typeface="Century Gothic" panose="020B0502020202020204" pitchFamily="34" charset="0"/>
              </a:rPr>
              <a:t>who</a:t>
            </a:r>
            <a:r>
              <a:rPr lang="fr-FR" sz="2000" dirty="0">
                <a:solidFill>
                  <a:prstClr val="white"/>
                </a:solidFill>
                <a:latin typeface="Century Gothic" panose="020B0502020202020204" pitchFamily="34" charset="0"/>
              </a:rPr>
              <a:t> or </a:t>
            </a:r>
            <a:r>
              <a:rPr lang="fr-FR" sz="2000" b="1" dirty="0">
                <a:solidFill>
                  <a:prstClr val="white"/>
                </a:solidFill>
                <a:latin typeface="Century Gothic" panose="020B0502020202020204" pitchFamily="34" charset="0"/>
              </a:rPr>
              <a:t> that </a:t>
            </a:r>
            <a:r>
              <a:rPr lang="fr-FR" sz="2000" dirty="0">
                <a:solidFill>
                  <a:prstClr val="white"/>
                </a:solidFill>
                <a:latin typeface="Century Gothic" panose="020B0502020202020204" pitchFamily="34" charset="0"/>
              </a:rPr>
              <a:t>for people and animals, and we use </a:t>
            </a:r>
            <a:r>
              <a:rPr lang="fr-FR" sz="2000" b="1" dirty="0">
                <a:solidFill>
                  <a:prstClr val="white"/>
                </a:solidFill>
                <a:latin typeface="Century Gothic" panose="020B0502020202020204" pitchFamily="34" charset="0"/>
              </a:rPr>
              <a:t>which </a:t>
            </a:r>
            <a:r>
              <a:rPr lang="fr-FR" sz="2000" dirty="0">
                <a:solidFill>
                  <a:prstClr val="white"/>
                </a:solidFill>
                <a:latin typeface="Century Gothic" panose="020B0502020202020204" pitchFamily="34" charset="0"/>
              </a:rPr>
              <a:t>or </a:t>
            </a:r>
            <a:r>
              <a:rPr lang="fr-FR" sz="2000" b="1" dirty="0">
                <a:solidFill>
                  <a:prstClr val="white"/>
                </a:solidFill>
                <a:latin typeface="Century Gothic" panose="020B0502020202020204" pitchFamily="34" charset="0"/>
              </a:rPr>
              <a:t>that </a:t>
            </a:r>
            <a:r>
              <a:rPr lang="fr-FR" sz="2000" dirty="0">
                <a:solidFill>
                  <a:prstClr val="white"/>
                </a:solidFill>
                <a:latin typeface="Century Gothic" panose="020B0502020202020204" pitchFamily="34" charset="0"/>
              </a:rPr>
              <a:t>for things.</a:t>
            </a:r>
          </a:p>
        </p:txBody>
      </p:sp>
      <p:sp>
        <p:nvSpPr>
          <p:cNvPr id="9" name="TextBox 8">
            <a:extLst>
              <a:ext uri="{FF2B5EF4-FFF2-40B4-BE49-F238E27FC236}">
                <a16:creationId xmlns:a16="http://schemas.microsoft.com/office/drawing/2014/main" id="{EE525926-14CC-4CA6-811A-757F862FD7FF}"/>
              </a:ext>
            </a:extLst>
          </p:cNvPr>
          <p:cNvSpPr txBox="1"/>
          <p:nvPr/>
        </p:nvSpPr>
        <p:spPr>
          <a:xfrm>
            <a:off x="282079" y="1444236"/>
            <a:ext cx="11909921" cy="830997"/>
          </a:xfrm>
          <a:prstGeom prst="rect">
            <a:avLst/>
          </a:prstGeom>
          <a:noFill/>
        </p:spPr>
        <p:txBody>
          <a:bodyPr wrap="square">
            <a:spAutoFit/>
          </a:bodyPr>
          <a:lstStyle/>
          <a:p>
            <a:pPr algn="l"/>
            <a:r>
              <a:rPr lang="fr-FR" sz="2400" dirty="0">
                <a:solidFill>
                  <a:srgbClr val="104F75"/>
                </a:solidFill>
              </a:rPr>
              <a:t>Remember, </a:t>
            </a:r>
            <a:r>
              <a:rPr lang="fr-FR" sz="2400" b="1" dirty="0">
                <a:solidFill>
                  <a:srgbClr val="104F75"/>
                </a:solidFill>
              </a:rPr>
              <a:t>qui</a:t>
            </a:r>
            <a:r>
              <a:rPr lang="fr-FR" sz="2400" dirty="0">
                <a:solidFill>
                  <a:srgbClr val="104F75"/>
                </a:solidFill>
              </a:rPr>
              <a:t> can be used to introduce more information about a noun. It translates into English as </a:t>
            </a:r>
            <a:r>
              <a:rPr lang="fr-FR" sz="2400" b="1" dirty="0">
                <a:solidFill>
                  <a:srgbClr val="104F75"/>
                </a:solidFill>
              </a:rPr>
              <a:t>who</a:t>
            </a:r>
            <a:r>
              <a:rPr lang="fr-FR" sz="2400" dirty="0">
                <a:solidFill>
                  <a:srgbClr val="104F75"/>
                </a:solidFill>
              </a:rPr>
              <a:t>, </a:t>
            </a:r>
            <a:r>
              <a:rPr lang="fr-FR" sz="2400" b="1" dirty="0">
                <a:solidFill>
                  <a:srgbClr val="104F75"/>
                </a:solidFill>
              </a:rPr>
              <a:t>which</a:t>
            </a:r>
            <a:r>
              <a:rPr lang="fr-FR" sz="2400" dirty="0">
                <a:solidFill>
                  <a:srgbClr val="104F75"/>
                </a:solidFill>
              </a:rPr>
              <a:t>, or </a:t>
            </a:r>
            <a:r>
              <a:rPr lang="fr-FR" sz="2400" b="1" dirty="0">
                <a:solidFill>
                  <a:srgbClr val="104F75"/>
                </a:solidFill>
              </a:rPr>
              <a:t>that</a:t>
            </a:r>
            <a:r>
              <a:rPr lang="fr-FR" sz="2400" dirty="0">
                <a:solidFill>
                  <a:srgbClr val="104F75"/>
                </a:solidFill>
              </a:rPr>
              <a:t>.</a:t>
            </a:r>
          </a:p>
        </p:txBody>
      </p:sp>
      <p:sp>
        <p:nvSpPr>
          <p:cNvPr id="11" name="TextBox 10">
            <a:extLst>
              <a:ext uri="{FF2B5EF4-FFF2-40B4-BE49-F238E27FC236}">
                <a16:creationId xmlns:a16="http://schemas.microsoft.com/office/drawing/2014/main" id="{3A2670A8-4150-430E-8616-20DACDBB307B}"/>
              </a:ext>
            </a:extLst>
          </p:cNvPr>
          <p:cNvSpPr txBox="1"/>
          <p:nvPr/>
        </p:nvSpPr>
        <p:spPr>
          <a:xfrm>
            <a:off x="282080" y="2488914"/>
            <a:ext cx="3898232" cy="461665"/>
          </a:xfrm>
          <a:prstGeom prst="rect">
            <a:avLst/>
          </a:prstGeom>
          <a:noFill/>
        </p:spPr>
        <p:txBody>
          <a:bodyPr wrap="square">
            <a:spAutoFit/>
          </a:bodyPr>
          <a:lstStyle/>
          <a:p>
            <a:r>
              <a:rPr lang="fr-FR" sz="2400" b="1" dirty="0">
                <a:solidFill>
                  <a:srgbClr val="104F75"/>
                </a:solidFill>
              </a:rPr>
              <a:t>Le gar</a:t>
            </a:r>
            <a:r>
              <a:rPr lang="fr-FR" sz="2400" b="1" dirty="0">
                <a:solidFill>
                  <a:srgbClr val="104F75"/>
                </a:solidFill>
                <a:latin typeface="Century Gothic" panose="020B0502020202020204" pitchFamily="34" charset="0"/>
              </a:rPr>
              <a:t>çon </a:t>
            </a:r>
            <a:r>
              <a:rPr lang="fr-FR" sz="2400" b="1" dirty="0">
                <a:solidFill>
                  <a:srgbClr val="E87D1E"/>
                </a:solidFill>
                <a:latin typeface="Century Gothic" panose="020B0502020202020204" pitchFamily="34" charset="0"/>
              </a:rPr>
              <a:t>qui</a:t>
            </a:r>
            <a:r>
              <a:rPr lang="fr-FR" sz="2400" b="1" dirty="0">
                <a:solidFill>
                  <a:schemeClr val="accent5">
                    <a:lumMod val="50000"/>
                  </a:schemeClr>
                </a:solidFill>
                <a:latin typeface="Century Gothic" panose="020B0502020202020204" pitchFamily="34" charset="0"/>
              </a:rPr>
              <a:t> </a:t>
            </a:r>
            <a:r>
              <a:rPr lang="fr-FR" sz="2400" b="1" dirty="0">
                <a:solidFill>
                  <a:srgbClr val="104F75"/>
                </a:solidFill>
                <a:latin typeface="Century Gothic" panose="020B0502020202020204" pitchFamily="34" charset="0"/>
              </a:rPr>
              <a:t>habite ici.</a:t>
            </a:r>
            <a:r>
              <a:rPr lang="fr-FR" sz="2400" b="1" dirty="0">
                <a:solidFill>
                  <a:schemeClr val="accent5">
                    <a:lumMod val="50000"/>
                  </a:schemeClr>
                </a:solidFill>
                <a:latin typeface="Century Gothic" panose="020B0502020202020204" pitchFamily="34" charset="0"/>
              </a:rPr>
              <a:t>	</a:t>
            </a:r>
            <a:endParaRPr lang="fr-FR" sz="2400" b="1" dirty="0"/>
          </a:p>
        </p:txBody>
      </p:sp>
      <p:sp>
        <p:nvSpPr>
          <p:cNvPr id="13" name="TextBox 12">
            <a:extLst>
              <a:ext uri="{FF2B5EF4-FFF2-40B4-BE49-F238E27FC236}">
                <a16:creationId xmlns:a16="http://schemas.microsoft.com/office/drawing/2014/main" id="{DFC0618B-92CC-49F4-AA1D-0CAF447AAF70}"/>
              </a:ext>
            </a:extLst>
          </p:cNvPr>
          <p:cNvSpPr txBox="1"/>
          <p:nvPr/>
        </p:nvSpPr>
        <p:spPr>
          <a:xfrm>
            <a:off x="6040397" y="2479520"/>
            <a:ext cx="4440090" cy="461665"/>
          </a:xfrm>
          <a:prstGeom prst="rect">
            <a:avLst/>
          </a:prstGeom>
          <a:noFill/>
        </p:spPr>
        <p:txBody>
          <a:bodyPr wrap="square">
            <a:spAutoFit/>
          </a:bodyPr>
          <a:lstStyle/>
          <a:p>
            <a:pPr algn="l"/>
            <a:r>
              <a:rPr lang="fr-FR" sz="2400" dirty="0">
                <a:solidFill>
                  <a:srgbClr val="104F75"/>
                </a:solidFill>
                <a:latin typeface="Century Gothic" panose="020B0502020202020204" pitchFamily="34" charset="0"/>
              </a:rPr>
              <a:t>The boy </a:t>
            </a:r>
            <a:r>
              <a:rPr lang="fr-FR" sz="2400" b="1" dirty="0">
                <a:solidFill>
                  <a:srgbClr val="E87D1E"/>
                </a:solidFill>
                <a:latin typeface="Century Gothic" panose="020B0502020202020204" pitchFamily="34" charset="0"/>
              </a:rPr>
              <a:t>who/that</a:t>
            </a:r>
            <a:r>
              <a:rPr lang="fr-FR" sz="2400" dirty="0">
                <a:solidFill>
                  <a:srgbClr val="E87D1E"/>
                </a:solidFill>
                <a:latin typeface="Century Gothic" panose="020B0502020202020204" pitchFamily="34" charset="0"/>
              </a:rPr>
              <a:t> </a:t>
            </a:r>
            <a:r>
              <a:rPr lang="fr-FR" sz="2400" dirty="0">
                <a:solidFill>
                  <a:srgbClr val="104F75"/>
                </a:solidFill>
                <a:latin typeface="Century Gothic" panose="020B0502020202020204" pitchFamily="34" charset="0"/>
              </a:rPr>
              <a:t>lives here.</a:t>
            </a:r>
          </a:p>
        </p:txBody>
      </p:sp>
      <p:sp>
        <p:nvSpPr>
          <p:cNvPr id="15" name="TextBox 14">
            <a:extLst>
              <a:ext uri="{FF2B5EF4-FFF2-40B4-BE49-F238E27FC236}">
                <a16:creationId xmlns:a16="http://schemas.microsoft.com/office/drawing/2014/main" id="{1B900FBB-68F2-40BE-8A1F-110C97556055}"/>
              </a:ext>
            </a:extLst>
          </p:cNvPr>
          <p:cNvSpPr txBox="1"/>
          <p:nvPr/>
        </p:nvSpPr>
        <p:spPr>
          <a:xfrm>
            <a:off x="282080" y="3386561"/>
            <a:ext cx="5254439" cy="461665"/>
          </a:xfrm>
          <a:prstGeom prst="rect">
            <a:avLst/>
          </a:prstGeom>
          <a:noFill/>
        </p:spPr>
        <p:txBody>
          <a:bodyPr wrap="square">
            <a:spAutoFit/>
          </a:bodyPr>
          <a:lstStyle/>
          <a:p>
            <a:r>
              <a:rPr lang="fr-FR" sz="2400" b="1" dirty="0">
                <a:solidFill>
                  <a:srgbClr val="104F75"/>
                </a:solidFill>
                <a:latin typeface="Century Gothic" panose="020B0502020202020204" pitchFamily="34" charset="0"/>
              </a:rPr>
              <a:t>L’actrice </a:t>
            </a:r>
            <a:r>
              <a:rPr lang="fr-FR" sz="2400" b="1" dirty="0">
                <a:solidFill>
                  <a:srgbClr val="E87D1E"/>
                </a:solidFill>
                <a:latin typeface="Century Gothic" panose="020B0502020202020204" pitchFamily="34" charset="0"/>
              </a:rPr>
              <a:t>qui </a:t>
            </a:r>
            <a:r>
              <a:rPr lang="fr-FR" sz="2400" b="1" dirty="0">
                <a:solidFill>
                  <a:srgbClr val="104F75"/>
                </a:solidFill>
                <a:latin typeface="Century Gothic" panose="020B0502020202020204" pitchFamily="34" charset="0"/>
              </a:rPr>
              <a:t>porte un chapeau.</a:t>
            </a:r>
            <a:endParaRPr lang="fr-FR" sz="2400" b="1" dirty="0">
              <a:solidFill>
                <a:srgbClr val="104F75"/>
              </a:solidFill>
            </a:endParaRPr>
          </a:p>
        </p:txBody>
      </p:sp>
      <p:sp>
        <p:nvSpPr>
          <p:cNvPr id="17" name="TextBox 16">
            <a:extLst>
              <a:ext uri="{FF2B5EF4-FFF2-40B4-BE49-F238E27FC236}">
                <a16:creationId xmlns:a16="http://schemas.microsoft.com/office/drawing/2014/main" id="{597A44E5-38D6-4D32-AE20-73EE9F78AD01}"/>
              </a:ext>
            </a:extLst>
          </p:cNvPr>
          <p:cNvSpPr txBox="1"/>
          <p:nvPr/>
        </p:nvSpPr>
        <p:spPr>
          <a:xfrm>
            <a:off x="6040397" y="3386561"/>
            <a:ext cx="5254439" cy="461665"/>
          </a:xfrm>
          <a:prstGeom prst="rect">
            <a:avLst/>
          </a:prstGeom>
          <a:noFill/>
        </p:spPr>
        <p:txBody>
          <a:bodyPr wrap="square">
            <a:spAutoFit/>
          </a:bodyPr>
          <a:lstStyle/>
          <a:p>
            <a:pPr algn="l"/>
            <a:r>
              <a:rPr lang="fr-FR" sz="2400" dirty="0">
                <a:solidFill>
                  <a:srgbClr val="104F75"/>
                </a:solidFill>
                <a:latin typeface="Century Gothic" panose="020B0502020202020204" pitchFamily="34" charset="0"/>
              </a:rPr>
              <a:t>The actress </a:t>
            </a:r>
            <a:r>
              <a:rPr lang="fr-FR" sz="2400" b="1" dirty="0">
                <a:solidFill>
                  <a:srgbClr val="E87D1E"/>
                </a:solidFill>
                <a:latin typeface="Century Gothic" panose="020B0502020202020204" pitchFamily="34" charset="0"/>
              </a:rPr>
              <a:t>who/that</a:t>
            </a:r>
            <a:r>
              <a:rPr lang="fr-FR" sz="2400" dirty="0">
                <a:solidFill>
                  <a:srgbClr val="E87D1E"/>
                </a:solidFill>
                <a:latin typeface="Century Gothic" panose="020B0502020202020204" pitchFamily="34" charset="0"/>
              </a:rPr>
              <a:t> </a:t>
            </a:r>
            <a:r>
              <a:rPr lang="fr-FR" sz="2400" dirty="0">
                <a:solidFill>
                  <a:srgbClr val="104F75"/>
                </a:solidFill>
                <a:latin typeface="Century Gothic" panose="020B0502020202020204" pitchFamily="34" charset="0"/>
              </a:rPr>
              <a:t>wears a hat.</a:t>
            </a:r>
          </a:p>
        </p:txBody>
      </p:sp>
      <p:sp>
        <p:nvSpPr>
          <p:cNvPr id="19" name="TextBox 18">
            <a:extLst>
              <a:ext uri="{FF2B5EF4-FFF2-40B4-BE49-F238E27FC236}">
                <a16:creationId xmlns:a16="http://schemas.microsoft.com/office/drawing/2014/main" id="{2F7CEB7A-E46B-42D1-96CA-6B6EEB28F170}"/>
              </a:ext>
            </a:extLst>
          </p:cNvPr>
          <p:cNvSpPr txBox="1"/>
          <p:nvPr/>
        </p:nvSpPr>
        <p:spPr>
          <a:xfrm>
            <a:off x="282080" y="4293602"/>
            <a:ext cx="6753726" cy="461665"/>
          </a:xfrm>
          <a:prstGeom prst="rect">
            <a:avLst/>
          </a:prstGeom>
          <a:noFill/>
        </p:spPr>
        <p:txBody>
          <a:bodyPr wrap="square">
            <a:spAutoFit/>
          </a:bodyPr>
          <a:lstStyle/>
          <a:p>
            <a:r>
              <a:rPr lang="fr-FR" sz="2400" b="1" dirty="0">
                <a:solidFill>
                  <a:srgbClr val="104F75"/>
                </a:solidFill>
                <a:latin typeface="Century Gothic" panose="020B0502020202020204" pitchFamily="34" charset="0"/>
              </a:rPr>
              <a:t>Le magasin </a:t>
            </a:r>
            <a:r>
              <a:rPr lang="fr-FR" sz="2400" b="1" dirty="0">
                <a:solidFill>
                  <a:srgbClr val="E87D1E"/>
                </a:solidFill>
                <a:latin typeface="Century Gothic" panose="020B0502020202020204" pitchFamily="34" charset="0"/>
              </a:rPr>
              <a:t>qui</a:t>
            </a:r>
            <a:r>
              <a:rPr lang="fr-FR" sz="2400" b="1" dirty="0">
                <a:solidFill>
                  <a:schemeClr val="accent5">
                    <a:lumMod val="50000"/>
                  </a:schemeClr>
                </a:solidFill>
                <a:latin typeface="Century Gothic" panose="020B0502020202020204" pitchFamily="34" charset="0"/>
              </a:rPr>
              <a:t> </a:t>
            </a:r>
            <a:r>
              <a:rPr lang="fr-FR" sz="2400" b="1" dirty="0">
                <a:solidFill>
                  <a:srgbClr val="104F75"/>
                </a:solidFill>
                <a:latin typeface="Century Gothic" panose="020B0502020202020204" pitchFamily="34" charset="0"/>
              </a:rPr>
              <a:t>est près de l’école.</a:t>
            </a:r>
            <a:endParaRPr lang="fr-FR" sz="2400" b="1" dirty="0">
              <a:solidFill>
                <a:srgbClr val="104F75"/>
              </a:solidFill>
            </a:endParaRPr>
          </a:p>
        </p:txBody>
      </p:sp>
      <p:sp>
        <p:nvSpPr>
          <p:cNvPr id="21" name="TextBox 20">
            <a:extLst>
              <a:ext uri="{FF2B5EF4-FFF2-40B4-BE49-F238E27FC236}">
                <a16:creationId xmlns:a16="http://schemas.microsoft.com/office/drawing/2014/main" id="{CD69E87C-CB14-4988-8ED5-973B4EEBEBAC}"/>
              </a:ext>
            </a:extLst>
          </p:cNvPr>
          <p:cNvSpPr txBox="1"/>
          <p:nvPr/>
        </p:nvSpPr>
        <p:spPr>
          <a:xfrm>
            <a:off x="6040397" y="4293602"/>
            <a:ext cx="6032630" cy="461665"/>
          </a:xfrm>
          <a:prstGeom prst="rect">
            <a:avLst/>
          </a:prstGeom>
          <a:noFill/>
        </p:spPr>
        <p:txBody>
          <a:bodyPr wrap="square">
            <a:spAutoFit/>
          </a:bodyPr>
          <a:lstStyle/>
          <a:p>
            <a:pPr algn="l"/>
            <a:r>
              <a:rPr lang="fr-FR" sz="2400" dirty="0">
                <a:solidFill>
                  <a:srgbClr val="104F75"/>
                </a:solidFill>
                <a:latin typeface="Century Gothic" panose="020B0502020202020204" pitchFamily="34" charset="0"/>
              </a:rPr>
              <a:t>The shop </a:t>
            </a:r>
            <a:r>
              <a:rPr lang="fr-FR" sz="2400" b="1" dirty="0">
                <a:solidFill>
                  <a:srgbClr val="E87D1E"/>
                </a:solidFill>
                <a:latin typeface="Century Gothic" panose="020B0502020202020204" pitchFamily="34" charset="0"/>
              </a:rPr>
              <a:t>which/that </a:t>
            </a:r>
            <a:r>
              <a:rPr lang="fr-FR" sz="2400" dirty="0">
                <a:solidFill>
                  <a:srgbClr val="104F75"/>
                </a:solidFill>
                <a:latin typeface="Century Gothic" panose="020B0502020202020204" pitchFamily="34" charset="0"/>
              </a:rPr>
              <a:t>is near the school.</a:t>
            </a:r>
          </a:p>
        </p:txBody>
      </p:sp>
    </p:spTree>
    <p:extLst>
      <p:ext uri="{BB962C8B-B14F-4D97-AF65-F5344CB8AC3E}">
        <p14:creationId xmlns:p14="http://schemas.microsoft.com/office/powerpoint/2010/main" val="19064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P spid="13" grpId="0"/>
      <p:bldP spid="15" grpId="0"/>
      <p:bldP spid="17"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Une queue</a:t>
            </a:r>
          </a:p>
        </p:txBody>
      </p:sp>
      <p:sp>
        <p:nvSpPr>
          <p:cNvPr id="2" name="TextBox 1">
            <a:extLst>
              <a:ext uri="{FF2B5EF4-FFF2-40B4-BE49-F238E27FC236}">
                <a16:creationId xmlns:a16="http://schemas.microsoft.com/office/drawing/2014/main" id="{E95CBB7D-7F87-48A4-A77D-8B1B8183D8F8}"/>
              </a:ext>
            </a:extLst>
          </p:cNvPr>
          <p:cNvSpPr txBox="1"/>
          <p:nvPr/>
        </p:nvSpPr>
        <p:spPr>
          <a:xfrm>
            <a:off x="178904" y="1163992"/>
            <a:ext cx="6584489" cy="461665"/>
          </a:xfrm>
          <a:prstGeom prst="rect">
            <a:avLst/>
          </a:prstGeom>
          <a:noFill/>
        </p:spPr>
        <p:txBody>
          <a:bodyPr wrap="square" rtlCol="0">
            <a:spAutoFit/>
          </a:bodyPr>
          <a:lstStyle/>
          <a:p>
            <a:pPr algn="l"/>
            <a:r>
              <a:rPr lang="fr-FR" sz="2400" dirty="0">
                <a:solidFill>
                  <a:srgbClr val="104F75"/>
                </a:solidFill>
              </a:rPr>
              <a:t>Qui pense ces choses ? Écris les numéros.</a:t>
            </a:r>
          </a:p>
        </p:txBody>
      </p:sp>
      <p:pic>
        <p:nvPicPr>
          <p:cNvPr id="1026" name="Picture 2">
            <a:extLst>
              <a:ext uri="{FF2B5EF4-FFF2-40B4-BE49-F238E27FC236}">
                <a16:creationId xmlns:a16="http://schemas.microsoft.com/office/drawing/2014/main" id="{E03BFD60-9C65-4545-BA0D-3BE1EF7122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51380" r="-185" b="8779"/>
          <a:stretch/>
        </p:blipFill>
        <p:spPr bwMode="auto">
          <a:xfrm>
            <a:off x="1515533" y="3823447"/>
            <a:ext cx="9160933" cy="242867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46">
            <a:extLst>
              <a:ext uri="{FF2B5EF4-FFF2-40B4-BE49-F238E27FC236}">
                <a16:creationId xmlns:a16="http://schemas.microsoft.com/office/drawing/2014/main" id="{BC447DF8-89DB-4BC5-A5E6-D3AAEC4B446F}"/>
              </a:ext>
            </a:extLst>
          </p:cNvPr>
          <p:cNvSpPr/>
          <p:nvPr/>
        </p:nvSpPr>
        <p:spPr>
          <a:xfrm>
            <a:off x="10812162" y="16520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1" name="Thought Bubble: Cloud 10">
            <a:extLst>
              <a:ext uri="{FF2B5EF4-FFF2-40B4-BE49-F238E27FC236}">
                <a16:creationId xmlns:a16="http://schemas.microsoft.com/office/drawing/2014/main" id="{252F2BA2-2313-4DA9-AC9D-79F3FB34526E}"/>
              </a:ext>
            </a:extLst>
          </p:cNvPr>
          <p:cNvSpPr/>
          <p:nvPr/>
        </p:nvSpPr>
        <p:spPr>
          <a:xfrm>
            <a:off x="171240" y="1789702"/>
            <a:ext cx="3109727" cy="2037657"/>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000" dirty="0">
                <a:solidFill>
                  <a:srgbClr val="104F75"/>
                </a:solidFill>
              </a:rPr>
              <a:t>Il y a un homme qui aime l’histoire avant moi.</a:t>
            </a:r>
          </a:p>
        </p:txBody>
      </p:sp>
      <p:sp>
        <p:nvSpPr>
          <p:cNvPr id="12" name="Thought Bubble: Cloud 11">
            <a:extLst>
              <a:ext uri="{FF2B5EF4-FFF2-40B4-BE49-F238E27FC236}">
                <a16:creationId xmlns:a16="http://schemas.microsoft.com/office/drawing/2014/main" id="{5BA88F48-ECF3-4899-92B6-89B6B7E78A89}"/>
              </a:ext>
            </a:extLst>
          </p:cNvPr>
          <p:cNvSpPr/>
          <p:nvPr/>
        </p:nvSpPr>
        <p:spPr>
          <a:xfrm>
            <a:off x="7358039" y="0"/>
            <a:ext cx="3109727" cy="2037657"/>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a:solidFill>
                  <a:srgbClr val="104F75"/>
                </a:solidFill>
              </a:rPr>
              <a:t>Il y a un homme qui porte de vieux vêtements après moi.</a:t>
            </a:r>
          </a:p>
        </p:txBody>
      </p:sp>
      <p:sp>
        <p:nvSpPr>
          <p:cNvPr id="13" name="Thought Bubble: Cloud 12">
            <a:extLst>
              <a:ext uri="{FF2B5EF4-FFF2-40B4-BE49-F238E27FC236}">
                <a16:creationId xmlns:a16="http://schemas.microsoft.com/office/drawing/2014/main" id="{C510FECA-D6F2-4590-8F7C-350E19985DC6}"/>
              </a:ext>
            </a:extLst>
          </p:cNvPr>
          <p:cNvSpPr/>
          <p:nvPr/>
        </p:nvSpPr>
        <p:spPr>
          <a:xfrm>
            <a:off x="2504141" y="1699702"/>
            <a:ext cx="3109727" cy="2037657"/>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000" dirty="0">
                <a:solidFill>
                  <a:srgbClr val="104F75"/>
                </a:solidFill>
              </a:rPr>
              <a:t>Il y a une personne qui porte un chapeau noir après moi.</a:t>
            </a:r>
          </a:p>
        </p:txBody>
      </p:sp>
      <p:sp>
        <p:nvSpPr>
          <p:cNvPr id="14" name="Thought Bubble: Cloud 13">
            <a:extLst>
              <a:ext uri="{FF2B5EF4-FFF2-40B4-BE49-F238E27FC236}">
                <a16:creationId xmlns:a16="http://schemas.microsoft.com/office/drawing/2014/main" id="{9AACE859-A56F-4AA2-9AB2-AB7D5D1F0017}"/>
              </a:ext>
            </a:extLst>
          </p:cNvPr>
          <p:cNvSpPr/>
          <p:nvPr/>
        </p:nvSpPr>
        <p:spPr>
          <a:xfrm>
            <a:off x="5427826" y="1622648"/>
            <a:ext cx="3109727" cy="2037657"/>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000" dirty="0">
                <a:solidFill>
                  <a:srgbClr val="104F75"/>
                </a:solidFill>
              </a:rPr>
              <a:t>Il y a une femme qui ressemble à un animal avant moi.</a:t>
            </a:r>
          </a:p>
        </p:txBody>
      </p:sp>
      <p:sp>
        <p:nvSpPr>
          <p:cNvPr id="5" name="Thought Bubble: Cloud 4">
            <a:extLst>
              <a:ext uri="{FF2B5EF4-FFF2-40B4-BE49-F238E27FC236}">
                <a16:creationId xmlns:a16="http://schemas.microsoft.com/office/drawing/2014/main" id="{F9016354-CF61-4F22-A516-5FBEA605AF67}"/>
              </a:ext>
            </a:extLst>
          </p:cNvPr>
          <p:cNvSpPr/>
          <p:nvPr/>
        </p:nvSpPr>
        <p:spPr>
          <a:xfrm>
            <a:off x="7934593" y="1785790"/>
            <a:ext cx="3109727" cy="2037657"/>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solidFill>
                  <a:srgbClr val="104F75"/>
                </a:solidFill>
              </a:rPr>
              <a:t>Il y a quatre personnes qui attendent un rendez-vous* avec moi.</a:t>
            </a:r>
          </a:p>
        </p:txBody>
      </p:sp>
      <p:sp>
        <p:nvSpPr>
          <p:cNvPr id="6" name="Rectangle 5">
            <a:extLst>
              <a:ext uri="{FF2B5EF4-FFF2-40B4-BE49-F238E27FC236}">
                <a16:creationId xmlns:a16="http://schemas.microsoft.com/office/drawing/2014/main" id="{17F1D6E4-7287-4DB8-9918-FA730EAAD03C}"/>
              </a:ext>
            </a:extLst>
          </p:cNvPr>
          <p:cNvSpPr/>
          <p:nvPr/>
        </p:nvSpPr>
        <p:spPr>
          <a:xfrm>
            <a:off x="3069385" y="6072120"/>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b="1" dirty="0"/>
              <a:t>1</a:t>
            </a:r>
          </a:p>
        </p:txBody>
      </p:sp>
      <p:sp>
        <p:nvSpPr>
          <p:cNvPr id="16" name="Rectangle 15">
            <a:extLst>
              <a:ext uri="{FF2B5EF4-FFF2-40B4-BE49-F238E27FC236}">
                <a16:creationId xmlns:a16="http://schemas.microsoft.com/office/drawing/2014/main" id="{069B7397-2EA1-4855-A102-05F8C53F70F5}"/>
              </a:ext>
            </a:extLst>
          </p:cNvPr>
          <p:cNvSpPr/>
          <p:nvPr/>
        </p:nvSpPr>
        <p:spPr>
          <a:xfrm>
            <a:off x="5884417" y="6072120"/>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b="1" dirty="0"/>
              <a:t>2</a:t>
            </a:r>
          </a:p>
        </p:txBody>
      </p:sp>
      <p:sp>
        <p:nvSpPr>
          <p:cNvPr id="17" name="Rectangle 16">
            <a:extLst>
              <a:ext uri="{FF2B5EF4-FFF2-40B4-BE49-F238E27FC236}">
                <a16:creationId xmlns:a16="http://schemas.microsoft.com/office/drawing/2014/main" id="{3B56F219-D2C4-4664-827E-0FE2404D1F52}"/>
              </a:ext>
            </a:extLst>
          </p:cNvPr>
          <p:cNvSpPr/>
          <p:nvPr/>
        </p:nvSpPr>
        <p:spPr>
          <a:xfrm>
            <a:off x="6913695" y="6072120"/>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b="1" dirty="0"/>
              <a:t>3</a:t>
            </a:r>
          </a:p>
        </p:txBody>
      </p:sp>
      <p:sp>
        <p:nvSpPr>
          <p:cNvPr id="18" name="Rectangle 17">
            <a:extLst>
              <a:ext uri="{FF2B5EF4-FFF2-40B4-BE49-F238E27FC236}">
                <a16:creationId xmlns:a16="http://schemas.microsoft.com/office/drawing/2014/main" id="{9EE88F68-69D7-42A7-850C-A27868B2AC1D}"/>
              </a:ext>
            </a:extLst>
          </p:cNvPr>
          <p:cNvSpPr/>
          <p:nvPr/>
        </p:nvSpPr>
        <p:spPr>
          <a:xfrm>
            <a:off x="7942974" y="6072120"/>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b="1" dirty="0"/>
              <a:t>4</a:t>
            </a:r>
          </a:p>
        </p:txBody>
      </p:sp>
      <p:sp>
        <p:nvSpPr>
          <p:cNvPr id="19" name="Rectangle 18">
            <a:extLst>
              <a:ext uri="{FF2B5EF4-FFF2-40B4-BE49-F238E27FC236}">
                <a16:creationId xmlns:a16="http://schemas.microsoft.com/office/drawing/2014/main" id="{4BE341DF-C391-4177-9D24-061326F26CFD}"/>
              </a:ext>
            </a:extLst>
          </p:cNvPr>
          <p:cNvSpPr/>
          <p:nvPr/>
        </p:nvSpPr>
        <p:spPr>
          <a:xfrm>
            <a:off x="9003836" y="6072120"/>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b="1" dirty="0"/>
              <a:t>5</a:t>
            </a:r>
          </a:p>
        </p:txBody>
      </p:sp>
      <p:sp>
        <p:nvSpPr>
          <p:cNvPr id="7" name="Speech Bubble: Rectangle with Corners Rounded 6">
            <a:extLst>
              <a:ext uri="{FF2B5EF4-FFF2-40B4-BE49-F238E27FC236}">
                <a16:creationId xmlns:a16="http://schemas.microsoft.com/office/drawing/2014/main" id="{6218C1C0-91D6-4288-8295-051E3D26B94E}"/>
              </a:ext>
            </a:extLst>
          </p:cNvPr>
          <p:cNvSpPr/>
          <p:nvPr/>
        </p:nvSpPr>
        <p:spPr>
          <a:xfrm>
            <a:off x="178904" y="5149516"/>
            <a:ext cx="2245896" cy="1102604"/>
          </a:xfrm>
          <a:prstGeom prst="wedgeRoundRectCallout">
            <a:avLst>
              <a:gd name="adj1" fmla="val 62738"/>
              <a:gd name="adj2" fmla="val 11578"/>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*le rendez-vous</a:t>
            </a:r>
            <a:r>
              <a:rPr lang="fr-FR" sz="2000" dirty="0">
                <a:solidFill>
                  <a:prstClr val="white"/>
                </a:solidFill>
                <a:latin typeface="Century Gothic" panose="020B0502020202020204" pitchFamily="34" charset="0"/>
              </a:rPr>
              <a:t> = appointment</a:t>
            </a:r>
            <a:endParaRPr lang="fr-FR" sz="2000" b="1" dirty="0">
              <a:solidFill>
                <a:prstClr val="white"/>
              </a:solidFill>
              <a:latin typeface="Century Gothic" panose="020B0502020202020204" pitchFamily="34" charset="0"/>
            </a:endParaRPr>
          </a:p>
        </p:txBody>
      </p:sp>
      <p:sp>
        <p:nvSpPr>
          <p:cNvPr id="21" name="Thought Bubble: Cloud 20">
            <a:extLst>
              <a:ext uri="{FF2B5EF4-FFF2-40B4-BE49-F238E27FC236}">
                <a16:creationId xmlns:a16="http://schemas.microsoft.com/office/drawing/2014/main" id="{1EBB2FBD-7765-4D39-A046-3DCFF96575A1}"/>
              </a:ext>
            </a:extLst>
          </p:cNvPr>
          <p:cNvSpPr/>
          <p:nvPr/>
        </p:nvSpPr>
        <p:spPr>
          <a:xfrm>
            <a:off x="57274" y="2002832"/>
            <a:ext cx="3109727" cy="2037657"/>
          </a:xfrm>
          <a:prstGeom prst="cloudCallout">
            <a:avLst>
              <a:gd name="adj1" fmla="val 42103"/>
              <a:gd name="adj2" fmla="val 6328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solidFill>
                  <a:srgbClr val="104F75"/>
                </a:solidFill>
              </a:rPr>
              <a:t>Il y a quatre personnes qui attendent un rendez-vous* avec moi.</a:t>
            </a:r>
          </a:p>
        </p:txBody>
      </p:sp>
      <p:sp>
        <p:nvSpPr>
          <p:cNvPr id="22" name="Thought Bubble: Cloud 21">
            <a:extLst>
              <a:ext uri="{FF2B5EF4-FFF2-40B4-BE49-F238E27FC236}">
                <a16:creationId xmlns:a16="http://schemas.microsoft.com/office/drawing/2014/main" id="{75EEB226-40E6-42E5-96AD-B414A82FBA9A}"/>
              </a:ext>
            </a:extLst>
          </p:cNvPr>
          <p:cNvSpPr/>
          <p:nvPr/>
        </p:nvSpPr>
        <p:spPr>
          <a:xfrm>
            <a:off x="2493277" y="1871841"/>
            <a:ext cx="3109727" cy="2037657"/>
          </a:xfrm>
          <a:prstGeom prst="cloudCallout">
            <a:avLst>
              <a:gd name="adj1" fmla="val 47262"/>
              <a:gd name="adj2" fmla="val 7903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a:solidFill>
                  <a:srgbClr val="104F75"/>
                </a:solidFill>
              </a:rPr>
              <a:t>Il y a un homme qui porte de vieux vêtements après moi.</a:t>
            </a:r>
          </a:p>
        </p:txBody>
      </p:sp>
      <p:sp>
        <p:nvSpPr>
          <p:cNvPr id="23" name="Thought Bubble: Cloud 22">
            <a:extLst>
              <a:ext uri="{FF2B5EF4-FFF2-40B4-BE49-F238E27FC236}">
                <a16:creationId xmlns:a16="http://schemas.microsoft.com/office/drawing/2014/main" id="{9E8E27E7-5B64-4253-AD5E-6C3F671D8FB0}"/>
              </a:ext>
            </a:extLst>
          </p:cNvPr>
          <p:cNvSpPr/>
          <p:nvPr/>
        </p:nvSpPr>
        <p:spPr>
          <a:xfrm>
            <a:off x="5013247" y="1930953"/>
            <a:ext cx="3109727" cy="2037657"/>
          </a:xfrm>
          <a:prstGeom prst="cloudCallout">
            <a:avLst>
              <a:gd name="adj1" fmla="val 4960"/>
              <a:gd name="adj2" fmla="val 6801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000" dirty="0">
                <a:solidFill>
                  <a:srgbClr val="104F75"/>
                </a:solidFill>
              </a:rPr>
              <a:t>Il y a un homme qui aime l’histoire avant moi.</a:t>
            </a:r>
          </a:p>
        </p:txBody>
      </p:sp>
      <p:sp>
        <p:nvSpPr>
          <p:cNvPr id="25" name="Thought Bubble: Cloud 24">
            <a:extLst>
              <a:ext uri="{FF2B5EF4-FFF2-40B4-BE49-F238E27FC236}">
                <a16:creationId xmlns:a16="http://schemas.microsoft.com/office/drawing/2014/main" id="{7D8F94B5-BCB8-4F87-9414-A2161EFB38CE}"/>
              </a:ext>
            </a:extLst>
          </p:cNvPr>
          <p:cNvSpPr/>
          <p:nvPr/>
        </p:nvSpPr>
        <p:spPr>
          <a:xfrm>
            <a:off x="7271861" y="1948932"/>
            <a:ext cx="3109727" cy="2037657"/>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000" dirty="0">
                <a:solidFill>
                  <a:srgbClr val="104F75"/>
                </a:solidFill>
              </a:rPr>
              <a:t>Il y a une personne qui porte un chapeau noir après moi.</a:t>
            </a:r>
          </a:p>
        </p:txBody>
      </p:sp>
      <p:sp>
        <p:nvSpPr>
          <p:cNvPr id="24" name="Thought Bubble: Cloud 23">
            <a:extLst>
              <a:ext uri="{FF2B5EF4-FFF2-40B4-BE49-F238E27FC236}">
                <a16:creationId xmlns:a16="http://schemas.microsoft.com/office/drawing/2014/main" id="{269BE088-2042-4E0F-B064-BA5630C0D17A}"/>
              </a:ext>
            </a:extLst>
          </p:cNvPr>
          <p:cNvSpPr/>
          <p:nvPr/>
        </p:nvSpPr>
        <p:spPr>
          <a:xfrm>
            <a:off x="9028231" y="3057761"/>
            <a:ext cx="3109727" cy="2037657"/>
          </a:xfrm>
          <a:prstGeom prst="cloudCallout">
            <a:avLst>
              <a:gd name="adj1" fmla="val -25476"/>
              <a:gd name="adj2" fmla="val 656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000" dirty="0">
                <a:solidFill>
                  <a:srgbClr val="104F75"/>
                </a:solidFill>
              </a:rPr>
              <a:t>Il y a une femme qui ressemble à un animal avant moi.</a:t>
            </a:r>
          </a:p>
        </p:txBody>
      </p:sp>
    </p:spTree>
    <p:extLst>
      <p:ext uri="{BB962C8B-B14F-4D97-AF65-F5344CB8AC3E}">
        <p14:creationId xmlns:p14="http://schemas.microsoft.com/office/powerpoint/2010/main" val="125124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5" grpId="0" animBg="1"/>
      <p:bldP spid="21" grpId="0" animBg="1"/>
      <p:bldP spid="22" grpId="0" animBg="1"/>
      <p:bldP spid="23" grpId="0" animBg="1"/>
      <p:bldP spid="25"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Qui habite dans ta rue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A09C47C4-444D-4632-8C06-8CD1619E7635}"/>
              </a:ext>
            </a:extLst>
          </p:cNvPr>
          <p:cNvSpPr txBox="1"/>
          <p:nvPr/>
        </p:nvSpPr>
        <p:spPr>
          <a:xfrm>
            <a:off x="0" y="1284613"/>
            <a:ext cx="11909920" cy="830997"/>
          </a:xfrm>
          <a:prstGeom prst="rect">
            <a:avLst/>
          </a:prstGeom>
          <a:noFill/>
        </p:spPr>
        <p:txBody>
          <a:bodyPr wrap="square">
            <a:spAutoFit/>
          </a:bodyPr>
          <a:lstStyle/>
          <a:p>
            <a:r>
              <a:rPr lang="fr-FR" sz="2400" dirty="0">
                <a:solidFill>
                  <a:srgbClr val="104F75"/>
                </a:solidFill>
              </a:rPr>
              <a:t>Qui habite o</a:t>
            </a:r>
            <a:r>
              <a:rPr lang="fr-FR" sz="2400" dirty="0">
                <a:solidFill>
                  <a:srgbClr val="104F75"/>
                </a:solidFill>
                <a:latin typeface="Century Gothic" panose="020B0502020202020204" pitchFamily="34" charset="0"/>
              </a:rPr>
              <a:t>ù ? Pose des questions à ton/ta partenaire et trouve la maison de chaque personne.</a:t>
            </a:r>
            <a:endParaRPr lang="fr-FR" sz="2400" dirty="0">
              <a:solidFill>
                <a:srgbClr val="104F75"/>
              </a:solidFill>
            </a:endParaRPr>
          </a:p>
        </p:txBody>
      </p:sp>
      <p:pic>
        <p:nvPicPr>
          <p:cNvPr id="35" name="Picture 34">
            <a:extLst>
              <a:ext uri="{FF2B5EF4-FFF2-40B4-BE49-F238E27FC236}">
                <a16:creationId xmlns:a16="http://schemas.microsoft.com/office/drawing/2014/main" id="{41FED544-2581-41E9-AAD2-2B2BC3372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7057" y="3944553"/>
            <a:ext cx="1852863" cy="1852863"/>
          </a:xfrm>
          <a:prstGeom prst="rect">
            <a:avLst/>
          </a:prstGeom>
        </p:spPr>
      </p:pic>
      <p:pic>
        <p:nvPicPr>
          <p:cNvPr id="37" name="Picture 36">
            <a:extLst>
              <a:ext uri="{FF2B5EF4-FFF2-40B4-BE49-F238E27FC236}">
                <a16:creationId xmlns:a16="http://schemas.microsoft.com/office/drawing/2014/main" id="{B0267B0B-C42C-40AA-B405-B3A59F7D75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 y="1700111"/>
            <a:ext cx="2110050" cy="2110050"/>
          </a:xfrm>
          <a:prstGeom prst="rect">
            <a:avLst/>
          </a:prstGeom>
        </p:spPr>
      </p:pic>
      <p:pic>
        <p:nvPicPr>
          <p:cNvPr id="39" name="Picture 38">
            <a:extLst>
              <a:ext uri="{FF2B5EF4-FFF2-40B4-BE49-F238E27FC236}">
                <a16:creationId xmlns:a16="http://schemas.microsoft.com/office/drawing/2014/main" id="{54DD5D4E-BCB6-4C85-9F44-ADF7F62756A4}"/>
              </a:ext>
            </a:extLst>
          </p:cNvPr>
          <p:cNvPicPr>
            <a:picLocks noChangeAspect="1"/>
          </p:cNvPicPr>
          <p:nvPr/>
        </p:nvPicPr>
        <p:blipFill rotWithShape="1">
          <a:blip r:embed="rId6">
            <a:extLst>
              <a:ext uri="{28A0092B-C50C-407E-A947-70E740481C1C}">
                <a14:useLocalDpi xmlns:a14="http://schemas.microsoft.com/office/drawing/2010/main" val="0"/>
              </a:ext>
            </a:extLst>
          </a:blip>
          <a:srcRect r="47720" b="50000"/>
          <a:stretch/>
        </p:blipFill>
        <p:spPr>
          <a:xfrm>
            <a:off x="180002" y="4683097"/>
            <a:ext cx="4780547" cy="1471613"/>
          </a:xfrm>
          <a:prstGeom prst="rect">
            <a:avLst/>
          </a:prstGeom>
        </p:spPr>
      </p:pic>
      <p:sp>
        <p:nvSpPr>
          <p:cNvPr id="40" name="Rectangle 39">
            <a:extLst>
              <a:ext uri="{FF2B5EF4-FFF2-40B4-BE49-F238E27FC236}">
                <a16:creationId xmlns:a16="http://schemas.microsoft.com/office/drawing/2014/main" id="{C3A84FE0-3D23-45F0-84A7-F1F96F520B99}"/>
              </a:ext>
            </a:extLst>
          </p:cNvPr>
          <p:cNvSpPr/>
          <p:nvPr/>
        </p:nvSpPr>
        <p:spPr>
          <a:xfrm>
            <a:off x="790847" y="6074570"/>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104F75"/>
                </a:solidFill>
              </a:rPr>
              <a:t>1</a:t>
            </a:r>
          </a:p>
        </p:txBody>
      </p:sp>
      <p:sp>
        <p:nvSpPr>
          <p:cNvPr id="42" name="Rectangle 41">
            <a:extLst>
              <a:ext uri="{FF2B5EF4-FFF2-40B4-BE49-F238E27FC236}">
                <a16:creationId xmlns:a16="http://schemas.microsoft.com/office/drawing/2014/main" id="{B977E282-6878-4F0C-9C44-45455C980690}"/>
              </a:ext>
            </a:extLst>
          </p:cNvPr>
          <p:cNvSpPr/>
          <p:nvPr/>
        </p:nvSpPr>
        <p:spPr>
          <a:xfrm>
            <a:off x="1919987" y="6074570"/>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104F75"/>
                </a:solidFill>
              </a:rPr>
              <a:t>2</a:t>
            </a:r>
          </a:p>
        </p:txBody>
      </p:sp>
      <p:sp>
        <p:nvSpPr>
          <p:cNvPr id="43" name="Rectangle 42">
            <a:extLst>
              <a:ext uri="{FF2B5EF4-FFF2-40B4-BE49-F238E27FC236}">
                <a16:creationId xmlns:a16="http://schemas.microsoft.com/office/drawing/2014/main" id="{ABA1F241-89EA-44EF-9314-4E091D172AA5}"/>
              </a:ext>
            </a:extLst>
          </p:cNvPr>
          <p:cNvSpPr/>
          <p:nvPr/>
        </p:nvSpPr>
        <p:spPr>
          <a:xfrm>
            <a:off x="3049126" y="6074570"/>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104F75"/>
                </a:solidFill>
              </a:rPr>
              <a:t>3</a:t>
            </a:r>
          </a:p>
        </p:txBody>
      </p:sp>
      <p:sp>
        <p:nvSpPr>
          <p:cNvPr id="44" name="Rectangle 43">
            <a:extLst>
              <a:ext uri="{FF2B5EF4-FFF2-40B4-BE49-F238E27FC236}">
                <a16:creationId xmlns:a16="http://schemas.microsoft.com/office/drawing/2014/main" id="{46A57D89-729D-415A-856F-4D90E14C2E96}"/>
              </a:ext>
            </a:extLst>
          </p:cNvPr>
          <p:cNvSpPr/>
          <p:nvPr/>
        </p:nvSpPr>
        <p:spPr>
          <a:xfrm>
            <a:off x="4178267" y="6074570"/>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104F75"/>
                </a:solidFill>
              </a:rPr>
              <a:t>4</a:t>
            </a:r>
          </a:p>
        </p:txBody>
      </p:sp>
      <p:pic>
        <p:nvPicPr>
          <p:cNvPr id="3" name="Picture 2">
            <a:extLst>
              <a:ext uri="{FF2B5EF4-FFF2-40B4-BE49-F238E27FC236}">
                <a16:creationId xmlns:a16="http://schemas.microsoft.com/office/drawing/2014/main" id="{995BA52A-3BFF-4A9A-8570-485177FEED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8470" y="3522653"/>
            <a:ext cx="598236" cy="1060584"/>
          </a:xfrm>
          <a:prstGeom prst="rect">
            <a:avLst/>
          </a:prstGeom>
        </p:spPr>
      </p:pic>
      <p:pic>
        <p:nvPicPr>
          <p:cNvPr id="10" name="Picture 9">
            <a:extLst>
              <a:ext uri="{FF2B5EF4-FFF2-40B4-BE49-F238E27FC236}">
                <a16:creationId xmlns:a16="http://schemas.microsoft.com/office/drawing/2014/main" id="{BA3BE849-098E-4520-8B43-92C7246A38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2927" y="4223237"/>
            <a:ext cx="360000" cy="360000"/>
          </a:xfrm>
          <a:prstGeom prst="rect">
            <a:avLst/>
          </a:prstGeom>
        </p:spPr>
      </p:pic>
      <p:sp>
        <p:nvSpPr>
          <p:cNvPr id="23" name="Speech Bubble: Rectangle with Corners Rounded 22">
            <a:extLst>
              <a:ext uri="{FF2B5EF4-FFF2-40B4-BE49-F238E27FC236}">
                <a16:creationId xmlns:a16="http://schemas.microsoft.com/office/drawing/2014/main" id="{5C73371D-52CA-4812-AA1B-903B0130D833}"/>
              </a:ext>
            </a:extLst>
          </p:cNvPr>
          <p:cNvSpPr/>
          <p:nvPr/>
        </p:nvSpPr>
        <p:spPr>
          <a:xfrm>
            <a:off x="1795571" y="2286000"/>
            <a:ext cx="3164978" cy="978441"/>
          </a:xfrm>
          <a:prstGeom prst="wedgeRoundRectCallout">
            <a:avLst>
              <a:gd name="adj1" fmla="val -53262"/>
              <a:gd name="adj2" fmla="val 74182"/>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200" dirty="0">
                <a:solidFill>
                  <a:srgbClr val="104F75"/>
                </a:solidFill>
              </a:rPr>
              <a:t>O</a:t>
            </a:r>
            <a:r>
              <a:rPr lang="fr-FR" sz="2200" dirty="0">
                <a:solidFill>
                  <a:srgbClr val="104F75"/>
                </a:solidFill>
                <a:latin typeface="Century Gothic" panose="020B0502020202020204" pitchFamily="34" charset="0"/>
              </a:rPr>
              <a:t>ù habite la fille qui joue au foot ?</a:t>
            </a:r>
            <a:endParaRPr lang="fr-FR" sz="2200" dirty="0">
              <a:solidFill>
                <a:srgbClr val="104F75"/>
              </a:solidFill>
            </a:endParaRPr>
          </a:p>
        </p:txBody>
      </p:sp>
      <p:sp>
        <p:nvSpPr>
          <p:cNvPr id="25" name="TextBox 24">
            <a:extLst>
              <a:ext uri="{FF2B5EF4-FFF2-40B4-BE49-F238E27FC236}">
                <a16:creationId xmlns:a16="http://schemas.microsoft.com/office/drawing/2014/main" id="{64B975C4-B463-49BA-B642-B6F69708DFDD}"/>
              </a:ext>
            </a:extLst>
          </p:cNvPr>
          <p:cNvSpPr txBox="1"/>
          <p:nvPr/>
        </p:nvSpPr>
        <p:spPr>
          <a:xfrm>
            <a:off x="6858000" y="4683097"/>
            <a:ext cx="3414013" cy="1200329"/>
          </a:xfrm>
          <a:prstGeom prst="rect">
            <a:avLst/>
          </a:prstGeom>
          <a:noFill/>
          <a:ln>
            <a:solidFill>
              <a:srgbClr val="002060"/>
            </a:solidFill>
          </a:ln>
        </p:spPr>
        <p:txBody>
          <a:bodyPr wrap="square" rtlCol="0">
            <a:spAutoFit/>
          </a:bodyPr>
          <a:lstStyle/>
          <a:p>
            <a:pPr algn="l"/>
            <a:r>
              <a:rPr lang="fr-FR" sz="2400" dirty="0">
                <a:solidFill>
                  <a:srgbClr val="104F75"/>
                </a:solidFill>
              </a:rPr>
              <a:t>The girl who plays football lives at number four.</a:t>
            </a:r>
          </a:p>
        </p:txBody>
      </p:sp>
      <p:sp>
        <p:nvSpPr>
          <p:cNvPr id="48" name="Speech Bubble: Rectangle with Corners Rounded 47">
            <a:extLst>
              <a:ext uri="{FF2B5EF4-FFF2-40B4-BE49-F238E27FC236}">
                <a16:creationId xmlns:a16="http://schemas.microsoft.com/office/drawing/2014/main" id="{500A9735-665D-4388-93E7-14A3F4AA37C3}"/>
              </a:ext>
            </a:extLst>
          </p:cNvPr>
          <p:cNvSpPr/>
          <p:nvPr/>
        </p:nvSpPr>
        <p:spPr>
          <a:xfrm>
            <a:off x="7445829" y="2750753"/>
            <a:ext cx="3164978" cy="978441"/>
          </a:xfrm>
          <a:prstGeom prst="wedgeRoundRectCallout">
            <a:avLst>
              <a:gd name="adj1" fmla="val 47767"/>
              <a:gd name="adj2" fmla="val 8920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200" dirty="0">
                <a:solidFill>
                  <a:srgbClr val="104F75"/>
                </a:solidFill>
              </a:rPr>
              <a:t>La fille qui joue au foot habite au numéro quatre.</a:t>
            </a:r>
          </a:p>
        </p:txBody>
      </p:sp>
      <p:cxnSp>
        <p:nvCxnSpPr>
          <p:cNvPr id="31" name="Straight Arrow Connector 30">
            <a:extLst>
              <a:ext uri="{FF2B5EF4-FFF2-40B4-BE49-F238E27FC236}">
                <a16:creationId xmlns:a16="http://schemas.microsoft.com/office/drawing/2014/main" id="{420F4937-E510-4145-BE54-AF79EB8AEDB3}"/>
              </a:ext>
            </a:extLst>
          </p:cNvPr>
          <p:cNvCxnSpPr>
            <a:cxnSpLocks/>
          </p:cNvCxnSpPr>
          <p:nvPr/>
        </p:nvCxnSpPr>
        <p:spPr>
          <a:xfrm>
            <a:off x="3049126" y="3944553"/>
            <a:ext cx="1129141" cy="9703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FA451730-B423-45CE-A225-4893278CB4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5028" y="3921522"/>
            <a:ext cx="601544" cy="603430"/>
          </a:xfrm>
          <a:prstGeom prst="rect">
            <a:avLst/>
          </a:prstGeom>
        </p:spPr>
      </p:pic>
      <p:sp>
        <p:nvSpPr>
          <p:cNvPr id="50" name="TextBox 49">
            <a:extLst>
              <a:ext uri="{FF2B5EF4-FFF2-40B4-BE49-F238E27FC236}">
                <a16:creationId xmlns:a16="http://schemas.microsoft.com/office/drawing/2014/main" id="{F660036A-FDE3-4D81-A67B-D8D8AB5DA74C}"/>
              </a:ext>
            </a:extLst>
          </p:cNvPr>
          <p:cNvSpPr txBox="1"/>
          <p:nvPr/>
        </p:nvSpPr>
        <p:spPr>
          <a:xfrm>
            <a:off x="370991" y="3904935"/>
            <a:ext cx="1976584" cy="707886"/>
          </a:xfrm>
          <a:prstGeom prst="rect">
            <a:avLst/>
          </a:prstGeom>
          <a:noFill/>
        </p:spPr>
        <p:txBody>
          <a:bodyPr wrap="square" rtlCol="0">
            <a:spAutoFit/>
          </a:bodyPr>
          <a:lstStyle/>
          <a:p>
            <a:pPr algn="l"/>
            <a:r>
              <a:rPr lang="fr-FR" sz="2000" dirty="0">
                <a:solidFill>
                  <a:srgbClr val="104F75"/>
                </a:solidFill>
              </a:rPr>
              <a:t>[the girl who plays football]</a:t>
            </a:r>
          </a:p>
        </p:txBody>
      </p:sp>
    </p:spTree>
    <p:extLst>
      <p:ext uri="{BB962C8B-B14F-4D97-AF65-F5344CB8AC3E}">
        <p14:creationId xmlns:p14="http://schemas.microsoft.com/office/powerpoint/2010/main" val="115814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Qui habite dans ta rue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A09C47C4-444D-4632-8C06-8CD1619E7635}"/>
              </a:ext>
            </a:extLst>
          </p:cNvPr>
          <p:cNvSpPr txBox="1"/>
          <p:nvPr/>
        </p:nvSpPr>
        <p:spPr>
          <a:xfrm>
            <a:off x="6457245" y="296864"/>
            <a:ext cx="2750923" cy="461665"/>
          </a:xfrm>
          <a:prstGeom prst="rect">
            <a:avLst/>
          </a:prstGeom>
          <a:noFill/>
        </p:spPr>
        <p:txBody>
          <a:bodyPr wrap="square">
            <a:spAutoFit/>
          </a:bodyPr>
          <a:lstStyle/>
          <a:p>
            <a:r>
              <a:rPr lang="fr-FR" sz="2400" dirty="0">
                <a:solidFill>
                  <a:srgbClr val="104F75"/>
                </a:solidFill>
              </a:rPr>
              <a:t>Qui habite où ?</a:t>
            </a:r>
          </a:p>
        </p:txBody>
      </p:sp>
      <p:pic>
        <p:nvPicPr>
          <p:cNvPr id="11" name="Picture 10">
            <a:extLst>
              <a:ext uri="{FF2B5EF4-FFF2-40B4-BE49-F238E27FC236}">
                <a16:creationId xmlns:a16="http://schemas.microsoft.com/office/drawing/2014/main" id="{2D32142E-1616-4400-BD6E-5EC1240AE325}"/>
              </a:ext>
            </a:extLst>
          </p:cNvPr>
          <p:cNvPicPr>
            <a:picLocks noChangeAspect="1"/>
          </p:cNvPicPr>
          <p:nvPr/>
        </p:nvPicPr>
        <p:blipFill rotWithShape="1">
          <a:blip r:embed="rId4">
            <a:extLst>
              <a:ext uri="{28A0092B-C50C-407E-A947-70E740481C1C}">
                <a14:useLocalDpi xmlns:a14="http://schemas.microsoft.com/office/drawing/2010/main" val="0"/>
              </a:ext>
            </a:extLst>
          </a:blip>
          <a:srcRect r="47720" b="50000"/>
          <a:stretch/>
        </p:blipFill>
        <p:spPr>
          <a:xfrm>
            <a:off x="180002" y="4683097"/>
            <a:ext cx="4780547" cy="1471613"/>
          </a:xfrm>
          <a:prstGeom prst="rect">
            <a:avLst/>
          </a:prstGeom>
        </p:spPr>
      </p:pic>
      <p:pic>
        <p:nvPicPr>
          <p:cNvPr id="12" name="Picture 11">
            <a:extLst>
              <a:ext uri="{FF2B5EF4-FFF2-40B4-BE49-F238E27FC236}">
                <a16:creationId xmlns:a16="http://schemas.microsoft.com/office/drawing/2014/main" id="{D7A9C0E0-C5C6-4B19-BFA0-3D7925BB5906}"/>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47720"/>
          <a:stretch/>
        </p:blipFill>
        <p:spPr>
          <a:xfrm>
            <a:off x="6376595" y="2170085"/>
            <a:ext cx="4780547" cy="1471613"/>
          </a:xfrm>
          <a:prstGeom prst="rect">
            <a:avLst/>
          </a:prstGeom>
        </p:spPr>
      </p:pic>
      <p:sp>
        <p:nvSpPr>
          <p:cNvPr id="13" name="Rectangle 12">
            <a:extLst>
              <a:ext uri="{FF2B5EF4-FFF2-40B4-BE49-F238E27FC236}">
                <a16:creationId xmlns:a16="http://schemas.microsoft.com/office/drawing/2014/main" id="{A28AAD8F-F4C4-4308-9D91-639226A6B6AC}"/>
              </a:ext>
            </a:extLst>
          </p:cNvPr>
          <p:cNvSpPr/>
          <p:nvPr/>
        </p:nvSpPr>
        <p:spPr>
          <a:xfrm>
            <a:off x="790847" y="6074570"/>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104F75"/>
                </a:solidFill>
              </a:rPr>
              <a:t>1</a:t>
            </a:r>
          </a:p>
        </p:txBody>
      </p:sp>
      <p:sp>
        <p:nvSpPr>
          <p:cNvPr id="14" name="Rectangle 13">
            <a:extLst>
              <a:ext uri="{FF2B5EF4-FFF2-40B4-BE49-F238E27FC236}">
                <a16:creationId xmlns:a16="http://schemas.microsoft.com/office/drawing/2014/main" id="{420A0762-3D5D-45F1-B1BA-6BCB2AF5AED5}"/>
              </a:ext>
            </a:extLst>
          </p:cNvPr>
          <p:cNvSpPr/>
          <p:nvPr/>
        </p:nvSpPr>
        <p:spPr>
          <a:xfrm>
            <a:off x="1919987" y="6074570"/>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104F75"/>
                </a:solidFill>
              </a:rPr>
              <a:t>2</a:t>
            </a:r>
          </a:p>
        </p:txBody>
      </p:sp>
      <p:sp>
        <p:nvSpPr>
          <p:cNvPr id="15" name="Rectangle 14">
            <a:extLst>
              <a:ext uri="{FF2B5EF4-FFF2-40B4-BE49-F238E27FC236}">
                <a16:creationId xmlns:a16="http://schemas.microsoft.com/office/drawing/2014/main" id="{115F3FDE-3923-4618-9E0F-1F4377F89E9E}"/>
              </a:ext>
            </a:extLst>
          </p:cNvPr>
          <p:cNvSpPr/>
          <p:nvPr/>
        </p:nvSpPr>
        <p:spPr>
          <a:xfrm>
            <a:off x="3049126" y="6074570"/>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104F75"/>
                </a:solidFill>
              </a:rPr>
              <a:t>3</a:t>
            </a:r>
          </a:p>
        </p:txBody>
      </p:sp>
      <p:sp>
        <p:nvSpPr>
          <p:cNvPr id="16" name="Rectangle 15">
            <a:extLst>
              <a:ext uri="{FF2B5EF4-FFF2-40B4-BE49-F238E27FC236}">
                <a16:creationId xmlns:a16="http://schemas.microsoft.com/office/drawing/2014/main" id="{4253C091-BF53-4329-9CB0-2DAC0B4660A4}"/>
              </a:ext>
            </a:extLst>
          </p:cNvPr>
          <p:cNvSpPr/>
          <p:nvPr/>
        </p:nvSpPr>
        <p:spPr>
          <a:xfrm>
            <a:off x="4178267" y="6074570"/>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104F75"/>
                </a:solidFill>
              </a:rPr>
              <a:t>4</a:t>
            </a:r>
          </a:p>
        </p:txBody>
      </p:sp>
      <p:sp>
        <p:nvSpPr>
          <p:cNvPr id="17" name="Rectangle 16">
            <a:extLst>
              <a:ext uri="{FF2B5EF4-FFF2-40B4-BE49-F238E27FC236}">
                <a16:creationId xmlns:a16="http://schemas.microsoft.com/office/drawing/2014/main" id="{5B03E32E-DD66-4C6B-AFFB-7F39DF313AC5}"/>
              </a:ext>
            </a:extLst>
          </p:cNvPr>
          <p:cNvSpPr/>
          <p:nvPr/>
        </p:nvSpPr>
        <p:spPr>
          <a:xfrm>
            <a:off x="7103290" y="3551935"/>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104F75"/>
                </a:solidFill>
              </a:rPr>
              <a:t>5</a:t>
            </a:r>
          </a:p>
        </p:txBody>
      </p:sp>
      <p:sp>
        <p:nvSpPr>
          <p:cNvPr id="18" name="Rectangle 17">
            <a:extLst>
              <a:ext uri="{FF2B5EF4-FFF2-40B4-BE49-F238E27FC236}">
                <a16:creationId xmlns:a16="http://schemas.microsoft.com/office/drawing/2014/main" id="{CD1563C5-C421-414E-B296-72549AE6D07B}"/>
              </a:ext>
            </a:extLst>
          </p:cNvPr>
          <p:cNvSpPr/>
          <p:nvPr/>
        </p:nvSpPr>
        <p:spPr>
          <a:xfrm>
            <a:off x="8232430" y="3551935"/>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104F75"/>
                </a:solidFill>
              </a:rPr>
              <a:t>6</a:t>
            </a:r>
          </a:p>
        </p:txBody>
      </p:sp>
      <p:sp>
        <p:nvSpPr>
          <p:cNvPr id="19" name="Rectangle 18">
            <a:extLst>
              <a:ext uri="{FF2B5EF4-FFF2-40B4-BE49-F238E27FC236}">
                <a16:creationId xmlns:a16="http://schemas.microsoft.com/office/drawing/2014/main" id="{25A85AE1-4FFC-4B8A-9001-4CCF27C7B9AD}"/>
              </a:ext>
            </a:extLst>
          </p:cNvPr>
          <p:cNvSpPr/>
          <p:nvPr/>
        </p:nvSpPr>
        <p:spPr>
          <a:xfrm>
            <a:off x="9361570" y="3551935"/>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104F75"/>
                </a:solidFill>
              </a:rPr>
              <a:t>7</a:t>
            </a:r>
          </a:p>
        </p:txBody>
      </p:sp>
      <p:sp>
        <p:nvSpPr>
          <p:cNvPr id="20" name="Rectangle 19">
            <a:extLst>
              <a:ext uri="{FF2B5EF4-FFF2-40B4-BE49-F238E27FC236}">
                <a16:creationId xmlns:a16="http://schemas.microsoft.com/office/drawing/2014/main" id="{326381E8-43AF-4611-B62D-3A826EFB8DA8}"/>
              </a:ext>
            </a:extLst>
          </p:cNvPr>
          <p:cNvSpPr/>
          <p:nvPr/>
        </p:nvSpPr>
        <p:spPr>
          <a:xfrm>
            <a:off x="10490711" y="3551935"/>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104F75"/>
                </a:solidFill>
              </a:rPr>
              <a:t>8</a:t>
            </a:r>
          </a:p>
        </p:txBody>
      </p:sp>
      <p:sp>
        <p:nvSpPr>
          <p:cNvPr id="21" name="TextBox 20">
            <a:extLst>
              <a:ext uri="{FF2B5EF4-FFF2-40B4-BE49-F238E27FC236}">
                <a16:creationId xmlns:a16="http://schemas.microsoft.com/office/drawing/2014/main" id="{C994F7A1-F35B-4E64-B153-C57029028AC3}"/>
              </a:ext>
            </a:extLst>
          </p:cNvPr>
          <p:cNvSpPr txBox="1"/>
          <p:nvPr/>
        </p:nvSpPr>
        <p:spPr>
          <a:xfrm>
            <a:off x="60639" y="1186689"/>
            <a:ext cx="5916000" cy="1015663"/>
          </a:xfrm>
          <a:prstGeom prst="rect">
            <a:avLst/>
          </a:prstGeom>
          <a:noFill/>
          <a:ln>
            <a:solidFill>
              <a:schemeClr val="accent5">
                <a:lumMod val="50000"/>
              </a:schemeClr>
            </a:solidFill>
          </a:ln>
        </p:spPr>
        <p:txBody>
          <a:bodyPr wrap="square" rtlCol="0">
            <a:spAutoFit/>
          </a:bodyPr>
          <a:lstStyle/>
          <a:p>
            <a:r>
              <a:rPr lang="fr-FR" sz="1200" b="1" dirty="0">
                <a:solidFill>
                  <a:srgbClr val="104F75"/>
                </a:solidFill>
              </a:rPr>
              <a:t>Partenaire A – répond aux questions de ton/ta partenaire.</a:t>
            </a:r>
          </a:p>
          <a:p>
            <a:pPr marL="342900" indent="-342900">
              <a:buFont typeface="Arial" panose="020B0604020202020204" pitchFamily="34" charset="0"/>
              <a:buChar char="•"/>
            </a:pPr>
            <a:r>
              <a:rPr lang="fr-FR" sz="1200" dirty="0">
                <a:solidFill>
                  <a:srgbClr val="104F75"/>
                </a:solidFill>
              </a:rPr>
              <a:t>The doctor (m) who does the housework lives at number eight.</a:t>
            </a:r>
          </a:p>
          <a:p>
            <a:pPr marL="342900" indent="-342900" algn="l">
              <a:buFont typeface="Arial" panose="020B0604020202020204" pitchFamily="34" charset="0"/>
              <a:buChar char="•"/>
            </a:pPr>
            <a:r>
              <a:rPr lang="fr-FR" sz="1200" dirty="0">
                <a:solidFill>
                  <a:srgbClr val="104F75"/>
                </a:solidFill>
              </a:rPr>
              <a:t>The lawyer (f) who has two dogs lives next to the postman who is doing the shopping.</a:t>
            </a:r>
          </a:p>
          <a:p>
            <a:pPr marL="342900" indent="-342900" algn="l">
              <a:buFont typeface="Arial" panose="020B0604020202020204" pitchFamily="34" charset="0"/>
              <a:buChar char="•"/>
            </a:pPr>
            <a:r>
              <a:rPr lang="fr-FR" sz="1200" dirty="0">
                <a:solidFill>
                  <a:srgbClr val="104F75"/>
                </a:solidFill>
              </a:rPr>
              <a:t>The secretary (f) who speaks English lives on the left of the lawyer (f).</a:t>
            </a:r>
          </a:p>
        </p:txBody>
      </p:sp>
      <p:sp>
        <p:nvSpPr>
          <p:cNvPr id="22" name="TextBox 21">
            <a:extLst>
              <a:ext uri="{FF2B5EF4-FFF2-40B4-BE49-F238E27FC236}">
                <a16:creationId xmlns:a16="http://schemas.microsoft.com/office/drawing/2014/main" id="{153E06CA-FA05-4273-ACC4-22309C39D13E}"/>
              </a:ext>
            </a:extLst>
          </p:cNvPr>
          <p:cNvSpPr txBox="1"/>
          <p:nvPr/>
        </p:nvSpPr>
        <p:spPr>
          <a:xfrm>
            <a:off x="6145014" y="5100336"/>
            <a:ext cx="5916000" cy="1200329"/>
          </a:xfrm>
          <a:prstGeom prst="rect">
            <a:avLst/>
          </a:prstGeom>
          <a:noFill/>
          <a:ln>
            <a:solidFill>
              <a:srgbClr val="002060"/>
            </a:solidFill>
          </a:ln>
        </p:spPr>
        <p:txBody>
          <a:bodyPr wrap="square" rtlCol="0">
            <a:spAutoFit/>
          </a:bodyPr>
          <a:lstStyle/>
          <a:p>
            <a:r>
              <a:rPr lang="fr-FR" sz="1200" b="1" dirty="0">
                <a:solidFill>
                  <a:srgbClr val="104F75"/>
                </a:solidFill>
              </a:rPr>
              <a:t>Partenaire B – répond aux questions de ton/ta partenaire.</a:t>
            </a:r>
          </a:p>
          <a:p>
            <a:pPr marL="342900" indent="-342900">
              <a:buFont typeface="Arial" panose="020B0604020202020204" pitchFamily="34" charset="0"/>
              <a:buChar char="•"/>
            </a:pPr>
            <a:r>
              <a:rPr lang="fr-FR" sz="1200" dirty="0">
                <a:solidFill>
                  <a:srgbClr val="104F75"/>
                </a:solidFill>
              </a:rPr>
              <a:t>The child lives at number three.</a:t>
            </a:r>
          </a:p>
          <a:p>
            <a:pPr marL="342900" indent="-342900">
              <a:buFont typeface="Arial" panose="020B0604020202020204" pitchFamily="34" charset="0"/>
              <a:buChar char="•"/>
            </a:pPr>
            <a:r>
              <a:rPr lang="fr-FR" sz="1200" dirty="0">
                <a:solidFill>
                  <a:srgbClr val="104F75"/>
                </a:solidFill>
              </a:rPr>
              <a:t>The manager who writes lists lives on the right of the child who is drinking milk.</a:t>
            </a:r>
          </a:p>
          <a:p>
            <a:pPr marL="342900" indent="-342900">
              <a:buFont typeface="Arial" panose="020B0604020202020204" pitchFamily="34" charset="0"/>
              <a:buChar char="•"/>
            </a:pPr>
            <a:r>
              <a:rPr lang="fr-FR" sz="1200" dirty="0">
                <a:solidFill>
                  <a:srgbClr val="104F75"/>
                </a:solidFill>
              </a:rPr>
              <a:t>The cat who eats cheese lives on the right of the actress who drives a red car.</a:t>
            </a:r>
          </a:p>
        </p:txBody>
      </p:sp>
      <p:pic>
        <p:nvPicPr>
          <p:cNvPr id="24" name="Picture 23">
            <a:extLst>
              <a:ext uri="{FF2B5EF4-FFF2-40B4-BE49-F238E27FC236}">
                <a16:creationId xmlns:a16="http://schemas.microsoft.com/office/drawing/2014/main" id="{AE447CC7-6D19-4DA0-92EE-9F90E0FE4E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98" y="3563645"/>
            <a:ext cx="724694" cy="1088742"/>
          </a:xfrm>
          <a:prstGeom prst="rect">
            <a:avLst/>
          </a:prstGeom>
        </p:spPr>
      </p:pic>
      <p:pic>
        <p:nvPicPr>
          <p:cNvPr id="28" name="Picture 27">
            <a:extLst>
              <a:ext uri="{FF2B5EF4-FFF2-40B4-BE49-F238E27FC236}">
                <a16:creationId xmlns:a16="http://schemas.microsoft.com/office/drawing/2014/main" id="{9E56D6E9-3411-498A-8B25-C0772488E62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528" b="90000" l="5139" r="90000"/>
                    </a14:imgEffect>
                  </a14:imgLayer>
                </a14:imgProps>
              </a:ext>
              <a:ext uri="{28A0092B-C50C-407E-A947-70E740481C1C}">
                <a14:useLocalDpi xmlns:a14="http://schemas.microsoft.com/office/drawing/2010/main" val="0"/>
              </a:ext>
            </a:extLst>
          </a:blip>
          <a:stretch>
            <a:fillRect/>
          </a:stretch>
        </p:blipFill>
        <p:spPr>
          <a:xfrm>
            <a:off x="2733628" y="3460304"/>
            <a:ext cx="1350993" cy="1350993"/>
          </a:xfrm>
          <a:prstGeom prst="rect">
            <a:avLst/>
          </a:prstGeom>
        </p:spPr>
      </p:pic>
      <p:pic>
        <p:nvPicPr>
          <p:cNvPr id="30" name="Picture 29">
            <a:extLst>
              <a:ext uri="{FF2B5EF4-FFF2-40B4-BE49-F238E27FC236}">
                <a16:creationId xmlns:a16="http://schemas.microsoft.com/office/drawing/2014/main" id="{10879B07-4743-4D85-A36E-1D10C08FD8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6558" y="3591430"/>
            <a:ext cx="669879" cy="1088742"/>
          </a:xfrm>
          <a:prstGeom prst="rect">
            <a:avLst/>
          </a:prstGeom>
        </p:spPr>
      </p:pic>
      <p:pic>
        <p:nvPicPr>
          <p:cNvPr id="34" name="Picture 33">
            <a:extLst>
              <a:ext uri="{FF2B5EF4-FFF2-40B4-BE49-F238E27FC236}">
                <a16:creationId xmlns:a16="http://schemas.microsoft.com/office/drawing/2014/main" id="{8D83BECA-488D-4128-BFE2-44552E5BDE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2995" y="3821736"/>
            <a:ext cx="1751836" cy="875918"/>
          </a:xfrm>
          <a:prstGeom prst="rect">
            <a:avLst/>
          </a:prstGeom>
        </p:spPr>
      </p:pic>
      <p:pic>
        <p:nvPicPr>
          <p:cNvPr id="36" name="Picture 35">
            <a:extLst>
              <a:ext uri="{FF2B5EF4-FFF2-40B4-BE49-F238E27FC236}">
                <a16:creationId xmlns:a16="http://schemas.microsoft.com/office/drawing/2014/main" id="{8E924BA5-F4DA-4F08-8E97-E0D2036816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7371" y="1035872"/>
            <a:ext cx="1049782" cy="1049782"/>
          </a:xfrm>
          <a:prstGeom prst="rect">
            <a:avLst/>
          </a:prstGeom>
        </p:spPr>
      </p:pic>
      <p:pic>
        <p:nvPicPr>
          <p:cNvPr id="38" name="Picture 37">
            <a:extLst>
              <a:ext uri="{FF2B5EF4-FFF2-40B4-BE49-F238E27FC236}">
                <a16:creationId xmlns:a16="http://schemas.microsoft.com/office/drawing/2014/main" id="{5A25C358-2ECA-46DC-9A6B-9A56B10688C2}"/>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806" b="100000" l="6806" r="92083"/>
                    </a14:imgEffect>
                  </a14:imgLayer>
                </a14:imgProps>
              </a:ext>
              <a:ext uri="{28A0092B-C50C-407E-A947-70E740481C1C}">
                <a14:useLocalDpi xmlns:a14="http://schemas.microsoft.com/office/drawing/2010/main" val="0"/>
              </a:ext>
            </a:extLst>
          </a:blip>
          <a:stretch>
            <a:fillRect/>
          </a:stretch>
        </p:blipFill>
        <p:spPr>
          <a:xfrm>
            <a:off x="7807153" y="950260"/>
            <a:ext cx="1135394" cy="1135394"/>
          </a:xfrm>
          <a:prstGeom prst="rect">
            <a:avLst/>
          </a:prstGeom>
        </p:spPr>
      </p:pic>
      <p:pic>
        <p:nvPicPr>
          <p:cNvPr id="41" name="Picture 40">
            <a:extLst>
              <a:ext uri="{FF2B5EF4-FFF2-40B4-BE49-F238E27FC236}">
                <a16:creationId xmlns:a16="http://schemas.microsoft.com/office/drawing/2014/main" id="{FC65A6C6-DC14-4B89-A3EB-C03680EFF34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04238" y="842575"/>
            <a:ext cx="910813" cy="1471614"/>
          </a:xfrm>
          <a:prstGeom prst="rect">
            <a:avLst/>
          </a:prstGeom>
        </p:spPr>
      </p:pic>
      <p:pic>
        <p:nvPicPr>
          <p:cNvPr id="45" name="Picture 44">
            <a:extLst>
              <a:ext uri="{FF2B5EF4-FFF2-40B4-BE49-F238E27FC236}">
                <a16:creationId xmlns:a16="http://schemas.microsoft.com/office/drawing/2014/main" id="{466DCF76-DAB4-4255-AE9B-D9343810F24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33342" y="868064"/>
            <a:ext cx="617369" cy="1234738"/>
          </a:xfrm>
          <a:prstGeom prst="rect">
            <a:avLst/>
          </a:prstGeom>
        </p:spPr>
      </p:pic>
      <p:pic>
        <p:nvPicPr>
          <p:cNvPr id="47" name="Picture 46">
            <a:extLst>
              <a:ext uri="{FF2B5EF4-FFF2-40B4-BE49-F238E27FC236}">
                <a16:creationId xmlns:a16="http://schemas.microsoft.com/office/drawing/2014/main" id="{A4BA97EB-84F9-4393-9B0E-04F58D01DB0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0635" y="4103372"/>
            <a:ext cx="311408" cy="622815"/>
          </a:xfrm>
          <a:prstGeom prst="rect">
            <a:avLst/>
          </a:prstGeom>
        </p:spPr>
      </p:pic>
      <p:pic>
        <p:nvPicPr>
          <p:cNvPr id="49" name="Picture 48">
            <a:extLst>
              <a:ext uri="{FF2B5EF4-FFF2-40B4-BE49-F238E27FC236}">
                <a16:creationId xmlns:a16="http://schemas.microsoft.com/office/drawing/2014/main" id="{24E163DD-460D-4F23-8A87-684D9EF7B0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14214" y="4269847"/>
            <a:ext cx="649930" cy="360000"/>
          </a:xfrm>
          <a:prstGeom prst="rect">
            <a:avLst/>
          </a:prstGeom>
        </p:spPr>
      </p:pic>
      <p:pic>
        <p:nvPicPr>
          <p:cNvPr id="51" name="Picture 50">
            <a:extLst>
              <a:ext uri="{FF2B5EF4-FFF2-40B4-BE49-F238E27FC236}">
                <a16:creationId xmlns:a16="http://schemas.microsoft.com/office/drawing/2014/main" id="{E0D81820-4C63-417F-BC76-A9BC25BBA72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69748" y="1203945"/>
            <a:ext cx="549844" cy="881709"/>
          </a:xfrm>
          <a:prstGeom prst="rect">
            <a:avLst/>
          </a:prstGeom>
        </p:spPr>
      </p:pic>
      <p:pic>
        <p:nvPicPr>
          <p:cNvPr id="53" name="Picture 52">
            <a:extLst>
              <a:ext uri="{FF2B5EF4-FFF2-40B4-BE49-F238E27FC236}">
                <a16:creationId xmlns:a16="http://schemas.microsoft.com/office/drawing/2014/main" id="{7ACDC6A8-4024-4259-9360-AB73EEC7409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39847" y="1593285"/>
            <a:ext cx="849510" cy="707925"/>
          </a:xfrm>
          <a:prstGeom prst="rect">
            <a:avLst/>
          </a:prstGeom>
        </p:spPr>
      </p:pic>
      <p:pic>
        <p:nvPicPr>
          <p:cNvPr id="54" name="Picture 53">
            <a:extLst>
              <a:ext uri="{FF2B5EF4-FFF2-40B4-BE49-F238E27FC236}">
                <a16:creationId xmlns:a16="http://schemas.microsoft.com/office/drawing/2014/main" id="{8BC673F2-4CDE-4F47-863E-3AE35FB788A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13544" y="1568462"/>
            <a:ext cx="849510" cy="707925"/>
          </a:xfrm>
          <a:prstGeom prst="rect">
            <a:avLst/>
          </a:prstGeom>
        </p:spPr>
      </p:pic>
      <p:pic>
        <p:nvPicPr>
          <p:cNvPr id="56" name="Picture 55">
            <a:extLst>
              <a:ext uri="{FF2B5EF4-FFF2-40B4-BE49-F238E27FC236}">
                <a16:creationId xmlns:a16="http://schemas.microsoft.com/office/drawing/2014/main" id="{47591CFA-7CDC-47F4-8C34-62D3B9C79D1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74768" y="1568462"/>
            <a:ext cx="343693" cy="624896"/>
          </a:xfrm>
          <a:prstGeom prst="rect">
            <a:avLst/>
          </a:prstGeom>
        </p:spPr>
      </p:pic>
      <p:sp>
        <p:nvSpPr>
          <p:cNvPr id="57" name="Speech Bubble: Rectangle with Corners Rounded 56">
            <a:extLst>
              <a:ext uri="{FF2B5EF4-FFF2-40B4-BE49-F238E27FC236}">
                <a16:creationId xmlns:a16="http://schemas.microsoft.com/office/drawing/2014/main" id="{53F1C8B7-235E-4969-894A-33566D381350}"/>
              </a:ext>
            </a:extLst>
          </p:cNvPr>
          <p:cNvSpPr/>
          <p:nvPr/>
        </p:nvSpPr>
        <p:spPr>
          <a:xfrm>
            <a:off x="10776742" y="721744"/>
            <a:ext cx="806760" cy="447847"/>
          </a:xfrm>
          <a:prstGeom prst="wedgeRoundRectCallout">
            <a:avLst>
              <a:gd name="adj1" fmla="val -42706"/>
              <a:gd name="adj2" fmla="val 8041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a:extLst>
              <a:ext uri="{FF2B5EF4-FFF2-40B4-BE49-F238E27FC236}">
                <a16:creationId xmlns:a16="http://schemas.microsoft.com/office/drawing/2014/main" id="{DF8D3591-60F8-45B6-B79F-F8A1A558F4A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932619" y="789745"/>
            <a:ext cx="495006" cy="29391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C53878C7-C04B-42ED-89B8-D922FF19BB55}"/>
              </a:ext>
            </a:extLst>
          </p:cNvPr>
          <p:cNvCxnSpPr>
            <a:cxnSpLocks/>
          </p:cNvCxnSpPr>
          <p:nvPr/>
        </p:nvCxnSpPr>
        <p:spPr>
          <a:xfrm flipV="1">
            <a:off x="6093517" y="1163992"/>
            <a:ext cx="2483" cy="509057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0" name="TextBox 39">
            <a:extLst>
              <a:ext uri="{FF2B5EF4-FFF2-40B4-BE49-F238E27FC236}">
                <a16:creationId xmlns:a16="http://schemas.microsoft.com/office/drawing/2014/main" id="{2D59614F-A280-465C-94A9-5E7606E89177}"/>
              </a:ext>
            </a:extLst>
          </p:cNvPr>
          <p:cNvSpPr txBox="1"/>
          <p:nvPr/>
        </p:nvSpPr>
        <p:spPr>
          <a:xfrm>
            <a:off x="60639" y="2265303"/>
            <a:ext cx="5916000" cy="1015663"/>
          </a:xfrm>
          <a:prstGeom prst="rect">
            <a:avLst/>
          </a:prstGeom>
          <a:noFill/>
          <a:ln>
            <a:solidFill>
              <a:srgbClr val="002060"/>
            </a:solidFill>
          </a:ln>
        </p:spPr>
        <p:txBody>
          <a:bodyPr wrap="square" rtlCol="0">
            <a:spAutoFit/>
          </a:bodyPr>
          <a:lstStyle/>
          <a:p>
            <a:r>
              <a:rPr lang="fr-FR" sz="1200" b="1" dirty="0">
                <a:solidFill>
                  <a:srgbClr val="104F75"/>
                </a:solidFill>
              </a:rPr>
              <a:t>Pose des questions pour trouver les maisons de ces personnes:</a:t>
            </a:r>
          </a:p>
          <a:p>
            <a:pPr marL="171450" indent="-171450">
              <a:buFont typeface="Arial" panose="020B0604020202020204" pitchFamily="34" charset="0"/>
              <a:buChar char="•"/>
            </a:pPr>
            <a:r>
              <a:rPr lang="fr-FR" sz="1200" dirty="0">
                <a:solidFill>
                  <a:srgbClr val="104F75"/>
                </a:solidFill>
              </a:rPr>
              <a:t>the child who is drinking milk</a:t>
            </a:r>
          </a:p>
          <a:p>
            <a:pPr marL="171450" indent="-171450">
              <a:buFont typeface="Arial" panose="020B0604020202020204" pitchFamily="34" charset="0"/>
              <a:buChar char="•"/>
            </a:pPr>
            <a:r>
              <a:rPr lang="fr-FR" sz="1200" dirty="0">
                <a:solidFill>
                  <a:srgbClr val="104F75"/>
                </a:solidFill>
              </a:rPr>
              <a:t>the cat who eats cheese</a:t>
            </a:r>
          </a:p>
          <a:p>
            <a:pPr marL="171450" indent="-171450">
              <a:buFont typeface="Arial" panose="020B0604020202020204" pitchFamily="34" charset="0"/>
              <a:buChar char="•"/>
            </a:pPr>
            <a:r>
              <a:rPr lang="fr-FR" sz="1200" dirty="0">
                <a:solidFill>
                  <a:srgbClr val="104F75"/>
                </a:solidFill>
              </a:rPr>
              <a:t>the manager who writes lists</a:t>
            </a:r>
          </a:p>
          <a:p>
            <a:pPr marL="171450" indent="-171450">
              <a:buFont typeface="Arial" panose="020B0604020202020204" pitchFamily="34" charset="0"/>
              <a:buChar char="•"/>
            </a:pPr>
            <a:r>
              <a:rPr lang="fr-FR" sz="1200" dirty="0">
                <a:solidFill>
                  <a:srgbClr val="104F75"/>
                </a:solidFill>
              </a:rPr>
              <a:t>the actress who drives a red car</a:t>
            </a:r>
          </a:p>
        </p:txBody>
      </p:sp>
      <p:sp>
        <p:nvSpPr>
          <p:cNvPr id="42" name="TextBox 41">
            <a:extLst>
              <a:ext uri="{FF2B5EF4-FFF2-40B4-BE49-F238E27FC236}">
                <a16:creationId xmlns:a16="http://schemas.microsoft.com/office/drawing/2014/main" id="{C62ABC8E-2D83-4674-AD40-A1CBB232A479}"/>
              </a:ext>
            </a:extLst>
          </p:cNvPr>
          <p:cNvSpPr txBox="1"/>
          <p:nvPr/>
        </p:nvSpPr>
        <p:spPr>
          <a:xfrm>
            <a:off x="6145014" y="3992141"/>
            <a:ext cx="5916000" cy="1015663"/>
          </a:xfrm>
          <a:prstGeom prst="rect">
            <a:avLst/>
          </a:prstGeom>
          <a:noFill/>
          <a:ln>
            <a:solidFill>
              <a:schemeClr val="accent5">
                <a:lumMod val="50000"/>
              </a:schemeClr>
            </a:solidFill>
          </a:ln>
        </p:spPr>
        <p:txBody>
          <a:bodyPr wrap="square" rtlCol="0">
            <a:spAutoFit/>
          </a:bodyPr>
          <a:lstStyle/>
          <a:p>
            <a:r>
              <a:rPr lang="fr-FR" sz="1200" b="1" dirty="0">
                <a:solidFill>
                  <a:srgbClr val="104F75"/>
                </a:solidFill>
              </a:rPr>
              <a:t>Pose des questions pour trouver les maisons de ces personnes.</a:t>
            </a:r>
          </a:p>
          <a:p>
            <a:pPr marL="342900" indent="-342900">
              <a:buFont typeface="Arial" panose="020B0604020202020204" pitchFamily="34" charset="0"/>
              <a:buChar char="•"/>
            </a:pPr>
            <a:r>
              <a:rPr lang="fr-FR" sz="1200" dirty="0">
                <a:solidFill>
                  <a:srgbClr val="104F75"/>
                </a:solidFill>
              </a:rPr>
              <a:t>The doctor (m) who does the housework</a:t>
            </a:r>
          </a:p>
          <a:p>
            <a:pPr marL="342900" indent="-342900">
              <a:buFont typeface="Arial" panose="020B0604020202020204" pitchFamily="34" charset="0"/>
              <a:buChar char="•"/>
            </a:pPr>
            <a:r>
              <a:rPr lang="fr-FR" sz="1200" dirty="0">
                <a:solidFill>
                  <a:srgbClr val="104F75"/>
                </a:solidFill>
              </a:rPr>
              <a:t>The lawyer (f) who has two dogs</a:t>
            </a:r>
          </a:p>
          <a:p>
            <a:pPr marL="342900" indent="-342900">
              <a:buFont typeface="Arial" panose="020B0604020202020204" pitchFamily="34" charset="0"/>
              <a:buChar char="•"/>
            </a:pPr>
            <a:r>
              <a:rPr lang="fr-FR" sz="1200" dirty="0">
                <a:solidFill>
                  <a:srgbClr val="104F75"/>
                </a:solidFill>
              </a:rPr>
              <a:t>The postman who is doing the shopping</a:t>
            </a:r>
          </a:p>
          <a:p>
            <a:pPr marL="342900" indent="-342900">
              <a:buFont typeface="Arial" panose="020B0604020202020204" pitchFamily="34" charset="0"/>
              <a:buChar char="•"/>
            </a:pPr>
            <a:r>
              <a:rPr lang="fr-FR" sz="1200" dirty="0">
                <a:solidFill>
                  <a:srgbClr val="104F75"/>
                </a:solidFill>
              </a:rPr>
              <a:t>The secretary (f) who speaks English</a:t>
            </a:r>
          </a:p>
        </p:txBody>
      </p:sp>
    </p:spTree>
    <p:extLst>
      <p:ext uri="{BB962C8B-B14F-4D97-AF65-F5344CB8AC3E}">
        <p14:creationId xmlns:p14="http://schemas.microsoft.com/office/powerpoint/2010/main" val="3829144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Qui habite dans ta rue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A09C47C4-444D-4632-8C06-8CD1619E7635}"/>
              </a:ext>
            </a:extLst>
          </p:cNvPr>
          <p:cNvSpPr txBox="1"/>
          <p:nvPr/>
        </p:nvSpPr>
        <p:spPr>
          <a:xfrm>
            <a:off x="6457245" y="296864"/>
            <a:ext cx="2750923" cy="461665"/>
          </a:xfrm>
          <a:prstGeom prst="rect">
            <a:avLst/>
          </a:prstGeom>
          <a:noFill/>
        </p:spPr>
        <p:txBody>
          <a:bodyPr wrap="square">
            <a:spAutoFit/>
          </a:bodyPr>
          <a:lstStyle/>
          <a:p>
            <a:r>
              <a:rPr lang="fr-FR" sz="2400" dirty="0">
                <a:solidFill>
                  <a:schemeClr val="accent5">
                    <a:lumMod val="50000"/>
                  </a:schemeClr>
                </a:solidFill>
              </a:rPr>
              <a:t>Qui habite o</a:t>
            </a:r>
            <a:r>
              <a:rPr lang="fr-FR" sz="2400" dirty="0">
                <a:solidFill>
                  <a:schemeClr val="accent5">
                    <a:lumMod val="50000"/>
                  </a:schemeClr>
                </a:solidFill>
                <a:latin typeface="Century Gothic" panose="020B0502020202020204" pitchFamily="34" charset="0"/>
              </a:rPr>
              <a:t>ù ?</a:t>
            </a:r>
            <a:endParaRPr lang="fr-FR" sz="2400" dirty="0">
              <a:solidFill>
                <a:schemeClr val="accent5">
                  <a:lumMod val="50000"/>
                </a:schemeClr>
              </a:solidFill>
            </a:endParaRPr>
          </a:p>
        </p:txBody>
      </p:sp>
      <p:pic>
        <p:nvPicPr>
          <p:cNvPr id="11" name="Picture 10">
            <a:extLst>
              <a:ext uri="{FF2B5EF4-FFF2-40B4-BE49-F238E27FC236}">
                <a16:creationId xmlns:a16="http://schemas.microsoft.com/office/drawing/2014/main" id="{2D32142E-1616-4400-BD6E-5EC1240AE325}"/>
              </a:ext>
            </a:extLst>
          </p:cNvPr>
          <p:cNvPicPr>
            <a:picLocks noChangeAspect="1"/>
          </p:cNvPicPr>
          <p:nvPr/>
        </p:nvPicPr>
        <p:blipFill rotWithShape="1">
          <a:blip r:embed="rId4">
            <a:extLst>
              <a:ext uri="{28A0092B-C50C-407E-A947-70E740481C1C}">
                <a14:useLocalDpi xmlns:a14="http://schemas.microsoft.com/office/drawing/2010/main" val="0"/>
              </a:ext>
            </a:extLst>
          </a:blip>
          <a:srcRect r="47720" b="50000"/>
          <a:stretch/>
        </p:blipFill>
        <p:spPr>
          <a:xfrm>
            <a:off x="180000" y="4680172"/>
            <a:ext cx="4780547" cy="1471613"/>
          </a:xfrm>
          <a:prstGeom prst="rect">
            <a:avLst/>
          </a:prstGeom>
        </p:spPr>
      </p:pic>
      <p:pic>
        <p:nvPicPr>
          <p:cNvPr id="12" name="Picture 11">
            <a:extLst>
              <a:ext uri="{FF2B5EF4-FFF2-40B4-BE49-F238E27FC236}">
                <a16:creationId xmlns:a16="http://schemas.microsoft.com/office/drawing/2014/main" id="{D7A9C0E0-C5C6-4B19-BFA0-3D7925BB5906}"/>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47720"/>
          <a:stretch/>
        </p:blipFill>
        <p:spPr>
          <a:xfrm>
            <a:off x="6927039" y="4680172"/>
            <a:ext cx="4780547" cy="1471613"/>
          </a:xfrm>
          <a:prstGeom prst="rect">
            <a:avLst/>
          </a:prstGeom>
        </p:spPr>
      </p:pic>
      <p:sp>
        <p:nvSpPr>
          <p:cNvPr id="13" name="Rectangle 12">
            <a:extLst>
              <a:ext uri="{FF2B5EF4-FFF2-40B4-BE49-F238E27FC236}">
                <a16:creationId xmlns:a16="http://schemas.microsoft.com/office/drawing/2014/main" id="{A28AAD8F-F4C4-4308-9D91-639226A6B6AC}"/>
              </a:ext>
            </a:extLst>
          </p:cNvPr>
          <p:cNvSpPr/>
          <p:nvPr/>
        </p:nvSpPr>
        <p:spPr>
          <a:xfrm>
            <a:off x="790845" y="6071645"/>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t>1</a:t>
            </a:r>
          </a:p>
        </p:txBody>
      </p:sp>
      <p:sp>
        <p:nvSpPr>
          <p:cNvPr id="14" name="Rectangle 13">
            <a:extLst>
              <a:ext uri="{FF2B5EF4-FFF2-40B4-BE49-F238E27FC236}">
                <a16:creationId xmlns:a16="http://schemas.microsoft.com/office/drawing/2014/main" id="{420A0762-3D5D-45F1-B1BA-6BCB2AF5AED5}"/>
              </a:ext>
            </a:extLst>
          </p:cNvPr>
          <p:cNvSpPr/>
          <p:nvPr/>
        </p:nvSpPr>
        <p:spPr>
          <a:xfrm>
            <a:off x="1919985" y="6071645"/>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t>2</a:t>
            </a:r>
          </a:p>
        </p:txBody>
      </p:sp>
      <p:sp>
        <p:nvSpPr>
          <p:cNvPr id="15" name="Rectangle 14">
            <a:extLst>
              <a:ext uri="{FF2B5EF4-FFF2-40B4-BE49-F238E27FC236}">
                <a16:creationId xmlns:a16="http://schemas.microsoft.com/office/drawing/2014/main" id="{115F3FDE-3923-4618-9E0F-1F4377F89E9E}"/>
              </a:ext>
            </a:extLst>
          </p:cNvPr>
          <p:cNvSpPr/>
          <p:nvPr/>
        </p:nvSpPr>
        <p:spPr>
          <a:xfrm>
            <a:off x="3049125" y="6071645"/>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t>3</a:t>
            </a:r>
          </a:p>
        </p:txBody>
      </p:sp>
      <p:sp>
        <p:nvSpPr>
          <p:cNvPr id="16" name="Rectangle 15">
            <a:extLst>
              <a:ext uri="{FF2B5EF4-FFF2-40B4-BE49-F238E27FC236}">
                <a16:creationId xmlns:a16="http://schemas.microsoft.com/office/drawing/2014/main" id="{4253C091-BF53-4329-9CB0-2DAC0B4660A4}"/>
              </a:ext>
            </a:extLst>
          </p:cNvPr>
          <p:cNvSpPr/>
          <p:nvPr/>
        </p:nvSpPr>
        <p:spPr>
          <a:xfrm>
            <a:off x="4178266" y="6071645"/>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t>4</a:t>
            </a:r>
          </a:p>
        </p:txBody>
      </p:sp>
      <p:sp>
        <p:nvSpPr>
          <p:cNvPr id="17" name="Rectangle 16">
            <a:extLst>
              <a:ext uri="{FF2B5EF4-FFF2-40B4-BE49-F238E27FC236}">
                <a16:creationId xmlns:a16="http://schemas.microsoft.com/office/drawing/2014/main" id="{5B03E32E-DD66-4C6B-AFFB-7F39DF313AC5}"/>
              </a:ext>
            </a:extLst>
          </p:cNvPr>
          <p:cNvSpPr/>
          <p:nvPr/>
        </p:nvSpPr>
        <p:spPr>
          <a:xfrm>
            <a:off x="7653734" y="6062022"/>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t>5</a:t>
            </a:r>
          </a:p>
        </p:txBody>
      </p:sp>
      <p:sp>
        <p:nvSpPr>
          <p:cNvPr id="18" name="Rectangle 17">
            <a:extLst>
              <a:ext uri="{FF2B5EF4-FFF2-40B4-BE49-F238E27FC236}">
                <a16:creationId xmlns:a16="http://schemas.microsoft.com/office/drawing/2014/main" id="{CD1563C5-C421-414E-B296-72549AE6D07B}"/>
              </a:ext>
            </a:extLst>
          </p:cNvPr>
          <p:cNvSpPr/>
          <p:nvPr/>
        </p:nvSpPr>
        <p:spPr>
          <a:xfrm>
            <a:off x="8782874" y="6062022"/>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t>6</a:t>
            </a:r>
          </a:p>
        </p:txBody>
      </p:sp>
      <p:sp>
        <p:nvSpPr>
          <p:cNvPr id="19" name="Rectangle 18">
            <a:extLst>
              <a:ext uri="{FF2B5EF4-FFF2-40B4-BE49-F238E27FC236}">
                <a16:creationId xmlns:a16="http://schemas.microsoft.com/office/drawing/2014/main" id="{25A85AE1-4FFC-4B8A-9001-4CCF27C7B9AD}"/>
              </a:ext>
            </a:extLst>
          </p:cNvPr>
          <p:cNvSpPr/>
          <p:nvPr/>
        </p:nvSpPr>
        <p:spPr>
          <a:xfrm>
            <a:off x="9912014" y="6062022"/>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t>7</a:t>
            </a:r>
          </a:p>
        </p:txBody>
      </p:sp>
      <p:sp>
        <p:nvSpPr>
          <p:cNvPr id="20" name="Rectangle 19">
            <a:extLst>
              <a:ext uri="{FF2B5EF4-FFF2-40B4-BE49-F238E27FC236}">
                <a16:creationId xmlns:a16="http://schemas.microsoft.com/office/drawing/2014/main" id="{326381E8-43AF-4611-B62D-3A826EFB8DA8}"/>
              </a:ext>
            </a:extLst>
          </p:cNvPr>
          <p:cNvSpPr/>
          <p:nvPr/>
        </p:nvSpPr>
        <p:spPr>
          <a:xfrm>
            <a:off x="11041155" y="6062022"/>
            <a:ext cx="360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t>8</a:t>
            </a:r>
          </a:p>
        </p:txBody>
      </p:sp>
      <p:sp>
        <p:nvSpPr>
          <p:cNvPr id="21" name="TextBox 20">
            <a:extLst>
              <a:ext uri="{FF2B5EF4-FFF2-40B4-BE49-F238E27FC236}">
                <a16:creationId xmlns:a16="http://schemas.microsoft.com/office/drawing/2014/main" id="{C994F7A1-F35B-4E64-B153-C57029028AC3}"/>
              </a:ext>
            </a:extLst>
          </p:cNvPr>
          <p:cNvSpPr txBox="1"/>
          <p:nvPr/>
        </p:nvSpPr>
        <p:spPr>
          <a:xfrm>
            <a:off x="83746" y="1350993"/>
            <a:ext cx="5916000" cy="1938992"/>
          </a:xfrm>
          <a:prstGeom prst="rect">
            <a:avLst/>
          </a:prstGeom>
          <a:noFill/>
          <a:ln>
            <a:solidFill>
              <a:schemeClr val="accent5">
                <a:lumMod val="50000"/>
              </a:schemeClr>
            </a:solidFill>
          </a:ln>
        </p:spPr>
        <p:txBody>
          <a:bodyPr wrap="square" rtlCol="0">
            <a:spAutoFit/>
          </a:bodyPr>
          <a:lstStyle/>
          <a:p>
            <a:pPr marL="342900" indent="-342900">
              <a:buFont typeface="Arial" panose="020B0604020202020204" pitchFamily="34" charset="0"/>
              <a:buChar char="•"/>
            </a:pPr>
            <a:r>
              <a:rPr lang="fr-FR" sz="2000" dirty="0">
                <a:solidFill>
                  <a:srgbClr val="104F75"/>
                </a:solidFill>
              </a:rPr>
              <a:t>Le médecin qui fait le ménage habite au numéro huit.</a:t>
            </a:r>
          </a:p>
          <a:p>
            <a:pPr marL="342900" indent="-342900" algn="l">
              <a:buFont typeface="Arial" panose="020B0604020202020204" pitchFamily="34" charset="0"/>
              <a:buChar char="•"/>
            </a:pPr>
            <a:r>
              <a:rPr lang="fr-FR" sz="2000" dirty="0">
                <a:solidFill>
                  <a:srgbClr val="104F75"/>
                </a:solidFill>
              </a:rPr>
              <a:t>L’avocate qui a deux chiens habite à côte du facteur qui fait les courses.</a:t>
            </a:r>
          </a:p>
          <a:p>
            <a:pPr marL="342900" indent="-342900" algn="l">
              <a:buFont typeface="Arial" panose="020B0604020202020204" pitchFamily="34" charset="0"/>
              <a:buChar char="•"/>
            </a:pPr>
            <a:r>
              <a:rPr lang="fr-FR" sz="2000" dirty="0">
                <a:solidFill>
                  <a:srgbClr val="104F75"/>
                </a:solidFill>
              </a:rPr>
              <a:t>La secrétaire qui parle anglais habite à gauche de l’avocate.</a:t>
            </a:r>
          </a:p>
        </p:txBody>
      </p:sp>
      <p:sp>
        <p:nvSpPr>
          <p:cNvPr id="22" name="TextBox 21">
            <a:extLst>
              <a:ext uri="{FF2B5EF4-FFF2-40B4-BE49-F238E27FC236}">
                <a16:creationId xmlns:a16="http://schemas.microsoft.com/office/drawing/2014/main" id="{153E06CA-FA05-4273-ACC4-22309C39D13E}"/>
              </a:ext>
            </a:extLst>
          </p:cNvPr>
          <p:cNvSpPr txBox="1"/>
          <p:nvPr/>
        </p:nvSpPr>
        <p:spPr>
          <a:xfrm>
            <a:off x="6184874" y="1348966"/>
            <a:ext cx="5916000" cy="1938992"/>
          </a:xfrm>
          <a:prstGeom prst="rect">
            <a:avLst/>
          </a:prstGeom>
          <a:noFill/>
          <a:ln>
            <a:solidFill>
              <a:srgbClr val="002060"/>
            </a:solidFill>
          </a:ln>
        </p:spPr>
        <p:txBody>
          <a:bodyPr wrap="square" rtlCol="0">
            <a:spAutoFit/>
          </a:bodyPr>
          <a:lstStyle/>
          <a:p>
            <a:pPr marL="342900" indent="-342900">
              <a:buFont typeface="Arial" panose="020B0604020202020204" pitchFamily="34" charset="0"/>
              <a:buChar char="•"/>
            </a:pPr>
            <a:r>
              <a:rPr lang="fr-FR" sz="2000" dirty="0">
                <a:solidFill>
                  <a:srgbClr val="104F75"/>
                </a:solidFill>
              </a:rPr>
              <a:t>L’enfant habite au numéro trois.</a:t>
            </a:r>
          </a:p>
          <a:p>
            <a:pPr marL="342900" indent="-342900">
              <a:buFont typeface="Arial" panose="020B0604020202020204" pitchFamily="34" charset="0"/>
              <a:buChar char="•"/>
            </a:pPr>
            <a:r>
              <a:rPr lang="fr-FR" sz="2000" dirty="0">
                <a:solidFill>
                  <a:srgbClr val="104F75"/>
                </a:solidFill>
              </a:rPr>
              <a:t>Le directeur qui écrit des listes habite à droite de l’enfant qui boit du lait.</a:t>
            </a:r>
          </a:p>
          <a:p>
            <a:pPr marL="342900" indent="-342900">
              <a:buFont typeface="Arial" panose="020B0604020202020204" pitchFamily="34" charset="0"/>
              <a:buChar char="•"/>
            </a:pPr>
            <a:r>
              <a:rPr lang="fr-FR" sz="2000" dirty="0">
                <a:solidFill>
                  <a:srgbClr val="104F75"/>
                </a:solidFill>
              </a:rPr>
              <a:t>Le chat qui mange du fromage habite à droite de l’actrice qui conduit une voiture rouge.</a:t>
            </a:r>
          </a:p>
        </p:txBody>
      </p:sp>
      <p:pic>
        <p:nvPicPr>
          <p:cNvPr id="24" name="Picture 23">
            <a:extLst>
              <a:ext uri="{FF2B5EF4-FFF2-40B4-BE49-F238E27FC236}">
                <a16:creationId xmlns:a16="http://schemas.microsoft.com/office/drawing/2014/main" id="{AE447CC7-6D19-4DA0-92EE-9F90E0FE4E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5122" y="3642285"/>
            <a:ext cx="724694" cy="1088742"/>
          </a:xfrm>
          <a:prstGeom prst="rect">
            <a:avLst/>
          </a:prstGeom>
        </p:spPr>
      </p:pic>
      <p:pic>
        <p:nvPicPr>
          <p:cNvPr id="28" name="Picture 27">
            <a:extLst>
              <a:ext uri="{FF2B5EF4-FFF2-40B4-BE49-F238E27FC236}">
                <a16:creationId xmlns:a16="http://schemas.microsoft.com/office/drawing/2014/main" id="{9E56D6E9-3411-498A-8B25-C0772488E62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528" b="90000" l="5139" r="90000"/>
                    </a14:imgEffect>
                  </a14:imgLayer>
                </a14:imgProps>
              </a:ext>
              <a:ext uri="{28A0092B-C50C-407E-A947-70E740481C1C}">
                <a14:useLocalDpi xmlns:a14="http://schemas.microsoft.com/office/drawing/2010/main" val="0"/>
              </a:ext>
            </a:extLst>
          </a:blip>
          <a:stretch>
            <a:fillRect/>
          </a:stretch>
        </p:blipFill>
        <p:spPr>
          <a:xfrm>
            <a:off x="4127396" y="3591430"/>
            <a:ext cx="1350993" cy="1350993"/>
          </a:xfrm>
          <a:prstGeom prst="rect">
            <a:avLst/>
          </a:prstGeom>
        </p:spPr>
      </p:pic>
      <p:pic>
        <p:nvPicPr>
          <p:cNvPr id="30" name="Picture 29">
            <a:extLst>
              <a:ext uri="{FF2B5EF4-FFF2-40B4-BE49-F238E27FC236}">
                <a16:creationId xmlns:a16="http://schemas.microsoft.com/office/drawing/2014/main" id="{10879B07-4743-4D85-A36E-1D10C08FD8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9951" y="3809156"/>
            <a:ext cx="669879" cy="1088742"/>
          </a:xfrm>
          <a:prstGeom prst="rect">
            <a:avLst/>
          </a:prstGeom>
        </p:spPr>
      </p:pic>
      <p:pic>
        <p:nvPicPr>
          <p:cNvPr id="34" name="Picture 33">
            <a:extLst>
              <a:ext uri="{FF2B5EF4-FFF2-40B4-BE49-F238E27FC236}">
                <a16:creationId xmlns:a16="http://schemas.microsoft.com/office/drawing/2014/main" id="{8D83BECA-488D-4128-BFE2-44552E5BDE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83" y="4078549"/>
            <a:ext cx="1751836" cy="875918"/>
          </a:xfrm>
          <a:prstGeom prst="rect">
            <a:avLst/>
          </a:prstGeom>
        </p:spPr>
      </p:pic>
      <p:pic>
        <p:nvPicPr>
          <p:cNvPr id="36" name="Picture 35">
            <a:extLst>
              <a:ext uri="{FF2B5EF4-FFF2-40B4-BE49-F238E27FC236}">
                <a16:creationId xmlns:a16="http://schemas.microsoft.com/office/drawing/2014/main" id="{8E924BA5-F4DA-4F08-8E97-E0D2036816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62218" y="3670959"/>
            <a:ext cx="1049782" cy="1049782"/>
          </a:xfrm>
          <a:prstGeom prst="rect">
            <a:avLst/>
          </a:prstGeom>
        </p:spPr>
      </p:pic>
      <p:pic>
        <p:nvPicPr>
          <p:cNvPr id="38" name="Picture 37">
            <a:extLst>
              <a:ext uri="{FF2B5EF4-FFF2-40B4-BE49-F238E27FC236}">
                <a16:creationId xmlns:a16="http://schemas.microsoft.com/office/drawing/2014/main" id="{5A25C358-2ECA-46DC-9A6B-9A56B10688C2}"/>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806" b="100000" l="6806" r="92083"/>
                    </a14:imgEffect>
                  </a14:imgLayer>
                </a14:imgProps>
              </a:ext>
              <a:ext uri="{28A0092B-C50C-407E-A947-70E740481C1C}">
                <a14:useLocalDpi xmlns:a14="http://schemas.microsoft.com/office/drawing/2010/main" val="0"/>
              </a:ext>
            </a:extLst>
          </a:blip>
          <a:stretch>
            <a:fillRect/>
          </a:stretch>
        </p:blipFill>
        <p:spPr>
          <a:xfrm>
            <a:off x="8357597" y="3460347"/>
            <a:ext cx="1135394" cy="1135394"/>
          </a:xfrm>
          <a:prstGeom prst="rect">
            <a:avLst/>
          </a:prstGeom>
        </p:spPr>
      </p:pic>
      <p:pic>
        <p:nvPicPr>
          <p:cNvPr id="41" name="Picture 40">
            <a:extLst>
              <a:ext uri="{FF2B5EF4-FFF2-40B4-BE49-F238E27FC236}">
                <a16:creationId xmlns:a16="http://schemas.microsoft.com/office/drawing/2014/main" id="{FC65A6C6-DC14-4B89-A3EB-C03680EFF34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54682" y="3352662"/>
            <a:ext cx="910813" cy="1471614"/>
          </a:xfrm>
          <a:prstGeom prst="rect">
            <a:avLst/>
          </a:prstGeom>
        </p:spPr>
      </p:pic>
      <p:pic>
        <p:nvPicPr>
          <p:cNvPr id="45" name="Picture 44">
            <a:extLst>
              <a:ext uri="{FF2B5EF4-FFF2-40B4-BE49-F238E27FC236}">
                <a16:creationId xmlns:a16="http://schemas.microsoft.com/office/drawing/2014/main" id="{466DCF76-DAB4-4255-AE9B-D9343810F24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0694" y="3486003"/>
            <a:ext cx="617369" cy="1234738"/>
          </a:xfrm>
          <a:prstGeom prst="rect">
            <a:avLst/>
          </a:prstGeom>
        </p:spPr>
      </p:pic>
      <p:pic>
        <p:nvPicPr>
          <p:cNvPr id="47" name="Picture 46">
            <a:extLst>
              <a:ext uri="{FF2B5EF4-FFF2-40B4-BE49-F238E27FC236}">
                <a16:creationId xmlns:a16="http://schemas.microsoft.com/office/drawing/2014/main" id="{A4BA97EB-84F9-4393-9B0E-04F58D01DB0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37259" y="4182012"/>
            <a:ext cx="311408" cy="622815"/>
          </a:xfrm>
          <a:prstGeom prst="rect">
            <a:avLst/>
          </a:prstGeom>
        </p:spPr>
      </p:pic>
      <p:pic>
        <p:nvPicPr>
          <p:cNvPr id="49" name="Picture 48">
            <a:extLst>
              <a:ext uri="{FF2B5EF4-FFF2-40B4-BE49-F238E27FC236}">
                <a16:creationId xmlns:a16="http://schemas.microsoft.com/office/drawing/2014/main" id="{24E163DD-460D-4F23-8A87-684D9EF7B0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69968" y="4487573"/>
            <a:ext cx="649930" cy="360000"/>
          </a:xfrm>
          <a:prstGeom prst="rect">
            <a:avLst/>
          </a:prstGeom>
        </p:spPr>
      </p:pic>
      <p:pic>
        <p:nvPicPr>
          <p:cNvPr id="51" name="Picture 50">
            <a:extLst>
              <a:ext uri="{FF2B5EF4-FFF2-40B4-BE49-F238E27FC236}">
                <a16:creationId xmlns:a16="http://schemas.microsoft.com/office/drawing/2014/main" id="{E0D81820-4C63-417F-BC76-A9BC25BBA72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87296" y="3839032"/>
            <a:ext cx="549844" cy="881709"/>
          </a:xfrm>
          <a:prstGeom prst="rect">
            <a:avLst/>
          </a:prstGeom>
        </p:spPr>
      </p:pic>
      <p:pic>
        <p:nvPicPr>
          <p:cNvPr id="53" name="Picture 52">
            <a:extLst>
              <a:ext uri="{FF2B5EF4-FFF2-40B4-BE49-F238E27FC236}">
                <a16:creationId xmlns:a16="http://schemas.microsoft.com/office/drawing/2014/main" id="{7ACDC6A8-4024-4259-9360-AB73EEC7409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90291" y="4103372"/>
            <a:ext cx="849510" cy="707925"/>
          </a:xfrm>
          <a:prstGeom prst="rect">
            <a:avLst/>
          </a:prstGeom>
        </p:spPr>
      </p:pic>
      <p:pic>
        <p:nvPicPr>
          <p:cNvPr id="54" name="Picture 53">
            <a:extLst>
              <a:ext uri="{FF2B5EF4-FFF2-40B4-BE49-F238E27FC236}">
                <a16:creationId xmlns:a16="http://schemas.microsoft.com/office/drawing/2014/main" id="{8BC673F2-4CDE-4F47-863E-3AE35FB788A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63988" y="4078549"/>
            <a:ext cx="849510" cy="707925"/>
          </a:xfrm>
          <a:prstGeom prst="rect">
            <a:avLst/>
          </a:prstGeom>
        </p:spPr>
      </p:pic>
      <p:pic>
        <p:nvPicPr>
          <p:cNvPr id="56" name="Picture 55">
            <a:extLst>
              <a:ext uri="{FF2B5EF4-FFF2-40B4-BE49-F238E27FC236}">
                <a16:creationId xmlns:a16="http://schemas.microsoft.com/office/drawing/2014/main" id="{47591CFA-7CDC-47F4-8C34-62D3B9C79D1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725212" y="4078549"/>
            <a:ext cx="343693" cy="624896"/>
          </a:xfrm>
          <a:prstGeom prst="rect">
            <a:avLst/>
          </a:prstGeom>
        </p:spPr>
      </p:pic>
      <p:sp>
        <p:nvSpPr>
          <p:cNvPr id="57" name="Speech Bubble: Rectangle with Corners Rounded 56">
            <a:extLst>
              <a:ext uri="{FF2B5EF4-FFF2-40B4-BE49-F238E27FC236}">
                <a16:creationId xmlns:a16="http://schemas.microsoft.com/office/drawing/2014/main" id="{53F1C8B7-235E-4969-894A-33566D381350}"/>
              </a:ext>
            </a:extLst>
          </p:cNvPr>
          <p:cNvSpPr/>
          <p:nvPr/>
        </p:nvSpPr>
        <p:spPr>
          <a:xfrm>
            <a:off x="7784094" y="3344799"/>
            <a:ext cx="806760" cy="447847"/>
          </a:xfrm>
          <a:prstGeom prst="wedgeRoundRectCallout">
            <a:avLst>
              <a:gd name="adj1" fmla="val -42706"/>
              <a:gd name="adj2" fmla="val 8041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a:extLst>
              <a:ext uri="{FF2B5EF4-FFF2-40B4-BE49-F238E27FC236}">
                <a16:creationId xmlns:a16="http://schemas.microsoft.com/office/drawing/2014/main" id="{DF8D3591-60F8-45B6-B79F-F8A1A558F4A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939971" y="3413957"/>
            <a:ext cx="495006" cy="293910"/>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a:extLst>
              <a:ext uri="{FF2B5EF4-FFF2-40B4-BE49-F238E27FC236}">
                <a16:creationId xmlns:a16="http://schemas.microsoft.com/office/drawing/2014/main" id="{FBFE6809-1092-47ED-8EC7-CF2C4F6A16D9}"/>
              </a:ext>
            </a:extLst>
          </p:cNvPr>
          <p:cNvCxnSpPr>
            <a:cxnSpLocks/>
          </p:cNvCxnSpPr>
          <p:nvPr/>
        </p:nvCxnSpPr>
        <p:spPr>
          <a:xfrm flipV="1">
            <a:off x="6109483" y="1163992"/>
            <a:ext cx="0" cy="498779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61532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04F75"/>
                </a:solidFill>
                <a:latin typeface="Century Gothic" panose="020B0502020202020204" pitchFamily="34" charset="0"/>
                <a:ea typeface="+mn-ea"/>
                <a:cs typeface="Calibri" panose="020F0502020204030204" pitchFamily="34" charset="0"/>
              </a:rPr>
              <a:t>-ill-/-</a:t>
            </a:r>
            <a:r>
              <a:rPr lang="fr-FR" sz="12000" b="1" dirty="0">
                <a:solidFill>
                  <a:srgbClr val="104F75"/>
                </a:solidFill>
                <a:latin typeface="Century Gothic" panose="020B0502020202020204" pitchFamily="34" charset="0"/>
                <a:ea typeface="+mn-ea"/>
                <a:cs typeface="Calibri" panose="020F0502020204030204" pitchFamily="34" charset="0"/>
              </a:rPr>
              <a:t>ille</a:t>
            </a:r>
            <a:endParaRPr lang="fr-FR" sz="12000" dirty="0">
              <a:solidFill>
                <a:srgbClr val="104F75"/>
              </a:solidFill>
            </a:endParaRPr>
          </a:p>
        </p:txBody>
      </p:sp>
      <p:sp>
        <p:nvSpPr>
          <p:cNvPr id="4" name="TextBox 3"/>
          <p:cNvSpPr txBox="1"/>
          <p:nvPr/>
        </p:nvSpPr>
        <p:spPr>
          <a:xfrm>
            <a:off x="4709242" y="4315475"/>
            <a:ext cx="27735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F0302020204030204"/>
                <a:ea typeface="+mn-ea"/>
                <a:cs typeface="Calibri" panose="020F0502020204030204" pitchFamily="34" charset="0"/>
              </a:rPr>
              <a:t>f</a:t>
            </a:r>
            <a:r>
              <a:rPr kumimoji="0" lang="fr-FR" sz="12000" b="1" i="0" u="none" strike="noStrike" kern="1200" cap="none" spc="0" normalizeH="0" baseline="0" dirty="0">
                <a:ln>
                  <a:noFill/>
                </a:ln>
                <a:solidFill>
                  <a:srgbClr val="E87D1E"/>
                </a:solidFill>
                <a:effectLst/>
                <a:uLnTx/>
                <a:uFillTx/>
                <a:latin typeface="Century Gothic" panose="020F0302020204030204"/>
                <a:ea typeface="+mn-ea"/>
                <a:cs typeface="Calibri" panose="020F0502020204030204" pitchFamily="34" charset="0"/>
              </a:rPr>
              <a:t>ille</a:t>
            </a:r>
          </a:p>
        </p:txBody>
      </p:sp>
      <p:pic>
        <p:nvPicPr>
          <p:cNvPr id="5" name="Picture 4" descr="girl">
            <a:extLst>
              <a:ext uri="{FF2B5EF4-FFF2-40B4-BE49-F238E27FC236}">
                <a16:creationId xmlns:a16="http://schemas.microsoft.com/office/drawing/2014/main" id="{B3A0A3A2-3F8B-48DF-A5C6-7BE0100441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7218" y="749043"/>
            <a:ext cx="3397564" cy="3397564"/>
          </a:xfrm>
          <a:prstGeom prst="rect">
            <a:avLst/>
          </a:prstGeom>
        </p:spPr>
      </p:pic>
    </p:spTree>
    <p:extLst>
      <p:ext uri="{BB962C8B-B14F-4D97-AF65-F5344CB8AC3E}">
        <p14:creationId xmlns:p14="http://schemas.microsoft.com/office/powerpoint/2010/main" val="36884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ll f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ill f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Les vacances de printemps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Revision of grammar from terms 9.2.1. and 9.2.2 for assessment</a:t>
            </a:r>
          </a:p>
          <a:p>
            <a:pPr algn="l"/>
            <a:r>
              <a:rPr lang="en-GB" sz="3000" dirty="0">
                <a:solidFill>
                  <a:prstClr val="white"/>
                </a:solidFill>
              </a:rPr>
              <a:t>SSCs </a:t>
            </a:r>
            <a:r>
              <a:rPr lang="fr-FR" sz="3000" dirty="0">
                <a:solidFill>
                  <a:prstClr val="white"/>
                </a:solidFill>
              </a:rPr>
              <a:t>ill-/-ille. -ail-/aille, -eil/-eille, -euil/-euille,  ouil/ouille</a:t>
            </a:r>
            <a:endParaRPr lang="en-GB" sz="3000" dirty="0">
              <a:solidFill>
                <a:prstClr val="white"/>
              </a:solidFill>
            </a:endParaRP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4 - Lesson 46</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Catherine Salkeld / Mary Richardson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12</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/02/22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533872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04F75"/>
                </a:solidFill>
                <a:cs typeface="Calibri" panose="020F0502020204030204" pitchFamily="34" charset="0"/>
              </a:rPr>
              <a:t>-ill-/-ille</a:t>
            </a:r>
            <a:endParaRPr lang="en-GB" sz="10000" dirty="0">
              <a:solidFill>
                <a:srgbClr val="104F75"/>
              </a:solidFill>
            </a:endParaRPr>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irl">
            <a:extLst>
              <a:ext uri="{FF2B5EF4-FFF2-40B4-BE49-F238E27FC236}">
                <a16:creationId xmlns:a16="http://schemas.microsoft.com/office/drawing/2014/main" id="{55BAA60B-D858-447F-BB4F-3E4E535753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6606" y="1896158"/>
            <a:ext cx="1698782" cy="1698782"/>
          </a:xfrm>
          <a:prstGeom prst="rect">
            <a:avLst/>
          </a:prstGeom>
        </p:spPr>
      </p:pic>
      <p:sp>
        <p:nvSpPr>
          <p:cNvPr id="5" name="TextBox 4"/>
          <p:cNvSpPr txBox="1"/>
          <p:nvPr/>
        </p:nvSpPr>
        <p:spPr>
          <a:xfrm>
            <a:off x="5401738" y="3594940"/>
            <a:ext cx="13885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ille</a:t>
            </a:r>
          </a:p>
        </p:txBody>
      </p:sp>
      <p:sp>
        <p:nvSpPr>
          <p:cNvPr id="4" name="Rectangle 3"/>
          <p:cNvSpPr/>
          <p:nvPr/>
        </p:nvSpPr>
        <p:spPr>
          <a:xfrm>
            <a:off x="361473" y="604295"/>
            <a:ext cx="265809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br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ill</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ant</a:t>
            </a:r>
          </a:p>
        </p:txBody>
      </p:sp>
      <p:grpSp>
        <p:nvGrpSpPr>
          <p:cNvPr id="11" name="Group 10" descr="bright shiny blue gems">
            <a:extLst>
              <a:ext uri="{FF2B5EF4-FFF2-40B4-BE49-F238E27FC236}">
                <a16:creationId xmlns:a16="http://schemas.microsoft.com/office/drawing/2014/main" id="{C2953B62-0362-4626-91F9-92DA1FC00C21}"/>
              </a:ext>
            </a:extLst>
          </p:cNvPr>
          <p:cNvGrpSpPr/>
          <p:nvPr/>
        </p:nvGrpSpPr>
        <p:grpSpPr>
          <a:xfrm>
            <a:off x="411944" y="1547224"/>
            <a:ext cx="2974552" cy="2084882"/>
            <a:chOff x="411944" y="1547224"/>
            <a:chExt cx="2974552" cy="2084882"/>
          </a:xfrm>
        </p:grpSpPr>
        <p:pic>
          <p:nvPicPr>
            <p:cNvPr id="1028" name="Picture 4" descr="Crystals Clip Art">
              <a:extLst>
                <a:ext uri="{FF2B5EF4-FFF2-40B4-BE49-F238E27FC236}">
                  <a16:creationId xmlns:a16="http://schemas.microsoft.com/office/drawing/2014/main" id="{2B349D4A-44DF-4AAB-B1A1-3877BCE2DD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944" y="1547224"/>
              <a:ext cx="1621575" cy="208488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DCD19BA-000F-4B57-8A6D-CB77D477A59C}"/>
                </a:ext>
              </a:extLst>
            </p:cNvPr>
            <p:cNvSpPr/>
            <p:nvPr/>
          </p:nvSpPr>
          <p:spPr>
            <a:xfrm>
              <a:off x="1794392" y="2665301"/>
              <a:ext cx="15921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[shiny]</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grpSp>
      <p:sp>
        <p:nvSpPr>
          <p:cNvPr id="15" name="TextBox 14"/>
          <p:cNvSpPr txBox="1"/>
          <p:nvPr/>
        </p:nvSpPr>
        <p:spPr>
          <a:xfrm>
            <a:off x="8685600" y="531561"/>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ju</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ill</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et</a:t>
            </a:r>
          </a:p>
        </p:txBody>
      </p:sp>
      <p:pic>
        <p:nvPicPr>
          <p:cNvPr id="3" name="Picture 2" descr="1st of July on the calend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49850" y="1501013"/>
            <a:ext cx="1370578" cy="1479484"/>
          </a:xfrm>
          <a:prstGeom prst="rect">
            <a:avLst/>
          </a:prstGeom>
        </p:spPr>
      </p:pic>
      <p:sp>
        <p:nvSpPr>
          <p:cNvPr id="8" name="TextBox 7"/>
          <p:cNvSpPr txBox="1"/>
          <p:nvPr/>
        </p:nvSpPr>
        <p:spPr>
          <a:xfrm>
            <a:off x="12256" y="35892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hab</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ill</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er</a:t>
            </a:r>
          </a:p>
        </p:txBody>
      </p:sp>
      <p:sp>
        <p:nvSpPr>
          <p:cNvPr id="18" name="Rectangle 17">
            <a:extLst>
              <a:ext uri="{FF2B5EF4-FFF2-40B4-BE49-F238E27FC236}">
                <a16:creationId xmlns:a16="http://schemas.microsoft.com/office/drawing/2014/main" id="{3456DEA0-13EB-42DD-AA8A-A41263E9843E}"/>
              </a:ext>
            </a:extLst>
          </p:cNvPr>
          <p:cNvSpPr/>
          <p:nvPr/>
        </p:nvSpPr>
        <p:spPr>
          <a:xfrm>
            <a:off x="555447" y="4460915"/>
            <a:ext cx="25294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[to dress]</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fam</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ille</a:t>
            </a:r>
          </a:p>
        </p:txBody>
      </p:sp>
      <p:sp>
        <p:nvSpPr>
          <p:cNvPr id="17" name="Rectangle 16">
            <a:extLst>
              <a:ext uri="{FF2B5EF4-FFF2-40B4-BE49-F238E27FC236}">
                <a16:creationId xmlns:a16="http://schemas.microsoft.com/office/drawing/2014/main" id="{6C70D5E9-D171-FB4C-B44F-3112BADFC250}"/>
              </a:ext>
            </a:extLst>
          </p:cNvPr>
          <p:cNvSpPr/>
          <p:nvPr/>
        </p:nvSpPr>
        <p:spPr>
          <a:xfrm>
            <a:off x="5178923" y="5611180"/>
            <a:ext cx="183415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[family]</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85600" y="3542022"/>
            <a:ext cx="309571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pav</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ill</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on</a:t>
            </a:r>
            <a:endParaRPr kumimoji="0" lang="fr-FR" sz="6000" b="0" i="0" u="none" strike="noStrike" kern="1200" cap="none" spc="0" normalizeH="0" baseline="0" dirty="0">
              <a:ln>
                <a:noFill/>
              </a:ln>
              <a:solidFill>
                <a:srgbClr val="104F75"/>
              </a:solidFill>
              <a:effectLst/>
              <a:uLnTx/>
              <a:uFillTx/>
              <a:latin typeface="Calibri" panose="020F0502020204030204" pitchFamily="34" charset="0"/>
              <a:ea typeface="+mn-ea"/>
              <a:cs typeface="Calibri" panose="020F0502020204030204" pitchFamily="34" charset="0"/>
            </a:endParaRPr>
          </a:p>
        </p:txBody>
      </p:sp>
      <p:pic>
        <p:nvPicPr>
          <p:cNvPr id="6" name="Picture 2" descr="flag">
            <a:extLst>
              <a:ext uri="{FF2B5EF4-FFF2-40B4-BE49-F238E27FC236}">
                <a16:creationId xmlns:a16="http://schemas.microsoft.com/office/drawing/2014/main" id="{87193D48-7A2C-47FB-ADF7-2671AE67B1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36685" y="4364925"/>
            <a:ext cx="1907706" cy="189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ill f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5" name="fill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ill brillant.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ill brillan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7" name="ill juille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7" name="ill juillet.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8" name="ill habill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8" name="ill habill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9" name="ill famille.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9" name="ill famille.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subTnLst>
                                    <p:audio>
                                      <p:cMediaNode>
                                        <p:cTn display="0" masterRel="sameClick">
                                          <p:stCondLst>
                                            <p:cond evt="begin" delay="0">
                                              <p:tn val="60"/>
                                            </p:cond>
                                          </p:stCondLst>
                                          <p:endCondLst>
                                            <p:cond evt="onStopAudio" delay="0">
                                              <p:tgtEl>
                                                <p:sldTgt/>
                                              </p:tgtEl>
                                            </p:cond>
                                          </p:endCondLst>
                                        </p:cTn>
                                        <p:tgtEl>
                                          <p:sndTgt r:embed="rId10" name="ill pavillo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subTnLst>
                                    <p:audio>
                                      <p:cMediaNode>
                                        <p:cTn display="0" masterRel="sameClick">
                                          <p:stCondLst>
                                            <p:cond evt="begin" delay="0">
                                              <p:tn val="65"/>
                                            </p:cond>
                                          </p:stCondLst>
                                          <p:endCondLst>
                                            <p:cond evt="onStopAudio" delay="0">
                                              <p:tgtEl>
                                                <p:sldTgt/>
                                              </p:tgtEl>
                                            </p:cond>
                                          </p:endCondLst>
                                        </p:cTn>
                                        <p:tgtEl>
                                          <p:sndTgt r:embed="rId10" name="ill pavill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8" grpId="0"/>
      <p:bldP spid="18" grpId="0"/>
      <p:bldP spid="7" grpId="0"/>
      <p:bldP spid="1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04F75"/>
                </a:solidFill>
                <a:cs typeface="Calibri" panose="020F0502020204030204" pitchFamily="34" charset="0"/>
              </a:rPr>
              <a:t>-aill-/-ail</a:t>
            </a:r>
            <a:endParaRPr lang="en-GB" sz="10000" dirty="0">
              <a:solidFill>
                <a:srgbClr val="104F75"/>
              </a:solidFill>
            </a:endParaRPr>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29227" y="3594940"/>
            <a:ext cx="193354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t</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aill</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e</a:t>
            </a:r>
          </a:p>
        </p:txBody>
      </p:sp>
      <p:sp>
        <p:nvSpPr>
          <p:cNvPr id="4" name="Rectangle 3"/>
          <p:cNvSpPr/>
          <p:nvPr/>
        </p:nvSpPr>
        <p:spPr>
          <a:xfrm>
            <a:off x="2267900" y="2255303"/>
            <a:ext cx="101822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ail</a:t>
            </a:r>
          </a:p>
        </p:txBody>
      </p:sp>
      <p:sp>
        <p:nvSpPr>
          <p:cNvPr id="15" name="TextBox 14"/>
          <p:cNvSpPr txBox="1"/>
          <p:nvPr/>
        </p:nvSpPr>
        <p:spPr>
          <a:xfrm>
            <a:off x="8582193" y="1793586"/>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dét</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ail</a:t>
            </a:r>
          </a:p>
        </p:txBody>
      </p:sp>
      <p:sp>
        <p:nvSpPr>
          <p:cNvPr id="7" name="TextBox 6"/>
          <p:cNvSpPr txBox="1"/>
          <p:nvPr/>
        </p:nvSpPr>
        <p:spPr>
          <a:xfrm>
            <a:off x="4040440" y="4851816"/>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trav</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aill</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er</a:t>
            </a:r>
          </a:p>
        </p:txBody>
      </p:sp>
      <p:sp>
        <p:nvSpPr>
          <p:cNvPr id="17" name="Rectangle 16">
            <a:extLst>
              <a:ext uri="{FF2B5EF4-FFF2-40B4-BE49-F238E27FC236}">
                <a16:creationId xmlns:a16="http://schemas.microsoft.com/office/drawing/2014/main" id="{6C70D5E9-D171-FB4C-B44F-3112BADFC250}"/>
              </a:ext>
            </a:extLst>
          </p:cNvPr>
          <p:cNvSpPr/>
          <p:nvPr/>
        </p:nvSpPr>
        <p:spPr>
          <a:xfrm>
            <a:off x="5018623" y="566496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[to work]</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20903" y="3916213"/>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med</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aill</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e</a:t>
            </a:r>
          </a:p>
        </p:txBody>
      </p:sp>
      <p:sp>
        <p:nvSpPr>
          <p:cNvPr id="10" name="Rectangle 9"/>
          <p:cNvSpPr/>
          <p:nvPr/>
        </p:nvSpPr>
        <p:spPr>
          <a:xfrm>
            <a:off x="8786990" y="3916213"/>
            <a:ext cx="26693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aill</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eurs</a:t>
            </a:r>
            <a:endParaRPr kumimoji="0" lang="fr-FR" sz="6000" b="0" i="0" u="none" strike="noStrike" kern="1200" cap="none" spc="0" normalizeH="0" baseline="0" dirty="0">
              <a:ln>
                <a:noFill/>
              </a:ln>
              <a:solidFill>
                <a:srgbClr val="104F75"/>
              </a:solidFill>
              <a:effectLst/>
              <a:uLnTx/>
              <a:uFillTx/>
              <a:latin typeface="Calibri" panose="020F050202020403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9DCD19BA-000F-4B57-8A6D-CB77D477A59C}"/>
              </a:ext>
            </a:extLst>
          </p:cNvPr>
          <p:cNvSpPr/>
          <p:nvPr/>
        </p:nvSpPr>
        <p:spPr>
          <a:xfrm>
            <a:off x="1637331" y="1732156"/>
            <a:ext cx="175881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[garlic]</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pic>
        <p:nvPicPr>
          <p:cNvPr id="20" name="Picture 2" descr="measuring tape">
            <a:extLst>
              <a:ext uri="{FF2B5EF4-FFF2-40B4-BE49-F238E27FC236}">
                <a16:creationId xmlns:a16="http://schemas.microsoft.com/office/drawing/2014/main" id="{5815DE2A-68C3-4D99-8E7C-B821128124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129150">
            <a:off x="5209148" y="2612563"/>
            <a:ext cx="1677720" cy="14596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old medal">
            <a:extLst>
              <a:ext uri="{FF2B5EF4-FFF2-40B4-BE49-F238E27FC236}">
                <a16:creationId xmlns:a16="http://schemas.microsoft.com/office/drawing/2014/main" id="{7C1D8C99-1638-4834-B1B8-D377110815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0388" y="4948040"/>
            <a:ext cx="609612" cy="10659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arlic">
            <a:extLst>
              <a:ext uri="{FF2B5EF4-FFF2-40B4-BE49-F238E27FC236}">
                <a16:creationId xmlns:a16="http://schemas.microsoft.com/office/drawing/2014/main" id="{D3118B46-2517-4D17-8A13-6CC5CBF6F5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903" y="2000395"/>
            <a:ext cx="1720585" cy="108396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2DAD226-8FCF-4F37-AB99-BA105C194116}"/>
              </a:ext>
            </a:extLst>
          </p:cNvPr>
          <p:cNvSpPr/>
          <p:nvPr/>
        </p:nvSpPr>
        <p:spPr>
          <a:xfrm>
            <a:off x="8780425" y="4849053"/>
            <a:ext cx="27847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[elsewhere]</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E862FA09-EFFA-4D32-A5A5-08BDDC7D1F5B}"/>
              </a:ext>
            </a:extLst>
          </p:cNvPr>
          <p:cNvSpPr/>
          <p:nvPr/>
        </p:nvSpPr>
        <p:spPr>
          <a:xfrm>
            <a:off x="9076564" y="2587413"/>
            <a:ext cx="17828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[detail]</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09156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ail ta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a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500"/>
                                        <p:tgtEl>
                                          <p:spTgt spid="3076"/>
                                        </p:tgtEl>
                                      </p:cBhvr>
                                    </p:animEffect>
                                  </p:childTnLst>
                                  <p:subTnLst>
                                    <p:audio>
                                      <p:cMediaNode>
                                        <p:cTn display="0" masterRel="sameClick">
                                          <p:stCondLst>
                                            <p:cond evt="begin" delay="0">
                                              <p:tn val="29"/>
                                            </p:cond>
                                          </p:stCondLst>
                                          <p:endCondLst>
                                            <p:cond evt="onStopAudio" delay="0">
                                              <p:tgtEl>
                                                <p:sldTgt/>
                                              </p:tgtEl>
                                            </p:cond>
                                          </p:endCondLst>
                                        </p:cTn>
                                        <p:tgtEl>
                                          <p:sndTgt r:embed="rId3" name="a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5" name="ail deta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subTnLst>
                                    <p:audio>
                                      <p:cMediaNode>
                                        <p:cTn display="0" masterRel="sameClick">
                                          <p:stCondLst>
                                            <p:cond evt="begin" delay="0">
                                              <p:tn val="39"/>
                                            </p:cond>
                                          </p:stCondLst>
                                          <p:endCondLst>
                                            <p:cond evt="onStopAudio" delay="0">
                                              <p:tgtEl>
                                                <p:sldTgt/>
                                              </p:tgtEl>
                                            </p:cond>
                                          </p:endCondLst>
                                        </p:cTn>
                                        <p:tgtEl>
                                          <p:sndTgt r:embed="rId5" name="ail deta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6" name="ail medail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74"/>
                                        </p:tgtEl>
                                        <p:attrNameLst>
                                          <p:attrName>style.visibility</p:attrName>
                                        </p:attrNameLst>
                                      </p:cBhvr>
                                      <p:to>
                                        <p:strVal val="visible"/>
                                      </p:to>
                                    </p:set>
                                    <p:animEffect transition="in" filter="fade">
                                      <p:cBhvr>
                                        <p:cTn id="51" dur="500"/>
                                        <p:tgtEl>
                                          <p:spTgt spid="3074"/>
                                        </p:tgtEl>
                                      </p:cBhvr>
                                    </p:animEffect>
                                  </p:childTnLst>
                                  <p:subTnLst>
                                    <p:audio>
                                      <p:cMediaNode>
                                        <p:cTn display="0" masterRel="sameClick">
                                          <p:stCondLst>
                                            <p:cond evt="begin" delay="0">
                                              <p:tn val="49"/>
                                            </p:cond>
                                          </p:stCondLst>
                                          <p:endCondLst>
                                            <p:cond evt="onStopAudio" delay="0">
                                              <p:tgtEl>
                                                <p:sldTgt/>
                                              </p:tgtEl>
                                            </p:cond>
                                          </p:endCondLst>
                                        </p:cTn>
                                        <p:tgtEl>
                                          <p:sndTgt r:embed="rId6" name="ail medaill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7" name="ail travail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7" name="ail travail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8" name="ail ailleur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8" name="ail ailleur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17" grpId="0"/>
      <p:bldP spid="8" grpId="0"/>
      <p:bldP spid="10" grpId="0"/>
      <p:bldP spid="19"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306659"/>
            <a:ext cx="10515600" cy="1325563"/>
          </a:xfrm>
        </p:spPr>
        <p:txBody>
          <a:bodyPr>
            <a:noAutofit/>
          </a:bodyPr>
          <a:lstStyle/>
          <a:p>
            <a:pPr algn="ctr"/>
            <a:r>
              <a:rPr lang="en-GB" sz="10000" b="1" dirty="0">
                <a:solidFill>
                  <a:srgbClr val="104F75"/>
                </a:solidFill>
                <a:cs typeface="Calibri" panose="020F0502020204030204" pitchFamily="34" charset="0"/>
              </a:rPr>
              <a:t>-eill-/-eil</a:t>
            </a:r>
            <a:endParaRPr lang="en-GB" sz="10000" dirty="0">
              <a:solidFill>
                <a:srgbClr val="104F75"/>
              </a:solidFill>
            </a:endParaRPr>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905610" y="3594940"/>
            <a:ext cx="23807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ore</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ill</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e</a:t>
            </a:r>
          </a:p>
        </p:txBody>
      </p:sp>
      <p:sp>
        <p:nvSpPr>
          <p:cNvPr id="4" name="Rectangle 3"/>
          <p:cNvSpPr/>
          <p:nvPr/>
        </p:nvSpPr>
        <p:spPr>
          <a:xfrm>
            <a:off x="914572" y="1433847"/>
            <a:ext cx="19479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sol</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eil</a:t>
            </a:r>
          </a:p>
        </p:txBody>
      </p:sp>
      <p:sp>
        <p:nvSpPr>
          <p:cNvPr id="15" name="TextBox 14"/>
          <p:cNvSpPr txBox="1"/>
          <p:nvPr/>
        </p:nvSpPr>
        <p:spPr>
          <a:xfrm>
            <a:off x="8415294" y="1366421"/>
            <a:ext cx="34928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bout</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eill</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3776699" y="4772305"/>
            <a:ext cx="46385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merv</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eill</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eux</a:t>
            </a:r>
          </a:p>
        </p:txBody>
      </p:sp>
      <p:sp>
        <p:nvSpPr>
          <p:cNvPr id="17" name="Rectangle 16">
            <a:extLst>
              <a:ext uri="{FF2B5EF4-FFF2-40B4-BE49-F238E27FC236}">
                <a16:creationId xmlns:a16="http://schemas.microsoft.com/office/drawing/2014/main" id="{6C70D5E9-D171-FB4C-B44F-3112BADFC250}"/>
              </a:ext>
            </a:extLst>
          </p:cNvPr>
          <p:cNvSpPr/>
          <p:nvPr/>
        </p:nvSpPr>
        <p:spPr>
          <a:xfrm>
            <a:off x="4645125" y="5611180"/>
            <a:ext cx="290175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[marvellous]</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43255" y="3985588"/>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eill</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eur</a:t>
            </a:r>
          </a:p>
        </p:txBody>
      </p:sp>
      <p:sp>
        <p:nvSpPr>
          <p:cNvPr id="18" name="Rectangle 17">
            <a:extLst>
              <a:ext uri="{FF2B5EF4-FFF2-40B4-BE49-F238E27FC236}">
                <a16:creationId xmlns:a16="http://schemas.microsoft.com/office/drawing/2014/main" id="{3456DEA0-13EB-42DD-AA8A-A41263E9843E}"/>
              </a:ext>
            </a:extLst>
          </p:cNvPr>
          <p:cNvSpPr/>
          <p:nvPr/>
        </p:nvSpPr>
        <p:spPr>
          <a:xfrm>
            <a:off x="722606" y="4775712"/>
            <a:ext cx="25294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[best]</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532138" y="4302388"/>
            <a:ext cx="332334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appar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eil</a:t>
            </a:r>
            <a:endParaRPr kumimoji="0" lang="fr-FR" sz="6000" b="0" i="0" u="none" strike="noStrike" kern="1200" cap="none" spc="0" normalizeH="0" baseline="0" dirty="0">
              <a:ln>
                <a:noFill/>
              </a:ln>
              <a:solidFill>
                <a:srgbClr val="E87D1E"/>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02DAD226-8FCF-4F37-AB99-BA105C194116}"/>
              </a:ext>
            </a:extLst>
          </p:cNvPr>
          <p:cNvSpPr/>
          <p:nvPr/>
        </p:nvSpPr>
        <p:spPr>
          <a:xfrm>
            <a:off x="9242941" y="5141637"/>
            <a:ext cx="20714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[device]</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pic>
        <p:nvPicPr>
          <p:cNvPr id="5122" name="Picture 2" descr="Ear - Body Part Clip Art">
            <a:extLst>
              <a:ext uri="{FF2B5EF4-FFF2-40B4-BE49-F238E27FC236}">
                <a16:creationId xmlns:a16="http://schemas.microsoft.com/office/drawing/2014/main" id="{6BD0898E-6D3C-4CF5-A8F7-C65D88111B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3552" y="2137157"/>
            <a:ext cx="1024890" cy="17081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sun">
            <a:extLst>
              <a:ext uri="{FF2B5EF4-FFF2-40B4-BE49-F238E27FC236}">
                <a16:creationId xmlns:a16="http://schemas.microsoft.com/office/drawing/2014/main" id="{E55A3748-67C3-41DB-9478-E34EB556E3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2857" y="2288657"/>
            <a:ext cx="1602813" cy="152801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odium Clip Art">
            <a:extLst>
              <a:ext uri="{FF2B5EF4-FFF2-40B4-BE49-F238E27FC236}">
                <a16:creationId xmlns:a16="http://schemas.microsoft.com/office/drawing/2014/main" id="{2BBDF9D0-3447-4614-83DA-3D4F56D9035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7308" y="5545138"/>
            <a:ext cx="1133913" cy="6463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ater bottle">
            <a:extLst>
              <a:ext uri="{FF2B5EF4-FFF2-40B4-BE49-F238E27FC236}">
                <a16:creationId xmlns:a16="http://schemas.microsoft.com/office/drawing/2014/main" id="{40BC77B9-8436-4B8A-B084-541A2ABD1E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671088">
            <a:off x="9797682" y="2283751"/>
            <a:ext cx="728095" cy="198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4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il ore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eil sole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500"/>
                                        <p:tgtEl>
                                          <p:spTgt spid="5124"/>
                                        </p:tgtEl>
                                      </p:cBhvr>
                                    </p:animEffect>
                                  </p:childTnLst>
                                  <p:subTnLst>
                                    <p:audio>
                                      <p:cMediaNode>
                                        <p:cTn display="0" masterRel="sameClick">
                                          <p:stCondLst>
                                            <p:cond evt="begin" delay="0">
                                              <p:tn val="26"/>
                                            </p:cond>
                                          </p:stCondLst>
                                          <p:endCondLst>
                                            <p:cond evt="onStopAudio" delay="0">
                                              <p:tgtEl>
                                                <p:sldTgt/>
                                              </p:tgtEl>
                                            </p:cond>
                                          </p:endCondLst>
                                        </p:cTn>
                                        <p:tgtEl>
                                          <p:sndTgt r:embed="rId5" name="eil solei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6" name="eil boute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8"/>
                                        </p:tgtEl>
                                        <p:attrNameLst>
                                          <p:attrName>style.visibility</p:attrName>
                                        </p:attrNameLst>
                                      </p:cBhvr>
                                      <p:to>
                                        <p:strVal val="visible"/>
                                      </p:to>
                                    </p:set>
                                    <p:animEffect transition="in" filter="fade">
                                      <p:cBhvr>
                                        <p:cTn id="38" dur="500"/>
                                        <p:tgtEl>
                                          <p:spTgt spid="5128"/>
                                        </p:tgtEl>
                                      </p:cBhvr>
                                    </p:animEffect>
                                  </p:childTnLst>
                                  <p:subTnLst>
                                    <p:audio>
                                      <p:cMediaNode>
                                        <p:cTn display="0" masterRel="sameClick">
                                          <p:stCondLst>
                                            <p:cond evt="begin" delay="0">
                                              <p:tn val="36"/>
                                            </p:cond>
                                          </p:stCondLst>
                                          <p:endCondLst>
                                            <p:cond evt="onStopAudio" delay="0">
                                              <p:tgtEl>
                                                <p:sldTgt/>
                                              </p:tgtEl>
                                            </p:cond>
                                          </p:endCondLst>
                                        </p:cTn>
                                        <p:tgtEl>
                                          <p:sndTgt r:embed="rId6" name="eil bouteil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eil meilleu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5126"/>
                                        </p:tgtEl>
                                        <p:attrNameLst>
                                          <p:attrName>style.visibility</p:attrName>
                                        </p:attrNameLst>
                                      </p:cBhvr>
                                      <p:to>
                                        <p:strVal val="visible"/>
                                      </p:to>
                                    </p:set>
                                    <p:animEffect transition="in" filter="fade">
                                      <p:cBhvr>
                                        <p:cTn id="51" dur="500"/>
                                        <p:tgtEl>
                                          <p:spTgt spid="5126"/>
                                        </p:tgtEl>
                                      </p:cBhvr>
                                    </p:animEffect>
                                  </p:childTnLst>
                                  <p:subTnLst>
                                    <p:audio>
                                      <p:cMediaNode>
                                        <p:cTn display="0" masterRel="sameClick">
                                          <p:stCondLst>
                                            <p:cond evt="begin" delay="0">
                                              <p:tn val="49"/>
                                            </p:cond>
                                          </p:stCondLst>
                                          <p:endCondLst>
                                            <p:cond evt="onStopAudio" delay="0">
                                              <p:tgtEl>
                                                <p:sldTgt/>
                                              </p:tgtEl>
                                            </p:cond>
                                          </p:endCondLst>
                                        </p:cTn>
                                        <p:tgtEl>
                                          <p:sndTgt r:embed="rId7" name="eil meilleu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eil merveill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il merveill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eil appareil.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9" name="eil appare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17" grpId="0"/>
      <p:bldP spid="8" grpId="0"/>
      <p:bldP spid="18" grpId="0"/>
      <p:bldP spid="1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3A122E-FD89-4AD5-88BE-682ECB0A6908}"/>
              </a:ext>
            </a:extLst>
          </p:cNvPr>
          <p:cNvSpPr>
            <a:spLocks noGrp="1"/>
          </p:cNvSpPr>
          <p:nvPr>
            <p:ph type="title"/>
          </p:nvPr>
        </p:nvSpPr>
        <p:spPr>
          <a:xfrm>
            <a:off x="838197" y="114474"/>
            <a:ext cx="10515600" cy="1325562"/>
          </a:xfrm>
        </p:spPr>
        <p:txBody>
          <a:bodyPr>
            <a:normAutofit fontScale="90000"/>
          </a:bodyPr>
          <a:lstStyle/>
          <a:p>
            <a:pPr algn="ctr"/>
            <a:r>
              <a:rPr lang="en-GB" sz="10000" b="1" dirty="0">
                <a:solidFill>
                  <a:srgbClr val="1F4E79"/>
                </a:solidFill>
                <a:cs typeface="Calibri" panose="020F0502020204030204" pitchFamily="34" charset="0"/>
              </a:rPr>
              <a:t>-euill-/-euil</a:t>
            </a:r>
            <a:endParaRPr lang="en-GB" dirty="0"/>
          </a:p>
        </p:txBody>
      </p:sp>
      <p:sp>
        <p:nvSpPr>
          <p:cNvPr id="18" name="TextBox 17">
            <a:extLst>
              <a:ext uri="{FF2B5EF4-FFF2-40B4-BE49-F238E27FC236}">
                <a16:creationId xmlns:a16="http://schemas.microsoft.com/office/drawing/2014/main" id="{85215556-62C6-4C82-973E-592053FB2CEF}"/>
              </a:ext>
            </a:extLst>
          </p:cNvPr>
          <p:cNvSpPr txBox="1"/>
          <p:nvPr/>
        </p:nvSpPr>
        <p:spPr>
          <a:xfrm>
            <a:off x="3842546" y="1334111"/>
            <a:ext cx="482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[-ueill-/-ueill, -œill-/-œil]</a:t>
            </a:r>
          </a:p>
        </p:txBody>
      </p:sp>
      <p:sp>
        <p:nvSpPr>
          <p:cNvPr id="25" name="Rounded Rectangle 8" descr="rectangle">
            <a:extLst>
              <a:ext uri="{FF2B5EF4-FFF2-40B4-BE49-F238E27FC236}">
                <a16:creationId xmlns:a16="http://schemas.microsoft.com/office/drawing/2014/main" id="{4174459B-D3EE-45EA-9C7B-073B08ACAE4C}"/>
              </a:ext>
            </a:extLst>
          </p:cNvPr>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2" descr="tropical leaf">
            <a:extLst>
              <a:ext uri="{FF2B5EF4-FFF2-40B4-BE49-F238E27FC236}">
                <a16:creationId xmlns:a16="http://schemas.microsoft.com/office/drawing/2014/main" id="{888B1DC8-E21D-41BF-BE22-F0BDA83D5F0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4417"/>
          <a:stretch/>
        </p:blipFill>
        <p:spPr bwMode="auto">
          <a:xfrm>
            <a:off x="5326380" y="1978976"/>
            <a:ext cx="1410666" cy="198220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9DC63EB-F8AB-4C29-BF8C-4FF6AA70E844}"/>
              </a:ext>
            </a:extLst>
          </p:cNvPr>
          <p:cNvSpPr txBox="1"/>
          <p:nvPr/>
        </p:nvSpPr>
        <p:spPr>
          <a:xfrm>
            <a:off x="4710195" y="360182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euill</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27" name="Rectangle 26">
            <a:extLst>
              <a:ext uri="{FF2B5EF4-FFF2-40B4-BE49-F238E27FC236}">
                <a16:creationId xmlns:a16="http://schemas.microsoft.com/office/drawing/2014/main" id="{B4D45110-30DB-4CE2-9664-A26BAA35B163}"/>
              </a:ext>
            </a:extLst>
          </p:cNvPr>
          <p:cNvSpPr/>
          <p:nvPr/>
        </p:nvSpPr>
        <p:spPr>
          <a:xfrm>
            <a:off x="511764" y="1413363"/>
            <a:ext cx="300434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faut</a:t>
            </a:r>
            <a:r>
              <a:rPr kumimoji="0" lang="fr-FR" sz="600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euil</a:t>
            </a:r>
          </a:p>
        </p:txBody>
      </p:sp>
      <p:pic>
        <p:nvPicPr>
          <p:cNvPr id="33" name="Picture 2" descr="armchair">
            <a:extLst>
              <a:ext uri="{FF2B5EF4-FFF2-40B4-BE49-F238E27FC236}">
                <a16:creationId xmlns:a16="http://schemas.microsoft.com/office/drawing/2014/main" id="{57C0375B-314D-43C9-9FAD-340F097891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320" y="2332568"/>
            <a:ext cx="1754066" cy="153454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ECB1E2D9-2C13-4B01-B33C-942E3E314956}"/>
              </a:ext>
            </a:extLst>
          </p:cNvPr>
          <p:cNvSpPr/>
          <p:nvPr/>
        </p:nvSpPr>
        <p:spPr>
          <a:xfrm>
            <a:off x="8669020" y="1413362"/>
            <a:ext cx="327525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rec</a:t>
            </a:r>
            <a:r>
              <a:rPr kumimoji="0" lang="fr-FR" sz="600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ueil</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lir</a:t>
            </a:r>
            <a:endParaRPr kumimoji="0" lang="fr-FR" sz="6000" b="0" i="0" u="none" strike="noStrike" kern="1200" cap="none" spc="0" normalizeH="0" baseline="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C577D37D-328C-4B55-9F7F-902DC80FF41D}"/>
              </a:ext>
            </a:extLst>
          </p:cNvPr>
          <p:cNvSpPr/>
          <p:nvPr/>
        </p:nvSpPr>
        <p:spPr>
          <a:xfrm>
            <a:off x="8987216" y="2267507"/>
            <a:ext cx="263886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collect]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09499DFE-69FC-4F62-8D0A-FD0B16C0BFA3}"/>
              </a:ext>
            </a:extLst>
          </p:cNvPr>
          <p:cNvSpPr txBox="1"/>
          <p:nvPr/>
        </p:nvSpPr>
        <p:spPr>
          <a:xfrm>
            <a:off x="164282"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acc</a:t>
            </a:r>
            <a:r>
              <a:rPr kumimoji="0" lang="fr-FR" sz="600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ueil</a:t>
            </a:r>
          </a:p>
        </p:txBody>
      </p:sp>
      <p:sp>
        <p:nvSpPr>
          <p:cNvPr id="31" name="Rectangle 30">
            <a:extLst>
              <a:ext uri="{FF2B5EF4-FFF2-40B4-BE49-F238E27FC236}">
                <a16:creationId xmlns:a16="http://schemas.microsoft.com/office/drawing/2014/main" id="{999111E8-BD93-4DFD-9C85-518328E2F3C8}"/>
              </a:ext>
            </a:extLst>
          </p:cNvPr>
          <p:cNvSpPr/>
          <p:nvPr/>
        </p:nvSpPr>
        <p:spPr>
          <a:xfrm>
            <a:off x="838197" y="4903482"/>
            <a:ext cx="26180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[welcome]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2" name="Picture 2" descr="green eye">
            <a:extLst>
              <a:ext uri="{FF2B5EF4-FFF2-40B4-BE49-F238E27FC236}">
                <a16:creationId xmlns:a16="http://schemas.microsoft.com/office/drawing/2014/main" id="{F4ACC881-2203-4BAF-9019-7DDA43FD99D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46784" y="4841261"/>
            <a:ext cx="2124475" cy="13455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C443B00-525B-4651-A3EC-2637A41103E9}"/>
              </a:ext>
            </a:extLst>
          </p:cNvPr>
          <p:cNvSpPr txBox="1"/>
          <p:nvPr/>
        </p:nvSpPr>
        <p:spPr>
          <a:xfrm>
            <a:off x="6289243" y="4844473"/>
            <a:ext cx="150554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œil</a:t>
            </a:r>
          </a:p>
        </p:txBody>
      </p:sp>
      <p:pic>
        <p:nvPicPr>
          <p:cNvPr id="36" name="Picture 2" descr="Squirrel">
            <a:extLst>
              <a:ext uri="{FF2B5EF4-FFF2-40B4-BE49-F238E27FC236}">
                <a16:creationId xmlns:a16="http://schemas.microsoft.com/office/drawing/2014/main" id="{8E0E6AEC-5DD0-4016-B5EC-5B966825451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54417" y="3710652"/>
            <a:ext cx="1460030" cy="148268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A7A5C60-44CC-4651-860E-7C41F223E4A1}"/>
              </a:ext>
            </a:extLst>
          </p:cNvPr>
          <p:cNvSpPr txBox="1"/>
          <p:nvPr/>
        </p:nvSpPr>
        <p:spPr>
          <a:xfrm>
            <a:off x="8176864" y="4936806"/>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écur</a:t>
            </a:r>
            <a:r>
              <a:rPr kumimoji="0" lang="fr-FR" sz="600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euil</a:t>
            </a:r>
          </a:p>
        </p:txBody>
      </p:sp>
    </p:spTree>
    <p:extLst>
      <p:ext uri="{BB962C8B-B14F-4D97-AF65-F5344CB8AC3E}">
        <p14:creationId xmlns:p14="http://schemas.microsoft.com/office/powerpoint/2010/main" val="61434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subTnLst>
                                    <p:audio>
                                      <p:cMediaNode>
                                        <p:cTn display="0" masterRel="sameClick">
                                          <p:stCondLst>
                                            <p:cond evt="begin" delay="0">
                                              <p:tn val="24"/>
                                            </p:cond>
                                          </p:stCondLst>
                                          <p:endCondLst>
                                            <p:cond evt="onStopAudio" delay="0">
                                              <p:tgtEl>
                                                <p:sldTgt/>
                                              </p:tgtEl>
                                            </p:cond>
                                          </p:endCondLst>
                                        </p:cTn>
                                        <p:tgtEl>
                                          <p:sndTgt r:embed="rId5" name="euil fauteuil.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5" name="euil fauteu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6" name="euil accue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subTnLst>
                                    <p:audio>
                                      <p:cMediaNode>
                                        <p:cTn display="0" masterRel="sameClick">
                                          <p:stCondLst>
                                            <p:cond evt="begin" delay="0">
                                              <p:tn val="39"/>
                                            </p:cond>
                                          </p:stCondLst>
                                          <p:endCondLst>
                                            <p:cond evt="onStopAudio" delay="0">
                                              <p:tgtEl>
                                                <p:sldTgt/>
                                              </p:tgtEl>
                                            </p:cond>
                                          </p:endCondLst>
                                        </p:cTn>
                                        <p:tgtEl>
                                          <p:sndTgt r:embed="rId6" name="euil accue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subTnLst>
                                    <p:audio>
                                      <p:cMediaNode>
                                        <p:cTn display="0" masterRel="sameClick">
                                          <p:stCondLst>
                                            <p:cond evt="begin" delay="0">
                                              <p:tn val="44"/>
                                            </p:cond>
                                          </p:stCondLst>
                                          <p:endCondLst>
                                            <p:cond evt="onStopAudio" delay="0">
                                              <p:tgtEl>
                                                <p:sldTgt/>
                                              </p:tgtEl>
                                            </p:cond>
                                          </p:endCondLst>
                                        </p:cTn>
                                        <p:tgtEl>
                                          <p:sndTgt r:embed="rId7" name="euil oei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subTnLst>
                                    <p:audio>
                                      <p:cMediaNode>
                                        <p:cTn display="0" masterRel="sameClick">
                                          <p:stCondLst>
                                            <p:cond evt="begin" delay="0">
                                              <p:tn val="49"/>
                                            </p:cond>
                                          </p:stCondLst>
                                          <p:endCondLst>
                                            <p:cond evt="onStopAudio" delay="0">
                                              <p:tgtEl>
                                                <p:sldTgt/>
                                              </p:tgtEl>
                                            </p:cond>
                                          </p:endCondLst>
                                        </p:cTn>
                                        <p:tgtEl>
                                          <p:sndTgt r:embed="rId7" name="euil oei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subTnLst>
                                    <p:audio>
                                      <p:cMediaNode>
                                        <p:cTn display="0" masterRel="sameClick">
                                          <p:stCondLst>
                                            <p:cond evt="begin" delay="0">
                                              <p:tn val="54"/>
                                            </p:cond>
                                          </p:stCondLst>
                                          <p:endCondLst>
                                            <p:cond evt="onStopAudio" delay="0">
                                              <p:tgtEl>
                                                <p:sldTgt/>
                                              </p:tgtEl>
                                            </p:cond>
                                          </p:endCondLst>
                                        </p:cTn>
                                        <p:tgtEl>
                                          <p:sndTgt r:embed="rId8" name="euil ecureuil.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subTnLst>
                                    <p:audio>
                                      <p:cMediaNode>
                                        <p:cTn display="0" masterRel="sameClick">
                                          <p:stCondLst>
                                            <p:cond evt="begin" delay="0">
                                              <p:tn val="59"/>
                                            </p:cond>
                                          </p:stCondLst>
                                          <p:endCondLst>
                                            <p:cond evt="onStopAudio" delay="0">
                                              <p:tgtEl>
                                                <p:sldTgt/>
                                              </p:tgtEl>
                                            </p:cond>
                                          </p:endCondLst>
                                        </p:cTn>
                                        <p:tgtEl>
                                          <p:sndTgt r:embed="rId8" name="euil ecureuil.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subTnLst>
                                    <p:audio>
                                      <p:cMediaNode>
                                        <p:cTn display="0" masterRel="sameClick">
                                          <p:stCondLst>
                                            <p:cond evt="begin" delay="0">
                                              <p:tn val="64"/>
                                            </p:cond>
                                          </p:stCondLst>
                                          <p:endCondLst>
                                            <p:cond evt="onStopAudio" delay="0">
                                              <p:tgtEl>
                                                <p:sldTgt/>
                                              </p:tgtEl>
                                            </p:cond>
                                          </p:endCondLst>
                                        </p:cTn>
                                        <p:tgtEl>
                                          <p:sndTgt r:embed="rId9" name="euil recueilli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subTnLst>
                                    <p:audio>
                                      <p:cMediaNode>
                                        <p:cTn display="0" masterRel="sameClick">
                                          <p:stCondLst>
                                            <p:cond evt="begin" delay="0">
                                              <p:tn val="69"/>
                                            </p:cond>
                                          </p:stCondLst>
                                          <p:endCondLst>
                                            <p:cond evt="onStopAudio" delay="0">
                                              <p:tgtEl>
                                                <p:sldTgt/>
                                              </p:tgtEl>
                                            </p:cond>
                                          </p:endCondLst>
                                        </p:cTn>
                                        <p:tgtEl>
                                          <p:sndTgt r:embed="rId9" name="euil recueill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5" grpId="0" animBg="1"/>
      <p:bldP spid="28" grpId="0"/>
      <p:bldP spid="27" grpId="0"/>
      <p:bldP spid="30" grpId="0"/>
      <p:bldP spid="34" grpId="0"/>
      <p:bldP spid="29" grpId="0"/>
      <p:bldP spid="31" grpId="0"/>
      <p:bldP spid="2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F31DACF-ED9F-4AA1-A8CB-8A0BA68DBCAC}"/>
              </a:ext>
            </a:extLst>
          </p:cNvPr>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-ouill-/-ouil</a:t>
            </a:r>
            <a:endParaRPr lang="en-GB" sz="10000" dirty="0"/>
          </a:p>
        </p:txBody>
      </p:sp>
      <p:sp>
        <p:nvSpPr>
          <p:cNvPr id="19" name="Rounded Rectangle 8" descr="rectangle">
            <a:extLst>
              <a:ext uri="{FF2B5EF4-FFF2-40B4-BE49-F238E27FC236}">
                <a16:creationId xmlns:a16="http://schemas.microsoft.com/office/drawing/2014/main" id="{0DA73804-1814-4367-85CC-70EF1C5BC644}"/>
              </a:ext>
            </a:extLst>
          </p:cNvPr>
          <p:cNvSpPr/>
          <p:nvPr/>
        </p:nvSpPr>
        <p:spPr>
          <a:xfrm>
            <a:off x="4079616" y="2063834"/>
            <a:ext cx="40397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4462134-F322-4F7D-82D4-40CC3E416C22}"/>
              </a:ext>
            </a:extLst>
          </p:cNvPr>
          <p:cNvSpPr txBox="1"/>
          <p:nvPr/>
        </p:nvSpPr>
        <p:spPr>
          <a:xfrm>
            <a:off x="4267613" y="3594940"/>
            <a:ext cx="36567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ard</a:t>
            </a:r>
          </a:p>
        </p:txBody>
      </p:sp>
      <p:sp>
        <p:nvSpPr>
          <p:cNvPr id="23" name="Rectangle 22">
            <a:extLst>
              <a:ext uri="{FF2B5EF4-FFF2-40B4-BE49-F238E27FC236}">
                <a16:creationId xmlns:a16="http://schemas.microsoft.com/office/drawing/2014/main" id="{11D232AA-27B7-48E5-B7BC-841E002A039C}"/>
              </a:ext>
            </a:extLst>
          </p:cNvPr>
          <p:cNvSpPr/>
          <p:nvPr/>
        </p:nvSpPr>
        <p:spPr>
          <a:xfrm>
            <a:off x="648868" y="1518237"/>
            <a:ext cx="2834430"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6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24" name="TextBox 23">
            <a:extLst>
              <a:ext uri="{FF2B5EF4-FFF2-40B4-BE49-F238E27FC236}">
                <a16:creationId xmlns:a16="http://schemas.microsoft.com/office/drawing/2014/main" id="{C55F1815-D837-4B4B-8B7E-BABA7E822DC5}"/>
              </a:ext>
            </a:extLst>
          </p:cNvPr>
          <p:cNvSpPr txBox="1"/>
          <p:nvPr/>
        </p:nvSpPr>
        <p:spPr>
          <a:xfrm>
            <a:off x="3671422" y="4708480"/>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fr-FR" sz="66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fr-FR" sz="66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914E3938-1A30-4970-AB77-D63DF7005F63}"/>
              </a:ext>
            </a:extLst>
          </p:cNvPr>
          <p:cNvSpPr txBox="1"/>
          <p:nvPr/>
        </p:nvSpPr>
        <p:spPr>
          <a:xfrm>
            <a:off x="7646172" y="4483321"/>
            <a:ext cx="43094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débr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26" name="Rectangle 25">
            <a:extLst>
              <a:ext uri="{FF2B5EF4-FFF2-40B4-BE49-F238E27FC236}">
                <a16:creationId xmlns:a16="http://schemas.microsoft.com/office/drawing/2014/main" id="{C3AC33AF-950F-433C-BAC3-B5D5A3B0B692}"/>
              </a:ext>
            </a:extLst>
          </p:cNvPr>
          <p:cNvSpPr/>
          <p:nvPr/>
        </p:nvSpPr>
        <p:spPr>
          <a:xfrm>
            <a:off x="8119341" y="1518237"/>
            <a:ext cx="38363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gren</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fr-FR" sz="6000" b="0" i="0" u="none" strike="noStrike" kern="1200" cap="none" spc="0" normalizeH="0" baseline="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51A03CF0-EAAD-4226-A1F7-559CFB34A797}"/>
              </a:ext>
            </a:extLst>
          </p:cNvPr>
          <p:cNvSpPr/>
          <p:nvPr/>
        </p:nvSpPr>
        <p:spPr>
          <a:xfrm>
            <a:off x="4397120" y="5620742"/>
            <a:ext cx="316945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scramble]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8" name="Rectangle 27">
            <a:extLst>
              <a:ext uri="{FF2B5EF4-FFF2-40B4-BE49-F238E27FC236}">
                <a16:creationId xmlns:a16="http://schemas.microsoft.com/office/drawing/2014/main" id="{C30902FE-7621-4D7C-9EDA-5CAC565789CB}"/>
              </a:ext>
            </a:extLst>
          </p:cNvPr>
          <p:cNvSpPr/>
          <p:nvPr/>
        </p:nvSpPr>
        <p:spPr>
          <a:xfrm>
            <a:off x="8133031" y="5296473"/>
            <a:ext cx="313739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[disentangle]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9" name="Rectangle 28">
            <a:extLst>
              <a:ext uri="{FF2B5EF4-FFF2-40B4-BE49-F238E27FC236}">
                <a16:creationId xmlns:a16="http://schemas.microsoft.com/office/drawing/2014/main" id="{7A26AF56-C948-4FE3-871A-D60C93778B6F}"/>
              </a:ext>
            </a:extLst>
          </p:cNvPr>
          <p:cNvSpPr/>
          <p:nvPr/>
        </p:nvSpPr>
        <p:spPr>
          <a:xfrm>
            <a:off x="568957" y="2338198"/>
            <a:ext cx="33089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rummage]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0" name="Picture 2" descr="frog">
            <a:extLst>
              <a:ext uri="{FF2B5EF4-FFF2-40B4-BE49-F238E27FC236}">
                <a16:creationId xmlns:a16="http://schemas.microsoft.com/office/drawing/2014/main" id="{8C47AB17-6F76-46E7-8094-4763D70BDF5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92571" y="2391620"/>
            <a:ext cx="1504746" cy="136107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oon behind fog">
            <a:extLst>
              <a:ext uri="{FF2B5EF4-FFF2-40B4-BE49-F238E27FC236}">
                <a16:creationId xmlns:a16="http://schemas.microsoft.com/office/drawing/2014/main" id="{417A482A-E628-4353-9798-F500D23189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47730" y="2325527"/>
            <a:ext cx="2047742" cy="145261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A07149C-620A-4267-B1F7-49968592B9CC}"/>
              </a:ext>
            </a:extLst>
          </p:cNvPr>
          <p:cNvSpPr txBox="1"/>
          <p:nvPr/>
        </p:nvSpPr>
        <p:spPr>
          <a:xfrm>
            <a:off x="-130410" y="5135797"/>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6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fr-FR" sz="66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3" name="Picture 2" descr="animal out in the rain">
            <a:extLst>
              <a:ext uri="{FF2B5EF4-FFF2-40B4-BE49-F238E27FC236}">
                <a16:creationId xmlns:a16="http://schemas.microsoft.com/office/drawing/2014/main" id="{0E019AF5-A445-4B84-B1F0-E06E50C14BE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8957" y="3219183"/>
            <a:ext cx="2130468" cy="213046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001BCF6-1AA4-496F-86AE-364FE1532D1E}"/>
              </a:ext>
            </a:extLst>
          </p:cNvPr>
          <p:cNvSpPr/>
          <p:nvPr/>
        </p:nvSpPr>
        <p:spPr>
          <a:xfrm>
            <a:off x="2699425" y="4708480"/>
            <a:ext cx="96051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[wet]</a:t>
            </a:r>
            <a:endPar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910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ouil fouill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5" name="ouil fouill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subTnLst>
                                    <p:audio>
                                      <p:cMediaNode>
                                        <p:cTn display="0" masterRel="sameClick">
                                          <p:stCondLst>
                                            <p:cond evt="begin" delay="0">
                                              <p:tn val="31"/>
                                            </p:cond>
                                          </p:stCondLst>
                                          <p:endCondLst>
                                            <p:cond evt="onStopAudio" delay="0">
                                              <p:tgtEl>
                                                <p:sldTgt/>
                                              </p:tgtEl>
                                            </p:cond>
                                          </p:endCondLst>
                                        </p:cTn>
                                        <p:tgtEl>
                                          <p:sndTgt r:embed="rId6" name="ouil mou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subTnLst>
                                    <p:audio>
                                      <p:cMediaNode>
                                        <p:cTn display="0" masterRel="sameClick">
                                          <p:stCondLst>
                                            <p:cond evt="begin" delay="0">
                                              <p:tn val="36"/>
                                            </p:cond>
                                          </p:stCondLst>
                                          <p:endCondLst>
                                            <p:cond evt="onStopAudio" delay="0">
                                              <p:tgtEl>
                                                <p:sldTgt/>
                                              </p:tgtEl>
                                            </p:cond>
                                          </p:endCondLst>
                                        </p:cTn>
                                        <p:tgtEl>
                                          <p:sndTgt r:embed="rId6" name="ouil mouille.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subTnLst>
                                    <p:audio>
                                      <p:cMediaNode>
                                        <p:cTn display="0" masterRel="sameClick">
                                          <p:stCondLst>
                                            <p:cond evt="begin" delay="0">
                                              <p:tn val="39"/>
                                            </p:cond>
                                          </p:stCondLst>
                                          <p:endCondLst>
                                            <p:cond evt="onStopAudio" delay="0">
                                              <p:tgtEl>
                                                <p:sldTgt/>
                                              </p:tgtEl>
                                            </p:cond>
                                          </p:endCondLst>
                                        </p:cTn>
                                        <p:tgtEl>
                                          <p:sndTgt r:embed="rId6" name="ouil mouill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7" name="ouil brouill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subTnLst>
                                    <p:audio>
                                      <p:cMediaNode>
                                        <p:cTn display="0" masterRel="sameClick">
                                          <p:stCondLst>
                                            <p:cond evt="begin" delay="0">
                                              <p:tn val="49"/>
                                            </p:cond>
                                          </p:stCondLst>
                                          <p:endCondLst>
                                            <p:cond evt="onStopAudio" delay="0">
                                              <p:tgtEl>
                                                <p:sldTgt/>
                                              </p:tgtEl>
                                            </p:cond>
                                          </p:endCondLst>
                                        </p:cTn>
                                        <p:tgtEl>
                                          <p:sndTgt r:embed="rId7" name="ouil brouill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8" name="ouil débrouil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subTnLst>
                                    <p:audio>
                                      <p:cMediaNode>
                                        <p:cTn display="0" masterRel="sameClick">
                                          <p:stCondLst>
                                            <p:cond evt="begin" delay="0">
                                              <p:tn val="59"/>
                                            </p:cond>
                                          </p:stCondLst>
                                          <p:endCondLst>
                                            <p:cond evt="onStopAudio" delay="0">
                                              <p:tgtEl>
                                                <p:sldTgt/>
                                              </p:tgtEl>
                                            </p:cond>
                                          </p:endCondLst>
                                        </p:cTn>
                                        <p:tgtEl>
                                          <p:sndTgt r:embed="rId8" name="ouil débrouil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subTnLst>
                                    <p:audio>
                                      <p:cMediaNode>
                                        <p:cTn display="0" masterRel="sameClick">
                                          <p:stCondLst>
                                            <p:cond evt="begin" delay="0">
                                              <p:tn val="64"/>
                                            </p:cond>
                                          </p:stCondLst>
                                          <p:endCondLst>
                                            <p:cond evt="onStopAudio" delay="0">
                                              <p:tgtEl>
                                                <p:sldTgt/>
                                              </p:tgtEl>
                                            </p:cond>
                                          </p:endCondLst>
                                        </p:cTn>
                                        <p:tgtEl>
                                          <p:sndTgt r:embed="rId9" name="ouil grenouill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subTnLst>
                                    <p:audio>
                                      <p:cMediaNode>
                                        <p:cTn display="0" masterRel="sameClick">
                                          <p:stCondLst>
                                            <p:cond evt="begin" delay="0">
                                              <p:tn val="69"/>
                                            </p:cond>
                                          </p:stCondLst>
                                          <p:endCondLst>
                                            <p:cond evt="onStopAudio" delay="0">
                                              <p:tgtEl>
                                                <p:sldTgt/>
                                              </p:tgtEl>
                                            </p:cond>
                                          </p:endCondLst>
                                        </p:cTn>
                                        <p:tgtEl>
                                          <p:sndTgt r:embed="rId9" name="ouil greno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3" grpId="0"/>
      <p:bldP spid="24" grpId="0"/>
      <p:bldP spid="25" grpId="0"/>
      <p:bldP spid="26" grpId="0"/>
      <p:bldP spid="27" grpId="0"/>
      <p:bldP spid="28" grpId="0"/>
      <p:bldP spid="29" grpId="0"/>
      <p:bldP spid="32"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6">
            <a:extLst>
              <a:ext uri="{FF2B5EF4-FFF2-40B4-BE49-F238E27FC236}">
                <a16:creationId xmlns:a16="http://schemas.microsoft.com/office/drawing/2014/main" id="{4940C312-9836-4D9E-BE02-F4DBCEFD0395}"/>
              </a:ext>
            </a:extLst>
          </p:cNvPr>
          <p:cNvGraphicFramePr>
            <a:graphicFrameLocks noGrp="1"/>
          </p:cNvGraphicFramePr>
          <p:nvPr>
            <p:extLst>
              <p:ext uri="{D42A27DB-BD31-4B8C-83A1-F6EECF244321}">
                <p14:modId xmlns:p14="http://schemas.microsoft.com/office/powerpoint/2010/main" val="1025257611"/>
              </p:ext>
            </p:extLst>
          </p:nvPr>
        </p:nvGraphicFramePr>
        <p:xfrm>
          <a:off x="221802" y="1985722"/>
          <a:ext cx="11688119" cy="4218084"/>
        </p:xfrm>
        <a:graphic>
          <a:graphicData uri="http://schemas.openxmlformats.org/drawingml/2006/table">
            <a:tbl>
              <a:tblPr firstRow="1" bandRow="1">
                <a:tableStyleId>{21E4AEA4-8DFA-4A89-87EB-49C32662AFE0}</a:tableStyleId>
              </a:tblPr>
              <a:tblGrid>
                <a:gridCol w="495185">
                  <a:extLst>
                    <a:ext uri="{9D8B030D-6E8A-4147-A177-3AD203B41FA5}">
                      <a16:colId xmlns:a16="http://schemas.microsoft.com/office/drawing/2014/main" val="2607353726"/>
                    </a:ext>
                  </a:extLst>
                </a:gridCol>
                <a:gridCol w="2918158">
                  <a:extLst>
                    <a:ext uri="{9D8B030D-6E8A-4147-A177-3AD203B41FA5}">
                      <a16:colId xmlns:a16="http://schemas.microsoft.com/office/drawing/2014/main" val="1600817978"/>
                    </a:ext>
                  </a:extLst>
                </a:gridCol>
                <a:gridCol w="1525914">
                  <a:extLst>
                    <a:ext uri="{9D8B030D-6E8A-4147-A177-3AD203B41FA5}">
                      <a16:colId xmlns:a16="http://schemas.microsoft.com/office/drawing/2014/main" val="4128092149"/>
                    </a:ext>
                  </a:extLst>
                </a:gridCol>
                <a:gridCol w="1629604">
                  <a:extLst>
                    <a:ext uri="{9D8B030D-6E8A-4147-A177-3AD203B41FA5}">
                      <a16:colId xmlns:a16="http://schemas.microsoft.com/office/drawing/2014/main" val="2609792770"/>
                    </a:ext>
                  </a:extLst>
                </a:gridCol>
                <a:gridCol w="1596682">
                  <a:extLst>
                    <a:ext uri="{9D8B030D-6E8A-4147-A177-3AD203B41FA5}">
                      <a16:colId xmlns:a16="http://schemas.microsoft.com/office/drawing/2014/main" val="2437125958"/>
                    </a:ext>
                  </a:extLst>
                </a:gridCol>
                <a:gridCol w="1843592">
                  <a:extLst>
                    <a:ext uri="{9D8B030D-6E8A-4147-A177-3AD203B41FA5}">
                      <a16:colId xmlns:a16="http://schemas.microsoft.com/office/drawing/2014/main" val="3029660169"/>
                    </a:ext>
                  </a:extLst>
                </a:gridCol>
                <a:gridCol w="1678984">
                  <a:extLst>
                    <a:ext uri="{9D8B030D-6E8A-4147-A177-3AD203B41FA5}">
                      <a16:colId xmlns:a16="http://schemas.microsoft.com/office/drawing/2014/main" val="806956129"/>
                    </a:ext>
                  </a:extLst>
                </a:gridCol>
              </a:tblGrid>
              <a:tr h="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lang="fr-FR" sz="2000" b="1" i="0" kern="1200" dirty="0">
                          <a:solidFill>
                            <a:schemeClr val="bg1"/>
                          </a:solidFill>
                          <a:effectLst/>
                          <a:latin typeface="Century Gothic" panose="020B0502020202020204" pitchFamily="34" charset="0"/>
                          <a:ea typeface="+mn-ea"/>
                          <a:cs typeface="+mn-cs"/>
                        </a:rPr>
                        <a:t>ill-/-ille</a:t>
                      </a:r>
                      <a:r>
                        <a:rPr kumimoji="0" lang="fr-FR"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-ail-/aille</a:t>
                      </a:r>
                      <a:r>
                        <a:rPr lang="fr-FR" sz="2000" b="1" dirty="0">
                          <a:solidFill>
                            <a:schemeClr val="bg1"/>
                          </a:solidFill>
                          <a:latin typeface="Century Gothic" panose="020B0502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-eil/-eille]</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-euil/-euille]</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ouil/ouille]</a:t>
                      </a:r>
                      <a:endParaRPr lang="fr-FR" sz="2000" b="1" baseline="0" dirty="0">
                        <a:solidFill>
                          <a:schemeClr val="bg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b="1" dirty="0">
                        <a:solidFill>
                          <a:schemeClr val="bg1"/>
                        </a:solidFill>
                        <a:latin typeface="Century Gothic" panose="020B0502020202020204" pitchFamily="34" charset="0"/>
                      </a:endParaRPr>
                    </a:p>
                  </a:txBody>
                  <a:tcPr/>
                </a:tc>
                <a:extLst>
                  <a:ext uri="{0D108BD9-81ED-4DB2-BD59-A6C34878D82A}">
                    <a16:rowId xmlns:a16="http://schemas.microsoft.com/office/drawing/2014/main" val="1153431983"/>
                  </a:ext>
                </a:extLst>
              </a:tr>
              <a:tr h="516541">
                <a:tc>
                  <a:txBody>
                    <a:bodyPr/>
                    <a:lstStyle/>
                    <a:p>
                      <a:pPr algn="ctr"/>
                      <a:endParaRPr lang="en-GB" sz="2000" dirty="0">
                        <a:solidFill>
                          <a:schemeClr val="accent1">
                            <a:lumMod val="50000"/>
                          </a:schemeClr>
                        </a:solidFill>
                      </a:endParaRPr>
                    </a:p>
                  </a:txBody>
                  <a:tcPr/>
                </a:tc>
                <a:tc>
                  <a:txBody>
                    <a:bodyPr/>
                    <a:lstStyle/>
                    <a:p>
                      <a:r>
                        <a:rPr lang="fr-FR" sz="2000" b="0" u="none" noProof="0" dirty="0">
                          <a:solidFill>
                            <a:srgbClr val="115076"/>
                          </a:solidFill>
                          <a:latin typeface="Century Gothic" panose="020B0502020202020204" pitchFamily="34" charset="0"/>
                        </a:rPr>
                        <a:t>b</a:t>
                      </a:r>
                      <a:r>
                        <a:rPr lang="fr-FR" sz="2000" b="0" u="none" noProof="0" dirty="0">
                          <a:solidFill>
                            <a:srgbClr val="E65D00"/>
                          </a:solidFill>
                          <a:latin typeface="Century Gothic" panose="020B0502020202020204" pitchFamily="34" charset="0"/>
                        </a:rPr>
                        <a:t>ouil</a:t>
                      </a:r>
                      <a:r>
                        <a:rPr lang="fr-FR" sz="2000" b="0" u="none" noProof="0" dirty="0">
                          <a:solidFill>
                            <a:srgbClr val="115076"/>
                          </a:solidFill>
                          <a:latin typeface="Century Gothic" panose="020B0502020202020204" pitchFamily="34" charset="0"/>
                        </a:rPr>
                        <a:t>lon</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171492714"/>
                  </a:ext>
                </a:extLst>
              </a:tr>
              <a:tr h="426720">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portef</a:t>
                      </a:r>
                      <a:r>
                        <a:rPr lang="fr-FR" sz="2000" noProof="0" dirty="0">
                          <a:solidFill>
                            <a:srgbClr val="E65D00"/>
                          </a:solidFill>
                          <a:latin typeface="Century Gothic" panose="020B0502020202020204" pitchFamily="34" charset="0"/>
                        </a:rPr>
                        <a:t>euille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61458278"/>
                  </a:ext>
                </a:extLst>
              </a:tr>
              <a:tr h="426720">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cons</a:t>
                      </a:r>
                      <a:r>
                        <a:rPr lang="en-GB" sz="400" dirty="0">
                          <a:solidFill>
                            <a:schemeClr val="accent1">
                              <a:lumMod val="50000"/>
                            </a:schemeClr>
                          </a:solidFill>
                          <a:latin typeface="Century Gothic" panose="020B0502020202020204" pitchFamily="34" charset="0"/>
                        </a:rPr>
                        <a:t> </a:t>
                      </a:r>
                      <a:r>
                        <a:rPr lang="en-GB" sz="2000" dirty="0">
                          <a:solidFill>
                            <a:srgbClr val="E65D00"/>
                          </a:solidFill>
                          <a:latin typeface="Century Gothic" panose="020B0502020202020204" pitchFamily="34" charset="0"/>
                        </a:rPr>
                        <a:t>eil</a:t>
                      </a:r>
                      <a:endParaRPr lang="en-GB" sz="2000" u="sng" dirty="0">
                        <a:solidFill>
                          <a:srgbClr val="E65D00"/>
                        </a:solidFill>
                        <a:latin typeface="Century Gothic" panose="020B0502020202020204" pitchFamily="34" charset="0"/>
                      </a:endParaRP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189313960"/>
                  </a:ext>
                </a:extLst>
              </a:tr>
              <a:tr h="302588">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past</a:t>
                      </a:r>
                      <a:r>
                        <a:rPr lang="en-GB" sz="2000" dirty="0">
                          <a:solidFill>
                            <a:srgbClr val="E65D00"/>
                          </a:solidFill>
                          <a:latin typeface="Century Gothic" panose="020B0502020202020204" pitchFamily="34" charset="0"/>
                        </a:rPr>
                        <a:t>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44197191"/>
                  </a:ext>
                </a:extLst>
              </a:tr>
              <a:tr h="489434">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acc</a:t>
                      </a:r>
                      <a:r>
                        <a:rPr lang="en-GB" sz="300" dirty="0">
                          <a:solidFill>
                            <a:schemeClr val="accent1">
                              <a:lumMod val="50000"/>
                            </a:schemeClr>
                          </a:solidFill>
                          <a:latin typeface="Century Gothic" panose="020B0502020202020204" pitchFamily="34" charset="0"/>
                        </a:rPr>
                        <a:t> </a:t>
                      </a:r>
                      <a:r>
                        <a:rPr lang="en-GB" sz="2000" dirty="0">
                          <a:solidFill>
                            <a:srgbClr val="E65D00"/>
                          </a:solidFill>
                          <a:latin typeface="Century Gothic" panose="020B0502020202020204" pitchFamily="34" charset="0"/>
                        </a:rPr>
                        <a:t>ueill</a:t>
                      </a:r>
                      <a:r>
                        <a:rPr lang="en-GB" sz="500" dirty="0">
                          <a:solidFill>
                            <a:srgbClr val="E65D00"/>
                          </a:solidFill>
                          <a:latin typeface="Century Gothic" panose="020B0502020202020204" pitchFamily="34" charset="0"/>
                        </a:rPr>
                        <a:t> </a:t>
                      </a:r>
                      <a:r>
                        <a:rPr lang="en-GB" sz="2000" dirty="0">
                          <a:solidFill>
                            <a:srgbClr val="115076"/>
                          </a:solidFill>
                          <a:latin typeface="Century Gothic" panose="020B0502020202020204" pitchFamily="34" charset="0"/>
                        </a:rPr>
                        <a:t>ir</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381496524"/>
                  </a:ext>
                </a:extLst>
              </a:tr>
              <a:tr h="433987">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ort</a:t>
                      </a:r>
                      <a:r>
                        <a:rPr lang="fr-FR" sz="2000" noProof="0" dirty="0">
                          <a:solidFill>
                            <a:srgbClr val="E65D00"/>
                          </a:solidFill>
                          <a:latin typeface="Century Gothic" panose="020B0502020202020204" pitchFamily="34" charset="0"/>
                        </a:rPr>
                        <a:t>eil</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964505378"/>
                  </a:ext>
                </a:extLst>
              </a:tr>
              <a:tr h="431162">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trouv</a:t>
                      </a:r>
                      <a:r>
                        <a:rPr lang="en-GB" sz="2000" dirty="0">
                          <a:solidFill>
                            <a:srgbClr val="E65D00"/>
                          </a:solidFill>
                          <a:latin typeface="Century Gothic" panose="020B0502020202020204" pitchFamily="34" charset="0"/>
                        </a:rPr>
                        <a:t>aille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2607760"/>
                  </a:ext>
                </a:extLst>
              </a:tr>
              <a:tr h="373226">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b</a:t>
                      </a:r>
                      <a:r>
                        <a:rPr lang="en-GB" sz="2000" dirty="0">
                          <a:solidFill>
                            <a:srgbClr val="E65D00"/>
                          </a:solidFill>
                          <a:latin typeface="Century Gothic" panose="020B0502020202020204" pitchFamily="34" charset="0"/>
                        </a:rPr>
                        <a:t>ille</a:t>
                      </a:r>
                      <a:r>
                        <a:rPr lang="en-GB" sz="400" dirty="0">
                          <a:solidFill>
                            <a:srgbClr val="E65D00"/>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s </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042441705"/>
                  </a:ext>
                </a:extLst>
              </a:tr>
            </a:tbl>
          </a:graphicData>
        </a:graphic>
      </p:graphicFrame>
      <p:sp>
        <p:nvSpPr>
          <p:cNvPr id="22" name="TextBox 21" descr="text box hiding answer">
            <a:extLst>
              <a:ext uri="{FF2B5EF4-FFF2-40B4-BE49-F238E27FC236}">
                <a16:creationId xmlns:a16="http://schemas.microsoft.com/office/drawing/2014/main" id="{E86D7C1F-555A-4705-9F39-1DC2DDE391E4}"/>
              </a:ext>
            </a:extLst>
          </p:cNvPr>
          <p:cNvSpPr txBox="1"/>
          <p:nvPr/>
        </p:nvSpPr>
        <p:spPr>
          <a:xfrm>
            <a:off x="968902" y="2811993"/>
            <a:ext cx="450714"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5" name="TextBox 34" descr="text box hiding answer">
            <a:extLst>
              <a:ext uri="{FF2B5EF4-FFF2-40B4-BE49-F238E27FC236}">
                <a16:creationId xmlns:a16="http://schemas.microsoft.com/office/drawing/2014/main" id="{9FC2D357-E107-4698-94C2-39A7A3D32773}"/>
              </a:ext>
            </a:extLst>
          </p:cNvPr>
          <p:cNvSpPr txBox="1"/>
          <p:nvPr/>
        </p:nvSpPr>
        <p:spPr>
          <a:xfrm>
            <a:off x="1554669" y="3256400"/>
            <a:ext cx="681433"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36" name="TextBox 35" descr="text box hiding answer">
            <a:extLst>
              <a:ext uri="{FF2B5EF4-FFF2-40B4-BE49-F238E27FC236}">
                <a16:creationId xmlns:a16="http://schemas.microsoft.com/office/drawing/2014/main" id="{2BFF3A38-1EB0-4332-BAC1-644FC4737F0A}"/>
              </a:ext>
            </a:extLst>
          </p:cNvPr>
          <p:cNvSpPr txBox="1"/>
          <p:nvPr/>
        </p:nvSpPr>
        <p:spPr>
          <a:xfrm>
            <a:off x="1419616" y="3706024"/>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7" name="TextBox 36" descr="text box hiding answer">
            <a:extLst>
              <a:ext uri="{FF2B5EF4-FFF2-40B4-BE49-F238E27FC236}">
                <a16:creationId xmlns:a16="http://schemas.microsoft.com/office/drawing/2014/main" id="{1E302E26-730E-49C1-8F62-FAEE7B739D3D}"/>
              </a:ext>
            </a:extLst>
          </p:cNvPr>
          <p:cNvSpPr txBox="1"/>
          <p:nvPr/>
        </p:nvSpPr>
        <p:spPr>
          <a:xfrm flipH="1">
            <a:off x="1312220" y="4107466"/>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38" name="Action Button: Custom 16">
            <a:hlinkClick r:id="" action="ppaction://noaction" highlightClick="1">
              <a:snd r:embed="rId3" name="bouillon.wav"/>
            </a:hlinkClick>
            <a:extLst>
              <a:ext uri="{FF2B5EF4-FFF2-40B4-BE49-F238E27FC236}">
                <a16:creationId xmlns:a16="http://schemas.microsoft.com/office/drawing/2014/main" id="{BB2F6F74-0A94-473A-A3A3-494C447B5B5E}"/>
              </a:ext>
            </a:extLst>
          </p:cNvPr>
          <p:cNvSpPr/>
          <p:nvPr/>
        </p:nvSpPr>
        <p:spPr>
          <a:xfrm>
            <a:off x="283062" y="27237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4" name="portefeuille.wav"/>
            </a:hlinkClick>
            <a:extLst>
              <a:ext uri="{FF2B5EF4-FFF2-40B4-BE49-F238E27FC236}">
                <a16:creationId xmlns:a16="http://schemas.microsoft.com/office/drawing/2014/main" id="{B721D19A-4D55-4490-B5DA-AA0AE4D41216}"/>
              </a:ext>
            </a:extLst>
          </p:cNvPr>
          <p:cNvSpPr/>
          <p:nvPr/>
        </p:nvSpPr>
        <p:spPr>
          <a:xfrm>
            <a:off x="283062" y="31811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5" name="conseil.wav"/>
            </a:hlinkClick>
            <a:extLst>
              <a:ext uri="{FF2B5EF4-FFF2-40B4-BE49-F238E27FC236}">
                <a16:creationId xmlns:a16="http://schemas.microsoft.com/office/drawing/2014/main" id="{C3B76938-651B-477F-9A21-CD7EFA7240CD}"/>
              </a:ext>
            </a:extLst>
          </p:cNvPr>
          <p:cNvSpPr/>
          <p:nvPr/>
        </p:nvSpPr>
        <p:spPr>
          <a:xfrm>
            <a:off x="283062" y="36099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1" name="Action Button: Custom 16">
            <a:hlinkClick r:id="" action="ppaction://noaction" highlightClick="1">
              <a:snd r:embed="rId6" name="pastille.wav"/>
            </a:hlinkClick>
            <a:extLst>
              <a:ext uri="{FF2B5EF4-FFF2-40B4-BE49-F238E27FC236}">
                <a16:creationId xmlns:a16="http://schemas.microsoft.com/office/drawing/2014/main" id="{2D349D6C-AD75-4EF0-A14E-FB4723AECBC8}"/>
              </a:ext>
            </a:extLst>
          </p:cNvPr>
          <p:cNvSpPr/>
          <p:nvPr/>
        </p:nvSpPr>
        <p:spPr>
          <a:xfrm>
            <a:off x="283062" y="40387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2" name="Picture 41" descr="background rectangle">
            <a:extLst>
              <a:ext uri="{FF2B5EF4-FFF2-40B4-BE49-F238E27FC236}">
                <a16:creationId xmlns:a16="http://schemas.microsoft.com/office/drawing/2014/main" id="{C745A171-1702-49E1-A65E-EE07DA47BEA4}"/>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a:extLst>
              <a:ext uri="{FF2B5EF4-FFF2-40B4-BE49-F238E27FC236}">
                <a16:creationId xmlns:a16="http://schemas.microsoft.com/office/drawing/2014/main" id="{EC5DA3A9-08BA-40CB-87FD-DF9D6C04D167}"/>
              </a:ext>
            </a:extLst>
          </p:cNvPr>
          <p:cNvSpPr>
            <a:spLocks noGrp="1"/>
          </p:cNvSpPr>
          <p:nvPr>
            <p:ph type="title"/>
          </p:nvPr>
        </p:nvSpPr>
        <p:spPr>
          <a:xfrm>
            <a:off x="0" y="296864"/>
            <a:ext cx="5265384" cy="707849"/>
          </a:xfrm>
        </p:spPr>
        <p:txBody>
          <a:bodyPr>
            <a:normAutofit/>
          </a:bodyPr>
          <a:lstStyle/>
          <a:p>
            <a:r>
              <a:rPr lang="fr-FR" sz="3600" b="1" dirty="0">
                <a:solidFill>
                  <a:schemeClr val="bg1"/>
                </a:solidFill>
                <a:latin typeface="Century Gothic" panose="020B0502020202020204" pitchFamily="34" charset="0"/>
              </a:rPr>
              <a:t>Phonétique</a:t>
            </a:r>
            <a:r>
              <a:rPr lang="fr-FR" sz="3600" b="1" dirty="0">
                <a:solidFill>
                  <a:schemeClr val="bg1"/>
                </a:solidFill>
              </a:rPr>
              <a:t>  </a:t>
            </a:r>
          </a:p>
        </p:txBody>
      </p:sp>
      <p:sp>
        <p:nvSpPr>
          <p:cNvPr id="44" name="Rounded Rectangle 46">
            <a:extLst>
              <a:ext uri="{FF2B5EF4-FFF2-40B4-BE49-F238E27FC236}">
                <a16:creationId xmlns:a16="http://schemas.microsoft.com/office/drawing/2014/main" id="{D4664A87-3284-4293-AF77-DCEE01D8AE56}"/>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pic>
        <p:nvPicPr>
          <p:cNvPr id="45" name="Picture 44" descr="green checkmark">
            <a:extLst>
              <a:ext uri="{FF2B5EF4-FFF2-40B4-BE49-F238E27FC236}">
                <a16:creationId xmlns:a16="http://schemas.microsoft.com/office/drawing/2014/main" id="{59149DEB-88FA-4970-A7E4-AEEEEFF4D0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7190" y="2848545"/>
            <a:ext cx="282522" cy="294294"/>
          </a:xfrm>
          <a:prstGeom prst="rect">
            <a:avLst/>
          </a:prstGeom>
        </p:spPr>
      </p:pic>
      <p:pic>
        <p:nvPicPr>
          <p:cNvPr id="46" name="Picture 45" descr="green checkmark">
            <a:extLst>
              <a:ext uri="{FF2B5EF4-FFF2-40B4-BE49-F238E27FC236}">
                <a16:creationId xmlns:a16="http://schemas.microsoft.com/office/drawing/2014/main" id="{A5F3E768-9D9E-43F9-8433-EF0DF4E2DC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6829" y="3301271"/>
            <a:ext cx="282522" cy="294294"/>
          </a:xfrm>
          <a:prstGeom prst="rect">
            <a:avLst/>
          </a:prstGeom>
        </p:spPr>
      </p:pic>
      <p:pic>
        <p:nvPicPr>
          <p:cNvPr id="47" name="Picture 46" descr="green checkmark">
            <a:extLst>
              <a:ext uri="{FF2B5EF4-FFF2-40B4-BE49-F238E27FC236}">
                <a16:creationId xmlns:a16="http://schemas.microsoft.com/office/drawing/2014/main" id="{7C75B006-8C51-44BC-B250-9D4EE17673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4143" y="4114208"/>
            <a:ext cx="282522" cy="294294"/>
          </a:xfrm>
          <a:prstGeom prst="rect">
            <a:avLst/>
          </a:prstGeom>
        </p:spPr>
      </p:pic>
      <p:pic>
        <p:nvPicPr>
          <p:cNvPr id="48" name="Picture 47" descr="green checkmark">
            <a:extLst>
              <a:ext uri="{FF2B5EF4-FFF2-40B4-BE49-F238E27FC236}">
                <a16:creationId xmlns:a16="http://schemas.microsoft.com/office/drawing/2014/main" id="{C3D50000-1231-442A-BF66-7D6F401482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1297" y="3706024"/>
            <a:ext cx="282522" cy="294294"/>
          </a:xfrm>
          <a:prstGeom prst="rect">
            <a:avLst/>
          </a:prstGeom>
        </p:spPr>
      </p:pic>
      <p:sp>
        <p:nvSpPr>
          <p:cNvPr id="49" name="TextBox 48">
            <a:extLst>
              <a:ext uri="{FF2B5EF4-FFF2-40B4-BE49-F238E27FC236}">
                <a16:creationId xmlns:a16="http://schemas.microsoft.com/office/drawing/2014/main" id="{C72BCDF1-25BC-4B01-941B-8DBE985A6A75}"/>
              </a:ext>
            </a:extLst>
          </p:cNvPr>
          <p:cNvSpPr txBox="1"/>
          <p:nvPr/>
        </p:nvSpPr>
        <p:spPr>
          <a:xfrm>
            <a:off x="2497695" y="2730848"/>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[broth]</a:t>
            </a:r>
          </a:p>
        </p:txBody>
      </p:sp>
      <p:sp>
        <p:nvSpPr>
          <p:cNvPr id="50" name="TextBox 49">
            <a:extLst>
              <a:ext uri="{FF2B5EF4-FFF2-40B4-BE49-F238E27FC236}">
                <a16:creationId xmlns:a16="http://schemas.microsoft.com/office/drawing/2014/main" id="{AD97F8CF-7938-4F07-BAE6-7827ADCC5491}"/>
              </a:ext>
            </a:extLst>
          </p:cNvPr>
          <p:cNvSpPr txBox="1"/>
          <p:nvPr/>
        </p:nvSpPr>
        <p:spPr>
          <a:xfrm>
            <a:off x="2095970" y="3194483"/>
            <a:ext cx="163649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[wallet]</a:t>
            </a:r>
          </a:p>
        </p:txBody>
      </p:sp>
      <p:sp>
        <p:nvSpPr>
          <p:cNvPr id="51" name="TextBox 50">
            <a:extLst>
              <a:ext uri="{FF2B5EF4-FFF2-40B4-BE49-F238E27FC236}">
                <a16:creationId xmlns:a16="http://schemas.microsoft.com/office/drawing/2014/main" id="{F6696E78-16A9-48F6-9E5E-ACD880BBB525}"/>
              </a:ext>
            </a:extLst>
          </p:cNvPr>
          <p:cNvSpPr txBox="1"/>
          <p:nvPr/>
        </p:nvSpPr>
        <p:spPr>
          <a:xfrm>
            <a:off x="2438401" y="3606198"/>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[advice]</a:t>
            </a:r>
          </a:p>
        </p:txBody>
      </p:sp>
      <p:sp>
        <p:nvSpPr>
          <p:cNvPr id="52" name="TextBox 51">
            <a:extLst>
              <a:ext uri="{FF2B5EF4-FFF2-40B4-BE49-F238E27FC236}">
                <a16:creationId xmlns:a16="http://schemas.microsoft.com/office/drawing/2014/main" id="{6D9ACEFC-2F97-4380-9E21-28DF386EDBA1}"/>
              </a:ext>
            </a:extLst>
          </p:cNvPr>
          <p:cNvSpPr txBox="1"/>
          <p:nvPr/>
        </p:nvSpPr>
        <p:spPr>
          <a:xfrm>
            <a:off x="2580868" y="4015133"/>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[tablet]</a:t>
            </a:r>
          </a:p>
        </p:txBody>
      </p:sp>
      <p:sp>
        <p:nvSpPr>
          <p:cNvPr id="53" name="TextBox 52">
            <a:extLst>
              <a:ext uri="{FF2B5EF4-FFF2-40B4-BE49-F238E27FC236}">
                <a16:creationId xmlns:a16="http://schemas.microsoft.com/office/drawing/2014/main" id="{C81518D9-9982-4280-9D17-0B49B47461B0}"/>
              </a:ext>
            </a:extLst>
          </p:cNvPr>
          <p:cNvSpPr txBox="1"/>
          <p:nvPr/>
        </p:nvSpPr>
        <p:spPr>
          <a:xfrm>
            <a:off x="21625" y="1270705"/>
            <a:ext cx="1119808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et complète les mots avec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le bon SSC</a:t>
            </a:r>
          </a:p>
        </p:txBody>
      </p:sp>
      <p:sp>
        <p:nvSpPr>
          <p:cNvPr id="54" name="Action Button: Custom 16">
            <a:hlinkClick r:id="" action="ppaction://noaction" highlightClick="1">
              <a:snd r:embed="rId9" name="acceuillir.wav"/>
            </a:hlinkClick>
            <a:extLst>
              <a:ext uri="{FF2B5EF4-FFF2-40B4-BE49-F238E27FC236}">
                <a16:creationId xmlns:a16="http://schemas.microsoft.com/office/drawing/2014/main" id="{E5A6DBBD-9AD8-4C0D-BA6B-FD034DB1CECF}"/>
              </a:ext>
            </a:extLst>
          </p:cNvPr>
          <p:cNvSpPr/>
          <p:nvPr/>
        </p:nvSpPr>
        <p:spPr>
          <a:xfrm>
            <a:off x="283062" y="44961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5" name="Action Button: Custom 16">
            <a:hlinkClick r:id="" action="ppaction://noaction" highlightClick="1">
              <a:snd r:embed="rId10" name="orteil.wav"/>
            </a:hlinkClick>
            <a:extLst>
              <a:ext uri="{FF2B5EF4-FFF2-40B4-BE49-F238E27FC236}">
                <a16:creationId xmlns:a16="http://schemas.microsoft.com/office/drawing/2014/main" id="{3721FFC4-D748-4546-ACED-B2AC7D9196D8}"/>
              </a:ext>
            </a:extLst>
          </p:cNvPr>
          <p:cNvSpPr/>
          <p:nvPr/>
        </p:nvSpPr>
        <p:spPr>
          <a:xfrm>
            <a:off x="283062" y="49480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6" name="Action Button: Custom 16">
            <a:hlinkClick r:id="" action="ppaction://noaction" highlightClick="1">
              <a:snd r:embed="rId11" name="trouvaille.wav"/>
            </a:hlinkClick>
            <a:extLst>
              <a:ext uri="{FF2B5EF4-FFF2-40B4-BE49-F238E27FC236}">
                <a16:creationId xmlns:a16="http://schemas.microsoft.com/office/drawing/2014/main" id="{80EBF0EC-C80E-44F9-9794-FC6816DA7E23}"/>
              </a:ext>
            </a:extLst>
          </p:cNvPr>
          <p:cNvSpPr/>
          <p:nvPr/>
        </p:nvSpPr>
        <p:spPr>
          <a:xfrm>
            <a:off x="283062" y="53768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Action Button: Custom 16">
            <a:hlinkClick r:id="" action="ppaction://noaction" highlightClick="1">
              <a:snd r:embed="rId12" name="billes.wav"/>
            </a:hlinkClick>
            <a:extLst>
              <a:ext uri="{FF2B5EF4-FFF2-40B4-BE49-F238E27FC236}">
                <a16:creationId xmlns:a16="http://schemas.microsoft.com/office/drawing/2014/main" id="{9B1B95AF-E434-4E89-8079-00BE698A3D9D}"/>
              </a:ext>
            </a:extLst>
          </p:cNvPr>
          <p:cNvSpPr/>
          <p:nvPr/>
        </p:nvSpPr>
        <p:spPr>
          <a:xfrm>
            <a:off x="283062" y="58039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8" name="TextBox 57" descr="text box hiding answer">
            <a:extLst>
              <a:ext uri="{FF2B5EF4-FFF2-40B4-BE49-F238E27FC236}">
                <a16:creationId xmlns:a16="http://schemas.microsoft.com/office/drawing/2014/main" id="{40953413-BA73-444B-9336-CFA781DFBF45}"/>
              </a:ext>
            </a:extLst>
          </p:cNvPr>
          <p:cNvSpPr txBox="1"/>
          <p:nvPr/>
        </p:nvSpPr>
        <p:spPr>
          <a:xfrm>
            <a:off x="1330501" y="4537348"/>
            <a:ext cx="450714"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 </a:t>
            </a:r>
          </a:p>
        </p:txBody>
      </p:sp>
      <p:pic>
        <p:nvPicPr>
          <p:cNvPr id="59" name="Picture 58" descr="green checkmark">
            <a:extLst>
              <a:ext uri="{FF2B5EF4-FFF2-40B4-BE49-F238E27FC236}">
                <a16:creationId xmlns:a16="http://schemas.microsoft.com/office/drawing/2014/main" id="{B6878128-6A53-4A32-87B0-F10C21E40F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6829" y="4556020"/>
            <a:ext cx="282522" cy="294294"/>
          </a:xfrm>
          <a:prstGeom prst="rect">
            <a:avLst/>
          </a:prstGeom>
        </p:spPr>
      </p:pic>
      <p:sp>
        <p:nvSpPr>
          <p:cNvPr id="60" name="TextBox 59">
            <a:extLst>
              <a:ext uri="{FF2B5EF4-FFF2-40B4-BE49-F238E27FC236}">
                <a16:creationId xmlns:a16="http://schemas.microsoft.com/office/drawing/2014/main" id="{0DD037E8-B01F-4DED-9EF9-CABF56918525}"/>
              </a:ext>
            </a:extLst>
          </p:cNvPr>
          <p:cNvSpPr txBox="1"/>
          <p:nvPr/>
        </p:nvSpPr>
        <p:spPr>
          <a:xfrm>
            <a:off x="1837588" y="4468273"/>
            <a:ext cx="189487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welcome]</a:t>
            </a:r>
          </a:p>
        </p:txBody>
      </p:sp>
      <p:sp>
        <p:nvSpPr>
          <p:cNvPr id="61" name="TextBox 60" descr="text box hiding answer">
            <a:extLst>
              <a:ext uri="{FF2B5EF4-FFF2-40B4-BE49-F238E27FC236}">
                <a16:creationId xmlns:a16="http://schemas.microsoft.com/office/drawing/2014/main" id="{5798C6B1-F343-4D76-8F8F-6E8214D40723}"/>
              </a:ext>
            </a:extLst>
          </p:cNvPr>
          <p:cNvSpPr txBox="1"/>
          <p:nvPr/>
        </p:nvSpPr>
        <p:spPr>
          <a:xfrm flipH="1">
            <a:off x="1147379" y="5036263"/>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62" name="Picture 61" descr="green checkmark">
            <a:extLst>
              <a:ext uri="{FF2B5EF4-FFF2-40B4-BE49-F238E27FC236}">
                <a16:creationId xmlns:a16="http://schemas.microsoft.com/office/drawing/2014/main" id="{6A523321-35EF-43C7-B084-CD764DAC1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3703" y="4998893"/>
            <a:ext cx="282522" cy="294294"/>
          </a:xfrm>
          <a:prstGeom prst="rect">
            <a:avLst/>
          </a:prstGeom>
        </p:spPr>
      </p:pic>
      <p:sp>
        <p:nvSpPr>
          <p:cNvPr id="63" name="TextBox 62">
            <a:extLst>
              <a:ext uri="{FF2B5EF4-FFF2-40B4-BE49-F238E27FC236}">
                <a16:creationId xmlns:a16="http://schemas.microsoft.com/office/drawing/2014/main" id="{063BC912-7295-455B-A727-AE4F743869B2}"/>
              </a:ext>
            </a:extLst>
          </p:cNvPr>
          <p:cNvSpPr txBox="1"/>
          <p:nvPr/>
        </p:nvSpPr>
        <p:spPr>
          <a:xfrm>
            <a:off x="2095971" y="4960154"/>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[toe]</a:t>
            </a:r>
          </a:p>
        </p:txBody>
      </p:sp>
      <p:sp>
        <p:nvSpPr>
          <p:cNvPr id="64" name="TextBox 63" descr="text box hiding answer">
            <a:extLst>
              <a:ext uri="{FF2B5EF4-FFF2-40B4-BE49-F238E27FC236}">
                <a16:creationId xmlns:a16="http://schemas.microsoft.com/office/drawing/2014/main" id="{672EC104-B677-47A5-A53F-6A940AA4B4BC}"/>
              </a:ext>
            </a:extLst>
          </p:cNvPr>
          <p:cNvSpPr txBox="1"/>
          <p:nvPr/>
        </p:nvSpPr>
        <p:spPr>
          <a:xfrm>
            <a:off x="1444670" y="5443503"/>
            <a:ext cx="79143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pic>
        <p:nvPicPr>
          <p:cNvPr id="65" name="Picture 64" descr="green checkmark">
            <a:extLst>
              <a:ext uri="{FF2B5EF4-FFF2-40B4-BE49-F238E27FC236}">
                <a16:creationId xmlns:a16="http://schemas.microsoft.com/office/drawing/2014/main" id="{E71DA97E-3D1B-4B9B-A05A-C13EBB15CB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8126" y="5450567"/>
            <a:ext cx="282522" cy="294294"/>
          </a:xfrm>
          <a:prstGeom prst="rect">
            <a:avLst/>
          </a:prstGeom>
        </p:spPr>
      </p:pic>
      <p:sp>
        <p:nvSpPr>
          <p:cNvPr id="66" name="TextBox 65">
            <a:extLst>
              <a:ext uri="{FF2B5EF4-FFF2-40B4-BE49-F238E27FC236}">
                <a16:creationId xmlns:a16="http://schemas.microsoft.com/office/drawing/2014/main" id="{A747CA76-42DD-4FCF-907D-0024601B1AB1}"/>
              </a:ext>
            </a:extLst>
          </p:cNvPr>
          <p:cNvSpPr txBox="1"/>
          <p:nvPr/>
        </p:nvSpPr>
        <p:spPr>
          <a:xfrm>
            <a:off x="2095971" y="5358248"/>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[discovery]</a:t>
            </a:r>
          </a:p>
        </p:txBody>
      </p:sp>
      <p:sp>
        <p:nvSpPr>
          <p:cNvPr id="67" name="TextBox 66" descr="text box hiding answer">
            <a:extLst>
              <a:ext uri="{FF2B5EF4-FFF2-40B4-BE49-F238E27FC236}">
                <a16:creationId xmlns:a16="http://schemas.microsoft.com/office/drawing/2014/main" id="{497EC583-ABB8-4577-89BF-9108235B7171}"/>
              </a:ext>
            </a:extLst>
          </p:cNvPr>
          <p:cNvSpPr txBox="1"/>
          <p:nvPr/>
        </p:nvSpPr>
        <p:spPr>
          <a:xfrm flipH="1">
            <a:off x="968901" y="5860353"/>
            <a:ext cx="343318"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68" name="Picture 67" descr="green checkmark">
            <a:extLst>
              <a:ext uri="{FF2B5EF4-FFF2-40B4-BE49-F238E27FC236}">
                <a16:creationId xmlns:a16="http://schemas.microsoft.com/office/drawing/2014/main" id="{E530A20C-EA8E-46A3-9617-CEF03131F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4143" y="5853612"/>
            <a:ext cx="282522" cy="294294"/>
          </a:xfrm>
          <a:prstGeom prst="rect">
            <a:avLst/>
          </a:prstGeom>
        </p:spPr>
      </p:pic>
      <p:sp>
        <p:nvSpPr>
          <p:cNvPr id="69" name="TextBox 68">
            <a:extLst>
              <a:ext uri="{FF2B5EF4-FFF2-40B4-BE49-F238E27FC236}">
                <a16:creationId xmlns:a16="http://schemas.microsoft.com/office/drawing/2014/main" id="{92D616DF-E7C3-46C3-9599-B38C8DF7D22E}"/>
              </a:ext>
            </a:extLst>
          </p:cNvPr>
          <p:cNvSpPr txBox="1"/>
          <p:nvPr/>
        </p:nvSpPr>
        <p:spPr>
          <a:xfrm>
            <a:off x="2095971" y="5779928"/>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lang="en-GB" sz="2000" dirty="0">
                <a:solidFill>
                  <a:srgbClr val="5B9BD5">
                    <a:lumMod val="50000"/>
                  </a:srgbClr>
                </a:solidFill>
                <a:latin typeface="Century Gothic" panose="020F0302020204030204"/>
              </a:rPr>
              <a:t>marble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a:t>
            </a:r>
          </a:p>
        </p:txBody>
      </p:sp>
    </p:spTree>
    <p:extLst>
      <p:ext uri="{BB962C8B-B14F-4D97-AF65-F5344CB8AC3E}">
        <p14:creationId xmlns:p14="http://schemas.microsoft.com/office/powerpoint/2010/main" val="111952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36" grpId="0" animBg="1"/>
      <p:bldP spid="37" grpId="0" animBg="1"/>
      <p:bldP spid="49" grpId="0"/>
      <p:bldP spid="50" grpId="0"/>
      <p:bldP spid="51" grpId="0"/>
      <p:bldP spid="52" grpId="0"/>
      <p:bldP spid="58" grpId="0" animBg="1"/>
      <p:bldP spid="60" grpId="0"/>
      <p:bldP spid="61" grpId="0" animBg="1"/>
      <p:bldP spid="63" grpId="0"/>
      <p:bldP spid="64" grpId="0" animBg="1"/>
      <p:bldP spid="66" grpId="0"/>
      <p:bldP spid="67" grpId="0" animBg="1"/>
      <p:bldP spid="6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Imperfect tense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0C466305-3D7D-4E54-ACB1-E2FC33B21D21}"/>
              </a:ext>
            </a:extLst>
          </p:cNvPr>
          <p:cNvSpPr txBox="1"/>
          <p:nvPr/>
        </p:nvSpPr>
        <p:spPr>
          <a:xfrm>
            <a:off x="93290" y="1216060"/>
            <a:ext cx="11816631"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 use the </a:t>
            </a:r>
            <a:r>
              <a:rPr kumimoji="0" lang="en-US"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imperfect tense </a:t>
            </a:r>
            <a:r>
              <a:rPr kumimoji="0" lang="en-US"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 talk about events and actions that </a:t>
            </a:r>
            <a:r>
              <a:rPr kumimoji="0" lang="en-US"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used to happen regularly </a:t>
            </a:r>
            <a:r>
              <a:rPr kumimoji="0" lang="en-US"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in the past.</a:t>
            </a:r>
          </a:p>
        </p:txBody>
      </p:sp>
      <p:sp>
        <p:nvSpPr>
          <p:cNvPr id="10" name="TextBox 9">
            <a:extLst>
              <a:ext uri="{FF2B5EF4-FFF2-40B4-BE49-F238E27FC236}">
                <a16:creationId xmlns:a16="http://schemas.microsoft.com/office/drawing/2014/main" id="{C40AE3E4-B08C-4992-A11A-3333910DF28D}"/>
              </a:ext>
            </a:extLst>
          </p:cNvPr>
          <p:cNvSpPr txBox="1"/>
          <p:nvPr/>
        </p:nvSpPr>
        <p:spPr>
          <a:xfrm>
            <a:off x="240138" y="-1136285"/>
            <a:ext cx="659036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Je jouais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au foot tous les jours.    I used to play football every day. </a:t>
            </a:r>
          </a:p>
        </p:txBody>
      </p:sp>
      <p:sp>
        <p:nvSpPr>
          <p:cNvPr id="11" name="TextBox 10">
            <a:extLst>
              <a:ext uri="{FF2B5EF4-FFF2-40B4-BE49-F238E27FC236}">
                <a16:creationId xmlns:a16="http://schemas.microsoft.com/office/drawing/2014/main" id="{A3D21396-2751-4D70-85CD-07C42C150A87}"/>
              </a:ext>
            </a:extLst>
          </p:cNvPr>
          <p:cNvSpPr txBox="1"/>
          <p:nvPr/>
        </p:nvSpPr>
        <p:spPr>
          <a:xfrm>
            <a:off x="93290" y="2009644"/>
            <a:ext cx="44668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To form the imperfect tense for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je</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A3910A1E-1C89-44D1-BDAA-D1C079325034}"/>
              </a:ext>
            </a:extLst>
          </p:cNvPr>
          <p:cNvSpPr txBox="1"/>
          <p:nvPr/>
        </p:nvSpPr>
        <p:spPr>
          <a:xfrm>
            <a:off x="3563903" y="2495452"/>
            <a:ext cx="58187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104F75"/>
                </a:solidFill>
                <a:effectLst/>
                <a:uLnTx/>
                <a:uFillTx/>
                <a:latin typeface="Century Gothic" panose="020F0302020204030204"/>
                <a:ea typeface="+mn-ea"/>
                <a:cs typeface="+mn-cs"/>
              </a:rPr>
              <a:t> je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 stem of present tense ‘nous’ form </a:t>
            </a:r>
            <a:r>
              <a:rPr kumimoji="0" lang="en-GB" sz="2000" b="1" i="1" u="none" strike="noStrike" kern="1200" cap="none" spc="0" normalizeH="0" baseline="0" noProof="0" dirty="0">
                <a:ln>
                  <a:noFill/>
                </a:ln>
                <a:solidFill>
                  <a:srgbClr val="104F75"/>
                </a:solidFill>
                <a:effectLst/>
                <a:uLnTx/>
                <a:uFillTx/>
                <a:latin typeface="Century Gothic" panose="020F0302020204030204"/>
                <a:ea typeface="+mn-ea"/>
                <a:cs typeface="+mn-cs"/>
              </a:rPr>
              <a:t>+ -ais</a:t>
            </a:r>
            <a:endParaRPr kumimoji="0" lang="en-US" sz="2000" b="1"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C0993790-9349-4619-ACE0-5DCAC840B1AC}"/>
              </a:ext>
            </a:extLst>
          </p:cNvPr>
          <p:cNvSpPr txBox="1"/>
          <p:nvPr/>
        </p:nvSpPr>
        <p:spPr>
          <a:xfrm>
            <a:off x="78229" y="2981260"/>
            <a:ext cx="54504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e.g. aller	           →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nous</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j’</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DA51E61-1393-4B86-9710-5B62AAE76401}"/>
              </a:ext>
            </a:extLst>
          </p:cNvPr>
          <p:cNvSpPr txBox="1"/>
          <p:nvPr/>
        </p:nvSpPr>
        <p:spPr>
          <a:xfrm>
            <a:off x="78229" y="3467068"/>
            <a:ext cx="54504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e.g. empêcher →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nous</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j’</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0FEBC30-A5E8-4DCD-AC30-3346F9EB0A11}"/>
              </a:ext>
            </a:extLst>
          </p:cNvPr>
          <p:cNvSpPr txBox="1"/>
          <p:nvPr/>
        </p:nvSpPr>
        <p:spPr>
          <a:xfrm>
            <a:off x="78229" y="3952876"/>
            <a:ext cx="783965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 form the imperfect tense for </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il/elle/on</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you need:</a:t>
            </a:r>
            <a:endParaRPr kumimoji="0" lang="en-US"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DC53857D-3912-4DCF-9859-0B46BAD65D93}"/>
              </a:ext>
            </a:extLst>
          </p:cNvPr>
          <p:cNvSpPr txBox="1"/>
          <p:nvPr/>
        </p:nvSpPr>
        <p:spPr>
          <a:xfrm>
            <a:off x="3222709" y="4438684"/>
            <a:ext cx="650113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il/elle/on </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stem of present tense ‘nous’ form </a:t>
            </a:r>
            <a:r>
              <a:rPr kumimoji="0" lang="en-GB" sz="2000" b="1"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-ait</a:t>
            </a:r>
            <a:endParaRPr kumimoji="0" lang="en-US" sz="2000" b="1"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65693B6E-EB28-4F1E-9CA0-669357FEF259}"/>
              </a:ext>
            </a:extLst>
          </p:cNvPr>
          <p:cNvSpPr txBox="1"/>
          <p:nvPr/>
        </p:nvSpPr>
        <p:spPr>
          <a:xfrm>
            <a:off x="78229" y="4924492"/>
            <a:ext cx="67522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e.g. </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voyager   → </a:t>
            </a:r>
            <a:r>
              <a:rPr kumimoji="0" lang="fr-FR"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a:t>
            </a:r>
            <a:r>
              <a:rPr kumimoji="0" lang="fr-FR"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il/elle/on</a:t>
            </a:r>
            <a:endPar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CE84C6E-6E74-4603-803E-A8799B386A30}"/>
              </a:ext>
            </a:extLst>
          </p:cNvPr>
          <p:cNvSpPr txBox="1"/>
          <p:nvPr/>
        </p:nvSpPr>
        <p:spPr>
          <a:xfrm>
            <a:off x="78229" y="5410298"/>
            <a:ext cx="696038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e.g. </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cocher     → </a:t>
            </a:r>
            <a:r>
              <a:rPr kumimoji="0" lang="fr-FR"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a:t>
            </a:r>
            <a:r>
              <a:rPr kumimoji="0" lang="fr-FR"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il/elle/on</a:t>
            </a:r>
            <a:endPar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86A4B1F7-8CBD-4E82-A24D-D8C5A49FC48A}"/>
              </a:ext>
            </a:extLst>
          </p:cNvPr>
          <p:cNvSpPr txBox="1"/>
          <p:nvPr/>
        </p:nvSpPr>
        <p:spPr>
          <a:xfrm>
            <a:off x="3814545" y="2987393"/>
            <a:ext cx="11796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all</a:t>
            </a:r>
            <a:r>
              <a:rPr kumimoji="0" lang="fr-FR" sz="2000" b="1" i="0" u="none" strike="sngStrike" kern="1200" cap="none" spc="0" normalizeH="0" baseline="0" noProof="0" dirty="0">
                <a:ln>
                  <a:noFill/>
                </a:ln>
                <a:solidFill>
                  <a:srgbClr val="104F75"/>
                </a:solidFill>
                <a:effectLst/>
                <a:uLnTx/>
                <a:uFillTx/>
                <a:latin typeface="Century Gothic" panose="020F0302020204030204"/>
                <a:ea typeface="+mn-ea"/>
                <a:cs typeface="+mn-cs"/>
              </a:rPr>
              <a:t>ons</a:t>
            </a:r>
          </a:p>
        </p:txBody>
      </p:sp>
      <p:sp>
        <p:nvSpPr>
          <p:cNvPr id="24" name="TextBox 23">
            <a:extLst>
              <a:ext uri="{FF2B5EF4-FFF2-40B4-BE49-F238E27FC236}">
                <a16:creationId xmlns:a16="http://schemas.microsoft.com/office/drawing/2014/main" id="{BE492C7C-7D26-4982-8AA4-BE0BBFD0EE08}"/>
              </a:ext>
            </a:extLst>
          </p:cNvPr>
          <p:cNvSpPr txBox="1"/>
          <p:nvPr/>
        </p:nvSpPr>
        <p:spPr>
          <a:xfrm>
            <a:off x="3062252" y="3487616"/>
            <a:ext cx="18214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empêch</a:t>
            </a:r>
            <a:r>
              <a:rPr kumimoji="0" lang="fr-FR" sz="2000" b="1" i="0" u="none" strike="sngStrike" kern="1200" cap="none" spc="0" normalizeH="0" baseline="0" noProof="0" dirty="0">
                <a:ln>
                  <a:noFill/>
                </a:ln>
                <a:solidFill>
                  <a:srgbClr val="104F75"/>
                </a:solidFill>
                <a:effectLst/>
                <a:uLnTx/>
                <a:uFillTx/>
                <a:latin typeface="Century Gothic" panose="020F0302020204030204"/>
                <a:ea typeface="+mn-ea"/>
                <a:cs typeface="+mn-cs"/>
              </a:rPr>
              <a:t>ons</a:t>
            </a:r>
          </a:p>
        </p:txBody>
      </p:sp>
      <p:sp>
        <p:nvSpPr>
          <p:cNvPr id="26" name="TextBox 25">
            <a:extLst>
              <a:ext uri="{FF2B5EF4-FFF2-40B4-BE49-F238E27FC236}">
                <a16:creationId xmlns:a16="http://schemas.microsoft.com/office/drawing/2014/main" id="{1E15FCD1-7970-4EC4-8BA9-9AD43B3CD82E}"/>
              </a:ext>
            </a:extLst>
          </p:cNvPr>
          <p:cNvSpPr txBox="1"/>
          <p:nvPr/>
        </p:nvSpPr>
        <p:spPr>
          <a:xfrm>
            <a:off x="2983651" y="4937263"/>
            <a:ext cx="166178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voyag</a:t>
            </a:r>
            <a:r>
              <a:rPr kumimoji="0" lang="fr-FR"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t>
            </a:r>
            <a:r>
              <a:rPr kumimoji="0" lang="fr-FR" sz="2000" b="1" i="0" u="none" strike="sngStrike" kern="1200" cap="none" spc="0" normalizeH="0" baseline="0" noProof="0" dirty="0">
                <a:ln>
                  <a:noFill/>
                </a:ln>
                <a:solidFill>
                  <a:srgbClr val="104F75"/>
                </a:solidFill>
                <a:effectLst/>
                <a:uLnTx/>
                <a:uFillTx/>
                <a:latin typeface="Century Gothic" panose="020B0502020202020204" pitchFamily="34" charset="0"/>
                <a:ea typeface="+mn-ea"/>
                <a:cs typeface="+mn-cs"/>
              </a:rPr>
              <a:t>ons  </a:t>
            </a:r>
          </a:p>
        </p:txBody>
      </p:sp>
      <p:sp>
        <p:nvSpPr>
          <p:cNvPr id="27" name="TextBox 26">
            <a:extLst>
              <a:ext uri="{FF2B5EF4-FFF2-40B4-BE49-F238E27FC236}">
                <a16:creationId xmlns:a16="http://schemas.microsoft.com/office/drawing/2014/main" id="{99EDA970-EDF0-4239-B45F-5BEE70100566}"/>
              </a:ext>
            </a:extLst>
          </p:cNvPr>
          <p:cNvSpPr txBox="1"/>
          <p:nvPr/>
        </p:nvSpPr>
        <p:spPr>
          <a:xfrm>
            <a:off x="3155612" y="5397091"/>
            <a:ext cx="156362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coch</a:t>
            </a:r>
            <a:r>
              <a:rPr kumimoji="0" lang="fr-FR" sz="2000" b="1" i="0" u="none" strike="sngStrike" kern="1200" cap="none" spc="0" normalizeH="0" baseline="0" noProof="0" dirty="0">
                <a:ln>
                  <a:noFill/>
                </a:ln>
                <a:solidFill>
                  <a:srgbClr val="104F75"/>
                </a:solidFill>
                <a:effectLst/>
                <a:uLnTx/>
                <a:uFillTx/>
                <a:latin typeface="Century Gothic" panose="020B0502020202020204" pitchFamily="34" charset="0"/>
                <a:ea typeface="+mn-ea"/>
                <a:cs typeface="+mn-cs"/>
              </a:rPr>
              <a:t>ons</a:t>
            </a:r>
          </a:p>
        </p:txBody>
      </p:sp>
      <p:sp>
        <p:nvSpPr>
          <p:cNvPr id="28" name="TextBox 27">
            <a:extLst>
              <a:ext uri="{FF2B5EF4-FFF2-40B4-BE49-F238E27FC236}">
                <a16:creationId xmlns:a16="http://schemas.microsoft.com/office/drawing/2014/main" id="{C8AD57E2-5D0F-42E1-864E-123E5D4712FD}"/>
              </a:ext>
            </a:extLst>
          </p:cNvPr>
          <p:cNvSpPr txBox="1"/>
          <p:nvPr/>
        </p:nvSpPr>
        <p:spPr>
          <a:xfrm>
            <a:off x="5322435" y="2997539"/>
            <a:ext cx="18214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all</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ais</a:t>
            </a:r>
          </a:p>
        </p:txBody>
      </p:sp>
      <p:sp>
        <p:nvSpPr>
          <p:cNvPr id="29" name="TextBox 28">
            <a:extLst>
              <a:ext uri="{FF2B5EF4-FFF2-40B4-BE49-F238E27FC236}">
                <a16:creationId xmlns:a16="http://schemas.microsoft.com/office/drawing/2014/main" id="{6EFA3244-9CA5-4CB2-8F0B-A25DD4672AE5}"/>
              </a:ext>
            </a:extLst>
          </p:cNvPr>
          <p:cNvSpPr txBox="1"/>
          <p:nvPr/>
        </p:nvSpPr>
        <p:spPr>
          <a:xfrm>
            <a:off x="5322435" y="3480563"/>
            <a:ext cx="18214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empêch</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ais</a:t>
            </a:r>
          </a:p>
        </p:txBody>
      </p:sp>
      <p:sp>
        <p:nvSpPr>
          <p:cNvPr id="30" name="TextBox 29">
            <a:extLst>
              <a:ext uri="{FF2B5EF4-FFF2-40B4-BE49-F238E27FC236}">
                <a16:creationId xmlns:a16="http://schemas.microsoft.com/office/drawing/2014/main" id="{3ADA66E7-EB9D-470B-806B-300C4ED3A0BD}"/>
              </a:ext>
            </a:extLst>
          </p:cNvPr>
          <p:cNvSpPr txBox="1"/>
          <p:nvPr/>
        </p:nvSpPr>
        <p:spPr>
          <a:xfrm>
            <a:off x="6473278" y="4937263"/>
            <a:ext cx="251415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voyag</a:t>
            </a:r>
            <a:r>
              <a:rPr kumimoji="0" lang="fr-FR"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t>
            </a:r>
            <a:r>
              <a:rPr kumimoji="0" lang="fr-FR"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ait</a:t>
            </a:r>
            <a:r>
              <a:rPr kumimoji="0" lang="fr-FR" sz="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 </a:t>
            </a:r>
            <a:endParaRPr kumimoji="0" lang="fr-FR"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068A6DDA-6FE8-4662-A5AA-E38E7997EA2A}"/>
              </a:ext>
            </a:extLst>
          </p:cNvPr>
          <p:cNvSpPr txBox="1"/>
          <p:nvPr/>
        </p:nvSpPr>
        <p:spPr>
          <a:xfrm>
            <a:off x="6473278" y="5410298"/>
            <a:ext cx="251415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coch</a:t>
            </a:r>
            <a:r>
              <a:rPr kumimoji="0" lang="fr-FR"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ait</a:t>
            </a:r>
            <a:r>
              <a:rPr kumimoji="0" lang="fr-FR" sz="2000" b="0" i="0" u="none" strike="noStrike" kern="1200" cap="none" spc="0" normalizeH="0" baseline="0" noProof="0" dirty="0">
                <a:ln>
                  <a:noFill/>
                </a:ln>
                <a:solidFill>
                  <a:srgbClr val="FA6501"/>
                </a:solidFill>
                <a:effectLst/>
                <a:uLnTx/>
                <a:uFillTx/>
                <a:latin typeface="Century Gothic" panose="020B0502020202020204" pitchFamily="34" charset="0"/>
                <a:ea typeface="+mn-ea"/>
                <a:cs typeface="+mn-cs"/>
              </a:rPr>
              <a:t> </a:t>
            </a:r>
            <a:endParaRPr kumimoji="0" lang="fr-FR"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B3578C03-00D1-43EF-A048-56E046E60874}"/>
              </a:ext>
            </a:extLst>
          </p:cNvPr>
          <p:cNvSpPr txBox="1"/>
          <p:nvPr/>
        </p:nvSpPr>
        <p:spPr>
          <a:xfrm>
            <a:off x="7561222" y="2997539"/>
            <a:ext cx="18214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I </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used to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go</a:t>
            </a:r>
            <a:endPar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2BB97FA-FDD8-4C15-94EB-8D20C5DCA274}"/>
              </a:ext>
            </a:extLst>
          </p:cNvPr>
          <p:cNvSpPr txBox="1"/>
          <p:nvPr/>
        </p:nvSpPr>
        <p:spPr>
          <a:xfrm>
            <a:off x="7553890" y="3487616"/>
            <a:ext cx="2479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I</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used to </a:t>
            </a:r>
            <a:r>
              <a:rPr lang="fr-FR" sz="2000" dirty="0">
                <a:solidFill>
                  <a:srgbClr val="104F75"/>
                </a:solidFill>
                <a:latin typeface="Century Gothic" panose="020F0302020204030204"/>
              </a:rPr>
              <a:t>prevent</a:t>
            </a:r>
            <a:endParaRPr kumimoji="0" lang="fr-FR" sz="2000" b="1" i="0" u="none" strike="noStrike" kern="1200" cap="none" spc="0" normalizeH="0" baseline="0" noProof="0" dirty="0">
              <a:ln>
                <a:noFill/>
              </a:ln>
              <a:solidFill>
                <a:srgbClr val="104F75"/>
              </a:solidFill>
              <a:effectLst/>
              <a:uLnTx/>
              <a:uFillTx/>
              <a:latin typeface="Century Gothic" panose="020F0302020204030204"/>
            </a:endParaRPr>
          </a:p>
        </p:txBody>
      </p:sp>
      <p:sp>
        <p:nvSpPr>
          <p:cNvPr id="33" name="TextBox 32">
            <a:extLst>
              <a:ext uri="{FF2B5EF4-FFF2-40B4-BE49-F238E27FC236}">
                <a16:creationId xmlns:a16="http://schemas.microsoft.com/office/drawing/2014/main" id="{E4466563-B837-418C-8375-57C9E3A06659}"/>
              </a:ext>
            </a:extLst>
          </p:cNvPr>
          <p:cNvSpPr txBox="1"/>
          <p:nvPr/>
        </p:nvSpPr>
        <p:spPr>
          <a:xfrm>
            <a:off x="8416479" y="4934055"/>
            <a:ext cx="29092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04F75"/>
                </a:solidFill>
                <a:latin typeface="Century Gothic" panose="020F0302020204030204"/>
              </a:rPr>
              <a:t>he/she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used to </a:t>
            </a:r>
            <a:r>
              <a:rPr lang="fr-FR" sz="2000" dirty="0">
                <a:solidFill>
                  <a:srgbClr val="104F75"/>
                </a:solidFill>
                <a:latin typeface="Century Gothic" panose="020F0302020204030204"/>
              </a:rPr>
              <a:t>travel</a:t>
            </a:r>
            <a:endParaRPr kumimoji="0" lang="fr-FR" sz="2000" b="1" i="0" u="none" strike="noStrike" kern="1200" cap="none" spc="0" normalizeH="0" baseline="0" noProof="0" dirty="0">
              <a:ln>
                <a:noFill/>
              </a:ln>
              <a:solidFill>
                <a:srgbClr val="104F75"/>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CA800E3A-DD1D-4222-B128-E57AE654043E}"/>
              </a:ext>
            </a:extLst>
          </p:cNvPr>
          <p:cNvSpPr txBox="1"/>
          <p:nvPr/>
        </p:nvSpPr>
        <p:spPr>
          <a:xfrm>
            <a:off x="8416479" y="5397091"/>
            <a:ext cx="26978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04F75"/>
                </a:solidFill>
                <a:latin typeface="Century Gothic" panose="020F0302020204030204"/>
              </a:rPr>
              <a:t>he/she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used to</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lang="fr-FR" sz="2000" dirty="0">
                <a:solidFill>
                  <a:srgbClr val="104F75"/>
                </a:solidFill>
                <a:latin typeface="Century Gothic" panose="020F0302020204030204"/>
              </a:rPr>
              <a:t>tick</a:t>
            </a:r>
            <a:endParaRPr kumimoji="0" lang="fr-FR" sz="2000" b="1" i="0" u="none" strike="noStrike" kern="1200" cap="none" spc="0" normalizeH="0" baseline="0" noProof="0" dirty="0">
              <a:ln>
                <a:noFill/>
              </a:ln>
              <a:solidFill>
                <a:srgbClr val="104F75"/>
              </a:solidFill>
              <a:effectLst/>
              <a:uLnTx/>
              <a:uFillTx/>
              <a:latin typeface="Century Gothic" panose="020F0302020204030204"/>
            </a:endParaRPr>
          </a:p>
        </p:txBody>
      </p:sp>
    </p:spTree>
    <p:extLst>
      <p:ext uri="{BB962C8B-B14F-4D97-AF65-F5344CB8AC3E}">
        <p14:creationId xmlns:p14="http://schemas.microsoft.com/office/powerpoint/2010/main" val="126622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p:bldP spid="16" grpId="0"/>
      <p:bldP spid="17" grpId="0"/>
      <p:bldP spid="20" grpId="0"/>
      <p:bldP spid="21" grpId="0"/>
      <p:bldP spid="23" grpId="0"/>
      <p:bldP spid="24" grpId="0"/>
      <p:bldP spid="26" grpId="0"/>
      <p:bldP spid="27" grpId="0"/>
      <p:bldP spid="28" grpId="0"/>
      <p:bldP spid="29" grpId="0"/>
      <p:bldP spid="30" grpId="0"/>
      <p:bldP spid="31" grpId="0"/>
      <p:bldP spid="25" grpId="0"/>
      <p:bldP spid="32" grpId="0"/>
      <p:bldP spid="33"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Édith Piaf</a:t>
            </a:r>
          </a:p>
        </p:txBody>
      </p:sp>
      <p:sp>
        <p:nvSpPr>
          <p:cNvPr id="2" name="TextBox 1">
            <a:extLst>
              <a:ext uri="{FF2B5EF4-FFF2-40B4-BE49-F238E27FC236}">
                <a16:creationId xmlns:a16="http://schemas.microsoft.com/office/drawing/2014/main" id="{E95CBB7D-7F87-48A4-A77D-8B1B8183D8F8}"/>
              </a:ext>
            </a:extLst>
          </p:cNvPr>
          <p:cNvSpPr txBox="1"/>
          <p:nvPr/>
        </p:nvSpPr>
        <p:spPr>
          <a:xfrm>
            <a:off x="178905" y="1340455"/>
            <a:ext cx="9007416" cy="3726918"/>
          </a:xfrm>
          <a:prstGeom prst="rect">
            <a:avLst/>
          </a:prstGeom>
          <a:solidFill>
            <a:srgbClr val="E3EAFD"/>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2000" b="1" dirty="0">
                <a:solidFill>
                  <a:srgbClr val="104F75"/>
                </a:solidFill>
                <a:latin typeface="Century Gothic" panose="020F0302020204030204"/>
              </a:rPr>
              <a:t> J’       </a:t>
            </a:r>
            <a:r>
              <a:rPr lang="fr-FR" sz="2000" dirty="0">
                <a:solidFill>
                  <a:srgbClr val="104F75"/>
                </a:solidFill>
                <a:latin typeface="Century Gothic" panose="020F0302020204030204"/>
              </a:rPr>
              <a:t>habitais </a:t>
            </a:r>
            <a:r>
              <a:rPr lang="fr-FR" sz="2000" dirty="0">
                <a:solidFill>
                  <a:srgbClr val="104F75"/>
                </a:solidFill>
                <a:latin typeface="Century Gothic" panose="020B0502020202020204" pitchFamily="34" charset="0"/>
              </a:rPr>
              <a:t>à Paris, mais pas avec ma mère.    </a:t>
            </a:r>
            <a:r>
              <a:rPr lang="fr-FR" sz="2000" b="1" dirty="0">
                <a:solidFill>
                  <a:srgbClr val="104F75"/>
                </a:solidFill>
                <a:latin typeface="Century Gothic" panose="020B0502020202020204" pitchFamily="34" charset="0"/>
              </a:rPr>
              <a:t>Elle   </a:t>
            </a:r>
            <a:r>
              <a:rPr lang="fr-FR" sz="2000" dirty="0">
                <a:solidFill>
                  <a:srgbClr val="104F75"/>
                </a:solidFill>
                <a:latin typeface="Century Gothic" panose="020B0502020202020204" pitchFamily="34" charset="0"/>
              </a:rPr>
              <a:t>travaillait dans le théâtre.    </a:t>
            </a:r>
            <a:r>
              <a:rPr lang="fr-FR" sz="2000" b="1" dirty="0">
                <a:solidFill>
                  <a:srgbClr val="104F75"/>
                </a:solidFill>
                <a:latin typeface="Century Gothic" panose="020B0502020202020204" pitchFamily="34" charset="0"/>
              </a:rPr>
              <a:t>Elle   </a:t>
            </a:r>
            <a:r>
              <a:rPr lang="fr-FR" sz="2000" dirty="0">
                <a:solidFill>
                  <a:srgbClr val="104F75"/>
                </a:solidFill>
                <a:latin typeface="Century Gothic" panose="020B0502020202020204" pitchFamily="34" charset="0"/>
              </a:rPr>
              <a:t>voyageait souvent pour le travail.    </a:t>
            </a:r>
            <a:r>
              <a:rPr lang="fr-FR" sz="2000" b="1" dirty="0">
                <a:solidFill>
                  <a:srgbClr val="104F75"/>
                </a:solidFill>
                <a:latin typeface="Century Gothic" panose="020B0502020202020204" pitchFamily="34" charset="0"/>
              </a:rPr>
              <a:t>J’      </a:t>
            </a:r>
            <a:r>
              <a:rPr lang="fr-FR" sz="2000" dirty="0">
                <a:solidFill>
                  <a:srgbClr val="104F75"/>
                </a:solidFill>
                <a:latin typeface="Century Gothic" panose="020B0502020202020204" pitchFamily="34" charset="0"/>
              </a:rPr>
              <a:t>habitais avec la mère de mon pè</a:t>
            </a:r>
            <a:r>
              <a:rPr lang="fr-FR" sz="2000" dirty="0">
                <a:solidFill>
                  <a:srgbClr val="104F75"/>
                </a:solidFill>
                <a:latin typeface="Century Gothic" panose="020F0302020204030204"/>
              </a:rPr>
              <a:t>re.    </a:t>
            </a:r>
            <a:r>
              <a:rPr lang="fr-FR" sz="2000" b="1" dirty="0">
                <a:solidFill>
                  <a:srgbClr val="104F75"/>
                </a:solidFill>
                <a:latin typeface="Century Gothic" panose="020F0302020204030204"/>
              </a:rPr>
              <a:t>Je</a:t>
            </a:r>
            <a:r>
              <a:rPr lang="fr-FR" sz="2000" dirty="0">
                <a:solidFill>
                  <a:srgbClr val="104F75"/>
                </a:solidFill>
                <a:latin typeface="Century Gothic" panose="020F0302020204030204"/>
              </a:rPr>
              <a:t>    chantais dans la rue avec ma sœur et    </a:t>
            </a:r>
            <a:r>
              <a:rPr lang="fr-FR" sz="2000" b="1" dirty="0">
                <a:solidFill>
                  <a:srgbClr val="104F75"/>
                </a:solidFill>
                <a:latin typeface="Century Gothic" panose="020F0302020204030204"/>
              </a:rPr>
              <a:t>on</a:t>
            </a:r>
            <a:r>
              <a:rPr lang="fr-FR" sz="2000" dirty="0">
                <a:solidFill>
                  <a:srgbClr val="104F75"/>
                </a:solidFill>
                <a:latin typeface="Century Gothic" panose="020F0302020204030204"/>
              </a:rPr>
              <a:t>       gagnait de l’argent ensemble.    </a:t>
            </a:r>
            <a:r>
              <a:rPr lang="fr-FR" sz="2000" b="1" dirty="0">
                <a:solidFill>
                  <a:srgbClr val="104F75"/>
                </a:solidFill>
                <a:latin typeface="Century Gothic" panose="020F0302020204030204"/>
              </a:rPr>
              <a:t>Je    </a:t>
            </a:r>
            <a:r>
              <a:rPr lang="fr-FR" sz="2000" dirty="0">
                <a:solidFill>
                  <a:srgbClr val="104F75"/>
                </a:solidFill>
                <a:latin typeface="Century Gothic" panose="020F0302020204030204"/>
              </a:rPr>
              <a:t>travaillais parfois avec Django Reinhardt.     </a:t>
            </a:r>
            <a:r>
              <a:rPr lang="fr-FR" sz="2000" b="1" dirty="0">
                <a:solidFill>
                  <a:srgbClr val="104F75"/>
                </a:solidFill>
                <a:latin typeface="Century Gothic" panose="020F0302020204030204"/>
              </a:rPr>
              <a:t>Il     </a:t>
            </a:r>
            <a:r>
              <a:rPr lang="fr-FR" sz="2000" dirty="0">
                <a:solidFill>
                  <a:srgbClr val="104F75"/>
                </a:solidFill>
                <a:latin typeface="Century Gothic" panose="020F0302020204030204"/>
              </a:rPr>
              <a:t>jouait de la guitare.  </a:t>
            </a:r>
            <a:r>
              <a:rPr lang="fr-FR" sz="2000" b="1" dirty="0">
                <a:solidFill>
                  <a:srgbClr val="104F75"/>
                </a:solidFill>
                <a:latin typeface="Century Gothic" panose="020F0302020204030204"/>
              </a:rPr>
              <a:t>   </a:t>
            </a:r>
            <a:r>
              <a:rPr lang="fr-FR" sz="2000" b="1" dirty="0">
                <a:solidFill>
                  <a:srgbClr val="104F75"/>
                </a:solidFill>
                <a:latin typeface="Century Gothic" panose="020B0502020202020204" pitchFamily="34" charset="0"/>
              </a:rPr>
              <a:t>J’     </a:t>
            </a:r>
            <a:r>
              <a:rPr lang="fr-FR" sz="2000" dirty="0">
                <a:solidFill>
                  <a:srgbClr val="104F75"/>
                </a:solidFill>
                <a:latin typeface="Century Gothic" panose="020B0502020202020204" pitchFamily="34" charset="0"/>
              </a:rPr>
              <a:t>aidais de nouveaux artistes, comme Charles Aznavour.     </a:t>
            </a:r>
            <a:r>
              <a:rPr lang="fr-FR" sz="2000" b="1" dirty="0">
                <a:solidFill>
                  <a:srgbClr val="104F75"/>
                </a:solidFill>
                <a:latin typeface="Century Gothic" panose="020B0502020202020204" pitchFamily="34" charset="0"/>
              </a:rPr>
              <a:t> Il     </a:t>
            </a:r>
            <a:r>
              <a:rPr lang="fr-FR" sz="2000" dirty="0">
                <a:solidFill>
                  <a:srgbClr val="104F75"/>
                </a:solidFill>
                <a:latin typeface="Century Gothic" panose="020B0502020202020204" pitchFamily="34" charset="0"/>
              </a:rPr>
              <a:t>partageait la scène avec moi. Les gens ont dit que    </a:t>
            </a:r>
            <a:r>
              <a:rPr lang="fr-FR" sz="2000" b="1" dirty="0">
                <a:solidFill>
                  <a:srgbClr val="104F75"/>
                </a:solidFill>
                <a:latin typeface="Century Gothic" panose="020B0502020202020204" pitchFamily="34" charset="0"/>
              </a:rPr>
              <a:t>je  </a:t>
            </a:r>
            <a:r>
              <a:rPr lang="fr-FR" sz="2000" dirty="0">
                <a:solidFill>
                  <a:srgbClr val="104F75"/>
                </a:solidFill>
                <a:latin typeface="Century Gothic" panose="020B0502020202020204" pitchFamily="34" charset="0"/>
              </a:rPr>
              <a:t>   travaillais avec les Allemands pendant la guerre, mais selon mon secrétaire et moi,     </a:t>
            </a:r>
            <a:r>
              <a:rPr lang="fr-FR" sz="2000" b="1" dirty="0">
                <a:solidFill>
                  <a:srgbClr val="104F75"/>
                </a:solidFill>
                <a:latin typeface="Century Gothic" panose="020B0502020202020204" pitchFamily="34" charset="0"/>
              </a:rPr>
              <a:t>j’  </a:t>
            </a:r>
            <a:r>
              <a:rPr lang="fr-FR" sz="2000" dirty="0">
                <a:solidFill>
                  <a:srgbClr val="104F75"/>
                </a:solidFill>
                <a:latin typeface="Century Gothic" panose="020B0502020202020204" pitchFamily="34" charset="0"/>
              </a:rPr>
              <a:t>   aidais les Français.</a:t>
            </a:r>
          </a:p>
        </p:txBody>
      </p:sp>
      <p:sp>
        <p:nvSpPr>
          <p:cNvPr id="3" name="TextBox 2">
            <a:extLst>
              <a:ext uri="{FF2B5EF4-FFF2-40B4-BE49-F238E27FC236}">
                <a16:creationId xmlns:a16="http://schemas.microsoft.com/office/drawing/2014/main" id="{45DA10A9-4E36-4E52-AE38-3F9312195E83}"/>
              </a:ext>
            </a:extLst>
          </p:cNvPr>
          <p:cNvSpPr txBox="1"/>
          <p:nvPr/>
        </p:nvSpPr>
        <p:spPr>
          <a:xfrm>
            <a:off x="6577263" y="249870"/>
            <a:ext cx="3112169" cy="461665"/>
          </a:xfrm>
          <a:prstGeom prst="rect">
            <a:avLst/>
          </a:prstGeom>
          <a:noFill/>
        </p:spPr>
        <p:txBody>
          <a:bodyPr wrap="square" rtlCol="0">
            <a:spAutoFit/>
          </a:bodyPr>
          <a:lstStyle/>
          <a:p>
            <a:pPr algn="l"/>
            <a:r>
              <a:rPr lang="fr-FR" sz="2400" dirty="0">
                <a:solidFill>
                  <a:srgbClr val="104F75"/>
                </a:solidFill>
              </a:rPr>
              <a:t>Choisis le bon mot.</a:t>
            </a:r>
          </a:p>
        </p:txBody>
      </p:sp>
      <p:sp>
        <p:nvSpPr>
          <p:cNvPr id="9" name="Rounded Rectangle 46">
            <a:extLst>
              <a:ext uri="{FF2B5EF4-FFF2-40B4-BE49-F238E27FC236}">
                <a16:creationId xmlns:a16="http://schemas.microsoft.com/office/drawing/2014/main" id="{6DC57073-B49D-4105-B360-8291DE929A17}"/>
              </a:ext>
            </a:extLst>
          </p:cNvPr>
          <p:cNvSpPr/>
          <p:nvPr/>
        </p:nvSpPr>
        <p:spPr>
          <a:xfrm>
            <a:off x="10812162" y="16520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6" name="Picture 5">
            <a:extLst>
              <a:ext uri="{FF2B5EF4-FFF2-40B4-BE49-F238E27FC236}">
                <a16:creationId xmlns:a16="http://schemas.microsoft.com/office/drawing/2014/main" id="{2877D162-E54B-4E80-82D7-3E41EC3E0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096" y="3925441"/>
            <a:ext cx="2283863" cy="2283863"/>
          </a:xfrm>
          <a:prstGeom prst="rect">
            <a:avLst/>
          </a:prstGeom>
        </p:spPr>
      </p:pic>
      <p:sp>
        <p:nvSpPr>
          <p:cNvPr id="10" name="Rounded Rectangle 46">
            <a:extLst>
              <a:ext uri="{FF2B5EF4-FFF2-40B4-BE49-F238E27FC236}">
                <a16:creationId xmlns:a16="http://schemas.microsoft.com/office/drawing/2014/main" id="{40F545FB-236E-42C5-A7E1-9EBE9747EFCA}"/>
              </a:ext>
            </a:extLst>
          </p:cNvPr>
          <p:cNvSpPr/>
          <p:nvPr/>
        </p:nvSpPr>
        <p:spPr>
          <a:xfrm>
            <a:off x="9340382" y="1788882"/>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1" name="Rounded Rectangle 46">
            <a:extLst>
              <a:ext uri="{FF2B5EF4-FFF2-40B4-BE49-F238E27FC236}">
                <a16:creationId xmlns:a16="http://schemas.microsoft.com/office/drawing/2014/main" id="{4411B405-5F5D-4EEA-AFC6-DDED2FA87FB7}"/>
              </a:ext>
            </a:extLst>
          </p:cNvPr>
          <p:cNvSpPr/>
          <p:nvPr/>
        </p:nvSpPr>
        <p:spPr>
          <a:xfrm>
            <a:off x="9340382" y="786055"/>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2" name="Rounded Rectangle 46">
            <a:extLst>
              <a:ext uri="{FF2B5EF4-FFF2-40B4-BE49-F238E27FC236}">
                <a16:creationId xmlns:a16="http://schemas.microsoft.com/office/drawing/2014/main" id="{C6107248-A4A0-48AE-8726-C55F3AF51708}"/>
              </a:ext>
            </a:extLst>
          </p:cNvPr>
          <p:cNvSpPr/>
          <p:nvPr/>
        </p:nvSpPr>
        <p:spPr>
          <a:xfrm>
            <a:off x="10621153" y="329352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elle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3" name="Rounded Rectangle 46">
            <a:extLst>
              <a:ext uri="{FF2B5EF4-FFF2-40B4-BE49-F238E27FC236}">
                <a16:creationId xmlns:a16="http://schemas.microsoft.com/office/drawing/2014/main" id="{A071F298-B476-4FC1-BB00-190170935A49}"/>
              </a:ext>
            </a:extLst>
          </p:cNvPr>
          <p:cNvSpPr/>
          <p:nvPr/>
        </p:nvSpPr>
        <p:spPr>
          <a:xfrm>
            <a:off x="10621153" y="229608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on</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4" name="Rounded Rectangle 46">
            <a:extLst>
              <a:ext uri="{FF2B5EF4-FFF2-40B4-BE49-F238E27FC236}">
                <a16:creationId xmlns:a16="http://schemas.microsoft.com/office/drawing/2014/main" id="{067BD891-F7F4-482B-A3FB-15E7B509F26E}"/>
              </a:ext>
            </a:extLst>
          </p:cNvPr>
          <p:cNvSpPr/>
          <p:nvPr/>
        </p:nvSpPr>
        <p:spPr>
          <a:xfrm>
            <a:off x="9340382" y="3291672"/>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elle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5" name="Rounded Rectangle 46">
            <a:extLst>
              <a:ext uri="{FF2B5EF4-FFF2-40B4-BE49-F238E27FC236}">
                <a16:creationId xmlns:a16="http://schemas.microsoft.com/office/drawing/2014/main" id="{E8AFCFA8-DFC6-4A42-A8C5-E2AEA79E8410}"/>
              </a:ext>
            </a:extLst>
          </p:cNvPr>
          <p:cNvSpPr/>
          <p:nvPr/>
        </p:nvSpPr>
        <p:spPr>
          <a:xfrm>
            <a:off x="10621153" y="1795511"/>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6" name="Rounded Rectangle 46">
            <a:extLst>
              <a:ext uri="{FF2B5EF4-FFF2-40B4-BE49-F238E27FC236}">
                <a16:creationId xmlns:a16="http://schemas.microsoft.com/office/drawing/2014/main" id="{4D763C48-204F-47F2-B85A-5ACDF4FF3603}"/>
              </a:ext>
            </a:extLst>
          </p:cNvPr>
          <p:cNvSpPr/>
          <p:nvPr/>
        </p:nvSpPr>
        <p:spPr>
          <a:xfrm>
            <a:off x="10621153" y="786055"/>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7" name="Rounded Rectangle 46">
            <a:extLst>
              <a:ext uri="{FF2B5EF4-FFF2-40B4-BE49-F238E27FC236}">
                <a16:creationId xmlns:a16="http://schemas.microsoft.com/office/drawing/2014/main" id="{01F6C1CD-6353-4109-8688-F54C28046F4D}"/>
              </a:ext>
            </a:extLst>
          </p:cNvPr>
          <p:cNvSpPr/>
          <p:nvPr/>
        </p:nvSpPr>
        <p:spPr>
          <a:xfrm>
            <a:off x="9340382" y="2790743"/>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il</a:t>
            </a:r>
          </a:p>
        </p:txBody>
      </p:sp>
      <p:sp>
        <p:nvSpPr>
          <p:cNvPr id="18" name="Rounded Rectangle 46">
            <a:extLst>
              <a:ext uri="{FF2B5EF4-FFF2-40B4-BE49-F238E27FC236}">
                <a16:creationId xmlns:a16="http://schemas.microsoft.com/office/drawing/2014/main" id="{2025A2B0-0FB8-4099-85FF-23765974E7CA}"/>
              </a:ext>
            </a:extLst>
          </p:cNvPr>
          <p:cNvSpPr/>
          <p:nvPr/>
        </p:nvSpPr>
        <p:spPr>
          <a:xfrm>
            <a:off x="9340382" y="1287953"/>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9" name="Rounded Rectangle 46">
            <a:extLst>
              <a:ext uri="{FF2B5EF4-FFF2-40B4-BE49-F238E27FC236}">
                <a16:creationId xmlns:a16="http://schemas.microsoft.com/office/drawing/2014/main" id="{CC9B4CE8-744F-4408-9543-B1B8005F3A67}"/>
              </a:ext>
            </a:extLst>
          </p:cNvPr>
          <p:cNvSpPr/>
          <p:nvPr/>
        </p:nvSpPr>
        <p:spPr>
          <a:xfrm>
            <a:off x="10621153" y="2791343"/>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il</a:t>
            </a:r>
          </a:p>
        </p:txBody>
      </p:sp>
      <p:sp>
        <p:nvSpPr>
          <p:cNvPr id="20" name="Rounded Rectangle 46">
            <a:extLst>
              <a:ext uri="{FF2B5EF4-FFF2-40B4-BE49-F238E27FC236}">
                <a16:creationId xmlns:a16="http://schemas.microsoft.com/office/drawing/2014/main" id="{9336EBBE-0790-477A-946B-98D1DDD3AB01}"/>
              </a:ext>
            </a:extLst>
          </p:cNvPr>
          <p:cNvSpPr/>
          <p:nvPr/>
        </p:nvSpPr>
        <p:spPr>
          <a:xfrm>
            <a:off x="10592201" y="128662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22" name="Rounded Rectangle 46">
            <a:extLst>
              <a:ext uri="{FF2B5EF4-FFF2-40B4-BE49-F238E27FC236}">
                <a16:creationId xmlns:a16="http://schemas.microsoft.com/office/drawing/2014/main" id="{0F1586AF-B38C-4E92-912F-E07A0597AABA}"/>
              </a:ext>
            </a:extLst>
          </p:cNvPr>
          <p:cNvSpPr/>
          <p:nvPr/>
        </p:nvSpPr>
        <p:spPr>
          <a:xfrm>
            <a:off x="9340382" y="2289811"/>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21" name="Rounded Rectangle 46">
            <a:extLst>
              <a:ext uri="{FF2B5EF4-FFF2-40B4-BE49-F238E27FC236}">
                <a16:creationId xmlns:a16="http://schemas.microsoft.com/office/drawing/2014/main" id="{F4D919B7-B431-41CE-9D63-572E7EE5C359}"/>
              </a:ext>
            </a:extLst>
          </p:cNvPr>
          <p:cNvSpPr/>
          <p:nvPr/>
        </p:nvSpPr>
        <p:spPr>
          <a:xfrm>
            <a:off x="178905" y="1396463"/>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Rounded Rectangle 46">
            <a:extLst>
              <a:ext uri="{FF2B5EF4-FFF2-40B4-BE49-F238E27FC236}">
                <a16:creationId xmlns:a16="http://schemas.microsoft.com/office/drawing/2014/main" id="{60C22C86-10F4-4419-B910-204588A78C62}"/>
              </a:ext>
            </a:extLst>
          </p:cNvPr>
          <p:cNvSpPr/>
          <p:nvPr/>
        </p:nvSpPr>
        <p:spPr>
          <a:xfrm>
            <a:off x="6163197" y="1403625"/>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46">
            <a:extLst>
              <a:ext uri="{FF2B5EF4-FFF2-40B4-BE49-F238E27FC236}">
                <a16:creationId xmlns:a16="http://schemas.microsoft.com/office/drawing/2014/main" id="{88D5D1FA-1CB4-49E5-8813-1972282793DD}"/>
              </a:ext>
            </a:extLst>
          </p:cNvPr>
          <p:cNvSpPr/>
          <p:nvPr/>
        </p:nvSpPr>
        <p:spPr>
          <a:xfrm>
            <a:off x="1346854" y="1856037"/>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46">
            <a:extLst>
              <a:ext uri="{FF2B5EF4-FFF2-40B4-BE49-F238E27FC236}">
                <a16:creationId xmlns:a16="http://schemas.microsoft.com/office/drawing/2014/main" id="{0B5EF287-F5E1-40EE-B995-EBCF5C7B144B}"/>
              </a:ext>
            </a:extLst>
          </p:cNvPr>
          <p:cNvSpPr/>
          <p:nvPr/>
        </p:nvSpPr>
        <p:spPr>
          <a:xfrm>
            <a:off x="6328909" y="1856037"/>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46">
            <a:extLst>
              <a:ext uri="{FF2B5EF4-FFF2-40B4-BE49-F238E27FC236}">
                <a16:creationId xmlns:a16="http://schemas.microsoft.com/office/drawing/2014/main" id="{16BE74F7-AF97-4D6B-908F-73F48DF21E61}"/>
              </a:ext>
            </a:extLst>
          </p:cNvPr>
          <p:cNvSpPr/>
          <p:nvPr/>
        </p:nvSpPr>
        <p:spPr>
          <a:xfrm>
            <a:off x="3005679" y="2329221"/>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46">
            <a:extLst>
              <a:ext uri="{FF2B5EF4-FFF2-40B4-BE49-F238E27FC236}">
                <a16:creationId xmlns:a16="http://schemas.microsoft.com/office/drawing/2014/main" id="{62E2F9AD-EC03-4780-B772-9108052EBA2B}"/>
              </a:ext>
            </a:extLst>
          </p:cNvPr>
          <p:cNvSpPr/>
          <p:nvPr/>
        </p:nvSpPr>
        <p:spPr>
          <a:xfrm>
            <a:off x="227030" y="2816276"/>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46">
            <a:extLst>
              <a:ext uri="{FF2B5EF4-FFF2-40B4-BE49-F238E27FC236}">
                <a16:creationId xmlns:a16="http://schemas.microsoft.com/office/drawing/2014/main" id="{FDEA0CDA-A087-4BEF-9CF4-16A2D4B2BAAF}"/>
              </a:ext>
            </a:extLst>
          </p:cNvPr>
          <p:cNvSpPr/>
          <p:nvPr/>
        </p:nvSpPr>
        <p:spPr>
          <a:xfrm>
            <a:off x="4881594" y="2816704"/>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ounded Rectangle 46">
            <a:extLst>
              <a:ext uri="{FF2B5EF4-FFF2-40B4-BE49-F238E27FC236}">
                <a16:creationId xmlns:a16="http://schemas.microsoft.com/office/drawing/2014/main" id="{10F528EB-C122-4A16-81C6-8D48204C9C3B}"/>
              </a:ext>
            </a:extLst>
          </p:cNvPr>
          <p:cNvSpPr/>
          <p:nvPr/>
        </p:nvSpPr>
        <p:spPr>
          <a:xfrm>
            <a:off x="2510700" y="3229200"/>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ounded Rectangle 46">
            <a:extLst>
              <a:ext uri="{FF2B5EF4-FFF2-40B4-BE49-F238E27FC236}">
                <a16:creationId xmlns:a16="http://schemas.microsoft.com/office/drawing/2014/main" id="{DBF09A9E-4C3C-4F9C-96B8-AC16DEB2CE00}"/>
              </a:ext>
            </a:extLst>
          </p:cNvPr>
          <p:cNvSpPr/>
          <p:nvPr/>
        </p:nvSpPr>
        <p:spPr>
          <a:xfrm>
            <a:off x="5848510" y="3229200"/>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ounded Rectangle 46">
            <a:extLst>
              <a:ext uri="{FF2B5EF4-FFF2-40B4-BE49-F238E27FC236}">
                <a16:creationId xmlns:a16="http://schemas.microsoft.com/office/drawing/2014/main" id="{69149B24-D36B-45D6-9FA2-F4C446D2FB50}"/>
              </a:ext>
            </a:extLst>
          </p:cNvPr>
          <p:cNvSpPr/>
          <p:nvPr/>
        </p:nvSpPr>
        <p:spPr>
          <a:xfrm>
            <a:off x="4619470" y="3703395"/>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32" name="Rounded Rectangle 46">
            <a:extLst>
              <a:ext uri="{FF2B5EF4-FFF2-40B4-BE49-F238E27FC236}">
                <a16:creationId xmlns:a16="http://schemas.microsoft.com/office/drawing/2014/main" id="{A79F3637-77C3-47EC-A27C-FE0DCD27D36B}"/>
              </a:ext>
            </a:extLst>
          </p:cNvPr>
          <p:cNvSpPr/>
          <p:nvPr/>
        </p:nvSpPr>
        <p:spPr>
          <a:xfrm>
            <a:off x="3375183" y="4177446"/>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33" name="Rounded Rectangle 46">
            <a:extLst>
              <a:ext uri="{FF2B5EF4-FFF2-40B4-BE49-F238E27FC236}">
                <a16:creationId xmlns:a16="http://schemas.microsoft.com/office/drawing/2014/main" id="{617BDBB4-398C-4049-832C-B75787F4E969}"/>
              </a:ext>
            </a:extLst>
          </p:cNvPr>
          <p:cNvSpPr/>
          <p:nvPr/>
        </p:nvSpPr>
        <p:spPr>
          <a:xfrm>
            <a:off x="5623360" y="4614961"/>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Tree>
    <p:extLst>
      <p:ext uri="{BB962C8B-B14F-4D97-AF65-F5344CB8AC3E}">
        <p14:creationId xmlns:p14="http://schemas.microsoft.com/office/powerpoint/2010/main" val="115002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Verbs like prendre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73B461A8-5B8A-4915-BB93-8AF9155E2234}"/>
              </a:ext>
            </a:extLst>
          </p:cNvPr>
          <p:cNvSpPr txBox="1"/>
          <p:nvPr/>
        </p:nvSpPr>
        <p:spPr>
          <a:xfrm>
            <a:off x="92035" y="1254755"/>
            <a:ext cx="983768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Verbs</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 like </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prendre</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apprendre</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comprendre</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3EA0896C-A856-41D5-A0A7-912BB4530D0E}"/>
              </a:ext>
            </a:extLst>
          </p:cNvPr>
          <p:cNvSpPr txBox="1"/>
          <p:nvPr/>
        </p:nvSpPr>
        <p:spPr>
          <a:xfrm>
            <a:off x="975804" y="1944822"/>
            <a:ext cx="163062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dirty="0">
                <a:ln>
                  <a:noFill/>
                </a:ln>
                <a:solidFill>
                  <a:srgbClr val="104F75"/>
                </a:solidFill>
                <a:effectLst/>
                <a:uLnTx/>
                <a:uFillTx/>
                <a:latin typeface="Century Gothic" panose="020F0302020204030204"/>
                <a:ea typeface="+mn-ea"/>
                <a:cs typeface="+mn-cs"/>
              </a:rPr>
              <a:t>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I take</a:t>
            </a:r>
          </a:p>
        </p:txBody>
      </p:sp>
      <p:sp>
        <p:nvSpPr>
          <p:cNvPr id="11" name="TextBox 10">
            <a:extLst>
              <a:ext uri="{FF2B5EF4-FFF2-40B4-BE49-F238E27FC236}">
                <a16:creationId xmlns:a16="http://schemas.microsoft.com/office/drawing/2014/main" id="{8CC3D6F4-73A6-4793-A1D5-E0E198286C8B}"/>
              </a:ext>
            </a:extLst>
          </p:cNvPr>
          <p:cNvSpPr txBox="1"/>
          <p:nvPr/>
        </p:nvSpPr>
        <p:spPr>
          <a:xfrm>
            <a:off x="3739588" y="1944822"/>
            <a:ext cx="352499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[sing.]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learn</a:t>
            </a:r>
          </a:p>
        </p:txBody>
      </p:sp>
      <p:sp>
        <p:nvSpPr>
          <p:cNvPr id="13" name="TextBox 12">
            <a:extLst>
              <a:ext uri="{FF2B5EF4-FFF2-40B4-BE49-F238E27FC236}">
                <a16:creationId xmlns:a16="http://schemas.microsoft.com/office/drawing/2014/main" id="{5ACC30ED-58CF-4210-A4CA-FADDB635D87F}"/>
              </a:ext>
            </a:extLst>
          </p:cNvPr>
          <p:cNvSpPr txBox="1"/>
          <p:nvPr/>
        </p:nvSpPr>
        <p:spPr>
          <a:xfrm>
            <a:off x="7122164" y="1944822"/>
            <a:ext cx="46886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he/she understands</a:t>
            </a:r>
          </a:p>
        </p:txBody>
      </p:sp>
      <p:sp>
        <p:nvSpPr>
          <p:cNvPr id="15" name="TextBox 14">
            <a:extLst>
              <a:ext uri="{FF2B5EF4-FFF2-40B4-BE49-F238E27FC236}">
                <a16:creationId xmlns:a16="http://schemas.microsoft.com/office/drawing/2014/main" id="{EE64AD49-BE84-4354-9BD6-99E5F50E4BA1}"/>
              </a:ext>
            </a:extLst>
          </p:cNvPr>
          <p:cNvSpPr txBox="1"/>
          <p:nvPr/>
        </p:nvSpPr>
        <p:spPr>
          <a:xfrm>
            <a:off x="657425" y="3358035"/>
            <a:ext cx="226738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we take</a:t>
            </a:r>
          </a:p>
        </p:txBody>
      </p:sp>
      <p:sp>
        <p:nvSpPr>
          <p:cNvPr id="17" name="TextBox 16">
            <a:extLst>
              <a:ext uri="{FF2B5EF4-FFF2-40B4-BE49-F238E27FC236}">
                <a16:creationId xmlns:a16="http://schemas.microsoft.com/office/drawing/2014/main" id="{2A32D65E-B2B3-44F1-80BF-0008530EDB2C}"/>
              </a:ext>
            </a:extLst>
          </p:cNvPr>
          <p:cNvSpPr txBox="1"/>
          <p:nvPr/>
        </p:nvSpPr>
        <p:spPr>
          <a:xfrm>
            <a:off x="3739588" y="3358035"/>
            <a:ext cx="352499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[pl./fml]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learn</a:t>
            </a:r>
          </a:p>
        </p:txBody>
      </p:sp>
      <p:sp>
        <p:nvSpPr>
          <p:cNvPr id="19" name="TextBox 18">
            <a:extLst>
              <a:ext uri="{FF2B5EF4-FFF2-40B4-BE49-F238E27FC236}">
                <a16:creationId xmlns:a16="http://schemas.microsoft.com/office/drawing/2014/main" id="{A38323E4-BC94-469D-AD52-7E5312BF37B5}"/>
              </a:ext>
            </a:extLst>
          </p:cNvPr>
          <p:cNvSpPr txBox="1"/>
          <p:nvPr/>
        </p:nvSpPr>
        <p:spPr>
          <a:xfrm>
            <a:off x="7409372" y="3358035"/>
            <a:ext cx="411423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they understand</a:t>
            </a:r>
          </a:p>
        </p:txBody>
      </p:sp>
      <p:sp>
        <p:nvSpPr>
          <p:cNvPr id="21" name="TextBox 20">
            <a:extLst>
              <a:ext uri="{FF2B5EF4-FFF2-40B4-BE49-F238E27FC236}">
                <a16:creationId xmlns:a16="http://schemas.microsoft.com/office/drawing/2014/main" id="{7E333822-97C8-493F-9015-70DD675F6FA7}"/>
              </a:ext>
            </a:extLst>
          </p:cNvPr>
          <p:cNvSpPr txBox="1"/>
          <p:nvPr/>
        </p:nvSpPr>
        <p:spPr>
          <a:xfrm>
            <a:off x="465692" y="2543133"/>
            <a:ext cx="265084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je prends</a:t>
            </a:r>
          </a:p>
        </p:txBody>
      </p:sp>
      <p:sp>
        <p:nvSpPr>
          <p:cNvPr id="23" name="TextBox 22">
            <a:extLst>
              <a:ext uri="{FF2B5EF4-FFF2-40B4-BE49-F238E27FC236}">
                <a16:creationId xmlns:a16="http://schemas.microsoft.com/office/drawing/2014/main" id="{5AD719FA-CCC9-487B-8260-CA12B008BF8D}"/>
              </a:ext>
            </a:extLst>
          </p:cNvPr>
          <p:cNvSpPr txBox="1"/>
          <p:nvPr/>
        </p:nvSpPr>
        <p:spPr>
          <a:xfrm>
            <a:off x="4049451" y="2543133"/>
            <a:ext cx="290527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tu apprends</a:t>
            </a:r>
          </a:p>
        </p:txBody>
      </p:sp>
      <p:sp>
        <p:nvSpPr>
          <p:cNvPr id="25" name="TextBox 24">
            <a:extLst>
              <a:ext uri="{FF2B5EF4-FFF2-40B4-BE49-F238E27FC236}">
                <a16:creationId xmlns:a16="http://schemas.microsoft.com/office/drawing/2014/main" id="{9E8C7A1E-7C06-4CCE-8853-60F07F55CD89}"/>
              </a:ext>
            </a:extLst>
          </p:cNvPr>
          <p:cNvSpPr txBox="1"/>
          <p:nvPr/>
        </p:nvSpPr>
        <p:spPr>
          <a:xfrm>
            <a:off x="7336370" y="2543133"/>
            <a:ext cx="426024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il/elle comprend</a:t>
            </a:r>
          </a:p>
        </p:txBody>
      </p:sp>
      <p:sp>
        <p:nvSpPr>
          <p:cNvPr id="27" name="TextBox 26">
            <a:extLst>
              <a:ext uri="{FF2B5EF4-FFF2-40B4-BE49-F238E27FC236}">
                <a16:creationId xmlns:a16="http://schemas.microsoft.com/office/drawing/2014/main" id="{750D09F6-F419-4DED-892D-E45A404E7820}"/>
              </a:ext>
            </a:extLst>
          </p:cNvPr>
          <p:cNvSpPr txBox="1"/>
          <p:nvPr/>
        </p:nvSpPr>
        <p:spPr>
          <a:xfrm>
            <a:off x="92035" y="3901346"/>
            <a:ext cx="339816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nous prenons</a:t>
            </a:r>
          </a:p>
        </p:txBody>
      </p:sp>
      <p:sp>
        <p:nvSpPr>
          <p:cNvPr id="29" name="TextBox 28">
            <a:extLst>
              <a:ext uri="{FF2B5EF4-FFF2-40B4-BE49-F238E27FC236}">
                <a16:creationId xmlns:a16="http://schemas.microsoft.com/office/drawing/2014/main" id="{62C83FAA-4AFA-4775-9BAB-204BD32772E1}"/>
              </a:ext>
            </a:extLst>
          </p:cNvPr>
          <p:cNvSpPr txBox="1"/>
          <p:nvPr/>
        </p:nvSpPr>
        <p:spPr>
          <a:xfrm>
            <a:off x="3739589" y="3901346"/>
            <a:ext cx="352499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vous apprenez</a:t>
            </a:r>
          </a:p>
        </p:txBody>
      </p:sp>
      <p:sp>
        <p:nvSpPr>
          <p:cNvPr id="31" name="TextBox 30">
            <a:extLst>
              <a:ext uri="{FF2B5EF4-FFF2-40B4-BE49-F238E27FC236}">
                <a16:creationId xmlns:a16="http://schemas.microsoft.com/office/drawing/2014/main" id="{FA0C169D-2F75-4E1A-88FB-9B3E1704BF1D}"/>
              </a:ext>
            </a:extLst>
          </p:cNvPr>
          <p:cNvSpPr txBox="1"/>
          <p:nvPr/>
        </p:nvSpPr>
        <p:spPr>
          <a:xfrm>
            <a:off x="7023060" y="3901346"/>
            <a:ext cx="488686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ils/elles comprennent</a:t>
            </a:r>
          </a:p>
        </p:txBody>
      </p:sp>
      <p:pic>
        <p:nvPicPr>
          <p:cNvPr id="3" name="Picture 2" descr="A group of figurines on a shelf&#10;&#10;Description automatically generated with low confidence">
            <a:extLst>
              <a:ext uri="{FF2B5EF4-FFF2-40B4-BE49-F238E27FC236}">
                <a16:creationId xmlns:a16="http://schemas.microsoft.com/office/drawing/2014/main" id="{1A2C99FD-2342-42F2-8356-E2B7E8AAC16B}"/>
              </a:ext>
            </a:extLst>
          </p:cNvPr>
          <p:cNvPicPr>
            <a:picLocks noChangeAspect="1"/>
          </p:cNvPicPr>
          <p:nvPr/>
        </p:nvPicPr>
        <p:blipFill rotWithShape="1">
          <a:blip r:embed="rId4">
            <a:extLst>
              <a:ext uri="{28A0092B-C50C-407E-A947-70E740481C1C}">
                <a14:useLocalDpi xmlns:a14="http://schemas.microsoft.com/office/drawing/2010/main" val="0"/>
              </a:ext>
            </a:extLst>
          </a:blip>
          <a:srcRect l="7067" t="48569"/>
          <a:stretch/>
        </p:blipFill>
        <p:spPr>
          <a:xfrm>
            <a:off x="1513114" y="4591413"/>
            <a:ext cx="8937171" cy="1809350"/>
          </a:xfrm>
          <a:prstGeom prst="rect">
            <a:avLst/>
          </a:prstGeom>
        </p:spPr>
      </p:pic>
    </p:spTree>
    <p:extLst>
      <p:ext uri="{BB962C8B-B14F-4D97-AF65-F5344CB8AC3E}">
        <p14:creationId xmlns:p14="http://schemas.microsoft.com/office/powerpoint/2010/main" val="188635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9" grpId="0"/>
      <p:bldP spid="21" grpId="0"/>
      <p:bldP spid="23" grpId="0"/>
      <p:bldP spid="25" grpId="0"/>
      <p:bldP spid="27" grpId="0"/>
      <p:bldP spid="29"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04F75"/>
                </a:solidFill>
                <a:latin typeface="Century Gothic" panose="020B0502020202020204" pitchFamily="34" charset="0"/>
                <a:cs typeface="Calibri" panose="020F0502020204030204" pitchFamily="34" charset="0"/>
              </a:rPr>
              <a:t>-aill-/-ail</a:t>
            </a:r>
            <a:endParaRPr lang="en-US" sz="12000" dirty="0">
              <a:solidFill>
                <a:srgbClr val="104F75"/>
              </a:solidFill>
            </a:endParaRPr>
          </a:p>
        </p:txBody>
      </p:sp>
      <p:sp>
        <p:nvSpPr>
          <p:cNvPr id="4" name="TextBox 3"/>
          <p:cNvSpPr txBox="1"/>
          <p:nvPr/>
        </p:nvSpPr>
        <p:spPr>
          <a:xfrm>
            <a:off x="4189067" y="4155455"/>
            <a:ext cx="38138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04F75"/>
                </a:solidFill>
                <a:effectLst/>
                <a:uLnTx/>
                <a:uFillTx/>
                <a:latin typeface="Century Gothic" panose="020F0302020204030204"/>
                <a:ea typeface="+mn-ea"/>
                <a:cs typeface="Calibri" panose="020F0502020204030204" pitchFamily="34" charset="0"/>
              </a:rPr>
              <a:t>t</a:t>
            </a:r>
            <a:r>
              <a:rPr kumimoji="0" lang="fr-FR" sz="12000" b="1" i="0" u="none" strike="noStrike" kern="1200" cap="none" spc="0" normalizeH="0" baseline="0" dirty="0">
                <a:ln>
                  <a:noFill/>
                </a:ln>
                <a:solidFill>
                  <a:srgbClr val="E87D1E"/>
                </a:solidFill>
                <a:effectLst/>
                <a:uLnTx/>
                <a:uFillTx/>
                <a:latin typeface="Century Gothic" panose="020F0302020204030204"/>
                <a:ea typeface="+mn-ea"/>
                <a:cs typeface="Calibri" panose="020F0502020204030204" pitchFamily="34" charset="0"/>
              </a:rPr>
              <a:t>aill</a:t>
            </a:r>
            <a:r>
              <a:rPr kumimoji="0" lang="fr-FR" sz="12000" b="0" i="0" u="none" strike="noStrike" kern="1200" cap="none" spc="0" normalizeH="0" baseline="0" dirty="0">
                <a:ln>
                  <a:noFill/>
                </a:ln>
                <a:solidFill>
                  <a:srgbClr val="104F75"/>
                </a:solidFill>
                <a:effectLst/>
                <a:uLnTx/>
                <a:uFillTx/>
                <a:latin typeface="Century Gothic" panose="020F0302020204030204"/>
                <a:ea typeface="+mn-ea"/>
                <a:cs typeface="Calibri" panose="020F0502020204030204" pitchFamily="34" charset="0"/>
              </a:rPr>
              <a:t>e</a:t>
            </a:r>
          </a:p>
        </p:txBody>
      </p:sp>
      <p:pic>
        <p:nvPicPr>
          <p:cNvPr id="2050" name="Picture 2" descr="measuring tape">
            <a:extLst>
              <a:ext uri="{FF2B5EF4-FFF2-40B4-BE49-F238E27FC236}">
                <a16:creationId xmlns:a16="http://schemas.microsoft.com/office/drawing/2014/main" id="{9F2DE173-BE9C-406B-94EA-094B21C26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29150">
            <a:off x="4667250" y="2185987"/>
            <a:ext cx="28575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84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l t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Verbs like </a:t>
            </a:r>
            <a:r>
              <a:rPr lang="fr-FR" sz="3600" b="1" dirty="0">
                <a:solidFill>
                  <a:schemeClr val="bg1"/>
                </a:solidFill>
              </a:rPr>
              <a:t>venir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33" name="TextBox 32">
            <a:extLst>
              <a:ext uri="{FF2B5EF4-FFF2-40B4-BE49-F238E27FC236}">
                <a16:creationId xmlns:a16="http://schemas.microsoft.com/office/drawing/2014/main" id="{2D310927-2F5E-440E-91A3-415238184FBE}"/>
              </a:ext>
            </a:extLst>
          </p:cNvPr>
          <p:cNvSpPr txBox="1"/>
          <p:nvPr/>
        </p:nvSpPr>
        <p:spPr>
          <a:xfrm>
            <a:off x="383668" y="1222043"/>
            <a:ext cx="1123138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Verbs</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 like </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venir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devenir, revenir, appartenir, soutenir, contenir</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F5325AF1-2BD4-4459-A510-7C897B39B89F}"/>
              </a:ext>
            </a:extLst>
          </p:cNvPr>
          <p:cNvSpPr txBox="1"/>
          <p:nvPr/>
        </p:nvSpPr>
        <p:spPr>
          <a:xfrm>
            <a:off x="1009992" y="2069855"/>
            <a:ext cx="21918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I come</a:t>
            </a:r>
          </a:p>
        </p:txBody>
      </p:sp>
      <p:sp>
        <p:nvSpPr>
          <p:cNvPr id="37" name="TextBox 36">
            <a:extLst>
              <a:ext uri="{FF2B5EF4-FFF2-40B4-BE49-F238E27FC236}">
                <a16:creationId xmlns:a16="http://schemas.microsoft.com/office/drawing/2014/main" id="{5905A030-90A2-4187-A9D3-C596A4200FB7}"/>
              </a:ext>
            </a:extLst>
          </p:cNvPr>
          <p:cNvSpPr txBox="1"/>
          <p:nvPr/>
        </p:nvSpPr>
        <p:spPr>
          <a:xfrm>
            <a:off x="3278184" y="2069855"/>
            <a:ext cx="477744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[sing.]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become</a:t>
            </a:r>
          </a:p>
        </p:txBody>
      </p:sp>
      <p:sp>
        <p:nvSpPr>
          <p:cNvPr id="39" name="TextBox 38">
            <a:extLst>
              <a:ext uri="{FF2B5EF4-FFF2-40B4-BE49-F238E27FC236}">
                <a16:creationId xmlns:a16="http://schemas.microsoft.com/office/drawing/2014/main" id="{CA4B01D0-31D2-46C3-9E66-2202B0EFC476}"/>
              </a:ext>
            </a:extLst>
          </p:cNvPr>
          <p:cNvSpPr txBox="1"/>
          <p:nvPr/>
        </p:nvSpPr>
        <p:spPr>
          <a:xfrm>
            <a:off x="7779368" y="2069855"/>
            <a:ext cx="37882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he/she comes back</a:t>
            </a:r>
          </a:p>
        </p:txBody>
      </p:sp>
      <p:sp>
        <p:nvSpPr>
          <p:cNvPr id="41" name="TextBox 40">
            <a:extLst>
              <a:ext uri="{FF2B5EF4-FFF2-40B4-BE49-F238E27FC236}">
                <a16:creationId xmlns:a16="http://schemas.microsoft.com/office/drawing/2014/main" id="{3018FD53-F881-4B16-962D-99D6186BD1BA}"/>
              </a:ext>
            </a:extLst>
          </p:cNvPr>
          <p:cNvSpPr txBox="1"/>
          <p:nvPr/>
        </p:nvSpPr>
        <p:spPr>
          <a:xfrm>
            <a:off x="383668" y="3514557"/>
            <a:ext cx="344446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we belong</a:t>
            </a:r>
          </a:p>
        </p:txBody>
      </p:sp>
      <p:sp>
        <p:nvSpPr>
          <p:cNvPr id="43" name="TextBox 42">
            <a:extLst>
              <a:ext uri="{FF2B5EF4-FFF2-40B4-BE49-F238E27FC236}">
                <a16:creationId xmlns:a16="http://schemas.microsoft.com/office/drawing/2014/main" id="{38D66774-B862-49F1-9853-706FED96331E}"/>
              </a:ext>
            </a:extLst>
          </p:cNvPr>
          <p:cNvSpPr txBox="1"/>
          <p:nvPr/>
        </p:nvSpPr>
        <p:spPr>
          <a:xfrm>
            <a:off x="3079764" y="3514557"/>
            <a:ext cx="517428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[pl./fml]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support</a:t>
            </a:r>
          </a:p>
        </p:txBody>
      </p:sp>
      <p:sp>
        <p:nvSpPr>
          <p:cNvPr id="45" name="TextBox 44">
            <a:extLst>
              <a:ext uri="{FF2B5EF4-FFF2-40B4-BE49-F238E27FC236}">
                <a16:creationId xmlns:a16="http://schemas.microsoft.com/office/drawing/2014/main" id="{CC18CE09-1421-4A24-90EA-A4B6F71682F5}"/>
              </a:ext>
            </a:extLst>
          </p:cNvPr>
          <p:cNvSpPr txBox="1"/>
          <p:nvPr/>
        </p:nvSpPr>
        <p:spPr>
          <a:xfrm>
            <a:off x="7540785" y="3514557"/>
            <a:ext cx="42653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they contain</a:t>
            </a:r>
          </a:p>
        </p:txBody>
      </p:sp>
      <p:sp>
        <p:nvSpPr>
          <p:cNvPr id="47" name="TextBox 46">
            <a:extLst>
              <a:ext uri="{FF2B5EF4-FFF2-40B4-BE49-F238E27FC236}">
                <a16:creationId xmlns:a16="http://schemas.microsoft.com/office/drawing/2014/main" id="{C6D0ABBE-365E-4230-8B8A-7D49A27D1C8A}"/>
              </a:ext>
            </a:extLst>
          </p:cNvPr>
          <p:cNvSpPr txBox="1"/>
          <p:nvPr/>
        </p:nvSpPr>
        <p:spPr>
          <a:xfrm>
            <a:off x="1105047" y="2576657"/>
            <a:ext cx="200171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je viens</a:t>
            </a:r>
          </a:p>
        </p:txBody>
      </p:sp>
      <p:sp>
        <p:nvSpPr>
          <p:cNvPr id="49" name="TextBox 48">
            <a:extLst>
              <a:ext uri="{FF2B5EF4-FFF2-40B4-BE49-F238E27FC236}">
                <a16:creationId xmlns:a16="http://schemas.microsoft.com/office/drawing/2014/main" id="{9B71ECF0-EEF6-46C5-9999-08F31533C6F2}"/>
              </a:ext>
            </a:extLst>
          </p:cNvPr>
          <p:cNvSpPr txBox="1"/>
          <p:nvPr/>
        </p:nvSpPr>
        <p:spPr>
          <a:xfrm>
            <a:off x="4456705" y="2576657"/>
            <a:ext cx="242040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tu deviens</a:t>
            </a:r>
          </a:p>
        </p:txBody>
      </p:sp>
      <p:sp>
        <p:nvSpPr>
          <p:cNvPr id="51" name="TextBox 50">
            <a:extLst>
              <a:ext uri="{FF2B5EF4-FFF2-40B4-BE49-F238E27FC236}">
                <a16:creationId xmlns:a16="http://schemas.microsoft.com/office/drawing/2014/main" id="{448B8498-4C76-4B20-A21E-883FD5C93D4C}"/>
              </a:ext>
            </a:extLst>
          </p:cNvPr>
          <p:cNvSpPr txBox="1"/>
          <p:nvPr/>
        </p:nvSpPr>
        <p:spPr>
          <a:xfrm>
            <a:off x="8424689" y="2576657"/>
            <a:ext cx="249758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il/elle revient</a:t>
            </a:r>
          </a:p>
        </p:txBody>
      </p:sp>
      <p:sp>
        <p:nvSpPr>
          <p:cNvPr id="53" name="TextBox 52">
            <a:extLst>
              <a:ext uri="{FF2B5EF4-FFF2-40B4-BE49-F238E27FC236}">
                <a16:creationId xmlns:a16="http://schemas.microsoft.com/office/drawing/2014/main" id="{66545601-2C82-487E-B84A-637C5172D69C}"/>
              </a:ext>
            </a:extLst>
          </p:cNvPr>
          <p:cNvSpPr txBox="1"/>
          <p:nvPr/>
        </p:nvSpPr>
        <p:spPr>
          <a:xfrm>
            <a:off x="383668" y="4037777"/>
            <a:ext cx="344446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nous appartenons</a:t>
            </a:r>
          </a:p>
        </p:txBody>
      </p:sp>
      <p:sp>
        <p:nvSpPr>
          <p:cNvPr id="55" name="TextBox 54">
            <a:extLst>
              <a:ext uri="{FF2B5EF4-FFF2-40B4-BE49-F238E27FC236}">
                <a16:creationId xmlns:a16="http://schemas.microsoft.com/office/drawing/2014/main" id="{221E29B6-4F25-4049-BBA2-7C7DAC73B956}"/>
              </a:ext>
            </a:extLst>
          </p:cNvPr>
          <p:cNvSpPr txBox="1"/>
          <p:nvPr/>
        </p:nvSpPr>
        <p:spPr>
          <a:xfrm>
            <a:off x="4219873" y="4037777"/>
            <a:ext cx="28940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vous soutenez</a:t>
            </a:r>
          </a:p>
        </p:txBody>
      </p:sp>
      <p:sp>
        <p:nvSpPr>
          <p:cNvPr id="57" name="TextBox 56">
            <a:extLst>
              <a:ext uri="{FF2B5EF4-FFF2-40B4-BE49-F238E27FC236}">
                <a16:creationId xmlns:a16="http://schemas.microsoft.com/office/drawing/2014/main" id="{F5C99138-2C6A-4D01-A90B-EB5A8925C5CE}"/>
              </a:ext>
            </a:extLst>
          </p:cNvPr>
          <p:cNvSpPr txBox="1"/>
          <p:nvPr/>
        </p:nvSpPr>
        <p:spPr>
          <a:xfrm>
            <a:off x="7623615" y="4037777"/>
            <a:ext cx="409973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ils/elles contiennent</a:t>
            </a:r>
          </a:p>
        </p:txBody>
      </p:sp>
      <p:pic>
        <p:nvPicPr>
          <p:cNvPr id="3" name="Picture 2" descr="Logo&#10;&#10;Description automatically generated with low confidence">
            <a:extLst>
              <a:ext uri="{FF2B5EF4-FFF2-40B4-BE49-F238E27FC236}">
                <a16:creationId xmlns:a16="http://schemas.microsoft.com/office/drawing/2014/main" id="{262B6855-6B1E-4385-AB3B-A02F427BF7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947"/>
          <a:stretch/>
        </p:blipFill>
        <p:spPr>
          <a:xfrm>
            <a:off x="2189499" y="4757057"/>
            <a:ext cx="7813001" cy="1600200"/>
          </a:xfrm>
          <a:prstGeom prst="rect">
            <a:avLst/>
          </a:prstGeom>
        </p:spPr>
      </p:pic>
    </p:spTree>
    <p:extLst>
      <p:ext uri="{BB962C8B-B14F-4D97-AF65-F5344CB8AC3E}">
        <p14:creationId xmlns:p14="http://schemas.microsoft.com/office/powerpoint/2010/main" val="236579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7" grpId="0"/>
      <p:bldP spid="39" grpId="0"/>
      <p:bldP spid="41" grpId="0"/>
      <p:bldP spid="43" grpId="0"/>
      <p:bldP spid="45" grpId="0"/>
      <p:bldP spid="47" grpId="0"/>
      <p:bldP spid="49" grpId="0"/>
      <p:bldP spid="51" grpId="0"/>
      <p:bldP spid="53" grpId="0"/>
      <p:bldP spid="55" grpId="0"/>
      <p:bldP spid="5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Verbs like </a:t>
            </a:r>
            <a:r>
              <a:rPr lang="fr-FR" sz="3600" b="1" dirty="0">
                <a:solidFill>
                  <a:schemeClr val="bg1"/>
                </a:solidFill>
              </a:rPr>
              <a:t>sortir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59" name="TextBox 58">
            <a:extLst>
              <a:ext uri="{FF2B5EF4-FFF2-40B4-BE49-F238E27FC236}">
                <a16:creationId xmlns:a16="http://schemas.microsoft.com/office/drawing/2014/main" id="{9CA59E94-3926-4707-B03B-BACA3999DEDF}"/>
              </a:ext>
            </a:extLst>
          </p:cNvPr>
          <p:cNvSpPr txBox="1"/>
          <p:nvPr/>
        </p:nvSpPr>
        <p:spPr>
          <a:xfrm>
            <a:off x="164815" y="1363003"/>
            <a:ext cx="66879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Verbs</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 like </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sortir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partir, dormir</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61" name="TextBox 60">
            <a:extLst>
              <a:ext uri="{FF2B5EF4-FFF2-40B4-BE49-F238E27FC236}">
                <a16:creationId xmlns:a16="http://schemas.microsoft.com/office/drawing/2014/main" id="{6F0E6EB1-825A-4647-AD37-5657E0F84614}"/>
              </a:ext>
            </a:extLst>
          </p:cNvPr>
          <p:cNvSpPr txBox="1"/>
          <p:nvPr/>
        </p:nvSpPr>
        <p:spPr>
          <a:xfrm>
            <a:off x="986935" y="2220511"/>
            <a:ext cx="20427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I go out</a:t>
            </a:r>
          </a:p>
        </p:txBody>
      </p:sp>
      <p:sp>
        <p:nvSpPr>
          <p:cNvPr id="63" name="TextBox 62">
            <a:extLst>
              <a:ext uri="{FF2B5EF4-FFF2-40B4-BE49-F238E27FC236}">
                <a16:creationId xmlns:a16="http://schemas.microsoft.com/office/drawing/2014/main" id="{C07E7250-B0B0-4C0B-8D59-60C4E77F2B4E}"/>
              </a:ext>
            </a:extLst>
          </p:cNvPr>
          <p:cNvSpPr txBox="1"/>
          <p:nvPr/>
        </p:nvSpPr>
        <p:spPr>
          <a:xfrm>
            <a:off x="4382397" y="2222444"/>
            <a:ext cx="308420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[sing.]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leave</a:t>
            </a:r>
          </a:p>
        </p:txBody>
      </p:sp>
      <p:sp>
        <p:nvSpPr>
          <p:cNvPr id="65" name="TextBox 64">
            <a:extLst>
              <a:ext uri="{FF2B5EF4-FFF2-40B4-BE49-F238E27FC236}">
                <a16:creationId xmlns:a16="http://schemas.microsoft.com/office/drawing/2014/main" id="{9934A38F-2B47-446F-B170-54044AB34552}"/>
              </a:ext>
            </a:extLst>
          </p:cNvPr>
          <p:cNvSpPr txBox="1"/>
          <p:nvPr/>
        </p:nvSpPr>
        <p:spPr>
          <a:xfrm>
            <a:off x="8554188" y="2220511"/>
            <a:ext cx="279717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he/she sleeps</a:t>
            </a:r>
          </a:p>
        </p:txBody>
      </p:sp>
      <p:sp>
        <p:nvSpPr>
          <p:cNvPr id="67" name="TextBox 66">
            <a:extLst>
              <a:ext uri="{FF2B5EF4-FFF2-40B4-BE49-F238E27FC236}">
                <a16:creationId xmlns:a16="http://schemas.microsoft.com/office/drawing/2014/main" id="{F78AC251-D78F-4784-B244-8FBAA57455B9}"/>
              </a:ext>
            </a:extLst>
          </p:cNvPr>
          <p:cNvSpPr txBox="1"/>
          <p:nvPr/>
        </p:nvSpPr>
        <p:spPr>
          <a:xfrm>
            <a:off x="874501" y="3680328"/>
            <a:ext cx="242939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we go out</a:t>
            </a:r>
          </a:p>
        </p:txBody>
      </p:sp>
      <p:sp>
        <p:nvSpPr>
          <p:cNvPr id="69" name="TextBox 68">
            <a:extLst>
              <a:ext uri="{FF2B5EF4-FFF2-40B4-BE49-F238E27FC236}">
                <a16:creationId xmlns:a16="http://schemas.microsoft.com/office/drawing/2014/main" id="{C14B03DF-B7E1-465F-97A6-3905219A572F}"/>
              </a:ext>
            </a:extLst>
          </p:cNvPr>
          <p:cNvSpPr txBox="1"/>
          <p:nvPr/>
        </p:nvSpPr>
        <p:spPr>
          <a:xfrm>
            <a:off x="4382397" y="3682261"/>
            <a:ext cx="324602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[pl/fml]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leave</a:t>
            </a:r>
          </a:p>
        </p:txBody>
      </p:sp>
      <p:sp>
        <p:nvSpPr>
          <p:cNvPr id="71" name="TextBox 70">
            <a:extLst>
              <a:ext uri="{FF2B5EF4-FFF2-40B4-BE49-F238E27FC236}">
                <a16:creationId xmlns:a16="http://schemas.microsoft.com/office/drawing/2014/main" id="{77037400-217B-40C0-B943-7518DD3FFFE4}"/>
              </a:ext>
            </a:extLst>
          </p:cNvPr>
          <p:cNvSpPr txBox="1"/>
          <p:nvPr/>
        </p:nvSpPr>
        <p:spPr>
          <a:xfrm>
            <a:off x="8752629" y="3680328"/>
            <a:ext cx="256211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they sleep</a:t>
            </a:r>
          </a:p>
        </p:txBody>
      </p:sp>
      <p:sp>
        <p:nvSpPr>
          <p:cNvPr id="72" name="TextBox 71">
            <a:extLst>
              <a:ext uri="{FF2B5EF4-FFF2-40B4-BE49-F238E27FC236}">
                <a16:creationId xmlns:a16="http://schemas.microsoft.com/office/drawing/2014/main" id="{45826398-2AAC-4C9A-A57F-9A7AD1EBE438}"/>
              </a:ext>
            </a:extLst>
          </p:cNvPr>
          <p:cNvSpPr txBox="1"/>
          <p:nvPr/>
        </p:nvSpPr>
        <p:spPr>
          <a:xfrm>
            <a:off x="986935" y="2777312"/>
            <a:ext cx="20427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je sors</a:t>
            </a:r>
          </a:p>
        </p:txBody>
      </p:sp>
      <p:sp>
        <p:nvSpPr>
          <p:cNvPr id="73" name="TextBox 72">
            <a:extLst>
              <a:ext uri="{FF2B5EF4-FFF2-40B4-BE49-F238E27FC236}">
                <a16:creationId xmlns:a16="http://schemas.microsoft.com/office/drawing/2014/main" id="{DFCDCABD-D29B-4319-825F-A21ED62664C3}"/>
              </a:ext>
            </a:extLst>
          </p:cNvPr>
          <p:cNvSpPr txBox="1"/>
          <p:nvPr/>
        </p:nvSpPr>
        <p:spPr>
          <a:xfrm>
            <a:off x="4996269" y="2779245"/>
            <a:ext cx="185646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tu pars</a:t>
            </a:r>
          </a:p>
        </p:txBody>
      </p:sp>
      <p:sp>
        <p:nvSpPr>
          <p:cNvPr id="74" name="TextBox 73">
            <a:extLst>
              <a:ext uri="{FF2B5EF4-FFF2-40B4-BE49-F238E27FC236}">
                <a16:creationId xmlns:a16="http://schemas.microsoft.com/office/drawing/2014/main" id="{E1CB38B1-63E5-42BA-BD58-326C9356C383}"/>
              </a:ext>
            </a:extLst>
          </p:cNvPr>
          <p:cNvSpPr txBox="1"/>
          <p:nvPr/>
        </p:nvSpPr>
        <p:spPr>
          <a:xfrm>
            <a:off x="8819354" y="2777312"/>
            <a:ext cx="226684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il/elle dort</a:t>
            </a:r>
          </a:p>
        </p:txBody>
      </p:sp>
      <p:sp>
        <p:nvSpPr>
          <p:cNvPr id="75" name="TextBox 74">
            <a:extLst>
              <a:ext uri="{FF2B5EF4-FFF2-40B4-BE49-F238E27FC236}">
                <a16:creationId xmlns:a16="http://schemas.microsoft.com/office/drawing/2014/main" id="{9D6B356A-C31C-461F-A3EF-E6EB0F00B71C}"/>
              </a:ext>
            </a:extLst>
          </p:cNvPr>
          <p:cNvSpPr txBox="1"/>
          <p:nvPr/>
        </p:nvSpPr>
        <p:spPr>
          <a:xfrm>
            <a:off x="812043" y="4203548"/>
            <a:ext cx="255431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nous sortons</a:t>
            </a:r>
          </a:p>
        </p:txBody>
      </p:sp>
      <p:sp>
        <p:nvSpPr>
          <p:cNvPr id="76" name="TextBox 75">
            <a:extLst>
              <a:ext uri="{FF2B5EF4-FFF2-40B4-BE49-F238E27FC236}">
                <a16:creationId xmlns:a16="http://schemas.microsoft.com/office/drawing/2014/main" id="{9CBECA5B-AAC8-4B65-9348-1B8CFD2028AB}"/>
              </a:ext>
            </a:extLst>
          </p:cNvPr>
          <p:cNvSpPr txBox="1"/>
          <p:nvPr/>
        </p:nvSpPr>
        <p:spPr>
          <a:xfrm>
            <a:off x="4734507" y="4205481"/>
            <a:ext cx="254180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vous partez</a:t>
            </a:r>
          </a:p>
        </p:txBody>
      </p:sp>
      <p:sp>
        <p:nvSpPr>
          <p:cNvPr id="77" name="TextBox 76">
            <a:extLst>
              <a:ext uri="{FF2B5EF4-FFF2-40B4-BE49-F238E27FC236}">
                <a16:creationId xmlns:a16="http://schemas.microsoft.com/office/drawing/2014/main" id="{BDBE9AF2-52F1-41FD-9863-441652C365E1}"/>
              </a:ext>
            </a:extLst>
          </p:cNvPr>
          <p:cNvSpPr txBox="1"/>
          <p:nvPr/>
        </p:nvSpPr>
        <p:spPr>
          <a:xfrm>
            <a:off x="8317456" y="4203548"/>
            <a:ext cx="343246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ils/elles dorment</a:t>
            </a:r>
          </a:p>
        </p:txBody>
      </p:sp>
      <p:pic>
        <p:nvPicPr>
          <p:cNvPr id="3" name="Picture 2" descr="A person lying on a bed&#10;&#10;Description automatically generated with medium confidence">
            <a:extLst>
              <a:ext uri="{FF2B5EF4-FFF2-40B4-BE49-F238E27FC236}">
                <a16:creationId xmlns:a16="http://schemas.microsoft.com/office/drawing/2014/main" id="{3583BD06-2911-457A-B344-E079BF546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26557" y="3825685"/>
            <a:ext cx="5090742" cy="2941906"/>
          </a:xfrm>
          <a:prstGeom prst="rect">
            <a:avLst/>
          </a:prstGeom>
        </p:spPr>
      </p:pic>
    </p:spTree>
    <p:extLst>
      <p:ext uri="{BB962C8B-B14F-4D97-AF65-F5344CB8AC3E}">
        <p14:creationId xmlns:p14="http://schemas.microsoft.com/office/powerpoint/2010/main" val="33808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3" grpId="0"/>
      <p:bldP spid="65" grpId="0"/>
      <p:bldP spid="67" grpId="0"/>
      <p:bldP spid="69" grpId="0"/>
      <p:bldP spid="71" grpId="0"/>
      <p:bldP spid="72" grpId="0"/>
      <p:bldP spid="73" grpId="0"/>
      <p:bldP spid="74" grpId="0"/>
      <p:bldP spid="75" grpId="0"/>
      <p:bldP spid="76" grpId="0"/>
      <p:bldP spid="7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Verbs like entendre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73B461A8-5B8A-4915-BB93-8AF9155E2234}"/>
              </a:ext>
            </a:extLst>
          </p:cNvPr>
          <p:cNvSpPr txBox="1"/>
          <p:nvPr/>
        </p:nvSpPr>
        <p:spPr>
          <a:xfrm>
            <a:off x="516597" y="1368596"/>
            <a:ext cx="1115880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Verbs</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 like </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entendre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attendre, répondre, perdre, dépendre, descendre, mettre, remettre</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3EA0896C-A856-41D5-A0A7-912BB4530D0E}"/>
              </a:ext>
            </a:extLst>
          </p:cNvPr>
          <p:cNvSpPr txBox="1"/>
          <p:nvPr/>
        </p:nvSpPr>
        <p:spPr>
          <a:xfrm>
            <a:off x="1389697" y="2491199"/>
            <a:ext cx="12438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I wait</a:t>
            </a:r>
          </a:p>
        </p:txBody>
      </p:sp>
      <p:sp>
        <p:nvSpPr>
          <p:cNvPr id="11" name="TextBox 10">
            <a:extLst>
              <a:ext uri="{FF2B5EF4-FFF2-40B4-BE49-F238E27FC236}">
                <a16:creationId xmlns:a16="http://schemas.microsoft.com/office/drawing/2014/main" id="{8CC3D6F4-73A6-4793-A1D5-E0E198286C8B}"/>
              </a:ext>
            </a:extLst>
          </p:cNvPr>
          <p:cNvSpPr txBox="1"/>
          <p:nvPr/>
        </p:nvSpPr>
        <p:spPr>
          <a:xfrm>
            <a:off x="4486597" y="2425380"/>
            <a:ext cx="283853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[sing.]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hear</a:t>
            </a:r>
          </a:p>
        </p:txBody>
      </p:sp>
      <p:sp>
        <p:nvSpPr>
          <p:cNvPr id="13" name="TextBox 12">
            <a:extLst>
              <a:ext uri="{FF2B5EF4-FFF2-40B4-BE49-F238E27FC236}">
                <a16:creationId xmlns:a16="http://schemas.microsoft.com/office/drawing/2014/main" id="{5ACC30ED-58CF-4210-A4CA-FADDB635D87F}"/>
              </a:ext>
            </a:extLst>
          </p:cNvPr>
          <p:cNvSpPr txBox="1"/>
          <p:nvPr/>
        </p:nvSpPr>
        <p:spPr>
          <a:xfrm>
            <a:off x="8144938" y="2416456"/>
            <a:ext cx="32280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he/she answers</a:t>
            </a:r>
          </a:p>
        </p:txBody>
      </p:sp>
      <p:sp>
        <p:nvSpPr>
          <p:cNvPr id="15" name="TextBox 14">
            <a:extLst>
              <a:ext uri="{FF2B5EF4-FFF2-40B4-BE49-F238E27FC236}">
                <a16:creationId xmlns:a16="http://schemas.microsoft.com/office/drawing/2014/main" id="{EE64AD49-BE84-4354-9BD6-99E5F50E4BA1}"/>
              </a:ext>
            </a:extLst>
          </p:cNvPr>
          <p:cNvSpPr txBox="1"/>
          <p:nvPr/>
        </p:nvSpPr>
        <p:spPr>
          <a:xfrm>
            <a:off x="1014552" y="3899393"/>
            <a:ext cx="199414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we lose</a:t>
            </a:r>
          </a:p>
        </p:txBody>
      </p:sp>
      <p:sp>
        <p:nvSpPr>
          <p:cNvPr id="17" name="TextBox 16">
            <a:extLst>
              <a:ext uri="{FF2B5EF4-FFF2-40B4-BE49-F238E27FC236}">
                <a16:creationId xmlns:a16="http://schemas.microsoft.com/office/drawing/2014/main" id="{2A32D65E-B2B3-44F1-80BF-0008530EDB2C}"/>
              </a:ext>
            </a:extLst>
          </p:cNvPr>
          <p:cNvSpPr txBox="1"/>
          <p:nvPr/>
        </p:nvSpPr>
        <p:spPr>
          <a:xfrm>
            <a:off x="4033207" y="3905653"/>
            <a:ext cx="374531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[pl./fml]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depend</a:t>
            </a:r>
          </a:p>
        </p:txBody>
      </p:sp>
      <p:sp>
        <p:nvSpPr>
          <p:cNvPr id="19" name="TextBox 18">
            <a:extLst>
              <a:ext uri="{FF2B5EF4-FFF2-40B4-BE49-F238E27FC236}">
                <a16:creationId xmlns:a16="http://schemas.microsoft.com/office/drawing/2014/main" id="{A38323E4-BC94-469D-AD52-7E5312BF37B5}"/>
              </a:ext>
            </a:extLst>
          </p:cNvPr>
          <p:cNvSpPr txBox="1"/>
          <p:nvPr/>
        </p:nvSpPr>
        <p:spPr>
          <a:xfrm>
            <a:off x="8353060" y="3880102"/>
            <a:ext cx="28117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they go down</a:t>
            </a:r>
          </a:p>
        </p:txBody>
      </p:sp>
      <p:sp>
        <p:nvSpPr>
          <p:cNvPr id="21" name="TextBox 20">
            <a:extLst>
              <a:ext uri="{FF2B5EF4-FFF2-40B4-BE49-F238E27FC236}">
                <a16:creationId xmlns:a16="http://schemas.microsoft.com/office/drawing/2014/main" id="{7E333822-97C8-493F-9015-70DD675F6FA7}"/>
              </a:ext>
            </a:extLst>
          </p:cNvPr>
          <p:cNvSpPr txBox="1"/>
          <p:nvPr/>
        </p:nvSpPr>
        <p:spPr>
          <a:xfrm>
            <a:off x="1012201" y="2974593"/>
            <a:ext cx="199884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j’attends</a:t>
            </a:r>
          </a:p>
        </p:txBody>
      </p:sp>
      <p:sp>
        <p:nvSpPr>
          <p:cNvPr id="23" name="TextBox 22">
            <a:extLst>
              <a:ext uri="{FF2B5EF4-FFF2-40B4-BE49-F238E27FC236}">
                <a16:creationId xmlns:a16="http://schemas.microsoft.com/office/drawing/2014/main" id="{5AD719FA-CCC9-487B-8260-CA12B008BF8D}"/>
              </a:ext>
            </a:extLst>
          </p:cNvPr>
          <p:cNvSpPr txBox="1"/>
          <p:nvPr/>
        </p:nvSpPr>
        <p:spPr>
          <a:xfrm>
            <a:off x="4769266" y="2935342"/>
            <a:ext cx="227319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tu entends</a:t>
            </a:r>
          </a:p>
        </p:txBody>
      </p:sp>
      <p:sp>
        <p:nvSpPr>
          <p:cNvPr id="25" name="TextBox 24">
            <a:extLst>
              <a:ext uri="{FF2B5EF4-FFF2-40B4-BE49-F238E27FC236}">
                <a16:creationId xmlns:a16="http://schemas.microsoft.com/office/drawing/2014/main" id="{9E8C7A1E-7C06-4CCE-8853-60F07F55CD89}"/>
              </a:ext>
            </a:extLst>
          </p:cNvPr>
          <p:cNvSpPr txBox="1"/>
          <p:nvPr/>
        </p:nvSpPr>
        <p:spPr>
          <a:xfrm>
            <a:off x="8342291" y="2916159"/>
            <a:ext cx="283331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il/elle répond</a:t>
            </a:r>
          </a:p>
        </p:txBody>
      </p:sp>
      <p:sp>
        <p:nvSpPr>
          <p:cNvPr id="27" name="TextBox 26">
            <a:extLst>
              <a:ext uri="{FF2B5EF4-FFF2-40B4-BE49-F238E27FC236}">
                <a16:creationId xmlns:a16="http://schemas.microsoft.com/office/drawing/2014/main" id="{750D09F6-F419-4DED-892D-E45A404E7820}"/>
              </a:ext>
            </a:extLst>
          </p:cNvPr>
          <p:cNvSpPr txBox="1"/>
          <p:nvPr/>
        </p:nvSpPr>
        <p:spPr>
          <a:xfrm>
            <a:off x="516597" y="4396432"/>
            <a:ext cx="29900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nous perdons</a:t>
            </a:r>
          </a:p>
        </p:txBody>
      </p:sp>
      <p:sp>
        <p:nvSpPr>
          <p:cNvPr id="29" name="TextBox 28">
            <a:extLst>
              <a:ext uri="{FF2B5EF4-FFF2-40B4-BE49-F238E27FC236}">
                <a16:creationId xmlns:a16="http://schemas.microsoft.com/office/drawing/2014/main" id="{62C83FAA-4AFA-4775-9BAB-204BD32772E1}"/>
              </a:ext>
            </a:extLst>
          </p:cNvPr>
          <p:cNvSpPr txBox="1"/>
          <p:nvPr/>
        </p:nvSpPr>
        <p:spPr>
          <a:xfrm>
            <a:off x="4278412" y="4429170"/>
            <a:ext cx="32549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vous dépendez</a:t>
            </a:r>
          </a:p>
        </p:txBody>
      </p:sp>
      <p:sp>
        <p:nvSpPr>
          <p:cNvPr id="31" name="TextBox 30">
            <a:extLst>
              <a:ext uri="{FF2B5EF4-FFF2-40B4-BE49-F238E27FC236}">
                <a16:creationId xmlns:a16="http://schemas.microsoft.com/office/drawing/2014/main" id="{FA0C169D-2F75-4E1A-88FB-9B3E1704BF1D}"/>
              </a:ext>
            </a:extLst>
          </p:cNvPr>
          <p:cNvSpPr txBox="1"/>
          <p:nvPr/>
        </p:nvSpPr>
        <p:spPr>
          <a:xfrm>
            <a:off x="7726923" y="4396432"/>
            <a:ext cx="40640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ils/elles descendent</a:t>
            </a:r>
          </a:p>
        </p:txBody>
      </p:sp>
      <p:pic>
        <p:nvPicPr>
          <p:cNvPr id="3" name="Picture 2" descr="A group of people wearing clothing&#10;&#10;Description automatically generated with medium confidence">
            <a:extLst>
              <a:ext uri="{FF2B5EF4-FFF2-40B4-BE49-F238E27FC236}">
                <a16:creationId xmlns:a16="http://schemas.microsoft.com/office/drawing/2014/main" id="{D172560B-7CFF-4286-BAAA-5119A25C3C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6597" y="5041512"/>
            <a:ext cx="2801347" cy="1598510"/>
          </a:xfrm>
          <a:prstGeom prst="rect">
            <a:avLst/>
          </a:prstGeom>
        </p:spPr>
      </p:pic>
    </p:spTree>
    <p:extLst>
      <p:ext uri="{BB962C8B-B14F-4D97-AF65-F5344CB8AC3E}">
        <p14:creationId xmlns:p14="http://schemas.microsoft.com/office/powerpoint/2010/main" val="41541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9" grpId="0"/>
      <p:bldP spid="21" grpId="0"/>
      <p:bldP spid="23" grpId="0"/>
      <p:bldP spid="25" grpId="0"/>
      <p:bldP spid="27" grpId="0"/>
      <p:bldP spid="29"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Verbs like lire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33" name="TextBox 32">
            <a:extLst>
              <a:ext uri="{FF2B5EF4-FFF2-40B4-BE49-F238E27FC236}">
                <a16:creationId xmlns:a16="http://schemas.microsoft.com/office/drawing/2014/main" id="{2D310927-2F5E-440E-91A3-415238184FBE}"/>
              </a:ext>
            </a:extLst>
          </p:cNvPr>
          <p:cNvSpPr txBox="1"/>
          <p:nvPr/>
        </p:nvSpPr>
        <p:spPr>
          <a:xfrm>
            <a:off x="230456" y="1332598"/>
            <a:ext cx="1044842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Verbs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like </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lire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dire, conduire, interdire, construire, traduire</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F5325AF1-2BD4-4459-A510-7C897B39B89F}"/>
              </a:ext>
            </a:extLst>
          </p:cNvPr>
          <p:cNvSpPr txBox="1"/>
          <p:nvPr/>
        </p:nvSpPr>
        <p:spPr>
          <a:xfrm>
            <a:off x="1317488" y="2202123"/>
            <a:ext cx="137214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I read</a:t>
            </a:r>
          </a:p>
        </p:txBody>
      </p:sp>
      <p:sp>
        <p:nvSpPr>
          <p:cNvPr id="37" name="TextBox 36">
            <a:extLst>
              <a:ext uri="{FF2B5EF4-FFF2-40B4-BE49-F238E27FC236}">
                <a16:creationId xmlns:a16="http://schemas.microsoft.com/office/drawing/2014/main" id="{5905A030-90A2-4187-A9D3-C596A4200FB7}"/>
              </a:ext>
            </a:extLst>
          </p:cNvPr>
          <p:cNvSpPr txBox="1"/>
          <p:nvPr/>
        </p:nvSpPr>
        <p:spPr>
          <a:xfrm>
            <a:off x="4621011" y="2216701"/>
            <a:ext cx="24064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[sing.]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say</a:t>
            </a:r>
          </a:p>
        </p:txBody>
      </p:sp>
      <p:sp>
        <p:nvSpPr>
          <p:cNvPr id="39" name="TextBox 38">
            <a:extLst>
              <a:ext uri="{FF2B5EF4-FFF2-40B4-BE49-F238E27FC236}">
                <a16:creationId xmlns:a16="http://schemas.microsoft.com/office/drawing/2014/main" id="{CA4B01D0-31D2-46C3-9E66-2202B0EFC476}"/>
              </a:ext>
            </a:extLst>
          </p:cNvPr>
          <p:cNvSpPr txBox="1"/>
          <p:nvPr/>
        </p:nvSpPr>
        <p:spPr>
          <a:xfrm>
            <a:off x="8373935" y="2202123"/>
            <a:ext cx="27695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he/she drives</a:t>
            </a:r>
          </a:p>
        </p:txBody>
      </p:sp>
      <p:sp>
        <p:nvSpPr>
          <p:cNvPr id="41" name="TextBox 40">
            <a:extLst>
              <a:ext uri="{FF2B5EF4-FFF2-40B4-BE49-F238E27FC236}">
                <a16:creationId xmlns:a16="http://schemas.microsoft.com/office/drawing/2014/main" id="{3018FD53-F881-4B16-962D-99D6186BD1BA}"/>
              </a:ext>
            </a:extLst>
          </p:cNvPr>
          <p:cNvSpPr txBox="1"/>
          <p:nvPr/>
        </p:nvSpPr>
        <p:spPr>
          <a:xfrm>
            <a:off x="1188233" y="3695970"/>
            <a:ext cx="16654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we ban</a:t>
            </a:r>
          </a:p>
        </p:txBody>
      </p:sp>
      <p:sp>
        <p:nvSpPr>
          <p:cNvPr id="43" name="TextBox 42">
            <a:extLst>
              <a:ext uri="{FF2B5EF4-FFF2-40B4-BE49-F238E27FC236}">
                <a16:creationId xmlns:a16="http://schemas.microsoft.com/office/drawing/2014/main" id="{38D66774-B862-49F1-9853-706FED96331E}"/>
              </a:ext>
            </a:extLst>
          </p:cNvPr>
          <p:cNvSpPr txBox="1"/>
          <p:nvPr/>
        </p:nvSpPr>
        <p:spPr>
          <a:xfrm>
            <a:off x="4248002" y="3693144"/>
            <a:ext cx="318730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[pl./fml]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build</a:t>
            </a:r>
          </a:p>
        </p:txBody>
      </p:sp>
      <p:sp>
        <p:nvSpPr>
          <p:cNvPr id="45" name="TextBox 44">
            <a:extLst>
              <a:ext uri="{FF2B5EF4-FFF2-40B4-BE49-F238E27FC236}">
                <a16:creationId xmlns:a16="http://schemas.microsoft.com/office/drawing/2014/main" id="{CC18CE09-1421-4A24-90EA-A4B6F71682F5}"/>
              </a:ext>
            </a:extLst>
          </p:cNvPr>
          <p:cNvSpPr txBox="1"/>
          <p:nvPr/>
        </p:nvSpPr>
        <p:spPr>
          <a:xfrm>
            <a:off x="8331790" y="3695970"/>
            <a:ext cx="28886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they translate</a:t>
            </a:r>
          </a:p>
        </p:txBody>
      </p:sp>
      <p:sp>
        <p:nvSpPr>
          <p:cNvPr id="47" name="TextBox 46">
            <a:extLst>
              <a:ext uri="{FF2B5EF4-FFF2-40B4-BE49-F238E27FC236}">
                <a16:creationId xmlns:a16="http://schemas.microsoft.com/office/drawing/2014/main" id="{C6D0ABBE-365E-4230-8B8A-7D49A27D1C8A}"/>
              </a:ext>
            </a:extLst>
          </p:cNvPr>
          <p:cNvSpPr txBox="1"/>
          <p:nvPr/>
        </p:nvSpPr>
        <p:spPr>
          <a:xfrm>
            <a:off x="1378741" y="2769714"/>
            <a:ext cx="124964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je lis</a:t>
            </a:r>
          </a:p>
        </p:txBody>
      </p:sp>
      <p:sp>
        <p:nvSpPr>
          <p:cNvPr id="49" name="TextBox 48">
            <a:extLst>
              <a:ext uri="{FF2B5EF4-FFF2-40B4-BE49-F238E27FC236}">
                <a16:creationId xmlns:a16="http://schemas.microsoft.com/office/drawing/2014/main" id="{9B71ECF0-EEF6-46C5-9999-08F31533C6F2}"/>
              </a:ext>
            </a:extLst>
          </p:cNvPr>
          <p:cNvSpPr txBox="1"/>
          <p:nvPr/>
        </p:nvSpPr>
        <p:spPr>
          <a:xfrm>
            <a:off x="5126199" y="2765810"/>
            <a:ext cx="139609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tu dis</a:t>
            </a:r>
          </a:p>
        </p:txBody>
      </p:sp>
      <p:sp>
        <p:nvSpPr>
          <p:cNvPr id="51" name="TextBox 50">
            <a:extLst>
              <a:ext uri="{FF2B5EF4-FFF2-40B4-BE49-F238E27FC236}">
                <a16:creationId xmlns:a16="http://schemas.microsoft.com/office/drawing/2014/main" id="{448B8498-4C76-4B20-A21E-883FD5C93D4C}"/>
              </a:ext>
            </a:extLst>
          </p:cNvPr>
          <p:cNvSpPr txBox="1"/>
          <p:nvPr/>
        </p:nvSpPr>
        <p:spPr>
          <a:xfrm>
            <a:off x="8331790" y="2751232"/>
            <a:ext cx="285385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il/elle conduit</a:t>
            </a:r>
          </a:p>
        </p:txBody>
      </p:sp>
      <p:sp>
        <p:nvSpPr>
          <p:cNvPr id="53" name="TextBox 52">
            <a:extLst>
              <a:ext uri="{FF2B5EF4-FFF2-40B4-BE49-F238E27FC236}">
                <a16:creationId xmlns:a16="http://schemas.microsoft.com/office/drawing/2014/main" id="{66545601-2C82-487E-B84A-637C5172D69C}"/>
              </a:ext>
            </a:extLst>
          </p:cNvPr>
          <p:cNvSpPr txBox="1"/>
          <p:nvPr/>
        </p:nvSpPr>
        <p:spPr>
          <a:xfrm>
            <a:off x="427317" y="4289309"/>
            <a:ext cx="318730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nous interdisons</a:t>
            </a:r>
          </a:p>
        </p:txBody>
      </p:sp>
      <p:sp>
        <p:nvSpPr>
          <p:cNvPr id="55" name="TextBox 54">
            <a:extLst>
              <a:ext uri="{FF2B5EF4-FFF2-40B4-BE49-F238E27FC236}">
                <a16:creationId xmlns:a16="http://schemas.microsoft.com/office/drawing/2014/main" id="{221E29B6-4F25-4049-BBA2-7C7DAC73B956}"/>
              </a:ext>
            </a:extLst>
          </p:cNvPr>
          <p:cNvSpPr txBox="1"/>
          <p:nvPr/>
        </p:nvSpPr>
        <p:spPr>
          <a:xfrm>
            <a:off x="4248002" y="4286483"/>
            <a:ext cx="318730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vous construisez</a:t>
            </a:r>
          </a:p>
        </p:txBody>
      </p:sp>
      <p:sp>
        <p:nvSpPr>
          <p:cNvPr id="57" name="TextBox 56">
            <a:extLst>
              <a:ext uri="{FF2B5EF4-FFF2-40B4-BE49-F238E27FC236}">
                <a16:creationId xmlns:a16="http://schemas.microsoft.com/office/drawing/2014/main" id="{F5C99138-2C6A-4D01-A90B-EB5A8925C5CE}"/>
              </a:ext>
            </a:extLst>
          </p:cNvPr>
          <p:cNvSpPr txBox="1"/>
          <p:nvPr/>
        </p:nvSpPr>
        <p:spPr>
          <a:xfrm>
            <a:off x="7967935" y="4289311"/>
            <a:ext cx="361638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ils/elles traduisent</a:t>
            </a:r>
          </a:p>
        </p:txBody>
      </p:sp>
      <p:pic>
        <p:nvPicPr>
          <p:cNvPr id="3" name="Picture 2" descr="Graphical user interface&#10;&#10;Description automatically generated">
            <a:extLst>
              <a:ext uri="{FF2B5EF4-FFF2-40B4-BE49-F238E27FC236}">
                <a16:creationId xmlns:a16="http://schemas.microsoft.com/office/drawing/2014/main" id="{A76B7571-38EC-4CAB-978D-1948FEF9AA6F}"/>
              </a:ext>
            </a:extLst>
          </p:cNvPr>
          <p:cNvPicPr>
            <a:picLocks noChangeAspect="1"/>
          </p:cNvPicPr>
          <p:nvPr/>
        </p:nvPicPr>
        <p:blipFill rotWithShape="1">
          <a:blip r:embed="rId4">
            <a:extLst>
              <a:ext uri="{28A0092B-C50C-407E-A947-70E740481C1C}">
                <a14:useLocalDpi xmlns:a14="http://schemas.microsoft.com/office/drawing/2010/main" val="0"/>
              </a:ext>
            </a:extLst>
          </a:blip>
          <a:srcRect b="62114"/>
          <a:stretch/>
        </p:blipFill>
        <p:spPr>
          <a:xfrm>
            <a:off x="230456" y="5199994"/>
            <a:ext cx="5686092" cy="1161268"/>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1113EE89-AB41-45F9-8572-97441A67BB52}"/>
              </a:ext>
            </a:extLst>
          </p:cNvPr>
          <p:cNvPicPr>
            <a:picLocks noChangeAspect="1"/>
          </p:cNvPicPr>
          <p:nvPr/>
        </p:nvPicPr>
        <p:blipFill rotWithShape="1">
          <a:blip r:embed="rId4">
            <a:extLst>
              <a:ext uri="{28A0092B-C50C-407E-A947-70E740481C1C}">
                <a14:useLocalDpi xmlns:a14="http://schemas.microsoft.com/office/drawing/2010/main" val="0"/>
              </a:ext>
            </a:extLst>
          </a:blip>
          <a:srcRect t="39792" b="29076"/>
          <a:stretch/>
        </p:blipFill>
        <p:spPr>
          <a:xfrm>
            <a:off x="6096000" y="5474037"/>
            <a:ext cx="5982952" cy="1004072"/>
          </a:xfrm>
          <a:prstGeom prst="rect">
            <a:avLst/>
          </a:prstGeom>
        </p:spPr>
      </p:pic>
    </p:spTree>
    <p:extLst>
      <p:ext uri="{BB962C8B-B14F-4D97-AF65-F5344CB8AC3E}">
        <p14:creationId xmlns:p14="http://schemas.microsoft.com/office/powerpoint/2010/main" val="338797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7" grpId="0"/>
      <p:bldP spid="39" grpId="0"/>
      <p:bldP spid="41" grpId="0"/>
      <p:bldP spid="43" grpId="0"/>
      <p:bldP spid="45" grpId="0"/>
      <p:bldP spid="47" grpId="0"/>
      <p:bldP spid="49" grpId="0"/>
      <p:bldP spid="51" grpId="0"/>
      <p:bldP spid="53" grpId="0"/>
      <p:bldP spid="55" grpId="0"/>
      <p:bldP spid="5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Verbs like </a:t>
            </a:r>
            <a:r>
              <a:rPr lang="fr-FR" sz="3600" b="1" dirty="0">
                <a:solidFill>
                  <a:schemeClr val="bg1"/>
                </a:solidFill>
              </a:rPr>
              <a:t>écrire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59" name="TextBox 58">
            <a:extLst>
              <a:ext uri="{FF2B5EF4-FFF2-40B4-BE49-F238E27FC236}">
                <a16:creationId xmlns:a16="http://schemas.microsoft.com/office/drawing/2014/main" id="{9CA59E94-3926-4707-B03B-BACA3999DEDF}"/>
              </a:ext>
            </a:extLst>
          </p:cNvPr>
          <p:cNvSpPr txBox="1"/>
          <p:nvPr/>
        </p:nvSpPr>
        <p:spPr>
          <a:xfrm>
            <a:off x="129409" y="1296825"/>
            <a:ext cx="63461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Verbs</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 like </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écrire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inscrire, décrire</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61" name="TextBox 60">
            <a:extLst>
              <a:ext uri="{FF2B5EF4-FFF2-40B4-BE49-F238E27FC236}">
                <a16:creationId xmlns:a16="http://schemas.microsoft.com/office/drawing/2014/main" id="{6F0E6EB1-825A-4647-AD37-5657E0F84614}"/>
              </a:ext>
            </a:extLst>
          </p:cNvPr>
          <p:cNvSpPr txBox="1"/>
          <p:nvPr/>
        </p:nvSpPr>
        <p:spPr>
          <a:xfrm>
            <a:off x="963817" y="2018455"/>
            <a:ext cx="157197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I write</a:t>
            </a:r>
          </a:p>
        </p:txBody>
      </p:sp>
      <p:sp>
        <p:nvSpPr>
          <p:cNvPr id="63" name="TextBox 62">
            <a:extLst>
              <a:ext uri="{FF2B5EF4-FFF2-40B4-BE49-F238E27FC236}">
                <a16:creationId xmlns:a16="http://schemas.microsoft.com/office/drawing/2014/main" id="{C07E7250-B0B0-4C0B-8D59-60C4E77F2B4E}"/>
              </a:ext>
            </a:extLst>
          </p:cNvPr>
          <p:cNvSpPr txBox="1"/>
          <p:nvPr/>
        </p:nvSpPr>
        <p:spPr>
          <a:xfrm>
            <a:off x="3970557" y="2009176"/>
            <a:ext cx="38557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[sing.]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write down</a:t>
            </a:r>
          </a:p>
        </p:txBody>
      </p:sp>
      <p:sp>
        <p:nvSpPr>
          <p:cNvPr id="65" name="TextBox 64">
            <a:extLst>
              <a:ext uri="{FF2B5EF4-FFF2-40B4-BE49-F238E27FC236}">
                <a16:creationId xmlns:a16="http://schemas.microsoft.com/office/drawing/2014/main" id="{9934A38F-2B47-446F-B170-54044AB34552}"/>
              </a:ext>
            </a:extLst>
          </p:cNvPr>
          <p:cNvSpPr txBox="1"/>
          <p:nvPr/>
        </p:nvSpPr>
        <p:spPr>
          <a:xfrm>
            <a:off x="8241403" y="2009176"/>
            <a:ext cx="328611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he/she describes</a:t>
            </a:r>
          </a:p>
        </p:txBody>
      </p:sp>
      <p:sp>
        <p:nvSpPr>
          <p:cNvPr id="67" name="TextBox 66">
            <a:extLst>
              <a:ext uri="{FF2B5EF4-FFF2-40B4-BE49-F238E27FC236}">
                <a16:creationId xmlns:a16="http://schemas.microsoft.com/office/drawing/2014/main" id="{F78AC251-D78F-4784-B244-8FBAA57455B9}"/>
              </a:ext>
            </a:extLst>
          </p:cNvPr>
          <p:cNvSpPr txBox="1"/>
          <p:nvPr/>
        </p:nvSpPr>
        <p:spPr>
          <a:xfrm>
            <a:off x="915451" y="3446414"/>
            <a:ext cx="19671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we write</a:t>
            </a:r>
          </a:p>
        </p:txBody>
      </p:sp>
      <p:sp>
        <p:nvSpPr>
          <p:cNvPr id="69" name="TextBox 68">
            <a:extLst>
              <a:ext uri="{FF2B5EF4-FFF2-40B4-BE49-F238E27FC236}">
                <a16:creationId xmlns:a16="http://schemas.microsoft.com/office/drawing/2014/main" id="{C14B03DF-B7E1-465F-97A6-3905219A572F}"/>
              </a:ext>
            </a:extLst>
          </p:cNvPr>
          <p:cNvSpPr txBox="1"/>
          <p:nvPr/>
        </p:nvSpPr>
        <p:spPr>
          <a:xfrm>
            <a:off x="4119784" y="3437135"/>
            <a:ext cx="38557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[pl/fml]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write down</a:t>
            </a:r>
          </a:p>
        </p:txBody>
      </p:sp>
      <p:sp>
        <p:nvSpPr>
          <p:cNvPr id="71" name="TextBox 70">
            <a:extLst>
              <a:ext uri="{FF2B5EF4-FFF2-40B4-BE49-F238E27FC236}">
                <a16:creationId xmlns:a16="http://schemas.microsoft.com/office/drawing/2014/main" id="{77037400-217B-40C0-B943-7518DD3FFFE4}"/>
              </a:ext>
            </a:extLst>
          </p:cNvPr>
          <p:cNvSpPr txBox="1"/>
          <p:nvPr/>
        </p:nvSpPr>
        <p:spPr>
          <a:xfrm>
            <a:off x="8588189" y="3437135"/>
            <a:ext cx="289099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they describe</a:t>
            </a:r>
          </a:p>
        </p:txBody>
      </p:sp>
      <p:sp>
        <p:nvSpPr>
          <p:cNvPr id="72" name="TextBox 71">
            <a:extLst>
              <a:ext uri="{FF2B5EF4-FFF2-40B4-BE49-F238E27FC236}">
                <a16:creationId xmlns:a16="http://schemas.microsoft.com/office/drawing/2014/main" id="{45826398-2AAC-4C9A-A57F-9A7AD1EBE438}"/>
              </a:ext>
            </a:extLst>
          </p:cNvPr>
          <p:cNvSpPr txBox="1"/>
          <p:nvPr/>
        </p:nvSpPr>
        <p:spPr>
          <a:xfrm>
            <a:off x="1122425" y="2550954"/>
            <a:ext cx="125476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j’écris</a:t>
            </a:r>
          </a:p>
        </p:txBody>
      </p:sp>
      <p:sp>
        <p:nvSpPr>
          <p:cNvPr id="73" name="TextBox 72">
            <a:extLst>
              <a:ext uri="{FF2B5EF4-FFF2-40B4-BE49-F238E27FC236}">
                <a16:creationId xmlns:a16="http://schemas.microsoft.com/office/drawing/2014/main" id="{DFCDCABD-D29B-4319-825F-A21ED62664C3}"/>
              </a:ext>
            </a:extLst>
          </p:cNvPr>
          <p:cNvSpPr txBox="1"/>
          <p:nvPr/>
        </p:nvSpPr>
        <p:spPr>
          <a:xfrm>
            <a:off x="4991082" y="2541675"/>
            <a:ext cx="181465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tu inscris</a:t>
            </a:r>
          </a:p>
        </p:txBody>
      </p:sp>
      <p:sp>
        <p:nvSpPr>
          <p:cNvPr id="74" name="TextBox 73">
            <a:extLst>
              <a:ext uri="{FF2B5EF4-FFF2-40B4-BE49-F238E27FC236}">
                <a16:creationId xmlns:a16="http://schemas.microsoft.com/office/drawing/2014/main" id="{E1CB38B1-63E5-42BA-BD58-326C9356C383}"/>
              </a:ext>
            </a:extLst>
          </p:cNvPr>
          <p:cNvSpPr txBox="1"/>
          <p:nvPr/>
        </p:nvSpPr>
        <p:spPr>
          <a:xfrm>
            <a:off x="8527619" y="2541675"/>
            <a:ext cx="271368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il/elle décrit</a:t>
            </a:r>
          </a:p>
        </p:txBody>
      </p:sp>
      <p:sp>
        <p:nvSpPr>
          <p:cNvPr id="75" name="TextBox 74">
            <a:extLst>
              <a:ext uri="{FF2B5EF4-FFF2-40B4-BE49-F238E27FC236}">
                <a16:creationId xmlns:a16="http://schemas.microsoft.com/office/drawing/2014/main" id="{9D6B356A-C31C-461F-A3EF-E6EB0F00B71C}"/>
              </a:ext>
            </a:extLst>
          </p:cNvPr>
          <p:cNvSpPr txBox="1"/>
          <p:nvPr/>
        </p:nvSpPr>
        <p:spPr>
          <a:xfrm>
            <a:off x="526877" y="4025693"/>
            <a:ext cx="274431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nous écrivons</a:t>
            </a:r>
          </a:p>
        </p:txBody>
      </p:sp>
      <p:sp>
        <p:nvSpPr>
          <p:cNvPr id="76" name="TextBox 75">
            <a:extLst>
              <a:ext uri="{FF2B5EF4-FFF2-40B4-BE49-F238E27FC236}">
                <a16:creationId xmlns:a16="http://schemas.microsoft.com/office/drawing/2014/main" id="{9CBECA5B-AAC8-4B65-9348-1B8CFD2028AB}"/>
              </a:ext>
            </a:extLst>
          </p:cNvPr>
          <p:cNvSpPr txBox="1"/>
          <p:nvPr/>
        </p:nvSpPr>
        <p:spPr>
          <a:xfrm>
            <a:off x="4675478" y="4016414"/>
            <a:ext cx="274431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vous inscrivez</a:t>
            </a:r>
          </a:p>
        </p:txBody>
      </p:sp>
      <p:sp>
        <p:nvSpPr>
          <p:cNvPr id="77" name="TextBox 76">
            <a:extLst>
              <a:ext uri="{FF2B5EF4-FFF2-40B4-BE49-F238E27FC236}">
                <a16:creationId xmlns:a16="http://schemas.microsoft.com/office/drawing/2014/main" id="{BDBE9AF2-52F1-41FD-9863-441652C365E1}"/>
              </a:ext>
            </a:extLst>
          </p:cNvPr>
          <p:cNvSpPr txBox="1"/>
          <p:nvPr/>
        </p:nvSpPr>
        <p:spPr>
          <a:xfrm>
            <a:off x="8383517" y="4016414"/>
            <a:ext cx="3300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ils/elles décrivent</a:t>
            </a:r>
          </a:p>
        </p:txBody>
      </p:sp>
      <p:pic>
        <p:nvPicPr>
          <p:cNvPr id="3" name="Picture 2" descr="A group of colored pencils&#10;&#10;Description automatically generated with low confidence">
            <a:extLst>
              <a:ext uri="{FF2B5EF4-FFF2-40B4-BE49-F238E27FC236}">
                <a16:creationId xmlns:a16="http://schemas.microsoft.com/office/drawing/2014/main" id="{DF50823E-0A34-4B9F-9E10-D9E06BDB187E}"/>
              </a:ext>
            </a:extLst>
          </p:cNvPr>
          <p:cNvPicPr>
            <a:picLocks noChangeAspect="1"/>
          </p:cNvPicPr>
          <p:nvPr/>
        </p:nvPicPr>
        <p:blipFill rotWithShape="1">
          <a:blip r:embed="rId4">
            <a:extLst>
              <a:ext uri="{28A0092B-C50C-407E-A947-70E740481C1C}">
                <a14:useLocalDpi xmlns:a14="http://schemas.microsoft.com/office/drawing/2010/main" val="0"/>
              </a:ext>
            </a:extLst>
          </a:blip>
          <a:srcRect t="62540"/>
          <a:stretch/>
        </p:blipFill>
        <p:spPr>
          <a:xfrm>
            <a:off x="-2" y="5171730"/>
            <a:ext cx="12192001" cy="1211759"/>
          </a:xfrm>
          <a:prstGeom prst="rect">
            <a:avLst/>
          </a:prstGeom>
        </p:spPr>
      </p:pic>
    </p:spTree>
    <p:extLst>
      <p:ext uri="{BB962C8B-B14F-4D97-AF65-F5344CB8AC3E}">
        <p14:creationId xmlns:p14="http://schemas.microsoft.com/office/powerpoint/2010/main" val="355367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3" grpId="0"/>
      <p:bldP spid="65" grpId="0"/>
      <p:bldP spid="67" grpId="0"/>
      <p:bldP spid="69" grpId="0"/>
      <p:bldP spid="71" grpId="0"/>
      <p:bldP spid="72" grpId="0"/>
      <p:bldP spid="73" grpId="0"/>
      <p:bldP spid="74" grpId="0"/>
      <p:bldP spid="75" grpId="0"/>
      <p:bldP spid="76" grpId="0"/>
      <p:bldP spid="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Verbs like </a:t>
            </a:r>
            <a:r>
              <a:rPr lang="fr-FR" sz="3600" b="1" dirty="0">
                <a:solidFill>
                  <a:schemeClr val="bg1"/>
                </a:solidFill>
              </a:rPr>
              <a:t>choisir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46" name="TextBox 45">
            <a:extLst>
              <a:ext uri="{FF2B5EF4-FFF2-40B4-BE49-F238E27FC236}">
                <a16:creationId xmlns:a16="http://schemas.microsoft.com/office/drawing/2014/main" id="{CBAB17C0-150B-4A63-B7F5-8F293956DC66}"/>
              </a:ext>
            </a:extLst>
          </p:cNvPr>
          <p:cNvSpPr txBox="1"/>
          <p:nvPr/>
        </p:nvSpPr>
        <p:spPr>
          <a:xfrm>
            <a:off x="54930" y="1345338"/>
            <a:ext cx="122719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Verbs like </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choisir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réussir, finir, remplir, définir, réagir, réfléchir, nourrir</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4DBBAA0A-29EA-4C92-9196-D4ADA98DA94A}"/>
              </a:ext>
            </a:extLst>
          </p:cNvPr>
          <p:cNvSpPr txBox="1"/>
          <p:nvPr/>
        </p:nvSpPr>
        <p:spPr>
          <a:xfrm>
            <a:off x="1070885" y="2302816"/>
            <a:ext cx="199549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I choose</a:t>
            </a:r>
          </a:p>
        </p:txBody>
      </p:sp>
      <p:sp>
        <p:nvSpPr>
          <p:cNvPr id="50" name="TextBox 49">
            <a:extLst>
              <a:ext uri="{FF2B5EF4-FFF2-40B4-BE49-F238E27FC236}">
                <a16:creationId xmlns:a16="http://schemas.microsoft.com/office/drawing/2014/main" id="{170D8DF9-50E3-4610-891F-5135C1BC62C9}"/>
              </a:ext>
            </a:extLst>
          </p:cNvPr>
          <p:cNvSpPr txBox="1"/>
          <p:nvPr/>
        </p:nvSpPr>
        <p:spPr>
          <a:xfrm>
            <a:off x="4669346" y="2297270"/>
            <a:ext cx="269335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[sing.]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finish</a:t>
            </a:r>
          </a:p>
        </p:txBody>
      </p:sp>
      <p:sp>
        <p:nvSpPr>
          <p:cNvPr id="52" name="TextBox 51">
            <a:extLst>
              <a:ext uri="{FF2B5EF4-FFF2-40B4-BE49-F238E27FC236}">
                <a16:creationId xmlns:a16="http://schemas.microsoft.com/office/drawing/2014/main" id="{C86807D0-42DD-44B0-8966-6D54D10E9696}"/>
              </a:ext>
            </a:extLst>
          </p:cNvPr>
          <p:cNvSpPr txBox="1"/>
          <p:nvPr/>
        </p:nvSpPr>
        <p:spPr>
          <a:xfrm>
            <a:off x="8745747" y="2297270"/>
            <a:ext cx="23810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he/she fills</a:t>
            </a:r>
          </a:p>
        </p:txBody>
      </p:sp>
      <p:sp>
        <p:nvSpPr>
          <p:cNvPr id="54" name="TextBox 53">
            <a:extLst>
              <a:ext uri="{FF2B5EF4-FFF2-40B4-BE49-F238E27FC236}">
                <a16:creationId xmlns:a16="http://schemas.microsoft.com/office/drawing/2014/main" id="{AAF28CEA-86E9-481B-99C8-2A3BEAA8AB29}"/>
              </a:ext>
            </a:extLst>
          </p:cNvPr>
          <p:cNvSpPr txBox="1"/>
          <p:nvPr/>
        </p:nvSpPr>
        <p:spPr>
          <a:xfrm>
            <a:off x="681147" y="3828696"/>
            <a:ext cx="27749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we define</a:t>
            </a:r>
          </a:p>
        </p:txBody>
      </p:sp>
      <p:sp>
        <p:nvSpPr>
          <p:cNvPr id="56" name="TextBox 55">
            <a:extLst>
              <a:ext uri="{FF2B5EF4-FFF2-40B4-BE49-F238E27FC236}">
                <a16:creationId xmlns:a16="http://schemas.microsoft.com/office/drawing/2014/main" id="{1B001A8F-9F6C-4C83-AA85-F40796BA7EA0}"/>
              </a:ext>
            </a:extLst>
          </p:cNvPr>
          <p:cNvSpPr txBox="1"/>
          <p:nvPr/>
        </p:nvSpPr>
        <p:spPr>
          <a:xfrm>
            <a:off x="4572466" y="3823150"/>
            <a:ext cx="288711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800" b="0" i="0" u="none" strike="noStrike" kern="1200" cap="none" spc="0" normalizeH="0" baseline="-25000" dirty="0">
                <a:ln>
                  <a:noFill/>
                </a:ln>
                <a:solidFill>
                  <a:srgbClr val="104F75"/>
                </a:solidFill>
                <a:effectLst/>
                <a:uLnTx/>
                <a:uFillTx/>
                <a:latin typeface="Century Gothic" panose="020F0302020204030204"/>
                <a:ea typeface="+mn-ea"/>
                <a:cs typeface="+mn-cs"/>
              </a:rPr>
              <a:t>[pl/fml] </a:t>
            </a: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react</a:t>
            </a:r>
          </a:p>
        </p:txBody>
      </p:sp>
      <p:sp>
        <p:nvSpPr>
          <p:cNvPr id="58" name="TextBox 57">
            <a:extLst>
              <a:ext uri="{FF2B5EF4-FFF2-40B4-BE49-F238E27FC236}">
                <a16:creationId xmlns:a16="http://schemas.microsoft.com/office/drawing/2014/main" id="{AF66C032-E40E-48BB-8C4E-A57C23785624}"/>
              </a:ext>
            </a:extLst>
          </p:cNvPr>
          <p:cNvSpPr txBox="1"/>
          <p:nvPr/>
        </p:nvSpPr>
        <p:spPr>
          <a:xfrm>
            <a:off x="8886163" y="3823149"/>
            <a:ext cx="210024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104F75"/>
                </a:solidFill>
                <a:effectLst/>
                <a:uLnTx/>
                <a:uFillTx/>
                <a:latin typeface="Century Gothic" panose="020F0302020204030204"/>
                <a:ea typeface="+mn-ea"/>
                <a:cs typeface="+mn-cs"/>
              </a:rPr>
              <a:t>they feed</a:t>
            </a:r>
          </a:p>
        </p:txBody>
      </p:sp>
      <p:sp>
        <p:nvSpPr>
          <p:cNvPr id="60" name="TextBox 59">
            <a:extLst>
              <a:ext uri="{FF2B5EF4-FFF2-40B4-BE49-F238E27FC236}">
                <a16:creationId xmlns:a16="http://schemas.microsoft.com/office/drawing/2014/main" id="{7734C5AD-88C8-450D-BC20-84408121A56E}"/>
              </a:ext>
            </a:extLst>
          </p:cNvPr>
          <p:cNvSpPr txBox="1"/>
          <p:nvPr/>
        </p:nvSpPr>
        <p:spPr>
          <a:xfrm>
            <a:off x="1104585" y="2882022"/>
            <a:ext cx="192809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je choisis</a:t>
            </a:r>
          </a:p>
        </p:txBody>
      </p:sp>
      <p:sp>
        <p:nvSpPr>
          <p:cNvPr id="62" name="TextBox 61">
            <a:extLst>
              <a:ext uri="{FF2B5EF4-FFF2-40B4-BE49-F238E27FC236}">
                <a16:creationId xmlns:a16="http://schemas.microsoft.com/office/drawing/2014/main" id="{956BFC1C-66F2-409A-9C26-E5A2E59B4443}"/>
              </a:ext>
            </a:extLst>
          </p:cNvPr>
          <p:cNvSpPr txBox="1"/>
          <p:nvPr/>
        </p:nvSpPr>
        <p:spPr>
          <a:xfrm>
            <a:off x="5217347" y="2876476"/>
            <a:ext cx="159735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tu finis</a:t>
            </a:r>
          </a:p>
        </p:txBody>
      </p:sp>
      <p:sp>
        <p:nvSpPr>
          <p:cNvPr id="64" name="TextBox 63">
            <a:extLst>
              <a:ext uri="{FF2B5EF4-FFF2-40B4-BE49-F238E27FC236}">
                <a16:creationId xmlns:a16="http://schemas.microsoft.com/office/drawing/2014/main" id="{F148EA0C-FBF0-40A6-BA36-BF365795188D}"/>
              </a:ext>
            </a:extLst>
          </p:cNvPr>
          <p:cNvSpPr txBox="1"/>
          <p:nvPr/>
        </p:nvSpPr>
        <p:spPr>
          <a:xfrm>
            <a:off x="8577888" y="2876476"/>
            <a:ext cx="271679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il/elle remplit</a:t>
            </a:r>
          </a:p>
        </p:txBody>
      </p:sp>
      <p:sp>
        <p:nvSpPr>
          <p:cNvPr id="66" name="TextBox 65">
            <a:extLst>
              <a:ext uri="{FF2B5EF4-FFF2-40B4-BE49-F238E27FC236}">
                <a16:creationId xmlns:a16="http://schemas.microsoft.com/office/drawing/2014/main" id="{A970D5A1-6540-4F74-97DA-493ED15EA453}"/>
              </a:ext>
            </a:extLst>
          </p:cNvPr>
          <p:cNvSpPr txBox="1"/>
          <p:nvPr/>
        </p:nvSpPr>
        <p:spPr>
          <a:xfrm>
            <a:off x="518583" y="4407902"/>
            <a:ext cx="31000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nous définissons</a:t>
            </a:r>
          </a:p>
        </p:txBody>
      </p:sp>
      <p:sp>
        <p:nvSpPr>
          <p:cNvPr id="68" name="TextBox 67">
            <a:extLst>
              <a:ext uri="{FF2B5EF4-FFF2-40B4-BE49-F238E27FC236}">
                <a16:creationId xmlns:a16="http://schemas.microsoft.com/office/drawing/2014/main" id="{7CADFFFE-3C53-454F-BFA9-1307E5C95852}"/>
              </a:ext>
            </a:extLst>
          </p:cNvPr>
          <p:cNvSpPr txBox="1"/>
          <p:nvPr/>
        </p:nvSpPr>
        <p:spPr>
          <a:xfrm>
            <a:off x="4572467" y="4461642"/>
            <a:ext cx="288711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vous réagissez</a:t>
            </a:r>
          </a:p>
        </p:txBody>
      </p:sp>
      <p:sp>
        <p:nvSpPr>
          <p:cNvPr id="70" name="TextBox 69">
            <a:extLst>
              <a:ext uri="{FF2B5EF4-FFF2-40B4-BE49-F238E27FC236}">
                <a16:creationId xmlns:a16="http://schemas.microsoft.com/office/drawing/2014/main" id="{5ED6F6C1-CD3B-4E2C-B8FD-0FFD84E905A3}"/>
              </a:ext>
            </a:extLst>
          </p:cNvPr>
          <p:cNvSpPr txBox="1"/>
          <p:nvPr/>
        </p:nvSpPr>
        <p:spPr>
          <a:xfrm>
            <a:off x="8223862" y="4402356"/>
            <a:ext cx="342484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ils/elles nourrissent</a:t>
            </a:r>
          </a:p>
        </p:txBody>
      </p:sp>
      <p:pic>
        <p:nvPicPr>
          <p:cNvPr id="3" name="Picture 2" descr="A group of toy figurines&#10;&#10;Description automatically generated with medium confidence">
            <a:extLst>
              <a:ext uri="{FF2B5EF4-FFF2-40B4-BE49-F238E27FC236}">
                <a16:creationId xmlns:a16="http://schemas.microsoft.com/office/drawing/2014/main" id="{82C0F85F-3F39-4702-AD92-B8ED15362F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268" y="4769824"/>
            <a:ext cx="4003464" cy="2001733"/>
          </a:xfrm>
          <a:prstGeom prst="rect">
            <a:avLst/>
          </a:prstGeom>
        </p:spPr>
      </p:pic>
    </p:spTree>
    <p:extLst>
      <p:ext uri="{BB962C8B-B14F-4D97-AF65-F5344CB8AC3E}">
        <p14:creationId xmlns:p14="http://schemas.microsoft.com/office/powerpoint/2010/main" val="5497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50" grpId="0"/>
      <p:bldP spid="52" grpId="0"/>
      <p:bldP spid="54" grpId="0"/>
      <p:bldP spid="56" grpId="0"/>
      <p:bldP spid="58" grpId="0"/>
      <p:bldP spid="60" grpId="0"/>
      <p:bldP spid="62" grpId="0"/>
      <p:bldP spid="64" grpId="0"/>
      <p:bldP spid="66" grpId="0"/>
      <p:bldP spid="68" grpId="0"/>
      <p:bldP spid="7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 vie à l’université</a:t>
            </a:r>
          </a:p>
        </p:txBody>
      </p:sp>
      <p:sp>
        <p:nvSpPr>
          <p:cNvPr id="2" name="TextBox 1">
            <a:extLst>
              <a:ext uri="{FF2B5EF4-FFF2-40B4-BE49-F238E27FC236}">
                <a16:creationId xmlns:a16="http://schemas.microsoft.com/office/drawing/2014/main" id="{E95CBB7D-7F87-48A4-A77D-8B1B8183D8F8}"/>
              </a:ext>
            </a:extLst>
          </p:cNvPr>
          <p:cNvSpPr txBox="1"/>
          <p:nvPr/>
        </p:nvSpPr>
        <p:spPr>
          <a:xfrm>
            <a:off x="6368035" y="235289"/>
            <a:ext cx="39094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Abdel parle de l’université ou </a:t>
            </a:r>
            <a:r>
              <a:rPr lang="fr-FR" sz="2400" dirty="0">
                <a:solidFill>
                  <a:srgbClr val="104F75"/>
                </a:solidFill>
                <a:latin typeface="Century Gothic" panose="020F0302020204030204"/>
              </a:rPr>
              <a:t>du</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lycée ?</a:t>
            </a:r>
          </a:p>
        </p:txBody>
      </p:sp>
      <p:sp>
        <p:nvSpPr>
          <p:cNvPr id="6" name="Rounded Rectangle 46">
            <a:extLst>
              <a:ext uri="{FF2B5EF4-FFF2-40B4-BE49-F238E27FC236}">
                <a16:creationId xmlns:a16="http://schemas.microsoft.com/office/drawing/2014/main" id="{162F3E40-A80B-416D-A8DF-3093A7FA657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graphicFrame>
        <p:nvGraphicFramePr>
          <p:cNvPr id="3" name="Table 4">
            <a:extLst>
              <a:ext uri="{FF2B5EF4-FFF2-40B4-BE49-F238E27FC236}">
                <a16:creationId xmlns:a16="http://schemas.microsoft.com/office/drawing/2014/main" id="{16798E7B-8CB3-4151-B62B-4B43004B293C}"/>
              </a:ext>
            </a:extLst>
          </p:cNvPr>
          <p:cNvGraphicFramePr>
            <a:graphicFrameLocks noGrp="1"/>
          </p:cNvGraphicFramePr>
          <p:nvPr>
            <p:extLst>
              <p:ext uri="{D42A27DB-BD31-4B8C-83A1-F6EECF244321}">
                <p14:modId xmlns:p14="http://schemas.microsoft.com/office/powerpoint/2010/main" val="4195013151"/>
              </p:ext>
            </p:extLst>
          </p:nvPr>
        </p:nvGraphicFramePr>
        <p:xfrm>
          <a:off x="239360" y="1191899"/>
          <a:ext cx="11670561" cy="5151120"/>
        </p:xfrm>
        <a:graphic>
          <a:graphicData uri="http://schemas.openxmlformats.org/drawingml/2006/table">
            <a:tbl>
              <a:tblPr firstRow="1" bandRow="1">
                <a:tableStyleId>{21E4AEA4-8DFA-4A89-87EB-49C32662AFE0}</a:tableStyleId>
              </a:tblPr>
              <a:tblGrid>
                <a:gridCol w="804004">
                  <a:extLst>
                    <a:ext uri="{9D8B030D-6E8A-4147-A177-3AD203B41FA5}">
                      <a16:colId xmlns:a16="http://schemas.microsoft.com/office/drawing/2014/main" val="3288399672"/>
                    </a:ext>
                  </a:extLst>
                </a:gridCol>
                <a:gridCol w="1815262">
                  <a:extLst>
                    <a:ext uri="{9D8B030D-6E8A-4147-A177-3AD203B41FA5}">
                      <a16:colId xmlns:a16="http://schemas.microsoft.com/office/drawing/2014/main" val="1970906410"/>
                    </a:ext>
                  </a:extLst>
                </a:gridCol>
                <a:gridCol w="1815262">
                  <a:extLst>
                    <a:ext uri="{9D8B030D-6E8A-4147-A177-3AD203B41FA5}">
                      <a16:colId xmlns:a16="http://schemas.microsoft.com/office/drawing/2014/main" val="1092647579"/>
                    </a:ext>
                  </a:extLst>
                </a:gridCol>
                <a:gridCol w="7236033">
                  <a:extLst>
                    <a:ext uri="{9D8B030D-6E8A-4147-A177-3AD203B41FA5}">
                      <a16:colId xmlns:a16="http://schemas.microsoft.com/office/drawing/2014/main" val="3121046690"/>
                    </a:ext>
                  </a:extLst>
                </a:gridCol>
              </a:tblGrid>
              <a:tr h="370840">
                <a:tc>
                  <a:txBody>
                    <a:bodyPr/>
                    <a:lstStyle/>
                    <a:p>
                      <a:pPr algn="ctr"/>
                      <a:r>
                        <a:rPr lang="fr-FR" sz="2000" dirty="0"/>
                        <a:t>Q</a:t>
                      </a:r>
                    </a:p>
                  </a:txBody>
                  <a:tcPr/>
                </a:tc>
                <a:tc>
                  <a:txBody>
                    <a:bodyPr/>
                    <a:lstStyle/>
                    <a:p>
                      <a:pPr algn="ctr"/>
                      <a:r>
                        <a:rPr lang="fr-FR" sz="2000" dirty="0"/>
                        <a:t>lycée</a:t>
                      </a:r>
                    </a:p>
                  </a:txBody>
                  <a:tcPr/>
                </a:tc>
                <a:tc>
                  <a:txBody>
                    <a:bodyPr/>
                    <a:lstStyle/>
                    <a:p>
                      <a:pPr algn="ctr"/>
                      <a:r>
                        <a:rPr lang="fr-FR" sz="2000" dirty="0">
                          <a:solidFill>
                            <a:schemeClr val="bg1"/>
                          </a:solidFill>
                        </a:rPr>
                        <a:t>université</a:t>
                      </a:r>
                    </a:p>
                  </a:txBody>
                  <a:tcPr/>
                </a:tc>
                <a:tc>
                  <a:txBody>
                    <a:bodyPr/>
                    <a:lstStyle/>
                    <a:p>
                      <a:pPr algn="ctr"/>
                      <a:r>
                        <a:rPr lang="fr-FR" sz="2000" dirty="0">
                          <a:solidFill>
                            <a:schemeClr val="bg1"/>
                          </a:solidFill>
                        </a:rPr>
                        <a:t>anglais</a:t>
                      </a:r>
                    </a:p>
                  </a:txBody>
                  <a:tcPr/>
                </a:tc>
                <a:extLst>
                  <a:ext uri="{0D108BD9-81ED-4DB2-BD59-A6C34878D82A}">
                    <a16:rowId xmlns:a16="http://schemas.microsoft.com/office/drawing/2014/main" val="3277903874"/>
                  </a:ext>
                </a:extLst>
              </a:tr>
              <a:tr h="370840">
                <a:tc>
                  <a:txBody>
                    <a:bodyPr/>
                    <a:lstStyle/>
                    <a:p>
                      <a:endParaRPr lang="fr-FR" sz="2000" dirty="0"/>
                    </a:p>
                  </a:txBody>
                  <a:tcPr/>
                </a:tc>
                <a:tc>
                  <a:txBody>
                    <a:bodyPr/>
                    <a:lstStyle/>
                    <a:p>
                      <a:endParaRPr lang="fr-FR" sz="2000" dirty="0"/>
                    </a:p>
                  </a:txBody>
                  <a:tcPr/>
                </a:tc>
                <a:tc>
                  <a:txBody>
                    <a:bodyPr/>
                    <a:lstStyle/>
                    <a:p>
                      <a:endParaRPr lang="fr-FR" sz="2000" dirty="0"/>
                    </a:p>
                  </a:txBody>
                  <a:tcPr/>
                </a:tc>
                <a:tc>
                  <a:txBody>
                    <a:bodyPr/>
                    <a:lstStyle/>
                    <a:p>
                      <a:r>
                        <a:rPr lang="en-GB" sz="2000" noProof="0" dirty="0">
                          <a:solidFill>
                            <a:srgbClr val="104F75"/>
                          </a:solidFill>
                        </a:rPr>
                        <a:t>choose all my subjects</a:t>
                      </a:r>
                    </a:p>
                  </a:txBody>
                  <a:tcPr/>
                </a:tc>
                <a:extLst>
                  <a:ext uri="{0D108BD9-81ED-4DB2-BD59-A6C34878D82A}">
                    <a16:rowId xmlns:a16="http://schemas.microsoft.com/office/drawing/2014/main" val="668106335"/>
                  </a:ext>
                </a:extLst>
              </a:tr>
              <a:tr h="370840">
                <a:tc>
                  <a:txBody>
                    <a:bodyPr/>
                    <a:lstStyle/>
                    <a:p>
                      <a:endParaRPr lang="fr-FR" sz="2000" dirty="0"/>
                    </a:p>
                  </a:txBody>
                  <a:tcPr/>
                </a:tc>
                <a:tc>
                  <a:txBody>
                    <a:bodyPr/>
                    <a:lstStyle/>
                    <a:p>
                      <a:endParaRPr lang="fr-FR" sz="2000" dirty="0"/>
                    </a:p>
                  </a:txBody>
                  <a:tcPr/>
                </a:tc>
                <a:tc>
                  <a:txBody>
                    <a:bodyPr/>
                    <a:lstStyle/>
                    <a:p>
                      <a:endParaRPr lang="fr-FR" sz="2000" dirty="0"/>
                    </a:p>
                  </a:txBody>
                  <a:tcPr/>
                </a:tc>
                <a:tc>
                  <a:txBody>
                    <a:bodyPr/>
                    <a:lstStyle/>
                    <a:p>
                      <a:r>
                        <a:rPr lang="en-GB" sz="2000" noProof="0" dirty="0">
                          <a:solidFill>
                            <a:srgbClr val="104F75"/>
                          </a:solidFill>
                        </a:rPr>
                        <a:t>used to write messages on my phone in class</a:t>
                      </a:r>
                    </a:p>
                  </a:txBody>
                  <a:tcPr/>
                </a:tc>
                <a:extLst>
                  <a:ext uri="{0D108BD9-81ED-4DB2-BD59-A6C34878D82A}">
                    <a16:rowId xmlns:a16="http://schemas.microsoft.com/office/drawing/2014/main" val="2973117267"/>
                  </a:ext>
                </a:extLst>
              </a:tr>
              <a:tr h="370840">
                <a:tc>
                  <a:txBody>
                    <a:bodyPr/>
                    <a:lstStyle/>
                    <a:p>
                      <a:endParaRPr lang="fr-FR" sz="2000" dirty="0"/>
                    </a:p>
                  </a:txBody>
                  <a:tcPr/>
                </a:tc>
                <a:tc>
                  <a:txBody>
                    <a:bodyPr/>
                    <a:lstStyle/>
                    <a:p>
                      <a:endParaRPr lang="fr-FR" sz="2000" dirty="0"/>
                    </a:p>
                  </a:txBody>
                  <a:tcPr/>
                </a:tc>
                <a:tc>
                  <a:txBody>
                    <a:bodyPr/>
                    <a:lstStyle/>
                    <a:p>
                      <a:endParaRPr lang="fr-FR" sz="2000" dirty="0"/>
                    </a:p>
                  </a:txBody>
                  <a:tcPr/>
                </a:tc>
                <a:tc>
                  <a:txBody>
                    <a:bodyPr/>
                    <a:lstStyle/>
                    <a:p>
                      <a:r>
                        <a:rPr lang="en-GB" sz="2000" noProof="0" dirty="0">
                          <a:solidFill>
                            <a:srgbClr val="104F75"/>
                          </a:solidFill>
                        </a:rPr>
                        <a:t>never used to read newspapers</a:t>
                      </a:r>
                    </a:p>
                  </a:txBody>
                  <a:tcPr/>
                </a:tc>
                <a:extLst>
                  <a:ext uri="{0D108BD9-81ED-4DB2-BD59-A6C34878D82A}">
                    <a16:rowId xmlns:a16="http://schemas.microsoft.com/office/drawing/2014/main" val="492030428"/>
                  </a:ext>
                </a:extLst>
              </a:tr>
              <a:tr h="370840">
                <a:tc>
                  <a:txBody>
                    <a:bodyPr/>
                    <a:lstStyle/>
                    <a:p>
                      <a:endParaRPr lang="fr-FR" sz="2000" dirty="0"/>
                    </a:p>
                  </a:txBody>
                  <a:tcPr/>
                </a:tc>
                <a:tc>
                  <a:txBody>
                    <a:bodyPr/>
                    <a:lstStyle/>
                    <a:p>
                      <a:endParaRPr lang="fr-FR" sz="2000" dirty="0"/>
                    </a:p>
                  </a:txBody>
                  <a:tcPr/>
                </a:tc>
                <a:tc>
                  <a:txBody>
                    <a:bodyPr/>
                    <a:lstStyle/>
                    <a:p>
                      <a:endParaRPr lang="fr-FR" sz="2000" dirty="0"/>
                    </a:p>
                  </a:txBody>
                  <a:tcPr/>
                </a:tc>
                <a:tc>
                  <a:txBody>
                    <a:bodyPr/>
                    <a:lstStyle/>
                    <a:p>
                      <a:r>
                        <a:rPr lang="en-GB" sz="2000" noProof="0" dirty="0">
                          <a:solidFill>
                            <a:srgbClr val="104F75"/>
                          </a:solidFill>
                        </a:rPr>
                        <a:t>used to write important dates on my hand</a:t>
                      </a:r>
                    </a:p>
                  </a:txBody>
                  <a:tcPr/>
                </a:tc>
                <a:extLst>
                  <a:ext uri="{0D108BD9-81ED-4DB2-BD59-A6C34878D82A}">
                    <a16:rowId xmlns:a16="http://schemas.microsoft.com/office/drawing/2014/main" val="1740513354"/>
                  </a:ext>
                </a:extLst>
              </a:tr>
              <a:tr h="370840">
                <a:tc>
                  <a:txBody>
                    <a:bodyPr/>
                    <a:lstStyle/>
                    <a:p>
                      <a:endParaRPr lang="fr-FR" sz="2000" dirty="0"/>
                    </a:p>
                  </a:txBody>
                  <a:tcPr/>
                </a:tc>
                <a:tc>
                  <a:txBody>
                    <a:bodyPr/>
                    <a:lstStyle/>
                    <a:p>
                      <a:endParaRPr lang="fr-FR" sz="2000" dirty="0"/>
                    </a:p>
                  </a:txBody>
                  <a:tcPr/>
                </a:tc>
                <a:tc>
                  <a:txBody>
                    <a:bodyPr/>
                    <a:lstStyle/>
                    <a:p>
                      <a:endParaRPr lang="fr-FR" sz="2000" dirty="0"/>
                    </a:p>
                  </a:txBody>
                  <a:tcPr/>
                </a:tc>
                <a:tc>
                  <a:txBody>
                    <a:bodyPr/>
                    <a:lstStyle/>
                    <a:p>
                      <a:r>
                        <a:rPr lang="en-GB" sz="2000" noProof="0" dirty="0">
                          <a:solidFill>
                            <a:srgbClr val="104F75"/>
                          </a:solidFill>
                        </a:rPr>
                        <a:t>go out on Wednesdays</a:t>
                      </a:r>
                    </a:p>
                  </a:txBody>
                  <a:tcPr/>
                </a:tc>
                <a:extLst>
                  <a:ext uri="{0D108BD9-81ED-4DB2-BD59-A6C34878D82A}">
                    <a16:rowId xmlns:a16="http://schemas.microsoft.com/office/drawing/2014/main" val="492160960"/>
                  </a:ext>
                </a:extLst>
              </a:tr>
              <a:tr h="370840">
                <a:tc>
                  <a:txBody>
                    <a:bodyPr/>
                    <a:lstStyle/>
                    <a:p>
                      <a:endParaRPr lang="fr-FR" sz="2000" dirty="0"/>
                    </a:p>
                  </a:txBody>
                  <a:tcPr/>
                </a:tc>
                <a:tc>
                  <a:txBody>
                    <a:bodyPr/>
                    <a:lstStyle/>
                    <a:p>
                      <a:endParaRPr lang="fr-FR" sz="2000" dirty="0"/>
                    </a:p>
                  </a:txBody>
                  <a:tcPr/>
                </a:tc>
                <a:tc>
                  <a:txBody>
                    <a:bodyPr/>
                    <a:lstStyle/>
                    <a:p>
                      <a:endParaRPr lang="fr-FR" sz="2000" dirty="0"/>
                    </a:p>
                  </a:txBody>
                  <a:tcPr/>
                </a:tc>
                <a:tc>
                  <a:txBody>
                    <a:bodyPr/>
                    <a:lstStyle/>
                    <a:p>
                      <a:r>
                        <a:rPr lang="en-GB" sz="2000" noProof="0" dirty="0">
                          <a:solidFill>
                            <a:srgbClr val="104F75"/>
                          </a:solidFill>
                        </a:rPr>
                        <a:t>used to go out on Saturdays</a:t>
                      </a:r>
                    </a:p>
                  </a:txBody>
                  <a:tcPr/>
                </a:tc>
                <a:extLst>
                  <a:ext uri="{0D108BD9-81ED-4DB2-BD59-A6C34878D82A}">
                    <a16:rowId xmlns:a16="http://schemas.microsoft.com/office/drawing/2014/main" val="3264645427"/>
                  </a:ext>
                </a:extLst>
              </a:tr>
              <a:tr h="370840">
                <a:tc>
                  <a:txBody>
                    <a:bodyPr/>
                    <a:lstStyle/>
                    <a:p>
                      <a:endParaRPr lang="fr-FR" sz="2000" dirty="0"/>
                    </a:p>
                  </a:txBody>
                  <a:tcPr/>
                </a:tc>
                <a:tc>
                  <a:txBody>
                    <a:bodyPr/>
                    <a:lstStyle/>
                    <a:p>
                      <a:endParaRPr lang="fr-FR" sz="2000" dirty="0"/>
                    </a:p>
                  </a:txBody>
                  <a:tcPr/>
                </a:tc>
                <a:tc>
                  <a:txBody>
                    <a:bodyPr/>
                    <a:lstStyle/>
                    <a:p>
                      <a:endParaRPr lang="fr-FR" sz="2000" dirty="0"/>
                    </a:p>
                  </a:txBody>
                  <a:tcPr/>
                </a:tc>
                <a:tc>
                  <a:txBody>
                    <a:bodyPr/>
                    <a:lstStyle/>
                    <a:p>
                      <a:r>
                        <a:rPr lang="en-GB" sz="2000" noProof="0" dirty="0">
                          <a:solidFill>
                            <a:srgbClr val="104F75"/>
                          </a:solidFill>
                        </a:rPr>
                        <a:t>answer messages after lessons</a:t>
                      </a:r>
                    </a:p>
                  </a:txBody>
                  <a:tcPr/>
                </a:tc>
                <a:extLst>
                  <a:ext uri="{0D108BD9-81ED-4DB2-BD59-A6C34878D82A}">
                    <a16:rowId xmlns:a16="http://schemas.microsoft.com/office/drawing/2014/main" val="3205676208"/>
                  </a:ext>
                </a:extLst>
              </a:tr>
              <a:tr h="370840">
                <a:tc>
                  <a:txBody>
                    <a:bodyPr/>
                    <a:lstStyle/>
                    <a:p>
                      <a:endParaRPr lang="fr-FR" sz="2000" dirty="0"/>
                    </a:p>
                  </a:txBody>
                  <a:tcPr/>
                </a:tc>
                <a:tc>
                  <a:txBody>
                    <a:bodyPr/>
                    <a:lstStyle/>
                    <a:p>
                      <a:endParaRPr lang="fr-FR" sz="2000" dirty="0"/>
                    </a:p>
                  </a:txBody>
                  <a:tcPr/>
                </a:tc>
                <a:tc>
                  <a:txBody>
                    <a:bodyPr/>
                    <a:lstStyle/>
                    <a:p>
                      <a:endParaRPr lang="fr-FR" sz="2000" dirty="0"/>
                    </a:p>
                  </a:txBody>
                  <a:tcPr/>
                </a:tc>
                <a:tc>
                  <a:txBody>
                    <a:bodyPr/>
                    <a:lstStyle/>
                    <a:p>
                      <a:r>
                        <a:rPr lang="en-GB" sz="2000" noProof="0" dirty="0">
                          <a:solidFill>
                            <a:srgbClr val="104F75"/>
                          </a:solidFill>
                        </a:rPr>
                        <a:t>write a lot in my exercise books</a:t>
                      </a:r>
                    </a:p>
                  </a:txBody>
                  <a:tcPr/>
                </a:tc>
                <a:extLst>
                  <a:ext uri="{0D108BD9-81ED-4DB2-BD59-A6C34878D82A}">
                    <a16:rowId xmlns:a16="http://schemas.microsoft.com/office/drawing/2014/main" val="1735956214"/>
                  </a:ext>
                </a:extLst>
              </a:tr>
              <a:tr h="370840">
                <a:tc>
                  <a:txBody>
                    <a:bodyPr/>
                    <a:lstStyle/>
                    <a:p>
                      <a:endParaRPr lang="fr-FR" sz="2000" dirty="0"/>
                    </a:p>
                  </a:txBody>
                  <a:tcPr/>
                </a:tc>
                <a:tc>
                  <a:txBody>
                    <a:bodyPr/>
                    <a:lstStyle/>
                    <a:p>
                      <a:endParaRPr lang="fr-FR" sz="2000" dirty="0"/>
                    </a:p>
                  </a:txBody>
                  <a:tcPr/>
                </a:tc>
                <a:tc>
                  <a:txBody>
                    <a:bodyPr/>
                    <a:lstStyle/>
                    <a:p>
                      <a:endParaRPr lang="fr-FR" sz="2000" dirty="0"/>
                    </a:p>
                  </a:txBody>
                  <a:tcPr/>
                </a:tc>
                <a:tc>
                  <a:txBody>
                    <a:bodyPr/>
                    <a:lstStyle/>
                    <a:p>
                      <a:r>
                        <a:rPr lang="en-GB" sz="2000" noProof="0" dirty="0">
                          <a:solidFill>
                            <a:srgbClr val="104F75"/>
                          </a:solidFill>
                        </a:rPr>
                        <a:t>am becoming more responsible</a:t>
                      </a:r>
                    </a:p>
                  </a:txBody>
                  <a:tcPr/>
                </a:tc>
                <a:extLst>
                  <a:ext uri="{0D108BD9-81ED-4DB2-BD59-A6C34878D82A}">
                    <a16:rowId xmlns:a16="http://schemas.microsoft.com/office/drawing/2014/main" val="4007687241"/>
                  </a:ext>
                </a:extLst>
              </a:tr>
              <a:tr h="370840">
                <a:tc>
                  <a:txBody>
                    <a:bodyPr/>
                    <a:lstStyle/>
                    <a:p>
                      <a:endParaRPr lang="fr-FR" sz="2000" dirty="0"/>
                    </a:p>
                  </a:txBody>
                  <a:tcPr/>
                </a:tc>
                <a:tc>
                  <a:txBody>
                    <a:bodyPr/>
                    <a:lstStyle/>
                    <a:p>
                      <a:endParaRPr lang="fr-FR" sz="2000" dirty="0"/>
                    </a:p>
                  </a:txBody>
                  <a:tcPr/>
                </a:tc>
                <a:tc>
                  <a:txBody>
                    <a:bodyPr/>
                    <a:lstStyle/>
                    <a:p>
                      <a:endParaRPr lang="fr-FR" sz="2000" dirty="0"/>
                    </a:p>
                  </a:txBody>
                  <a:tcPr/>
                </a:tc>
                <a:tc>
                  <a:txBody>
                    <a:bodyPr/>
                    <a:lstStyle/>
                    <a:p>
                      <a:r>
                        <a:rPr lang="en-GB" sz="2000" noProof="0" dirty="0">
                          <a:solidFill>
                            <a:srgbClr val="104F75"/>
                          </a:solidFill>
                        </a:rPr>
                        <a:t>didn’t use to finish all my homework</a:t>
                      </a:r>
                    </a:p>
                  </a:txBody>
                  <a:tcPr/>
                </a:tc>
                <a:extLst>
                  <a:ext uri="{0D108BD9-81ED-4DB2-BD59-A6C34878D82A}">
                    <a16:rowId xmlns:a16="http://schemas.microsoft.com/office/drawing/2014/main" val="1876040417"/>
                  </a:ext>
                </a:extLst>
              </a:tr>
              <a:tr h="370840">
                <a:tc>
                  <a:txBody>
                    <a:bodyPr/>
                    <a:lstStyle/>
                    <a:p>
                      <a:endParaRPr lang="fr-FR" sz="2000" dirty="0"/>
                    </a:p>
                  </a:txBody>
                  <a:tcPr/>
                </a:tc>
                <a:tc>
                  <a:txBody>
                    <a:bodyPr/>
                    <a:lstStyle/>
                    <a:p>
                      <a:endParaRPr lang="fr-FR" sz="2000" dirty="0"/>
                    </a:p>
                  </a:txBody>
                  <a:tcPr/>
                </a:tc>
                <a:tc>
                  <a:txBody>
                    <a:bodyPr/>
                    <a:lstStyle/>
                    <a:p>
                      <a:endParaRPr lang="fr-FR" sz="2000" dirty="0"/>
                    </a:p>
                  </a:txBody>
                  <a:tcPr/>
                </a:tc>
                <a:tc>
                  <a:txBody>
                    <a:bodyPr/>
                    <a:lstStyle/>
                    <a:p>
                      <a:r>
                        <a:rPr lang="en-GB" sz="2000" noProof="0" dirty="0">
                          <a:solidFill>
                            <a:srgbClr val="104F75"/>
                          </a:solidFill>
                        </a:rPr>
                        <a:t>used to understand my work easily</a:t>
                      </a:r>
                    </a:p>
                  </a:txBody>
                  <a:tcPr/>
                </a:tc>
                <a:extLst>
                  <a:ext uri="{0D108BD9-81ED-4DB2-BD59-A6C34878D82A}">
                    <a16:rowId xmlns:a16="http://schemas.microsoft.com/office/drawing/2014/main" val="1931510144"/>
                  </a:ext>
                </a:extLst>
              </a:tr>
              <a:tr h="370840">
                <a:tc>
                  <a:txBody>
                    <a:bodyPr/>
                    <a:lstStyle/>
                    <a:p>
                      <a:endParaRPr lang="fr-FR" sz="2000" dirty="0"/>
                    </a:p>
                  </a:txBody>
                  <a:tcPr/>
                </a:tc>
                <a:tc>
                  <a:txBody>
                    <a:bodyPr/>
                    <a:lstStyle/>
                    <a:p>
                      <a:endParaRPr lang="fr-FR" sz="2000" dirty="0"/>
                    </a:p>
                  </a:txBody>
                  <a:tcPr/>
                </a:tc>
                <a:tc>
                  <a:txBody>
                    <a:bodyPr/>
                    <a:lstStyle/>
                    <a:p>
                      <a:endParaRPr lang="fr-FR" sz="2000" dirty="0"/>
                    </a:p>
                  </a:txBody>
                  <a:tcPr/>
                </a:tc>
                <a:tc>
                  <a:txBody>
                    <a:bodyPr/>
                    <a:lstStyle/>
                    <a:p>
                      <a:r>
                        <a:rPr lang="en-GB" sz="2000" noProof="0" dirty="0">
                          <a:solidFill>
                            <a:srgbClr val="104F75"/>
                          </a:solidFill>
                        </a:rPr>
                        <a:t>pass all my exams</a:t>
                      </a:r>
                    </a:p>
                  </a:txBody>
                  <a:tcPr/>
                </a:tc>
                <a:extLst>
                  <a:ext uri="{0D108BD9-81ED-4DB2-BD59-A6C34878D82A}">
                    <a16:rowId xmlns:a16="http://schemas.microsoft.com/office/drawing/2014/main" val="118679287"/>
                  </a:ext>
                </a:extLst>
              </a:tr>
            </a:tbl>
          </a:graphicData>
        </a:graphic>
      </p:graphicFrame>
      <p:sp>
        <p:nvSpPr>
          <p:cNvPr id="7" name="Action Button: Custom 16">
            <a:hlinkClick r:id="" action="ppaction://noaction" highlightClick="1">
              <a:snd r:embed="rId4" name="je choisis toutes mes matieres.wav"/>
            </a:hlinkClick>
            <a:extLst>
              <a:ext uri="{FF2B5EF4-FFF2-40B4-BE49-F238E27FC236}">
                <a16:creationId xmlns:a16="http://schemas.microsoft.com/office/drawing/2014/main" id="{28EECDB4-D640-4DA7-9FB4-B38FDB29E44C}"/>
              </a:ext>
            </a:extLst>
          </p:cNvPr>
          <p:cNvSpPr/>
          <p:nvPr/>
        </p:nvSpPr>
        <p:spPr>
          <a:xfrm>
            <a:off x="423098" y="158771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jecrivais des messages.wav"/>
            </a:hlinkClick>
            <a:extLst>
              <a:ext uri="{FF2B5EF4-FFF2-40B4-BE49-F238E27FC236}">
                <a16:creationId xmlns:a16="http://schemas.microsoft.com/office/drawing/2014/main" id="{FA8BE5C2-1754-45C9-841A-CDE0385D335C}"/>
              </a:ext>
            </a:extLst>
          </p:cNvPr>
          <p:cNvSpPr/>
          <p:nvPr/>
        </p:nvSpPr>
        <p:spPr>
          <a:xfrm>
            <a:off x="423098" y="198841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je ne lisais jamais.wav"/>
            </a:hlinkClick>
            <a:extLst>
              <a:ext uri="{FF2B5EF4-FFF2-40B4-BE49-F238E27FC236}">
                <a16:creationId xmlns:a16="http://schemas.microsoft.com/office/drawing/2014/main" id="{02AD76FB-57A7-4B60-8EF4-4E835ED07C05}"/>
              </a:ext>
            </a:extLst>
          </p:cNvPr>
          <p:cNvSpPr/>
          <p:nvPr/>
        </p:nvSpPr>
        <p:spPr>
          <a:xfrm>
            <a:off x="423098" y="238911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jinscrivais les dates.wav"/>
            </a:hlinkClick>
            <a:extLst>
              <a:ext uri="{FF2B5EF4-FFF2-40B4-BE49-F238E27FC236}">
                <a16:creationId xmlns:a16="http://schemas.microsoft.com/office/drawing/2014/main" id="{BA680849-3DA8-41DE-A4EF-87EB935BF641}"/>
              </a:ext>
            </a:extLst>
          </p:cNvPr>
          <p:cNvSpPr/>
          <p:nvPr/>
        </p:nvSpPr>
        <p:spPr>
          <a:xfrm>
            <a:off x="423098" y="278981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je sors les mercredis.wav"/>
            </a:hlinkClick>
            <a:extLst>
              <a:ext uri="{FF2B5EF4-FFF2-40B4-BE49-F238E27FC236}">
                <a16:creationId xmlns:a16="http://schemas.microsoft.com/office/drawing/2014/main" id="{21FB9EB2-2458-40B3-9442-88D8D333D81F}"/>
              </a:ext>
            </a:extLst>
          </p:cNvPr>
          <p:cNvSpPr/>
          <p:nvPr/>
        </p:nvSpPr>
        <p:spPr>
          <a:xfrm>
            <a:off x="423098" y="319050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je sortais les samedis.wav"/>
            </a:hlinkClick>
            <a:extLst>
              <a:ext uri="{FF2B5EF4-FFF2-40B4-BE49-F238E27FC236}">
                <a16:creationId xmlns:a16="http://schemas.microsoft.com/office/drawing/2014/main" id="{530FCC7E-61F8-4A3C-95C7-4B53B1428C51}"/>
              </a:ext>
            </a:extLst>
          </p:cNvPr>
          <p:cNvSpPr/>
          <p:nvPr/>
        </p:nvSpPr>
        <p:spPr>
          <a:xfrm>
            <a:off x="423098" y="359120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je reponds aux messages.wav"/>
            </a:hlinkClick>
            <a:extLst>
              <a:ext uri="{FF2B5EF4-FFF2-40B4-BE49-F238E27FC236}">
                <a16:creationId xmlns:a16="http://schemas.microsoft.com/office/drawing/2014/main" id="{0C65968D-70F9-4080-B041-40C9AEF46A29}"/>
              </a:ext>
            </a:extLst>
          </p:cNvPr>
          <p:cNvSpPr/>
          <p:nvPr/>
        </p:nvSpPr>
        <p:spPr>
          <a:xfrm>
            <a:off x="423098" y="399190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1" name="jecris beaucoup.wav"/>
            </a:hlinkClick>
            <a:extLst>
              <a:ext uri="{FF2B5EF4-FFF2-40B4-BE49-F238E27FC236}">
                <a16:creationId xmlns:a16="http://schemas.microsoft.com/office/drawing/2014/main" id="{14DA956C-581D-47F1-8501-EFB21C147387}"/>
              </a:ext>
            </a:extLst>
          </p:cNvPr>
          <p:cNvSpPr/>
          <p:nvPr/>
        </p:nvSpPr>
        <p:spPr>
          <a:xfrm>
            <a:off x="423098" y="439260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6" name="Action Button: Custom 16">
            <a:hlinkClick r:id="" action="ppaction://noaction" highlightClick="1">
              <a:snd r:embed="rId12" name="je deviens plus.wav"/>
            </a:hlinkClick>
            <a:extLst>
              <a:ext uri="{FF2B5EF4-FFF2-40B4-BE49-F238E27FC236}">
                <a16:creationId xmlns:a16="http://schemas.microsoft.com/office/drawing/2014/main" id="{4379B6F7-2D69-4197-9B23-DB80A1829301}"/>
              </a:ext>
            </a:extLst>
          </p:cNvPr>
          <p:cNvSpPr/>
          <p:nvPr/>
        </p:nvSpPr>
        <p:spPr>
          <a:xfrm>
            <a:off x="423098" y="479330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7" name="Action Button: Custom 16">
            <a:hlinkClick r:id="" action="ppaction://noaction" highlightClick="1">
              <a:snd r:embed="rId13" name="je ne finissais pas.wav"/>
            </a:hlinkClick>
            <a:extLst>
              <a:ext uri="{FF2B5EF4-FFF2-40B4-BE49-F238E27FC236}">
                <a16:creationId xmlns:a16="http://schemas.microsoft.com/office/drawing/2014/main" id="{7ED119C7-4EF6-4D79-B537-33CBD46D95B9}"/>
              </a:ext>
            </a:extLst>
          </p:cNvPr>
          <p:cNvSpPr/>
          <p:nvPr/>
        </p:nvSpPr>
        <p:spPr>
          <a:xfrm>
            <a:off x="423098" y="519399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8" name="Action Button: Custom 16">
            <a:hlinkClick r:id="" action="ppaction://noaction" highlightClick="1">
              <a:snd r:embed="rId14" name="je comprenais mon travail.wav"/>
            </a:hlinkClick>
            <a:extLst>
              <a:ext uri="{FF2B5EF4-FFF2-40B4-BE49-F238E27FC236}">
                <a16:creationId xmlns:a16="http://schemas.microsoft.com/office/drawing/2014/main" id="{1176F63A-3440-400A-8034-1F929EB91DB5}"/>
              </a:ext>
            </a:extLst>
          </p:cNvPr>
          <p:cNvSpPr/>
          <p:nvPr/>
        </p:nvSpPr>
        <p:spPr>
          <a:xfrm>
            <a:off x="423098" y="559469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9" name="Action Button: Custom 16">
            <a:hlinkClick r:id="" action="ppaction://noaction" highlightClick="1">
              <a:snd r:embed="rId15" name="je reussis tous.wav"/>
            </a:hlinkClick>
            <a:extLst>
              <a:ext uri="{FF2B5EF4-FFF2-40B4-BE49-F238E27FC236}">
                <a16:creationId xmlns:a16="http://schemas.microsoft.com/office/drawing/2014/main" id="{56EF1915-0CE7-477F-82AF-501727DC5590}"/>
              </a:ext>
            </a:extLst>
          </p:cNvPr>
          <p:cNvSpPr/>
          <p:nvPr/>
        </p:nvSpPr>
        <p:spPr>
          <a:xfrm>
            <a:off x="423098" y="599539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pic>
        <p:nvPicPr>
          <p:cNvPr id="32" name="Picture 31" descr="green checkmark">
            <a:extLst>
              <a:ext uri="{FF2B5EF4-FFF2-40B4-BE49-F238E27FC236}">
                <a16:creationId xmlns:a16="http://schemas.microsoft.com/office/drawing/2014/main" id="{66FC6A6F-1579-496A-9995-AC1D679B699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13630" y="1603245"/>
            <a:ext cx="282522" cy="294294"/>
          </a:xfrm>
          <a:prstGeom prst="rect">
            <a:avLst/>
          </a:prstGeom>
        </p:spPr>
      </p:pic>
      <p:pic>
        <p:nvPicPr>
          <p:cNvPr id="33" name="Picture 32" descr="green checkmark">
            <a:extLst>
              <a:ext uri="{FF2B5EF4-FFF2-40B4-BE49-F238E27FC236}">
                <a16:creationId xmlns:a16="http://schemas.microsoft.com/office/drawing/2014/main" id="{8CC322DC-125B-4883-88A2-D3E3923BE45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02343" y="2058738"/>
            <a:ext cx="282522" cy="294294"/>
          </a:xfrm>
          <a:prstGeom prst="rect">
            <a:avLst/>
          </a:prstGeom>
        </p:spPr>
      </p:pic>
      <p:pic>
        <p:nvPicPr>
          <p:cNvPr id="34" name="Picture 33" descr="green checkmark">
            <a:extLst>
              <a:ext uri="{FF2B5EF4-FFF2-40B4-BE49-F238E27FC236}">
                <a16:creationId xmlns:a16="http://schemas.microsoft.com/office/drawing/2014/main" id="{6F6690DD-199A-4A78-971E-70B2B003AD2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02343" y="2437815"/>
            <a:ext cx="282522" cy="294294"/>
          </a:xfrm>
          <a:prstGeom prst="rect">
            <a:avLst/>
          </a:prstGeom>
        </p:spPr>
      </p:pic>
      <p:pic>
        <p:nvPicPr>
          <p:cNvPr id="35" name="Picture 34" descr="green checkmark">
            <a:extLst>
              <a:ext uri="{FF2B5EF4-FFF2-40B4-BE49-F238E27FC236}">
                <a16:creationId xmlns:a16="http://schemas.microsoft.com/office/drawing/2014/main" id="{773CE8B9-E794-445E-9660-7AAC89AC33B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02343" y="2855517"/>
            <a:ext cx="282522" cy="294294"/>
          </a:xfrm>
          <a:prstGeom prst="rect">
            <a:avLst/>
          </a:prstGeom>
        </p:spPr>
      </p:pic>
      <p:pic>
        <p:nvPicPr>
          <p:cNvPr id="36" name="Picture 35" descr="green checkmark">
            <a:extLst>
              <a:ext uri="{FF2B5EF4-FFF2-40B4-BE49-F238E27FC236}">
                <a16:creationId xmlns:a16="http://schemas.microsoft.com/office/drawing/2014/main" id="{35FBE9B8-B736-4913-B899-67E5EF4BA2A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13630" y="3206037"/>
            <a:ext cx="282522" cy="294294"/>
          </a:xfrm>
          <a:prstGeom prst="rect">
            <a:avLst/>
          </a:prstGeom>
        </p:spPr>
      </p:pic>
      <p:pic>
        <p:nvPicPr>
          <p:cNvPr id="37" name="Picture 36" descr="green checkmark">
            <a:extLst>
              <a:ext uri="{FF2B5EF4-FFF2-40B4-BE49-F238E27FC236}">
                <a16:creationId xmlns:a16="http://schemas.microsoft.com/office/drawing/2014/main" id="{2434441E-B4B8-43C1-8B0B-F3FC7CE799B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02343" y="3623012"/>
            <a:ext cx="282522" cy="294294"/>
          </a:xfrm>
          <a:prstGeom prst="rect">
            <a:avLst/>
          </a:prstGeom>
        </p:spPr>
      </p:pic>
      <p:pic>
        <p:nvPicPr>
          <p:cNvPr id="38" name="Picture 37" descr="green checkmark">
            <a:extLst>
              <a:ext uri="{FF2B5EF4-FFF2-40B4-BE49-F238E27FC236}">
                <a16:creationId xmlns:a16="http://schemas.microsoft.com/office/drawing/2014/main" id="{F76569D8-6306-470E-ADFE-87FACAA44A0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13630" y="4007433"/>
            <a:ext cx="282522" cy="294294"/>
          </a:xfrm>
          <a:prstGeom prst="rect">
            <a:avLst/>
          </a:prstGeom>
        </p:spPr>
      </p:pic>
      <p:pic>
        <p:nvPicPr>
          <p:cNvPr id="39" name="Picture 38" descr="green checkmark">
            <a:extLst>
              <a:ext uri="{FF2B5EF4-FFF2-40B4-BE49-F238E27FC236}">
                <a16:creationId xmlns:a16="http://schemas.microsoft.com/office/drawing/2014/main" id="{01E4FEE9-C207-4503-BC67-F58E6625C60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13630" y="4438770"/>
            <a:ext cx="282522" cy="294294"/>
          </a:xfrm>
          <a:prstGeom prst="rect">
            <a:avLst/>
          </a:prstGeom>
        </p:spPr>
      </p:pic>
      <p:pic>
        <p:nvPicPr>
          <p:cNvPr id="40" name="Picture 39" descr="green checkmark">
            <a:extLst>
              <a:ext uri="{FF2B5EF4-FFF2-40B4-BE49-F238E27FC236}">
                <a16:creationId xmlns:a16="http://schemas.microsoft.com/office/drawing/2014/main" id="{BD7EF3E8-250A-4683-B007-6701F12C63E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13630" y="4775925"/>
            <a:ext cx="282522" cy="294294"/>
          </a:xfrm>
          <a:prstGeom prst="rect">
            <a:avLst/>
          </a:prstGeom>
        </p:spPr>
      </p:pic>
      <p:pic>
        <p:nvPicPr>
          <p:cNvPr id="41" name="Picture 40" descr="green checkmark">
            <a:extLst>
              <a:ext uri="{FF2B5EF4-FFF2-40B4-BE49-F238E27FC236}">
                <a16:creationId xmlns:a16="http://schemas.microsoft.com/office/drawing/2014/main" id="{35A87BE5-71D5-4E0D-A250-098D7DFB13F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02343" y="5168829"/>
            <a:ext cx="282522" cy="294294"/>
          </a:xfrm>
          <a:prstGeom prst="rect">
            <a:avLst/>
          </a:prstGeom>
        </p:spPr>
      </p:pic>
      <p:pic>
        <p:nvPicPr>
          <p:cNvPr id="42" name="Picture 41" descr="green checkmark">
            <a:extLst>
              <a:ext uri="{FF2B5EF4-FFF2-40B4-BE49-F238E27FC236}">
                <a16:creationId xmlns:a16="http://schemas.microsoft.com/office/drawing/2014/main" id="{FD8F5923-2C88-42BE-BC9E-CBF68AFD60C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84061" y="5610225"/>
            <a:ext cx="282522" cy="294294"/>
          </a:xfrm>
          <a:prstGeom prst="rect">
            <a:avLst/>
          </a:prstGeom>
        </p:spPr>
      </p:pic>
      <p:pic>
        <p:nvPicPr>
          <p:cNvPr id="43" name="Picture 42" descr="green checkmark">
            <a:extLst>
              <a:ext uri="{FF2B5EF4-FFF2-40B4-BE49-F238E27FC236}">
                <a16:creationId xmlns:a16="http://schemas.microsoft.com/office/drawing/2014/main" id="{D68410B5-25FB-4E3A-9549-1EC825FBA9E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13630" y="5981814"/>
            <a:ext cx="282522" cy="294294"/>
          </a:xfrm>
          <a:prstGeom prst="rect">
            <a:avLst/>
          </a:prstGeom>
        </p:spPr>
      </p:pic>
      <p:sp>
        <p:nvSpPr>
          <p:cNvPr id="5" name="Rectangle 4">
            <a:extLst>
              <a:ext uri="{FF2B5EF4-FFF2-40B4-BE49-F238E27FC236}">
                <a16:creationId xmlns:a16="http://schemas.microsoft.com/office/drawing/2014/main" id="{573926A2-9900-44F3-96BA-1B9CFCEF1880}"/>
              </a:ext>
            </a:extLst>
          </p:cNvPr>
          <p:cNvSpPr/>
          <p:nvPr/>
        </p:nvSpPr>
        <p:spPr>
          <a:xfrm>
            <a:off x="4748463" y="1603245"/>
            <a:ext cx="7004397"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44" name="Rectangle 43">
            <a:extLst>
              <a:ext uri="{FF2B5EF4-FFF2-40B4-BE49-F238E27FC236}">
                <a16:creationId xmlns:a16="http://schemas.microsoft.com/office/drawing/2014/main" id="{67EC4ACE-1D73-4A86-AC98-42B656823F15}"/>
              </a:ext>
            </a:extLst>
          </p:cNvPr>
          <p:cNvSpPr/>
          <p:nvPr/>
        </p:nvSpPr>
        <p:spPr>
          <a:xfrm>
            <a:off x="4748462" y="1988415"/>
            <a:ext cx="7004397"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45" name="Rectangle 44">
            <a:extLst>
              <a:ext uri="{FF2B5EF4-FFF2-40B4-BE49-F238E27FC236}">
                <a16:creationId xmlns:a16="http://schemas.microsoft.com/office/drawing/2014/main" id="{D7879AE3-FD22-46D0-84E1-5422D11EAF01}"/>
              </a:ext>
            </a:extLst>
          </p:cNvPr>
          <p:cNvSpPr/>
          <p:nvPr/>
        </p:nvSpPr>
        <p:spPr>
          <a:xfrm>
            <a:off x="4747069" y="2389113"/>
            <a:ext cx="7004397"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46" name="Rectangle 45">
            <a:extLst>
              <a:ext uri="{FF2B5EF4-FFF2-40B4-BE49-F238E27FC236}">
                <a16:creationId xmlns:a16="http://schemas.microsoft.com/office/drawing/2014/main" id="{C3027105-8D6B-41ED-8F23-5B39FFDD9966}"/>
              </a:ext>
            </a:extLst>
          </p:cNvPr>
          <p:cNvSpPr/>
          <p:nvPr/>
        </p:nvSpPr>
        <p:spPr>
          <a:xfrm>
            <a:off x="4764505" y="2801294"/>
            <a:ext cx="7004397"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47" name="Rectangle 46">
            <a:extLst>
              <a:ext uri="{FF2B5EF4-FFF2-40B4-BE49-F238E27FC236}">
                <a16:creationId xmlns:a16="http://schemas.microsoft.com/office/drawing/2014/main" id="{067E9AA3-F351-439C-8227-EF8993D582D3}"/>
              </a:ext>
            </a:extLst>
          </p:cNvPr>
          <p:cNvSpPr/>
          <p:nvPr/>
        </p:nvSpPr>
        <p:spPr>
          <a:xfrm>
            <a:off x="4748460" y="3200593"/>
            <a:ext cx="7004397"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48" name="Rectangle 47">
            <a:extLst>
              <a:ext uri="{FF2B5EF4-FFF2-40B4-BE49-F238E27FC236}">
                <a16:creationId xmlns:a16="http://schemas.microsoft.com/office/drawing/2014/main" id="{A78C56DC-ECEC-42DA-BFD3-D6ECA38D8261}"/>
              </a:ext>
            </a:extLst>
          </p:cNvPr>
          <p:cNvSpPr/>
          <p:nvPr/>
        </p:nvSpPr>
        <p:spPr>
          <a:xfrm>
            <a:off x="4747069" y="3585763"/>
            <a:ext cx="7004397"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49" name="Rectangle 48">
            <a:extLst>
              <a:ext uri="{FF2B5EF4-FFF2-40B4-BE49-F238E27FC236}">
                <a16:creationId xmlns:a16="http://schemas.microsoft.com/office/drawing/2014/main" id="{5B69999F-57A9-42AA-A5D8-CB1024EA876B}"/>
              </a:ext>
            </a:extLst>
          </p:cNvPr>
          <p:cNvSpPr/>
          <p:nvPr/>
        </p:nvSpPr>
        <p:spPr>
          <a:xfrm>
            <a:off x="4760026" y="3969939"/>
            <a:ext cx="7004397"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50" name="Rectangle 49">
            <a:extLst>
              <a:ext uri="{FF2B5EF4-FFF2-40B4-BE49-F238E27FC236}">
                <a16:creationId xmlns:a16="http://schemas.microsoft.com/office/drawing/2014/main" id="{0BD5A836-C35C-4870-AF57-9668F8CA8C37}"/>
              </a:ext>
            </a:extLst>
          </p:cNvPr>
          <p:cNvSpPr/>
          <p:nvPr/>
        </p:nvSpPr>
        <p:spPr>
          <a:xfrm>
            <a:off x="4760026" y="4370967"/>
            <a:ext cx="7004397"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51" name="Rectangle 50">
            <a:extLst>
              <a:ext uri="{FF2B5EF4-FFF2-40B4-BE49-F238E27FC236}">
                <a16:creationId xmlns:a16="http://schemas.microsoft.com/office/drawing/2014/main" id="{F0F16874-7894-43F2-88B5-6FA355D6FA74}"/>
              </a:ext>
            </a:extLst>
          </p:cNvPr>
          <p:cNvSpPr/>
          <p:nvPr/>
        </p:nvSpPr>
        <p:spPr>
          <a:xfrm>
            <a:off x="4773834" y="4774044"/>
            <a:ext cx="7004397"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52" name="Rectangle 51">
            <a:extLst>
              <a:ext uri="{FF2B5EF4-FFF2-40B4-BE49-F238E27FC236}">
                <a16:creationId xmlns:a16="http://schemas.microsoft.com/office/drawing/2014/main" id="{213211E5-7296-4223-80C4-A53BB71855BE}"/>
              </a:ext>
            </a:extLst>
          </p:cNvPr>
          <p:cNvSpPr/>
          <p:nvPr/>
        </p:nvSpPr>
        <p:spPr>
          <a:xfrm>
            <a:off x="4773834" y="5174868"/>
            <a:ext cx="7004397"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53" name="Rectangle 52">
            <a:extLst>
              <a:ext uri="{FF2B5EF4-FFF2-40B4-BE49-F238E27FC236}">
                <a16:creationId xmlns:a16="http://schemas.microsoft.com/office/drawing/2014/main" id="{2A9D308C-28EA-443B-A9C2-B6E485E7DDFD}"/>
              </a:ext>
            </a:extLst>
          </p:cNvPr>
          <p:cNvSpPr/>
          <p:nvPr/>
        </p:nvSpPr>
        <p:spPr>
          <a:xfrm>
            <a:off x="4773834" y="5588385"/>
            <a:ext cx="7004397"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sp>
        <p:nvSpPr>
          <p:cNvPr id="54" name="Rectangle 53">
            <a:extLst>
              <a:ext uri="{FF2B5EF4-FFF2-40B4-BE49-F238E27FC236}">
                <a16:creationId xmlns:a16="http://schemas.microsoft.com/office/drawing/2014/main" id="{6CB1B63B-5AAA-4E07-B8DE-5205A6A6AF5C}"/>
              </a:ext>
            </a:extLst>
          </p:cNvPr>
          <p:cNvSpPr/>
          <p:nvPr/>
        </p:nvSpPr>
        <p:spPr>
          <a:xfrm>
            <a:off x="4773834" y="5989209"/>
            <a:ext cx="7004397"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endParaRPr>
          </a:p>
        </p:txBody>
      </p:sp>
      <p:pic>
        <p:nvPicPr>
          <p:cNvPr id="21" name="Picture 20">
            <a:extLst>
              <a:ext uri="{FF2B5EF4-FFF2-40B4-BE49-F238E27FC236}">
                <a16:creationId xmlns:a16="http://schemas.microsoft.com/office/drawing/2014/main" id="{71134D5E-012A-4B26-9A79-D5D313EBFA4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18086" y="4191238"/>
            <a:ext cx="2127033" cy="2127033"/>
          </a:xfrm>
          <a:prstGeom prst="rect">
            <a:avLst/>
          </a:prstGeom>
        </p:spPr>
      </p:pic>
    </p:spTree>
    <p:extLst>
      <p:ext uri="{BB962C8B-B14F-4D97-AF65-F5344CB8AC3E}">
        <p14:creationId xmlns:p14="http://schemas.microsoft.com/office/powerpoint/2010/main" val="336915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5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573079" cy="867128"/>
          </a:xfrm>
          <a:prstGeom prst="rect">
            <a:avLst/>
          </a:prstGeom>
        </p:spPr>
      </p:pic>
      <p:sp>
        <p:nvSpPr>
          <p:cNvPr id="4" name="Title 3"/>
          <p:cNvSpPr>
            <a:spLocks noGrp="1"/>
          </p:cNvSpPr>
          <p:nvPr>
            <p:ph type="title"/>
          </p:nvPr>
        </p:nvSpPr>
        <p:spPr>
          <a:xfrm>
            <a:off x="-1" y="296864"/>
            <a:ext cx="6303981" cy="707849"/>
          </a:xfrm>
        </p:spPr>
        <p:txBody>
          <a:bodyPr>
            <a:normAutofit fontScale="90000"/>
          </a:bodyPr>
          <a:lstStyle/>
          <a:p>
            <a:r>
              <a:rPr lang="en-GB" sz="3600" b="1" dirty="0">
                <a:solidFill>
                  <a:schemeClr val="bg1"/>
                </a:solidFill>
              </a:rPr>
              <a:t>Perfect and imperfect tenses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10" name="Google Shape;358;p8">
            <a:extLst>
              <a:ext uri="{FF2B5EF4-FFF2-40B4-BE49-F238E27FC236}">
                <a16:creationId xmlns:a16="http://schemas.microsoft.com/office/drawing/2014/main" id="{F4DC94E0-4E5B-436F-A7B9-86E96EBF6F23}"/>
              </a:ext>
            </a:extLst>
          </p:cNvPr>
          <p:cNvSpPr txBox="1"/>
          <p:nvPr/>
        </p:nvSpPr>
        <p:spPr>
          <a:xfrm>
            <a:off x="0" y="1163992"/>
            <a:ext cx="12012001" cy="400069"/>
          </a:xfrm>
          <a:prstGeom prst="rect">
            <a:avLst/>
          </a:prstGeom>
          <a:noFill/>
          <a:ln>
            <a:noFill/>
          </a:ln>
        </p:spPr>
        <p:txBody>
          <a:bodyPr spcFirstLastPara="1" wrap="square" lIns="91425" tIns="45700" rIns="91425" bIns="45700" anchor="t" anchorCtr="0">
            <a:spAutoFit/>
          </a:bodyPr>
          <a:lstStyle/>
          <a:p>
            <a:pPr lvl="0">
              <a:buClr>
                <a:srgbClr val="1F3864"/>
              </a:buClr>
              <a:buSzPts val="2400"/>
              <a:defRPr/>
            </a:pPr>
            <a:r>
              <a:rPr lang="en-US" sz="2000" kern="0" dirty="0">
                <a:solidFill>
                  <a:srgbClr val="104F75"/>
                </a:solidFill>
                <a:latin typeface="Century Gothic" panose="020B0502020202020204" pitchFamily="34" charset="0"/>
                <a:ea typeface="Century Gothic"/>
                <a:cs typeface="Century Gothic"/>
                <a:sym typeface="Century Gothic"/>
              </a:rPr>
              <a:t>Remember, you need </a:t>
            </a:r>
            <a:r>
              <a:rPr lang="en-US" sz="2000" b="1" kern="0" dirty="0">
                <a:solidFill>
                  <a:srgbClr val="104F75"/>
                </a:solidFill>
                <a:latin typeface="Century Gothic" panose="020B0502020202020204" pitchFamily="34" charset="0"/>
                <a:ea typeface="Century Gothic"/>
                <a:cs typeface="Century Gothic"/>
                <a:sym typeface="Century Gothic"/>
              </a:rPr>
              <a:t>present tense of </a:t>
            </a:r>
            <a:r>
              <a:rPr lang="fr-FR" sz="2000" b="1" kern="0" dirty="0">
                <a:solidFill>
                  <a:srgbClr val="104F75"/>
                </a:solidFill>
                <a:latin typeface="Century Gothic" panose="020B0502020202020204" pitchFamily="34" charset="0"/>
                <a:ea typeface="Century Gothic"/>
                <a:cs typeface="Century Gothic"/>
                <a:sym typeface="Century Gothic"/>
              </a:rPr>
              <a:t>avoir</a:t>
            </a:r>
            <a:r>
              <a:rPr lang="en-US" sz="2000" b="1" kern="0" dirty="0">
                <a:solidFill>
                  <a:srgbClr val="104F75"/>
                </a:solidFill>
                <a:latin typeface="Century Gothic" panose="020B0502020202020204" pitchFamily="34" charset="0"/>
                <a:ea typeface="Century Gothic"/>
                <a:cs typeface="Century Gothic"/>
                <a:sym typeface="Century Gothic"/>
              </a:rPr>
              <a:t> + past participle </a:t>
            </a:r>
            <a:r>
              <a:rPr lang="en-US" sz="2000" kern="0" dirty="0">
                <a:solidFill>
                  <a:srgbClr val="104F75"/>
                </a:solidFill>
                <a:latin typeface="Century Gothic" panose="020B0502020202020204" pitchFamily="34" charset="0"/>
                <a:ea typeface="Century Gothic"/>
                <a:cs typeface="Century Gothic"/>
                <a:sym typeface="Century Gothic"/>
              </a:rPr>
              <a:t>to form the perfect tense</a:t>
            </a:r>
            <a:r>
              <a:rPr lang="en-US" sz="2000" b="1" kern="0" dirty="0">
                <a:solidFill>
                  <a:srgbClr val="104F75"/>
                </a:solidFill>
                <a:latin typeface="Century Gothic" panose="020B0502020202020204" pitchFamily="34" charset="0"/>
                <a:ea typeface="Century Gothic"/>
                <a:cs typeface="Century Gothic"/>
                <a:sym typeface="Century Gothic"/>
              </a:rPr>
              <a:t>:</a:t>
            </a: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entury Gothic"/>
              <a:cs typeface="Century Gothic"/>
              <a:sym typeface="Century Gothic"/>
            </a:endParaRPr>
          </a:p>
        </p:txBody>
      </p:sp>
      <p:sp>
        <p:nvSpPr>
          <p:cNvPr id="11" name="Google Shape;359;p8">
            <a:extLst>
              <a:ext uri="{FF2B5EF4-FFF2-40B4-BE49-F238E27FC236}">
                <a16:creationId xmlns:a16="http://schemas.microsoft.com/office/drawing/2014/main" id="{0A94B4C2-C182-4E19-B736-345F508119F3}"/>
              </a:ext>
            </a:extLst>
          </p:cNvPr>
          <p:cNvSpPr txBox="1"/>
          <p:nvPr/>
        </p:nvSpPr>
        <p:spPr>
          <a:xfrm>
            <a:off x="26736" y="2288600"/>
            <a:ext cx="627724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0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past participles:</a:t>
            </a:r>
            <a:endParaRPr kumimoji="0" sz="2000" b="0" i="0" u="none" strike="noStrike" kern="0" cap="none" spc="0" normalizeH="0" baseline="0" noProof="0" dirty="0">
              <a:ln>
                <a:noFill/>
              </a:ln>
              <a:solidFill>
                <a:srgbClr val="104F75"/>
              </a:solidFill>
              <a:effectLst/>
              <a:uLnTx/>
              <a:uFillTx/>
              <a:latin typeface="Arial"/>
              <a:cs typeface="Arial"/>
              <a:sym typeface="Arial"/>
            </a:endParaRPr>
          </a:p>
        </p:txBody>
      </p:sp>
      <p:sp>
        <p:nvSpPr>
          <p:cNvPr id="12" name="Google Shape;360;p8">
            <a:extLst>
              <a:ext uri="{FF2B5EF4-FFF2-40B4-BE49-F238E27FC236}">
                <a16:creationId xmlns:a16="http://schemas.microsoft.com/office/drawing/2014/main" id="{82617349-5EDE-4D67-8827-C01CC064843C}"/>
              </a:ext>
            </a:extLst>
          </p:cNvPr>
          <p:cNvSpPr txBox="1"/>
          <p:nvPr/>
        </p:nvSpPr>
        <p:spPr>
          <a:xfrm>
            <a:off x="2741726" y="2295501"/>
            <a:ext cx="2545579"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0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-ER </a:t>
            </a:r>
            <a:r>
              <a:rPr kumimoji="0" lang="en-US" sz="20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verbs: </a:t>
            </a:r>
            <a:r>
              <a:rPr kumimoji="0" lang="en-US" sz="20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stem + </a:t>
            </a:r>
            <a:r>
              <a:rPr kumimoji="0" lang="en-US" sz="20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a:t>
            </a:r>
            <a:endParaRPr kumimoji="0" sz="2000" b="0" i="0" u="none" strike="noStrike" kern="0" cap="none" spc="0" normalizeH="0" baseline="0" noProof="0" dirty="0">
              <a:ln>
                <a:noFill/>
              </a:ln>
              <a:solidFill>
                <a:srgbClr val="E87D1E"/>
              </a:solidFill>
              <a:effectLst/>
              <a:uLnTx/>
              <a:uFillTx/>
              <a:latin typeface="Arial"/>
              <a:cs typeface="Arial"/>
              <a:sym typeface="Arial"/>
            </a:endParaRPr>
          </a:p>
        </p:txBody>
      </p:sp>
      <p:sp>
        <p:nvSpPr>
          <p:cNvPr id="13" name="Google Shape;361;p8">
            <a:extLst>
              <a:ext uri="{FF2B5EF4-FFF2-40B4-BE49-F238E27FC236}">
                <a16:creationId xmlns:a16="http://schemas.microsoft.com/office/drawing/2014/main" id="{41ADECED-2213-460E-AF3D-58B04C1A0C62}"/>
              </a:ext>
            </a:extLst>
          </p:cNvPr>
          <p:cNvSpPr txBox="1"/>
          <p:nvPr/>
        </p:nvSpPr>
        <p:spPr>
          <a:xfrm>
            <a:off x="5412534" y="2267701"/>
            <a:ext cx="178289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e.g. visiter</a:t>
            </a:r>
          </a:p>
        </p:txBody>
      </p:sp>
      <p:sp>
        <p:nvSpPr>
          <p:cNvPr id="14" name="Google Shape;362;p8">
            <a:extLst>
              <a:ext uri="{FF2B5EF4-FFF2-40B4-BE49-F238E27FC236}">
                <a16:creationId xmlns:a16="http://schemas.microsoft.com/office/drawing/2014/main" id="{02BED607-FCC5-4EEF-A5EA-36248A05DC49}"/>
              </a:ext>
            </a:extLst>
          </p:cNvPr>
          <p:cNvSpPr txBox="1"/>
          <p:nvPr/>
        </p:nvSpPr>
        <p:spPr>
          <a:xfrm>
            <a:off x="7112978" y="2251023"/>
            <a:ext cx="218602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a:t>
            </a:r>
            <a:r>
              <a:rPr lang="fr-FR" sz="2000" kern="0" dirty="0">
                <a:solidFill>
                  <a:srgbClr val="104F75"/>
                </a:solidFill>
                <a:latin typeface="Century Gothic"/>
                <a:ea typeface="Century Gothic"/>
                <a:cs typeface="Century Gothic"/>
                <a:sym typeface="Century Gothic"/>
              </a:rPr>
              <a:t>J’ai </a:t>
            </a:r>
            <a:r>
              <a:rPr kumimoji="0" lang="fr-FR" sz="20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visit</a:t>
            </a:r>
            <a:r>
              <a:rPr kumimoji="0" lang="fr-FR" sz="20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a:t>
            </a:r>
          </a:p>
        </p:txBody>
      </p:sp>
      <p:sp>
        <p:nvSpPr>
          <p:cNvPr id="15" name="Google Shape;375;p8">
            <a:extLst>
              <a:ext uri="{FF2B5EF4-FFF2-40B4-BE49-F238E27FC236}">
                <a16:creationId xmlns:a16="http://schemas.microsoft.com/office/drawing/2014/main" id="{243AED9E-056B-45AD-89E4-EC924DC12604}"/>
              </a:ext>
            </a:extLst>
          </p:cNvPr>
          <p:cNvSpPr txBox="1"/>
          <p:nvPr/>
        </p:nvSpPr>
        <p:spPr>
          <a:xfrm>
            <a:off x="15366" y="1526499"/>
            <a:ext cx="968108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1" i="0" u="none" strike="noStrike" kern="0" cap="none" spc="0" normalizeH="0" baseline="0" noProof="0" dirty="0">
                <a:ln>
                  <a:noFill/>
                </a:ln>
                <a:solidFill>
                  <a:srgbClr val="104F75"/>
                </a:solidFill>
                <a:effectLst/>
                <a:uLnTx/>
                <a:uFillTx/>
                <a:latin typeface="Century Gothic" panose="020B0502020202020204" pitchFamily="34" charset="0"/>
                <a:ea typeface="Century Gothic"/>
                <a:cs typeface="Century Gothic"/>
                <a:sym typeface="Century Gothic"/>
              </a:rPr>
              <a:t>avoir:			</a:t>
            </a:r>
            <a:r>
              <a:rPr kumimoji="0" lang="fr-FR" sz="2000" b="0" i="0" u="none" strike="noStrike" kern="0" cap="none" spc="0" normalizeH="0" baseline="0" noProof="0" dirty="0">
                <a:ln>
                  <a:noFill/>
                </a:ln>
                <a:solidFill>
                  <a:srgbClr val="104F75"/>
                </a:solidFill>
                <a:effectLst/>
                <a:uLnTx/>
                <a:uFillTx/>
                <a:latin typeface="Century Gothic" panose="020B0502020202020204" pitchFamily="34" charset="0"/>
                <a:ea typeface="Century Gothic"/>
                <a:cs typeface="Century Gothic"/>
                <a:sym typeface="Century Gothic"/>
              </a:rPr>
              <a:t>j’ai		tu as		il/elle/on a</a:t>
            </a:r>
            <a:endParaRPr kumimoji="0" lang="fr-FR" sz="2000" b="0" i="0" u="none" strike="noStrike" kern="0" cap="none" spc="0" normalizeH="0" baseline="0" noProof="0" dirty="0">
              <a:ln>
                <a:noFill/>
              </a:ln>
              <a:solidFill>
                <a:srgbClr val="104F75"/>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000" b="0" i="0" u="none" strike="noStrike" kern="0" cap="none" spc="0" normalizeH="0" baseline="0" noProof="0" dirty="0">
                <a:ln>
                  <a:noFill/>
                </a:ln>
                <a:solidFill>
                  <a:srgbClr val="104F75"/>
                </a:solidFill>
                <a:effectLst/>
                <a:uLnTx/>
                <a:uFillTx/>
                <a:latin typeface="Century Gothic" panose="020B0502020202020204" pitchFamily="34" charset="0"/>
                <a:ea typeface="Century Gothic"/>
                <a:cs typeface="Century Gothic"/>
                <a:sym typeface="Century Gothic"/>
              </a:rPr>
              <a:t>			nous avons	vous avez	ils/elles ont</a:t>
            </a:r>
          </a:p>
        </p:txBody>
      </p:sp>
      <p:sp>
        <p:nvSpPr>
          <p:cNvPr id="16" name="Google Shape;362;p8">
            <a:extLst>
              <a:ext uri="{FF2B5EF4-FFF2-40B4-BE49-F238E27FC236}">
                <a16:creationId xmlns:a16="http://schemas.microsoft.com/office/drawing/2014/main" id="{AF780D7E-B34F-49E2-BDF6-4F4BA1D9D800}"/>
              </a:ext>
            </a:extLst>
          </p:cNvPr>
          <p:cNvSpPr txBox="1"/>
          <p:nvPr/>
        </p:nvSpPr>
        <p:spPr>
          <a:xfrm>
            <a:off x="8910057" y="2259953"/>
            <a:ext cx="1128789"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dirty="0">
                <a:ln>
                  <a:noFill/>
                </a:ln>
                <a:solidFill>
                  <a:srgbClr val="E87D1E"/>
                </a:solidFill>
                <a:effectLst/>
                <a:uLnTx/>
                <a:uFillTx/>
                <a:latin typeface="Century Gothic"/>
                <a:ea typeface="Century Gothic"/>
                <a:cs typeface="Century Gothic"/>
                <a:sym typeface="Century Gothic"/>
              </a:rPr>
              <a:t>I visited</a:t>
            </a:r>
            <a:endParaRPr kumimoji="0" lang="fr-FR" sz="20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17" name="TextBox 16">
            <a:extLst>
              <a:ext uri="{FF2B5EF4-FFF2-40B4-BE49-F238E27FC236}">
                <a16:creationId xmlns:a16="http://schemas.microsoft.com/office/drawing/2014/main" id="{FC3E0304-CB56-42E8-949F-42D36157176A}"/>
              </a:ext>
            </a:extLst>
          </p:cNvPr>
          <p:cNvSpPr txBox="1"/>
          <p:nvPr/>
        </p:nvSpPr>
        <p:spPr>
          <a:xfrm>
            <a:off x="78551" y="3875051"/>
            <a:ext cx="7338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also know</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how to form the imperfect tense: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85DD840-2BD7-4E36-BE08-B44A1D4B4EE6}"/>
              </a:ext>
            </a:extLst>
          </p:cNvPr>
          <p:cNvSpPr txBox="1"/>
          <p:nvPr/>
        </p:nvSpPr>
        <p:spPr>
          <a:xfrm>
            <a:off x="97763" y="4322972"/>
            <a:ext cx="9796539" cy="400110"/>
          </a:xfrm>
          <a:prstGeom prst="rect">
            <a:avLst/>
          </a:prstGeom>
          <a:noFill/>
        </p:spPr>
        <p:txBody>
          <a:bodyPr wrap="square" rtlCol="0">
            <a:spAutoFit/>
          </a:bodyPr>
          <a:lstStyle/>
          <a:p>
            <a:pPr lvl="0">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Stem of present tense ‘nous’ form </a:t>
            </a:r>
            <a:r>
              <a:rPr kumimoji="0" lang="en-GB" sz="2000" b="1" i="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E87D1E"/>
                </a:solidFill>
                <a:effectLst/>
                <a:uLnTx/>
                <a:uFillTx/>
                <a:latin typeface="Century Gothic" panose="020F0302020204030204"/>
                <a:ea typeface="+mn-ea"/>
                <a:cs typeface="+mn-cs"/>
              </a:rPr>
              <a:t>ais </a:t>
            </a:r>
            <a:r>
              <a:rPr kumimoji="0" lang="en-GB" sz="2000" b="1" u="none" strike="noStrike" kern="1200" cap="none" spc="0" normalizeH="0" baseline="0" noProof="0" dirty="0">
                <a:ln>
                  <a:noFill/>
                </a:ln>
                <a:solidFill>
                  <a:srgbClr val="115076"/>
                </a:solidFill>
                <a:effectLst/>
                <a:uLnTx/>
                <a:uFillTx/>
                <a:latin typeface="Century Gothic" panose="020F0302020204030204"/>
                <a:ea typeface="+mn-ea"/>
                <a:cs typeface="+mn-cs"/>
              </a:rPr>
              <a:t>(je</a:t>
            </a:r>
            <a:r>
              <a:rPr kumimoji="0" lang="en-GB" sz="2000" b="1" u="none" strike="noStrike" kern="1200" cap="none" spc="0" normalizeH="0" noProof="0" dirty="0">
                <a:ln>
                  <a:noFill/>
                </a:ln>
                <a:solidFill>
                  <a:srgbClr val="115076"/>
                </a:solidFill>
                <a:effectLst/>
                <a:uLnTx/>
                <a:uFillTx/>
                <a:latin typeface="Century Gothic" panose="020F0302020204030204"/>
                <a:ea typeface="+mn-ea"/>
                <a:cs typeface="+mn-cs"/>
              </a:rPr>
              <a:t> form) </a:t>
            </a:r>
            <a:r>
              <a:rPr kumimoji="0" lang="en-GB" sz="2000" b="1" u="none" strike="noStrike" kern="1200" cap="none" spc="0" normalizeH="0" noProof="0" dirty="0">
                <a:ln>
                  <a:noFill/>
                </a:ln>
                <a:solidFill>
                  <a:srgbClr val="E87D1E"/>
                </a:solidFill>
                <a:effectLst/>
                <a:uLnTx/>
                <a:uFillTx/>
                <a:latin typeface="Century Gothic" panose="020F0302020204030204"/>
                <a:ea typeface="+mn-ea"/>
                <a:cs typeface="+mn-cs"/>
              </a:rPr>
              <a:t>or </a:t>
            </a:r>
            <a:r>
              <a:rPr lang="en-GB" sz="2000" b="1" i="1" dirty="0">
                <a:solidFill>
                  <a:srgbClr val="115076"/>
                </a:solidFill>
                <a:latin typeface="Century Gothic" panose="020F0302020204030204"/>
              </a:rPr>
              <a:t>+ -</a:t>
            </a:r>
            <a:r>
              <a:rPr lang="en-GB" sz="2000" b="1" i="1" dirty="0">
                <a:solidFill>
                  <a:srgbClr val="E87D1E"/>
                </a:solidFill>
                <a:latin typeface="Century Gothic" panose="020F0302020204030204"/>
              </a:rPr>
              <a:t>ait</a:t>
            </a:r>
            <a:r>
              <a:rPr kumimoji="0" lang="en-GB" sz="2000" b="1" i="1" u="none" strike="noStrike" kern="1200" cap="none" spc="0" normalizeH="0" noProof="0" dirty="0">
                <a:ln>
                  <a:noFill/>
                </a:ln>
                <a:solidFill>
                  <a:srgbClr val="E87D1E"/>
                </a:solidFill>
                <a:effectLst/>
                <a:uLnTx/>
                <a:uFillTx/>
                <a:latin typeface="Century Gothic" panose="020F0302020204030204"/>
                <a:ea typeface="+mn-ea"/>
                <a:cs typeface="+mn-cs"/>
              </a:rPr>
              <a:t> </a:t>
            </a:r>
            <a:r>
              <a:rPr kumimoji="0" lang="en-GB" sz="2000" b="1" u="none" strike="noStrike" kern="1200" cap="none" spc="0" normalizeH="0" noProof="0" dirty="0">
                <a:ln>
                  <a:noFill/>
                </a:ln>
                <a:solidFill>
                  <a:srgbClr val="115076"/>
                </a:solidFill>
                <a:effectLst/>
                <a:uLnTx/>
                <a:uFillTx/>
                <a:latin typeface="Century Gothic" panose="020F0302020204030204"/>
                <a:ea typeface="+mn-ea"/>
                <a:cs typeface="+mn-cs"/>
              </a:rPr>
              <a:t>(il/elle/on form)</a:t>
            </a:r>
            <a:endParaRPr kumimoji="0" lang="en-US" sz="2000" b="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148DE99-615B-4E3D-9C02-2B01C2316393}"/>
              </a:ext>
            </a:extLst>
          </p:cNvPr>
          <p:cNvSpPr txBox="1"/>
          <p:nvPr/>
        </p:nvSpPr>
        <p:spPr>
          <a:xfrm>
            <a:off x="135380" y="4707989"/>
            <a:ext cx="31085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e.g. regarder   →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nous</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F70FFCD0-7DA4-45FE-8597-60416BA035D7}"/>
              </a:ext>
            </a:extLst>
          </p:cNvPr>
          <p:cNvSpPr txBox="1"/>
          <p:nvPr/>
        </p:nvSpPr>
        <p:spPr>
          <a:xfrm>
            <a:off x="3064705" y="4707989"/>
            <a:ext cx="1979081" cy="400110"/>
          </a:xfrm>
          <a:prstGeom prst="rect">
            <a:avLst/>
          </a:prstGeom>
          <a:noFill/>
        </p:spPr>
        <p:txBody>
          <a:bodyPr wrap="square" rtlCol="0">
            <a:spAutoFit/>
          </a:bodyPr>
          <a:lstStyle/>
          <a:p>
            <a:pPr lvl="0">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regard</a:t>
            </a:r>
            <a:r>
              <a:rPr kumimoji="0" lang="fr-FR" sz="2000" b="1" i="0" u="none" strike="sngStrike" kern="1200" cap="none" spc="0" normalizeH="0" baseline="0" noProof="0" dirty="0">
                <a:ln>
                  <a:noFill/>
                </a:ln>
                <a:solidFill>
                  <a:srgbClr val="115076"/>
                </a:solidFill>
                <a:effectLst/>
                <a:uLnTx/>
                <a:uFillTx/>
                <a:latin typeface="Century Gothic" panose="020F0302020204030204"/>
                <a:ea typeface="+mn-ea"/>
                <a:cs typeface="+mn-cs"/>
              </a:rPr>
              <a:t>ons </a:t>
            </a:r>
            <a:r>
              <a:rPr lang="fr-FR" sz="2000" dirty="0">
                <a:solidFill>
                  <a:srgbClr val="115076"/>
                </a:solidFill>
              </a:rPr>
              <a:t>→</a:t>
            </a:r>
            <a:endParaRPr kumimoji="0" lang="fr-FR" sz="2000" b="1" i="0" u="none" strike="sng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063B22D-77D6-40D6-8B71-F6468527948B}"/>
              </a:ext>
            </a:extLst>
          </p:cNvPr>
          <p:cNvSpPr txBox="1"/>
          <p:nvPr/>
        </p:nvSpPr>
        <p:spPr>
          <a:xfrm>
            <a:off x="5133897" y="4723082"/>
            <a:ext cx="19790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je regard</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ais</a:t>
            </a:r>
          </a:p>
        </p:txBody>
      </p:sp>
      <p:sp>
        <p:nvSpPr>
          <p:cNvPr id="22" name="TextBox 21">
            <a:extLst>
              <a:ext uri="{FF2B5EF4-FFF2-40B4-BE49-F238E27FC236}">
                <a16:creationId xmlns:a16="http://schemas.microsoft.com/office/drawing/2014/main" id="{263B1FDF-3C0B-4546-8E53-35D864A852DD}"/>
              </a:ext>
            </a:extLst>
          </p:cNvPr>
          <p:cNvSpPr txBox="1"/>
          <p:nvPr/>
        </p:nvSpPr>
        <p:spPr>
          <a:xfrm>
            <a:off x="5133897" y="5663840"/>
            <a:ext cx="2222038" cy="400110"/>
          </a:xfrm>
          <a:prstGeom prst="rect">
            <a:avLst/>
          </a:prstGeom>
          <a:noFill/>
        </p:spPr>
        <p:txBody>
          <a:bodyPr wrap="square">
            <a:spAutoFit/>
          </a:bodyPr>
          <a:lstStyle/>
          <a:p>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elle regard</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ait</a:t>
            </a:r>
            <a:endParaRPr lang="en-GB" sz="2000" b="1" dirty="0">
              <a:solidFill>
                <a:srgbClr val="E87D1E"/>
              </a:solidFill>
            </a:endParaRPr>
          </a:p>
        </p:txBody>
      </p:sp>
      <p:sp>
        <p:nvSpPr>
          <p:cNvPr id="23" name="TextBox 22">
            <a:extLst>
              <a:ext uri="{FF2B5EF4-FFF2-40B4-BE49-F238E27FC236}">
                <a16:creationId xmlns:a16="http://schemas.microsoft.com/office/drawing/2014/main" id="{DF726FD3-DA85-4901-A23C-41D4C44419BA}"/>
              </a:ext>
            </a:extLst>
          </p:cNvPr>
          <p:cNvSpPr txBox="1"/>
          <p:nvPr/>
        </p:nvSpPr>
        <p:spPr>
          <a:xfrm>
            <a:off x="7203089" y="5663840"/>
            <a:ext cx="4775083" cy="400110"/>
          </a:xfrm>
          <a:prstGeom prst="rect">
            <a:avLst/>
          </a:prstGeom>
          <a:noFill/>
        </p:spPr>
        <p:txBody>
          <a:bodyPr wrap="square">
            <a:spAutoFit/>
          </a:bodyPr>
          <a:lstStyle/>
          <a:p>
            <a:r>
              <a:rPr kumimoji="0" lang="en-GB" sz="2000" b="1" i="0" u="none" strike="noStrike" kern="1200" cap="none" spc="0" normalizeH="0" baseline="0" dirty="0">
                <a:ln>
                  <a:noFill/>
                </a:ln>
                <a:solidFill>
                  <a:srgbClr val="E87D1E"/>
                </a:solidFill>
                <a:effectLst/>
                <a:uLnTx/>
                <a:uFillTx/>
                <a:latin typeface="Century Gothic" panose="020F0302020204030204"/>
                <a:ea typeface="+mn-ea"/>
                <a:cs typeface="+mn-cs"/>
              </a:rPr>
              <a:t>She used to watch</a:t>
            </a:r>
            <a:endParaRPr lang="en-GB" sz="2000" b="1" dirty="0">
              <a:solidFill>
                <a:srgbClr val="E87D1E"/>
              </a:solidFill>
            </a:endParaRPr>
          </a:p>
        </p:txBody>
      </p:sp>
      <p:sp>
        <p:nvSpPr>
          <p:cNvPr id="24" name="Speech Bubble: Rectangle with Corners Rounded 23">
            <a:extLst>
              <a:ext uri="{FF2B5EF4-FFF2-40B4-BE49-F238E27FC236}">
                <a16:creationId xmlns:a16="http://schemas.microsoft.com/office/drawing/2014/main" id="{6AF44C17-5C52-43F3-A191-897E698DF9DA}"/>
              </a:ext>
            </a:extLst>
          </p:cNvPr>
          <p:cNvSpPr/>
          <p:nvPr/>
        </p:nvSpPr>
        <p:spPr>
          <a:xfrm>
            <a:off x="78551" y="2864314"/>
            <a:ext cx="7689440" cy="918010"/>
          </a:xfrm>
          <a:prstGeom prst="wedgeRoundRectCallout">
            <a:avLst>
              <a:gd name="adj1" fmla="val -20651"/>
              <a:gd name="adj2" fmla="val -70038"/>
              <a:gd name="adj3" fmla="val 16667"/>
            </a:avLst>
          </a:prstGeom>
          <a:solidFill>
            <a:schemeClr val="accent1">
              <a:lumMod val="50000"/>
            </a:schemeClr>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latin typeface="Century Gothic" panose="020F0302020204030204"/>
              </a:rPr>
              <a:t>We use the </a:t>
            </a:r>
            <a:r>
              <a:rPr lang="en-GB" sz="2000" b="1" dirty="0">
                <a:solidFill>
                  <a:schemeClr val="bg1"/>
                </a:solidFill>
                <a:latin typeface="Century Gothic" panose="020F0302020204030204"/>
              </a:rPr>
              <a:t>perfect tense </a:t>
            </a:r>
            <a:r>
              <a:rPr lang="en-GB" sz="2000" dirty="0">
                <a:solidFill>
                  <a:schemeClr val="bg1"/>
                </a:solidFill>
                <a:latin typeface="Century Gothic" panose="020F0302020204030204"/>
              </a:rPr>
              <a:t>to talk about </a:t>
            </a:r>
            <a:r>
              <a:rPr lang="en-GB" sz="2000" b="1" dirty="0">
                <a:solidFill>
                  <a:schemeClr val="bg1"/>
                </a:solidFill>
                <a:latin typeface="Century Gothic" panose="020F0302020204030204"/>
              </a:rPr>
              <a:t>specific </a:t>
            </a:r>
            <a:r>
              <a:rPr lang="en-GB" sz="2000" dirty="0">
                <a:solidFill>
                  <a:schemeClr val="bg1"/>
                </a:solidFill>
                <a:latin typeface="Century Gothic" panose="020F0302020204030204"/>
              </a:rPr>
              <a:t>or </a:t>
            </a:r>
            <a:r>
              <a:rPr lang="en-GB" sz="2000" b="1" dirty="0">
                <a:solidFill>
                  <a:schemeClr val="bg1"/>
                </a:solidFill>
                <a:latin typeface="Century Gothic" panose="020F0302020204030204"/>
              </a:rPr>
              <a:t>one-off </a:t>
            </a:r>
            <a:r>
              <a:rPr lang="en-GB" sz="2000" dirty="0">
                <a:solidFill>
                  <a:schemeClr val="bg1"/>
                </a:solidFill>
                <a:latin typeface="Century Gothic" panose="020F0302020204030204"/>
              </a:rPr>
              <a:t>events and actions that </a:t>
            </a:r>
            <a:r>
              <a:rPr lang="en-GB" sz="2000" b="1" dirty="0">
                <a:solidFill>
                  <a:schemeClr val="bg1"/>
                </a:solidFill>
                <a:latin typeface="Century Gothic" panose="020F0302020204030204"/>
              </a:rPr>
              <a:t>happened</a:t>
            </a:r>
            <a:r>
              <a:rPr lang="en-GB" sz="2000" dirty="0">
                <a:solidFill>
                  <a:schemeClr val="bg1"/>
                </a:solidFill>
                <a:latin typeface="Century Gothic" panose="020F0302020204030204"/>
              </a:rPr>
              <a:t> in the past.</a:t>
            </a:r>
            <a:r>
              <a:rPr lang="en-GB" sz="2000" i="1" dirty="0">
                <a:solidFill>
                  <a:schemeClr val="bg1"/>
                </a:solidFill>
                <a:latin typeface="Century Gothic" panose="020F0302020204030204"/>
              </a:rPr>
              <a:t> </a:t>
            </a:r>
            <a:endParaRPr lang="en-US" sz="2000" i="1" dirty="0">
              <a:solidFill>
                <a:schemeClr val="bg1"/>
              </a:solidFill>
              <a:latin typeface="Century Gothic" panose="020F0302020204030204"/>
            </a:endParaRPr>
          </a:p>
        </p:txBody>
      </p:sp>
      <p:sp>
        <p:nvSpPr>
          <p:cNvPr id="26" name="TextBox 25">
            <a:extLst>
              <a:ext uri="{FF2B5EF4-FFF2-40B4-BE49-F238E27FC236}">
                <a16:creationId xmlns:a16="http://schemas.microsoft.com/office/drawing/2014/main" id="{3306FB8C-8EBD-4AD6-8986-9211CC8471BE}"/>
              </a:ext>
            </a:extLst>
          </p:cNvPr>
          <p:cNvSpPr txBox="1"/>
          <p:nvPr/>
        </p:nvSpPr>
        <p:spPr>
          <a:xfrm>
            <a:off x="5133897" y="5193652"/>
            <a:ext cx="2222038" cy="400110"/>
          </a:xfrm>
          <a:prstGeom prst="rect">
            <a:avLst/>
          </a:prstGeom>
          <a:noFill/>
        </p:spPr>
        <p:txBody>
          <a:bodyPr wrap="square">
            <a:spAutoFit/>
          </a:bodyPr>
          <a:lstStyle/>
          <a:p>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tu regard</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ais</a:t>
            </a:r>
            <a:endParaRPr lang="en-GB" sz="2000" b="1" dirty="0">
              <a:solidFill>
                <a:srgbClr val="E87D1E"/>
              </a:solidFill>
            </a:endParaRPr>
          </a:p>
        </p:txBody>
      </p:sp>
      <p:sp>
        <p:nvSpPr>
          <p:cNvPr id="27" name="TextBox 26">
            <a:extLst>
              <a:ext uri="{FF2B5EF4-FFF2-40B4-BE49-F238E27FC236}">
                <a16:creationId xmlns:a16="http://schemas.microsoft.com/office/drawing/2014/main" id="{64E3EC6D-C73F-47A8-ACAF-45719C5C4162}"/>
              </a:ext>
            </a:extLst>
          </p:cNvPr>
          <p:cNvSpPr txBox="1"/>
          <p:nvPr/>
        </p:nvSpPr>
        <p:spPr>
          <a:xfrm>
            <a:off x="7195427" y="5215919"/>
            <a:ext cx="4775083" cy="400110"/>
          </a:xfrm>
          <a:prstGeom prst="rect">
            <a:avLst/>
          </a:prstGeom>
          <a:noFill/>
        </p:spPr>
        <p:txBody>
          <a:bodyPr wrap="square">
            <a:spAutoFit/>
          </a:bodyPr>
          <a:lstStyle/>
          <a:p>
            <a:r>
              <a:rPr lang="en-GB" sz="2000" b="1" dirty="0">
                <a:solidFill>
                  <a:srgbClr val="E87D1E"/>
                </a:solidFill>
                <a:latin typeface="Century Gothic" panose="020F0302020204030204"/>
              </a:rPr>
              <a:t>You </a:t>
            </a:r>
            <a:r>
              <a:rPr lang="en-GB" sz="2000" b="1" baseline="-25000" dirty="0">
                <a:solidFill>
                  <a:srgbClr val="E87D1E"/>
                </a:solidFill>
                <a:latin typeface="Century Gothic" panose="020F0302020204030204"/>
              </a:rPr>
              <a:t>[sing.]</a:t>
            </a:r>
            <a:r>
              <a:rPr kumimoji="0" lang="en-GB" sz="2000" b="1" i="0" u="none" strike="noStrike" kern="1200" cap="none" spc="0" normalizeH="0" baseline="-25000" dirty="0">
                <a:ln>
                  <a:noFill/>
                </a:ln>
                <a:solidFill>
                  <a:srgbClr val="E87D1E"/>
                </a:solidFill>
                <a:effectLst/>
                <a:uLnTx/>
                <a:uFillTx/>
                <a:latin typeface="Century Gothic" panose="020F0302020204030204"/>
              </a:rPr>
              <a:t> </a:t>
            </a:r>
            <a:r>
              <a:rPr kumimoji="0" lang="en-GB" sz="2000" b="1" i="0" u="none" strike="noStrike" kern="1200" cap="none" spc="0" normalizeH="0" baseline="0" dirty="0">
                <a:ln>
                  <a:noFill/>
                </a:ln>
                <a:solidFill>
                  <a:srgbClr val="E87D1E"/>
                </a:solidFill>
                <a:effectLst/>
                <a:uLnTx/>
                <a:uFillTx/>
                <a:latin typeface="Century Gothic" panose="020F0302020204030204"/>
                <a:ea typeface="+mn-ea"/>
                <a:cs typeface="+mn-cs"/>
              </a:rPr>
              <a:t>used to watch</a:t>
            </a:r>
            <a:endParaRPr lang="en-GB" sz="2000" b="1" dirty="0">
              <a:solidFill>
                <a:srgbClr val="E87D1E"/>
              </a:solidFill>
            </a:endParaRPr>
          </a:p>
        </p:txBody>
      </p:sp>
      <p:sp>
        <p:nvSpPr>
          <p:cNvPr id="28" name="TextBox 27">
            <a:extLst>
              <a:ext uri="{FF2B5EF4-FFF2-40B4-BE49-F238E27FC236}">
                <a16:creationId xmlns:a16="http://schemas.microsoft.com/office/drawing/2014/main" id="{922AF35F-67A9-4C4C-AF06-72CE4543CA06}"/>
              </a:ext>
            </a:extLst>
          </p:cNvPr>
          <p:cNvSpPr txBox="1"/>
          <p:nvPr/>
        </p:nvSpPr>
        <p:spPr>
          <a:xfrm>
            <a:off x="7203089" y="4769637"/>
            <a:ext cx="4775083" cy="400110"/>
          </a:xfrm>
          <a:prstGeom prst="rect">
            <a:avLst/>
          </a:prstGeom>
          <a:noFill/>
        </p:spPr>
        <p:txBody>
          <a:bodyPr wrap="square">
            <a:spAutoFit/>
          </a:bodyPr>
          <a:lstStyle/>
          <a:p>
            <a:r>
              <a:rPr kumimoji="0" lang="en-GB" sz="2000" b="1" i="0" u="none" strike="noStrike" kern="1200" cap="none" spc="0" normalizeH="0" baseline="0" dirty="0">
                <a:ln>
                  <a:noFill/>
                </a:ln>
                <a:solidFill>
                  <a:srgbClr val="E87D1E"/>
                </a:solidFill>
                <a:effectLst/>
                <a:uLnTx/>
                <a:uFillTx/>
                <a:latin typeface="Century Gothic" panose="020F0302020204030204"/>
                <a:ea typeface="+mn-ea"/>
                <a:cs typeface="+mn-cs"/>
              </a:rPr>
              <a:t>I used to watch</a:t>
            </a:r>
            <a:endParaRPr lang="en-GB" sz="2000" b="1" dirty="0">
              <a:solidFill>
                <a:srgbClr val="E87D1E"/>
              </a:solidFill>
            </a:endParaRPr>
          </a:p>
        </p:txBody>
      </p:sp>
      <p:sp>
        <p:nvSpPr>
          <p:cNvPr id="25" name="Speech Bubble: Rectangle with Corners Rounded 24">
            <a:extLst>
              <a:ext uri="{FF2B5EF4-FFF2-40B4-BE49-F238E27FC236}">
                <a16:creationId xmlns:a16="http://schemas.microsoft.com/office/drawing/2014/main" id="{2D1BD9A8-C571-4F6B-8366-D1A2650EDC53}"/>
              </a:ext>
            </a:extLst>
          </p:cNvPr>
          <p:cNvSpPr/>
          <p:nvPr/>
        </p:nvSpPr>
        <p:spPr>
          <a:xfrm>
            <a:off x="135380" y="5331501"/>
            <a:ext cx="7689440" cy="918010"/>
          </a:xfrm>
          <a:prstGeom prst="wedgeRoundRectCallout">
            <a:avLst>
              <a:gd name="adj1" fmla="val -22725"/>
              <a:gd name="adj2" fmla="val -65405"/>
              <a:gd name="adj3" fmla="val 16667"/>
            </a:avLst>
          </a:prstGeom>
          <a:solidFill>
            <a:schemeClr val="accent1">
              <a:lumMod val="50000"/>
            </a:schemeClr>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latin typeface="Century Gothic" panose="020F0302020204030204"/>
              </a:rPr>
              <a:t>We use the </a:t>
            </a:r>
            <a:r>
              <a:rPr lang="en-GB" sz="2000" b="1" dirty="0">
                <a:solidFill>
                  <a:schemeClr val="bg1"/>
                </a:solidFill>
                <a:latin typeface="Century Gothic" panose="020F0302020204030204"/>
              </a:rPr>
              <a:t>imperfect tense </a:t>
            </a:r>
            <a:r>
              <a:rPr lang="en-GB" sz="2000" dirty="0">
                <a:solidFill>
                  <a:schemeClr val="bg1"/>
                </a:solidFill>
                <a:latin typeface="Century Gothic" panose="020F0302020204030204"/>
              </a:rPr>
              <a:t>to talk about events and actions that </a:t>
            </a:r>
            <a:r>
              <a:rPr lang="en-GB" sz="2000" b="1" dirty="0">
                <a:solidFill>
                  <a:schemeClr val="bg1"/>
                </a:solidFill>
                <a:latin typeface="Century Gothic" panose="020F0302020204030204"/>
              </a:rPr>
              <a:t>used to happen regularly</a:t>
            </a:r>
            <a:r>
              <a:rPr lang="en-GB" sz="2000" dirty="0">
                <a:solidFill>
                  <a:schemeClr val="bg1"/>
                </a:solidFill>
                <a:latin typeface="Century Gothic" panose="020F0302020204030204"/>
              </a:rPr>
              <a:t> in the past.</a:t>
            </a:r>
            <a:r>
              <a:rPr lang="en-GB" sz="2000" i="1" dirty="0">
                <a:solidFill>
                  <a:schemeClr val="bg1"/>
                </a:solidFill>
                <a:latin typeface="Century Gothic" panose="020F0302020204030204"/>
              </a:rPr>
              <a:t> </a:t>
            </a:r>
            <a:endParaRPr lang="en-US" sz="2000" i="1" dirty="0">
              <a:solidFill>
                <a:schemeClr val="bg1"/>
              </a:solidFill>
              <a:latin typeface="Century Gothic" panose="020F0302020204030204"/>
            </a:endParaRPr>
          </a:p>
        </p:txBody>
      </p:sp>
      <p:pic>
        <p:nvPicPr>
          <p:cNvPr id="3" name="Picture 2" descr="A picture containing watch, dark&#10;&#10;Description automatically generated">
            <a:extLst>
              <a:ext uri="{FF2B5EF4-FFF2-40B4-BE49-F238E27FC236}">
                <a16:creationId xmlns:a16="http://schemas.microsoft.com/office/drawing/2014/main" id="{C0092E53-510E-4633-8F0F-B60D0E3A5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1649" y="2748662"/>
            <a:ext cx="3443785" cy="2582839"/>
          </a:xfrm>
          <a:prstGeom prst="rect">
            <a:avLst/>
          </a:prstGeom>
        </p:spPr>
      </p:pic>
    </p:spTree>
    <p:extLst>
      <p:ext uri="{BB962C8B-B14F-4D97-AF65-F5344CB8AC3E}">
        <p14:creationId xmlns:p14="http://schemas.microsoft.com/office/powerpoint/2010/main" val="82796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6" grpId="0"/>
      <p:bldP spid="27" grpId="0"/>
      <p:bldP spid="28" grpId="0"/>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Céline Dion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2" name="TextBox 1">
            <a:extLst>
              <a:ext uri="{FF2B5EF4-FFF2-40B4-BE49-F238E27FC236}">
                <a16:creationId xmlns:a16="http://schemas.microsoft.com/office/drawing/2014/main" id="{E95CBB7D-7F87-48A4-A77D-8B1B8183D8F8}"/>
              </a:ext>
            </a:extLst>
          </p:cNvPr>
          <p:cNvSpPr txBox="1"/>
          <p:nvPr/>
        </p:nvSpPr>
        <p:spPr>
          <a:xfrm>
            <a:off x="0" y="1185802"/>
            <a:ext cx="8149389" cy="5016758"/>
          </a:xfrm>
          <a:prstGeom prst="rect">
            <a:avLst/>
          </a:prstGeom>
          <a:solidFill>
            <a:srgbClr val="E3EAFD"/>
          </a:solidFill>
          <a:ln>
            <a:solidFill>
              <a:srgbClr val="002060"/>
            </a:solidFill>
          </a:ln>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trente mars 1968,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je suis arrivée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J’habitais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ès de Montréal avec ma mère, mon père, et mes treize frères et sœurs.</a:t>
            </a:r>
            <a:r>
              <a:rPr kumimoji="0" lang="fr-FR" sz="20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spcBef>
                <a:spcPts val="0"/>
              </a:spcBef>
              <a:spcAft>
                <a:spcPts val="0"/>
              </a:spcAft>
              <a:buClrTx/>
              <a:buSzTx/>
              <a:buFontTx/>
              <a:buNone/>
              <a:tabLst/>
              <a:defRPr/>
            </a:pPr>
            <a:r>
              <a:rPr lang="fr-FR" sz="2000" b="1" dirty="0">
                <a:solidFill>
                  <a:srgbClr val="EE6000"/>
                </a:solidFill>
                <a:latin typeface="Century Gothic" panose="020B0502020202020204" pitchFamily="34" charset="0"/>
              </a:rPr>
              <a:t>On</a:t>
            </a:r>
            <a:r>
              <a:rPr kumimoji="0" lang="fr-FR" sz="2000" b="0" i="0" u="none" strike="noStrike" kern="1200" cap="none" spc="0" normalizeH="0" baseline="0" noProof="0" dirty="0">
                <a:ln>
                  <a:noFill/>
                </a:ln>
                <a:solidFill>
                  <a:srgbClr val="EE6000"/>
                </a:solidFill>
                <a:effectLst/>
                <a:uLnTx/>
                <a:uFillTx/>
                <a:latin typeface="Century Gothic" panose="020B0502020202020204" pitchFamily="34" charset="0"/>
              </a:rPr>
              <a:t> </a:t>
            </a:r>
            <a:r>
              <a:rPr kumimoji="0" lang="fr-FR" sz="2000" b="1" i="0" u="none" strike="noStrike" kern="1200" cap="none" spc="0" normalizeH="0" baseline="0" noProof="0" dirty="0">
                <a:ln>
                  <a:noFill/>
                </a:ln>
                <a:solidFill>
                  <a:srgbClr val="EE6000"/>
                </a:solidFill>
                <a:effectLst/>
                <a:uLnTx/>
                <a:uFillTx/>
                <a:latin typeface="Century Gothic" panose="020B0502020202020204" pitchFamily="34" charset="0"/>
              </a:rPr>
              <a:t>chantait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toujours à la maison. </a:t>
            </a:r>
            <a:r>
              <a:rPr lang="fr-FR" sz="2000" dirty="0">
                <a:solidFill>
                  <a:srgbClr val="4472C4">
                    <a:lumMod val="50000"/>
                  </a:srgbClr>
                </a:solidFill>
                <a:latin typeface="Century Gothic" panose="020B0502020202020204" pitchFamily="34" charset="0"/>
              </a:rPr>
              <a:t>À l’âge de douze ans, </a:t>
            </a:r>
            <a:r>
              <a:rPr lang="fr-FR" sz="2000" b="1" dirty="0">
                <a:solidFill>
                  <a:srgbClr val="EE6000"/>
                </a:solidFill>
                <a:latin typeface="Century Gothic" panose="020B0502020202020204" pitchFamily="34" charset="0"/>
              </a:rPr>
              <a:t>j’écrivais</a:t>
            </a:r>
            <a:r>
              <a:rPr lang="fr-FR" sz="2000" dirty="0">
                <a:solidFill>
                  <a:srgbClr val="4472C4">
                    <a:lumMod val="50000"/>
                  </a:srgbClr>
                </a:solidFill>
                <a:latin typeface="Century Gothic" panose="020B0502020202020204" pitchFamily="34" charset="0"/>
              </a:rPr>
              <a:t> déjà mes propres chansons ! Ma mère et mon frère </a:t>
            </a:r>
          </a:p>
          <a:p>
            <a:pPr marL="0" marR="0" lvl="0" indent="0" algn="l" defTabSz="914400" rtl="0" eaLnBrk="1" fontAlgn="auto" latinLnBrk="0" hangingPunct="1">
              <a:spcBef>
                <a:spcPts val="0"/>
              </a:spcBef>
              <a:spcAft>
                <a:spcPts val="0"/>
              </a:spcAft>
              <a:buClrTx/>
              <a:buSzTx/>
              <a:buFontTx/>
              <a:buNone/>
              <a:tabLst/>
              <a:defRPr/>
            </a:pPr>
            <a:r>
              <a:rPr lang="fr-FR" sz="2000" b="1" dirty="0">
                <a:solidFill>
                  <a:srgbClr val="EE6000"/>
                </a:solidFill>
                <a:latin typeface="Century Gothic" panose="020B0502020202020204" pitchFamily="34" charset="0"/>
              </a:rPr>
              <a:t>ont aidé </a:t>
            </a:r>
            <a:r>
              <a:rPr lang="fr-FR" sz="2000" dirty="0">
                <a:solidFill>
                  <a:srgbClr val="4472C4">
                    <a:lumMod val="50000"/>
                  </a:srgbClr>
                </a:solidFill>
                <a:latin typeface="Century Gothic" panose="020B0502020202020204" pitchFamily="34" charset="0"/>
              </a:rPr>
              <a:t>avec la première chanson. </a:t>
            </a:r>
            <a:r>
              <a:rPr lang="fr-FR" sz="2000" b="1" dirty="0">
                <a:solidFill>
                  <a:srgbClr val="EE6000"/>
                </a:solidFill>
                <a:latin typeface="Century Gothic" panose="020B0502020202020204" pitchFamily="34" charset="0"/>
              </a:rPr>
              <a:t>J’ai fait </a:t>
            </a:r>
            <a:r>
              <a:rPr lang="fr-FR" sz="2000" dirty="0">
                <a:solidFill>
                  <a:srgbClr val="4472C4">
                    <a:lumMod val="50000"/>
                  </a:srgbClr>
                </a:solidFill>
                <a:latin typeface="Century Gothic" panose="020B0502020202020204" pitchFamily="34" charset="0"/>
              </a:rPr>
              <a:t>une cassette de ma première chanson. Ma mère </a:t>
            </a:r>
            <a:r>
              <a:rPr lang="fr-FR" sz="2000" b="1" dirty="0">
                <a:solidFill>
                  <a:srgbClr val="EE6000"/>
                </a:solidFill>
                <a:latin typeface="Century Gothic" panose="020B0502020202020204" pitchFamily="34" charset="0"/>
              </a:rPr>
              <a:t>a envoyé </a:t>
            </a:r>
            <a:r>
              <a:rPr lang="fr-FR" sz="2000" dirty="0">
                <a:solidFill>
                  <a:srgbClr val="4472C4">
                    <a:lumMod val="50000"/>
                  </a:srgbClr>
                </a:solidFill>
                <a:latin typeface="Century Gothic" panose="020B0502020202020204" pitchFamily="34" charset="0"/>
              </a:rPr>
              <a:t>la cassette à René Angélil, un homme qui </a:t>
            </a:r>
            <a:r>
              <a:rPr lang="fr-FR" sz="2000" b="1" dirty="0">
                <a:solidFill>
                  <a:srgbClr val="EE6000"/>
                </a:solidFill>
                <a:latin typeface="Century Gothic" panose="020B0502020202020204" pitchFamily="34" charset="0"/>
              </a:rPr>
              <a:t>travaillait</a:t>
            </a:r>
            <a:r>
              <a:rPr lang="fr-FR" sz="2000" b="1" dirty="0">
                <a:solidFill>
                  <a:srgbClr val="4472C4">
                    <a:lumMod val="50000"/>
                  </a:srgbClr>
                </a:solidFill>
                <a:latin typeface="Century Gothic" panose="020B0502020202020204" pitchFamily="34" charset="0"/>
              </a:rPr>
              <a:t> </a:t>
            </a:r>
            <a:r>
              <a:rPr lang="fr-FR" sz="2000" dirty="0">
                <a:solidFill>
                  <a:srgbClr val="4472C4">
                    <a:lumMod val="50000"/>
                  </a:srgbClr>
                </a:solidFill>
                <a:latin typeface="Century Gothic" panose="020B0502020202020204" pitchFamily="34" charset="0"/>
              </a:rPr>
              <a:t>avec la chanteuse québécoise Ginette Reno. Quand </a:t>
            </a:r>
            <a:r>
              <a:rPr lang="fr-FR" sz="2000" b="1" dirty="0">
                <a:solidFill>
                  <a:srgbClr val="EE6000"/>
                </a:solidFill>
                <a:latin typeface="Century Gothic" panose="020B0502020202020204" pitchFamily="34" charset="0"/>
              </a:rPr>
              <a:t>il a écouté </a:t>
            </a:r>
            <a:r>
              <a:rPr lang="fr-FR" sz="2000" dirty="0">
                <a:solidFill>
                  <a:srgbClr val="4472C4">
                    <a:lumMod val="50000"/>
                  </a:srgbClr>
                </a:solidFill>
                <a:latin typeface="Century Gothic" panose="020B0502020202020204" pitchFamily="34" charset="0"/>
              </a:rPr>
              <a:t>la chanson, </a:t>
            </a:r>
            <a:r>
              <a:rPr lang="fr-FR" sz="2000" b="1" dirty="0">
                <a:solidFill>
                  <a:srgbClr val="EE6000"/>
                </a:solidFill>
                <a:latin typeface="Century Gothic" panose="020B0502020202020204" pitchFamily="34" charset="0"/>
              </a:rPr>
              <a:t>il</a:t>
            </a:r>
            <a:r>
              <a:rPr lang="fr-FR" sz="2000" dirty="0">
                <a:solidFill>
                  <a:srgbClr val="EE6000"/>
                </a:solidFill>
                <a:latin typeface="Century Gothic" panose="020B0502020202020204" pitchFamily="34" charset="0"/>
              </a:rPr>
              <a:t> </a:t>
            </a:r>
            <a:r>
              <a:rPr lang="fr-FR" sz="2000" b="1" dirty="0">
                <a:solidFill>
                  <a:srgbClr val="EE6000"/>
                </a:solidFill>
                <a:latin typeface="Century Gothic" panose="020B0502020202020204" pitchFamily="34" charset="0"/>
              </a:rPr>
              <a:t>a envoyé </a:t>
            </a:r>
            <a:r>
              <a:rPr lang="fr-FR" sz="2000" dirty="0">
                <a:solidFill>
                  <a:srgbClr val="4472C4">
                    <a:lumMod val="50000"/>
                  </a:srgbClr>
                </a:solidFill>
                <a:latin typeface="Century Gothic" panose="020B0502020202020204" pitchFamily="34" charset="0"/>
              </a:rPr>
              <a:t>une lettre à ma famille. </a:t>
            </a:r>
            <a:r>
              <a:rPr lang="fr-FR" sz="2000" b="1" dirty="0">
                <a:solidFill>
                  <a:srgbClr val="EE6000"/>
                </a:solidFill>
                <a:latin typeface="Century Gothic" panose="020B0502020202020204" pitchFamily="34" charset="0"/>
              </a:rPr>
              <a:t>Je suis allée </a:t>
            </a:r>
            <a:r>
              <a:rPr lang="fr-FR" sz="2000" dirty="0">
                <a:solidFill>
                  <a:srgbClr val="4472C4">
                    <a:lumMod val="50000"/>
                  </a:srgbClr>
                </a:solidFill>
                <a:latin typeface="Century Gothic" panose="020B0502020202020204" pitchFamily="34" charset="0"/>
              </a:rPr>
              <a:t>au bureau de René pour chanter. Ce moment </a:t>
            </a:r>
            <a:r>
              <a:rPr lang="fr-FR" sz="2000" b="1" dirty="0">
                <a:solidFill>
                  <a:srgbClr val="EE6000"/>
                </a:solidFill>
                <a:latin typeface="Century Gothic" panose="020B0502020202020204" pitchFamily="34" charset="0"/>
              </a:rPr>
              <a:t>a changé </a:t>
            </a:r>
            <a:r>
              <a:rPr lang="fr-FR" sz="2000" dirty="0">
                <a:solidFill>
                  <a:srgbClr val="4472C4">
                    <a:lumMod val="50000"/>
                  </a:srgbClr>
                </a:solidFill>
                <a:latin typeface="Century Gothic" panose="020B0502020202020204" pitchFamily="34" charset="0"/>
              </a:rPr>
              <a:t>ma vie ! </a:t>
            </a:r>
            <a:r>
              <a:rPr lang="fr-FR" sz="2000" b="1" dirty="0">
                <a:solidFill>
                  <a:srgbClr val="EE6000"/>
                </a:solidFill>
                <a:latin typeface="Century Gothic" panose="020B0502020202020204" pitchFamily="34" charset="0"/>
              </a:rPr>
              <a:t>Je</a:t>
            </a:r>
            <a:r>
              <a:rPr lang="fr-FR" sz="2000" dirty="0">
                <a:solidFill>
                  <a:srgbClr val="EE6000"/>
                </a:solidFill>
                <a:latin typeface="Century Gothic" panose="020B0502020202020204" pitchFamily="34" charset="0"/>
              </a:rPr>
              <a:t> </a:t>
            </a:r>
            <a:r>
              <a:rPr lang="fr-FR" sz="2000" b="1" dirty="0">
                <a:solidFill>
                  <a:srgbClr val="EE6000"/>
                </a:solidFill>
                <a:latin typeface="Century Gothic" panose="020B0502020202020204" pitchFamily="34" charset="0"/>
              </a:rPr>
              <a:t>chantais</a:t>
            </a:r>
            <a:r>
              <a:rPr lang="fr-FR" sz="2000" dirty="0">
                <a:solidFill>
                  <a:srgbClr val="EE6000"/>
                </a:solidFill>
                <a:latin typeface="Century Gothic" panose="020B0502020202020204" pitchFamily="34" charset="0"/>
              </a:rPr>
              <a:t> </a:t>
            </a:r>
            <a:r>
              <a:rPr lang="fr-FR" sz="2000" dirty="0">
                <a:solidFill>
                  <a:srgbClr val="4472C4">
                    <a:lumMod val="50000"/>
                  </a:srgbClr>
                </a:solidFill>
                <a:latin typeface="Century Gothic" panose="020B0502020202020204" pitchFamily="34" charset="0"/>
              </a:rPr>
              <a:t>toujours en français, mais</a:t>
            </a:r>
            <a:r>
              <a:rPr lang="fr-FR" sz="2000" b="1" dirty="0">
                <a:solidFill>
                  <a:srgbClr val="4472C4">
                    <a:lumMod val="50000"/>
                  </a:srgbClr>
                </a:solidFill>
                <a:latin typeface="Century Gothic" panose="020B0502020202020204" pitchFamily="34" charset="0"/>
              </a:rPr>
              <a:t> </a:t>
            </a:r>
            <a:r>
              <a:rPr lang="fr-FR" sz="2000" b="1" dirty="0">
                <a:solidFill>
                  <a:srgbClr val="EE6000"/>
                </a:solidFill>
                <a:latin typeface="Century Gothic" panose="020B0502020202020204" pitchFamily="34" charset="0"/>
              </a:rPr>
              <a:t>j’ai appris </a:t>
            </a:r>
            <a:r>
              <a:rPr lang="fr-FR" sz="2000" dirty="0">
                <a:solidFill>
                  <a:srgbClr val="4472C4">
                    <a:lumMod val="50000"/>
                  </a:srgbClr>
                </a:solidFill>
                <a:latin typeface="Century Gothic" panose="020B0502020202020204" pitchFamily="34" charset="0"/>
              </a:rPr>
              <a:t>l’anglais et </a:t>
            </a:r>
            <a:r>
              <a:rPr lang="fr-FR" sz="2000" b="1" dirty="0">
                <a:solidFill>
                  <a:srgbClr val="EE6000"/>
                </a:solidFill>
                <a:latin typeface="Century Gothic" panose="020B0502020202020204" pitchFamily="34" charset="0"/>
              </a:rPr>
              <a:t>je suis entrée </a:t>
            </a:r>
            <a:r>
              <a:rPr lang="fr-FR" sz="2000" dirty="0">
                <a:solidFill>
                  <a:srgbClr val="4472C4">
                    <a:lumMod val="50000"/>
                  </a:srgbClr>
                </a:solidFill>
                <a:latin typeface="Century Gothic" panose="020B0502020202020204" pitchFamily="34" charset="0"/>
              </a:rPr>
              <a:t>dans le marché américain il y a trente ans. En 1997,</a:t>
            </a:r>
            <a:r>
              <a:rPr lang="fr-FR" sz="2000" b="1" dirty="0">
                <a:solidFill>
                  <a:srgbClr val="4472C4">
                    <a:lumMod val="50000"/>
                  </a:srgbClr>
                </a:solidFill>
                <a:latin typeface="Century Gothic" panose="020B0502020202020204" pitchFamily="34" charset="0"/>
              </a:rPr>
              <a:t> </a:t>
            </a:r>
            <a:r>
              <a:rPr lang="fr-FR" sz="2000" b="1" dirty="0">
                <a:solidFill>
                  <a:srgbClr val="EE6000"/>
                </a:solidFill>
                <a:latin typeface="Century Gothic" panose="020B0502020202020204" pitchFamily="34" charset="0"/>
              </a:rPr>
              <a:t>j’ai chanté </a:t>
            </a:r>
            <a:r>
              <a:rPr lang="fr-FR" sz="2000" dirty="0">
                <a:solidFill>
                  <a:srgbClr val="4472C4">
                    <a:lumMod val="50000"/>
                  </a:srgbClr>
                </a:solidFill>
                <a:latin typeface="Century Gothic" panose="020B0502020202020204" pitchFamily="34" charset="0"/>
              </a:rPr>
              <a:t>une chanson pour le film Titanic, et entre 2003 et 2007 </a:t>
            </a:r>
            <a:r>
              <a:rPr lang="fr-FR" sz="2000" b="1" dirty="0">
                <a:solidFill>
                  <a:srgbClr val="EE6000"/>
                </a:solidFill>
                <a:latin typeface="Century Gothic" panose="020B0502020202020204" pitchFamily="34" charset="0"/>
              </a:rPr>
              <a:t>je</a:t>
            </a:r>
            <a:r>
              <a:rPr lang="fr-FR" sz="2000" dirty="0">
                <a:solidFill>
                  <a:srgbClr val="EE6000"/>
                </a:solidFill>
                <a:latin typeface="Century Gothic" panose="020B0502020202020204" pitchFamily="34" charset="0"/>
              </a:rPr>
              <a:t> </a:t>
            </a:r>
            <a:r>
              <a:rPr lang="fr-FR" sz="2000" b="1" dirty="0">
                <a:solidFill>
                  <a:srgbClr val="EE6000"/>
                </a:solidFill>
                <a:latin typeface="Century Gothic" panose="020B0502020202020204" pitchFamily="34" charset="0"/>
              </a:rPr>
              <a:t>montais</a:t>
            </a:r>
            <a:r>
              <a:rPr lang="fr-FR" sz="2000" dirty="0">
                <a:solidFill>
                  <a:srgbClr val="EE6000"/>
                </a:solidFill>
                <a:latin typeface="Century Gothic" panose="020B0502020202020204" pitchFamily="34" charset="0"/>
              </a:rPr>
              <a:t> </a:t>
            </a:r>
            <a:r>
              <a:rPr lang="fr-FR" sz="2000" dirty="0">
                <a:solidFill>
                  <a:srgbClr val="4472C4">
                    <a:lumMod val="50000"/>
                  </a:srgbClr>
                </a:solidFill>
                <a:latin typeface="Century Gothic" panose="020B0502020202020204" pitchFamily="34" charset="0"/>
              </a:rPr>
              <a:t>sur scène à Las Vegas tous les soirs. </a:t>
            </a:r>
            <a:r>
              <a:rPr lang="fr-FR" sz="2000" b="1" dirty="0">
                <a:solidFill>
                  <a:srgbClr val="EE6000"/>
                </a:solidFill>
                <a:latin typeface="Century Gothic" panose="020B0502020202020204" pitchFamily="34" charset="0"/>
              </a:rPr>
              <a:t>Je suis retournée </a:t>
            </a:r>
            <a:r>
              <a:rPr lang="fr-FR" sz="2000" dirty="0">
                <a:solidFill>
                  <a:srgbClr val="4472C4">
                    <a:lumMod val="50000"/>
                  </a:srgbClr>
                </a:solidFill>
                <a:latin typeface="Century Gothic" panose="020B0502020202020204" pitchFamily="34" charset="0"/>
              </a:rPr>
              <a:t>à Las Vegas pour huit ans en 2011. Maintenant </a:t>
            </a:r>
            <a:r>
              <a:rPr lang="fr-FR" sz="2000" b="1" dirty="0">
                <a:solidFill>
                  <a:srgbClr val="EE6000"/>
                </a:solidFill>
                <a:latin typeface="Century Gothic" panose="020B0502020202020204" pitchFamily="34" charset="0"/>
              </a:rPr>
              <a:t>j’ai</a:t>
            </a:r>
            <a:r>
              <a:rPr lang="fr-FR" sz="2000" dirty="0">
                <a:solidFill>
                  <a:srgbClr val="EE6000"/>
                </a:solidFill>
                <a:latin typeface="Century Gothic" panose="020B0502020202020204" pitchFamily="34" charset="0"/>
              </a:rPr>
              <a:t> </a:t>
            </a:r>
            <a:r>
              <a:rPr lang="fr-FR" sz="2000" b="1" dirty="0">
                <a:solidFill>
                  <a:srgbClr val="EE6000"/>
                </a:solidFill>
                <a:latin typeface="Century Gothic" panose="020B0502020202020204" pitchFamily="34" charset="0"/>
              </a:rPr>
              <a:t>commencé </a:t>
            </a:r>
            <a:r>
              <a:rPr lang="fr-FR" sz="2000" dirty="0">
                <a:solidFill>
                  <a:srgbClr val="4472C4">
                    <a:lumMod val="50000"/>
                  </a:srgbClr>
                </a:solidFill>
                <a:latin typeface="Century Gothic" panose="020B0502020202020204" pitchFamily="34" charset="0"/>
              </a:rPr>
              <a:t>une nouvelle tournée mondiale*.</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9EC0C1C-637A-4A50-BFBB-AA1BA23A97A8}"/>
              </a:ext>
            </a:extLst>
          </p:cNvPr>
          <p:cNvSpPr txBox="1"/>
          <p:nvPr/>
        </p:nvSpPr>
        <p:spPr>
          <a:xfrm>
            <a:off x="6457245" y="119119"/>
            <a:ext cx="2221347" cy="1015663"/>
          </a:xfrm>
          <a:prstGeom prst="rect">
            <a:avLst/>
          </a:prstGeom>
          <a:noFill/>
        </p:spPr>
        <p:txBody>
          <a:bodyPr wrap="square" rtlCol="0">
            <a:spAutoFit/>
          </a:bodyPr>
          <a:lstStyle/>
          <a:p>
            <a:pPr algn="l"/>
            <a:r>
              <a:rPr lang="fr-FR" sz="2000" dirty="0">
                <a:solidFill>
                  <a:schemeClr val="accent5">
                    <a:lumMod val="50000"/>
                  </a:schemeClr>
                </a:solidFill>
              </a:rPr>
              <a:t>Traduis les verbes en fran</a:t>
            </a:r>
            <a:r>
              <a:rPr lang="fr-FR" sz="2000" dirty="0">
                <a:solidFill>
                  <a:schemeClr val="accent5">
                    <a:lumMod val="50000"/>
                  </a:schemeClr>
                </a:solidFill>
                <a:latin typeface="Century Gothic" panose="020B0502020202020204" pitchFamily="34" charset="0"/>
              </a:rPr>
              <a:t>çais.</a:t>
            </a:r>
            <a:endParaRPr lang="fr-FR" sz="2000" dirty="0">
              <a:solidFill>
                <a:schemeClr val="accent5">
                  <a:lumMod val="50000"/>
                </a:schemeClr>
              </a:solidFill>
            </a:endParaRPr>
          </a:p>
        </p:txBody>
      </p:sp>
      <p:pic>
        <p:nvPicPr>
          <p:cNvPr id="10" name="Picture 9">
            <a:extLst>
              <a:ext uri="{FF2B5EF4-FFF2-40B4-BE49-F238E27FC236}">
                <a16:creationId xmlns:a16="http://schemas.microsoft.com/office/drawing/2014/main" id="{0099254B-E3A4-43F1-B01D-1765041263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0007" y="4347411"/>
            <a:ext cx="1319914" cy="1868904"/>
          </a:xfrm>
          <a:prstGeom prst="rect">
            <a:avLst/>
          </a:prstGeom>
        </p:spPr>
      </p:pic>
      <p:sp>
        <p:nvSpPr>
          <p:cNvPr id="11" name="TextBox 10">
            <a:extLst>
              <a:ext uri="{FF2B5EF4-FFF2-40B4-BE49-F238E27FC236}">
                <a16:creationId xmlns:a16="http://schemas.microsoft.com/office/drawing/2014/main" id="{EBFBA4AA-A814-4511-97E7-D80BBD0230DB}"/>
              </a:ext>
            </a:extLst>
          </p:cNvPr>
          <p:cNvSpPr txBox="1"/>
          <p:nvPr/>
        </p:nvSpPr>
        <p:spPr>
          <a:xfrm>
            <a:off x="8117288" y="387711"/>
            <a:ext cx="2562706" cy="5940088"/>
          </a:xfrm>
          <a:prstGeom prst="rect">
            <a:avLst/>
          </a:prstGeom>
          <a:noFill/>
        </p:spPr>
        <p:txBody>
          <a:bodyPr wrap="square" rtlCol="0">
            <a:spAutoFit/>
          </a:bodyPr>
          <a:lstStyle/>
          <a:p>
            <a:pPr marL="457200" indent="-457200" algn="l">
              <a:buAutoNum type="arabicPeriod"/>
            </a:pPr>
            <a:r>
              <a:rPr lang="en-GB" sz="2000" dirty="0">
                <a:solidFill>
                  <a:schemeClr val="accent5">
                    <a:lumMod val="50000"/>
                  </a:schemeClr>
                </a:solidFill>
              </a:rPr>
              <a:t>I arrived</a:t>
            </a:r>
          </a:p>
          <a:p>
            <a:pPr marL="457200" indent="-457200" algn="l">
              <a:buAutoNum type="arabicPeriod"/>
            </a:pPr>
            <a:r>
              <a:rPr lang="en-GB" sz="2000" dirty="0">
                <a:solidFill>
                  <a:schemeClr val="accent5">
                    <a:lumMod val="50000"/>
                  </a:schemeClr>
                </a:solidFill>
              </a:rPr>
              <a:t>I used to live</a:t>
            </a:r>
          </a:p>
          <a:p>
            <a:pPr marL="457200" indent="-457200" algn="l">
              <a:buAutoNum type="arabicPeriod"/>
            </a:pPr>
            <a:r>
              <a:rPr lang="en-GB" sz="2000" dirty="0">
                <a:solidFill>
                  <a:schemeClr val="accent5">
                    <a:lumMod val="50000"/>
                  </a:schemeClr>
                </a:solidFill>
              </a:rPr>
              <a:t>we used to sing</a:t>
            </a:r>
          </a:p>
          <a:p>
            <a:pPr marL="457200" indent="-457200" algn="l">
              <a:buAutoNum type="arabicPeriod"/>
            </a:pPr>
            <a:r>
              <a:rPr lang="en-GB" sz="2000" dirty="0">
                <a:solidFill>
                  <a:schemeClr val="accent5">
                    <a:lumMod val="50000"/>
                  </a:schemeClr>
                </a:solidFill>
              </a:rPr>
              <a:t>I used to write</a:t>
            </a:r>
          </a:p>
          <a:p>
            <a:pPr marL="457200" indent="-457200" algn="l">
              <a:buAutoNum type="arabicPeriod"/>
            </a:pPr>
            <a:r>
              <a:rPr lang="en-GB" sz="2000" dirty="0">
                <a:solidFill>
                  <a:schemeClr val="accent5">
                    <a:lumMod val="50000"/>
                  </a:schemeClr>
                </a:solidFill>
              </a:rPr>
              <a:t>helped</a:t>
            </a:r>
          </a:p>
          <a:p>
            <a:pPr marL="457200" indent="-457200" algn="l">
              <a:buAutoNum type="arabicPeriod"/>
            </a:pPr>
            <a:r>
              <a:rPr lang="en-GB" sz="2000" dirty="0">
                <a:solidFill>
                  <a:schemeClr val="accent5">
                    <a:lumMod val="50000"/>
                  </a:schemeClr>
                </a:solidFill>
              </a:rPr>
              <a:t>I made</a:t>
            </a:r>
          </a:p>
          <a:p>
            <a:pPr marL="457200" indent="-457200" algn="l">
              <a:buAutoNum type="arabicPeriod"/>
            </a:pPr>
            <a:r>
              <a:rPr lang="en-GB" sz="2000" dirty="0">
                <a:solidFill>
                  <a:schemeClr val="accent5">
                    <a:lumMod val="50000"/>
                  </a:schemeClr>
                </a:solidFill>
              </a:rPr>
              <a:t>sent</a:t>
            </a:r>
          </a:p>
          <a:p>
            <a:pPr marL="457200" indent="-457200" algn="l">
              <a:buAutoNum type="arabicPeriod"/>
            </a:pPr>
            <a:r>
              <a:rPr lang="en-GB" sz="2000" dirty="0">
                <a:solidFill>
                  <a:schemeClr val="accent5">
                    <a:lumMod val="50000"/>
                  </a:schemeClr>
                </a:solidFill>
              </a:rPr>
              <a:t>used to work</a:t>
            </a:r>
          </a:p>
          <a:p>
            <a:pPr marL="457200" indent="-457200" algn="l">
              <a:buAutoNum type="arabicPeriod"/>
            </a:pPr>
            <a:r>
              <a:rPr lang="en-GB" sz="2000" dirty="0">
                <a:solidFill>
                  <a:schemeClr val="accent5">
                    <a:lumMod val="50000"/>
                  </a:schemeClr>
                </a:solidFill>
              </a:rPr>
              <a:t>he listened to</a:t>
            </a:r>
          </a:p>
          <a:p>
            <a:pPr marL="457200" indent="-457200" algn="l">
              <a:buAutoNum type="arabicPeriod"/>
            </a:pPr>
            <a:r>
              <a:rPr lang="en-GB" sz="2000" dirty="0">
                <a:solidFill>
                  <a:schemeClr val="accent5">
                    <a:lumMod val="50000"/>
                  </a:schemeClr>
                </a:solidFill>
              </a:rPr>
              <a:t>he sent</a:t>
            </a:r>
          </a:p>
          <a:p>
            <a:pPr marL="457200" indent="-457200" algn="l">
              <a:buAutoNum type="arabicPeriod"/>
            </a:pPr>
            <a:r>
              <a:rPr lang="en-GB" sz="2000" dirty="0">
                <a:solidFill>
                  <a:schemeClr val="accent5">
                    <a:lumMod val="50000"/>
                  </a:schemeClr>
                </a:solidFill>
              </a:rPr>
              <a:t>I went</a:t>
            </a:r>
          </a:p>
          <a:p>
            <a:pPr marL="457200" indent="-457200" algn="l">
              <a:buAutoNum type="arabicPeriod"/>
            </a:pPr>
            <a:r>
              <a:rPr lang="en-GB" sz="2000" dirty="0">
                <a:solidFill>
                  <a:schemeClr val="accent5">
                    <a:lumMod val="50000"/>
                  </a:schemeClr>
                </a:solidFill>
              </a:rPr>
              <a:t>changed</a:t>
            </a:r>
          </a:p>
          <a:p>
            <a:pPr marL="457200" indent="-457200" algn="l">
              <a:buAutoNum type="arabicPeriod"/>
            </a:pPr>
            <a:r>
              <a:rPr lang="en-GB" sz="2000" dirty="0">
                <a:solidFill>
                  <a:schemeClr val="accent5">
                    <a:lumMod val="50000"/>
                  </a:schemeClr>
                </a:solidFill>
              </a:rPr>
              <a:t>I used to sing</a:t>
            </a:r>
          </a:p>
          <a:p>
            <a:pPr marL="457200" indent="-457200" algn="l">
              <a:buAutoNum type="arabicPeriod"/>
            </a:pPr>
            <a:r>
              <a:rPr lang="en-GB" sz="2000" dirty="0">
                <a:solidFill>
                  <a:schemeClr val="accent5">
                    <a:lumMod val="50000"/>
                  </a:schemeClr>
                </a:solidFill>
              </a:rPr>
              <a:t>I learnt</a:t>
            </a:r>
          </a:p>
          <a:p>
            <a:pPr marL="457200" indent="-457200" algn="l">
              <a:buAutoNum type="arabicPeriod"/>
            </a:pPr>
            <a:r>
              <a:rPr lang="en-GB" sz="2000" dirty="0">
                <a:solidFill>
                  <a:schemeClr val="accent5">
                    <a:lumMod val="50000"/>
                  </a:schemeClr>
                </a:solidFill>
              </a:rPr>
              <a:t>I entered</a:t>
            </a:r>
          </a:p>
          <a:p>
            <a:pPr marL="457200" indent="-457200" algn="l">
              <a:buAutoNum type="arabicPeriod"/>
            </a:pPr>
            <a:r>
              <a:rPr lang="en-GB" sz="2000" dirty="0">
                <a:solidFill>
                  <a:schemeClr val="accent5">
                    <a:lumMod val="50000"/>
                  </a:schemeClr>
                </a:solidFill>
              </a:rPr>
              <a:t>I sang</a:t>
            </a:r>
          </a:p>
          <a:p>
            <a:pPr marL="457200" indent="-457200" algn="l">
              <a:buAutoNum type="arabicPeriod"/>
            </a:pPr>
            <a:r>
              <a:rPr lang="en-GB" sz="2000" dirty="0">
                <a:solidFill>
                  <a:schemeClr val="accent5">
                    <a:lumMod val="50000"/>
                  </a:schemeClr>
                </a:solidFill>
              </a:rPr>
              <a:t>I used to go up</a:t>
            </a:r>
          </a:p>
          <a:p>
            <a:pPr marL="457200" indent="-457200" algn="l">
              <a:buAutoNum type="arabicPeriod"/>
            </a:pPr>
            <a:r>
              <a:rPr lang="en-GB" sz="2000" dirty="0">
                <a:solidFill>
                  <a:schemeClr val="accent5">
                    <a:lumMod val="50000"/>
                  </a:schemeClr>
                </a:solidFill>
              </a:rPr>
              <a:t>I returned</a:t>
            </a:r>
          </a:p>
          <a:p>
            <a:pPr marL="457200" indent="-457200" algn="l">
              <a:buAutoNum type="arabicPeriod"/>
            </a:pPr>
            <a:r>
              <a:rPr lang="en-GB" sz="2000" dirty="0">
                <a:solidFill>
                  <a:schemeClr val="accent5">
                    <a:lumMod val="50000"/>
                  </a:schemeClr>
                </a:solidFill>
              </a:rPr>
              <a:t>I have started</a:t>
            </a:r>
            <a:endParaRPr lang="en-GB" sz="2400" dirty="0">
              <a:solidFill>
                <a:schemeClr val="accent5">
                  <a:lumMod val="50000"/>
                </a:schemeClr>
              </a:solidFill>
            </a:endParaRPr>
          </a:p>
        </p:txBody>
      </p:sp>
      <p:sp>
        <p:nvSpPr>
          <p:cNvPr id="6" name="Rectangle: Rounded Corners 5">
            <a:extLst>
              <a:ext uri="{FF2B5EF4-FFF2-40B4-BE49-F238E27FC236}">
                <a16:creationId xmlns:a16="http://schemas.microsoft.com/office/drawing/2014/main" id="{5936390B-DF34-469D-BC54-5D711F75DE08}"/>
              </a:ext>
            </a:extLst>
          </p:cNvPr>
          <p:cNvSpPr/>
          <p:nvPr/>
        </p:nvSpPr>
        <p:spPr>
          <a:xfrm>
            <a:off x="2530605" y="1232084"/>
            <a:ext cx="1748589"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a:t>
            </a:r>
          </a:p>
        </p:txBody>
      </p:sp>
      <p:sp>
        <p:nvSpPr>
          <p:cNvPr id="16" name="Rectangle: Rounded Corners 15">
            <a:extLst>
              <a:ext uri="{FF2B5EF4-FFF2-40B4-BE49-F238E27FC236}">
                <a16:creationId xmlns:a16="http://schemas.microsoft.com/office/drawing/2014/main" id="{B3ADB306-5AD7-4BFC-9AB2-DF394EB52563}"/>
              </a:ext>
            </a:extLst>
          </p:cNvPr>
          <p:cNvSpPr/>
          <p:nvPr/>
        </p:nvSpPr>
        <p:spPr>
          <a:xfrm>
            <a:off x="4396421" y="1232746"/>
            <a:ext cx="1207606"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2</a:t>
            </a:r>
          </a:p>
        </p:txBody>
      </p:sp>
      <p:sp>
        <p:nvSpPr>
          <p:cNvPr id="17" name="Rectangle: Rounded Corners 16">
            <a:extLst>
              <a:ext uri="{FF2B5EF4-FFF2-40B4-BE49-F238E27FC236}">
                <a16:creationId xmlns:a16="http://schemas.microsoft.com/office/drawing/2014/main" id="{68F92E92-EB81-45B9-9FA9-8346AB1BAE8A}"/>
              </a:ext>
            </a:extLst>
          </p:cNvPr>
          <p:cNvSpPr/>
          <p:nvPr/>
        </p:nvSpPr>
        <p:spPr>
          <a:xfrm>
            <a:off x="0" y="1850381"/>
            <a:ext cx="1604211"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3</a:t>
            </a:r>
          </a:p>
        </p:txBody>
      </p:sp>
      <p:sp>
        <p:nvSpPr>
          <p:cNvPr id="18" name="Rectangle: Rounded Corners 17">
            <a:extLst>
              <a:ext uri="{FF2B5EF4-FFF2-40B4-BE49-F238E27FC236}">
                <a16:creationId xmlns:a16="http://schemas.microsoft.com/office/drawing/2014/main" id="{06784589-CAFF-4D3F-9C78-B89105E54D98}"/>
              </a:ext>
            </a:extLst>
          </p:cNvPr>
          <p:cNvSpPr/>
          <p:nvPr/>
        </p:nvSpPr>
        <p:spPr>
          <a:xfrm>
            <a:off x="1" y="2196191"/>
            <a:ext cx="1187116"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4</a:t>
            </a:r>
          </a:p>
        </p:txBody>
      </p:sp>
      <p:sp>
        <p:nvSpPr>
          <p:cNvPr id="19" name="Rectangle: Rounded Corners 18">
            <a:extLst>
              <a:ext uri="{FF2B5EF4-FFF2-40B4-BE49-F238E27FC236}">
                <a16:creationId xmlns:a16="http://schemas.microsoft.com/office/drawing/2014/main" id="{FEA605CC-1DEE-439D-AAAF-94F380FA9EE3}"/>
              </a:ext>
            </a:extLst>
          </p:cNvPr>
          <p:cNvSpPr/>
          <p:nvPr/>
        </p:nvSpPr>
        <p:spPr>
          <a:xfrm>
            <a:off x="-1" y="2515634"/>
            <a:ext cx="1187117"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5</a:t>
            </a:r>
          </a:p>
        </p:txBody>
      </p:sp>
      <p:sp>
        <p:nvSpPr>
          <p:cNvPr id="20" name="Rectangle: Rounded Corners 19">
            <a:extLst>
              <a:ext uri="{FF2B5EF4-FFF2-40B4-BE49-F238E27FC236}">
                <a16:creationId xmlns:a16="http://schemas.microsoft.com/office/drawing/2014/main" id="{F3D89C9D-6AD1-44FB-B50E-12429DF82205}"/>
              </a:ext>
            </a:extLst>
          </p:cNvPr>
          <p:cNvSpPr/>
          <p:nvPr/>
        </p:nvSpPr>
        <p:spPr>
          <a:xfrm>
            <a:off x="4475747" y="2515634"/>
            <a:ext cx="994611"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6</a:t>
            </a:r>
          </a:p>
        </p:txBody>
      </p:sp>
      <p:sp>
        <p:nvSpPr>
          <p:cNvPr id="21" name="Rectangle: Rounded Corners 20">
            <a:extLst>
              <a:ext uri="{FF2B5EF4-FFF2-40B4-BE49-F238E27FC236}">
                <a16:creationId xmlns:a16="http://schemas.microsoft.com/office/drawing/2014/main" id="{01222028-AA4D-4D33-A19B-F9E2FFE33EEE}"/>
              </a:ext>
            </a:extLst>
          </p:cNvPr>
          <p:cNvSpPr/>
          <p:nvPr/>
        </p:nvSpPr>
        <p:spPr>
          <a:xfrm>
            <a:off x="3601451" y="2763154"/>
            <a:ext cx="1207607"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7</a:t>
            </a:r>
          </a:p>
        </p:txBody>
      </p:sp>
      <p:sp>
        <p:nvSpPr>
          <p:cNvPr id="22" name="Rectangle: Rounded Corners 21">
            <a:extLst>
              <a:ext uri="{FF2B5EF4-FFF2-40B4-BE49-F238E27FC236}">
                <a16:creationId xmlns:a16="http://schemas.microsoft.com/office/drawing/2014/main" id="{56332107-D6EB-4642-9DE8-C7D082E8AC4B}"/>
              </a:ext>
            </a:extLst>
          </p:cNvPr>
          <p:cNvSpPr/>
          <p:nvPr/>
        </p:nvSpPr>
        <p:spPr>
          <a:xfrm>
            <a:off x="2904495" y="3067005"/>
            <a:ext cx="1207608"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8</a:t>
            </a:r>
          </a:p>
        </p:txBody>
      </p:sp>
      <p:sp>
        <p:nvSpPr>
          <p:cNvPr id="23" name="Rectangle: Rounded Corners 22">
            <a:extLst>
              <a:ext uri="{FF2B5EF4-FFF2-40B4-BE49-F238E27FC236}">
                <a16:creationId xmlns:a16="http://schemas.microsoft.com/office/drawing/2014/main" id="{3CAE693F-8C90-4453-A0D7-10B438F05002}"/>
              </a:ext>
            </a:extLst>
          </p:cNvPr>
          <p:cNvSpPr/>
          <p:nvPr/>
        </p:nvSpPr>
        <p:spPr>
          <a:xfrm>
            <a:off x="2775284" y="3372026"/>
            <a:ext cx="1336819" cy="32215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9</a:t>
            </a:r>
          </a:p>
        </p:txBody>
      </p:sp>
      <p:sp>
        <p:nvSpPr>
          <p:cNvPr id="24" name="Rectangle: Rounded Corners 23">
            <a:extLst>
              <a:ext uri="{FF2B5EF4-FFF2-40B4-BE49-F238E27FC236}">
                <a16:creationId xmlns:a16="http://schemas.microsoft.com/office/drawing/2014/main" id="{189CA953-A0EB-4BC8-8D57-576FD06D8C5A}"/>
              </a:ext>
            </a:extLst>
          </p:cNvPr>
          <p:cNvSpPr/>
          <p:nvPr/>
        </p:nvSpPr>
        <p:spPr>
          <a:xfrm>
            <a:off x="5602344" y="3370867"/>
            <a:ext cx="1467825" cy="32215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10</a:t>
            </a:r>
          </a:p>
        </p:txBody>
      </p:sp>
      <p:sp>
        <p:nvSpPr>
          <p:cNvPr id="25" name="Rectangle: Rounded Corners 24">
            <a:extLst>
              <a:ext uri="{FF2B5EF4-FFF2-40B4-BE49-F238E27FC236}">
                <a16:creationId xmlns:a16="http://schemas.microsoft.com/office/drawing/2014/main" id="{92808019-C34A-4E8E-A24A-E1316AA34F26}"/>
              </a:ext>
            </a:extLst>
          </p:cNvPr>
          <p:cNvSpPr/>
          <p:nvPr/>
        </p:nvSpPr>
        <p:spPr>
          <a:xfrm>
            <a:off x="2449976" y="3654757"/>
            <a:ext cx="1467825"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11</a:t>
            </a:r>
          </a:p>
        </p:txBody>
      </p:sp>
      <p:sp>
        <p:nvSpPr>
          <p:cNvPr id="26" name="Rectangle: Rounded Corners 25">
            <a:extLst>
              <a:ext uri="{FF2B5EF4-FFF2-40B4-BE49-F238E27FC236}">
                <a16:creationId xmlns:a16="http://schemas.microsoft.com/office/drawing/2014/main" id="{2EDF2553-85E6-4F8A-8A16-A2779FEBF420}"/>
              </a:ext>
            </a:extLst>
          </p:cNvPr>
          <p:cNvSpPr/>
          <p:nvPr/>
        </p:nvSpPr>
        <p:spPr>
          <a:xfrm>
            <a:off x="2727158" y="3999203"/>
            <a:ext cx="1224000"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12</a:t>
            </a:r>
          </a:p>
        </p:txBody>
      </p:sp>
      <p:sp>
        <p:nvSpPr>
          <p:cNvPr id="27" name="Rectangle: Rounded Corners 26">
            <a:extLst>
              <a:ext uri="{FF2B5EF4-FFF2-40B4-BE49-F238E27FC236}">
                <a16:creationId xmlns:a16="http://schemas.microsoft.com/office/drawing/2014/main" id="{539466FB-2739-493D-82D8-1071242AD4A9}"/>
              </a:ext>
            </a:extLst>
          </p:cNvPr>
          <p:cNvSpPr/>
          <p:nvPr/>
        </p:nvSpPr>
        <p:spPr>
          <a:xfrm>
            <a:off x="5028694" y="3999202"/>
            <a:ext cx="1467826"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13</a:t>
            </a:r>
          </a:p>
        </p:txBody>
      </p:sp>
      <p:sp>
        <p:nvSpPr>
          <p:cNvPr id="28" name="Rectangle: Rounded Corners 27">
            <a:extLst>
              <a:ext uri="{FF2B5EF4-FFF2-40B4-BE49-F238E27FC236}">
                <a16:creationId xmlns:a16="http://schemas.microsoft.com/office/drawing/2014/main" id="{A274E4FE-8ACE-4536-A69E-0CB299ABFA34}"/>
              </a:ext>
            </a:extLst>
          </p:cNvPr>
          <p:cNvSpPr/>
          <p:nvPr/>
        </p:nvSpPr>
        <p:spPr>
          <a:xfrm>
            <a:off x="1774431" y="4278411"/>
            <a:ext cx="1238400"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14</a:t>
            </a:r>
          </a:p>
        </p:txBody>
      </p:sp>
      <p:sp>
        <p:nvSpPr>
          <p:cNvPr id="29" name="Rectangle: Rounded Corners 28">
            <a:extLst>
              <a:ext uri="{FF2B5EF4-FFF2-40B4-BE49-F238E27FC236}">
                <a16:creationId xmlns:a16="http://schemas.microsoft.com/office/drawing/2014/main" id="{8A323D7D-FAE6-4C7D-A6DD-43E0F0FD4027}"/>
              </a:ext>
            </a:extLst>
          </p:cNvPr>
          <p:cNvSpPr/>
          <p:nvPr/>
        </p:nvSpPr>
        <p:spPr>
          <a:xfrm>
            <a:off x="4475747" y="4278411"/>
            <a:ext cx="1620253"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15</a:t>
            </a:r>
          </a:p>
        </p:txBody>
      </p:sp>
      <p:sp>
        <p:nvSpPr>
          <p:cNvPr id="30" name="Rectangle: Rounded Corners 29">
            <a:extLst>
              <a:ext uri="{FF2B5EF4-FFF2-40B4-BE49-F238E27FC236}">
                <a16:creationId xmlns:a16="http://schemas.microsoft.com/office/drawing/2014/main" id="{15B8E4EC-F707-49D9-A576-65E75A6C5B69}"/>
              </a:ext>
            </a:extLst>
          </p:cNvPr>
          <p:cNvSpPr/>
          <p:nvPr/>
        </p:nvSpPr>
        <p:spPr>
          <a:xfrm>
            <a:off x="5451261" y="4579430"/>
            <a:ext cx="1400463"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16</a:t>
            </a:r>
          </a:p>
        </p:txBody>
      </p:sp>
      <p:sp>
        <p:nvSpPr>
          <p:cNvPr id="31" name="Rectangle: Rounded Corners 30">
            <a:extLst>
              <a:ext uri="{FF2B5EF4-FFF2-40B4-BE49-F238E27FC236}">
                <a16:creationId xmlns:a16="http://schemas.microsoft.com/office/drawing/2014/main" id="{57FA4BEF-237C-4267-B23C-F767FA28BDC1}"/>
              </a:ext>
            </a:extLst>
          </p:cNvPr>
          <p:cNvSpPr/>
          <p:nvPr/>
        </p:nvSpPr>
        <p:spPr>
          <a:xfrm>
            <a:off x="6155097" y="4902755"/>
            <a:ext cx="1315287"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17</a:t>
            </a:r>
          </a:p>
        </p:txBody>
      </p:sp>
      <p:sp>
        <p:nvSpPr>
          <p:cNvPr id="32" name="Rectangle: Rounded Corners 31">
            <a:extLst>
              <a:ext uri="{FF2B5EF4-FFF2-40B4-BE49-F238E27FC236}">
                <a16:creationId xmlns:a16="http://schemas.microsoft.com/office/drawing/2014/main" id="{F1DCFA6B-5ACA-4E7C-9DB4-32A4F6A32DDA}"/>
              </a:ext>
            </a:extLst>
          </p:cNvPr>
          <p:cNvSpPr/>
          <p:nvPr/>
        </p:nvSpPr>
        <p:spPr>
          <a:xfrm>
            <a:off x="4014020" y="5183787"/>
            <a:ext cx="2081980"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18</a:t>
            </a:r>
          </a:p>
        </p:txBody>
      </p:sp>
      <p:sp>
        <p:nvSpPr>
          <p:cNvPr id="33" name="Rectangle: Rounded Corners 32">
            <a:extLst>
              <a:ext uri="{FF2B5EF4-FFF2-40B4-BE49-F238E27FC236}">
                <a16:creationId xmlns:a16="http://schemas.microsoft.com/office/drawing/2014/main" id="{D11F2466-27BB-492F-BF6F-B3C16B6026FE}"/>
              </a:ext>
            </a:extLst>
          </p:cNvPr>
          <p:cNvSpPr/>
          <p:nvPr/>
        </p:nvSpPr>
        <p:spPr>
          <a:xfrm>
            <a:off x="4331368" y="5510535"/>
            <a:ext cx="1909010"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19</a:t>
            </a:r>
          </a:p>
        </p:txBody>
      </p:sp>
      <p:sp>
        <p:nvSpPr>
          <p:cNvPr id="34" name="Speech Bubble: Rectangle with Corners Rounded 33">
            <a:extLst>
              <a:ext uri="{FF2B5EF4-FFF2-40B4-BE49-F238E27FC236}">
                <a16:creationId xmlns:a16="http://schemas.microsoft.com/office/drawing/2014/main" id="{2841C153-F956-431C-9251-EBEE32EF07DB}"/>
              </a:ext>
            </a:extLst>
          </p:cNvPr>
          <p:cNvSpPr/>
          <p:nvPr/>
        </p:nvSpPr>
        <p:spPr>
          <a:xfrm>
            <a:off x="10378399" y="2358189"/>
            <a:ext cx="1656690" cy="1619893"/>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*la tournée mondiale = </a:t>
            </a:r>
            <a:r>
              <a:rPr lang="fr-FR" sz="2000" dirty="0">
                <a:solidFill>
                  <a:prstClr val="white"/>
                </a:solidFill>
                <a:latin typeface="Century Gothic" panose="020B0502020202020204" pitchFamily="34" charset="0"/>
              </a:rPr>
              <a:t>world tour</a:t>
            </a:r>
          </a:p>
        </p:txBody>
      </p:sp>
    </p:spTree>
    <p:extLst>
      <p:ext uri="{BB962C8B-B14F-4D97-AF65-F5344CB8AC3E}">
        <p14:creationId xmlns:p14="http://schemas.microsoft.com/office/powerpoint/2010/main" val="348037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16494"/>
            <a:ext cx="9750706"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a:t>
            </a: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176268"/>
            <a:ext cx="2395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Quizlet link</a:t>
            </a:r>
          </a:p>
        </p:txBody>
      </p:sp>
      <p:sp>
        <p:nvSpPr>
          <p:cNvPr id="2" name="Rectangle 1"/>
          <p:cNvSpPr/>
          <p:nvPr/>
        </p:nvSpPr>
        <p:spPr>
          <a:xfrm>
            <a:off x="175149" y="4994797"/>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04F75"/>
                </a:solidFill>
                <a:latin typeface="Century Gothic" panose="020B0502020202020204" pitchFamily="34" charset="0"/>
                <a:ea typeface="+mn-ea"/>
                <a:cs typeface="Calibri" panose="020F0502020204030204" pitchFamily="34" charset="0"/>
              </a:rPr>
              <a:t>-eill-/-eil</a:t>
            </a:r>
            <a:endParaRPr lang="en-US" sz="12000" dirty="0">
              <a:solidFill>
                <a:srgbClr val="104F75"/>
              </a:solidFill>
            </a:endParaRPr>
          </a:p>
        </p:txBody>
      </p:sp>
      <p:sp>
        <p:nvSpPr>
          <p:cNvPr id="4" name="TextBox 3"/>
          <p:cNvSpPr txBox="1"/>
          <p:nvPr/>
        </p:nvSpPr>
        <p:spPr>
          <a:xfrm>
            <a:off x="3729006" y="4189140"/>
            <a:ext cx="473398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04F75"/>
                </a:solidFill>
                <a:effectLst/>
                <a:uLnTx/>
                <a:uFillTx/>
                <a:latin typeface="Century Gothic" panose="020F0302020204030204"/>
                <a:ea typeface="+mn-ea"/>
                <a:cs typeface="Calibri" panose="020F0502020204030204" pitchFamily="34" charset="0"/>
              </a:rPr>
              <a:t>or</a:t>
            </a:r>
            <a:r>
              <a:rPr kumimoji="0" lang="fr-FR" sz="12000" b="1" i="0" u="none" strike="noStrike" kern="1200" cap="none" spc="0" normalizeH="0" baseline="0" dirty="0">
                <a:ln>
                  <a:noFill/>
                </a:ln>
                <a:solidFill>
                  <a:srgbClr val="E87D1E"/>
                </a:solidFill>
                <a:effectLst/>
                <a:uLnTx/>
                <a:uFillTx/>
                <a:latin typeface="Century Gothic" panose="020F0302020204030204"/>
                <a:ea typeface="+mn-ea"/>
                <a:cs typeface="Calibri" panose="020F0502020204030204" pitchFamily="34" charset="0"/>
              </a:rPr>
              <a:t>eill</a:t>
            </a:r>
            <a:r>
              <a:rPr kumimoji="0" lang="fr-FR" sz="12000" b="0" i="0" u="none" strike="noStrike" kern="1200" cap="none" spc="0" normalizeH="0" baseline="0" dirty="0">
                <a:ln>
                  <a:noFill/>
                </a:ln>
                <a:solidFill>
                  <a:srgbClr val="104F75"/>
                </a:solidFill>
                <a:effectLst/>
                <a:uLnTx/>
                <a:uFillTx/>
                <a:latin typeface="Century Gothic" panose="020F0302020204030204"/>
                <a:ea typeface="+mn-ea"/>
                <a:cs typeface="Calibri" panose="020F0502020204030204" pitchFamily="34" charset="0"/>
              </a:rPr>
              <a:t>e</a:t>
            </a:r>
          </a:p>
        </p:txBody>
      </p:sp>
      <p:pic>
        <p:nvPicPr>
          <p:cNvPr id="7170" name="Picture 2" descr="ear">
            <a:extLst>
              <a:ext uri="{FF2B5EF4-FFF2-40B4-BE49-F238E27FC236}">
                <a16:creationId xmlns:a16="http://schemas.microsoft.com/office/drawing/2014/main" id="{8B89ABC9-3A18-4424-933E-9201B1375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105" y="2392362"/>
            <a:ext cx="1367790" cy="227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82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il ore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subTnLst>
                                    <p:audio>
                                      <p:cMediaNode>
                                        <p:cTn display="0" masterRel="sameClick">
                                          <p:stCondLst>
                                            <p:cond evt="begin" delay="0">
                                              <p:tn val="15"/>
                                            </p:cond>
                                          </p:stCondLst>
                                          <p:endCondLst>
                                            <p:cond evt="onStopAudio" delay="0">
                                              <p:tgtEl>
                                                <p:sldTgt/>
                                              </p:tgtEl>
                                            </p:cond>
                                          </p:endCondLst>
                                        </p:cTn>
                                        <p:tgtEl>
                                          <p:sndTgt r:embed="rId4" name="eil ore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37106" y="0"/>
            <a:ext cx="10515600" cy="1325563"/>
          </a:xfrm>
        </p:spPr>
        <p:txBody>
          <a:bodyPr/>
          <a:lstStyle/>
          <a:p>
            <a:pPr lvl="0">
              <a:lnSpc>
                <a:spcPct val="100000"/>
              </a:lnSpc>
              <a:spcBef>
                <a:spcPts val="0"/>
              </a:spcBef>
            </a:pPr>
            <a:r>
              <a:rPr lang="en-GB" sz="10000" b="1" dirty="0">
                <a:solidFill>
                  <a:srgbClr val="104F75"/>
                </a:solidFill>
                <a:latin typeface="Century Gothic" panose="020B0502020202020204" pitchFamily="34" charset="0"/>
                <a:ea typeface="+mn-ea"/>
                <a:cs typeface="Calibri" panose="020F0502020204030204" pitchFamily="34" charset="0"/>
              </a:rPr>
              <a:t>-euill-/-euil</a:t>
            </a:r>
            <a:endParaRPr lang="en-US" sz="10000" dirty="0">
              <a:solidFill>
                <a:srgbClr val="104F75"/>
              </a:solidFill>
            </a:endParaRPr>
          </a:p>
        </p:txBody>
      </p:sp>
      <p:sp>
        <p:nvSpPr>
          <p:cNvPr id="5" name="TextBox 4">
            <a:extLst>
              <a:ext uri="{FF2B5EF4-FFF2-40B4-BE49-F238E27FC236}">
                <a16:creationId xmlns:a16="http://schemas.microsoft.com/office/drawing/2014/main" id="{9CE283AB-3A42-401B-B086-ACB7A3F06A22}"/>
              </a:ext>
            </a:extLst>
          </p:cNvPr>
          <p:cNvSpPr txBox="1"/>
          <p:nvPr/>
        </p:nvSpPr>
        <p:spPr>
          <a:xfrm>
            <a:off x="237106" y="1457788"/>
            <a:ext cx="47633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[-ueill-/-ueill, -œill-/-œil]</a:t>
            </a:r>
          </a:p>
        </p:txBody>
      </p:sp>
      <p:sp>
        <p:nvSpPr>
          <p:cNvPr id="6" name="TextBox 5">
            <a:extLst>
              <a:ext uri="{FF2B5EF4-FFF2-40B4-BE49-F238E27FC236}">
                <a16:creationId xmlns:a16="http://schemas.microsoft.com/office/drawing/2014/main" id="{323CD027-7507-4E19-982C-0013734BD301}"/>
              </a:ext>
            </a:extLst>
          </p:cNvPr>
          <p:cNvSpPr txBox="1"/>
          <p:nvPr/>
        </p:nvSpPr>
        <p:spPr>
          <a:xfrm>
            <a:off x="3779500" y="4410176"/>
            <a:ext cx="46330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1" i="0" u="none" strike="noStrike" kern="1200" cap="none" spc="0" normalizeH="0" baseline="0" dirty="0">
                <a:ln>
                  <a:noFill/>
                </a:ln>
                <a:solidFill>
                  <a:srgbClr val="104F75"/>
                </a:solidFill>
                <a:effectLst/>
                <a:uLnTx/>
                <a:uFillTx/>
                <a:latin typeface="Century Gothic" panose="020B0502020202020204" pitchFamily="34" charset="0"/>
                <a:ea typeface="+mn-ea"/>
                <a:cs typeface="Arial" panose="020B0604020202020204" pitchFamily="34" charset="0"/>
              </a:rPr>
              <a:t>f</a:t>
            </a:r>
            <a:r>
              <a:rPr kumimoji="0" lang="fr-FR" sz="12000" b="1" i="0" u="none" strike="noStrike" kern="1200" cap="none" spc="0" normalizeH="0" baseline="0" dirty="0">
                <a:ln>
                  <a:noFill/>
                </a:ln>
                <a:solidFill>
                  <a:srgbClr val="E87D1E"/>
                </a:solidFill>
                <a:effectLst/>
                <a:uLnTx/>
                <a:uFillTx/>
                <a:latin typeface="Century Gothic" panose="020B0502020202020204" pitchFamily="34" charset="0"/>
                <a:ea typeface="+mn-ea"/>
                <a:cs typeface="Arial" panose="020B0604020202020204" pitchFamily="34" charset="0"/>
              </a:rPr>
              <a:t>euill</a:t>
            </a:r>
            <a:r>
              <a:rPr kumimoji="0" lang="fr-FR" sz="12000" b="1" i="0" u="none" strike="noStrike" kern="1200" cap="none" spc="0" normalizeH="0" baseline="0" dirty="0">
                <a:ln>
                  <a:noFill/>
                </a:ln>
                <a:solidFill>
                  <a:srgbClr val="104F75"/>
                </a:solidFill>
                <a:effectLst/>
                <a:uLnTx/>
                <a:uFillTx/>
                <a:latin typeface="Century Gothic" panose="020B0502020202020204" pitchFamily="34" charset="0"/>
                <a:ea typeface="+mn-ea"/>
                <a:cs typeface="Arial" panose="020B0604020202020204" pitchFamily="34" charset="0"/>
              </a:rPr>
              <a:t>e</a:t>
            </a:r>
            <a:endParaRPr kumimoji="0" lang="fr-FR" sz="12000" b="1"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pic>
        <p:nvPicPr>
          <p:cNvPr id="7" name="Picture 2" descr="tropical leaf">
            <a:extLst>
              <a:ext uri="{FF2B5EF4-FFF2-40B4-BE49-F238E27FC236}">
                <a16:creationId xmlns:a16="http://schemas.microsoft.com/office/drawing/2014/main" id="{09AB0B27-B304-49B6-9B19-6785DA8D6B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417"/>
          <a:stretch/>
        </p:blipFill>
        <p:spPr bwMode="auto">
          <a:xfrm>
            <a:off x="5000418" y="1655805"/>
            <a:ext cx="2357505" cy="331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70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4" name="euil fe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D98ABF-EE04-44A6-B8C4-095568A1A178}"/>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04F75"/>
                </a:solidFill>
                <a:latin typeface="Century Gothic" panose="020B0502020202020204" pitchFamily="34" charset="0"/>
                <a:ea typeface="+mn-ea"/>
                <a:cs typeface="Calibri" panose="020F0502020204030204" pitchFamily="34" charset="0"/>
              </a:rPr>
              <a:t>-ouill-/-</a:t>
            </a:r>
            <a:r>
              <a:rPr lang="en-GB" sz="10000" b="1" dirty="0">
                <a:solidFill>
                  <a:srgbClr val="104F75"/>
                </a:solidFill>
                <a:latin typeface="Century Gothic" panose="020B0502020202020204" pitchFamily="34" charset="0"/>
                <a:cs typeface="Calibri" panose="020F0502020204030204" pitchFamily="34" charset="0"/>
              </a:rPr>
              <a:t>ouil</a:t>
            </a:r>
            <a:endParaRPr lang="en-US" sz="10000" dirty="0">
              <a:solidFill>
                <a:srgbClr val="104F75"/>
              </a:solidFill>
            </a:endParaRPr>
          </a:p>
        </p:txBody>
      </p:sp>
      <p:sp>
        <p:nvSpPr>
          <p:cNvPr id="5" name="TextBox 4">
            <a:extLst>
              <a:ext uri="{FF2B5EF4-FFF2-40B4-BE49-F238E27FC236}">
                <a16:creationId xmlns:a16="http://schemas.microsoft.com/office/drawing/2014/main" id="{926A884A-546E-45C4-9C6D-0E5AE9EF3A2C}"/>
              </a:ext>
            </a:extLst>
          </p:cNvPr>
          <p:cNvSpPr txBox="1"/>
          <p:nvPr/>
        </p:nvSpPr>
        <p:spPr>
          <a:xfrm>
            <a:off x="2454618" y="4312367"/>
            <a:ext cx="728276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br</a:t>
            </a:r>
            <a:r>
              <a:rPr kumimoji="0" lang="fr-FR" sz="12000" b="1"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12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ard</a:t>
            </a:r>
          </a:p>
        </p:txBody>
      </p:sp>
      <p:pic>
        <p:nvPicPr>
          <p:cNvPr id="6" name="Picture 5" descr="moon behind fog">
            <a:extLst>
              <a:ext uri="{FF2B5EF4-FFF2-40B4-BE49-F238E27FC236}">
                <a16:creationId xmlns:a16="http://schemas.microsoft.com/office/drawing/2014/main" id="{DC97CDC2-1237-4337-AA68-9028A0D0E3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6843" y="1633471"/>
            <a:ext cx="3776417" cy="267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ouil brouillar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E01F-B7A6-4F69-8DD4-7214D215B6AB}"/>
              </a:ext>
            </a:extLst>
          </p:cNvPr>
          <p:cNvSpPr>
            <a:spLocks noGrp="1"/>
          </p:cNvSpPr>
          <p:nvPr>
            <p:ph type="title"/>
          </p:nvPr>
        </p:nvSpPr>
        <p:spPr/>
        <p:txBody>
          <a:bodyPr/>
          <a:lstStyle/>
          <a:p>
            <a:endParaRPr lang="en-GB" dirty="0"/>
          </a:p>
        </p:txBody>
      </p:sp>
      <p:pic>
        <p:nvPicPr>
          <p:cNvPr id="7" name="Picture 6"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fr-FR" sz="3600" b="1" dirty="0">
                <a:solidFill>
                  <a:schemeClr val="bg1"/>
                </a:solidFill>
                <a:latin typeface="Century Gothic" panose="020B0502020202020204" pitchFamily="34" charset="0"/>
              </a:rPr>
              <a:t>Phonétique</a:t>
            </a:r>
            <a:r>
              <a:rPr lang="en-GB" sz="3600" b="1" dirty="0">
                <a:solidFill>
                  <a:schemeClr val="bg1"/>
                </a:solidFill>
                <a:latin typeface="+mj-lt"/>
              </a:rPr>
              <a:t>  </a:t>
            </a:r>
          </a:p>
        </p:txBody>
      </p:sp>
      <p:sp>
        <p:nvSpPr>
          <p:cNvPr id="10" name="Rounded Rectangle 46">
            <a:extLst>
              <a:ext uri="{FF2B5EF4-FFF2-40B4-BE49-F238E27FC236}">
                <a16:creationId xmlns:a16="http://schemas.microsoft.com/office/drawing/2014/main" id="{C04F33B8-7D34-4999-9253-170F9DD3BAE3}"/>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phonétique</a:t>
            </a:r>
          </a:p>
        </p:txBody>
      </p:sp>
      <p:sp>
        <p:nvSpPr>
          <p:cNvPr id="11" name="TextBox 10">
            <a:extLst>
              <a:ext uri="{FF2B5EF4-FFF2-40B4-BE49-F238E27FC236}">
                <a16:creationId xmlns:a16="http://schemas.microsoft.com/office/drawing/2014/main" id="{00C76568-C490-4157-AC0A-541F48F07979}"/>
              </a:ext>
            </a:extLst>
          </p:cNvPr>
          <p:cNvSpPr txBox="1"/>
          <p:nvPr/>
        </p:nvSpPr>
        <p:spPr>
          <a:xfrm>
            <a:off x="291391" y="1325377"/>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As you know, [-ill/ille] and [-ail/aill] sound like a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45559FE6-D2F8-4C5B-837A-E255D3EDB81E}"/>
              </a:ext>
            </a:extLst>
          </p:cNvPr>
          <p:cNvSpPr txBox="1"/>
          <p:nvPr/>
        </p:nvSpPr>
        <p:spPr>
          <a:xfrm>
            <a:off x="291391" y="2866230"/>
            <a:ext cx="1178581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Using this pattern, we have also learned how these SSCs sound:</a:t>
            </a:r>
          </a:p>
        </p:txBody>
      </p:sp>
      <p:sp>
        <p:nvSpPr>
          <p:cNvPr id="13" name="TextBox 12">
            <a:extLst>
              <a:ext uri="{FF2B5EF4-FFF2-40B4-BE49-F238E27FC236}">
                <a16:creationId xmlns:a16="http://schemas.microsoft.com/office/drawing/2014/main" id="{9759234F-27FF-4A5F-AEE0-289D9F79EF7E}"/>
              </a:ext>
            </a:extLst>
          </p:cNvPr>
          <p:cNvSpPr txBox="1"/>
          <p:nvPr/>
        </p:nvSpPr>
        <p:spPr>
          <a:xfrm>
            <a:off x="291391" y="3809334"/>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[-eil/eill]</a:t>
            </a:r>
          </a:p>
        </p:txBody>
      </p:sp>
      <p:sp>
        <p:nvSpPr>
          <p:cNvPr id="14" name="TextBox 13">
            <a:extLst>
              <a:ext uri="{FF2B5EF4-FFF2-40B4-BE49-F238E27FC236}">
                <a16:creationId xmlns:a16="http://schemas.microsoft.com/office/drawing/2014/main" id="{79FC89EA-20D3-4E03-A942-B2A3D4C3BF04}"/>
              </a:ext>
            </a:extLst>
          </p:cNvPr>
          <p:cNvSpPr txBox="1"/>
          <p:nvPr/>
        </p:nvSpPr>
        <p:spPr>
          <a:xfrm>
            <a:off x="2421132"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5" name="TextBox 14">
            <a:extLst>
              <a:ext uri="{FF2B5EF4-FFF2-40B4-BE49-F238E27FC236}">
                <a16:creationId xmlns:a16="http://schemas.microsoft.com/office/drawing/2014/main" id="{4FDB402A-5F78-48AC-B294-7F7E3B0F3387}"/>
              </a:ext>
            </a:extLst>
          </p:cNvPr>
          <p:cNvSpPr txBox="1"/>
          <p:nvPr/>
        </p:nvSpPr>
        <p:spPr>
          <a:xfrm>
            <a:off x="291390" y="4615871"/>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[-ouil/ouill]</a:t>
            </a:r>
          </a:p>
        </p:txBody>
      </p:sp>
      <p:sp>
        <p:nvSpPr>
          <p:cNvPr id="16" name="TextBox 15">
            <a:extLst>
              <a:ext uri="{FF2B5EF4-FFF2-40B4-BE49-F238E27FC236}">
                <a16:creationId xmlns:a16="http://schemas.microsoft.com/office/drawing/2014/main" id="{8D7D6A29-D8CB-445E-B555-6985F5389D9F}"/>
              </a:ext>
            </a:extLst>
          </p:cNvPr>
          <p:cNvSpPr txBox="1"/>
          <p:nvPr/>
        </p:nvSpPr>
        <p:spPr>
          <a:xfrm>
            <a:off x="2421132"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7" name="TextBox 16">
            <a:extLst>
              <a:ext uri="{FF2B5EF4-FFF2-40B4-BE49-F238E27FC236}">
                <a16:creationId xmlns:a16="http://schemas.microsoft.com/office/drawing/2014/main" id="{7602B209-0F62-4743-A7A3-F6EABDBD4A66}"/>
              </a:ext>
            </a:extLst>
          </p:cNvPr>
          <p:cNvSpPr txBox="1"/>
          <p:nvPr/>
        </p:nvSpPr>
        <p:spPr>
          <a:xfrm>
            <a:off x="291391" y="542240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[-euil/euill]</a:t>
            </a:r>
          </a:p>
        </p:txBody>
      </p:sp>
      <p:sp>
        <p:nvSpPr>
          <p:cNvPr id="18" name="TextBox 17">
            <a:extLst>
              <a:ext uri="{FF2B5EF4-FFF2-40B4-BE49-F238E27FC236}">
                <a16:creationId xmlns:a16="http://schemas.microsoft.com/office/drawing/2014/main" id="{487AF562-0D97-4F3A-8059-077E0430017A}"/>
              </a:ext>
            </a:extLst>
          </p:cNvPr>
          <p:cNvSpPr txBox="1"/>
          <p:nvPr/>
        </p:nvSpPr>
        <p:spPr>
          <a:xfrm>
            <a:off x="2421132" y="5416822"/>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long eu/</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9" name="TextBox 18">
            <a:extLst>
              <a:ext uri="{FF2B5EF4-FFF2-40B4-BE49-F238E27FC236}">
                <a16:creationId xmlns:a16="http://schemas.microsoft.com/office/drawing/2014/main" id="{83530974-FBDF-49AE-8A51-31390AA39663}"/>
              </a:ext>
            </a:extLst>
          </p:cNvPr>
          <p:cNvSpPr txBox="1"/>
          <p:nvPr/>
        </p:nvSpPr>
        <p:spPr>
          <a:xfrm>
            <a:off x="291391" y="2024062"/>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[-ill/ille]</a:t>
            </a:r>
          </a:p>
        </p:txBody>
      </p:sp>
      <p:sp>
        <p:nvSpPr>
          <p:cNvPr id="20" name="TextBox 19">
            <a:extLst>
              <a:ext uri="{FF2B5EF4-FFF2-40B4-BE49-F238E27FC236}">
                <a16:creationId xmlns:a16="http://schemas.microsoft.com/office/drawing/2014/main" id="{FEE7BC83-3678-4F85-B45F-DCE21E800827}"/>
              </a:ext>
            </a:extLst>
          </p:cNvPr>
          <p:cNvSpPr txBox="1"/>
          <p:nvPr/>
        </p:nvSpPr>
        <p:spPr>
          <a:xfrm>
            <a:off x="2414826" y="207745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21" name="TextBox 20">
            <a:extLst>
              <a:ext uri="{FF2B5EF4-FFF2-40B4-BE49-F238E27FC236}">
                <a16:creationId xmlns:a16="http://schemas.microsoft.com/office/drawing/2014/main" id="{8087ECB9-4615-420B-B107-32610C4FB915}"/>
              </a:ext>
            </a:extLst>
          </p:cNvPr>
          <p:cNvSpPr txBox="1"/>
          <p:nvPr/>
        </p:nvSpPr>
        <p:spPr>
          <a:xfrm>
            <a:off x="6616004" y="2080785"/>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[-ail/aill]</a:t>
            </a:r>
          </a:p>
        </p:txBody>
      </p:sp>
      <p:sp>
        <p:nvSpPr>
          <p:cNvPr id="22" name="TextBox 21">
            <a:extLst>
              <a:ext uri="{FF2B5EF4-FFF2-40B4-BE49-F238E27FC236}">
                <a16:creationId xmlns:a16="http://schemas.microsoft.com/office/drawing/2014/main" id="{A88B1953-18EE-426D-93CD-10E18FA3E9B1}"/>
              </a:ext>
            </a:extLst>
          </p:cNvPr>
          <p:cNvSpPr txBox="1"/>
          <p:nvPr/>
        </p:nvSpPr>
        <p:spPr>
          <a:xfrm>
            <a:off x="8283108" y="20807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23" name="TextBox 22">
            <a:extLst>
              <a:ext uri="{FF2B5EF4-FFF2-40B4-BE49-F238E27FC236}">
                <a16:creationId xmlns:a16="http://schemas.microsoft.com/office/drawing/2014/main" id="{E5375BDC-E113-4C95-B973-447976E28E77}"/>
              </a:ext>
            </a:extLst>
          </p:cNvPr>
          <p:cNvSpPr txBox="1"/>
          <p:nvPr/>
        </p:nvSpPr>
        <p:spPr>
          <a:xfrm>
            <a:off x="6616004"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a:t>
            </a:r>
            <a:r>
              <a:rPr kumimoji="0" lang="fr-FR" sz="2800" b="0" i="0" u="none" strike="noStrike" kern="1200" cap="none" spc="0" normalizeH="0" baseline="0" dirty="0">
                <a:ln>
                  <a:noFill/>
                </a:ln>
                <a:solidFill>
                  <a:srgbClr val="104F75"/>
                </a:solidFill>
                <a:effectLst/>
                <a:uLnTx/>
                <a:uFillTx/>
                <a:latin typeface="Century Gothic" panose="020F0302020204030204"/>
                <a:ea typeface="+mn-ea"/>
                <a:cs typeface="+mn-cs"/>
              </a:rPr>
              <a:t>or</a:t>
            </a:r>
            <a:r>
              <a:rPr kumimoji="0" lang="fr-FR" sz="2800" b="0" i="0" u="none" strike="noStrike" kern="1200" cap="none" spc="0" normalizeH="0" baseline="0" dirty="0">
                <a:ln>
                  <a:noFill/>
                </a:ln>
                <a:solidFill>
                  <a:srgbClr val="E87D1E"/>
                </a:solidFill>
                <a:effectLst/>
                <a:uLnTx/>
                <a:uFillTx/>
                <a:latin typeface="Century Gothic" panose="020F0302020204030204"/>
                <a:ea typeface="+mn-ea"/>
                <a:cs typeface="+mn-cs"/>
              </a:rPr>
              <a:t>eill</a:t>
            </a:r>
            <a:r>
              <a:rPr kumimoji="0" lang="fr-FR" sz="2800" b="0" i="0" u="none" strike="noStrike" kern="1200" cap="none" spc="0" normalizeH="0" baseline="0" dirty="0">
                <a:ln>
                  <a:noFill/>
                </a:ln>
                <a:solidFill>
                  <a:srgbClr val="104F75"/>
                </a:solidFill>
                <a:effectLst/>
                <a:uLnTx/>
                <a:uFillTx/>
                <a:latin typeface="Century Gothic" panose="020F0302020204030204"/>
                <a:ea typeface="+mn-ea"/>
                <a:cs typeface="+mn-cs"/>
              </a:rPr>
              <a:t>e</a:t>
            </a:r>
          </a:p>
        </p:txBody>
      </p:sp>
      <p:sp>
        <p:nvSpPr>
          <p:cNvPr id="24" name="TextBox 23">
            <a:extLst>
              <a:ext uri="{FF2B5EF4-FFF2-40B4-BE49-F238E27FC236}">
                <a16:creationId xmlns:a16="http://schemas.microsoft.com/office/drawing/2014/main" id="{A79CC3D4-B2DC-4BDE-932C-874C141BDEC8}"/>
              </a:ext>
            </a:extLst>
          </p:cNvPr>
          <p:cNvSpPr txBox="1"/>
          <p:nvPr/>
        </p:nvSpPr>
        <p:spPr>
          <a:xfrm>
            <a:off x="6616004"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a:t>
            </a:r>
            <a:r>
              <a:rPr kumimoji="0" lang="fr-FR" sz="2800" b="0" i="0" u="none" strike="noStrike" kern="1200" cap="none" spc="0" normalizeH="0" baseline="0" dirty="0">
                <a:ln>
                  <a:noFill/>
                </a:ln>
                <a:solidFill>
                  <a:srgbClr val="104F75"/>
                </a:solidFill>
                <a:effectLst/>
                <a:uLnTx/>
                <a:uFillTx/>
                <a:latin typeface="Century Gothic" panose="020F0302020204030204"/>
                <a:ea typeface="+mn-ea"/>
                <a:cs typeface="+mn-cs"/>
              </a:rPr>
              <a:t>br</a:t>
            </a:r>
            <a:r>
              <a:rPr kumimoji="0" lang="fr-FR" sz="2800" b="0" i="0" u="none" strike="noStrike" kern="1200" cap="none" spc="0" normalizeH="0" baseline="0" dirty="0">
                <a:ln>
                  <a:noFill/>
                </a:ln>
                <a:solidFill>
                  <a:srgbClr val="E87D1E"/>
                </a:solidFill>
                <a:effectLst/>
                <a:uLnTx/>
                <a:uFillTx/>
                <a:latin typeface="Century Gothic" panose="020F0302020204030204"/>
                <a:ea typeface="+mn-ea"/>
                <a:cs typeface="+mn-cs"/>
              </a:rPr>
              <a:t>ouill</a:t>
            </a:r>
            <a:r>
              <a:rPr kumimoji="0" lang="fr-FR" sz="2800" b="0" i="0" u="none" strike="noStrike" kern="1200" cap="none" spc="0" normalizeH="0" baseline="0" dirty="0">
                <a:ln>
                  <a:noFill/>
                </a:ln>
                <a:solidFill>
                  <a:srgbClr val="104F75"/>
                </a:solidFill>
                <a:effectLst/>
                <a:uLnTx/>
                <a:uFillTx/>
                <a:latin typeface="Century Gothic" panose="020F0302020204030204"/>
                <a:ea typeface="+mn-ea"/>
                <a:cs typeface="+mn-cs"/>
              </a:rPr>
              <a:t>ard</a:t>
            </a:r>
          </a:p>
        </p:txBody>
      </p:sp>
      <p:sp>
        <p:nvSpPr>
          <p:cNvPr id="25" name="TextBox 24">
            <a:extLst>
              <a:ext uri="{FF2B5EF4-FFF2-40B4-BE49-F238E27FC236}">
                <a16:creationId xmlns:a16="http://schemas.microsoft.com/office/drawing/2014/main" id="{19EBC590-C6D3-44E1-A567-D0D6CFFACAF5}"/>
              </a:ext>
            </a:extLst>
          </p:cNvPr>
          <p:cNvSpPr txBox="1"/>
          <p:nvPr/>
        </p:nvSpPr>
        <p:spPr>
          <a:xfrm>
            <a:off x="6616004" y="5416822"/>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a:t>
            </a:r>
            <a:r>
              <a:rPr kumimoji="0" lang="fr-FR" sz="2800" b="0" i="0" u="none" strike="noStrike" kern="1200" cap="none" spc="0" normalizeH="0" baseline="0" dirty="0">
                <a:ln>
                  <a:noFill/>
                </a:ln>
                <a:solidFill>
                  <a:srgbClr val="104F75"/>
                </a:solidFill>
                <a:effectLst/>
                <a:uLnTx/>
                <a:uFillTx/>
                <a:latin typeface="Century Gothic" panose="020F0302020204030204"/>
                <a:ea typeface="+mn-ea"/>
                <a:cs typeface="+mn-cs"/>
              </a:rPr>
              <a:t>f</a:t>
            </a:r>
            <a:r>
              <a:rPr kumimoji="0" lang="fr-FR" sz="2800" b="0" i="0" u="none" strike="noStrike" kern="1200" cap="none" spc="0" normalizeH="0" baseline="0" dirty="0">
                <a:ln>
                  <a:noFill/>
                </a:ln>
                <a:solidFill>
                  <a:srgbClr val="E87D1E"/>
                </a:solidFill>
                <a:effectLst/>
                <a:uLnTx/>
                <a:uFillTx/>
                <a:latin typeface="Century Gothic" panose="020F0302020204030204"/>
                <a:ea typeface="+mn-ea"/>
                <a:cs typeface="+mn-cs"/>
              </a:rPr>
              <a:t>euill</a:t>
            </a:r>
            <a:r>
              <a:rPr kumimoji="0" lang="fr-FR" sz="2800" b="0" i="0" u="none" strike="noStrike" kern="1200" cap="none" spc="0" normalizeH="0" baseline="0" dirty="0">
                <a:ln>
                  <a:noFill/>
                </a:ln>
                <a:solidFill>
                  <a:srgbClr val="104F75"/>
                </a:solidFill>
                <a:effectLst/>
                <a:uLnTx/>
                <a:uFillTx/>
                <a:latin typeface="Century Gothic" panose="020F0302020204030204"/>
                <a:ea typeface="+mn-ea"/>
                <a:cs typeface="+mn-cs"/>
              </a:rPr>
              <a:t>e</a:t>
            </a:r>
          </a:p>
        </p:txBody>
      </p:sp>
      <p:pic>
        <p:nvPicPr>
          <p:cNvPr id="26" name="Picture 2" descr="ear">
            <a:hlinkClick r:id="" action="ppaction://noaction">
              <a:snd r:embed="rId4" name="eil oreille.wav"/>
            </a:hlinkClick>
            <a:extLst>
              <a:ext uri="{FF2B5EF4-FFF2-40B4-BE49-F238E27FC236}">
                <a16:creationId xmlns:a16="http://schemas.microsoft.com/office/drawing/2014/main" id="{43695039-D664-4A6C-A7BA-EA1F8766BB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546" y="3675366"/>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og, Moon, Bet Ricon, Night, Icon, Foggy, Weather">
            <a:hlinkClick r:id="" action="ppaction://noaction">
              <a:snd r:embed="rId6" name="ouil brouillard.wav"/>
            </a:hlinkClick>
            <a:extLst>
              <a:ext uri="{FF2B5EF4-FFF2-40B4-BE49-F238E27FC236}">
                <a16:creationId xmlns:a16="http://schemas.microsoft.com/office/drawing/2014/main" id="{02260912-3DFA-4CA8-8C25-27E4B40E4A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3648" y="4491080"/>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eaves, Tropical, Palms, Plant, Green, Exotic, Foliage">
            <a:hlinkClick r:id="" action="ppaction://noaction">
              <a:snd r:embed="rId8" name="feuille.wav"/>
            </a:hlinkClick>
            <a:extLst>
              <a:ext uri="{FF2B5EF4-FFF2-40B4-BE49-F238E27FC236}">
                <a16:creationId xmlns:a16="http://schemas.microsoft.com/office/drawing/2014/main" id="{2C9D08FA-F977-4F4B-8FB1-22C8BEE5A7B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64417"/>
          <a:stretch/>
        </p:blipFill>
        <p:spPr bwMode="auto">
          <a:xfrm>
            <a:off x="8642981" y="5197658"/>
            <a:ext cx="640319" cy="89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ntr" presetSubtype="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FF2B5EF4-FFF2-40B4-BE49-F238E27FC236}">
                <a16:creationId xmlns:a16="http://schemas.microsoft.com/office/drawing/2014/main" id="{8ED72309-0AC6-405B-BF6E-CC76DBD3DCF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58237"/>
            <a:ext cx="9601202" cy="905755"/>
          </a:xfrm>
          <a:prstGeom prst="rect">
            <a:avLst/>
          </a:prstGeom>
        </p:spPr>
      </p:pic>
      <p:sp>
        <p:nvSpPr>
          <p:cNvPr id="30" name="Title 3">
            <a:extLst>
              <a:ext uri="{FF2B5EF4-FFF2-40B4-BE49-F238E27FC236}">
                <a16:creationId xmlns:a16="http://schemas.microsoft.com/office/drawing/2014/main" id="{4E3D0E34-E253-405D-A0AD-AAD7F5FC90EE}"/>
              </a:ext>
            </a:extLst>
          </p:cNvPr>
          <p:cNvSpPr>
            <a:spLocks noGrp="1"/>
          </p:cNvSpPr>
          <p:nvPr>
            <p:ph type="title"/>
          </p:nvPr>
        </p:nvSpPr>
        <p:spPr>
          <a:xfrm>
            <a:off x="-1" y="296864"/>
            <a:ext cx="8559867" cy="707849"/>
          </a:xfrm>
        </p:spPr>
        <p:txBody>
          <a:bodyPr>
            <a:normAutofit fontScale="90000"/>
          </a:bodyPr>
          <a:lstStyle/>
          <a:p>
            <a:r>
              <a:rPr lang="fr-FR" sz="3600" b="1" dirty="0">
                <a:solidFill>
                  <a:schemeClr val="bg1"/>
                </a:solidFill>
                <a:latin typeface="Century Gothic" panose="020B0502020202020204" pitchFamily="34" charset="0"/>
              </a:rPr>
              <a:t>ill-/-ille, -ail/-aille, -eil/-eille, -ouil/-ouille</a:t>
            </a:r>
          </a:p>
        </p:txBody>
      </p:sp>
      <p:sp>
        <p:nvSpPr>
          <p:cNvPr id="31" name="Google Shape;216;p3">
            <a:extLst>
              <a:ext uri="{FF2B5EF4-FFF2-40B4-BE49-F238E27FC236}">
                <a16:creationId xmlns:a16="http://schemas.microsoft.com/office/drawing/2014/main" id="{837CE996-BA1C-409C-8FD6-FBE59634CACB}"/>
              </a:ext>
            </a:extLst>
          </p:cNvPr>
          <p:cNvSpPr/>
          <p:nvPr/>
        </p:nvSpPr>
        <p:spPr>
          <a:xfrm>
            <a:off x="10068765" y="1405743"/>
            <a:ext cx="502131" cy="4156257"/>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2" name="Google Shape;217;p3">
            <a:extLst>
              <a:ext uri="{FF2B5EF4-FFF2-40B4-BE49-F238E27FC236}">
                <a16:creationId xmlns:a16="http://schemas.microsoft.com/office/drawing/2014/main" id="{A160D6F4-58AC-4048-85FB-B498EC98677B}"/>
              </a:ext>
            </a:extLst>
          </p:cNvPr>
          <p:cNvSpPr/>
          <p:nvPr/>
        </p:nvSpPr>
        <p:spPr>
          <a:xfrm>
            <a:off x="10066399" y="1405741"/>
            <a:ext cx="503528" cy="4156259"/>
          </a:xfrm>
          <a:prstGeom prst="rect">
            <a:avLst/>
          </a:prstGeom>
          <a:gradFill>
            <a:gsLst>
              <a:gs pos="0">
                <a:srgbClr val="F08B54"/>
              </a:gs>
              <a:gs pos="50000">
                <a:srgbClr val="F67A26"/>
              </a:gs>
              <a:gs pos="100000">
                <a:srgbClr val="E36A18"/>
              </a:gs>
            </a:gsLst>
            <a:lin ang="5400000" scaled="0"/>
          </a:gra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cxnSp>
        <p:nvCxnSpPr>
          <p:cNvPr id="33" name="Google Shape;218;p3">
            <a:extLst>
              <a:ext uri="{FF2B5EF4-FFF2-40B4-BE49-F238E27FC236}">
                <a16:creationId xmlns:a16="http://schemas.microsoft.com/office/drawing/2014/main" id="{21F3013D-E085-485E-B42C-31C65D0C8869}"/>
              </a:ext>
            </a:extLst>
          </p:cNvPr>
          <p:cNvCxnSpPr/>
          <p:nvPr/>
        </p:nvCxnSpPr>
        <p:spPr>
          <a:xfrm>
            <a:off x="10752138" y="139431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219;p3">
            <a:extLst>
              <a:ext uri="{FF2B5EF4-FFF2-40B4-BE49-F238E27FC236}">
                <a16:creationId xmlns:a16="http://schemas.microsoft.com/office/drawing/2014/main" id="{71F46575-DAA7-419B-9324-3150A27E3FDE}"/>
              </a:ext>
            </a:extLst>
          </p:cNvPr>
          <p:cNvCxnSpPr/>
          <p:nvPr/>
        </p:nvCxnSpPr>
        <p:spPr>
          <a:xfrm>
            <a:off x="10776826" y="139431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5" name="Google Shape;220;p3">
            <a:extLst>
              <a:ext uri="{FF2B5EF4-FFF2-40B4-BE49-F238E27FC236}">
                <a16:creationId xmlns:a16="http://schemas.microsoft.com/office/drawing/2014/main" id="{A1D0BC5F-2B1E-4C74-9D73-1DA4865943DF}"/>
              </a:ext>
            </a:extLst>
          </p:cNvPr>
          <p:cNvCxnSpPr/>
          <p:nvPr/>
        </p:nvCxnSpPr>
        <p:spPr>
          <a:xfrm>
            <a:off x="10752138" y="5550574"/>
            <a:ext cx="216791" cy="0"/>
          </a:xfrm>
          <a:prstGeom prst="straightConnector1">
            <a:avLst/>
          </a:prstGeom>
          <a:noFill/>
          <a:ln w="28575" cap="flat" cmpd="sng">
            <a:solidFill>
              <a:srgbClr val="1E4E79"/>
            </a:solidFill>
            <a:prstDash val="solid"/>
            <a:round/>
            <a:headEnd type="none" w="med" len="med"/>
            <a:tailEnd type="none" w="med" len="med"/>
          </a:ln>
        </p:spPr>
      </p:cxnSp>
      <p:sp>
        <p:nvSpPr>
          <p:cNvPr id="36" name="Google Shape;221;p3">
            <a:extLst>
              <a:ext uri="{FF2B5EF4-FFF2-40B4-BE49-F238E27FC236}">
                <a16:creationId xmlns:a16="http://schemas.microsoft.com/office/drawing/2014/main" id="{AA6ABD6B-8470-4BBE-A672-39BD40FE9F6C}"/>
              </a:ext>
            </a:extLst>
          </p:cNvPr>
          <p:cNvSpPr txBox="1"/>
          <p:nvPr/>
        </p:nvSpPr>
        <p:spPr>
          <a:xfrm>
            <a:off x="10752138" y="3378217"/>
            <a:ext cx="1439862"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rPr>
              <a:t>SECONDES</a:t>
            </a:r>
            <a:endParaRPr kumimoji="0"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endParaRPr>
          </a:p>
        </p:txBody>
      </p:sp>
      <p:sp>
        <p:nvSpPr>
          <p:cNvPr id="37" name="Google Shape;222;p3">
            <a:extLst>
              <a:ext uri="{FF2B5EF4-FFF2-40B4-BE49-F238E27FC236}">
                <a16:creationId xmlns:a16="http://schemas.microsoft.com/office/drawing/2014/main" id="{79EEB5FE-2353-4A0E-B0CF-316147AFD73B}"/>
              </a:ext>
            </a:extLst>
          </p:cNvPr>
          <p:cNvSpPr txBox="1"/>
          <p:nvPr/>
        </p:nvSpPr>
        <p:spPr>
          <a:xfrm>
            <a:off x="10993617" y="1236464"/>
            <a:ext cx="43180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Google Shape;223;p3">
            <a:extLst>
              <a:ext uri="{FF2B5EF4-FFF2-40B4-BE49-F238E27FC236}">
                <a16:creationId xmlns:a16="http://schemas.microsoft.com/office/drawing/2014/main" id="{A7605620-CB18-4583-B857-0648F14AD4EA}"/>
              </a:ext>
            </a:extLst>
          </p:cNvPr>
          <p:cNvSpPr txBox="1"/>
          <p:nvPr/>
        </p:nvSpPr>
        <p:spPr>
          <a:xfrm>
            <a:off x="10968929" y="5370046"/>
            <a:ext cx="734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Google Shape;225;p3">
            <a:extLst>
              <a:ext uri="{FF2B5EF4-FFF2-40B4-BE49-F238E27FC236}">
                <a16:creationId xmlns:a16="http://schemas.microsoft.com/office/drawing/2014/main" id="{9D831D74-F893-477D-AD2A-D37D2EE12AA8}"/>
              </a:ext>
            </a:extLst>
          </p:cNvPr>
          <p:cNvSpPr/>
          <p:nvPr/>
        </p:nvSpPr>
        <p:spPr>
          <a:xfrm>
            <a:off x="9915171" y="5562000"/>
            <a:ext cx="745068" cy="76587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Twentieth Century"/>
              <a:buNone/>
              <a:tabLst/>
              <a:defRPr/>
            </a:pPr>
            <a:endParaRPr kumimoji="0" sz="1800" b="0" i="0" u="none" strike="noStrike" kern="120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40" name="Google Shape;226;p3">
            <a:extLst>
              <a:ext uri="{FF2B5EF4-FFF2-40B4-BE49-F238E27FC236}">
                <a16:creationId xmlns:a16="http://schemas.microsoft.com/office/drawing/2014/main" id="{F50B6969-C9DD-4894-9C23-20835039C4FA}"/>
              </a:ext>
            </a:extLst>
          </p:cNvPr>
          <p:cNvSpPr/>
          <p:nvPr/>
        </p:nvSpPr>
        <p:spPr>
          <a:xfrm>
            <a:off x="9805501" y="57809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TextBox 40">
            <a:hlinkClick r:id="" action="ppaction://noaction">
              <a:snd r:embed="rId4" name="feuille.wav"/>
            </a:hlinkClick>
            <a:extLst>
              <a:ext uri="{FF2B5EF4-FFF2-40B4-BE49-F238E27FC236}">
                <a16:creationId xmlns:a16="http://schemas.microsoft.com/office/drawing/2014/main" id="{A14822E6-2000-4BAB-BDD9-41BF29EE2B82}"/>
              </a:ext>
            </a:extLst>
          </p:cNvPr>
          <p:cNvSpPr txBox="1"/>
          <p:nvPr/>
        </p:nvSpPr>
        <p:spPr>
          <a:xfrm>
            <a:off x="4171902" y="4710924"/>
            <a:ext cx="13578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feuille</a:t>
            </a:r>
          </a:p>
        </p:txBody>
      </p:sp>
      <p:sp>
        <p:nvSpPr>
          <p:cNvPr id="42" name="TextBox 41">
            <a:hlinkClick r:id="" action="ppaction://noaction">
              <a:snd r:embed="rId5" name="chandail.wav"/>
            </a:hlinkClick>
            <a:extLst>
              <a:ext uri="{FF2B5EF4-FFF2-40B4-BE49-F238E27FC236}">
                <a16:creationId xmlns:a16="http://schemas.microsoft.com/office/drawing/2014/main" id="{8D2F619E-E0F9-4914-9B87-CEE6168C2A7E}"/>
              </a:ext>
            </a:extLst>
          </p:cNvPr>
          <p:cNvSpPr txBox="1"/>
          <p:nvPr/>
        </p:nvSpPr>
        <p:spPr>
          <a:xfrm>
            <a:off x="57919" y="4505887"/>
            <a:ext cx="1962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chandail</a:t>
            </a:r>
          </a:p>
        </p:txBody>
      </p:sp>
      <p:sp>
        <p:nvSpPr>
          <p:cNvPr id="43" name="TextBox 42">
            <a:hlinkClick r:id="" action="ppaction://noaction">
              <a:snd r:embed="rId6" name="vitrail.wav"/>
            </a:hlinkClick>
            <a:extLst>
              <a:ext uri="{FF2B5EF4-FFF2-40B4-BE49-F238E27FC236}">
                <a16:creationId xmlns:a16="http://schemas.microsoft.com/office/drawing/2014/main" id="{DA36B43C-F8B4-476C-A4F1-A0731CB9360D}"/>
              </a:ext>
            </a:extLst>
          </p:cNvPr>
          <p:cNvSpPr txBox="1"/>
          <p:nvPr/>
        </p:nvSpPr>
        <p:spPr>
          <a:xfrm>
            <a:off x="4267941" y="2732008"/>
            <a:ext cx="15021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vitrail</a:t>
            </a:r>
          </a:p>
        </p:txBody>
      </p:sp>
      <p:sp>
        <p:nvSpPr>
          <p:cNvPr id="44" name="TextBox 43">
            <a:hlinkClick r:id="" action="ppaction://noaction">
              <a:snd r:embed="rId7" name="oreille.wav"/>
            </a:hlinkClick>
            <a:extLst>
              <a:ext uri="{FF2B5EF4-FFF2-40B4-BE49-F238E27FC236}">
                <a16:creationId xmlns:a16="http://schemas.microsoft.com/office/drawing/2014/main" id="{00ADDB43-E13D-4B49-81E9-0AEE24154943}"/>
              </a:ext>
            </a:extLst>
          </p:cNvPr>
          <p:cNvSpPr txBox="1"/>
          <p:nvPr/>
        </p:nvSpPr>
        <p:spPr>
          <a:xfrm>
            <a:off x="8045142" y="2472612"/>
            <a:ext cx="17166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oreille</a:t>
            </a:r>
          </a:p>
        </p:txBody>
      </p:sp>
      <p:sp>
        <p:nvSpPr>
          <p:cNvPr id="45" name="TextBox 44">
            <a:hlinkClick r:id="" action="ppaction://noaction">
              <a:snd r:embed="rId8" name="travail.wav"/>
            </a:hlinkClick>
            <a:extLst>
              <a:ext uri="{FF2B5EF4-FFF2-40B4-BE49-F238E27FC236}">
                <a16:creationId xmlns:a16="http://schemas.microsoft.com/office/drawing/2014/main" id="{90C926C5-2D01-48B9-82F3-E64DA065505B}"/>
              </a:ext>
            </a:extLst>
          </p:cNvPr>
          <p:cNvSpPr txBox="1"/>
          <p:nvPr/>
        </p:nvSpPr>
        <p:spPr>
          <a:xfrm>
            <a:off x="766327" y="2820904"/>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travail</a:t>
            </a:r>
          </a:p>
        </p:txBody>
      </p:sp>
      <p:sp>
        <p:nvSpPr>
          <p:cNvPr id="46" name="TextBox 45">
            <a:hlinkClick r:id="" action="ppaction://noaction">
              <a:snd r:embed="rId9" name="grenouille.wav"/>
            </a:hlinkClick>
            <a:extLst>
              <a:ext uri="{FF2B5EF4-FFF2-40B4-BE49-F238E27FC236}">
                <a16:creationId xmlns:a16="http://schemas.microsoft.com/office/drawing/2014/main" id="{0DDB96DF-3D1A-44A6-A041-28838D29849E}"/>
              </a:ext>
            </a:extLst>
          </p:cNvPr>
          <p:cNvSpPr txBox="1"/>
          <p:nvPr/>
        </p:nvSpPr>
        <p:spPr>
          <a:xfrm>
            <a:off x="7848766" y="4710924"/>
            <a:ext cx="16545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grenouille</a:t>
            </a:r>
          </a:p>
        </p:txBody>
      </p:sp>
      <p:sp>
        <p:nvSpPr>
          <p:cNvPr id="47" name="TextBox 46">
            <a:hlinkClick r:id="" action="ppaction://noaction">
              <a:snd r:embed="rId10" name="medaille.wav"/>
            </a:hlinkClick>
            <a:extLst>
              <a:ext uri="{FF2B5EF4-FFF2-40B4-BE49-F238E27FC236}">
                <a16:creationId xmlns:a16="http://schemas.microsoft.com/office/drawing/2014/main" id="{19F11220-CDEA-4E34-BEF5-DD6F2879AF51}"/>
              </a:ext>
            </a:extLst>
          </p:cNvPr>
          <p:cNvSpPr txBox="1"/>
          <p:nvPr/>
        </p:nvSpPr>
        <p:spPr>
          <a:xfrm>
            <a:off x="5747266" y="2439859"/>
            <a:ext cx="20891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médaille</a:t>
            </a:r>
          </a:p>
        </p:txBody>
      </p:sp>
      <p:pic>
        <p:nvPicPr>
          <p:cNvPr id="48" name="Picture 4">
            <a:extLst>
              <a:ext uri="{FF2B5EF4-FFF2-40B4-BE49-F238E27FC236}">
                <a16:creationId xmlns:a16="http://schemas.microsoft.com/office/drawing/2014/main" id="{7BFBBCE8-EF2D-4264-8A9C-988E1FBC30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75731" y="1207965"/>
            <a:ext cx="954892" cy="954892"/>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6">
            <a:extLst>
              <a:ext uri="{FF2B5EF4-FFF2-40B4-BE49-F238E27FC236}">
                <a16:creationId xmlns:a16="http://schemas.microsoft.com/office/drawing/2014/main" id="{9EA8A3F9-D78B-4BBB-99C3-2DCD3EF3E43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50" name="TextBox 49">
            <a:hlinkClick r:id="" action="ppaction://noaction">
              <a:snd r:embed="rId12" name="paille.wav"/>
            </a:hlinkClick>
            <a:extLst>
              <a:ext uri="{FF2B5EF4-FFF2-40B4-BE49-F238E27FC236}">
                <a16:creationId xmlns:a16="http://schemas.microsoft.com/office/drawing/2014/main" id="{7E647214-C801-4B5A-8804-82C7153898D2}"/>
              </a:ext>
            </a:extLst>
          </p:cNvPr>
          <p:cNvSpPr txBox="1"/>
          <p:nvPr/>
        </p:nvSpPr>
        <p:spPr>
          <a:xfrm>
            <a:off x="3551640" y="3290569"/>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paille</a:t>
            </a:r>
          </a:p>
        </p:txBody>
      </p:sp>
      <p:sp>
        <p:nvSpPr>
          <p:cNvPr id="51" name="TextBox 50">
            <a:hlinkClick r:id="" action="ppaction://noaction">
              <a:snd r:embed="rId13" name="famille.wav"/>
            </a:hlinkClick>
            <a:extLst>
              <a:ext uri="{FF2B5EF4-FFF2-40B4-BE49-F238E27FC236}">
                <a16:creationId xmlns:a16="http://schemas.microsoft.com/office/drawing/2014/main" id="{7435E800-698B-44CC-A81D-3E666CBCE4C4}"/>
              </a:ext>
            </a:extLst>
          </p:cNvPr>
          <p:cNvSpPr txBox="1"/>
          <p:nvPr/>
        </p:nvSpPr>
        <p:spPr>
          <a:xfrm>
            <a:off x="8205031" y="1648312"/>
            <a:ext cx="15214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famille</a:t>
            </a:r>
          </a:p>
        </p:txBody>
      </p:sp>
      <p:sp>
        <p:nvSpPr>
          <p:cNvPr id="52" name="TextBox 51">
            <a:hlinkClick r:id="" action="ppaction://noaction">
              <a:snd r:embed="rId14" name="cheville.wav"/>
            </a:hlinkClick>
            <a:extLst>
              <a:ext uri="{FF2B5EF4-FFF2-40B4-BE49-F238E27FC236}">
                <a16:creationId xmlns:a16="http://schemas.microsoft.com/office/drawing/2014/main" id="{B0D0E9B7-0187-49DF-908F-4B4D921949B0}"/>
              </a:ext>
            </a:extLst>
          </p:cNvPr>
          <p:cNvSpPr txBox="1"/>
          <p:nvPr/>
        </p:nvSpPr>
        <p:spPr>
          <a:xfrm>
            <a:off x="5861965" y="4710924"/>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cheville</a:t>
            </a:r>
          </a:p>
        </p:txBody>
      </p:sp>
      <p:sp>
        <p:nvSpPr>
          <p:cNvPr id="53" name="TextBox 52">
            <a:hlinkClick r:id="" action="ppaction://noaction">
              <a:snd r:embed="rId15" name="appareil.wav"/>
            </a:hlinkClick>
            <a:extLst>
              <a:ext uri="{FF2B5EF4-FFF2-40B4-BE49-F238E27FC236}">
                <a16:creationId xmlns:a16="http://schemas.microsoft.com/office/drawing/2014/main" id="{E1246437-447D-418C-B247-57A2C817846F}"/>
              </a:ext>
            </a:extLst>
          </p:cNvPr>
          <p:cNvSpPr txBox="1"/>
          <p:nvPr/>
        </p:nvSpPr>
        <p:spPr>
          <a:xfrm>
            <a:off x="461025" y="5584702"/>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appareil</a:t>
            </a:r>
          </a:p>
        </p:txBody>
      </p:sp>
      <p:sp>
        <p:nvSpPr>
          <p:cNvPr id="54" name="TextBox 53">
            <a:hlinkClick r:id="" action="ppaction://noaction">
              <a:snd r:embed="rId16" name="marseille.wav"/>
            </a:hlinkClick>
            <a:extLst>
              <a:ext uri="{FF2B5EF4-FFF2-40B4-BE49-F238E27FC236}">
                <a16:creationId xmlns:a16="http://schemas.microsoft.com/office/drawing/2014/main" id="{9B6E7266-28CF-4A40-B8DB-28DF25F606A1}"/>
              </a:ext>
            </a:extLst>
          </p:cNvPr>
          <p:cNvSpPr txBox="1"/>
          <p:nvPr/>
        </p:nvSpPr>
        <p:spPr>
          <a:xfrm>
            <a:off x="5043940" y="1717024"/>
            <a:ext cx="2041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Marseille</a:t>
            </a:r>
          </a:p>
        </p:txBody>
      </p:sp>
      <p:sp>
        <p:nvSpPr>
          <p:cNvPr id="55" name="TextBox 54">
            <a:hlinkClick r:id="" action="ppaction://noaction">
              <a:snd r:embed="rId17" name="eventail.wav"/>
            </a:hlinkClick>
            <a:extLst>
              <a:ext uri="{FF2B5EF4-FFF2-40B4-BE49-F238E27FC236}">
                <a16:creationId xmlns:a16="http://schemas.microsoft.com/office/drawing/2014/main" id="{5EB66EBC-0818-4C2D-9EF7-700F1AEF3EB8}"/>
              </a:ext>
            </a:extLst>
          </p:cNvPr>
          <p:cNvSpPr txBox="1"/>
          <p:nvPr/>
        </p:nvSpPr>
        <p:spPr>
          <a:xfrm>
            <a:off x="7621024" y="3689866"/>
            <a:ext cx="21100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éventail</a:t>
            </a:r>
          </a:p>
        </p:txBody>
      </p:sp>
      <p:sp>
        <p:nvSpPr>
          <p:cNvPr id="56" name="TextBox 55">
            <a:hlinkClick r:id="" action="ppaction://noaction">
              <a:snd r:embed="rId18" name="soleil.wav"/>
            </a:hlinkClick>
            <a:extLst>
              <a:ext uri="{FF2B5EF4-FFF2-40B4-BE49-F238E27FC236}">
                <a16:creationId xmlns:a16="http://schemas.microsoft.com/office/drawing/2014/main" id="{80D95B76-08CB-4CFC-B7FC-7851E9F85E66}"/>
              </a:ext>
            </a:extLst>
          </p:cNvPr>
          <p:cNvSpPr txBox="1"/>
          <p:nvPr/>
        </p:nvSpPr>
        <p:spPr>
          <a:xfrm>
            <a:off x="2481299" y="4743810"/>
            <a:ext cx="18713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soleil</a:t>
            </a:r>
          </a:p>
        </p:txBody>
      </p:sp>
      <p:sp>
        <p:nvSpPr>
          <p:cNvPr id="57" name="TextBox 56">
            <a:hlinkClick r:id="" action="ppaction://noaction">
              <a:snd r:embed="rId19" name="bouteille.wav"/>
            </a:hlinkClick>
            <a:extLst>
              <a:ext uri="{FF2B5EF4-FFF2-40B4-BE49-F238E27FC236}">
                <a16:creationId xmlns:a16="http://schemas.microsoft.com/office/drawing/2014/main" id="{F52EFDE7-5779-4062-9362-43148329FE52}"/>
              </a:ext>
            </a:extLst>
          </p:cNvPr>
          <p:cNvSpPr txBox="1"/>
          <p:nvPr/>
        </p:nvSpPr>
        <p:spPr>
          <a:xfrm>
            <a:off x="2083506" y="2566155"/>
            <a:ext cx="20237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bouteille</a:t>
            </a:r>
          </a:p>
        </p:txBody>
      </p:sp>
      <p:sp>
        <p:nvSpPr>
          <p:cNvPr id="58" name="TextBox 57">
            <a:hlinkClick r:id="" action="ppaction://noaction">
              <a:snd r:embed="rId20" name="ecureuil.wav"/>
            </a:hlinkClick>
            <a:extLst>
              <a:ext uri="{FF2B5EF4-FFF2-40B4-BE49-F238E27FC236}">
                <a16:creationId xmlns:a16="http://schemas.microsoft.com/office/drawing/2014/main" id="{B00B339D-A47B-42F3-99B6-C8DBF616141C}"/>
              </a:ext>
            </a:extLst>
          </p:cNvPr>
          <p:cNvSpPr txBox="1"/>
          <p:nvPr/>
        </p:nvSpPr>
        <p:spPr>
          <a:xfrm>
            <a:off x="2725709" y="5662707"/>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écureuil</a:t>
            </a:r>
          </a:p>
        </p:txBody>
      </p:sp>
      <p:sp>
        <p:nvSpPr>
          <p:cNvPr id="59" name="TextBox 58">
            <a:hlinkClick r:id="" action="ppaction://noaction">
              <a:snd r:embed="rId21" name="corbeille.wav"/>
            </a:hlinkClick>
            <a:extLst>
              <a:ext uri="{FF2B5EF4-FFF2-40B4-BE49-F238E27FC236}">
                <a16:creationId xmlns:a16="http://schemas.microsoft.com/office/drawing/2014/main" id="{50DC07DE-7723-4DC1-A6F6-03F63F72E822}"/>
              </a:ext>
            </a:extLst>
          </p:cNvPr>
          <p:cNvSpPr txBox="1"/>
          <p:nvPr/>
        </p:nvSpPr>
        <p:spPr>
          <a:xfrm>
            <a:off x="6304674" y="3255745"/>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corbeille</a:t>
            </a:r>
          </a:p>
        </p:txBody>
      </p:sp>
      <p:sp>
        <p:nvSpPr>
          <p:cNvPr id="60" name="TextBox 59">
            <a:hlinkClick r:id="" action="ppaction://noaction">
              <a:snd r:embed="rId22" name="brouillard.wav"/>
            </a:hlinkClick>
            <a:extLst>
              <a:ext uri="{FF2B5EF4-FFF2-40B4-BE49-F238E27FC236}">
                <a16:creationId xmlns:a16="http://schemas.microsoft.com/office/drawing/2014/main" id="{4154EBD3-4639-4DFE-B891-425AEB901B98}"/>
              </a:ext>
            </a:extLst>
          </p:cNvPr>
          <p:cNvSpPr txBox="1"/>
          <p:nvPr/>
        </p:nvSpPr>
        <p:spPr>
          <a:xfrm>
            <a:off x="3100745" y="1351053"/>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brouillard</a:t>
            </a:r>
          </a:p>
        </p:txBody>
      </p:sp>
      <p:sp>
        <p:nvSpPr>
          <p:cNvPr id="61" name="TextBox 60">
            <a:hlinkClick r:id="" action="ppaction://noaction">
              <a:snd r:embed="rId23" name="fauteuil.wav"/>
            </a:hlinkClick>
            <a:extLst>
              <a:ext uri="{FF2B5EF4-FFF2-40B4-BE49-F238E27FC236}">
                <a16:creationId xmlns:a16="http://schemas.microsoft.com/office/drawing/2014/main" id="{5048F4B0-250C-45C0-B2B5-D9ABF0808FEF}"/>
              </a:ext>
            </a:extLst>
          </p:cNvPr>
          <p:cNvSpPr txBox="1"/>
          <p:nvPr/>
        </p:nvSpPr>
        <p:spPr>
          <a:xfrm>
            <a:off x="5376629" y="5701411"/>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fauteuil</a:t>
            </a:r>
          </a:p>
        </p:txBody>
      </p:sp>
      <p:sp>
        <p:nvSpPr>
          <p:cNvPr id="62" name="TextBox 61">
            <a:hlinkClick r:id="" action="ppaction://noaction">
              <a:snd r:embed="rId24" name="detail.wav"/>
            </a:hlinkClick>
            <a:extLst>
              <a:ext uri="{FF2B5EF4-FFF2-40B4-BE49-F238E27FC236}">
                <a16:creationId xmlns:a16="http://schemas.microsoft.com/office/drawing/2014/main" id="{DB186F14-4CA4-49F3-A00A-77852FAC0127}"/>
              </a:ext>
            </a:extLst>
          </p:cNvPr>
          <p:cNvSpPr txBox="1"/>
          <p:nvPr/>
        </p:nvSpPr>
        <p:spPr>
          <a:xfrm>
            <a:off x="7805861" y="5662707"/>
            <a:ext cx="19030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détail</a:t>
            </a:r>
          </a:p>
        </p:txBody>
      </p:sp>
      <p:pic>
        <p:nvPicPr>
          <p:cNvPr id="63" name="Picture 2">
            <a:extLst>
              <a:ext uri="{FF2B5EF4-FFF2-40B4-BE49-F238E27FC236}">
                <a16:creationId xmlns:a16="http://schemas.microsoft.com/office/drawing/2014/main" id="{7E51820A-81C7-4AC9-B48B-495B353A33DF}"/>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r="62377"/>
          <a:stretch/>
        </p:blipFill>
        <p:spPr bwMode="auto">
          <a:xfrm rot="5400000">
            <a:off x="4845655" y="3776266"/>
            <a:ext cx="915004" cy="121602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hlinkClick r:id="" action="ppaction://noaction">
              <a:snd r:embed="rId26" name="lentille.wav"/>
            </a:hlinkClick>
            <a:extLst>
              <a:ext uri="{FF2B5EF4-FFF2-40B4-BE49-F238E27FC236}">
                <a16:creationId xmlns:a16="http://schemas.microsoft.com/office/drawing/2014/main" id="{1162E6F3-2AE5-4FF5-B2B3-676EB6D90741}"/>
              </a:ext>
            </a:extLst>
          </p:cNvPr>
          <p:cNvSpPr txBox="1"/>
          <p:nvPr/>
        </p:nvSpPr>
        <p:spPr>
          <a:xfrm>
            <a:off x="836461" y="1814425"/>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lentille</a:t>
            </a:r>
          </a:p>
        </p:txBody>
      </p:sp>
      <p:pic>
        <p:nvPicPr>
          <p:cNvPr id="65" name="Picture 8">
            <a:extLst>
              <a:ext uri="{FF2B5EF4-FFF2-40B4-BE49-F238E27FC236}">
                <a16:creationId xmlns:a16="http://schemas.microsoft.com/office/drawing/2014/main" id="{0CFE2305-5D3D-473C-8F7B-5AD87086D109}"/>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t="26442" r="14156" b="20081"/>
          <a:stretch/>
        </p:blipFill>
        <p:spPr bwMode="auto">
          <a:xfrm>
            <a:off x="5973143" y="1088463"/>
            <a:ext cx="1451160" cy="60266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a:extLst>
              <a:ext uri="{FF2B5EF4-FFF2-40B4-BE49-F238E27FC236}">
                <a16:creationId xmlns:a16="http://schemas.microsoft.com/office/drawing/2014/main" id="{03880A1F-8289-4019-8659-D106D3E85BAB}"/>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1857129" y="2253620"/>
            <a:ext cx="618789" cy="123757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a:extLst>
              <a:ext uri="{FF2B5EF4-FFF2-40B4-BE49-F238E27FC236}">
                <a16:creationId xmlns:a16="http://schemas.microsoft.com/office/drawing/2014/main" id="{9D731013-D4A6-407B-9149-87295798E6C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p:blipFill>
        <p:spPr bwMode="auto">
          <a:xfrm rot="306950">
            <a:off x="4222167" y="1967246"/>
            <a:ext cx="796274" cy="79627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8">
            <a:extLst>
              <a:ext uri="{FF2B5EF4-FFF2-40B4-BE49-F238E27FC236}">
                <a16:creationId xmlns:a16="http://schemas.microsoft.com/office/drawing/2014/main" id="{4C158031-E5A3-4AA1-B046-166E3BD1DF1C}"/>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p:blipFill>
        <p:spPr bwMode="auto">
          <a:xfrm>
            <a:off x="3228127" y="3248783"/>
            <a:ext cx="734648" cy="107345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a:extLst>
              <a:ext uri="{FF2B5EF4-FFF2-40B4-BE49-F238E27FC236}">
                <a16:creationId xmlns:a16="http://schemas.microsoft.com/office/drawing/2014/main" id="{761A8802-960B-4640-8728-FF23F387690B}"/>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p:blipFill>
        <p:spPr bwMode="auto">
          <a:xfrm>
            <a:off x="8923816" y="3264216"/>
            <a:ext cx="947817" cy="55091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
            <a:extLst>
              <a:ext uri="{FF2B5EF4-FFF2-40B4-BE49-F238E27FC236}">
                <a16:creationId xmlns:a16="http://schemas.microsoft.com/office/drawing/2014/main" id="{14FAF3D8-405A-471C-B14E-3285EBD86004}"/>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p:blipFill>
        <p:spPr bwMode="auto">
          <a:xfrm>
            <a:off x="7551148" y="4231938"/>
            <a:ext cx="620581" cy="64476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a:extLst>
              <a:ext uri="{FF2B5EF4-FFF2-40B4-BE49-F238E27FC236}">
                <a16:creationId xmlns:a16="http://schemas.microsoft.com/office/drawing/2014/main" id="{F913C556-8B46-420C-BD8C-A816B42CA28C}"/>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p:blipFill>
        <p:spPr bwMode="auto">
          <a:xfrm>
            <a:off x="6292624" y="4216732"/>
            <a:ext cx="793244" cy="50321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8">
            <a:extLst>
              <a:ext uri="{FF2B5EF4-FFF2-40B4-BE49-F238E27FC236}">
                <a16:creationId xmlns:a16="http://schemas.microsoft.com/office/drawing/2014/main" id="{971F754D-9A78-49A3-9D7D-6345B2611CD3}"/>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p:blipFill>
        <p:spPr bwMode="auto">
          <a:xfrm>
            <a:off x="2377647" y="4332210"/>
            <a:ext cx="752693" cy="75742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0">
            <a:extLst>
              <a:ext uri="{FF2B5EF4-FFF2-40B4-BE49-F238E27FC236}">
                <a16:creationId xmlns:a16="http://schemas.microsoft.com/office/drawing/2014/main" id="{2939475B-69BE-45BE-BB8C-F6451038C6DC}"/>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p:blipFill>
        <p:spPr bwMode="auto">
          <a:xfrm>
            <a:off x="2406737" y="5393707"/>
            <a:ext cx="698987" cy="71008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4">
            <a:extLst>
              <a:ext uri="{FF2B5EF4-FFF2-40B4-BE49-F238E27FC236}">
                <a16:creationId xmlns:a16="http://schemas.microsoft.com/office/drawing/2014/main" id="{C1CC6BE5-FA79-4B31-A021-5343A719EFD9}"/>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p:blipFill>
        <p:spPr bwMode="auto">
          <a:xfrm>
            <a:off x="7111745" y="5562000"/>
            <a:ext cx="1355216" cy="67760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6">
            <a:extLst>
              <a:ext uri="{FF2B5EF4-FFF2-40B4-BE49-F238E27FC236}">
                <a16:creationId xmlns:a16="http://schemas.microsoft.com/office/drawing/2014/main" id="{7AB6E200-4587-447A-AB68-73F740FE774B}"/>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p:blipFill>
        <p:spPr bwMode="auto">
          <a:xfrm>
            <a:off x="7524914" y="2202014"/>
            <a:ext cx="579032" cy="80912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8">
            <a:extLst>
              <a:ext uri="{FF2B5EF4-FFF2-40B4-BE49-F238E27FC236}">
                <a16:creationId xmlns:a16="http://schemas.microsoft.com/office/drawing/2014/main" id="{A0EEBE43-C13E-4285-ADDF-B6AF3329698F}"/>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p:blipFill>
        <p:spPr bwMode="auto">
          <a:xfrm>
            <a:off x="5755100" y="3051524"/>
            <a:ext cx="817338" cy="7943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0">
            <a:extLst>
              <a:ext uri="{FF2B5EF4-FFF2-40B4-BE49-F238E27FC236}">
                <a16:creationId xmlns:a16="http://schemas.microsoft.com/office/drawing/2014/main" id="{A2E2B52F-A481-49F9-97C0-41CA9B3FF606}"/>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t="742" b="742"/>
          <a:stretch/>
        </p:blipFill>
        <p:spPr bwMode="auto">
          <a:xfrm>
            <a:off x="5035682" y="5315550"/>
            <a:ext cx="718240" cy="69431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4">
            <a:extLst>
              <a:ext uri="{FF2B5EF4-FFF2-40B4-BE49-F238E27FC236}">
                <a16:creationId xmlns:a16="http://schemas.microsoft.com/office/drawing/2014/main" id="{6618C1D0-1237-4DBE-BB79-366A346A4ED5}"/>
              </a:ext>
            </a:extLst>
          </p:cNvPr>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l="29829"/>
          <a:stretch/>
        </p:blipFill>
        <p:spPr bwMode="auto">
          <a:xfrm>
            <a:off x="59592" y="5648980"/>
            <a:ext cx="1008605" cy="950783"/>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Arrow Connector 78">
            <a:extLst>
              <a:ext uri="{FF2B5EF4-FFF2-40B4-BE49-F238E27FC236}">
                <a16:creationId xmlns:a16="http://schemas.microsoft.com/office/drawing/2014/main" id="{E523918E-DF5B-4E40-BB75-BAACB4AF283E}"/>
              </a:ext>
            </a:extLst>
          </p:cNvPr>
          <p:cNvCxnSpPr>
            <a:cxnSpLocks/>
          </p:cNvCxnSpPr>
          <p:nvPr/>
        </p:nvCxnSpPr>
        <p:spPr>
          <a:xfrm flipH="1">
            <a:off x="4011415" y="3184583"/>
            <a:ext cx="649338" cy="156009"/>
          </a:xfrm>
          <a:prstGeom prst="straightConnector1">
            <a:avLst/>
          </a:prstGeom>
          <a:ln w="476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80" name="Picture 28">
            <a:extLst>
              <a:ext uri="{FF2B5EF4-FFF2-40B4-BE49-F238E27FC236}">
                <a16:creationId xmlns:a16="http://schemas.microsoft.com/office/drawing/2014/main" id="{FF792902-508C-4765-8C02-E66A16F778FC}"/>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p:blipFill>
        <p:spPr bwMode="auto">
          <a:xfrm>
            <a:off x="1357961" y="3838102"/>
            <a:ext cx="752693" cy="69859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ear">
            <a:hlinkClick r:id="" action="ppaction://noaction">
              <a:snd r:embed="rId42" name="eil oreille.wav"/>
            </a:hlinkClick>
            <a:extLst>
              <a:ext uri="{FF2B5EF4-FFF2-40B4-BE49-F238E27FC236}">
                <a16:creationId xmlns:a16="http://schemas.microsoft.com/office/drawing/2014/main" id="{05762D71-C5C5-4238-9462-1F911B6CB1AC}"/>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438969" y="2085553"/>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Fog, Moon, Bet Ricon, Night, Icon, Foggy, Weather">
            <a:hlinkClick r:id="" action="ppaction://noaction">
              <a:snd r:embed="rId44" name="ouil brouillard.wav"/>
            </a:hlinkClick>
            <a:extLst>
              <a:ext uri="{FF2B5EF4-FFF2-40B4-BE49-F238E27FC236}">
                <a16:creationId xmlns:a16="http://schemas.microsoft.com/office/drawing/2014/main" id="{7417880D-AB4A-41A8-A072-838AA248406D}"/>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174899" y="1207849"/>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a:extLst>
              <a:ext uri="{FF2B5EF4-FFF2-40B4-BE49-F238E27FC236}">
                <a16:creationId xmlns:a16="http://schemas.microsoft.com/office/drawing/2014/main" id="{EAB3448E-995E-458F-B792-8D52BD64DD56}"/>
              </a:ext>
            </a:extLst>
          </p:cNvPr>
          <p:cNvPicPr>
            <a:picLocks noChangeAspect="1" noChangeArrowheads="1"/>
          </p:cNvPicPr>
          <p:nvPr/>
        </p:nvPicPr>
        <p:blipFill>
          <a:blip r:embed="rId46"/>
          <a:srcRect/>
          <a:stretch/>
        </p:blipFill>
        <p:spPr bwMode="auto">
          <a:xfrm>
            <a:off x="141293" y="2296869"/>
            <a:ext cx="847466" cy="95489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a:hlinkClick r:id="" action="ppaction://noaction">
              <a:snd r:embed="rId42" name="eil oreille.wav"/>
            </a:hlinkClick>
            <a:extLst>
              <a:ext uri="{FF2B5EF4-FFF2-40B4-BE49-F238E27FC236}">
                <a16:creationId xmlns:a16="http://schemas.microsoft.com/office/drawing/2014/main" id="{A8E2EBC2-997D-436B-8C26-AA4F0D64C9AF}"/>
              </a:ext>
            </a:extLst>
          </p:cNvPr>
          <p:cNvPicPr>
            <a:picLocks noChangeAspect="1" noChangeArrowheads="1"/>
          </p:cNvPicPr>
          <p:nvPr/>
        </p:nvPicPr>
        <p:blipFill>
          <a:blip r:embed="rId47"/>
          <a:srcRect/>
          <a:stretch/>
        </p:blipFill>
        <p:spPr bwMode="auto">
          <a:xfrm>
            <a:off x="8559867" y="679409"/>
            <a:ext cx="811820" cy="95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739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30000"/>
                                        <p:tgtEl>
                                          <p:spTgt spid="32"/>
                                        </p:tgtEl>
                                      </p:cBhvr>
                                    </p:animEffect>
                                    <p:set>
                                      <p:cBhvr>
                                        <p:cTn id="7" dur="1" fill="hold">
                                          <p:stCondLst>
                                            <p:cond delay="29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440" y="318624"/>
            <a:ext cx="5265384" cy="707849"/>
          </a:xfrm>
        </p:spPr>
        <p:txBody>
          <a:bodyPr>
            <a:normAutofit/>
          </a:bodyPr>
          <a:lstStyle/>
          <a:p>
            <a:r>
              <a:rPr lang="en-GB" sz="3600" b="1" dirty="0">
                <a:solidFill>
                  <a:schemeClr val="bg1"/>
                </a:solidFill>
              </a:rPr>
              <a:t>Connect quatre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81825" y="249869"/>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2A3C7109-AC71-4FFF-A0D2-902AB870F95E}"/>
              </a:ext>
            </a:extLst>
          </p:cNvPr>
          <p:cNvSpPr txBox="1"/>
          <p:nvPr/>
        </p:nvSpPr>
        <p:spPr>
          <a:xfrm>
            <a:off x="235819" y="1401822"/>
            <a:ext cx="2975108" cy="3139321"/>
          </a:xfrm>
          <a:prstGeom prst="rect">
            <a:avLst/>
          </a:prstGeom>
          <a:noFill/>
        </p:spPr>
        <p:txBody>
          <a:bodyPr wrap="square" rtlCol="0">
            <a:spAutoFit/>
          </a:bodyPr>
          <a:lstStyle/>
          <a:p>
            <a:pPr algn="l"/>
            <a:r>
              <a:rPr lang="en-GB" dirty="0">
                <a:solidFill>
                  <a:srgbClr val="104F75"/>
                </a:solidFill>
              </a:rPr>
              <a:t>In pairs, take it in turns to pick a word, translate into French on the grid. </a:t>
            </a:r>
          </a:p>
          <a:p>
            <a:pPr algn="l"/>
            <a:endParaRPr lang="en-GB" dirty="0">
              <a:solidFill>
                <a:srgbClr val="104F75"/>
              </a:solidFill>
            </a:endParaRPr>
          </a:p>
          <a:p>
            <a:pPr algn="l"/>
            <a:r>
              <a:rPr lang="en-GB" dirty="0">
                <a:solidFill>
                  <a:srgbClr val="104F75"/>
                </a:solidFill>
              </a:rPr>
              <a:t>If your partner disagrees with your translation, they can correct it and steal that box.</a:t>
            </a:r>
          </a:p>
          <a:p>
            <a:pPr algn="l"/>
            <a:endParaRPr lang="en-GB" dirty="0">
              <a:solidFill>
                <a:srgbClr val="104F75"/>
              </a:solidFill>
            </a:endParaRPr>
          </a:p>
          <a:p>
            <a:pPr algn="l"/>
            <a:r>
              <a:rPr lang="en-GB" dirty="0">
                <a:solidFill>
                  <a:srgbClr val="104F75"/>
                </a:solidFill>
              </a:rPr>
              <a:t>The first to get four in a row wins.</a:t>
            </a:r>
          </a:p>
        </p:txBody>
      </p:sp>
      <p:graphicFrame>
        <p:nvGraphicFramePr>
          <p:cNvPr id="37" name="Table 37">
            <a:extLst>
              <a:ext uri="{FF2B5EF4-FFF2-40B4-BE49-F238E27FC236}">
                <a16:creationId xmlns:a16="http://schemas.microsoft.com/office/drawing/2014/main" id="{53F82CCE-A754-4372-B609-17D856C9ECB9}"/>
              </a:ext>
            </a:extLst>
          </p:cNvPr>
          <p:cNvGraphicFramePr>
            <a:graphicFrameLocks noGrp="1"/>
          </p:cNvGraphicFramePr>
          <p:nvPr>
            <p:extLst>
              <p:ext uri="{D42A27DB-BD31-4B8C-83A1-F6EECF244321}">
                <p14:modId xmlns:p14="http://schemas.microsoft.com/office/powerpoint/2010/main" val="1211174907"/>
              </p:ext>
            </p:extLst>
          </p:nvPr>
        </p:nvGraphicFramePr>
        <p:xfrm>
          <a:off x="3339329" y="1368707"/>
          <a:ext cx="8570591" cy="4551522"/>
        </p:xfrm>
        <a:graphic>
          <a:graphicData uri="http://schemas.openxmlformats.org/drawingml/2006/table">
            <a:tbl>
              <a:tblPr firstRow="1" bandRow="1">
                <a:effectLst>
                  <a:outerShdw blurRad="50800" dist="38100" dir="2700000" algn="tl" rotWithShape="0">
                    <a:prstClr val="black">
                      <a:alpha val="40000"/>
                    </a:prstClr>
                  </a:outerShdw>
                </a:effectLst>
                <a:tableStyleId>{22838BEF-8BB2-4498-84A7-C5851F593DF1}</a:tableStyleId>
              </a:tblPr>
              <a:tblGrid>
                <a:gridCol w="1406545">
                  <a:extLst>
                    <a:ext uri="{9D8B030D-6E8A-4147-A177-3AD203B41FA5}">
                      <a16:colId xmlns:a16="http://schemas.microsoft.com/office/drawing/2014/main" val="521668151"/>
                    </a:ext>
                  </a:extLst>
                </a:gridCol>
                <a:gridCol w="1249681">
                  <a:extLst>
                    <a:ext uri="{9D8B030D-6E8A-4147-A177-3AD203B41FA5}">
                      <a16:colId xmlns:a16="http://schemas.microsoft.com/office/drawing/2014/main" val="2020502578"/>
                    </a:ext>
                  </a:extLst>
                </a:gridCol>
                <a:gridCol w="1284462">
                  <a:extLst>
                    <a:ext uri="{9D8B030D-6E8A-4147-A177-3AD203B41FA5}">
                      <a16:colId xmlns:a16="http://schemas.microsoft.com/office/drawing/2014/main" val="2150917352"/>
                    </a:ext>
                  </a:extLst>
                </a:gridCol>
                <a:gridCol w="1593819">
                  <a:extLst>
                    <a:ext uri="{9D8B030D-6E8A-4147-A177-3AD203B41FA5}">
                      <a16:colId xmlns:a16="http://schemas.microsoft.com/office/drawing/2014/main" val="3972814846"/>
                    </a:ext>
                  </a:extLst>
                </a:gridCol>
                <a:gridCol w="1498216">
                  <a:extLst>
                    <a:ext uri="{9D8B030D-6E8A-4147-A177-3AD203B41FA5}">
                      <a16:colId xmlns:a16="http://schemas.microsoft.com/office/drawing/2014/main" val="1561296720"/>
                    </a:ext>
                  </a:extLst>
                </a:gridCol>
                <a:gridCol w="1537868">
                  <a:extLst>
                    <a:ext uri="{9D8B030D-6E8A-4147-A177-3AD203B41FA5}">
                      <a16:colId xmlns:a16="http://schemas.microsoft.com/office/drawing/2014/main" val="2432153787"/>
                    </a:ext>
                  </a:extLst>
                </a:gridCol>
              </a:tblGrid>
              <a:tr h="617532">
                <a:tc>
                  <a:txBody>
                    <a:bodyPr/>
                    <a:lstStyle/>
                    <a:p>
                      <a:pPr algn="ctr"/>
                      <a:r>
                        <a:rPr lang="en-GB" sz="1400" b="0" dirty="0">
                          <a:solidFill>
                            <a:schemeClr val="bg1"/>
                          </a:solidFill>
                        </a:rPr>
                        <a:t>to come, coming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actor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GB" sz="1400" b="0" dirty="0">
                          <a:solidFill>
                            <a:schemeClr val="bg1"/>
                          </a:solidFill>
                        </a:rPr>
                        <a:t>Several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street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algn="ctr"/>
                      <a:r>
                        <a:rPr lang="en-GB" sz="1400" b="0" dirty="0">
                          <a:solidFill>
                            <a:schemeClr val="bg1"/>
                          </a:solidFill>
                        </a:rPr>
                        <a:t>task, chore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to drive, driving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extLst>
                  <a:ext uri="{0D108BD9-81ED-4DB2-BD59-A6C34878D82A}">
                    <a16:rowId xmlns:a16="http://schemas.microsoft.com/office/drawing/2014/main" val="746524289"/>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rPr>
                        <a:t>four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algn="ctr"/>
                      <a:r>
                        <a:rPr lang="en-GB" sz="1400" b="0" dirty="0">
                          <a:solidFill>
                            <a:schemeClr val="bg1"/>
                          </a:solidFill>
                        </a:rPr>
                        <a:t>English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rPr>
                        <a:t>I go out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GB" sz="1400" b="0" dirty="0">
                          <a:solidFill>
                            <a:schemeClr val="bg1"/>
                          </a:solidFill>
                        </a:rPr>
                        <a:t>hat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to pass (an exam)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algn="ctr"/>
                      <a:r>
                        <a:rPr lang="en-GB" sz="1400" b="0" dirty="0">
                          <a:solidFill>
                            <a:schemeClr val="bg1"/>
                          </a:solidFill>
                        </a:rPr>
                        <a:t>milk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extLst>
                  <a:ext uri="{0D108BD9-81ED-4DB2-BD59-A6C34878D82A}">
                    <a16:rowId xmlns:a16="http://schemas.microsoft.com/office/drawing/2014/main" val="3578654482"/>
                  </a:ext>
                </a:extLst>
              </a:tr>
              <a:tr h="619760">
                <a:tc>
                  <a:txBody>
                    <a:bodyPr/>
                    <a:lstStyle/>
                    <a:p>
                      <a:pPr algn="ctr"/>
                      <a:r>
                        <a:rPr lang="en-GB" sz="1400" b="0" dirty="0">
                          <a:solidFill>
                            <a:schemeClr val="bg1"/>
                          </a:solidFill>
                        </a:rPr>
                        <a:t>housework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hand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algn="ctr"/>
                      <a:r>
                        <a:rPr lang="en-GB" sz="1400" b="0" dirty="0">
                          <a:solidFill>
                            <a:schemeClr val="bg1"/>
                          </a:solidFill>
                        </a:rPr>
                        <a:t>all, the whole (pl)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algn="ctr"/>
                      <a:r>
                        <a:rPr lang="en-GB" sz="1400" b="0" dirty="0">
                          <a:solidFill>
                            <a:schemeClr val="bg1"/>
                          </a:solidFill>
                        </a:rPr>
                        <a:t>cooking, kitchen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exercise book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extLst>
                  <a:ext uri="{0D108BD9-81ED-4DB2-BD59-A6C34878D82A}">
                    <a16:rowId xmlns:a16="http://schemas.microsoft.com/office/drawing/2014/main" val="1982499054"/>
                  </a:ext>
                </a:extLst>
              </a:tr>
              <a:tr h="680720">
                <a:tc>
                  <a:txBody>
                    <a:bodyPr/>
                    <a:lstStyle/>
                    <a:p>
                      <a:pPr algn="ctr"/>
                      <a:r>
                        <a:rPr lang="en-GB" sz="1400" b="0" dirty="0">
                          <a:solidFill>
                            <a:schemeClr val="bg1"/>
                          </a:solidFill>
                        </a:rPr>
                        <a:t>food shopping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algn="ctr"/>
                      <a:r>
                        <a:rPr lang="en-GB" sz="1400" b="0" dirty="0">
                          <a:solidFill>
                            <a:schemeClr val="bg1"/>
                          </a:solidFill>
                        </a:rPr>
                        <a:t>to go out, going out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list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rPr>
                        <a:t>two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hour, time, o’clock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algn="ctr"/>
                      <a:r>
                        <a:rPr lang="en-GB" sz="1400" b="0" dirty="0">
                          <a:solidFill>
                            <a:schemeClr val="bg1"/>
                          </a:solidFill>
                        </a:rPr>
                        <a:t>postman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extLst>
                  <a:ext uri="{0D108BD9-81ED-4DB2-BD59-A6C34878D82A}">
                    <a16:rowId xmlns:a16="http://schemas.microsoft.com/office/drawing/2014/main" val="97803754"/>
                  </a:ext>
                </a:extLst>
              </a:tr>
              <a:tr h="6705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child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rPr>
                        <a:t>on the right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for, in order 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algn="ctr"/>
                      <a:r>
                        <a:rPr lang="en-GB" sz="1400" b="0" dirty="0">
                          <a:solidFill>
                            <a:schemeClr val="bg1"/>
                          </a:solidFill>
                        </a:rPr>
                        <a:t>date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to look like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extLst>
                  <a:ext uri="{0D108BD9-81ED-4DB2-BD59-A6C34878D82A}">
                    <a16:rowId xmlns:a16="http://schemas.microsoft.com/office/drawing/2014/main" val="2769336334"/>
                  </a:ext>
                </a:extLst>
              </a:tr>
              <a:tr h="701040">
                <a:tc>
                  <a:txBody>
                    <a:bodyPr/>
                    <a:lstStyle/>
                    <a:p>
                      <a:pPr algn="ctr"/>
                      <a:r>
                        <a:rPr lang="en-GB" sz="1400" b="0" dirty="0">
                          <a:solidFill>
                            <a:schemeClr val="bg1"/>
                          </a:solidFill>
                        </a:rPr>
                        <a:t>to live, living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algn="ctr"/>
                      <a:r>
                        <a:rPr lang="en-GB" sz="1400" b="0" dirty="0">
                          <a:solidFill>
                            <a:schemeClr val="bg1"/>
                          </a:solidFill>
                        </a:rPr>
                        <a:t>to answer, answering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to win, to earn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algn="ctr"/>
                      <a:r>
                        <a:rPr lang="en-GB" sz="1400" b="0" dirty="0">
                          <a:solidFill>
                            <a:schemeClr val="bg1"/>
                          </a:solidFill>
                        </a:rPr>
                        <a:t>cheese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water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algn="ctr"/>
                      <a:r>
                        <a:rPr lang="en-GB" sz="1400" b="0" dirty="0">
                          <a:solidFill>
                            <a:schemeClr val="bg1"/>
                          </a:solidFill>
                        </a:rPr>
                        <a:t>on the left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extLst>
                  <a:ext uri="{0D108BD9-81ED-4DB2-BD59-A6C34878D82A}">
                    <a16:rowId xmlns:a16="http://schemas.microsoft.com/office/drawing/2014/main" val="2758643238"/>
                  </a:ext>
                </a:extLst>
              </a:tr>
              <a:tr h="652310">
                <a:tc>
                  <a:txBody>
                    <a:bodyPr/>
                    <a:lstStyle/>
                    <a:p>
                      <a:pPr algn="ctr"/>
                      <a:r>
                        <a:rPr lang="en-GB" sz="1400" b="0" dirty="0">
                          <a:solidFill>
                            <a:schemeClr val="bg1"/>
                          </a:solidFill>
                        </a:rPr>
                        <a:t>mobile phone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to wait, waiting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algn="ctr"/>
                      <a:r>
                        <a:rPr lang="en-GB" sz="1400" b="0" dirty="0">
                          <a:solidFill>
                            <a:schemeClr val="bg1"/>
                          </a:solidFill>
                        </a:rPr>
                        <a:t>he/she drinks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cat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04F7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rPr>
                        <a:t>manager, headteacher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GB" sz="1400" b="0" dirty="0">
                          <a:solidFill>
                            <a:schemeClr val="bg1"/>
                          </a:solidFill>
                        </a:rPr>
                        <a:t>to ask, asking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1555549679"/>
                  </a:ext>
                </a:extLst>
              </a:tr>
            </a:tbl>
          </a:graphicData>
        </a:graphic>
      </p:graphicFrame>
      <p:sp>
        <p:nvSpPr>
          <p:cNvPr id="42" name="Oval 41">
            <a:extLst>
              <a:ext uri="{FF2B5EF4-FFF2-40B4-BE49-F238E27FC236}">
                <a16:creationId xmlns:a16="http://schemas.microsoft.com/office/drawing/2014/main" id="{0ABE8468-047E-4DA3-99E2-808591458EC5}"/>
              </a:ext>
            </a:extLst>
          </p:cNvPr>
          <p:cNvSpPr/>
          <p:nvPr/>
        </p:nvSpPr>
        <p:spPr>
          <a:xfrm>
            <a:off x="572535" y="5710420"/>
            <a:ext cx="419619" cy="419619"/>
          </a:xfrm>
          <a:prstGeom prst="ellipse">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Oval 42">
            <a:extLst>
              <a:ext uri="{FF2B5EF4-FFF2-40B4-BE49-F238E27FC236}">
                <a16:creationId xmlns:a16="http://schemas.microsoft.com/office/drawing/2014/main" id="{DA73689A-95EC-48F0-99E4-0C96F9CBFC9F}"/>
              </a:ext>
            </a:extLst>
          </p:cNvPr>
          <p:cNvSpPr/>
          <p:nvPr/>
        </p:nvSpPr>
        <p:spPr>
          <a:xfrm>
            <a:off x="2401503" y="5710420"/>
            <a:ext cx="419619" cy="419619"/>
          </a:xfrm>
          <a:prstGeom prst="ellipse">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Oval 43">
            <a:extLst>
              <a:ext uri="{FF2B5EF4-FFF2-40B4-BE49-F238E27FC236}">
                <a16:creationId xmlns:a16="http://schemas.microsoft.com/office/drawing/2014/main" id="{D4925DEA-FBD1-4B9A-812B-AF6FC896F61F}"/>
              </a:ext>
            </a:extLst>
          </p:cNvPr>
          <p:cNvSpPr/>
          <p:nvPr/>
        </p:nvSpPr>
        <p:spPr>
          <a:xfrm>
            <a:off x="1492515" y="5219014"/>
            <a:ext cx="419619" cy="419619"/>
          </a:xfrm>
          <a:prstGeom prst="ellipse">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Oval 44">
            <a:extLst>
              <a:ext uri="{FF2B5EF4-FFF2-40B4-BE49-F238E27FC236}">
                <a16:creationId xmlns:a16="http://schemas.microsoft.com/office/drawing/2014/main" id="{5AAAA3D1-223B-4B66-A50D-F07DF5B0CD4E}"/>
              </a:ext>
            </a:extLst>
          </p:cNvPr>
          <p:cNvSpPr/>
          <p:nvPr/>
        </p:nvSpPr>
        <p:spPr>
          <a:xfrm>
            <a:off x="1944261" y="5710420"/>
            <a:ext cx="419619" cy="419619"/>
          </a:xfrm>
          <a:prstGeom prst="ellipse">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Oval 45">
            <a:extLst>
              <a:ext uri="{FF2B5EF4-FFF2-40B4-BE49-F238E27FC236}">
                <a16:creationId xmlns:a16="http://schemas.microsoft.com/office/drawing/2014/main" id="{3E07EF7D-F3C1-4487-8C4B-67DBA1CF2349}"/>
              </a:ext>
            </a:extLst>
          </p:cNvPr>
          <p:cNvSpPr/>
          <p:nvPr/>
        </p:nvSpPr>
        <p:spPr>
          <a:xfrm>
            <a:off x="2412496" y="5219014"/>
            <a:ext cx="419619" cy="419619"/>
          </a:xfrm>
          <a:prstGeom prst="ellipse">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a:extLst>
              <a:ext uri="{FF2B5EF4-FFF2-40B4-BE49-F238E27FC236}">
                <a16:creationId xmlns:a16="http://schemas.microsoft.com/office/drawing/2014/main" id="{EC3E2FBF-BB92-4CF2-918D-09F1A7703962}"/>
              </a:ext>
            </a:extLst>
          </p:cNvPr>
          <p:cNvSpPr/>
          <p:nvPr/>
        </p:nvSpPr>
        <p:spPr>
          <a:xfrm>
            <a:off x="1029777" y="5710420"/>
            <a:ext cx="419619" cy="419619"/>
          </a:xfrm>
          <a:prstGeom prst="ellipse">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Oval 47">
            <a:extLst>
              <a:ext uri="{FF2B5EF4-FFF2-40B4-BE49-F238E27FC236}">
                <a16:creationId xmlns:a16="http://schemas.microsoft.com/office/drawing/2014/main" id="{71488CBA-8091-476B-A697-1C8911ED2A49}"/>
              </a:ext>
            </a:extLst>
          </p:cNvPr>
          <p:cNvSpPr/>
          <p:nvPr/>
        </p:nvSpPr>
        <p:spPr>
          <a:xfrm>
            <a:off x="1952504" y="4763952"/>
            <a:ext cx="419619" cy="419619"/>
          </a:xfrm>
          <a:prstGeom prst="ellipse">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a:extLst>
              <a:ext uri="{FF2B5EF4-FFF2-40B4-BE49-F238E27FC236}">
                <a16:creationId xmlns:a16="http://schemas.microsoft.com/office/drawing/2014/main" id="{ED6E1071-8F51-442F-A0F1-BD7E7C2BE190}"/>
              </a:ext>
            </a:extLst>
          </p:cNvPr>
          <p:cNvSpPr/>
          <p:nvPr/>
        </p:nvSpPr>
        <p:spPr>
          <a:xfrm>
            <a:off x="1487019" y="5710420"/>
            <a:ext cx="419619" cy="419619"/>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Oval 49">
            <a:extLst>
              <a:ext uri="{FF2B5EF4-FFF2-40B4-BE49-F238E27FC236}">
                <a16:creationId xmlns:a16="http://schemas.microsoft.com/office/drawing/2014/main" id="{43F00E55-0BAA-40C8-B600-4ACC5D8D12AC}"/>
              </a:ext>
            </a:extLst>
          </p:cNvPr>
          <p:cNvSpPr/>
          <p:nvPr/>
        </p:nvSpPr>
        <p:spPr>
          <a:xfrm>
            <a:off x="2412496" y="4763952"/>
            <a:ext cx="419619" cy="419619"/>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Oval 50">
            <a:extLst>
              <a:ext uri="{FF2B5EF4-FFF2-40B4-BE49-F238E27FC236}">
                <a16:creationId xmlns:a16="http://schemas.microsoft.com/office/drawing/2014/main" id="{E70CFA8F-67C6-412F-A9E8-037BBF5348BA}"/>
              </a:ext>
            </a:extLst>
          </p:cNvPr>
          <p:cNvSpPr/>
          <p:nvPr/>
        </p:nvSpPr>
        <p:spPr>
          <a:xfrm>
            <a:off x="1952505" y="5219014"/>
            <a:ext cx="419619" cy="419619"/>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Oval 51">
            <a:extLst>
              <a:ext uri="{FF2B5EF4-FFF2-40B4-BE49-F238E27FC236}">
                <a16:creationId xmlns:a16="http://schemas.microsoft.com/office/drawing/2014/main" id="{59A569A8-0A2C-49EC-9BA9-4F17307C3E5A}"/>
              </a:ext>
            </a:extLst>
          </p:cNvPr>
          <p:cNvSpPr/>
          <p:nvPr/>
        </p:nvSpPr>
        <p:spPr>
          <a:xfrm>
            <a:off x="1497957" y="4763952"/>
            <a:ext cx="419619" cy="419619"/>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a:extLst>
              <a:ext uri="{FF2B5EF4-FFF2-40B4-BE49-F238E27FC236}">
                <a16:creationId xmlns:a16="http://schemas.microsoft.com/office/drawing/2014/main" id="{6EC11DB3-97E2-47AA-91BA-626035053D5C}"/>
              </a:ext>
            </a:extLst>
          </p:cNvPr>
          <p:cNvSpPr/>
          <p:nvPr/>
        </p:nvSpPr>
        <p:spPr>
          <a:xfrm>
            <a:off x="1032525" y="5219014"/>
            <a:ext cx="419619" cy="419619"/>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Oval 53">
            <a:extLst>
              <a:ext uri="{FF2B5EF4-FFF2-40B4-BE49-F238E27FC236}">
                <a16:creationId xmlns:a16="http://schemas.microsoft.com/office/drawing/2014/main" id="{FE755B3F-536D-4F4C-A4DC-E3DE686BC461}"/>
              </a:ext>
            </a:extLst>
          </p:cNvPr>
          <p:cNvSpPr/>
          <p:nvPr/>
        </p:nvSpPr>
        <p:spPr>
          <a:xfrm>
            <a:off x="572535" y="5219014"/>
            <a:ext cx="419619" cy="419619"/>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a:extLst>
              <a:ext uri="{FF2B5EF4-FFF2-40B4-BE49-F238E27FC236}">
                <a16:creationId xmlns:a16="http://schemas.microsoft.com/office/drawing/2014/main" id="{7EB6070F-C953-44B9-9218-C4165334CD23}"/>
              </a:ext>
            </a:extLst>
          </p:cNvPr>
          <p:cNvSpPr/>
          <p:nvPr/>
        </p:nvSpPr>
        <p:spPr>
          <a:xfrm>
            <a:off x="2414015" y="4272546"/>
            <a:ext cx="419619" cy="419619"/>
          </a:xfrm>
          <a:prstGeom prst="ellipse">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ounded Rectangle 46">
            <a:extLst>
              <a:ext uri="{FF2B5EF4-FFF2-40B4-BE49-F238E27FC236}">
                <a16:creationId xmlns:a16="http://schemas.microsoft.com/office/drawing/2014/main" id="{E35685C4-DA28-4488-B3F2-DF3CF91D76D5}"/>
              </a:ext>
            </a:extLst>
          </p:cNvPr>
          <p:cNvSpPr/>
          <p:nvPr/>
        </p:nvSpPr>
        <p:spPr>
          <a:xfrm>
            <a:off x="4781621" y="1478672"/>
            <a:ext cx="1151966"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l’actrice</a:t>
            </a:r>
          </a:p>
        </p:txBody>
      </p:sp>
      <p:sp>
        <p:nvSpPr>
          <p:cNvPr id="58" name="Rounded Rectangle 46">
            <a:extLst>
              <a:ext uri="{FF2B5EF4-FFF2-40B4-BE49-F238E27FC236}">
                <a16:creationId xmlns:a16="http://schemas.microsoft.com/office/drawing/2014/main" id="{1E3EA0FC-E19A-4869-8223-47EE3E27649F}"/>
              </a:ext>
            </a:extLst>
          </p:cNvPr>
          <p:cNvSpPr/>
          <p:nvPr/>
        </p:nvSpPr>
        <p:spPr>
          <a:xfrm>
            <a:off x="7334553" y="1478672"/>
            <a:ext cx="1464746"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la rue</a:t>
            </a:r>
          </a:p>
        </p:txBody>
      </p:sp>
      <p:sp>
        <p:nvSpPr>
          <p:cNvPr id="59" name="Rounded Rectangle 46">
            <a:extLst>
              <a:ext uri="{FF2B5EF4-FFF2-40B4-BE49-F238E27FC236}">
                <a16:creationId xmlns:a16="http://schemas.microsoft.com/office/drawing/2014/main" id="{7E45EB73-F088-41CC-AB75-39B023058C2A}"/>
              </a:ext>
            </a:extLst>
          </p:cNvPr>
          <p:cNvSpPr/>
          <p:nvPr/>
        </p:nvSpPr>
        <p:spPr>
          <a:xfrm>
            <a:off x="10423055" y="1478672"/>
            <a:ext cx="1432392"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conduire</a:t>
            </a:r>
          </a:p>
        </p:txBody>
      </p:sp>
      <p:sp>
        <p:nvSpPr>
          <p:cNvPr id="60" name="Rounded Rectangle 46">
            <a:extLst>
              <a:ext uri="{FF2B5EF4-FFF2-40B4-BE49-F238E27FC236}">
                <a16:creationId xmlns:a16="http://schemas.microsoft.com/office/drawing/2014/main" id="{E0064800-E618-4E5C-86AB-CF7E6552CEA5}"/>
              </a:ext>
            </a:extLst>
          </p:cNvPr>
          <p:cNvSpPr/>
          <p:nvPr/>
        </p:nvSpPr>
        <p:spPr>
          <a:xfrm>
            <a:off x="3382062" y="2083978"/>
            <a:ext cx="1310890"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quatre</a:t>
            </a:r>
          </a:p>
        </p:txBody>
      </p:sp>
      <p:sp>
        <p:nvSpPr>
          <p:cNvPr id="61" name="Rounded Rectangle 46">
            <a:extLst>
              <a:ext uri="{FF2B5EF4-FFF2-40B4-BE49-F238E27FC236}">
                <a16:creationId xmlns:a16="http://schemas.microsoft.com/office/drawing/2014/main" id="{7F95C6D2-0CA2-498D-9B2C-96B1AB818963}"/>
              </a:ext>
            </a:extLst>
          </p:cNvPr>
          <p:cNvSpPr/>
          <p:nvPr/>
        </p:nvSpPr>
        <p:spPr>
          <a:xfrm>
            <a:off x="6051580" y="2083978"/>
            <a:ext cx="1164980"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je sors</a:t>
            </a:r>
          </a:p>
        </p:txBody>
      </p:sp>
      <p:sp>
        <p:nvSpPr>
          <p:cNvPr id="62" name="Rounded Rectangle 46">
            <a:extLst>
              <a:ext uri="{FF2B5EF4-FFF2-40B4-BE49-F238E27FC236}">
                <a16:creationId xmlns:a16="http://schemas.microsoft.com/office/drawing/2014/main" id="{7F6F0CDB-94A3-4239-8B81-B8AE229E904B}"/>
              </a:ext>
            </a:extLst>
          </p:cNvPr>
          <p:cNvSpPr/>
          <p:nvPr/>
        </p:nvSpPr>
        <p:spPr>
          <a:xfrm>
            <a:off x="8927701" y="2083978"/>
            <a:ext cx="1368872"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réussir</a:t>
            </a:r>
          </a:p>
        </p:txBody>
      </p:sp>
      <p:sp>
        <p:nvSpPr>
          <p:cNvPr id="63" name="Rounded Rectangle 46">
            <a:extLst>
              <a:ext uri="{FF2B5EF4-FFF2-40B4-BE49-F238E27FC236}">
                <a16:creationId xmlns:a16="http://schemas.microsoft.com/office/drawing/2014/main" id="{858C736A-114F-4A52-A4BC-0E4026BAD82B}"/>
              </a:ext>
            </a:extLst>
          </p:cNvPr>
          <p:cNvSpPr/>
          <p:nvPr/>
        </p:nvSpPr>
        <p:spPr>
          <a:xfrm>
            <a:off x="10423055" y="2687896"/>
            <a:ext cx="1432392"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le cahier</a:t>
            </a:r>
          </a:p>
        </p:txBody>
      </p:sp>
      <p:sp>
        <p:nvSpPr>
          <p:cNvPr id="64" name="Rounded Rectangle 46">
            <a:extLst>
              <a:ext uri="{FF2B5EF4-FFF2-40B4-BE49-F238E27FC236}">
                <a16:creationId xmlns:a16="http://schemas.microsoft.com/office/drawing/2014/main" id="{CE4B4DEC-AD17-4355-A256-B2C70E6A9BFC}"/>
              </a:ext>
            </a:extLst>
          </p:cNvPr>
          <p:cNvSpPr/>
          <p:nvPr/>
        </p:nvSpPr>
        <p:spPr>
          <a:xfrm>
            <a:off x="7334553" y="2687896"/>
            <a:ext cx="1464746"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l’animal</a:t>
            </a:r>
          </a:p>
        </p:txBody>
      </p:sp>
      <p:sp>
        <p:nvSpPr>
          <p:cNvPr id="65" name="Rounded Rectangle 46">
            <a:extLst>
              <a:ext uri="{FF2B5EF4-FFF2-40B4-BE49-F238E27FC236}">
                <a16:creationId xmlns:a16="http://schemas.microsoft.com/office/drawing/2014/main" id="{78D97D4C-33A6-4F28-9B5B-47DFD692450B}"/>
              </a:ext>
            </a:extLst>
          </p:cNvPr>
          <p:cNvSpPr/>
          <p:nvPr/>
        </p:nvSpPr>
        <p:spPr>
          <a:xfrm>
            <a:off x="4781621" y="2687896"/>
            <a:ext cx="1151966"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la main</a:t>
            </a:r>
          </a:p>
        </p:txBody>
      </p:sp>
      <p:sp>
        <p:nvSpPr>
          <p:cNvPr id="66" name="Rounded Rectangle 46">
            <a:extLst>
              <a:ext uri="{FF2B5EF4-FFF2-40B4-BE49-F238E27FC236}">
                <a16:creationId xmlns:a16="http://schemas.microsoft.com/office/drawing/2014/main" id="{EF984BAD-A0CA-4779-9067-B532518CDA4E}"/>
              </a:ext>
            </a:extLst>
          </p:cNvPr>
          <p:cNvSpPr/>
          <p:nvPr/>
        </p:nvSpPr>
        <p:spPr>
          <a:xfrm>
            <a:off x="8927701" y="3341543"/>
            <a:ext cx="1368872"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l’heure</a:t>
            </a:r>
          </a:p>
        </p:txBody>
      </p:sp>
      <p:sp>
        <p:nvSpPr>
          <p:cNvPr id="67" name="Rounded Rectangle 46">
            <a:extLst>
              <a:ext uri="{FF2B5EF4-FFF2-40B4-BE49-F238E27FC236}">
                <a16:creationId xmlns:a16="http://schemas.microsoft.com/office/drawing/2014/main" id="{20FF425D-54FF-46F5-9B4C-28D1B09B2D13}"/>
              </a:ext>
            </a:extLst>
          </p:cNvPr>
          <p:cNvSpPr/>
          <p:nvPr/>
        </p:nvSpPr>
        <p:spPr>
          <a:xfrm>
            <a:off x="6051580" y="3341543"/>
            <a:ext cx="1164980"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la liste</a:t>
            </a:r>
          </a:p>
        </p:txBody>
      </p:sp>
      <p:sp>
        <p:nvSpPr>
          <p:cNvPr id="68" name="Rounded Rectangle 46">
            <a:extLst>
              <a:ext uri="{FF2B5EF4-FFF2-40B4-BE49-F238E27FC236}">
                <a16:creationId xmlns:a16="http://schemas.microsoft.com/office/drawing/2014/main" id="{94B7F3FF-8C67-412C-9B0F-62EDA793AEAD}"/>
              </a:ext>
            </a:extLst>
          </p:cNvPr>
          <p:cNvSpPr/>
          <p:nvPr/>
        </p:nvSpPr>
        <p:spPr>
          <a:xfrm>
            <a:off x="3382062" y="3341543"/>
            <a:ext cx="1310890"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les courses</a:t>
            </a:r>
          </a:p>
        </p:txBody>
      </p:sp>
      <p:sp>
        <p:nvSpPr>
          <p:cNvPr id="69" name="Rounded Rectangle 46">
            <a:extLst>
              <a:ext uri="{FF2B5EF4-FFF2-40B4-BE49-F238E27FC236}">
                <a16:creationId xmlns:a16="http://schemas.microsoft.com/office/drawing/2014/main" id="{2D870CA1-154F-4969-86F7-767175C89253}"/>
              </a:ext>
            </a:extLst>
          </p:cNvPr>
          <p:cNvSpPr/>
          <p:nvPr/>
        </p:nvSpPr>
        <p:spPr>
          <a:xfrm>
            <a:off x="4781621" y="4034926"/>
            <a:ext cx="1151966"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l’enfant</a:t>
            </a:r>
          </a:p>
        </p:txBody>
      </p:sp>
      <p:sp>
        <p:nvSpPr>
          <p:cNvPr id="70" name="Rounded Rectangle 46">
            <a:extLst>
              <a:ext uri="{FF2B5EF4-FFF2-40B4-BE49-F238E27FC236}">
                <a16:creationId xmlns:a16="http://schemas.microsoft.com/office/drawing/2014/main" id="{A962342F-09A8-44ED-9BC6-818769958318}"/>
              </a:ext>
            </a:extLst>
          </p:cNvPr>
          <p:cNvSpPr/>
          <p:nvPr/>
        </p:nvSpPr>
        <p:spPr>
          <a:xfrm>
            <a:off x="7334553" y="4034926"/>
            <a:ext cx="1464746"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pour</a:t>
            </a:r>
          </a:p>
        </p:txBody>
      </p:sp>
      <p:sp>
        <p:nvSpPr>
          <p:cNvPr id="71" name="Rounded Rectangle 46">
            <a:extLst>
              <a:ext uri="{FF2B5EF4-FFF2-40B4-BE49-F238E27FC236}">
                <a16:creationId xmlns:a16="http://schemas.microsoft.com/office/drawing/2014/main" id="{61AE27A4-CA06-4E87-912A-E8EDD5D529F8}"/>
              </a:ext>
            </a:extLst>
          </p:cNvPr>
          <p:cNvSpPr/>
          <p:nvPr/>
        </p:nvSpPr>
        <p:spPr>
          <a:xfrm>
            <a:off x="10423056" y="4034926"/>
            <a:ext cx="1432394"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ressembler à</a:t>
            </a:r>
          </a:p>
        </p:txBody>
      </p:sp>
      <p:sp>
        <p:nvSpPr>
          <p:cNvPr id="72" name="Rounded Rectangle 46">
            <a:extLst>
              <a:ext uri="{FF2B5EF4-FFF2-40B4-BE49-F238E27FC236}">
                <a16:creationId xmlns:a16="http://schemas.microsoft.com/office/drawing/2014/main" id="{3E05BA99-51FC-4F3A-A9AD-CB4F2B00EAF4}"/>
              </a:ext>
            </a:extLst>
          </p:cNvPr>
          <p:cNvSpPr/>
          <p:nvPr/>
        </p:nvSpPr>
        <p:spPr>
          <a:xfrm>
            <a:off x="8927700" y="4712889"/>
            <a:ext cx="1366953"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l’eau</a:t>
            </a:r>
          </a:p>
        </p:txBody>
      </p:sp>
      <p:sp>
        <p:nvSpPr>
          <p:cNvPr id="73" name="Rounded Rectangle 46">
            <a:extLst>
              <a:ext uri="{FF2B5EF4-FFF2-40B4-BE49-F238E27FC236}">
                <a16:creationId xmlns:a16="http://schemas.microsoft.com/office/drawing/2014/main" id="{2D054D35-39F0-4D78-8B44-DDAEC27C8BF1}"/>
              </a:ext>
            </a:extLst>
          </p:cNvPr>
          <p:cNvSpPr/>
          <p:nvPr/>
        </p:nvSpPr>
        <p:spPr>
          <a:xfrm>
            <a:off x="6051579" y="4712889"/>
            <a:ext cx="1164979"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gagner</a:t>
            </a:r>
          </a:p>
        </p:txBody>
      </p:sp>
      <p:sp>
        <p:nvSpPr>
          <p:cNvPr id="74" name="Rounded Rectangle 46">
            <a:extLst>
              <a:ext uri="{FF2B5EF4-FFF2-40B4-BE49-F238E27FC236}">
                <a16:creationId xmlns:a16="http://schemas.microsoft.com/office/drawing/2014/main" id="{D6AF9C10-069E-4C4C-8DB4-E5DB4FCA0123}"/>
              </a:ext>
            </a:extLst>
          </p:cNvPr>
          <p:cNvSpPr/>
          <p:nvPr/>
        </p:nvSpPr>
        <p:spPr>
          <a:xfrm>
            <a:off x="3382062" y="4712889"/>
            <a:ext cx="1310890"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habiter</a:t>
            </a:r>
          </a:p>
        </p:txBody>
      </p:sp>
      <p:sp>
        <p:nvSpPr>
          <p:cNvPr id="75" name="Rounded Rectangle 46">
            <a:extLst>
              <a:ext uri="{FF2B5EF4-FFF2-40B4-BE49-F238E27FC236}">
                <a16:creationId xmlns:a16="http://schemas.microsoft.com/office/drawing/2014/main" id="{2F2F9018-8078-4C6C-A0A0-5DDECE136B5F}"/>
              </a:ext>
            </a:extLst>
          </p:cNvPr>
          <p:cNvSpPr/>
          <p:nvPr/>
        </p:nvSpPr>
        <p:spPr>
          <a:xfrm>
            <a:off x="4781621" y="5403975"/>
            <a:ext cx="1151966"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attendre</a:t>
            </a:r>
          </a:p>
        </p:txBody>
      </p:sp>
      <p:sp>
        <p:nvSpPr>
          <p:cNvPr id="76" name="Rounded Rectangle 46">
            <a:extLst>
              <a:ext uri="{FF2B5EF4-FFF2-40B4-BE49-F238E27FC236}">
                <a16:creationId xmlns:a16="http://schemas.microsoft.com/office/drawing/2014/main" id="{DF4C0103-9975-42A1-BAAB-7DF4BC7036E1}"/>
              </a:ext>
            </a:extLst>
          </p:cNvPr>
          <p:cNvSpPr/>
          <p:nvPr/>
        </p:nvSpPr>
        <p:spPr>
          <a:xfrm>
            <a:off x="7334553" y="5403975"/>
            <a:ext cx="1464747"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le chat</a:t>
            </a:r>
          </a:p>
        </p:txBody>
      </p:sp>
      <p:sp>
        <p:nvSpPr>
          <p:cNvPr id="77" name="Rounded Rectangle 46">
            <a:extLst>
              <a:ext uri="{FF2B5EF4-FFF2-40B4-BE49-F238E27FC236}">
                <a16:creationId xmlns:a16="http://schemas.microsoft.com/office/drawing/2014/main" id="{060184D2-7389-46D6-A3DD-8B128DAB25C6}"/>
              </a:ext>
            </a:extLst>
          </p:cNvPr>
          <p:cNvSpPr/>
          <p:nvPr/>
        </p:nvSpPr>
        <p:spPr>
          <a:xfrm>
            <a:off x="10423054" y="5403975"/>
            <a:ext cx="1432395"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115076"/>
                </a:solidFill>
              </a:rPr>
              <a:t>demander</a:t>
            </a:r>
          </a:p>
        </p:txBody>
      </p:sp>
      <p:sp>
        <p:nvSpPr>
          <p:cNvPr id="78" name="Rounded Rectangle 46">
            <a:extLst>
              <a:ext uri="{FF2B5EF4-FFF2-40B4-BE49-F238E27FC236}">
                <a16:creationId xmlns:a16="http://schemas.microsoft.com/office/drawing/2014/main" id="{E30E95E4-88EA-4505-95E0-68CF2B2FE134}"/>
              </a:ext>
            </a:extLst>
          </p:cNvPr>
          <p:cNvSpPr/>
          <p:nvPr/>
        </p:nvSpPr>
        <p:spPr>
          <a:xfrm>
            <a:off x="3382061" y="1478672"/>
            <a:ext cx="1310891"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venir</a:t>
            </a:r>
          </a:p>
        </p:txBody>
      </p:sp>
      <p:sp>
        <p:nvSpPr>
          <p:cNvPr id="79" name="Rounded Rectangle 46">
            <a:extLst>
              <a:ext uri="{FF2B5EF4-FFF2-40B4-BE49-F238E27FC236}">
                <a16:creationId xmlns:a16="http://schemas.microsoft.com/office/drawing/2014/main" id="{39A08326-DF1A-46B4-B8EF-7F22383B5AF9}"/>
              </a:ext>
            </a:extLst>
          </p:cNvPr>
          <p:cNvSpPr/>
          <p:nvPr/>
        </p:nvSpPr>
        <p:spPr>
          <a:xfrm>
            <a:off x="6051580" y="1478672"/>
            <a:ext cx="1164980"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plusieurs</a:t>
            </a:r>
          </a:p>
        </p:txBody>
      </p:sp>
      <p:sp>
        <p:nvSpPr>
          <p:cNvPr id="80" name="Rounded Rectangle 46">
            <a:extLst>
              <a:ext uri="{FF2B5EF4-FFF2-40B4-BE49-F238E27FC236}">
                <a16:creationId xmlns:a16="http://schemas.microsoft.com/office/drawing/2014/main" id="{8EBB30C1-F3C6-4779-A168-F5C076B7CDAD}"/>
              </a:ext>
            </a:extLst>
          </p:cNvPr>
          <p:cNvSpPr/>
          <p:nvPr/>
        </p:nvSpPr>
        <p:spPr>
          <a:xfrm>
            <a:off x="8927701" y="1478672"/>
            <a:ext cx="1368872"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la tâche</a:t>
            </a:r>
          </a:p>
        </p:txBody>
      </p:sp>
      <p:sp>
        <p:nvSpPr>
          <p:cNvPr id="81" name="Rounded Rectangle 46">
            <a:extLst>
              <a:ext uri="{FF2B5EF4-FFF2-40B4-BE49-F238E27FC236}">
                <a16:creationId xmlns:a16="http://schemas.microsoft.com/office/drawing/2014/main" id="{71CFF773-00B7-483E-8C9A-D2AE3718A78B}"/>
              </a:ext>
            </a:extLst>
          </p:cNvPr>
          <p:cNvSpPr/>
          <p:nvPr/>
        </p:nvSpPr>
        <p:spPr>
          <a:xfrm>
            <a:off x="4781621" y="2083978"/>
            <a:ext cx="1151966"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anglais</a:t>
            </a:r>
          </a:p>
        </p:txBody>
      </p:sp>
      <p:sp>
        <p:nvSpPr>
          <p:cNvPr id="82" name="Rounded Rectangle 46">
            <a:extLst>
              <a:ext uri="{FF2B5EF4-FFF2-40B4-BE49-F238E27FC236}">
                <a16:creationId xmlns:a16="http://schemas.microsoft.com/office/drawing/2014/main" id="{5755818F-0AD8-4151-9A51-1B7F049511AD}"/>
              </a:ext>
            </a:extLst>
          </p:cNvPr>
          <p:cNvSpPr/>
          <p:nvPr/>
        </p:nvSpPr>
        <p:spPr>
          <a:xfrm>
            <a:off x="7334553" y="2083978"/>
            <a:ext cx="1464746"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le chapeau</a:t>
            </a:r>
          </a:p>
        </p:txBody>
      </p:sp>
      <p:sp>
        <p:nvSpPr>
          <p:cNvPr id="83" name="Rounded Rectangle 46">
            <a:extLst>
              <a:ext uri="{FF2B5EF4-FFF2-40B4-BE49-F238E27FC236}">
                <a16:creationId xmlns:a16="http://schemas.microsoft.com/office/drawing/2014/main" id="{6AA62678-7855-4DFF-8B4C-3DB91552FEDB}"/>
              </a:ext>
            </a:extLst>
          </p:cNvPr>
          <p:cNvSpPr/>
          <p:nvPr/>
        </p:nvSpPr>
        <p:spPr>
          <a:xfrm>
            <a:off x="10423055" y="2083978"/>
            <a:ext cx="1432392"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le lait</a:t>
            </a:r>
          </a:p>
        </p:txBody>
      </p:sp>
      <p:sp>
        <p:nvSpPr>
          <p:cNvPr id="84" name="Rounded Rectangle 46">
            <a:extLst>
              <a:ext uri="{FF2B5EF4-FFF2-40B4-BE49-F238E27FC236}">
                <a16:creationId xmlns:a16="http://schemas.microsoft.com/office/drawing/2014/main" id="{4A64827D-7926-4A3B-A5FA-0E4F3169C76C}"/>
              </a:ext>
            </a:extLst>
          </p:cNvPr>
          <p:cNvSpPr/>
          <p:nvPr/>
        </p:nvSpPr>
        <p:spPr>
          <a:xfrm>
            <a:off x="3382062" y="2687896"/>
            <a:ext cx="1310890"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le ménage</a:t>
            </a:r>
          </a:p>
        </p:txBody>
      </p:sp>
      <p:sp>
        <p:nvSpPr>
          <p:cNvPr id="85" name="Rounded Rectangle 46">
            <a:extLst>
              <a:ext uri="{FF2B5EF4-FFF2-40B4-BE49-F238E27FC236}">
                <a16:creationId xmlns:a16="http://schemas.microsoft.com/office/drawing/2014/main" id="{DF0E3CD9-2F10-44A8-92EE-4E095439CD9F}"/>
              </a:ext>
            </a:extLst>
          </p:cNvPr>
          <p:cNvSpPr/>
          <p:nvPr/>
        </p:nvSpPr>
        <p:spPr>
          <a:xfrm>
            <a:off x="6051580" y="2687896"/>
            <a:ext cx="1164980"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tous</a:t>
            </a:r>
          </a:p>
        </p:txBody>
      </p:sp>
      <p:sp>
        <p:nvSpPr>
          <p:cNvPr id="86" name="Rounded Rectangle 46">
            <a:extLst>
              <a:ext uri="{FF2B5EF4-FFF2-40B4-BE49-F238E27FC236}">
                <a16:creationId xmlns:a16="http://schemas.microsoft.com/office/drawing/2014/main" id="{E911FAF6-4654-452D-9036-7432C213F4A6}"/>
              </a:ext>
            </a:extLst>
          </p:cNvPr>
          <p:cNvSpPr/>
          <p:nvPr/>
        </p:nvSpPr>
        <p:spPr>
          <a:xfrm>
            <a:off x="8927701" y="2687896"/>
            <a:ext cx="1368872"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la cuisine</a:t>
            </a:r>
          </a:p>
        </p:txBody>
      </p:sp>
      <p:sp>
        <p:nvSpPr>
          <p:cNvPr id="87" name="Rounded Rectangle 46">
            <a:extLst>
              <a:ext uri="{FF2B5EF4-FFF2-40B4-BE49-F238E27FC236}">
                <a16:creationId xmlns:a16="http://schemas.microsoft.com/office/drawing/2014/main" id="{51E2916B-FCA1-4EB3-A928-D12E35216F44}"/>
              </a:ext>
            </a:extLst>
          </p:cNvPr>
          <p:cNvSpPr/>
          <p:nvPr/>
        </p:nvSpPr>
        <p:spPr>
          <a:xfrm>
            <a:off x="10423054" y="3341543"/>
            <a:ext cx="1432393"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le facteur</a:t>
            </a:r>
          </a:p>
        </p:txBody>
      </p:sp>
      <p:sp>
        <p:nvSpPr>
          <p:cNvPr id="88" name="Rounded Rectangle 46">
            <a:extLst>
              <a:ext uri="{FF2B5EF4-FFF2-40B4-BE49-F238E27FC236}">
                <a16:creationId xmlns:a16="http://schemas.microsoft.com/office/drawing/2014/main" id="{01BE75E5-74A6-4E73-B034-36D319252EFC}"/>
              </a:ext>
            </a:extLst>
          </p:cNvPr>
          <p:cNvSpPr/>
          <p:nvPr/>
        </p:nvSpPr>
        <p:spPr>
          <a:xfrm>
            <a:off x="4781621" y="3341543"/>
            <a:ext cx="1151966"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sortir</a:t>
            </a:r>
          </a:p>
        </p:txBody>
      </p:sp>
      <p:sp>
        <p:nvSpPr>
          <p:cNvPr id="89" name="Rounded Rectangle 46">
            <a:extLst>
              <a:ext uri="{FF2B5EF4-FFF2-40B4-BE49-F238E27FC236}">
                <a16:creationId xmlns:a16="http://schemas.microsoft.com/office/drawing/2014/main" id="{46858408-DBB1-4D47-BEF0-D28EFDFB800F}"/>
              </a:ext>
            </a:extLst>
          </p:cNvPr>
          <p:cNvSpPr/>
          <p:nvPr/>
        </p:nvSpPr>
        <p:spPr>
          <a:xfrm>
            <a:off x="7334553" y="3341543"/>
            <a:ext cx="1464746"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deux</a:t>
            </a:r>
          </a:p>
        </p:txBody>
      </p:sp>
      <p:sp>
        <p:nvSpPr>
          <p:cNvPr id="90" name="Rounded Rectangle 46">
            <a:extLst>
              <a:ext uri="{FF2B5EF4-FFF2-40B4-BE49-F238E27FC236}">
                <a16:creationId xmlns:a16="http://schemas.microsoft.com/office/drawing/2014/main" id="{15916BCB-8531-4A42-9077-82D5B606F6D9}"/>
              </a:ext>
            </a:extLst>
          </p:cNvPr>
          <p:cNvSpPr/>
          <p:nvPr/>
        </p:nvSpPr>
        <p:spPr>
          <a:xfrm>
            <a:off x="3382062" y="4034926"/>
            <a:ext cx="1310890"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le film</a:t>
            </a:r>
          </a:p>
        </p:txBody>
      </p:sp>
      <p:sp>
        <p:nvSpPr>
          <p:cNvPr id="91" name="Rounded Rectangle 46">
            <a:extLst>
              <a:ext uri="{FF2B5EF4-FFF2-40B4-BE49-F238E27FC236}">
                <a16:creationId xmlns:a16="http://schemas.microsoft.com/office/drawing/2014/main" id="{227CB121-B70D-4F73-BA31-79DFB90933C4}"/>
              </a:ext>
            </a:extLst>
          </p:cNvPr>
          <p:cNvSpPr/>
          <p:nvPr/>
        </p:nvSpPr>
        <p:spPr>
          <a:xfrm>
            <a:off x="6051580" y="4034926"/>
            <a:ext cx="1164980"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à droite</a:t>
            </a:r>
          </a:p>
        </p:txBody>
      </p:sp>
      <p:sp>
        <p:nvSpPr>
          <p:cNvPr id="92" name="Rounded Rectangle 46">
            <a:extLst>
              <a:ext uri="{FF2B5EF4-FFF2-40B4-BE49-F238E27FC236}">
                <a16:creationId xmlns:a16="http://schemas.microsoft.com/office/drawing/2014/main" id="{36B051C2-2C8F-4A53-AB06-AA26B0100F74}"/>
              </a:ext>
            </a:extLst>
          </p:cNvPr>
          <p:cNvSpPr/>
          <p:nvPr/>
        </p:nvSpPr>
        <p:spPr>
          <a:xfrm>
            <a:off x="8927700" y="4034926"/>
            <a:ext cx="1368871"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la date</a:t>
            </a:r>
          </a:p>
        </p:txBody>
      </p:sp>
      <p:sp>
        <p:nvSpPr>
          <p:cNvPr id="93" name="Rounded Rectangle 46">
            <a:extLst>
              <a:ext uri="{FF2B5EF4-FFF2-40B4-BE49-F238E27FC236}">
                <a16:creationId xmlns:a16="http://schemas.microsoft.com/office/drawing/2014/main" id="{5574C472-812D-416B-9579-2086BCCFDDAD}"/>
              </a:ext>
            </a:extLst>
          </p:cNvPr>
          <p:cNvSpPr/>
          <p:nvPr/>
        </p:nvSpPr>
        <p:spPr>
          <a:xfrm>
            <a:off x="4781622" y="4712889"/>
            <a:ext cx="1151966"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répondre</a:t>
            </a:r>
          </a:p>
        </p:txBody>
      </p:sp>
      <p:sp>
        <p:nvSpPr>
          <p:cNvPr id="94" name="Rounded Rectangle 46">
            <a:extLst>
              <a:ext uri="{FF2B5EF4-FFF2-40B4-BE49-F238E27FC236}">
                <a16:creationId xmlns:a16="http://schemas.microsoft.com/office/drawing/2014/main" id="{78B6B688-053A-4A74-A8F0-D8203406E67F}"/>
              </a:ext>
            </a:extLst>
          </p:cNvPr>
          <p:cNvSpPr/>
          <p:nvPr/>
        </p:nvSpPr>
        <p:spPr>
          <a:xfrm>
            <a:off x="10423055" y="4712889"/>
            <a:ext cx="1432394"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à gauche</a:t>
            </a:r>
          </a:p>
        </p:txBody>
      </p:sp>
      <p:sp>
        <p:nvSpPr>
          <p:cNvPr id="95" name="Rounded Rectangle 46">
            <a:extLst>
              <a:ext uri="{FF2B5EF4-FFF2-40B4-BE49-F238E27FC236}">
                <a16:creationId xmlns:a16="http://schemas.microsoft.com/office/drawing/2014/main" id="{69A86C4D-9D71-4703-90A4-DC3D305149DE}"/>
              </a:ext>
            </a:extLst>
          </p:cNvPr>
          <p:cNvSpPr/>
          <p:nvPr/>
        </p:nvSpPr>
        <p:spPr>
          <a:xfrm>
            <a:off x="7334553" y="4712889"/>
            <a:ext cx="1464746"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le fromage</a:t>
            </a:r>
          </a:p>
        </p:txBody>
      </p:sp>
      <p:sp>
        <p:nvSpPr>
          <p:cNvPr id="96" name="Rounded Rectangle 46">
            <a:extLst>
              <a:ext uri="{FF2B5EF4-FFF2-40B4-BE49-F238E27FC236}">
                <a16:creationId xmlns:a16="http://schemas.microsoft.com/office/drawing/2014/main" id="{E3F10E1D-C47D-4340-9C0C-378A4D3300A7}"/>
              </a:ext>
            </a:extLst>
          </p:cNvPr>
          <p:cNvSpPr/>
          <p:nvPr/>
        </p:nvSpPr>
        <p:spPr>
          <a:xfrm>
            <a:off x="3382063" y="5403975"/>
            <a:ext cx="1310890"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le portable</a:t>
            </a:r>
          </a:p>
        </p:txBody>
      </p:sp>
      <p:sp>
        <p:nvSpPr>
          <p:cNvPr id="97" name="Rounded Rectangle 46">
            <a:extLst>
              <a:ext uri="{FF2B5EF4-FFF2-40B4-BE49-F238E27FC236}">
                <a16:creationId xmlns:a16="http://schemas.microsoft.com/office/drawing/2014/main" id="{74B1D50D-AC77-49D3-9B42-C0D9C7687EC2}"/>
              </a:ext>
            </a:extLst>
          </p:cNvPr>
          <p:cNvSpPr/>
          <p:nvPr/>
        </p:nvSpPr>
        <p:spPr>
          <a:xfrm>
            <a:off x="6051580" y="5403975"/>
            <a:ext cx="1164978"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il/elle boit</a:t>
            </a:r>
          </a:p>
        </p:txBody>
      </p:sp>
      <p:sp>
        <p:nvSpPr>
          <p:cNvPr id="98" name="Rounded Rectangle 46">
            <a:extLst>
              <a:ext uri="{FF2B5EF4-FFF2-40B4-BE49-F238E27FC236}">
                <a16:creationId xmlns:a16="http://schemas.microsoft.com/office/drawing/2014/main" id="{C4BAF535-A825-4CB4-8175-9A891F42CE66}"/>
              </a:ext>
            </a:extLst>
          </p:cNvPr>
          <p:cNvSpPr/>
          <p:nvPr/>
        </p:nvSpPr>
        <p:spPr>
          <a:xfrm>
            <a:off x="8927701" y="5403975"/>
            <a:ext cx="1366952" cy="3996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rgbClr val="EE6000"/>
                </a:solidFill>
              </a:rPr>
              <a:t>le directeur</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9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9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2"/>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9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96"/>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75"/>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97"/>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76"/>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8"/>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8565</Words>
  <Application>Microsoft Office PowerPoint</Application>
  <PresentationFormat>Widescreen</PresentationFormat>
  <Paragraphs>1195</Paragraphs>
  <Slides>39</Slides>
  <Notes>39</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39</vt:i4>
      </vt:variant>
    </vt:vector>
  </HeadingPairs>
  <TitlesOfParts>
    <vt:vector size="49" baseType="lpstr">
      <vt:lpstr>Arial</vt:lpstr>
      <vt:lpstr>Calibri</vt:lpstr>
      <vt:lpstr>Century Gothic</vt:lpstr>
      <vt:lpstr>Tw Cen MT</vt:lpstr>
      <vt:lpstr>Twentieth Century</vt:lpstr>
      <vt:lpstr>1_Office Theme</vt:lpstr>
      <vt:lpstr>NCELP Theme</vt:lpstr>
      <vt:lpstr>2_Office Theme</vt:lpstr>
      <vt:lpstr>4_Office Theme</vt:lpstr>
      <vt:lpstr>5_Office Theme</vt:lpstr>
      <vt:lpstr>Les vacances de printemps </vt:lpstr>
      <vt:lpstr>-ill-/-ille</vt:lpstr>
      <vt:lpstr>-aill-/-ail</vt:lpstr>
      <vt:lpstr>-eill-/-eil</vt:lpstr>
      <vt:lpstr>-euill-/-euil</vt:lpstr>
      <vt:lpstr>-ouill-/-ouil</vt:lpstr>
      <vt:lpstr>PowerPoint Presentation</vt:lpstr>
      <vt:lpstr>ill-/-ille, -ail/-aille, -eil/-eille, -ouil/-ouille</vt:lpstr>
      <vt:lpstr>Connect quatre</vt:lpstr>
      <vt:lpstr>Connect quatre</vt:lpstr>
      <vt:lpstr>Perfect tense with être</vt:lpstr>
      <vt:lpstr>Les vacances de printemps</vt:lpstr>
      <vt:lpstr>Les vacances d’Amir et Océane</vt:lpstr>
      <vt:lpstr>Emphatic pronouns: moi and toi</vt:lpstr>
      <vt:lpstr>Relative pronoun “qui”</vt:lpstr>
      <vt:lpstr>Une queue</vt:lpstr>
      <vt:lpstr>Qui habite dans ta rue ?</vt:lpstr>
      <vt:lpstr>Qui habite dans ta rue ?</vt:lpstr>
      <vt:lpstr>Qui habite dans ta rue ?</vt:lpstr>
      <vt:lpstr>Les vacances de printemps </vt:lpstr>
      <vt:lpstr>-ill-/-ille</vt:lpstr>
      <vt:lpstr>-aill-/-ail</vt:lpstr>
      <vt:lpstr>-eill-/-eil</vt:lpstr>
      <vt:lpstr>-euill-/-euil</vt:lpstr>
      <vt:lpstr>-ouill-/-ouil</vt:lpstr>
      <vt:lpstr>Phonétique  </vt:lpstr>
      <vt:lpstr>Imperfect tense</vt:lpstr>
      <vt:lpstr>Édith Piaf</vt:lpstr>
      <vt:lpstr>Verbs like prendre</vt:lpstr>
      <vt:lpstr>Verbs like venir</vt:lpstr>
      <vt:lpstr>Verbs like sortir</vt:lpstr>
      <vt:lpstr>Verbs like entendre</vt:lpstr>
      <vt:lpstr>Verbs like lire</vt:lpstr>
      <vt:lpstr>Verbs like écrire</vt:lpstr>
      <vt:lpstr>Verbs like choisir</vt:lpstr>
      <vt:lpstr>La vie à l’université</vt:lpstr>
      <vt:lpstr>Perfect and imperfect tenses</vt:lpstr>
      <vt:lpstr>Céline Dion</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415</cp:revision>
  <dcterms:created xsi:type="dcterms:W3CDTF">2020-06-12T14:19:03Z</dcterms:created>
  <dcterms:modified xsi:type="dcterms:W3CDTF">2022-02-12T11:42:30Z</dcterms:modified>
</cp:coreProperties>
</file>