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33" r:id="rId3"/>
    <p:sldMasterId id="2147483745" r:id="rId4"/>
    <p:sldMasterId id="2147483757" r:id="rId5"/>
  </p:sldMasterIdLst>
  <p:notesMasterIdLst>
    <p:notesMasterId r:id="rId39"/>
  </p:notesMasterIdLst>
  <p:sldIdLst>
    <p:sldId id="855" r:id="rId6"/>
    <p:sldId id="274" r:id="rId7"/>
    <p:sldId id="351" r:id="rId8"/>
    <p:sldId id="773" r:id="rId9"/>
    <p:sldId id="305" r:id="rId10"/>
    <p:sldId id="772" r:id="rId11"/>
    <p:sldId id="801" r:id="rId12"/>
    <p:sldId id="802" r:id="rId13"/>
    <p:sldId id="803" r:id="rId14"/>
    <p:sldId id="804" r:id="rId15"/>
    <p:sldId id="774" r:id="rId16"/>
    <p:sldId id="775" r:id="rId17"/>
    <p:sldId id="776" r:id="rId18"/>
    <p:sldId id="778" r:id="rId19"/>
    <p:sldId id="777" r:id="rId20"/>
    <p:sldId id="806" r:id="rId21"/>
    <p:sldId id="808" r:id="rId22"/>
    <p:sldId id="779" r:id="rId23"/>
    <p:sldId id="782" r:id="rId24"/>
    <p:sldId id="783" r:id="rId25"/>
    <p:sldId id="784" r:id="rId26"/>
    <p:sldId id="785" r:id="rId27"/>
    <p:sldId id="809" r:id="rId28"/>
    <p:sldId id="794" r:id="rId29"/>
    <p:sldId id="344" r:id="rId30"/>
    <p:sldId id="345" r:id="rId31"/>
    <p:sldId id="357" r:id="rId32"/>
    <p:sldId id="378" r:id="rId33"/>
    <p:sldId id="793" r:id="rId34"/>
    <p:sldId id="781" r:id="rId35"/>
    <p:sldId id="795" r:id="rId36"/>
    <p:sldId id="811" r:id="rId37"/>
    <p:sldId id="787" r:id="rId38"/>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115076"/>
    <a:srgbClr val="EAEFF7"/>
    <a:srgbClr val="D2DEEF"/>
    <a:srgbClr val="EE6000"/>
    <a:srgbClr val="FBF0D5"/>
    <a:srgbClr val="F66400"/>
    <a:srgbClr val="E25B00"/>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237" autoAdjust="0"/>
    <p:restoredTop sz="86376" autoAdjust="0"/>
  </p:normalViewPr>
  <p:slideViewPr>
    <p:cSldViewPr snapToGrid="0">
      <p:cViewPr varScale="1">
        <p:scale>
          <a:sx n="77" d="100"/>
          <a:sy n="77" d="100"/>
        </p:scale>
        <p:origin x="192" y="808"/>
      </p:cViewPr>
      <p:guideLst/>
    </p:cSldViewPr>
  </p:slideViewPr>
  <p:outlineViewPr>
    <p:cViewPr>
      <p:scale>
        <a:sx n="33" d="100"/>
        <a:sy n="33" d="100"/>
      </p:scale>
      <p:origin x="0" y="-4312"/>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F79BAE9C-ACF2-4362-814B-1AB50972AD2E}" type="datetimeFigureOut">
              <a:rPr lang="en-GB" smtClean="0"/>
              <a:t>11/06/2021</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Louis_Pasteur#/media/File:Louis_Pasteur_experiment.jp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Unless indicated otherwise, all images from www.pixabay.com – no attribution required.</a:t>
            </a:r>
            <a:br>
              <a:rPr lang="en-GB" dirty="0"/>
            </a:br>
            <a:endParaRPr lang="en-GB" dirty="0"/>
          </a:p>
          <a:p>
            <a:r>
              <a:rPr lang="en-GB" sz="1200" kern="1200" dirty="0">
                <a:solidFill>
                  <a:schemeClr val="tx1"/>
                </a:solidFill>
                <a:effectLst/>
                <a:latin typeface="+mn-lt"/>
                <a:ea typeface="+mn-ea"/>
                <a:cs typeface="+mn-cs"/>
              </a:rPr>
              <a:t>Hi everyone. Great to be here with you today. My name is Robert </a:t>
            </a:r>
            <a:r>
              <a:rPr lang="en-GB" sz="1200" kern="1200" dirty="0" err="1">
                <a:solidFill>
                  <a:schemeClr val="tx1"/>
                </a:solidFill>
                <a:effectLst/>
                <a:latin typeface="+mn-lt"/>
                <a:ea typeface="+mn-ea"/>
                <a:cs typeface="+mn-cs"/>
              </a:rPr>
              <a:t>Woore</a:t>
            </a:r>
            <a:r>
              <a:rPr lang="en-GB" sz="1200" kern="1200" dirty="0">
                <a:solidFill>
                  <a:schemeClr val="tx1"/>
                </a:solidFill>
                <a:effectLst/>
                <a:latin typeface="+mn-lt"/>
                <a:ea typeface="+mn-ea"/>
                <a:cs typeface="+mn-cs"/>
              </a:rPr>
              <a:t> and I am working with NCELP as one of the research specialists focusing in particular on phonics. One of the key areas that I research is reading in a foreign language and the teaching of phonics in foreign languages. In this presentation I want to outline some of the research which underpins the NCELP approach to teaching phonics in French, German and Spanish.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idea of teaching phonics in foreign languages has been around for some time, but it was then one of the core recommendations in the Pedagogy Review published in November 2016, and now it is part of the proposed GCSE Subject Content for languages.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Course overview (information only):</a:t>
            </a:r>
            <a:br>
              <a:rPr lang="en-GB" dirty="0"/>
            </a:br>
            <a:r>
              <a:rPr lang="en-GB" sz="1200" b="0" i="0" kern="1200" dirty="0">
                <a:solidFill>
                  <a:schemeClr val="tx1"/>
                </a:solidFill>
                <a:effectLst/>
                <a:latin typeface="+mn-lt"/>
                <a:ea typeface="+mn-ea"/>
                <a:cs typeface="+mn-cs"/>
              </a:rPr>
              <a:t>The revised GCSE modern foreign languages (MFL) subject content considers sound- symbol correspondences as core literacy and sets out a list of the sound-symbol correspondences that represent key differences between the new language and English. Students are expected to learn these, to be able to read aloud and transcribe them.</a:t>
            </a:r>
          </a:p>
          <a:p>
            <a:r>
              <a:rPr lang="en-GB" sz="1200" b="0" i="0" kern="1200" dirty="0">
                <a:solidFill>
                  <a:schemeClr val="tx1"/>
                </a:solidFill>
                <a:effectLst/>
                <a:latin typeface="+mn-lt"/>
                <a:ea typeface="+mn-ea"/>
                <a:cs typeface="+mn-cs"/>
              </a:rPr>
              <a:t>What is the rationale for teaching the sound-writing relationship? How do we teach it effectively and engagingly? How can we integrate it with meaning and with culture? Many of us as teachers did not learn how to teach phonics as part of our training.</a:t>
            </a:r>
          </a:p>
          <a:p>
            <a:r>
              <a:rPr lang="en-GB" sz="1200" b="1" i="0" kern="1200" dirty="0">
                <a:solidFill>
                  <a:schemeClr val="tx1"/>
                </a:solidFill>
                <a:effectLst/>
                <a:latin typeface="+mn-lt"/>
                <a:ea typeface="+mn-ea"/>
                <a:cs typeface="+mn-cs"/>
              </a:rPr>
              <a:t>This session aims to equip teachers with the pedagogical knowledge, but also with ideas and resources, for phonics teaching in Modern Languages at Key Stage 3 and 4.</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252863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look then at the importance of phonological decoding.  So, in L1, in a first language setting, children meet meet unfamiliar </a:t>
            </a:r>
            <a:r>
              <a:rPr lang="en-GB" sz="1200" i="1" kern="1200" dirty="0">
                <a:solidFill>
                  <a:schemeClr val="tx1"/>
                </a:solidFill>
                <a:effectLst/>
                <a:latin typeface="+mn-lt"/>
                <a:ea typeface="+mn-ea"/>
                <a:cs typeface="+mn-cs"/>
              </a:rPr>
              <a:t>written</a:t>
            </a:r>
            <a:r>
              <a:rPr lang="en-GB" sz="1200" kern="1200" dirty="0">
                <a:solidFill>
                  <a:schemeClr val="tx1"/>
                </a:solidFill>
                <a:effectLst/>
                <a:latin typeface="+mn-lt"/>
                <a:ea typeface="+mn-ea"/>
                <a:cs typeface="+mn-cs"/>
              </a:rPr>
              <a:t> forms, sound them out using their phonics knowledge, and thus </a:t>
            </a:r>
            <a:r>
              <a:rPr lang="en-GB" sz="1200" i="1" kern="1200" dirty="0">
                <a:solidFill>
                  <a:schemeClr val="tx1"/>
                </a:solidFill>
                <a:effectLst/>
                <a:latin typeface="+mn-lt"/>
                <a:ea typeface="+mn-ea"/>
                <a:cs typeface="+mn-cs"/>
              </a:rPr>
              <a:t>discover</a:t>
            </a:r>
            <a:r>
              <a:rPr lang="en-GB" sz="1200" kern="1200" dirty="0">
                <a:solidFill>
                  <a:schemeClr val="tx1"/>
                </a:solidFill>
                <a:effectLst/>
                <a:latin typeface="+mn-lt"/>
                <a:ea typeface="+mn-ea"/>
                <a:cs typeface="+mn-cs"/>
              </a:rPr>
              <a:t> (i.e., recognise) their meaning. So we can say that reading comprehension and discovering the meaning of words orally is a key part of the rationale for phonics teaching in a first language setting.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what about teaching phonics in L2?</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course, if we think of our own classrooms, as in many other instructed contexts around the world, so classroom foreign language contexts around the world, learners start to encounter the written language pretty much at the same time as they start to learn the language itself.  </a:t>
            </a:r>
          </a:p>
          <a:p>
            <a:r>
              <a:rPr lang="en-GB" sz="1200" kern="1200" dirty="0">
                <a:solidFill>
                  <a:schemeClr val="tx1"/>
                </a:solidFill>
                <a:effectLst/>
                <a:latin typeface="+mn-lt"/>
                <a:ea typeface="+mn-ea"/>
                <a:cs typeface="+mn-cs"/>
              </a:rPr>
              <a:t>If you think of a learner encountering the French word &lt;chat&gt;. Even if they could sound that out, even if they have secure phonic knowledge and can pronounce ‘chat’. If they don’t know ‘chat’ orally, then sounding that word out is not going to help them in terms of understanding or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4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on that basis, some people might argue that there’s no point in teaching phonics in a foreign language. But we would strongly disagree with that view for several reasons.  </a:t>
            </a:r>
          </a:p>
          <a:p>
            <a:r>
              <a:rPr lang="en-GB" sz="1200" kern="1200" dirty="0">
                <a:solidFill>
                  <a:schemeClr val="tx1"/>
                </a:solidFill>
                <a:effectLst/>
                <a:latin typeface="+mn-lt"/>
                <a:ea typeface="+mn-ea"/>
                <a:cs typeface="+mn-cs"/>
              </a:rPr>
              <a:t>Firstly, in a large-scale study by </a:t>
            </a:r>
            <a:r>
              <a:rPr lang="en-GB" sz="1200" kern="1200" dirty="0" err="1">
                <a:solidFill>
                  <a:schemeClr val="tx1"/>
                </a:solidFill>
                <a:effectLst/>
                <a:latin typeface="+mn-lt"/>
                <a:ea typeface="+mn-ea"/>
                <a:cs typeface="+mn-cs"/>
              </a:rPr>
              <a:t>Erler</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Macaro</a:t>
            </a:r>
            <a:r>
              <a:rPr lang="en-GB" sz="1200" kern="1200" dirty="0">
                <a:solidFill>
                  <a:schemeClr val="tx1"/>
                </a:solidFill>
                <a:effectLst/>
                <a:latin typeface="+mn-lt"/>
                <a:ea typeface="+mn-ea"/>
                <a:cs typeface="+mn-cs"/>
              </a:rPr>
              <a:t> looking at MFL learners in England learning French, they found that many learners did actually say that they try to sound out words they don’t know in written texts. There may be some words which they do know, it’s possible that there are some words that they know orally, and that by sounding them out they could discover the meaning. But that will only work obviously if they have the secure phonic knowledge to sound the word out accurately. Otherwise that strategy will misfire.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Beyond thinking about </a:t>
            </a:r>
            <a:r>
              <a:rPr lang="en-GB" sz="1200" b="1" kern="1200" dirty="0">
                <a:solidFill>
                  <a:schemeClr val="tx1"/>
                </a:solidFill>
                <a:effectLst/>
                <a:latin typeface="+mn-lt"/>
                <a:ea typeface="+mn-ea"/>
                <a:cs typeface="+mn-cs"/>
              </a:rPr>
              <a:t>reading comprehension</a:t>
            </a:r>
            <a:r>
              <a:rPr lang="en-GB" sz="1200" kern="1200" dirty="0">
                <a:solidFill>
                  <a:schemeClr val="tx1"/>
                </a:solidFill>
                <a:effectLst/>
                <a:latin typeface="+mn-lt"/>
                <a:ea typeface="+mn-ea"/>
                <a:cs typeface="+mn-cs"/>
              </a:rPr>
              <a:t>, there is evidence that accurate decoding in a foreign language may have a positive impact on various other aspects of language learning.  </a:t>
            </a:r>
          </a:p>
          <a:p>
            <a:r>
              <a:rPr lang="en-GB" sz="1200" kern="1200" dirty="0">
                <a:solidFill>
                  <a:schemeClr val="tx1"/>
                </a:solidFill>
                <a:effectLst/>
                <a:latin typeface="+mn-lt"/>
                <a:ea typeface="+mn-ea"/>
                <a:cs typeface="+mn-cs"/>
              </a:rPr>
              <a:t>So, </a:t>
            </a:r>
            <a:r>
              <a:rPr lang="en-GB" sz="1200" b="1" kern="1200" dirty="0">
                <a:solidFill>
                  <a:schemeClr val="tx1"/>
                </a:solidFill>
                <a:effectLst/>
                <a:latin typeface="+mn-lt"/>
                <a:ea typeface="+mn-ea"/>
                <a:cs typeface="+mn-cs"/>
              </a:rPr>
              <a:t>vocabulary learning </a:t>
            </a:r>
            <a:r>
              <a:rPr lang="en-GB" sz="1200" kern="1200" dirty="0">
                <a:solidFill>
                  <a:schemeClr val="tx1"/>
                </a:solidFill>
                <a:effectLst/>
                <a:latin typeface="+mn-lt"/>
                <a:ea typeface="+mn-ea"/>
                <a:cs typeface="+mn-cs"/>
              </a:rPr>
              <a:t>being a key one and </a:t>
            </a:r>
            <a:r>
              <a:rPr lang="en-GB" sz="1200" b="1" kern="1200" dirty="0">
                <a:solidFill>
                  <a:schemeClr val="tx1"/>
                </a:solidFill>
                <a:effectLst/>
                <a:latin typeface="+mn-lt"/>
                <a:ea typeface="+mn-ea"/>
                <a:cs typeface="+mn-cs"/>
              </a:rPr>
              <a:t>learner autonomy </a:t>
            </a:r>
            <a:r>
              <a:rPr lang="en-GB" sz="1200" kern="1200" dirty="0">
                <a:solidFill>
                  <a:schemeClr val="tx1"/>
                </a:solidFill>
                <a:effectLst/>
                <a:latin typeface="+mn-lt"/>
                <a:ea typeface="+mn-ea"/>
                <a:cs typeface="+mn-cs"/>
              </a:rPr>
              <a:t>and those are linked because a learner who is able to sound out a word accurately and obtain an accurate phonological form for that word, is then less dependent on other spoken models.</a:t>
            </a:r>
          </a:p>
          <a:p>
            <a:r>
              <a:rPr lang="en-GB" sz="1200" b="1" kern="1200" dirty="0">
                <a:solidFill>
                  <a:schemeClr val="tx1"/>
                </a:solidFill>
                <a:effectLst/>
                <a:latin typeface="+mn-lt"/>
                <a:ea typeface="+mn-ea"/>
                <a:cs typeface="+mn-cs"/>
              </a:rPr>
              <a:t>Grammar learning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Erler</a:t>
            </a:r>
            <a:r>
              <a:rPr lang="en-GB" sz="1200" kern="1200" dirty="0">
                <a:solidFill>
                  <a:schemeClr val="tx1"/>
                </a:solidFill>
                <a:effectLst/>
                <a:latin typeface="+mn-lt"/>
                <a:ea typeface="+mn-ea"/>
                <a:cs typeface="+mn-cs"/>
              </a:rPr>
              <a:t> pointed out that if a learner is sounding out the word &lt;je&gt; and &lt;</a:t>
            </a:r>
            <a:r>
              <a:rPr lang="en-GB" sz="1200" kern="1200" dirty="0" err="1">
                <a:solidFill>
                  <a:schemeClr val="tx1"/>
                </a:solidFill>
                <a:effectLst/>
                <a:latin typeface="+mn-lt"/>
                <a:ea typeface="+mn-ea"/>
                <a:cs typeface="+mn-cs"/>
              </a:rPr>
              <a:t>j’ai</a:t>
            </a:r>
            <a:r>
              <a:rPr lang="en-GB" sz="1200" kern="1200" dirty="0">
                <a:solidFill>
                  <a:schemeClr val="tx1"/>
                </a:solidFill>
                <a:effectLst/>
                <a:latin typeface="+mn-lt"/>
                <a:ea typeface="+mn-ea"/>
                <a:cs typeface="+mn-cs"/>
              </a:rPr>
              <a:t>&gt; and is doing that inaccurately, those two words may sound the same to that learner, making them very difficult to distinguish between. The same with say a present tense and a past participle &lt;</a:t>
            </a:r>
            <a:r>
              <a:rPr lang="en-GB" sz="1200" kern="1200" dirty="0" err="1">
                <a:solidFill>
                  <a:schemeClr val="tx1"/>
                </a:solidFill>
                <a:effectLst/>
                <a:latin typeface="+mn-lt"/>
                <a:ea typeface="+mn-ea"/>
                <a:cs typeface="+mn-cs"/>
              </a:rPr>
              <a:t>parle</a:t>
            </a:r>
            <a:r>
              <a:rPr lang="en-GB" sz="1200" kern="1200" dirty="0">
                <a:solidFill>
                  <a:schemeClr val="tx1"/>
                </a:solidFill>
                <a:effectLst/>
                <a:latin typeface="+mn-lt"/>
                <a:ea typeface="+mn-ea"/>
                <a:cs typeface="+mn-cs"/>
              </a:rPr>
              <a:t>&gt; versus &lt;</a:t>
            </a:r>
            <a:r>
              <a:rPr lang="en-GB" sz="1200" kern="1200" dirty="0" err="1">
                <a:solidFill>
                  <a:schemeClr val="tx1"/>
                </a:solidFill>
                <a:effectLst/>
                <a:latin typeface="+mn-lt"/>
                <a:ea typeface="+mn-ea"/>
                <a:cs typeface="+mn-cs"/>
              </a:rPr>
              <a:t>parlé</a:t>
            </a:r>
            <a:r>
              <a:rPr lang="en-GB" sz="1200" kern="1200" dirty="0">
                <a:solidFill>
                  <a:schemeClr val="tx1"/>
                </a:solidFill>
                <a:effectLst/>
                <a:latin typeface="+mn-lt"/>
                <a:ea typeface="+mn-ea"/>
                <a:cs typeface="+mn-cs"/>
              </a:rPr>
              <a:t>&gt;, for some learners if they’re decoding inaccurately, those two words may sound the same, so making it very difficult then for them to distinguish between these two key grammatical forms.</a:t>
            </a:r>
          </a:p>
          <a:p>
            <a:r>
              <a:rPr lang="en-GB" sz="1200" kern="1200" dirty="0">
                <a:solidFill>
                  <a:schemeClr val="tx1"/>
                </a:solidFill>
                <a:effectLst/>
                <a:latin typeface="+mn-lt"/>
                <a:ea typeface="+mn-ea"/>
                <a:cs typeface="+mn-cs"/>
              </a:rPr>
              <a:t>A link has been found between </a:t>
            </a:r>
            <a:r>
              <a:rPr lang="en-GB" sz="1200" b="1" kern="1200" dirty="0">
                <a:solidFill>
                  <a:schemeClr val="tx1"/>
                </a:solidFill>
                <a:effectLst/>
                <a:latin typeface="+mn-lt"/>
                <a:ea typeface="+mn-ea"/>
                <a:cs typeface="+mn-cs"/>
              </a:rPr>
              <a:t>ability to decode accurately and motivation </a:t>
            </a:r>
            <a:r>
              <a:rPr lang="en-GB" sz="1200" kern="1200" dirty="0">
                <a:solidFill>
                  <a:schemeClr val="tx1"/>
                </a:solidFill>
                <a:effectLst/>
                <a:latin typeface="+mn-lt"/>
                <a:ea typeface="+mn-ea"/>
                <a:cs typeface="+mn-cs"/>
              </a:rPr>
              <a:t>for studying the language and intention to continue studying that language.  </a:t>
            </a:r>
          </a:p>
          <a:p>
            <a:r>
              <a:rPr lang="en-GB" sz="1200" b="1" kern="1200" dirty="0">
                <a:solidFill>
                  <a:schemeClr val="tx1"/>
                </a:solidFill>
                <a:effectLst/>
                <a:latin typeface="+mn-lt"/>
                <a:ea typeface="+mn-ea"/>
                <a:cs typeface="+mn-cs"/>
              </a:rPr>
              <a:t>Speaking</a:t>
            </a:r>
            <a:r>
              <a:rPr lang="en-GB" sz="1200" kern="1200" dirty="0">
                <a:solidFill>
                  <a:schemeClr val="tx1"/>
                </a:solidFill>
                <a:effectLst/>
                <a:latin typeface="+mn-lt"/>
                <a:ea typeface="+mn-ea"/>
                <a:cs typeface="+mn-cs"/>
              </a:rPr>
              <a:t> obviously, children often speak from the basis of written models.  </a:t>
            </a:r>
          </a:p>
          <a:p>
            <a:r>
              <a:rPr lang="en-GB" sz="1200" b="1" kern="1200" dirty="0">
                <a:solidFill>
                  <a:schemeClr val="tx1"/>
                </a:solidFill>
                <a:effectLst/>
                <a:latin typeface="+mn-lt"/>
                <a:ea typeface="+mn-ea"/>
                <a:cs typeface="+mn-cs"/>
              </a:rPr>
              <a:t>Listening</a:t>
            </a:r>
            <a:r>
              <a:rPr lang="en-GB" sz="1200" kern="1200" dirty="0">
                <a:solidFill>
                  <a:schemeClr val="tx1"/>
                </a:solidFill>
                <a:effectLst/>
                <a:latin typeface="+mn-lt"/>
                <a:ea typeface="+mn-ea"/>
                <a:cs typeface="+mn-cs"/>
              </a:rPr>
              <a:t> because the link between spoken and written forms can help learners to segment the speech stream, which is one of the key challenges of listening comprehension.</a:t>
            </a:r>
          </a:p>
          <a:p>
            <a:r>
              <a:rPr lang="en-GB" sz="1200" kern="1200" dirty="0">
                <a:solidFill>
                  <a:schemeClr val="tx1"/>
                </a:solidFill>
                <a:effectLst/>
                <a:latin typeface="+mn-lt"/>
                <a:ea typeface="+mn-ea"/>
                <a:cs typeface="+mn-cs"/>
              </a:rPr>
              <a:t>And finally</a:t>
            </a:r>
            <a:r>
              <a:rPr lang="en-GB" sz="1200" b="1" kern="1200" dirty="0">
                <a:solidFill>
                  <a:schemeClr val="tx1"/>
                </a:solidFill>
                <a:effectLst/>
                <a:latin typeface="+mn-lt"/>
                <a:ea typeface="+mn-ea"/>
                <a:cs typeface="+mn-cs"/>
              </a:rPr>
              <a:t> writing. </a:t>
            </a:r>
            <a:r>
              <a:rPr lang="en-GB" sz="1200" kern="1200" dirty="0">
                <a:solidFill>
                  <a:schemeClr val="tx1"/>
                </a:solidFill>
                <a:effectLst/>
                <a:latin typeface="+mn-lt"/>
                <a:ea typeface="+mn-ea"/>
                <a:cs typeface="+mn-cs"/>
              </a:rPr>
              <a:t>Again </a:t>
            </a:r>
            <a:r>
              <a:rPr lang="en-GB" sz="1200" kern="1200" dirty="0" err="1">
                <a:solidFill>
                  <a:schemeClr val="tx1"/>
                </a:solidFill>
                <a:effectLst/>
                <a:latin typeface="+mn-lt"/>
                <a:ea typeface="+mn-ea"/>
                <a:cs typeface="+mn-cs"/>
              </a:rPr>
              <a:t>Macaro</a:t>
            </a:r>
            <a:r>
              <a:rPr lang="en-GB" sz="1200" kern="1200" dirty="0">
                <a:solidFill>
                  <a:schemeClr val="tx1"/>
                </a:solidFill>
                <a:effectLst/>
                <a:latin typeface="+mn-lt"/>
                <a:ea typeface="+mn-ea"/>
                <a:cs typeface="+mn-cs"/>
              </a:rPr>
              <a:t> did a study of beginner learners’ writing strategies in French in an MFL context and found that when copying down from the board for example, they would as part of that process of copying them down sound words out inaccurately and then would reflect that inaccurate pronunciation in what they wrote down. So, they would not copy what was on the board, but it would be mediated by their decoding and it would lead to errors.</a:t>
            </a:r>
          </a:p>
          <a:p>
            <a:r>
              <a:rPr lang="en-GB" sz="1200" kern="1200" dirty="0">
                <a:solidFill>
                  <a:schemeClr val="tx1"/>
                </a:solidFill>
                <a:effectLst/>
                <a:latin typeface="+mn-lt"/>
                <a:ea typeface="+mn-ea"/>
                <a:cs typeface="+mn-cs"/>
              </a:rPr>
              <a:t>So, we can see here, that the rationale for teaching phonics in an L2 may be different but is nonetheless a really strong one we would argue.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64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We’ve done quite a bit of research in MFL classrooms looking at progress in phonological decoding over time and I would say that there’s fairly strong evidence that in the absence of explicit instruction, so if they’re not taught phonics, on the whole students are not very good at phonological decoding and reading aloud. That’s obviously not to say that no students are any good at it and nobody makes any progress, but thinking about the average classroom, many learners are not very good at it, they don’t seem to make a great deal of progress over the course of Key Stage 3 and somehow they seem to just carry on reading many words as if they were English words, pronouncing them using the heuristic of English SSCs.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 course, that’s not surprising because think how much MFL exposure they get per week compared to the vast amount of English texts that they are exposed to in a given week. So those English SSCs are continuously being reinforced.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we also have found is that if you push students, saying come on how do you think this French word should sound, in many cases they do know when they stop to think about it that it should not be pronounced like English but they don’t have that secure phonic knowledge to know how it should be pronounced so they may come up with all kinds of different pronunciations which are incorrect but at least they’re not English. So that’s why we’ve got this analogy, it’s a bit like pin the tail on the donkey, as though they’ve got a blindfold on and they’re trying to think well how should I say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02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one study of learners’ progress in phonological decoding in French in KS3, I asked them to read aloud a set of unfamiliar words in French. So, they were real words but words which they hadn’t encountered before and I audio recorded them. In fact, they sat on their own in a quiet place, perhaps in the corner of the classroom and they read through this list onto the audio recorder.  </a:t>
            </a:r>
          </a:p>
          <a:p>
            <a:r>
              <a:rPr lang="en-GB" sz="1200" kern="1200" dirty="0">
                <a:solidFill>
                  <a:schemeClr val="tx1"/>
                </a:solidFill>
                <a:effectLst/>
                <a:latin typeface="+mn-lt"/>
                <a:ea typeface="+mn-ea"/>
                <a:cs typeface="+mn-cs"/>
              </a:rPr>
              <a:t>When I came back to listen afterwards to what they had recorded, I found there were these quite entertaining comments muttered under their breath as they went along and there’s just a selection here. Things like “these words are getting more and more ridiculous as we go along” and “they look like gibberish” and these made me laugh. But afterwards I thought that there is actually a serious point embedded in these comments which is to do with their motivation for learning and their attributions to their success or failure. So, about being able to read the words accurately. So, if they believe that they’re not able to pronounce these words well and if they believe that the reason for that is that the system they’re trying to read is ridiculous and gibberish and weird, then they’re going to have little incentive for trying to master that system, a system which cannot be mastered.</a:t>
            </a:r>
          </a:p>
          <a:p>
            <a:r>
              <a:rPr lang="en-GB" sz="1200" kern="1200" dirty="0">
                <a:solidFill>
                  <a:schemeClr val="tx1"/>
                </a:solidFill>
                <a:effectLst/>
                <a:latin typeface="+mn-lt"/>
                <a:ea typeface="+mn-ea"/>
                <a:cs typeface="+mn-cs"/>
              </a:rPr>
              <a:t>And that’s why we talked earlier about those awareness raising exercises because I think it’s important to get learners to understand that the system can be mastered. Okay, it may be difficult and different to English and it may take them some time, but it’s a system that can be mastered with the right levels of focus and effort.</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285506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Okay so, if this is important for learners to master and if without some explicit instruction many learners don’t master it, then we need to look at whether and how this knowledge can be taught in the new language.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there’s a couple of quotations here which I’ll just let you read through.  One from the Pedagogy Review, the Teaching School Council review and secondly one from Rachel Hawkes who is the NCELP co-director and someone who has been teaching phonics successfully in MFL for many years.  So if I just let you read those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91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terms of research evidence, I think it would be fair to say that we need much more research into the teaching of phonics in foreign languages.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could look at evidence relating to minority language learners – e.g. EAL students in UK.  There is quite a lot of research on this and the findings suggest that phonics teaching improves basic literacy skills, but with limited impact on reading comprehension.  If we think back to the ‘simple view of reading’, this is because their decoding may be good, but their general linguistic comprehension remains weak and so they also need to work on that – e.g. develop vocabulary knowledge.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Foreign language contexts are a bit different because there is generally much less exposure to the language.  To my knowledge, there has been one systematic review in this area and the findings were broadly similar to those relating to minority English learners: i.e. positive impact on literacy skills but not necessarily a big impact on reading comprehension.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about evidence specifically relating to phonics teaching in foreign language contexts?  Systematic review underway – preliminary scoping</a:t>
            </a:r>
            <a:r>
              <a:rPr lang="en-GB" sz="1200" kern="1200" baseline="0" dirty="0">
                <a:solidFill>
                  <a:schemeClr val="tx1"/>
                </a:solidFill>
                <a:effectLst/>
                <a:latin typeface="+mn-lt"/>
                <a:ea typeface="+mn-ea"/>
                <a:cs typeface="+mn-cs"/>
              </a:rPr>
              <a:t> search identified 20 studies – summarized on next slide.  </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68056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Preliminary findings of systematic review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0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I’ve picked out, in this slide and the following slides, 3 doctoral studies, 2 of which were based in the UK context, and another because it looks at the impact of phonics on vocabulary learning.  </a:t>
            </a:r>
          </a:p>
          <a:p>
            <a:r>
              <a:rPr lang="en-GB" sz="1200" kern="1200" dirty="0">
                <a:solidFill>
                  <a:schemeClr val="tx1"/>
                </a:solidFill>
                <a:effectLst/>
                <a:latin typeface="+mn-lt"/>
                <a:ea typeface="+mn-ea"/>
                <a:cs typeface="+mn-cs"/>
              </a:rPr>
              <a:t>I’ll just let you read through the notes on those, and after that I will tell you a little bit about a larger scale study which we completed recently known as the FLEUR project: Foreign Language Education Unlocking Reading.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0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terms of research evidence, I think it would be fair to say that we need much more research into the teaching of phonics in foreign languages. I’ve picked out, in this slide and the following slides, 3 doctoral studies, 2 of which were based in the UK context. I’ll just let you read through the notes on those, and after that I will tell you a little bit about a larger scale study which we completed recently known as the FLEUR project: Foreign Language Education Unlocking Reading.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26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our aims for the first part of this session are </a:t>
            </a:r>
            <a:r>
              <a:rPr lang="en-GB" sz="1200" kern="1200" dirty="0">
                <a:solidFill>
                  <a:schemeClr val="tx1"/>
                </a:solidFill>
                <a:effectLst/>
                <a:latin typeface="+mn-lt"/>
                <a:ea typeface="+mn-ea"/>
                <a:cs typeface="+mn-cs"/>
              </a:rPr>
              <a:t>to: develop an understanding of the rationale for phonics teaching in MFL (modern foreign languages); look at some of the research evidence underpinning this.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first part of the webinar will be about 55 minutes.  After a short comfort break of 10 minutes, we’ll come back and Rachel will share resources that demonstrate how phonics knowledge develops through presentation, practice and consolidation phases, as well as looking at ways we’ve been working to develop additional aspects of the sound-writing relationship knowledge.</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053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terms of research evidence, I think it would be fair to say that we need much more research into the teaching of phonics in foreign languages. I’ve picked out, in this slide and the following slides, 3 doctoral studies, 2 of which were based in the UK context. I’ll just let you read through the notes on those, and after that I will tell you a little bit about a larger scale study which we completed recently known as the FLEUR project: Foreign Language Education Unlocking Reading.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72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you’ll have seen from those notes that those 3 studies all were fairly small-scale and all had their own particular limitations, and so this led us to plan the FLEUR study which was an attempt to gather more robust evidence on the effects of phonics teaching in MFL. It was an experimental study, so a design explicitly intended to measure the effects of different teaching approaches. It was a pre-, post-, delayed post- design - in other words, we tested the pupils before they had the teaching, immediately after the teaching, and after a delay of about 6 months to see to what extent any effects were durable over time.</a:t>
            </a:r>
          </a:p>
          <a:p>
            <a:r>
              <a:rPr lang="en-GB" sz="1200" kern="1200" dirty="0">
                <a:solidFill>
                  <a:schemeClr val="tx1"/>
                </a:solidFill>
                <a:effectLst/>
                <a:latin typeface="+mn-lt"/>
                <a:ea typeface="+mn-ea"/>
                <a:cs typeface="+mn-cs"/>
              </a:rPr>
              <a:t>I’ve somehow forgotten to put on this slide but they were Year 7 classes who took park in 36 schools across the country, and there were about 900 students in total, so it was a fairly large-scale study. There were 33 comprehensive schools and 3 grammar schools, and the teaching they received lasted about 16 weeks starting in January of Year 7, lasting about 25 minutes a week. The teaching was delivered by their usual class teachers but we co-planned those interventions with the teachers so it was a collaborative intervention design. Each school was allocated to 1 of 3 different conditions. So 1 group was the comparison group in a way. They read some challenging texts, which we specially created for the project, and those texts were designed to be quite a bit above students’ current productive linguistic level in the foreign language, and were quite a lot harder and longer than the kinds of texts they were routinely meeting in their Year 7 textbooks. Those texts were also designed to contain many examples of particular symbol/sound correspondences and to facilitate the use of particular strategies, but they weren’t given any instruction in either phonics or symbol/sound correspondences or strategies. It was to see what they did just from reading the text. The other 2 groups received explicit instruction, either in phonics with no strategy instruction, or in reading strategies but with no phonics instruction. So, it was an attempt to see what these 2 instructional approaches give pupils over and above simply being exposed to the challenging texts.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had a range of outcome measures, so reading comprehension was included, but for the reasons we said, we looked at wider outcomes, particularly vocabulary knowledge. Vocabulary knowledge is often used as a sort of quick proxy for overall language proficiency, and we’ve already discussed how there’s a link between phonological decoding and vocabulary acquisition, so we wanted to include vocabulary. We also looked at phonological decoding strategic behaviour, obviously to see if the instructional approach has directly impacted on the things they were intended to impact on. Also known as self-efficacy, the extent to which they felt able to tackle reading texts, their motivation for learning the language, and we used questionnaires and interviews to gather their views on the teaching they’d received.</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4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are some of the key findings of the FLEUR study, or at least relating to phonics. Please do have a look at the full set of findings which you can find in the public report which is freely available online.</a:t>
            </a:r>
          </a:p>
          <a:p>
            <a:r>
              <a:rPr lang="en-GB" sz="1200" kern="1200" dirty="0">
                <a:solidFill>
                  <a:schemeClr val="tx1"/>
                </a:solidFill>
                <a:effectLst/>
                <a:latin typeface="+mn-lt"/>
                <a:ea typeface="+mn-ea"/>
                <a:cs typeface="+mn-cs"/>
              </a:rPr>
              <a:t>First of all, the phonics teaching did lead to significantly greater progress in phonological decoding, at least after controlling for students’ prior attainment. As one would have hoped, they got better at the thing they were taught. We measured decoding using pen and paper decoding tests which we developed for the project, which we think was good but which was certainly less sensitive than a reading aloud task. We think possibly that this graph at the bottom-left underrepresents the real progress made by the phonics group and the difference between the groups, but we just didn’t have time to administer and listen to 900 individual reading aloud tasks.</a:t>
            </a:r>
          </a:p>
          <a:p>
            <a:r>
              <a:rPr lang="en-GB" sz="1200" kern="1200" dirty="0">
                <a:solidFill>
                  <a:schemeClr val="tx1"/>
                </a:solidFill>
                <a:effectLst/>
                <a:latin typeface="+mn-lt"/>
                <a:ea typeface="+mn-ea"/>
                <a:cs typeface="+mn-cs"/>
              </a:rPr>
              <a:t>In terms of reading comprehension, we didn’t find any difference between the groups, and that was as we expected if we think back to what we said about the rationale for phonics teaching in L1 and L2 and the fact that you wouldn’t necessarily expect an immediate payback in an L2. That’s because even if students sound out a word accurately, a new word they’ve not seen before, they probably don’t know that word orally anyway, so that was as we expected. However, the phonics group, this is the graph at the bottom right, did make significantly more gains in vocabulary knowledge. Again that ties in with what we said earlier about the links between phonological decoding and vocab acquisition. Remember this was a fairly short intervention over 16 weeks, so this is important because vocab knowledge is known to be a key factor in performance in all 4 language skills. </a:t>
            </a:r>
          </a:p>
          <a:p>
            <a:r>
              <a:rPr lang="en-GB" sz="1200" kern="1200" dirty="0">
                <a:solidFill>
                  <a:schemeClr val="tx1"/>
                </a:solidFill>
                <a:effectLst/>
                <a:latin typeface="+mn-lt"/>
                <a:ea typeface="+mn-ea"/>
                <a:cs typeface="+mn-cs"/>
              </a:rPr>
              <a:t>So, going back to that previous point about reading, I think over a longer period of time, one would expect phonics instruction to lead to benefits for reading comprehension because of the greater vocabulary knowledge that students would be likely to accrue over time, and that in turn would facilitate their reading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5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212F4-EB5A-464B-92EC-DACFCB1CC2CD}" type="slidenum">
              <a:rPr lang="en-GB" smtClean="0"/>
              <a:t>23</a:t>
            </a:fld>
            <a:endParaRPr lang="en-GB"/>
          </a:p>
        </p:txBody>
      </p:sp>
    </p:spTree>
    <p:extLst>
      <p:ext uri="{BB962C8B-B14F-4D97-AF65-F5344CB8AC3E}">
        <p14:creationId xmlns:p14="http://schemas.microsoft.com/office/powerpoint/2010/main" val="210159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our aims for the first part of this session are </a:t>
            </a:r>
            <a:r>
              <a:rPr lang="en-GB" sz="1200" kern="1200" dirty="0">
                <a:solidFill>
                  <a:schemeClr val="tx1"/>
                </a:solidFill>
                <a:effectLst/>
                <a:latin typeface="+mn-lt"/>
                <a:ea typeface="+mn-ea"/>
                <a:cs typeface="+mn-cs"/>
              </a:rPr>
              <a:t>to: develop an understanding of the rationale for phonics teaching in MFL (modern foreign languages); look at some of the research evidence underpinning this.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first part of the webinar will be about 55 minutes.  After a short comfort break of 10 minutes, we’ll come back and Rachel will share resources that demonstrate how phonics knowledge develops through presentation, practice and consolidation phases, as well as looking at ways we’ve been working to develop additional aspects of the sound-writing relationship knowledge.</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6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move on to thinking about assessing and monitoring progress in phonological decoding. If we are saying that something is important enough to focus on in our teaching then we are also going to need to assess it to evaluate the impact of that teaching, to see how successful it is, but also to ascertain the gaps in students’ knowledge, to see where future teaching will need to be targeted, to see which SSC will need more work, which SSC will need recapping, and so 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want to invite you first to think about any approaches or resources that you currently use to assess your own students’ phonological decoding and to monitor progress over time. Of course, that could be informal, it could be just as easy as just listening to people as they answer in class as they are based on written models. But what approaches do you currently use and what strengths and limitations might those approaches have? </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25</a:t>
            </a:fld>
            <a:endParaRPr lang="en-GB"/>
          </a:p>
        </p:txBody>
      </p:sp>
    </p:spTree>
    <p:extLst>
      <p:ext uri="{BB962C8B-B14F-4D97-AF65-F5344CB8AC3E}">
        <p14:creationId xmlns:p14="http://schemas.microsoft.com/office/powerpoint/2010/main" val="797847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NCELP SOW, we use two main approaches measure phonological decoding.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 the one hand, reading aloud measures where students are asked to read aloud individual words or perhaps connected stretches of text. </a:t>
            </a:r>
          </a:p>
          <a:p>
            <a:r>
              <a:rPr lang="en-GB" sz="1200" kern="1200" dirty="0">
                <a:solidFill>
                  <a:schemeClr val="tx1"/>
                </a:solidFill>
                <a:effectLst/>
                <a:latin typeface="+mn-lt"/>
                <a:ea typeface="+mn-ea"/>
                <a:cs typeface="+mn-cs"/>
              </a:rPr>
              <a:t>Remember, we talked previously about the importance of getting students to read unfamiliar words aloud, which is a bit like what happens within the phonics screening check in primary schools.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Secondly, we use transcription tasks where students listen to unfamiliar words and transcribe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Obviously, reading aloud tasks are more difficult and time consuming to administer in a whole class context, but there are ways of making that easier to do, perhaps for example getting students to work in pairs and the teacher can walk around and eavesdrop on particular pairs. There are also opportunities for speaking homework to be set, there is also a resource on the NCELP Resource Portal looking at speaking homework, by getting students to record themselves reading a passage at home and sending you the recording for you to listen to.  And part of the value for students is the practice.  For the teacher who is trying to gauge how well the class is progressing more generally with phonics knowledge, s/he can sample the group, e.g., listen to 1/5 recordings, 6 of the 30 students, to gain enough of an idea to adjust teaching.  Individual phonics assessments can then be completed too, but less frequently.</a:t>
            </a:r>
          </a:p>
          <a:p>
            <a:r>
              <a:rPr lang="en-GB" sz="1200" kern="1200" dirty="0">
                <a:solidFill>
                  <a:schemeClr val="tx1"/>
                </a:solidFill>
                <a:effectLst/>
                <a:latin typeface="+mn-lt"/>
                <a:ea typeface="+mn-ea"/>
                <a:cs typeface="+mn-cs"/>
              </a:rPr>
              <a:t>On the NCELP website through the Resource Portal you can find examples of both of these kinds of tests.</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26</a:t>
            </a:fld>
            <a:endParaRPr lang="en-GB"/>
          </a:p>
        </p:txBody>
      </p:sp>
    </p:spTree>
    <p:extLst>
      <p:ext uri="{BB962C8B-B14F-4D97-AF65-F5344CB8AC3E}">
        <p14:creationId xmlns:p14="http://schemas.microsoft.com/office/powerpoint/2010/main" val="373623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Transcription example from Summer Term Y7 French assessment</a:t>
            </a:r>
            <a:br>
              <a:rPr lang="en-GB" b="1" dirty="0"/>
            </a:br>
            <a:endParaRPr lang="en-GB" b="1" dirty="0"/>
          </a:p>
          <a:p>
            <a:r>
              <a:rPr lang="en-GB" b="1" dirty="0"/>
              <a:t>Transcript</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absolum</a:t>
            </a:r>
            <a:r>
              <a:rPr lang="en-GB" sz="1200" b="1" kern="1200" dirty="0" err="1">
                <a:solidFill>
                  <a:schemeClr val="tx1"/>
                </a:solidFill>
                <a:effectLst/>
                <a:latin typeface="+mn-lt"/>
                <a:ea typeface="+mn-ea"/>
                <a:cs typeface="+mn-cs"/>
              </a:rPr>
              <a:t>en</a:t>
            </a:r>
            <a:r>
              <a:rPr lang="en-GB" sz="1200" kern="1200" dirty="0" err="1">
                <a:solidFill>
                  <a:schemeClr val="tx1"/>
                </a:solidFill>
                <a:effectLst/>
                <a:latin typeface="+mn-lt"/>
                <a:ea typeface="+mn-ea"/>
                <a:cs typeface="+mn-cs"/>
              </a:rPr>
              <a:t>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a:t>
            </a:r>
            <a:r>
              <a:rPr lang="en-GB" sz="1200" kern="1200" dirty="0" err="1">
                <a:solidFill>
                  <a:schemeClr val="tx1"/>
                </a:solidFill>
                <a:effectLst/>
                <a:latin typeface="+mn-lt"/>
                <a:ea typeface="+mn-ea"/>
                <a:cs typeface="+mn-cs"/>
              </a:rPr>
              <a:t>ch</a:t>
            </a:r>
            <a:r>
              <a:rPr lang="en-GB" sz="1200" b="1" kern="1200" dirty="0" err="1">
                <a:solidFill>
                  <a:schemeClr val="tx1"/>
                </a:solidFill>
                <a:effectLst/>
                <a:latin typeface="+mn-lt"/>
                <a:ea typeface="+mn-ea"/>
                <a:cs typeface="+mn-cs"/>
              </a:rPr>
              <a:t>au</a:t>
            </a:r>
            <a:r>
              <a:rPr lang="en-GB" sz="1200" kern="1200" dirty="0" err="1">
                <a:solidFill>
                  <a:schemeClr val="tx1"/>
                </a:solidFill>
                <a:effectLst/>
                <a:latin typeface="+mn-lt"/>
                <a:ea typeface="+mn-ea"/>
                <a:cs typeface="+mn-cs"/>
              </a:rPr>
              <a:t>d</a:t>
            </a:r>
            <a:endParaRPr lang="en-GB" sz="1200" kern="1200" dirty="0">
              <a:solidFill>
                <a:schemeClr val="tx1"/>
              </a:solidFill>
              <a:effectLst/>
              <a:latin typeface="+mn-lt"/>
              <a:ea typeface="+mn-ea"/>
              <a:cs typeface="+mn-cs"/>
            </a:endParaRPr>
          </a:p>
          <a:p>
            <a:endParaRPr lang="en-GB" dirty="0"/>
          </a:p>
          <a:p>
            <a:r>
              <a:rPr lang="en-GB" sz="1200" kern="1200" dirty="0" err="1">
                <a:solidFill>
                  <a:schemeClr val="tx1"/>
                </a:solidFill>
                <a:effectLst/>
                <a:latin typeface="+mn-lt"/>
                <a:ea typeface="+mn-ea"/>
                <a:cs typeface="+mn-cs"/>
              </a:rPr>
              <a:t>absolument</a:t>
            </a:r>
            <a:r>
              <a:rPr lang="en-GB" sz="1200" kern="1200" dirty="0">
                <a:solidFill>
                  <a:schemeClr val="tx1"/>
                </a:solidFill>
                <a:effectLst/>
                <a:latin typeface="+mn-lt"/>
                <a:ea typeface="+mn-ea"/>
                <a:cs typeface="+mn-cs"/>
              </a:rPr>
              <a:t> [1009] </a:t>
            </a:r>
            <a:r>
              <a:rPr lang="en-GB" sz="1200" kern="1200" dirty="0" err="1">
                <a:solidFill>
                  <a:schemeClr val="tx1"/>
                </a:solidFill>
                <a:effectLst/>
                <a:latin typeface="+mn-lt"/>
                <a:ea typeface="+mn-ea"/>
                <a:cs typeface="+mn-cs"/>
              </a:rPr>
              <a:t>chaud</a:t>
            </a:r>
            <a:r>
              <a:rPr lang="en-GB" sz="1200" kern="1200" dirty="0">
                <a:solidFill>
                  <a:schemeClr val="tx1"/>
                </a:solidFill>
                <a:effectLst/>
                <a:latin typeface="+mn-lt"/>
                <a:ea typeface="+mn-ea"/>
                <a:cs typeface="+mn-cs"/>
              </a:rPr>
              <a:t> [1852]</a:t>
            </a:r>
            <a:endParaRPr lang="en-GB" dirty="0"/>
          </a:p>
          <a:p>
            <a:endParaRPr lang="en-GB" dirty="0"/>
          </a:p>
          <a:p>
            <a:r>
              <a:rPr lang="en-GB" sz="1200" b="1" dirty="0">
                <a:latin typeface="Century Gothic" panose="020B0502020202020204" pitchFamily="34" charset="0"/>
              </a:rPr>
              <a:t>Source</a:t>
            </a:r>
            <a:r>
              <a:rPr lang="en-GB" sz="1200" b="1" baseline="0" dirty="0">
                <a:latin typeface="Century Gothic" panose="020B0502020202020204" pitchFamily="34" charset="0"/>
              </a:rPr>
              <a:t> of frequency information:</a:t>
            </a:r>
          </a:p>
          <a:p>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836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Read aloud example from Summer Term Y7 French phonics assessment</a:t>
            </a:r>
            <a:br>
              <a:rPr lang="en-GB" b="1" dirty="0"/>
            </a:br>
            <a:endParaRPr lang="en-GB" b="1" dirty="0"/>
          </a:p>
          <a:p>
            <a:r>
              <a:rPr lang="en-GB" dirty="0"/>
              <a:t>When you do this part of the test, you will probably want to record it to send to your teacher.</a:t>
            </a:r>
            <a:br>
              <a:rPr lang="en-GB" dirty="0"/>
            </a:br>
            <a:r>
              <a:rPr lang="en-GB" dirty="0"/>
              <a:t>There are many ways to record and send audio.  Make sure you use the one your teacher recommends.</a:t>
            </a:r>
            <a:br>
              <a:rPr lang="en-GB" dirty="0"/>
            </a:br>
            <a:r>
              <a:rPr lang="en-GB" dirty="0"/>
              <a:t>If she or he doesn’t have a preference, there is a suggested platform to use given in the instructions on the test that you are now ready to download.</a:t>
            </a:r>
            <a:br>
              <a:rPr lang="en-GB" dirty="0"/>
            </a:br>
            <a:br>
              <a:rPr lang="en-GB" dirty="0"/>
            </a:br>
            <a:r>
              <a:rPr lang="en-GB" dirty="0"/>
              <a:t>Good luck for your test.  Now, close the video and click next on the page to download and complete your assessment.</a:t>
            </a:r>
          </a:p>
          <a:p>
            <a:endParaRPr lang="en-GB" dirty="0"/>
          </a:p>
          <a:p>
            <a:r>
              <a:rPr lang="en-GB" dirty="0" err="1"/>
              <a:t>niveau</a:t>
            </a:r>
            <a:r>
              <a:rPr lang="en-GB" dirty="0"/>
              <a:t> [328] </a:t>
            </a:r>
            <a:r>
              <a:rPr lang="en-GB" dirty="0" err="1"/>
              <a:t>quotidien</a:t>
            </a:r>
            <a:r>
              <a:rPr lang="en-GB" dirty="0"/>
              <a:t> [1318]</a:t>
            </a:r>
          </a:p>
          <a:p>
            <a:endParaRPr lang="en-GB" dirty="0"/>
          </a:p>
          <a:p>
            <a:r>
              <a:rPr lang="en-GB" sz="1200" b="1" dirty="0">
                <a:latin typeface="Century Gothic" panose="020B0502020202020204" pitchFamily="34" charset="0"/>
              </a:rPr>
              <a:t>Source</a:t>
            </a:r>
            <a:r>
              <a:rPr lang="en-GB" sz="1200" b="1" baseline="0" dirty="0">
                <a:latin typeface="Century Gothic" panose="020B0502020202020204" pitchFamily="34" charset="0"/>
              </a:rPr>
              <a:t> of frequency information:</a:t>
            </a:r>
          </a:p>
          <a:p>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245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Example of Y8 French Applying your knowledge test: Read aloud</a:t>
            </a:r>
          </a:p>
          <a:p>
            <a:pPr>
              <a:spcAft>
                <a:spcPts val="800"/>
              </a:spcAft>
            </a:pPr>
            <a:endPar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endParaRPr>
          </a:p>
          <a:p>
            <a:pPr>
              <a:spcAft>
                <a:spcPts val="800"/>
              </a:spcAft>
            </a:pP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5 ‘ideational units’ (sentences of similar length and complexity, containing roughly similar proportions of known vs unfamiliar words</a:t>
            </a:r>
            <a:b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b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80% of words in the text are in the SOW.</a:t>
            </a:r>
          </a:p>
          <a:p>
            <a:pPr>
              <a:spcAft>
                <a:spcPts val="800"/>
              </a:spcAft>
            </a:pP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To be a valid test of </a:t>
            </a:r>
            <a:r>
              <a:rPr lang="en-GB" i="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sounds of language</a:t>
            </a: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 we have to use some language unlikely to have been met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marks / sentence = max. </a:t>
            </a:r>
            <a:r>
              <a:rPr lang="en-GB" sz="1200" b="1" kern="1200" dirty="0">
                <a:solidFill>
                  <a:schemeClr val="tx1"/>
                </a:solidFill>
                <a:effectLst/>
                <a:latin typeface="+mn-lt"/>
                <a:ea typeface="+mn-ea"/>
                <a:cs typeface="+mn-cs"/>
              </a:rPr>
              <a:t>10 </a:t>
            </a:r>
            <a:r>
              <a:rPr lang="en-GB" sz="1200" kern="1200" dirty="0">
                <a:solidFill>
                  <a:schemeClr val="tx1"/>
                </a:solidFill>
                <a:effectLst/>
                <a:latin typeface="+mn-lt"/>
                <a:ea typeface="+mn-ea"/>
                <a:cs typeface="+mn-cs"/>
              </a:rPr>
              <a:t>marks in total</a:t>
            </a:r>
          </a:p>
          <a:p>
            <a:br>
              <a:rPr lang="en-GB" dirty="0"/>
            </a:br>
            <a:r>
              <a:rPr lang="en-GB" sz="1200" b="1" kern="1200" dirty="0">
                <a:solidFill>
                  <a:schemeClr val="tx1"/>
                </a:solidFill>
                <a:effectLst/>
                <a:latin typeface="+mn-lt"/>
                <a:ea typeface="+mn-ea"/>
                <a:cs typeface="+mn-cs"/>
              </a:rPr>
              <a:t>For each</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sentence</a:t>
            </a:r>
            <a:r>
              <a:rPr lang="en-GB" sz="1200" kern="1200" dirty="0">
                <a:solidFill>
                  <a:schemeClr val="tx1"/>
                </a:solidFill>
                <a:effectLst/>
                <a:latin typeface="+mn-lt"/>
                <a:ea typeface="+mn-ea"/>
                <a:cs typeface="+mn-cs"/>
              </a:rPr>
              <a:t> we suggest awarding </a:t>
            </a:r>
            <a:r>
              <a:rPr lang="en-GB" sz="1200" b="1" kern="1200" dirty="0">
                <a:solidFill>
                  <a:schemeClr val="tx1"/>
                </a:solidFill>
                <a:effectLst/>
                <a:latin typeface="+mn-lt"/>
                <a:ea typeface="+mn-ea"/>
                <a:cs typeface="+mn-cs"/>
              </a:rPr>
              <a:t>1 mark</a:t>
            </a:r>
            <a:r>
              <a:rPr lang="en-GB" sz="1200" kern="1200" dirty="0">
                <a:solidFill>
                  <a:schemeClr val="tx1"/>
                </a:solidFill>
                <a:effectLst/>
                <a:latin typeface="+mn-lt"/>
                <a:ea typeface="+mn-ea"/>
                <a:cs typeface="+mn-cs"/>
              </a:rPr>
              <a:t> for comprehensibility and </a:t>
            </a:r>
            <a:r>
              <a:rPr lang="en-GB" sz="1200" b="1" kern="1200" dirty="0">
                <a:solidFill>
                  <a:schemeClr val="tx1"/>
                </a:solidFill>
                <a:effectLst/>
                <a:latin typeface="+mn-lt"/>
                <a:ea typeface="+mn-ea"/>
                <a:cs typeface="+mn-cs"/>
              </a:rPr>
              <a:t>1 mark</a:t>
            </a:r>
            <a:r>
              <a:rPr lang="en-GB" sz="1200" kern="1200" dirty="0">
                <a:solidFill>
                  <a:schemeClr val="tx1"/>
                </a:solidFill>
                <a:effectLst/>
                <a:latin typeface="+mn-lt"/>
                <a:ea typeface="+mn-ea"/>
                <a:cs typeface="+mn-cs"/>
              </a:rPr>
              <a:t> for fluency, giving 2 points for each sentence in total. However, there must a minimum level of comprehensibility (0.5 points) before points can be awarded for fluency. </a:t>
            </a:r>
          </a:p>
          <a:p>
            <a:r>
              <a:rPr lang="en-GB" sz="1200" b="1" kern="1200" dirty="0">
                <a:solidFill>
                  <a:schemeClr val="tx1"/>
                </a:solidFill>
                <a:effectLst/>
                <a:latin typeface="+mn-lt"/>
                <a:ea typeface="+mn-ea"/>
                <a:cs typeface="+mn-cs"/>
              </a:rPr>
              <a:t>1 mark</a:t>
            </a:r>
            <a:r>
              <a:rPr lang="en-GB" sz="1200" kern="1200" dirty="0">
                <a:solidFill>
                  <a:schemeClr val="tx1"/>
                </a:solidFill>
                <a:effectLst/>
                <a:latin typeface="+mn-lt"/>
                <a:ea typeface="+mn-ea"/>
                <a:cs typeface="+mn-cs"/>
              </a:rPr>
              <a:t> awarded where words are pronounced very clearly and comprehensibly, with all or most of the features (SSCs, liaison, stress patterns) accurately produced.</a:t>
            </a:r>
          </a:p>
          <a:p>
            <a:r>
              <a:rPr lang="en-GB" sz="1200" b="1" kern="1200" dirty="0">
                <a:solidFill>
                  <a:schemeClr val="tx1"/>
                </a:solidFill>
                <a:effectLst/>
                <a:latin typeface="+mn-lt"/>
                <a:ea typeface="+mn-ea"/>
                <a:cs typeface="+mn-cs"/>
              </a:rPr>
              <a:t>Plus 1 </a:t>
            </a:r>
            <a:r>
              <a:rPr lang="en-GB" sz="1200" kern="1200" dirty="0">
                <a:solidFill>
                  <a:schemeClr val="tx1"/>
                </a:solidFill>
                <a:effectLst/>
                <a:latin typeface="+mn-lt"/>
                <a:ea typeface="+mn-ea"/>
                <a:cs typeface="+mn-cs"/>
              </a:rPr>
              <a:t>mark awarded where the sentence is read very fluently (with few hesitations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and/or self-corrections)</a:t>
            </a:r>
          </a:p>
          <a:p>
            <a:r>
              <a:rPr lang="en-GB" sz="1200" b="1" kern="1200" dirty="0">
                <a:solidFill>
                  <a:schemeClr val="tx1"/>
                </a:solidFill>
                <a:effectLst/>
                <a:latin typeface="+mn-lt"/>
                <a:ea typeface="+mn-ea"/>
                <a:cs typeface="+mn-cs"/>
              </a:rPr>
              <a:t>Plus 0.5 </a:t>
            </a:r>
            <a:r>
              <a:rPr lang="en-GB" sz="1200" kern="1200" dirty="0">
                <a:solidFill>
                  <a:schemeClr val="tx1"/>
                </a:solidFill>
                <a:effectLst/>
                <a:latin typeface="+mn-lt"/>
                <a:ea typeface="+mn-ea"/>
                <a:cs typeface="+mn-cs"/>
              </a:rPr>
              <a:t>mark awarded where the sentence is read quite fluently (with some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hesitations and/or self-corrections).</a:t>
            </a:r>
          </a:p>
          <a:p>
            <a:r>
              <a:rPr lang="en-GB" sz="1200" b="1" kern="1200" dirty="0">
                <a:solidFill>
                  <a:schemeClr val="tx1"/>
                </a:solidFill>
                <a:effectLst/>
                <a:latin typeface="+mn-lt"/>
                <a:ea typeface="+mn-ea"/>
                <a:cs typeface="+mn-cs"/>
              </a:rPr>
              <a:t>0.5 mark </a:t>
            </a:r>
            <a:r>
              <a:rPr lang="en-GB" sz="1200" kern="1200" dirty="0">
                <a:solidFill>
                  <a:schemeClr val="tx1"/>
                </a:solidFill>
                <a:effectLst/>
                <a:latin typeface="+mn-lt"/>
                <a:ea typeface="+mn-ea"/>
                <a:cs typeface="+mn-cs"/>
              </a:rPr>
              <a:t>awarded where words are pronounced quite clearly and comprehensibly, with most of the features (SSCs, liaison, stress patterns) accurately produced.</a:t>
            </a:r>
          </a:p>
          <a:p>
            <a:r>
              <a:rPr lang="en-GB" sz="1200" b="1" kern="1200" dirty="0">
                <a:solidFill>
                  <a:schemeClr val="tx1"/>
                </a:solidFill>
                <a:effectLst/>
                <a:latin typeface="+mn-lt"/>
                <a:ea typeface="+mn-ea"/>
                <a:cs typeface="+mn-cs"/>
              </a:rPr>
              <a:t>Plus 1 </a:t>
            </a:r>
            <a:r>
              <a:rPr lang="en-GB" sz="1200" kern="1200" dirty="0">
                <a:solidFill>
                  <a:schemeClr val="tx1"/>
                </a:solidFill>
                <a:effectLst/>
                <a:latin typeface="+mn-lt"/>
                <a:ea typeface="+mn-ea"/>
                <a:cs typeface="+mn-cs"/>
              </a:rPr>
              <a:t>mark awarded where the sentence is read very fluently (with few hesitations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and/or self-corrections).</a:t>
            </a:r>
          </a:p>
          <a:p>
            <a:r>
              <a:rPr lang="en-GB" sz="1200" b="1" kern="1200" dirty="0">
                <a:solidFill>
                  <a:schemeClr val="tx1"/>
                </a:solidFill>
                <a:effectLst/>
                <a:latin typeface="+mn-lt"/>
                <a:ea typeface="+mn-ea"/>
                <a:cs typeface="+mn-cs"/>
              </a:rPr>
              <a:t>Plus 0.5 </a:t>
            </a:r>
            <a:r>
              <a:rPr lang="en-GB" sz="1200" kern="1200" dirty="0">
                <a:solidFill>
                  <a:schemeClr val="tx1"/>
                </a:solidFill>
                <a:effectLst/>
                <a:latin typeface="+mn-lt"/>
                <a:ea typeface="+mn-ea"/>
                <a:cs typeface="+mn-cs"/>
              </a:rPr>
              <a:t>mark awarded where the sentence is read quite fluently (with some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hesitations and/or self-corrections).</a:t>
            </a:r>
          </a:p>
          <a:p>
            <a:r>
              <a:rPr lang="en-GB" sz="1200" b="1" kern="1200" dirty="0">
                <a:solidFill>
                  <a:schemeClr val="tx1"/>
                </a:solidFill>
                <a:effectLst/>
                <a:latin typeface="+mn-lt"/>
                <a:ea typeface="+mn-ea"/>
                <a:cs typeface="+mn-cs"/>
              </a:rPr>
              <a:t>0 marks</a:t>
            </a:r>
            <a:r>
              <a:rPr lang="en-GB" sz="1200" kern="1200" dirty="0">
                <a:solidFill>
                  <a:schemeClr val="tx1"/>
                </a:solidFill>
                <a:effectLst/>
                <a:latin typeface="+mn-lt"/>
                <a:ea typeface="+mn-ea"/>
                <a:cs typeface="+mn-cs"/>
              </a:rPr>
              <a:t> awarded where words are pronounced neither clearly nor comprehensibly, with few of the features (SSCs, liaison, stress patterns) accurately produced.</a:t>
            </a:r>
          </a:p>
          <a:p>
            <a:r>
              <a:rPr lang="en-GB" sz="1200" b="1" kern="1200" dirty="0">
                <a:solidFill>
                  <a:schemeClr val="tx1"/>
                </a:solidFill>
                <a:effectLst/>
                <a:latin typeface="+mn-lt"/>
                <a:ea typeface="+mn-ea"/>
                <a:cs typeface="+mn-cs"/>
              </a:rPr>
              <a:t>0 </a:t>
            </a:r>
            <a:r>
              <a:rPr lang="en-GB" sz="1200" kern="1200" dirty="0">
                <a:solidFill>
                  <a:schemeClr val="tx1"/>
                </a:solidFill>
                <a:effectLst/>
                <a:latin typeface="+mn-lt"/>
                <a:ea typeface="+mn-ea"/>
                <a:cs typeface="+mn-cs"/>
              </a:rPr>
              <a:t>marks awarded for fluency where the unit is not awarded any marks for comprehensibility.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Image information: By Unknown author - Britannica Kids, Public Domain, https://commons.wikimedia.org/w/index.php?curid=28583466</a:t>
            </a:r>
          </a:p>
          <a:p>
            <a:r>
              <a:rPr lang="en-GB" sz="1200" kern="1200" dirty="0">
                <a:solidFill>
                  <a:schemeClr val="tx1"/>
                </a:solidFill>
                <a:effectLst/>
                <a:latin typeface="+mn-lt"/>
                <a:ea typeface="+mn-ea"/>
                <a:cs typeface="+mn-cs"/>
                <a:hlinkClick r:id="rId3"/>
              </a:rPr>
              <a:t>https://en.wikipedia.org/wiki/Louis_Pasteur#/media/File:Louis_Pasteur_experiment.jpg</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2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Pedagogy Review draws attention to three core strands of essential knowledge: vocabulary, a chosen set of words in the language; grammar – a set of features that are the essential building blocks needed to put language together to make meaningful sentences and phonics, which is the set of sound-symbol correspondences that represent the relationship between how the language sounds and how it is written.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metaphor of the braid here indicates that the knowledge is stronger because of the interconnections between the strands.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fact that they are closely intertwined suggests that each strand is important and affects the other.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loose ends recognise that the language learning process is always unfinished, and the knowledge is vulnerable to decay, just as the braid is prone to unravelling.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These themes will recur later in the session.</a:t>
            </a:r>
          </a:p>
          <a:p>
            <a:pPr algn="l" fontAlgn="base">
              <a:buFont typeface="Arial" panose="020B0604020202020204" pitchFamily="34" charset="0"/>
              <a:buNone/>
            </a:pP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97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of all, plan and teach it. In other words, we strongly that phonics needs to be planned into a scheme of work and taught systematically because it seems to help a lot of things. The rationale as we’ve seen for teaching phonics in an L2 may be different from the rationale of teaching phonics in an L1 but is nonetheless a strong rationale. Phonological decoding seems to have an impact on a number of different aspects of language learning and so I would see it as a foundation skill.</a:t>
            </a:r>
          </a:p>
          <a:p>
            <a:r>
              <a:rPr lang="en-GB" sz="1200" kern="1200" dirty="0">
                <a:solidFill>
                  <a:schemeClr val="tx1"/>
                </a:solidFill>
                <a:effectLst/>
                <a:latin typeface="+mn-lt"/>
                <a:ea typeface="+mn-ea"/>
                <a:cs typeface="+mn-cs"/>
              </a:rPr>
              <a:t>Secondly, keep going with it. It’s not something you can teach just once at the beginning of the year and move on from, it needs to be continually revisited, reinforced and practiced, and that’s especially the case in French, but also in the other foreign languages. Especially French as it’s a complex system to master, but it’s important for students to realise that it’s nonetheless a system that can be mastered. It not as some of those learners said in those comments “gibberish”, “weird”, “ridiculous” or “impenetrable”.</a:t>
            </a:r>
          </a:p>
          <a:p>
            <a:r>
              <a:rPr lang="en-GB" sz="1200" kern="1200" dirty="0">
                <a:solidFill>
                  <a:schemeClr val="tx1"/>
                </a:solidFill>
                <a:effectLst/>
                <a:latin typeface="+mn-lt"/>
                <a:ea typeface="+mn-ea"/>
                <a:cs typeface="+mn-cs"/>
              </a:rPr>
              <a:t>Thirdly, and this isn’t something which we particularly focused on in this presentation, but we think that it is important to assess phonics knowledge. If you’re going to teach it, we need to know the impact of that teaching, and we need to know where the gaps are and what kind of errors students are making so we know where to focus the teaching next and what gaps need addressing.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66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that was Part 1.  I hope you found it interesting and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603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212F4-EB5A-464B-92EC-DACFCB1CC2CD}" type="slidenum">
              <a:rPr lang="en-GB" smtClean="0"/>
              <a:t>32</a:t>
            </a:fld>
            <a:endParaRPr lang="en-GB"/>
          </a:p>
        </p:txBody>
      </p:sp>
    </p:spTree>
    <p:extLst>
      <p:ext uri="{BB962C8B-B14F-4D97-AF65-F5344CB8AC3E}">
        <p14:creationId xmlns:p14="http://schemas.microsoft.com/office/powerpoint/2010/main" val="2416864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12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Okay, sticking with definitions for a moment.</a:t>
            </a:r>
          </a:p>
          <a:p>
            <a:r>
              <a:rPr lang="en-GB" sz="1200" kern="1200" dirty="0">
                <a:solidFill>
                  <a:schemeClr val="tx1"/>
                </a:solidFill>
                <a:effectLst/>
                <a:latin typeface="+mn-lt"/>
                <a:ea typeface="+mn-ea"/>
                <a:cs typeface="+mn-cs"/>
              </a:rPr>
              <a:t>The term phonological decoding, or sometimes recoding can be defined as the ability to convert visual print into its corresponding spoken form. So, an example would be we see the written form &lt;cat&gt; with the angled brackets there conventionally being used to represent an orthographic form of a word. And we can convert that into its spoken form here, the phonemic transcription /</a:t>
            </a:r>
            <a:r>
              <a:rPr lang="en-GB" sz="1200" kern="1200" dirty="0" err="1">
                <a:solidFill>
                  <a:schemeClr val="tx1"/>
                </a:solidFill>
                <a:effectLst/>
                <a:latin typeface="+mn-lt"/>
                <a:ea typeface="+mn-ea"/>
                <a:cs typeface="+mn-cs"/>
              </a:rPr>
              <a:t>kat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That can be distinguished from word recognition or word identification, which is the skill with which we process visual symbols in the print in order to recognize and access meaning. So that’s making the link then to the idea or concept of a cat. That may be done from the basis of the spoken form or perhaps directly from the written form to the meaning. But as we become more proficient in a language, and more fluent in reading that language, we would expect the interconnections between these three components of word knowledge to become strong and automatic.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when thinking about phonological decoding, I think it’s important to distinguish between, on the one hand familiar words, so words we know and which we may have pre-stored phonological forms for in our mental lexicon, in our long-term memory. That would be for example like we just saw the word &lt;cat&gt; and we can link it to a pre-stored spoken form /</a:t>
            </a:r>
            <a:r>
              <a:rPr lang="en-GB" sz="1200" kern="1200" dirty="0" err="1">
                <a:solidFill>
                  <a:schemeClr val="tx1"/>
                </a:solidFill>
                <a:effectLst/>
                <a:latin typeface="+mn-lt"/>
                <a:ea typeface="+mn-ea"/>
                <a:cs typeface="+mn-cs"/>
              </a:rPr>
              <a:t>kat</a:t>
            </a:r>
            <a:r>
              <a:rPr lang="en-GB" sz="1200" kern="1200" dirty="0">
                <a:solidFill>
                  <a:schemeClr val="tx1"/>
                </a:solidFill>
                <a:effectLst/>
                <a:latin typeface="+mn-lt"/>
                <a:ea typeface="+mn-ea"/>
                <a:cs typeface="+mn-cs"/>
              </a:rPr>
              <a:t>/. And on the other hand, unfamiliar words, words we’ve not seen before. To read an unknown word aloud, we have to generate its form at the point of reading the word, at the point of naming.  That’s when we have to use our knowledge of that language’s sound-symbol correspondences, or phonics knowledge.  Sometimes called ‘sub-</a:t>
            </a:r>
            <a:r>
              <a:rPr lang="en-GB" sz="1200" kern="1200" dirty="0" err="1">
                <a:solidFill>
                  <a:schemeClr val="tx1"/>
                </a:solidFill>
                <a:effectLst/>
                <a:latin typeface="+mn-lt"/>
                <a:ea typeface="+mn-ea"/>
                <a:cs typeface="+mn-cs"/>
              </a:rPr>
              <a:t>lxical</a:t>
            </a:r>
            <a:r>
              <a:rPr lang="en-GB" sz="1200" kern="1200" dirty="0">
                <a:solidFill>
                  <a:schemeClr val="tx1"/>
                </a:solidFill>
                <a:effectLst/>
                <a:latin typeface="+mn-lt"/>
                <a:ea typeface="+mn-ea"/>
                <a:cs typeface="+mn-cs"/>
              </a:rPr>
              <a:t> knowledge’ i.e.</a:t>
            </a:r>
            <a:r>
              <a:rPr lang="en-GB" sz="1200" kern="1200" baseline="0" dirty="0">
                <a:solidFill>
                  <a:schemeClr val="tx1"/>
                </a:solidFill>
                <a:effectLst/>
                <a:latin typeface="+mn-lt"/>
                <a:ea typeface="+mn-ea"/>
                <a:cs typeface="+mn-cs"/>
              </a:rPr>
              <a:t> smaller units than whole words.  </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9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to demonstrate this, I tried to think of some words which even expert speakers of French might not know, so I came up with this one here, so if you just read that aloud. So, for me that says &lt;un </a:t>
            </a:r>
            <a:r>
              <a:rPr lang="en-GB" sz="1200" kern="1200" dirty="0" err="1">
                <a:solidFill>
                  <a:schemeClr val="tx1"/>
                </a:solidFill>
                <a:effectLst/>
                <a:latin typeface="+mn-lt"/>
                <a:ea typeface="+mn-ea"/>
                <a:cs typeface="+mn-cs"/>
              </a:rPr>
              <a:t>crinoïde</a:t>
            </a:r>
            <a:r>
              <a:rPr lang="en-GB" sz="1200" kern="1200" dirty="0">
                <a:solidFill>
                  <a:schemeClr val="tx1"/>
                </a:solidFill>
                <a:effectLst/>
                <a:latin typeface="+mn-lt"/>
                <a:ea typeface="+mn-ea"/>
                <a:cs typeface="+mn-cs"/>
              </a:rPr>
              <a:t>&gt; and the fact that I can pronounce that, even though I might not have seen it before, shows that I know something about the language’s symbol-sound correspondences. And here’s another word here, so read that one &lt;</a:t>
            </a:r>
            <a:r>
              <a:rPr lang="en-GB" sz="1200" kern="1200" dirty="0" err="1">
                <a:solidFill>
                  <a:schemeClr val="tx1"/>
                </a:solidFill>
                <a:effectLst/>
                <a:latin typeface="+mn-lt"/>
                <a:ea typeface="+mn-ea"/>
                <a:cs typeface="+mn-cs"/>
              </a:rPr>
              <a:t>l’ulmaire</a:t>
            </a:r>
            <a:r>
              <a:rPr lang="en-GB" sz="1200" kern="1200" dirty="0">
                <a:solidFill>
                  <a:schemeClr val="tx1"/>
                </a:solidFill>
                <a:effectLst/>
                <a:latin typeface="+mn-lt"/>
                <a:ea typeface="+mn-ea"/>
                <a:cs typeface="+mn-cs"/>
              </a:rPr>
              <a:t>&gt;. And actually, in French, the system when going from written symbols to the sound is actually more consistent than English, in many cases there’s only one way to pronounce a word. We’ll talk more about that later on. </a:t>
            </a:r>
          </a:p>
          <a:p>
            <a:r>
              <a:rPr lang="en-GB" sz="1200" kern="1200" dirty="0">
                <a:solidFill>
                  <a:schemeClr val="tx1"/>
                </a:solidFill>
                <a:effectLst/>
                <a:latin typeface="+mn-lt"/>
                <a:ea typeface="+mn-ea"/>
                <a:cs typeface="+mn-cs"/>
              </a:rPr>
              <a:t>And underneath there, there’s a couple of French pseudowords. So, again we can pronounce them, we can read them out loud, we may do so automatically, even though we’ve not seen them before &lt;</a:t>
            </a:r>
            <a:r>
              <a:rPr lang="en-GB" sz="1200" kern="1200" dirty="0" err="1">
                <a:solidFill>
                  <a:schemeClr val="tx1"/>
                </a:solidFill>
                <a:effectLst/>
                <a:latin typeface="+mn-lt"/>
                <a:ea typeface="+mn-ea"/>
                <a:cs typeface="+mn-cs"/>
              </a:rPr>
              <a:t>jerette</a:t>
            </a:r>
            <a:r>
              <a:rPr lang="en-GB" sz="1200" kern="1200" dirty="0">
                <a:solidFill>
                  <a:schemeClr val="tx1"/>
                </a:solidFill>
                <a:effectLst/>
                <a:latin typeface="+mn-lt"/>
                <a:ea typeface="+mn-ea"/>
                <a:cs typeface="+mn-cs"/>
              </a:rPr>
              <a:t>&gt;, &lt;</a:t>
            </a:r>
            <a:r>
              <a:rPr lang="en-GB" sz="1200" kern="1200" dirty="0" err="1">
                <a:solidFill>
                  <a:schemeClr val="tx1"/>
                </a:solidFill>
                <a:effectLst/>
                <a:latin typeface="+mn-lt"/>
                <a:ea typeface="+mn-ea"/>
                <a:cs typeface="+mn-cs"/>
              </a:rPr>
              <a:t>tirôt</a:t>
            </a:r>
            <a:r>
              <a:rPr lang="en-GB" sz="1200" kern="1200" dirty="0">
                <a:solidFill>
                  <a:schemeClr val="tx1"/>
                </a:solidFill>
                <a:effectLst/>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17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We’ll come back to that thought in a moment, but for now let’s explore the notion of orthographic depth, which is a measure of how consistent and transparent the mappings are between graphemes and phonemes in a given writing system.</a:t>
            </a:r>
          </a:p>
          <a:p>
            <a:r>
              <a:rPr lang="en-GB" sz="1200" kern="1200" dirty="0">
                <a:solidFill>
                  <a:schemeClr val="tx1"/>
                </a:solidFill>
                <a:effectLst/>
                <a:latin typeface="+mn-lt"/>
                <a:ea typeface="+mn-ea"/>
                <a:cs typeface="+mn-cs"/>
              </a:rPr>
              <a:t>As we know, European languages differ in their orthographic depth.</a:t>
            </a:r>
          </a:p>
          <a:p>
            <a:r>
              <a:rPr lang="en-GB" sz="1200" kern="1200" dirty="0">
                <a:solidFill>
                  <a:schemeClr val="tx1"/>
                </a:solidFill>
                <a:effectLst/>
                <a:latin typeface="+mn-lt"/>
                <a:ea typeface="+mn-ea"/>
                <a:cs typeface="+mn-cs"/>
              </a:rPr>
              <a:t>Spanish would be at the highly transparent, shallow end of the orthographic depth continuum because generally each written symbol, each grapheme has one way of pronouncing it and generally each sound has one way of writing it. It’s not entirely transparent and consistent but it’s pretty much so. So, it’s a highly shallow orthography. So, I quite like the visual analogies for orthographic depth. I’ve used this image of parallel train tracks to represent the links between graphemes and phonemes in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sadly, English is not very much like that, and in fact is at the extreme other end of the orthographic depth continuum in the sense that it is inconsistent and not very transparent at all in its Symbol-Sound Correspondences. So, I’ve not got the animations on this slide here, but this is an activity which I think is good to do with children in class. You pick a sound, and this is a good one to start with /u/ and you invite them to think of all the different ways they can think of for spelling the sound /u/. They may come up with a list a bit like this on the left here. Then I’d pick one of those written forms and ask them to think of all the different ways that this string of letters can be pronounced. So, obviously we’ve got ‘through’, ‘cough’, ‘though’, ‘thought’, ‘bough’, ‘thorough’, ‘lough’. This is a good way, I think, of raising children’s awareness of the nature of English orthography and to compare and contrast it with the foreign orthographies, which they’re learning in MFL. It will help them to see that they’re learning a system, which is easier than the one they’ve already learnt. So, if Spanish is a bit like the parallel train tracks, I’m afraid my analogy for English is a cat’s cradle because you’ve got this complex web of mappings going from symbols to sounds.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r>
              <a:rPr lang="en-GB" sz="1200" kern="1200" dirty="0">
                <a:solidFill>
                  <a:schemeClr val="tx1"/>
                </a:solidFill>
                <a:effectLst/>
                <a:latin typeface="+mn-lt"/>
                <a:ea typeface="+mn-ea"/>
                <a:cs typeface="+mn-cs"/>
              </a:rPr>
              <a:t>Okay and that brings us to French. My visual analogy for French is that it’s like a tree, at least as seen above the ground.  </a:t>
            </a:r>
          </a:p>
          <a:p>
            <a:r>
              <a:rPr lang="en-GB" sz="1200" kern="1200" dirty="0">
                <a:solidFill>
                  <a:schemeClr val="tx1"/>
                </a:solidFill>
                <a:effectLst/>
                <a:latin typeface="+mn-lt"/>
                <a:ea typeface="+mn-ea"/>
                <a:cs typeface="+mn-cs"/>
              </a:rPr>
              <a:t>For any given spoken form, so here we’ve got the spoken form /</a:t>
            </a:r>
            <a:r>
              <a:rPr lang="en-GB" sz="1200" kern="1200" dirty="0" err="1">
                <a:solidFill>
                  <a:schemeClr val="tx1"/>
                </a:solidFill>
                <a:effectLst/>
                <a:latin typeface="+mn-lt"/>
                <a:ea typeface="+mn-ea"/>
                <a:cs typeface="+mn-cs"/>
              </a:rPr>
              <a:t>vɛʁ</a:t>
            </a:r>
            <a:r>
              <a:rPr lang="en-GB" sz="1200" kern="1200" dirty="0">
                <a:solidFill>
                  <a:schemeClr val="tx1"/>
                </a:solidFill>
                <a:effectLst/>
                <a:latin typeface="+mn-lt"/>
                <a:ea typeface="+mn-ea"/>
                <a:cs typeface="+mn-cs"/>
              </a:rPr>
              <a:t>/, there are a number of different ways this can be spelt or represented in written form. We’ve got these real words here ‘</a:t>
            </a:r>
            <a:r>
              <a:rPr lang="en-GB" sz="1200" kern="1200" dirty="0" err="1">
                <a:solidFill>
                  <a:schemeClr val="tx1"/>
                </a:solidFill>
                <a:effectLst/>
                <a:latin typeface="+mn-lt"/>
                <a:ea typeface="+mn-ea"/>
                <a:cs typeface="+mn-cs"/>
              </a:rPr>
              <a:t>vair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verts</a:t>
            </a:r>
            <a:r>
              <a:rPr lang="en-GB" sz="1200" kern="1200" dirty="0">
                <a:solidFill>
                  <a:schemeClr val="tx1"/>
                </a:solidFill>
                <a:effectLst/>
                <a:latin typeface="+mn-lt"/>
                <a:ea typeface="+mn-ea"/>
                <a:cs typeface="+mn-cs"/>
              </a:rPr>
              <a:t>’ and more besides. And we’ve also got, denoted by the asterisks here, </a:t>
            </a:r>
            <a:r>
              <a:rPr lang="en-GB" sz="1200" kern="1200" dirty="0" err="1">
                <a:solidFill>
                  <a:schemeClr val="tx1"/>
                </a:solidFill>
                <a:effectLst/>
                <a:latin typeface="+mn-lt"/>
                <a:ea typeface="+mn-ea"/>
                <a:cs typeface="+mn-cs"/>
              </a:rPr>
              <a:t>pseudowords</a:t>
            </a:r>
            <a:r>
              <a:rPr lang="en-GB" sz="1200" kern="1200" dirty="0">
                <a:solidFill>
                  <a:schemeClr val="tx1"/>
                </a:solidFill>
                <a:effectLst/>
                <a:latin typeface="+mn-lt"/>
                <a:ea typeface="+mn-ea"/>
                <a:cs typeface="+mn-cs"/>
              </a:rPr>
              <a:t> which could also be pronounced /</a:t>
            </a:r>
            <a:r>
              <a:rPr lang="en-GB" sz="1200" kern="1200" dirty="0" err="1">
                <a:solidFill>
                  <a:schemeClr val="tx1"/>
                </a:solidFill>
                <a:effectLst/>
                <a:latin typeface="+mn-lt"/>
                <a:ea typeface="+mn-ea"/>
                <a:cs typeface="+mn-cs"/>
              </a:rPr>
              <a:t>vɛʁ</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in other words, if you go from a spoken form there are many different ways of writing it. But, I think I’m right in saying, that if you go from any of these written forms, which are the leaves on the tree if you’d like, if you work back from that leaf, you’ll always end up back at the bottom of the trunk with the one spoken form. So, that provides a visual representation of the nature of French orthography.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reason I wanted to show you those visual analogies and activities is I think it can be useful to do those kinds of awareness raising tasks with pupils in class to help them understand the nature of the writing system they’re trying to learn, and how it relates to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Just building on that idea of orthographic depth, because French is not right down at the shallow end and individual graphemes may be pronounced in more than one way, we think it might sometimes be useful to teach children blocks of letters. So, an example here would be ‘</a:t>
            </a:r>
            <a:r>
              <a:rPr lang="en-GB" sz="1200" kern="1200" dirty="0" err="1">
                <a:solidFill>
                  <a:schemeClr val="tx1"/>
                </a:solidFill>
                <a:effectLst/>
                <a:latin typeface="+mn-lt"/>
                <a:ea typeface="+mn-ea"/>
                <a:cs typeface="+mn-cs"/>
              </a:rPr>
              <a:t>tion</a:t>
            </a:r>
            <a:r>
              <a:rPr lang="en-GB" sz="1200" kern="1200" dirty="0">
                <a:solidFill>
                  <a:schemeClr val="tx1"/>
                </a:solidFill>
                <a:effectLst/>
                <a:latin typeface="+mn-lt"/>
                <a:ea typeface="+mn-ea"/>
                <a:cs typeface="+mn-cs"/>
              </a:rPr>
              <a:t>’ because if we start trying to do that on an individual grapheme basis, things would get pretty confusing.  We’d say &lt;t&gt; is sometimes /t/, but sometimes /s/ like it is here. And the letter &lt;</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&gt; is sometimes the vowel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but sometimes the glide ‘y’. And so, it’s simpler to say ‘-</a:t>
            </a:r>
            <a:r>
              <a:rPr lang="en-GB" sz="1200" kern="1200" dirty="0" err="1">
                <a:solidFill>
                  <a:schemeClr val="tx1"/>
                </a:solidFill>
                <a:effectLst/>
                <a:latin typeface="+mn-lt"/>
                <a:ea typeface="+mn-ea"/>
                <a:cs typeface="+mn-cs"/>
              </a:rPr>
              <a:t>tion</a:t>
            </a:r>
            <a:r>
              <a:rPr lang="en-GB" sz="1200" kern="1200" dirty="0">
                <a:solidFill>
                  <a:schemeClr val="tx1"/>
                </a:solidFill>
                <a:effectLst/>
                <a:latin typeface="+mn-lt"/>
                <a:ea typeface="+mn-ea"/>
                <a:cs typeface="+mn-cs"/>
              </a:rPr>
              <a:t>’. And that is one reason why we’ve decided to use the term SSC in NCELP, rather than individual GPC, because sometimes we might be teaching larger orthographic units rather than individual graphemes.</a:t>
            </a:r>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46547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113603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57820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9210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8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2384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791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804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996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339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1236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38432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9042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34376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124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7191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5160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891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384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901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20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11/06/2021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88495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11/06/2021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23412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11/06/2021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729557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11/06/2021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54209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5yearsoldfont" panose="02000603000000000000"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5yearsoldfont" panose="02000603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54740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4275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8756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2101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9578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1789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76064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7990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08437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1795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11/06/2021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54032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4580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648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45310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5802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668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01717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88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1167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5414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8174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189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74393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86013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23108867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5yearsoldfont"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5yearsoldfont"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5yearsoldfont"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5yearsoldfont"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5yearsoldfont"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5yearsoldfont"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43658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8.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rachelhawkes.com/Resources/Phonics/Phonics.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IPJ_ZEBh1Bk"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audio" Target="../media/audio2.wav"/><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72703" y="2549525"/>
            <a:ext cx="9828024" cy="879475"/>
          </a:xfrm>
        </p:spPr>
        <p:txBody>
          <a:bodyPr>
            <a:noAutofit/>
          </a:bodyPr>
          <a:lstStyle/>
          <a:p>
            <a:pPr algn="l"/>
            <a:r>
              <a:rPr lang="en-GB" sz="3600" b="1" dirty="0">
                <a:solidFill>
                  <a:schemeClr val="bg1"/>
                </a:solidFill>
              </a:rPr>
              <a:t>Teaching phonics: </a:t>
            </a:r>
            <a:br>
              <a:rPr lang="en-GB" sz="3600" b="1" dirty="0">
                <a:solidFill>
                  <a:schemeClr val="bg1"/>
                </a:solidFill>
              </a:rPr>
            </a:br>
            <a:r>
              <a:rPr lang="en-GB" sz="3600" b="1" i="1" dirty="0">
                <a:solidFill>
                  <a:schemeClr val="bg1"/>
                </a:solidFill>
              </a:rPr>
              <a:t>why and how for KS3 and KS4</a:t>
            </a:r>
          </a:p>
        </p:txBody>
      </p:sp>
      <p:sp>
        <p:nvSpPr>
          <p:cNvPr id="13" name="Title 3">
            <a:extLst>
              <a:ext uri="{FF2B5EF4-FFF2-40B4-BE49-F238E27FC236}">
                <a16:creationId xmlns:a16="http://schemas.microsoft.com/office/drawing/2014/main" id="{AB3692F8-CE33-C34E-B376-364FE77401E4}"/>
              </a:ext>
            </a:extLst>
          </p:cNvPr>
          <p:cNvSpPr txBox="1">
            <a:spLocks/>
          </p:cNvSpPr>
          <p:nvPr/>
        </p:nvSpPr>
        <p:spPr>
          <a:xfrm>
            <a:off x="241566" y="6015823"/>
            <a:ext cx="4240530" cy="730698"/>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Presenters: Robert Woore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16.05.21</a:t>
            </a: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45561" y="6458444"/>
            <a:ext cx="3077513" cy="288077"/>
          </a:xfrm>
          <a:prstGeom prst="rect">
            <a:avLst/>
          </a:prstGeom>
        </p:spPr>
      </p:pic>
      <p:sp>
        <p:nvSpPr>
          <p:cNvPr id="11" name="Title 1">
            <a:extLst>
              <a:ext uri="{FF2B5EF4-FFF2-40B4-BE49-F238E27FC236}">
                <a16:creationId xmlns:a16="http://schemas.microsoft.com/office/drawing/2014/main" id="{85924A44-7ACE-4B5F-9455-63C5790FB7B0}"/>
              </a:ext>
            </a:extLst>
          </p:cNvPr>
          <p:cNvSpPr txBox="1">
            <a:spLocks/>
          </p:cNvSpPr>
          <p:nvPr/>
        </p:nvSpPr>
        <p:spPr>
          <a:xfrm>
            <a:off x="177382" y="3621626"/>
            <a:ext cx="9828024" cy="879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Part 1</a:t>
            </a:r>
          </a:p>
        </p:txBody>
      </p:sp>
    </p:spTree>
    <p:extLst>
      <p:ext uri="{BB962C8B-B14F-4D97-AF65-F5344CB8AC3E}">
        <p14:creationId xmlns:p14="http://schemas.microsoft.com/office/powerpoint/2010/main" val="3714715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FF2B5EF4-FFF2-40B4-BE49-F238E27FC236}">
                <a16:creationId xmlns:a16="http://schemas.microsoft.com/office/drawing/2014/main" id="{9DC4E5AA-EAC9-4F51-AD14-36DD1F8F4F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1335"/>
            <a:ext cx="6649156" cy="867128"/>
          </a:xfrm>
          <a:prstGeom prst="rect">
            <a:avLst/>
          </a:prstGeom>
        </p:spPr>
      </p:pic>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0" y="-85801"/>
            <a:ext cx="10515600" cy="1325563"/>
          </a:xfrm>
        </p:spPr>
        <p:txBody>
          <a:bodyPr>
            <a:normAutofit/>
          </a:bodyPr>
          <a:lstStyle/>
          <a:p>
            <a:r>
              <a:rPr lang="en-GB" sz="3600" b="1" dirty="0">
                <a:solidFill>
                  <a:schemeClr val="bg1"/>
                </a:solidFill>
              </a:rPr>
              <a:t>Orthographic depth [4/4]</a:t>
            </a:r>
            <a:endParaRPr lang="en-GB" sz="3600" dirty="0"/>
          </a:p>
        </p:txBody>
      </p:sp>
      <p:pic>
        <p:nvPicPr>
          <p:cNvPr id="2" name="Picture 2" descr="train tra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165" y="1329559"/>
            <a:ext cx="2202546" cy="16550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tree"/>
          <p:cNvPicPr>
            <a:picLocks noChangeAspect="1" noChangeArrowheads="1"/>
          </p:cNvPicPr>
          <p:nvPr/>
        </p:nvPicPr>
        <p:blipFill>
          <a:blip r:embed="rId5">
            <a:extLst>
              <a:ext uri="{28A0092B-C50C-407E-A947-70E740481C1C}">
                <a14:useLocalDpi xmlns:a14="http://schemas.microsoft.com/office/drawing/2010/main" val="0"/>
              </a:ext>
            </a:extLst>
          </a:blip>
          <a:srcRect l="4153" r="4153" b="32536"/>
          <a:stretch>
            <a:fillRect/>
          </a:stretch>
        </p:blipFill>
        <p:spPr bwMode="auto">
          <a:xfrm>
            <a:off x="5040232" y="1272009"/>
            <a:ext cx="2342984" cy="171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ands doing cats cradle"/>
          <p:cNvPicPr>
            <a:picLocks noChangeAspect="1" noChangeArrowheads="1"/>
          </p:cNvPicPr>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8447" y="1239762"/>
            <a:ext cx="3285600" cy="17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5661" y="2984615"/>
            <a:ext cx="6648082" cy="341632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rgbClr val="002060"/>
                </a:solidFill>
                <a:latin typeface="+mj-lt"/>
                <a:cs typeface="Calibri" panose="020F0502020204030204" pitchFamily="34" charset="0"/>
              </a:rPr>
              <a:t>Awareness-raising tasks and analogies like these may be useful for MFL pupils!</a:t>
            </a:r>
          </a:p>
          <a:p>
            <a:pPr marL="285750" indent="-285750">
              <a:spcBef>
                <a:spcPts val="1200"/>
              </a:spcBef>
              <a:buFont typeface="Arial" panose="020B0604020202020204" pitchFamily="34" charset="0"/>
              <a:buChar char="•"/>
            </a:pPr>
            <a:r>
              <a:rPr lang="en-GB" sz="2800" dirty="0">
                <a:solidFill>
                  <a:srgbClr val="002060"/>
                </a:solidFill>
                <a:latin typeface="+mj-lt"/>
                <a:cs typeface="Calibri" panose="020F0502020204030204" pitchFamily="34" charset="0"/>
              </a:rPr>
              <a:t>Help them to understand the learning challenge they face</a:t>
            </a:r>
          </a:p>
          <a:p>
            <a:pPr marL="285750" indent="-285750">
              <a:spcBef>
                <a:spcPts val="1200"/>
              </a:spcBef>
              <a:buFont typeface="Arial" panose="020B0604020202020204" pitchFamily="34" charset="0"/>
              <a:buChar char="•"/>
            </a:pPr>
            <a:r>
              <a:rPr lang="en-GB" sz="2800" dirty="0">
                <a:solidFill>
                  <a:srgbClr val="002060"/>
                </a:solidFill>
                <a:latin typeface="+mj-lt"/>
                <a:cs typeface="Calibri" panose="020F0502020204030204" pitchFamily="34" charset="0"/>
              </a:rPr>
              <a:t>Aim is to develop healthier ‘attributions’ and sense of agency </a:t>
            </a:r>
          </a:p>
        </p:txBody>
      </p:sp>
      <p:pic>
        <p:nvPicPr>
          <p:cNvPr id="7" name="Picture 6" descr="examples of word that share the same sounds"/>
          <p:cNvPicPr>
            <a:picLocks noChangeAspect="1"/>
          </p:cNvPicPr>
          <p:nvPr/>
        </p:nvPicPr>
        <p:blipFill>
          <a:blip r:embed="rId7"/>
          <a:stretch>
            <a:fillRect/>
          </a:stretch>
        </p:blipFill>
        <p:spPr>
          <a:xfrm>
            <a:off x="7718447" y="3016859"/>
            <a:ext cx="3416392" cy="2834787"/>
          </a:xfrm>
          <a:prstGeom prst="rect">
            <a:avLst/>
          </a:prstGeom>
        </p:spPr>
      </p:pic>
    </p:spTree>
    <p:extLst>
      <p:ext uri="{BB962C8B-B14F-4D97-AF65-F5344CB8AC3E}">
        <p14:creationId xmlns:p14="http://schemas.microsoft.com/office/powerpoint/2010/main" val="151041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[1/3]</a:t>
            </a:r>
          </a:p>
        </p:txBody>
      </p:sp>
      <p:pic>
        <p:nvPicPr>
          <p:cNvPr id="7" name="Picture 6" descr="boy thinking about a cat while reading the word 'cat'">
            <a:extLst>
              <a:ext uri="{FF2B5EF4-FFF2-40B4-BE49-F238E27FC236}">
                <a16:creationId xmlns:a16="http://schemas.microsoft.com/office/drawing/2014/main" id="{FF99E871-3CA1-4BE0-BF37-B1B3C9314802}"/>
              </a:ext>
            </a:extLst>
          </p:cNvPr>
          <p:cNvPicPr>
            <a:picLocks noChangeAspect="1"/>
          </p:cNvPicPr>
          <p:nvPr/>
        </p:nvPicPr>
        <p:blipFill rotWithShape="1">
          <a:blip r:embed="rId4"/>
          <a:srcRect l="22658" t="7863" r="19873" b="21477"/>
          <a:stretch/>
        </p:blipFill>
        <p:spPr>
          <a:xfrm rot="798435">
            <a:off x="8285797" y="426492"/>
            <a:ext cx="3547579" cy="2453612"/>
          </a:xfrm>
          <a:prstGeom prst="rect">
            <a:avLst/>
          </a:prstGeom>
        </p:spPr>
      </p:pic>
      <p:sp>
        <p:nvSpPr>
          <p:cNvPr id="3" name="TextBox 2"/>
          <p:cNvSpPr txBox="1"/>
          <p:nvPr/>
        </p:nvSpPr>
        <p:spPr>
          <a:xfrm>
            <a:off x="0" y="1325563"/>
            <a:ext cx="7784123" cy="357020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600" b="1" dirty="0">
                <a:solidFill>
                  <a:srgbClr val="002060"/>
                </a:solidFill>
              </a:rPr>
              <a:t>Teaching phonics in L1 (first language)</a:t>
            </a:r>
          </a:p>
          <a:p>
            <a:pPr marL="742950" lvl="1" indent="-285750">
              <a:spcAft>
                <a:spcPts val="1200"/>
              </a:spcAft>
              <a:buFont typeface="Arial" panose="020B0604020202020204" pitchFamily="34" charset="0"/>
              <a:buChar char="•"/>
            </a:pPr>
            <a:r>
              <a:rPr lang="en-GB" sz="2000" dirty="0">
                <a:solidFill>
                  <a:srgbClr val="002060"/>
                </a:solidFill>
              </a:rPr>
              <a:t>Reading comprehension: ‘discovering’ the meaning of words you already know orally</a:t>
            </a:r>
          </a:p>
          <a:p>
            <a:pPr marL="742950" lvl="1" indent="-285750">
              <a:spcAft>
                <a:spcPts val="1200"/>
              </a:spcAft>
              <a:buFont typeface="Arial" panose="020B0604020202020204" pitchFamily="34" charset="0"/>
              <a:buChar char="•"/>
            </a:pPr>
            <a:r>
              <a:rPr lang="en-GB" sz="2000" dirty="0">
                <a:solidFill>
                  <a:srgbClr val="002060"/>
                </a:solidFill>
              </a:rPr>
              <a:t>‘Simple View of Reading’ (Hoover &amp; Gough, 1990): </a:t>
            </a:r>
          </a:p>
          <a:p>
            <a:pPr marL="1200150" lvl="2" indent="-285750">
              <a:spcAft>
                <a:spcPts val="1200"/>
              </a:spcAft>
              <a:buFont typeface="Arial" panose="020B0604020202020204" pitchFamily="34" charset="0"/>
              <a:buChar char="•"/>
            </a:pPr>
            <a:r>
              <a:rPr lang="en-GB" sz="2000" dirty="0">
                <a:solidFill>
                  <a:srgbClr val="002060"/>
                </a:solidFill>
              </a:rPr>
              <a:t>Reading comprehension = decoding x language comprehension </a:t>
            </a:r>
          </a:p>
          <a:p>
            <a:pPr marL="742950" lvl="1" indent="-285750">
              <a:spcAft>
                <a:spcPts val="1200"/>
              </a:spcAft>
              <a:buFont typeface="Arial" panose="020B0604020202020204" pitchFamily="34" charset="0"/>
              <a:buChar char="•"/>
            </a:pPr>
            <a:r>
              <a:rPr lang="en-GB" sz="2000" dirty="0">
                <a:solidFill>
                  <a:srgbClr val="002060"/>
                </a:solidFill>
              </a:rPr>
              <a:t>Lots of research in Anglophone countries showing benefits of teaching phonics or early reading (and spelling) </a:t>
            </a:r>
          </a:p>
        </p:txBody>
      </p:sp>
      <p:sp>
        <p:nvSpPr>
          <p:cNvPr id="6" name="TextBox 5">
            <a:extLst>
              <a:ext uri="{FF2B5EF4-FFF2-40B4-BE49-F238E27FC236}">
                <a16:creationId xmlns:a16="http://schemas.microsoft.com/office/drawing/2014/main" id="{37F70BF8-FE0B-467A-86F0-8E6482BE15F4}"/>
              </a:ext>
            </a:extLst>
          </p:cNvPr>
          <p:cNvSpPr txBox="1"/>
          <p:nvPr/>
        </p:nvSpPr>
        <p:spPr>
          <a:xfrm>
            <a:off x="0" y="5079383"/>
            <a:ext cx="10899032" cy="115416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600" b="1" dirty="0">
                <a:solidFill>
                  <a:srgbClr val="002060"/>
                </a:solidFill>
              </a:rPr>
              <a:t>Teaching phonics in L2 </a:t>
            </a:r>
            <a:r>
              <a:rPr lang="en-GB" sz="2000" dirty="0">
                <a:solidFill>
                  <a:srgbClr val="002060"/>
                </a:solidFill>
              </a:rPr>
              <a:t>(second / ‘foreign’ language)</a:t>
            </a:r>
            <a:endParaRPr lang="en-GB" sz="2600" dirty="0">
              <a:solidFill>
                <a:srgbClr val="002060"/>
              </a:solidFill>
            </a:endParaRPr>
          </a:p>
          <a:p>
            <a:pPr marL="742950" lvl="1" indent="-285750">
              <a:lnSpc>
                <a:spcPct val="150000"/>
              </a:lnSpc>
              <a:buFont typeface="Arial" panose="020B0604020202020204" pitchFamily="34" charset="0"/>
              <a:buChar char="•"/>
            </a:pPr>
            <a:r>
              <a:rPr lang="en-GB" sz="2000" dirty="0">
                <a:solidFill>
                  <a:srgbClr val="002060"/>
                </a:solidFill>
              </a:rPr>
              <a:t>Written and spoken forms encountered simultaneously!</a:t>
            </a:r>
          </a:p>
        </p:txBody>
      </p:sp>
      <p:pic>
        <p:nvPicPr>
          <p:cNvPr id="8" name="Picture 4" descr="students in a classroom">
            <a:extLst>
              <a:ext uri="{FF2B5EF4-FFF2-40B4-BE49-F238E27FC236}">
                <a16:creationId xmlns:a16="http://schemas.microsoft.com/office/drawing/2014/main" id="{D6466593-4A68-496B-84AF-5F651E4783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848" t="14497" r="15672" b="42165"/>
          <a:stretch/>
        </p:blipFill>
        <p:spPr bwMode="auto">
          <a:xfrm>
            <a:off x="8076223" y="4157919"/>
            <a:ext cx="3991903" cy="20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7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[2/3]</a:t>
            </a:r>
          </a:p>
        </p:txBody>
      </p:sp>
      <p:sp>
        <p:nvSpPr>
          <p:cNvPr id="3" name="TextBox 2"/>
          <p:cNvSpPr txBox="1"/>
          <p:nvPr/>
        </p:nvSpPr>
        <p:spPr>
          <a:xfrm>
            <a:off x="467980" y="1460854"/>
            <a:ext cx="11327780"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600" b="1" dirty="0">
                <a:solidFill>
                  <a:srgbClr val="002060"/>
                </a:solidFill>
              </a:rPr>
              <a:t>Many L2 learners </a:t>
            </a:r>
            <a:r>
              <a:rPr lang="en-GB" sz="2600" b="1" i="1" u="sng" dirty="0">
                <a:solidFill>
                  <a:srgbClr val="002060"/>
                </a:solidFill>
              </a:rPr>
              <a:t>do</a:t>
            </a:r>
            <a:r>
              <a:rPr lang="en-GB" sz="2600" b="1" dirty="0">
                <a:solidFill>
                  <a:srgbClr val="002060"/>
                </a:solidFill>
              </a:rPr>
              <a:t> try to sound out words they don’t know when reading </a:t>
            </a:r>
            <a:r>
              <a:rPr lang="en-GB" sz="2000" dirty="0">
                <a:solidFill>
                  <a:srgbClr val="002060"/>
                </a:solidFill>
              </a:rPr>
              <a:t>(</a:t>
            </a:r>
            <a:r>
              <a:rPr lang="en-GB" sz="2000" dirty="0" err="1">
                <a:solidFill>
                  <a:srgbClr val="002060"/>
                </a:solidFill>
              </a:rPr>
              <a:t>Erler</a:t>
            </a:r>
            <a:r>
              <a:rPr lang="en-GB" sz="2000" dirty="0">
                <a:solidFill>
                  <a:srgbClr val="002060"/>
                </a:solidFill>
              </a:rPr>
              <a:t> &amp; Macaro, 2011)</a:t>
            </a:r>
            <a:endParaRPr lang="en-GB" sz="2600" dirty="0">
              <a:solidFill>
                <a:srgbClr val="002060"/>
              </a:solidFill>
            </a:endParaRPr>
          </a:p>
          <a:p>
            <a:pPr marL="285750" indent="-285750">
              <a:spcAft>
                <a:spcPts val="1200"/>
              </a:spcAft>
              <a:buFont typeface="Arial" panose="020B0604020202020204" pitchFamily="34" charset="0"/>
              <a:buChar char="•"/>
            </a:pPr>
            <a:r>
              <a:rPr lang="en-GB" sz="2600" b="1" dirty="0">
                <a:solidFill>
                  <a:srgbClr val="002060"/>
                </a:solidFill>
              </a:rPr>
              <a:t>The ability to decode accurately in L2 may additionally support:</a:t>
            </a:r>
          </a:p>
          <a:p>
            <a:pPr marL="742950" lvl="1" indent="-285750">
              <a:spcAft>
                <a:spcPts val="1200"/>
              </a:spcAft>
              <a:buFont typeface="Arial" panose="020B0604020202020204" pitchFamily="34" charset="0"/>
              <a:buChar char="•"/>
            </a:pPr>
            <a:r>
              <a:rPr lang="en-GB" sz="2200" b="1" dirty="0">
                <a:solidFill>
                  <a:srgbClr val="002060"/>
                </a:solidFill>
              </a:rPr>
              <a:t>vocabulary learning </a:t>
            </a:r>
            <a:r>
              <a:rPr lang="en-GB" sz="2200" dirty="0">
                <a:solidFill>
                  <a:srgbClr val="002060"/>
                </a:solidFill>
                <a:cs typeface="Calibri" panose="020F0502020204030204" pitchFamily="34" charset="0"/>
              </a:rPr>
              <a:t>(Hamada &amp; </a:t>
            </a:r>
            <a:r>
              <a:rPr lang="en-GB" sz="2200" dirty="0" err="1">
                <a:solidFill>
                  <a:srgbClr val="002060"/>
                </a:solidFill>
                <a:cs typeface="Calibri" panose="020F0502020204030204" pitchFamily="34" charset="0"/>
              </a:rPr>
              <a:t>Koda</a:t>
            </a:r>
            <a:r>
              <a:rPr lang="en-GB" sz="2200" dirty="0">
                <a:solidFill>
                  <a:srgbClr val="002060"/>
                </a:solidFill>
                <a:cs typeface="Calibri" panose="020F0502020204030204" pitchFamily="34" charset="0"/>
              </a:rPr>
              <a:t>, 2008, 2011; Li, 2019; Li &amp; Woore, in progress) </a:t>
            </a:r>
            <a:endParaRPr lang="en-GB" sz="2200" b="1" dirty="0">
              <a:solidFill>
                <a:srgbClr val="002060"/>
              </a:solidFill>
            </a:endParaRPr>
          </a:p>
          <a:p>
            <a:pPr marL="742950" lvl="1" indent="-285750">
              <a:spcAft>
                <a:spcPts val="1200"/>
              </a:spcAft>
              <a:buFont typeface="Arial" panose="020B0604020202020204" pitchFamily="34" charset="0"/>
              <a:buChar char="•"/>
            </a:pPr>
            <a:r>
              <a:rPr lang="en-GB" sz="2200" b="1" dirty="0">
                <a:solidFill>
                  <a:srgbClr val="002060"/>
                </a:solidFill>
              </a:rPr>
              <a:t>learner autonomy</a:t>
            </a:r>
          </a:p>
          <a:p>
            <a:pPr marL="742950" lvl="1" indent="-285750">
              <a:spcAft>
                <a:spcPts val="1200"/>
              </a:spcAft>
              <a:buFont typeface="Arial" panose="020B0604020202020204" pitchFamily="34" charset="0"/>
              <a:buChar char="•"/>
            </a:pPr>
            <a:r>
              <a:rPr lang="en-GB" sz="2200" b="1" dirty="0">
                <a:solidFill>
                  <a:srgbClr val="002060"/>
                </a:solidFill>
              </a:rPr>
              <a:t>grammar learning </a:t>
            </a:r>
            <a:r>
              <a:rPr lang="en-GB" sz="2200" dirty="0">
                <a:solidFill>
                  <a:srgbClr val="002060"/>
                </a:solidFill>
                <a:cs typeface="Calibri" panose="020F0502020204030204" pitchFamily="34" charset="0"/>
              </a:rPr>
              <a:t>(</a:t>
            </a:r>
            <a:r>
              <a:rPr lang="en-GB" sz="2200" dirty="0" err="1">
                <a:solidFill>
                  <a:srgbClr val="002060"/>
                </a:solidFill>
                <a:cs typeface="Calibri" panose="020F0502020204030204" pitchFamily="34" charset="0"/>
              </a:rPr>
              <a:t>Erler</a:t>
            </a:r>
            <a:r>
              <a:rPr lang="en-GB" sz="2200" dirty="0">
                <a:solidFill>
                  <a:srgbClr val="002060"/>
                </a:solidFill>
                <a:cs typeface="Calibri" panose="020F0502020204030204" pitchFamily="34" charset="0"/>
              </a:rPr>
              <a:t>, 2003) </a:t>
            </a:r>
            <a:r>
              <a:rPr lang="en-GB" sz="2200" dirty="0">
                <a:solidFill>
                  <a:srgbClr val="002060"/>
                </a:solidFill>
                <a:cs typeface="Calibri" panose="020F0502020204030204" pitchFamily="34" charset="0"/>
                <a:sym typeface="Wingdings" panose="05000000000000000000" pitchFamily="2" charset="2"/>
              </a:rPr>
              <a:t></a:t>
            </a:r>
            <a:r>
              <a:rPr lang="en-GB" sz="2200" dirty="0">
                <a:solidFill>
                  <a:srgbClr val="002060"/>
                </a:solidFill>
                <a:cs typeface="Calibri" panose="020F0502020204030204" pitchFamily="34" charset="0"/>
              </a:rPr>
              <a:t> 	</a:t>
            </a:r>
            <a:r>
              <a:rPr lang="en-GB" sz="2200" i="1" dirty="0">
                <a:solidFill>
                  <a:srgbClr val="002060"/>
                </a:solidFill>
                <a:cs typeface="Calibri" panose="020F0502020204030204" pitchFamily="34" charset="0"/>
              </a:rPr>
              <a:t>je / </a:t>
            </a:r>
            <a:r>
              <a:rPr lang="en-GB" sz="2200" i="1" dirty="0" err="1">
                <a:solidFill>
                  <a:srgbClr val="002060"/>
                </a:solidFill>
                <a:cs typeface="Calibri" panose="020F0502020204030204" pitchFamily="34" charset="0"/>
              </a:rPr>
              <a:t>j’ai</a:t>
            </a:r>
            <a:r>
              <a:rPr lang="en-GB" sz="2200" i="1" dirty="0">
                <a:solidFill>
                  <a:srgbClr val="002060"/>
                </a:solidFill>
                <a:cs typeface="Calibri" panose="020F0502020204030204" pitchFamily="34" charset="0"/>
              </a:rPr>
              <a:t>	</a:t>
            </a:r>
            <a:r>
              <a:rPr lang="en-GB" sz="2200" i="1" dirty="0" err="1">
                <a:solidFill>
                  <a:srgbClr val="002060"/>
                </a:solidFill>
                <a:cs typeface="Calibri" panose="020F0502020204030204" pitchFamily="34" charset="0"/>
              </a:rPr>
              <a:t>parle</a:t>
            </a:r>
            <a:r>
              <a:rPr lang="en-GB" sz="2200" i="1" dirty="0">
                <a:solidFill>
                  <a:srgbClr val="002060"/>
                </a:solidFill>
                <a:cs typeface="Calibri" panose="020F0502020204030204" pitchFamily="34" charset="0"/>
              </a:rPr>
              <a:t>/ </a:t>
            </a:r>
            <a:r>
              <a:rPr lang="en-GB" sz="2200" i="1" dirty="0" err="1">
                <a:solidFill>
                  <a:srgbClr val="002060"/>
                </a:solidFill>
                <a:cs typeface="Calibri" panose="020F0502020204030204" pitchFamily="34" charset="0"/>
              </a:rPr>
              <a:t>parlé</a:t>
            </a:r>
            <a:endParaRPr lang="en-GB" sz="2200" i="1" dirty="0">
              <a:solidFill>
                <a:srgbClr val="002060"/>
              </a:solidFill>
              <a:cs typeface="Calibri" panose="020F0502020204030204" pitchFamily="34" charset="0"/>
            </a:endParaRPr>
          </a:p>
          <a:p>
            <a:pPr marL="742950" lvl="1" indent="-285750">
              <a:spcAft>
                <a:spcPts val="1200"/>
              </a:spcAft>
              <a:buFont typeface="Arial" panose="020B0604020202020204" pitchFamily="34" charset="0"/>
              <a:buChar char="•"/>
            </a:pPr>
            <a:r>
              <a:rPr lang="en-GB" sz="2200" b="1" dirty="0">
                <a:solidFill>
                  <a:srgbClr val="002060"/>
                </a:solidFill>
                <a:cs typeface="Calibri" panose="020F0502020204030204" pitchFamily="34" charset="0"/>
              </a:rPr>
              <a:t>motivation </a:t>
            </a:r>
            <a:r>
              <a:rPr lang="en-GB" sz="2200" dirty="0">
                <a:solidFill>
                  <a:srgbClr val="002060"/>
                </a:solidFill>
                <a:cs typeface="Calibri" panose="020F0502020204030204" pitchFamily="34" charset="0"/>
              </a:rPr>
              <a:t>(</a:t>
            </a:r>
            <a:r>
              <a:rPr lang="en-GB" sz="2200" dirty="0" err="1">
                <a:solidFill>
                  <a:srgbClr val="002060"/>
                </a:solidFill>
                <a:cs typeface="Calibri" panose="020F0502020204030204" pitchFamily="34" charset="0"/>
              </a:rPr>
              <a:t>Erler</a:t>
            </a:r>
            <a:r>
              <a:rPr lang="en-GB" sz="2200" dirty="0">
                <a:solidFill>
                  <a:srgbClr val="002060"/>
                </a:solidFill>
                <a:cs typeface="Calibri" panose="020F0502020204030204" pitchFamily="34" charset="0"/>
              </a:rPr>
              <a:t> &amp; </a:t>
            </a:r>
            <a:r>
              <a:rPr lang="en-GB" sz="2200" dirty="0" err="1">
                <a:solidFill>
                  <a:srgbClr val="002060"/>
                </a:solidFill>
                <a:cs typeface="Calibri" panose="020F0502020204030204" pitchFamily="34" charset="0"/>
              </a:rPr>
              <a:t>Macaro</a:t>
            </a:r>
            <a:r>
              <a:rPr lang="en-GB" sz="2200" dirty="0">
                <a:solidFill>
                  <a:srgbClr val="002060"/>
                </a:solidFill>
                <a:cs typeface="Calibri" panose="020F0502020204030204" pitchFamily="34" charset="0"/>
              </a:rPr>
              <a:t>, 2011)</a:t>
            </a:r>
          </a:p>
          <a:p>
            <a:pPr marL="742950" lvl="1" indent="-285750">
              <a:spcAft>
                <a:spcPts val="1200"/>
              </a:spcAft>
              <a:buFont typeface="Arial" panose="020B0604020202020204" pitchFamily="34" charset="0"/>
              <a:buChar char="•"/>
            </a:pPr>
            <a:r>
              <a:rPr lang="en-GB" sz="2200" b="1" dirty="0">
                <a:solidFill>
                  <a:srgbClr val="002060"/>
                </a:solidFill>
                <a:cs typeface="Calibri" panose="020F0502020204030204" pitchFamily="34" charset="0"/>
              </a:rPr>
              <a:t>Speaking; listening; writing </a:t>
            </a:r>
            <a:r>
              <a:rPr lang="en-GB" sz="2200" dirty="0">
                <a:solidFill>
                  <a:srgbClr val="002060"/>
                </a:solidFill>
                <a:cs typeface="Calibri" panose="020F0502020204030204" pitchFamily="34" charset="0"/>
              </a:rPr>
              <a:t>(Macaro, 2007)</a:t>
            </a:r>
            <a:endParaRPr lang="en-GB" sz="2400" b="1" dirty="0">
              <a:solidFill>
                <a:srgbClr val="002060"/>
              </a:solidFill>
            </a:endParaRPr>
          </a:p>
        </p:txBody>
      </p:sp>
    </p:spTree>
    <p:extLst>
      <p:ext uri="{BB962C8B-B14F-4D97-AF65-F5344CB8AC3E}">
        <p14:creationId xmlns:p14="http://schemas.microsoft.com/office/powerpoint/2010/main" val="42723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[3/3]</a:t>
            </a:r>
          </a:p>
        </p:txBody>
      </p:sp>
      <p:sp>
        <p:nvSpPr>
          <p:cNvPr id="3" name="TextBox 2"/>
          <p:cNvSpPr txBox="1"/>
          <p:nvPr/>
        </p:nvSpPr>
        <p:spPr>
          <a:xfrm>
            <a:off x="203820" y="1163991"/>
            <a:ext cx="9003680" cy="453970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600" b="1" dirty="0">
                <a:solidFill>
                  <a:srgbClr val="002060"/>
                </a:solidFill>
              </a:rPr>
              <a:t>Research in UK MFL classrooms (mainly L2 French) suggests that without explicit instruction:</a:t>
            </a:r>
          </a:p>
          <a:p>
            <a:pPr lvl="1">
              <a:spcBef>
                <a:spcPts val="600"/>
              </a:spcBef>
              <a:spcAft>
                <a:spcPts val="1200"/>
              </a:spcAft>
              <a:buFont typeface="Arial" panose="020B0604020202020204" pitchFamily="34" charset="0"/>
              <a:buChar char="•"/>
            </a:pPr>
            <a:r>
              <a:rPr lang="en-GB" altLang="en-US" sz="2200" dirty="0">
                <a:solidFill>
                  <a:srgbClr val="002060"/>
                </a:solidFill>
              </a:rPr>
              <a:t> students are not very good at phonological decoding (reading aloud); </a:t>
            </a:r>
          </a:p>
          <a:p>
            <a:pPr lvl="1">
              <a:spcBef>
                <a:spcPts val="600"/>
              </a:spcBef>
              <a:spcAft>
                <a:spcPts val="1200"/>
              </a:spcAft>
              <a:buFont typeface="Arial" panose="020B0604020202020204" pitchFamily="34" charset="0"/>
              <a:buChar char="•"/>
            </a:pPr>
            <a:r>
              <a:rPr lang="en-GB" altLang="en-US" sz="2200" dirty="0">
                <a:solidFill>
                  <a:srgbClr val="002060"/>
                </a:solidFill>
              </a:rPr>
              <a:t> they seem to make little progress in this area;</a:t>
            </a:r>
          </a:p>
          <a:p>
            <a:pPr lvl="1">
              <a:spcBef>
                <a:spcPts val="600"/>
              </a:spcBef>
              <a:spcAft>
                <a:spcPts val="1200"/>
              </a:spcAft>
              <a:buFont typeface="Arial" panose="020B0604020202020204" pitchFamily="34" charset="0"/>
              <a:buChar char="•"/>
            </a:pPr>
            <a:r>
              <a:rPr lang="en-GB" altLang="en-US" sz="2200" dirty="0">
                <a:solidFill>
                  <a:srgbClr val="002060"/>
                </a:solidFill>
              </a:rPr>
              <a:t> English spelling-sound links remain stubbornly entrenched; </a:t>
            </a:r>
          </a:p>
          <a:p>
            <a:pPr lvl="1">
              <a:spcBef>
                <a:spcPts val="600"/>
              </a:spcBef>
              <a:spcAft>
                <a:spcPts val="1200"/>
              </a:spcAft>
              <a:buFont typeface="Arial" panose="020B0604020202020204" pitchFamily="34" charset="0"/>
              <a:buChar char="•"/>
            </a:pPr>
            <a:r>
              <a:rPr lang="en-GB" altLang="en-US" sz="2200" dirty="0">
                <a:solidFill>
                  <a:srgbClr val="002060"/>
                </a:solidFill>
              </a:rPr>
              <a:t> students may know that words should sound different to English, but not  know how they should sound.</a:t>
            </a:r>
          </a:p>
          <a:p>
            <a:pPr marL="285750" indent="-285750">
              <a:spcAft>
                <a:spcPts val="1200"/>
              </a:spcAft>
              <a:buFont typeface="Arial" panose="020B0604020202020204" pitchFamily="34" charset="0"/>
              <a:buChar char="•"/>
            </a:pPr>
            <a:endParaRPr lang="en-GB" sz="2600" b="1" dirty="0">
              <a:solidFill>
                <a:srgbClr val="002060"/>
              </a:solidFill>
            </a:endParaRPr>
          </a:p>
        </p:txBody>
      </p:sp>
      <p:sp>
        <p:nvSpPr>
          <p:cNvPr id="6" name="TextBox 5">
            <a:extLst>
              <a:ext uri="{FF2B5EF4-FFF2-40B4-BE49-F238E27FC236}">
                <a16:creationId xmlns:a16="http://schemas.microsoft.com/office/drawing/2014/main" id="{75A16B86-EC0A-4D05-A077-A870F09771A0}"/>
              </a:ext>
            </a:extLst>
          </p:cNvPr>
          <p:cNvSpPr txBox="1">
            <a:spLocks noChangeArrowheads="1"/>
          </p:cNvSpPr>
          <p:nvPr/>
        </p:nvSpPr>
        <p:spPr bwMode="auto">
          <a:xfrm>
            <a:off x="82286" y="5998580"/>
            <a:ext cx="11794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600" dirty="0">
                <a:solidFill>
                  <a:srgbClr val="002060"/>
                </a:solidFill>
                <a:latin typeface="+mn-lt"/>
                <a:cs typeface="Calibri" panose="020F0502020204030204" pitchFamily="34" charset="0"/>
              </a:rPr>
              <a:t>Sources: Erler, 2003, 2004; Erler &amp; Macaro, 2012; Porter, 2014, forthcoming; Woore, 2009, 2010, 2011, 2014, 2018</a:t>
            </a:r>
            <a:endParaRPr lang="en-GB" altLang="en-US" sz="1600" dirty="0">
              <a:solidFill>
                <a:srgbClr val="002060"/>
              </a:solidFill>
              <a:latin typeface="+mn-lt"/>
            </a:endParaRPr>
          </a:p>
        </p:txBody>
      </p:sp>
      <p:pic>
        <p:nvPicPr>
          <p:cNvPr id="7" name="Picture 6" descr="donke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286" y="2569170"/>
            <a:ext cx="4288830" cy="4288830"/>
          </a:xfrm>
          <a:prstGeom prst="rect">
            <a:avLst/>
          </a:prstGeom>
        </p:spPr>
      </p:pic>
    </p:spTree>
    <p:extLst>
      <p:ext uri="{BB962C8B-B14F-4D97-AF65-F5344CB8AC3E}">
        <p14:creationId xmlns:p14="http://schemas.microsoft.com/office/powerpoint/2010/main" val="22255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6138E5-460A-8E43-A930-63A8E37A7C64}"/>
              </a:ext>
            </a:extLst>
          </p:cNvPr>
          <p:cNvSpPr>
            <a:spLocks noGrp="1"/>
          </p:cNvSpPr>
          <p:nvPr>
            <p:ph type="title" idx="4294967295"/>
          </p:nvPr>
        </p:nvSpPr>
        <p:spPr/>
        <p:txBody>
          <a:bodyPr/>
          <a:lstStyle/>
          <a:p>
            <a:r>
              <a:rPr lang="en-US" dirty="0"/>
              <a:t>In the classroom</a:t>
            </a:r>
          </a:p>
        </p:txBody>
      </p:sp>
      <p:pic>
        <p:nvPicPr>
          <p:cNvPr id="4" name="Picture 2" descr="http://t2.gstatic.com/images?q=tbn:ANd9GcSpx24cBdkJW_BjDtqPANliPKNVHQ7979Q2hFevQz6epJSqtLkxJA">
            <a:extLst>
              <a:ext uri="{FF2B5EF4-FFF2-40B4-BE49-F238E27FC236}">
                <a16:creationId xmlns:a16="http://schemas.microsoft.com/office/drawing/2014/main" id="{7AAC67FC-E691-4034-9383-4AE18E2E3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031" y="1584530"/>
            <a:ext cx="4653937"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3">
            <a:extLst>
              <a:ext uri="{FF2B5EF4-FFF2-40B4-BE49-F238E27FC236}">
                <a16:creationId xmlns:a16="http://schemas.microsoft.com/office/drawing/2014/main" id="{AF3CD06C-D33C-4258-8C04-5EB8A1672891}"/>
              </a:ext>
            </a:extLst>
          </p:cNvPr>
          <p:cNvSpPr/>
          <p:nvPr/>
        </p:nvSpPr>
        <p:spPr>
          <a:xfrm>
            <a:off x="253831" y="380912"/>
            <a:ext cx="6419683" cy="1675677"/>
          </a:xfrm>
          <a:prstGeom prst="wedgeRoundRectCallout">
            <a:avLst>
              <a:gd name="adj1" fmla="val -5341"/>
              <a:gd name="adj2" fmla="val 68842"/>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rgbClr val="002060"/>
                </a:solidFill>
              </a:rPr>
              <a:t>Some of these don't even look like real words.  I reckon you're just trying to trick me</a:t>
            </a:r>
            <a:endParaRPr lang="en-GB" sz="2800" dirty="0">
              <a:solidFill>
                <a:srgbClr val="002060"/>
              </a:solidFill>
            </a:endParaRPr>
          </a:p>
        </p:txBody>
      </p:sp>
      <p:sp>
        <p:nvSpPr>
          <p:cNvPr id="5" name="Rounded Rectangular Callout 2">
            <a:extLst>
              <a:ext uri="{FF2B5EF4-FFF2-40B4-BE49-F238E27FC236}">
                <a16:creationId xmlns:a16="http://schemas.microsoft.com/office/drawing/2014/main" id="{E34411ED-C10B-4E93-A154-E49E2D1CF317}"/>
              </a:ext>
            </a:extLst>
          </p:cNvPr>
          <p:cNvSpPr/>
          <p:nvPr/>
        </p:nvSpPr>
        <p:spPr>
          <a:xfrm>
            <a:off x="7709407" y="106945"/>
            <a:ext cx="4114799" cy="1818541"/>
          </a:xfrm>
          <a:prstGeom prst="wedgeRoundRectCallout">
            <a:avLst>
              <a:gd name="adj1" fmla="val -38333"/>
              <a:gd name="adj2" fmla="val 83248"/>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rgbClr val="002060"/>
                </a:solidFill>
              </a:rPr>
              <a:t>These words get more ridiculous as we go along</a:t>
            </a:r>
            <a:endParaRPr lang="en-GB" sz="2800" dirty="0">
              <a:solidFill>
                <a:srgbClr val="002060"/>
              </a:solidFill>
            </a:endParaRPr>
          </a:p>
        </p:txBody>
      </p:sp>
      <p:sp>
        <p:nvSpPr>
          <p:cNvPr id="7" name="Rounded Rectangular Callout 4">
            <a:extLst>
              <a:ext uri="{FF2B5EF4-FFF2-40B4-BE49-F238E27FC236}">
                <a16:creationId xmlns:a16="http://schemas.microsoft.com/office/drawing/2014/main" id="{7991DD9D-6DB4-4737-B09C-2AAE5FD458DE}"/>
              </a:ext>
            </a:extLst>
          </p:cNvPr>
          <p:cNvSpPr/>
          <p:nvPr/>
        </p:nvSpPr>
        <p:spPr>
          <a:xfrm>
            <a:off x="492582" y="4574546"/>
            <a:ext cx="5603417" cy="1675677"/>
          </a:xfrm>
          <a:prstGeom prst="wedgeRoundRectCallout">
            <a:avLst>
              <a:gd name="adj1" fmla="val 27040"/>
              <a:gd name="adj2" fmla="val -74157"/>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rgbClr val="002060"/>
                </a:solidFill>
              </a:rPr>
              <a:t>They're like really weird words, like they don't exist</a:t>
            </a:r>
            <a:endParaRPr lang="en-GB" sz="2800" dirty="0">
              <a:solidFill>
                <a:srgbClr val="002060"/>
              </a:solidFill>
            </a:endParaRPr>
          </a:p>
        </p:txBody>
      </p:sp>
      <p:sp>
        <p:nvSpPr>
          <p:cNvPr id="8" name="Rounded Rectangular Callout 5">
            <a:extLst>
              <a:ext uri="{FF2B5EF4-FFF2-40B4-BE49-F238E27FC236}">
                <a16:creationId xmlns:a16="http://schemas.microsoft.com/office/drawing/2014/main" id="{31577041-CA30-42EB-B32D-9141F83DD1D9}"/>
              </a:ext>
            </a:extLst>
          </p:cNvPr>
          <p:cNvSpPr/>
          <p:nvPr/>
        </p:nvSpPr>
        <p:spPr>
          <a:xfrm>
            <a:off x="8130690" y="4018776"/>
            <a:ext cx="3693516" cy="2122549"/>
          </a:xfrm>
          <a:prstGeom prst="wedgeRoundRectCallout">
            <a:avLst>
              <a:gd name="adj1" fmla="val -69737"/>
              <a:gd name="adj2" fmla="val -34187"/>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rgbClr val="002060"/>
                </a:solidFill>
              </a:rPr>
              <a:t>I don't know because most of them look like gibberish basically</a:t>
            </a:r>
            <a:endParaRPr lang="en-GB" sz="2800" dirty="0">
              <a:solidFill>
                <a:srgbClr val="002060"/>
              </a:solidFill>
            </a:endParaRPr>
          </a:p>
        </p:txBody>
      </p:sp>
    </p:spTree>
    <p:extLst>
      <p:ext uri="{BB962C8B-B14F-4D97-AF65-F5344CB8AC3E}">
        <p14:creationId xmlns:p14="http://schemas.microsoft.com/office/powerpoint/2010/main" val="418491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2262"/>
            <a:ext cx="6902605" cy="867128"/>
          </a:xfrm>
          <a:prstGeom prst="rect">
            <a:avLst/>
          </a:prstGeom>
        </p:spPr>
      </p:pic>
      <p:sp>
        <p:nvSpPr>
          <p:cNvPr id="2" name="Title 1"/>
          <p:cNvSpPr>
            <a:spLocks noGrp="1"/>
          </p:cNvSpPr>
          <p:nvPr>
            <p:ph type="title"/>
          </p:nvPr>
        </p:nvSpPr>
        <p:spPr>
          <a:xfrm>
            <a:off x="-83968" y="11874"/>
            <a:ext cx="6484584" cy="1325563"/>
          </a:xfrm>
        </p:spPr>
        <p:txBody>
          <a:bodyPr>
            <a:normAutofit/>
          </a:bodyPr>
          <a:lstStyle/>
          <a:p>
            <a:r>
              <a:rPr lang="en-GB" sz="3200" b="1" dirty="0">
                <a:solidFill>
                  <a:schemeClr val="bg1"/>
                </a:solidFill>
              </a:rPr>
              <a:t>Can we teach phonics? </a:t>
            </a:r>
          </a:p>
        </p:txBody>
      </p:sp>
      <p:sp>
        <p:nvSpPr>
          <p:cNvPr id="6" name="TextBox 5">
            <a:extLst>
              <a:ext uri="{FF2B5EF4-FFF2-40B4-BE49-F238E27FC236}">
                <a16:creationId xmlns:a16="http://schemas.microsoft.com/office/drawing/2014/main" id="{C7DAD726-484C-457C-B277-97F21933C2FA}"/>
              </a:ext>
            </a:extLst>
          </p:cNvPr>
          <p:cNvSpPr txBox="1"/>
          <p:nvPr/>
        </p:nvSpPr>
        <p:spPr>
          <a:xfrm>
            <a:off x="1524000" y="1280176"/>
            <a:ext cx="9144000" cy="1938992"/>
          </a:xfrm>
          <a:prstGeom prst="rect">
            <a:avLst/>
          </a:prstGeom>
          <a:noFill/>
        </p:spPr>
        <p:txBody>
          <a:bodyPr wrap="square" rtlCol="0">
            <a:spAutoFit/>
          </a:bodyPr>
          <a:lstStyle/>
          <a:p>
            <a:r>
              <a:rPr lang="en-GB" sz="2400" dirty="0">
                <a:solidFill>
                  <a:srgbClr val="002060"/>
                </a:solidFill>
              </a:rPr>
              <a:t>“There is significant evidence, </a:t>
            </a:r>
            <a:r>
              <a:rPr lang="en-GB" sz="2400" b="1" dirty="0">
                <a:solidFill>
                  <a:srgbClr val="FF9966"/>
                </a:solidFill>
              </a:rPr>
              <a:t>including from the most effective practitioners</a:t>
            </a:r>
            <a:r>
              <a:rPr lang="en-GB" sz="2400" dirty="0">
                <a:solidFill>
                  <a:srgbClr val="002060"/>
                </a:solidFill>
              </a:rPr>
              <a:t>, that direct and systematic teaching of phonics in the new language is a more reliable method for assuring accurate pronunciation and spelling. However, this is still relatively rare practice in classrooms” (TSC, 2016:12)</a:t>
            </a:r>
          </a:p>
        </p:txBody>
      </p:sp>
      <p:sp>
        <p:nvSpPr>
          <p:cNvPr id="8" name="Rounded Rectangular Callout 3">
            <a:extLst>
              <a:ext uri="{FF2B5EF4-FFF2-40B4-BE49-F238E27FC236}">
                <a16:creationId xmlns:a16="http://schemas.microsoft.com/office/drawing/2014/main" id="{9806ACBA-C371-4DC7-9EAA-CD63CF80F766}"/>
              </a:ext>
            </a:extLst>
          </p:cNvPr>
          <p:cNvSpPr/>
          <p:nvPr/>
        </p:nvSpPr>
        <p:spPr>
          <a:xfrm>
            <a:off x="942825" y="3380740"/>
            <a:ext cx="7698255" cy="2636520"/>
          </a:xfrm>
          <a:prstGeom prst="wedgeRoundRectCallout">
            <a:avLst>
              <a:gd name="adj1" fmla="val 58207"/>
              <a:gd name="adj2" fmla="val 25863"/>
              <a:gd name="adj3" fmla="val 16667"/>
            </a:avLst>
          </a:prstGeom>
          <a:solidFill>
            <a:srgbClr val="FFF4EF">
              <a:alpha val="77000"/>
            </a:srgbClr>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Phonics is the cornerstone of the approach to language teaching in my school </a:t>
            </a:r>
            <a:r>
              <a:rPr kumimoji="0" lang="en-GB" sz="2000" b="1"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and it works</a:t>
            </a:r>
            <a:r>
              <a:rPr kumimoji="0" lang="en-GB" sz="2000" b="0"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 The </a:t>
            </a:r>
            <a:r>
              <a:rPr kumimoji="0" lang="en-GB" sz="2000" b="1"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consequence</a:t>
            </a:r>
            <a:r>
              <a:rPr kumimoji="0" lang="en-GB" sz="2000" b="0"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 is also a learner who is </a:t>
            </a:r>
            <a:r>
              <a:rPr kumimoji="0" lang="en-GB" sz="2000" b="1"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able to understand more text containing unfamiliar language</a:t>
            </a:r>
            <a:r>
              <a:rPr kumimoji="0" lang="en-GB" sz="2000" b="0"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 a learner who is </a:t>
            </a:r>
            <a:r>
              <a:rPr kumimoji="0" lang="en-GB" sz="2000" b="1"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more confident in speaking and reading out loud in the foreign language</a:t>
            </a:r>
            <a:r>
              <a:rPr kumimoji="0" lang="en-GB" sz="2000" b="0"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 and </a:t>
            </a:r>
            <a:r>
              <a:rPr kumimoji="0" lang="en-GB" sz="2000" b="1"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a more autonomous learner who is able to make links between words and apply patterns</a:t>
            </a:r>
            <a:r>
              <a:rPr kumimoji="0" lang="en-GB" sz="2000" b="0" i="0" u="none" strike="noStrike" kern="0" cap="none" spc="0" normalizeH="0" baseline="0" noProof="0" dirty="0">
                <a:ln>
                  <a:noFill/>
                </a:ln>
                <a:solidFill>
                  <a:srgbClr val="002060"/>
                </a:solidFill>
                <a:effectLst/>
                <a:uLnTx/>
                <a:uFillTx/>
                <a:latin typeface="+mj-lt"/>
                <a:ea typeface="+mn-ea"/>
                <a:cs typeface="Calibri" panose="020F0502020204030204" pitchFamily="34" charset="0"/>
              </a:rPr>
              <a:t>.</a:t>
            </a:r>
          </a:p>
        </p:txBody>
      </p:sp>
      <p:pic>
        <p:nvPicPr>
          <p:cNvPr id="7" name="Picture 6" descr="teacher in classroom">
            <a:hlinkClick r:id="rId4"/>
            <a:extLst>
              <a:ext uri="{FF2B5EF4-FFF2-40B4-BE49-F238E27FC236}">
                <a16:creationId xmlns:a16="http://schemas.microsoft.com/office/drawing/2014/main" id="{86A5DEC4-93DF-4CD7-B32A-0C0D174DFA7B}"/>
              </a:ext>
            </a:extLst>
          </p:cNvPr>
          <p:cNvPicPr>
            <a:picLocks noChangeAspect="1"/>
          </p:cNvPicPr>
          <p:nvPr/>
        </p:nvPicPr>
        <p:blipFill rotWithShape="1">
          <a:blip r:embed="rId5"/>
          <a:srcRect l="13775" t="3800" r="22438" b="24800"/>
          <a:stretch/>
        </p:blipFill>
        <p:spPr>
          <a:xfrm>
            <a:off x="8916520" y="4395133"/>
            <a:ext cx="2576319" cy="1622127"/>
          </a:xfrm>
          <a:prstGeom prst="rect">
            <a:avLst/>
          </a:prstGeom>
          <a:ln w="38100">
            <a:solidFill>
              <a:srgbClr val="002060"/>
            </a:solidFill>
          </a:ln>
        </p:spPr>
      </p:pic>
    </p:spTree>
    <p:extLst>
      <p:ext uri="{BB962C8B-B14F-4D97-AF65-F5344CB8AC3E}">
        <p14:creationId xmlns:p14="http://schemas.microsoft.com/office/powerpoint/2010/main" val="37212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4831" y="5279784"/>
            <a:ext cx="11690722" cy="1107996"/>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200" dirty="0">
                <a:solidFill>
                  <a:schemeClr val="accent5">
                    <a:lumMod val="50000"/>
                  </a:schemeClr>
                </a:solidFill>
              </a:rPr>
              <a:t>Woore et al. (in progress): Systematic review of experimental studies (with control group) of phonics teaching in a ‘foreign’ language, published since 2000; range of outcomes as well as reading.</a:t>
            </a:r>
          </a:p>
        </p:txBody>
      </p:sp>
      <p:sp>
        <p:nvSpPr>
          <p:cNvPr id="8" name="TextBox 7"/>
          <p:cNvSpPr txBox="1"/>
          <p:nvPr/>
        </p:nvSpPr>
        <p:spPr>
          <a:xfrm>
            <a:off x="264831" y="2722655"/>
            <a:ext cx="11690722" cy="2354491"/>
          </a:xfrm>
          <a:prstGeom prst="rect">
            <a:avLst/>
          </a:prstGeom>
          <a:solidFill>
            <a:schemeClr val="bg1"/>
          </a:solidFill>
        </p:spPr>
        <p:txBody>
          <a:bodyPr wrap="square" rtlCol="0">
            <a:spAutoFit/>
          </a:bodyPr>
          <a:lstStyle/>
          <a:p>
            <a:pPr marL="342900" indent="-342900">
              <a:spcAft>
                <a:spcPts val="600"/>
              </a:spcAft>
              <a:buFont typeface="Arial" panose="020B0604020202020204" pitchFamily="34" charset="0"/>
              <a:buChar char="•"/>
            </a:pPr>
            <a:r>
              <a:rPr lang="en-GB" sz="2200" dirty="0">
                <a:solidFill>
                  <a:schemeClr val="accent5">
                    <a:lumMod val="50000"/>
                  </a:schemeClr>
                </a:solidFill>
              </a:rPr>
              <a:t>One existing systematic review of evidence in FL contexts: </a:t>
            </a:r>
            <a:r>
              <a:rPr lang="en-GB" sz="2200" dirty="0" err="1">
                <a:solidFill>
                  <a:schemeClr val="accent5">
                    <a:lumMod val="50000"/>
                  </a:schemeClr>
                </a:solidFill>
              </a:rPr>
              <a:t>Huo</a:t>
            </a:r>
            <a:r>
              <a:rPr lang="en-GB" sz="2200" dirty="0">
                <a:solidFill>
                  <a:schemeClr val="accent5">
                    <a:lumMod val="50000"/>
                  </a:schemeClr>
                </a:solidFill>
              </a:rPr>
              <a:t> &amp; Wang 2017</a:t>
            </a:r>
          </a:p>
          <a:p>
            <a:pPr marL="800100" lvl="1" indent="-342900">
              <a:spcAft>
                <a:spcPts val="600"/>
              </a:spcAft>
              <a:buFont typeface="Arial" panose="020B0604020202020204" pitchFamily="34" charset="0"/>
              <a:buChar char="•"/>
            </a:pPr>
            <a:r>
              <a:rPr lang="en-GB" sz="2200" dirty="0">
                <a:solidFill>
                  <a:schemeClr val="accent5">
                    <a:lumMod val="50000"/>
                  </a:schemeClr>
                </a:solidFill>
              </a:rPr>
              <a:t>Review of ‘phonological-based instruction’ (including phonics), Kindergarten to Grade 6, EFL, studies published 2000-2016</a:t>
            </a:r>
          </a:p>
          <a:p>
            <a:pPr marL="342900" indent="-342900">
              <a:spcAft>
                <a:spcPts val="600"/>
              </a:spcAft>
              <a:buFont typeface="Arial" panose="020B0604020202020204" pitchFamily="34" charset="0"/>
              <a:buChar char="•"/>
            </a:pPr>
            <a:r>
              <a:rPr lang="en-GB" sz="2200" dirty="0">
                <a:solidFill>
                  <a:schemeClr val="accent5">
                    <a:lumMod val="50000"/>
                  </a:schemeClr>
                </a:solidFill>
              </a:rPr>
              <a:t>Phonological instruction was effective in developing ‘reading underlying skills’ (e.g. phonological decoding), with a moderate effect size</a:t>
            </a:r>
          </a:p>
          <a:p>
            <a:pPr marL="342900" indent="-342900">
              <a:spcAft>
                <a:spcPts val="600"/>
              </a:spcAft>
              <a:buFont typeface="Arial" panose="020B0604020202020204" pitchFamily="34" charset="0"/>
              <a:buChar char="•"/>
            </a:pPr>
            <a:r>
              <a:rPr lang="en-GB" sz="2200" dirty="0">
                <a:solidFill>
                  <a:schemeClr val="accent5">
                    <a:lumMod val="50000"/>
                  </a:schemeClr>
                </a:solidFill>
              </a:rPr>
              <a:t>Smaller / inconsistent effects on real word reading and reading comprehension</a:t>
            </a:r>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02605" cy="867128"/>
          </a:xfrm>
          <a:prstGeom prst="rect">
            <a:avLst/>
          </a:prstGeom>
        </p:spPr>
      </p:pic>
      <p:sp>
        <p:nvSpPr>
          <p:cNvPr id="11" name="Title 1"/>
          <p:cNvSpPr>
            <a:spLocks noGrp="1"/>
          </p:cNvSpPr>
          <p:nvPr>
            <p:ph type="title"/>
          </p:nvPr>
        </p:nvSpPr>
        <p:spPr>
          <a:xfrm>
            <a:off x="-72090" y="0"/>
            <a:ext cx="6484584" cy="1325563"/>
          </a:xfrm>
        </p:spPr>
        <p:txBody>
          <a:bodyPr>
            <a:normAutofit/>
          </a:bodyPr>
          <a:lstStyle/>
          <a:p>
            <a:r>
              <a:rPr lang="en-GB" sz="3200" b="1" dirty="0">
                <a:solidFill>
                  <a:schemeClr val="bg1"/>
                </a:solidFill>
              </a:rPr>
              <a:t>Research evidence (1/8)</a:t>
            </a:r>
          </a:p>
        </p:txBody>
      </p:sp>
      <p:sp>
        <p:nvSpPr>
          <p:cNvPr id="13" name="TextBox 12"/>
          <p:cNvSpPr txBox="1"/>
          <p:nvPr/>
        </p:nvSpPr>
        <p:spPr>
          <a:xfrm>
            <a:off x="341402" y="1412021"/>
            <a:ext cx="11537577" cy="1107996"/>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chemeClr val="accent5">
                    <a:lumMod val="50000"/>
                  </a:schemeClr>
                </a:solidFill>
              </a:rPr>
              <a:t>Minority language learners (e.g. EAL): phonics instruction improves basic literacy skills, but is not in itself enough to improve reading comprehension (they need to develop linguistic knowledge)</a:t>
            </a:r>
          </a:p>
        </p:txBody>
      </p:sp>
    </p:spTree>
    <p:extLst>
      <p:ext uri="{BB962C8B-B14F-4D97-AF65-F5344CB8AC3E}">
        <p14:creationId xmlns:p14="http://schemas.microsoft.com/office/powerpoint/2010/main" val="6515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24907" cy="867128"/>
          </a:xfrm>
          <a:prstGeom prst="rect">
            <a:avLst/>
          </a:prstGeom>
        </p:spPr>
      </p:pic>
      <p:sp>
        <p:nvSpPr>
          <p:cNvPr id="2" name="Title 1"/>
          <p:cNvSpPr>
            <a:spLocks noGrp="1"/>
          </p:cNvSpPr>
          <p:nvPr>
            <p:ph type="title"/>
          </p:nvPr>
        </p:nvSpPr>
        <p:spPr>
          <a:xfrm>
            <a:off x="-48342" y="0"/>
            <a:ext cx="6484584" cy="1325563"/>
          </a:xfrm>
        </p:spPr>
        <p:txBody>
          <a:bodyPr>
            <a:normAutofit/>
          </a:bodyPr>
          <a:lstStyle/>
          <a:p>
            <a:r>
              <a:rPr lang="en-GB" sz="3200" b="1" dirty="0">
                <a:solidFill>
                  <a:schemeClr val="bg1"/>
                </a:solidFill>
              </a:rPr>
              <a:t>Research evidence (2/8)</a:t>
            </a:r>
          </a:p>
        </p:txBody>
      </p:sp>
      <p:sp>
        <p:nvSpPr>
          <p:cNvPr id="4" name="TextBox 3">
            <a:extLst>
              <a:ext uri="{FF2B5EF4-FFF2-40B4-BE49-F238E27FC236}">
                <a16:creationId xmlns:a16="http://schemas.microsoft.com/office/drawing/2014/main" id="{F773846F-141F-4E93-B8D3-6D0FBFBE32DC}"/>
              </a:ext>
            </a:extLst>
          </p:cNvPr>
          <p:cNvSpPr txBox="1"/>
          <p:nvPr/>
        </p:nvSpPr>
        <p:spPr>
          <a:xfrm>
            <a:off x="276894" y="1461709"/>
            <a:ext cx="11586860" cy="4555093"/>
          </a:xfrm>
          <a:prstGeom prst="rect">
            <a:avLst/>
          </a:prstGeom>
          <a:noFill/>
        </p:spPr>
        <p:txBody>
          <a:bodyPr wrap="square" rtlCol="0">
            <a:spAutoFit/>
          </a:bodyPr>
          <a:lstStyle/>
          <a:p>
            <a:pPr>
              <a:spcAft>
                <a:spcPts val="1200"/>
              </a:spcAft>
            </a:pPr>
            <a:r>
              <a:rPr lang="en-GB" sz="2200" dirty="0">
                <a:solidFill>
                  <a:srgbClr val="002060"/>
                </a:solidFill>
                <a:cs typeface="Calibri" panose="020F0502020204030204" pitchFamily="34" charset="0"/>
              </a:rPr>
              <a:t>Preliminary findings of systematic review.</a:t>
            </a:r>
          </a:p>
          <a:p>
            <a:pPr marL="342900"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We found 20 studies looking at phonics teaching in ‘foreign’ language contexts, </a:t>
            </a:r>
          </a:p>
          <a:p>
            <a:pPr marL="800100" lvl="1"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11 in published journal articles, the rest dissertations / conference proceedings</a:t>
            </a:r>
          </a:p>
          <a:p>
            <a:pPr marL="800100" lvl="1"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13 primary / kindergarten; 5 secondary school; 3 university </a:t>
            </a:r>
          </a:p>
          <a:p>
            <a:pPr marL="800100" lvl="1"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Most studies focus on reading as the outcome</a:t>
            </a:r>
          </a:p>
          <a:p>
            <a:pPr marL="342900"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Consistently positive effects of L2 phonics teaching on L2 phonological decoding</a:t>
            </a:r>
          </a:p>
          <a:p>
            <a:pPr marL="342900"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Again, little indication (so far) that L2 phonics improves L2 reading comprehension  </a:t>
            </a:r>
          </a:p>
          <a:p>
            <a:pPr marL="342900" indent="-342900">
              <a:spcAft>
                <a:spcPts val="1200"/>
              </a:spcAft>
              <a:buFont typeface="Arial" panose="020B0604020202020204" pitchFamily="34" charset="0"/>
              <a:buChar char="•"/>
            </a:pPr>
            <a:r>
              <a:rPr lang="en-GB" sz="2200" dirty="0">
                <a:solidFill>
                  <a:srgbClr val="002060"/>
                </a:solidFill>
                <a:cs typeface="Calibri" panose="020F0502020204030204" pitchFamily="34" charset="0"/>
              </a:rPr>
              <a:t>But – emerging evidence suggests that L2 phonics instruction may facilitate L2 vocabulary acquisition.</a:t>
            </a:r>
          </a:p>
        </p:txBody>
      </p:sp>
    </p:spTree>
    <p:extLst>
      <p:ext uri="{BB962C8B-B14F-4D97-AF65-F5344CB8AC3E}">
        <p14:creationId xmlns:p14="http://schemas.microsoft.com/office/powerpoint/2010/main" val="1290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824546" cy="867128"/>
          </a:xfrm>
          <a:prstGeom prst="rect">
            <a:avLst/>
          </a:prstGeom>
        </p:spPr>
      </p:pic>
      <p:sp>
        <p:nvSpPr>
          <p:cNvPr id="2" name="Title 1"/>
          <p:cNvSpPr>
            <a:spLocks noGrp="1"/>
          </p:cNvSpPr>
          <p:nvPr>
            <p:ph type="title"/>
          </p:nvPr>
        </p:nvSpPr>
        <p:spPr>
          <a:xfrm>
            <a:off x="-72089" y="0"/>
            <a:ext cx="6484584" cy="1325563"/>
          </a:xfrm>
        </p:spPr>
        <p:txBody>
          <a:bodyPr>
            <a:normAutofit/>
          </a:bodyPr>
          <a:lstStyle/>
          <a:p>
            <a:r>
              <a:rPr lang="en-GB" sz="3200" b="1" dirty="0">
                <a:solidFill>
                  <a:schemeClr val="bg1"/>
                </a:solidFill>
              </a:rPr>
              <a:t>Research evidence (3/8)</a:t>
            </a:r>
          </a:p>
        </p:txBody>
      </p:sp>
      <p:sp>
        <p:nvSpPr>
          <p:cNvPr id="4" name="TextBox 3">
            <a:extLst>
              <a:ext uri="{FF2B5EF4-FFF2-40B4-BE49-F238E27FC236}">
                <a16:creationId xmlns:a16="http://schemas.microsoft.com/office/drawing/2014/main" id="{F773846F-141F-4E93-B8D3-6D0FBFBE32DC}"/>
              </a:ext>
            </a:extLst>
          </p:cNvPr>
          <p:cNvSpPr txBox="1"/>
          <p:nvPr/>
        </p:nvSpPr>
        <p:spPr>
          <a:xfrm>
            <a:off x="199983" y="1460854"/>
            <a:ext cx="11779622" cy="4724370"/>
          </a:xfrm>
          <a:prstGeom prst="rect">
            <a:avLst/>
          </a:prstGeom>
          <a:noFill/>
        </p:spPr>
        <p:txBody>
          <a:bodyPr wrap="square" rtlCol="0">
            <a:spAutoFit/>
          </a:bodyPr>
          <a:lstStyle/>
          <a:p>
            <a:r>
              <a:rPr lang="en-GB" sz="2200" b="1" dirty="0">
                <a:solidFill>
                  <a:srgbClr val="002060"/>
                </a:solidFill>
              </a:rPr>
              <a:t>PhD study 1: Woore (2011)</a:t>
            </a:r>
            <a:br>
              <a:rPr lang="en-GB" sz="2200" b="1" dirty="0">
                <a:solidFill>
                  <a:srgbClr val="002060"/>
                </a:solidFill>
              </a:rPr>
            </a:br>
            <a:br>
              <a:rPr lang="en-GB" sz="2200" b="1" dirty="0">
                <a:solidFill>
                  <a:srgbClr val="002060"/>
                </a:solidFill>
              </a:rPr>
            </a:br>
            <a:r>
              <a:rPr lang="en-GB" sz="2200" b="1" dirty="0">
                <a:solidFill>
                  <a:srgbClr val="002060"/>
                </a:solidFill>
              </a:rPr>
              <a:t>Method: </a:t>
            </a:r>
            <a:r>
              <a:rPr lang="en-GB" sz="2200" dirty="0">
                <a:solidFill>
                  <a:srgbClr val="002060"/>
                </a:solidFill>
                <a:cs typeface="Calibri" panose="020F0502020204030204" pitchFamily="34" charset="0"/>
              </a:rPr>
              <a:t>Quasi-experimental study: 200 x Year 7 students, 4 schools, 6 intervention classes and 6 control. Year-long comprehensive Phonics programme in Y7.</a:t>
            </a:r>
            <a:br>
              <a:rPr lang="en-GB" sz="2200" dirty="0">
                <a:solidFill>
                  <a:srgbClr val="002060"/>
                </a:solidFill>
              </a:rPr>
            </a:br>
            <a:br>
              <a:rPr lang="en-GB" sz="2200" dirty="0">
                <a:solidFill>
                  <a:srgbClr val="002060"/>
                </a:solidFill>
              </a:rPr>
            </a:br>
            <a:r>
              <a:rPr lang="en-GB" sz="2200" b="1" dirty="0">
                <a:solidFill>
                  <a:srgbClr val="002060"/>
                </a:solidFill>
              </a:rPr>
              <a:t>Findings: </a:t>
            </a:r>
            <a:r>
              <a:rPr lang="en-GB" sz="2200" b="1" dirty="0">
                <a:solidFill>
                  <a:srgbClr val="EE6000"/>
                </a:solidFill>
                <a:cs typeface="Calibri" panose="020F0502020204030204" pitchFamily="34" charset="0"/>
              </a:rPr>
              <a:t>Small but ‘significant’ advantage for Phonics group over control group in decoding progress.</a:t>
            </a:r>
            <a:endParaRPr lang="en-GB" sz="2200" b="1" dirty="0">
              <a:solidFill>
                <a:srgbClr val="EE6000"/>
              </a:solidFill>
            </a:endParaRPr>
          </a:p>
          <a:p>
            <a:pPr>
              <a:spcAft>
                <a:spcPts val="600"/>
              </a:spcAft>
              <a:defRPr/>
            </a:pPr>
            <a:br>
              <a:rPr lang="en-GB" sz="2200" b="1" dirty="0">
                <a:solidFill>
                  <a:srgbClr val="002060"/>
                </a:solidFill>
              </a:rPr>
            </a:br>
            <a:r>
              <a:rPr lang="en-GB" sz="2200" b="1" dirty="0">
                <a:solidFill>
                  <a:srgbClr val="002060"/>
                </a:solidFill>
              </a:rPr>
              <a:t>Limitations: </a:t>
            </a:r>
          </a:p>
          <a:p>
            <a:pPr marL="342900" indent="-342900">
              <a:spcAft>
                <a:spcPts val="600"/>
              </a:spcAft>
              <a:buFont typeface="Arial" panose="020B0604020202020204" pitchFamily="34" charset="0"/>
              <a:buChar char="•"/>
              <a:defRPr/>
            </a:pPr>
            <a:r>
              <a:rPr lang="en-GB" sz="2200" dirty="0">
                <a:solidFill>
                  <a:srgbClr val="002060"/>
                </a:solidFill>
                <a:cs typeface="Calibri" panose="020F0502020204030204" pitchFamily="34" charset="0"/>
              </a:rPr>
              <a:t>Effects on other outcomes not measured – “at what cost?”  </a:t>
            </a:r>
          </a:p>
          <a:p>
            <a:pPr marL="342900" indent="-342900">
              <a:spcAft>
                <a:spcPts val="600"/>
              </a:spcAft>
              <a:buFont typeface="Arial" panose="020B0604020202020204" pitchFamily="34" charset="0"/>
              <a:buChar char="•"/>
              <a:defRPr/>
            </a:pPr>
            <a:r>
              <a:rPr lang="en-GB" sz="2200" dirty="0">
                <a:solidFill>
                  <a:srgbClr val="002060"/>
                </a:solidFill>
                <a:cs typeface="Calibri" panose="020F0502020204030204" pitchFamily="34" charset="0"/>
              </a:rPr>
              <a:t>Little opportunity to practise SSC as part of a wider programme of L2 reading – may have limited effectiveness of phonics instruction   </a:t>
            </a:r>
          </a:p>
          <a:p>
            <a:pPr marL="342900" indent="-342900">
              <a:spcAft>
                <a:spcPts val="600"/>
              </a:spcAft>
              <a:buFont typeface="Arial" panose="020B0604020202020204" pitchFamily="34" charset="0"/>
              <a:buChar char="•"/>
              <a:defRPr/>
            </a:pPr>
            <a:r>
              <a:rPr lang="en-GB" sz="2200" dirty="0">
                <a:solidFill>
                  <a:srgbClr val="002060"/>
                </a:solidFill>
                <a:cs typeface="Calibri" panose="020F0502020204030204" pitchFamily="34" charset="0"/>
              </a:rPr>
              <a:t>No delayed post-test: was learning sustained? </a:t>
            </a:r>
          </a:p>
        </p:txBody>
      </p:sp>
    </p:spTree>
    <p:extLst>
      <p:ext uri="{BB962C8B-B14F-4D97-AF65-F5344CB8AC3E}">
        <p14:creationId xmlns:p14="http://schemas.microsoft.com/office/powerpoint/2010/main" val="291036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869151" cy="867128"/>
          </a:xfrm>
          <a:prstGeom prst="rect">
            <a:avLst/>
          </a:prstGeom>
        </p:spPr>
      </p:pic>
      <p:sp>
        <p:nvSpPr>
          <p:cNvPr id="2" name="Title 1"/>
          <p:cNvSpPr>
            <a:spLocks noGrp="1"/>
          </p:cNvSpPr>
          <p:nvPr>
            <p:ph type="title"/>
          </p:nvPr>
        </p:nvSpPr>
        <p:spPr>
          <a:xfrm>
            <a:off x="-72089" y="0"/>
            <a:ext cx="6484584" cy="1325563"/>
          </a:xfrm>
        </p:spPr>
        <p:txBody>
          <a:bodyPr>
            <a:normAutofit/>
          </a:bodyPr>
          <a:lstStyle/>
          <a:p>
            <a:r>
              <a:rPr lang="en-GB" sz="3200" b="1" dirty="0">
                <a:solidFill>
                  <a:schemeClr val="bg1"/>
                </a:solidFill>
              </a:rPr>
              <a:t>Research evidence (4/8)</a:t>
            </a:r>
          </a:p>
        </p:txBody>
      </p:sp>
      <p:sp>
        <p:nvSpPr>
          <p:cNvPr id="4" name="TextBox 3">
            <a:extLst>
              <a:ext uri="{FF2B5EF4-FFF2-40B4-BE49-F238E27FC236}">
                <a16:creationId xmlns:a16="http://schemas.microsoft.com/office/drawing/2014/main" id="{F773846F-141F-4E93-B8D3-6D0FBFBE32DC}"/>
              </a:ext>
            </a:extLst>
          </p:cNvPr>
          <p:cNvSpPr txBox="1"/>
          <p:nvPr/>
        </p:nvSpPr>
        <p:spPr>
          <a:xfrm>
            <a:off x="335510" y="1460854"/>
            <a:ext cx="11004154" cy="3816429"/>
          </a:xfrm>
          <a:prstGeom prst="rect">
            <a:avLst/>
          </a:prstGeom>
          <a:noFill/>
        </p:spPr>
        <p:txBody>
          <a:bodyPr wrap="square" rtlCol="0">
            <a:spAutoFit/>
          </a:bodyPr>
          <a:lstStyle/>
          <a:p>
            <a:r>
              <a:rPr lang="en-GB" sz="2200" b="1" dirty="0">
                <a:solidFill>
                  <a:srgbClr val="002060"/>
                </a:solidFill>
              </a:rPr>
              <a:t>PhD study 2: Porter (2014)</a:t>
            </a:r>
            <a:br>
              <a:rPr lang="en-GB" sz="2200" b="1" dirty="0">
                <a:solidFill>
                  <a:srgbClr val="002060"/>
                </a:solidFill>
              </a:rPr>
            </a:br>
            <a:br>
              <a:rPr lang="en-GB" sz="2200" b="1" dirty="0">
                <a:solidFill>
                  <a:srgbClr val="002060"/>
                </a:solidFill>
              </a:rPr>
            </a:br>
            <a:r>
              <a:rPr lang="en-GB" sz="2200" b="1" dirty="0">
                <a:solidFill>
                  <a:srgbClr val="002060"/>
                </a:solidFill>
              </a:rPr>
              <a:t>Method: </a:t>
            </a:r>
            <a:r>
              <a:rPr lang="en-GB" sz="2200" dirty="0">
                <a:solidFill>
                  <a:srgbClr val="002060"/>
                </a:solidFill>
                <a:cs typeface="Calibri" panose="020F0502020204030204" pitchFamily="34" charset="0"/>
              </a:rPr>
              <a:t>Combined </a:t>
            </a:r>
            <a:r>
              <a:rPr lang="en-GB" sz="2200" dirty="0" err="1">
                <a:solidFill>
                  <a:srgbClr val="002060"/>
                </a:solidFill>
                <a:cs typeface="Calibri" panose="020F0502020204030204" pitchFamily="34" charset="0"/>
              </a:rPr>
              <a:t>oracy</a:t>
            </a:r>
            <a:r>
              <a:rPr lang="en-GB" sz="2200" dirty="0">
                <a:solidFill>
                  <a:srgbClr val="002060"/>
                </a:solidFill>
                <a:cs typeface="Calibri" panose="020F0502020204030204" pitchFamily="34" charset="0"/>
              </a:rPr>
              <a:t>-and-literacy intervention (including phonics) in 2 primary school classrooms, lasting 24 weeks.  Pre-, post-, delayed post-tests. </a:t>
            </a:r>
          </a:p>
          <a:p>
            <a:endParaRPr lang="en-GB" sz="2200" b="1" dirty="0">
              <a:solidFill>
                <a:srgbClr val="002060"/>
              </a:solidFill>
              <a:cs typeface="Calibri" panose="020F0502020204030204" pitchFamily="34" charset="0"/>
            </a:endParaRPr>
          </a:p>
          <a:p>
            <a:r>
              <a:rPr lang="en-GB" sz="2200" b="1" dirty="0">
                <a:solidFill>
                  <a:srgbClr val="002060"/>
                </a:solidFill>
              </a:rPr>
              <a:t>Findings: </a:t>
            </a:r>
            <a:r>
              <a:rPr lang="en-GB" sz="2200" b="1" dirty="0">
                <a:solidFill>
                  <a:srgbClr val="EE6000"/>
                </a:solidFill>
                <a:cs typeface="Calibri" panose="020F0502020204030204" pitchFamily="34" charset="0"/>
              </a:rPr>
              <a:t>Children improved at reading aloud over the intervention – but the learning faded once the teaching stopped.</a:t>
            </a:r>
          </a:p>
          <a:p>
            <a:br>
              <a:rPr lang="en-GB" sz="2200" b="1" dirty="0">
                <a:solidFill>
                  <a:srgbClr val="002060"/>
                </a:solidFill>
              </a:rPr>
            </a:br>
            <a:r>
              <a:rPr lang="en-GB" sz="2200" b="1" dirty="0">
                <a:solidFill>
                  <a:srgbClr val="002060"/>
                </a:solidFill>
              </a:rPr>
              <a:t>Limitations: </a:t>
            </a:r>
          </a:p>
          <a:p>
            <a:pPr marL="342900" indent="-342900">
              <a:buFont typeface="Arial" panose="020B0604020202020204" pitchFamily="34" charset="0"/>
              <a:buChar char="•"/>
            </a:pPr>
            <a:r>
              <a:rPr lang="en-GB" sz="2200" dirty="0">
                <a:solidFill>
                  <a:srgbClr val="002060"/>
                </a:solidFill>
                <a:cs typeface="Calibri" panose="020F0502020204030204" pitchFamily="34" charset="0"/>
              </a:rPr>
              <a:t>No control group – therefore, cannot know whether the improvements resulted from the intervention or other teaching </a:t>
            </a:r>
          </a:p>
        </p:txBody>
      </p:sp>
    </p:spTree>
    <p:extLst>
      <p:ext uri="{BB962C8B-B14F-4D97-AF65-F5344CB8AC3E}">
        <p14:creationId xmlns:p14="http://schemas.microsoft.com/office/powerpoint/2010/main" val="210784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Aims for the session</a:t>
            </a:r>
          </a:p>
        </p:txBody>
      </p:sp>
      <p:sp>
        <p:nvSpPr>
          <p:cNvPr id="3" name="TextBox 2"/>
          <p:cNvSpPr txBox="1"/>
          <p:nvPr/>
        </p:nvSpPr>
        <p:spPr>
          <a:xfrm>
            <a:off x="407255" y="1054847"/>
            <a:ext cx="11702459" cy="5309146"/>
          </a:xfrm>
          <a:prstGeom prst="rect">
            <a:avLst/>
          </a:prstGeom>
          <a:noFill/>
        </p:spPr>
        <p:txBody>
          <a:bodyPr wrap="square" rtlCol="0">
            <a:spAutoFit/>
          </a:bodyPr>
          <a:lstStyle/>
          <a:p>
            <a:pPr>
              <a:lnSpc>
                <a:spcPct val="150000"/>
              </a:lnSpc>
            </a:pPr>
            <a:r>
              <a:rPr lang="en-GB" sz="2400" b="1" dirty="0">
                <a:solidFill>
                  <a:srgbClr val="002060"/>
                </a:solidFill>
              </a:rPr>
              <a:t>Part 1</a:t>
            </a:r>
            <a:r>
              <a:rPr lang="en-GB" sz="2400" dirty="0">
                <a:solidFill>
                  <a:srgbClr val="002060"/>
                </a:solidFill>
              </a:rPr>
              <a:t>:</a:t>
            </a:r>
          </a:p>
          <a:p>
            <a:pPr marL="800100" lvl="1" indent="-342900">
              <a:lnSpc>
                <a:spcPct val="150000"/>
              </a:lnSpc>
              <a:buFont typeface="Arial" panose="020B0604020202020204" pitchFamily="34" charset="0"/>
              <a:buChar char="•"/>
            </a:pPr>
            <a:r>
              <a:rPr lang="en-GB" sz="2200" dirty="0">
                <a:solidFill>
                  <a:srgbClr val="002060"/>
                </a:solidFill>
              </a:rPr>
              <a:t>understand the rationale for phonics teaching in MFL</a:t>
            </a:r>
          </a:p>
          <a:p>
            <a:pPr marL="800100" lvl="1" indent="-342900">
              <a:lnSpc>
                <a:spcPct val="150000"/>
              </a:lnSpc>
              <a:buFont typeface="Arial" panose="020B0604020202020204" pitchFamily="34" charset="0"/>
              <a:buChar char="•"/>
            </a:pPr>
            <a:r>
              <a:rPr lang="en-GB" sz="2200" dirty="0">
                <a:solidFill>
                  <a:srgbClr val="002060"/>
                </a:solidFill>
              </a:rPr>
              <a:t>look at some of the research evidence underpinning this</a:t>
            </a:r>
          </a:p>
          <a:p>
            <a:pPr marL="800100" lvl="1" indent="-342900">
              <a:lnSpc>
                <a:spcPct val="150000"/>
              </a:lnSpc>
              <a:buFont typeface="Arial" panose="020B0604020202020204" pitchFamily="34" charset="0"/>
              <a:buChar char="•"/>
            </a:pPr>
            <a:r>
              <a:rPr lang="en-GB" sz="2200" dirty="0">
                <a:solidFill>
                  <a:srgbClr val="002060"/>
                </a:solidFill>
              </a:rPr>
              <a:t>explore ways to assess phonics knowledge</a:t>
            </a:r>
          </a:p>
          <a:p>
            <a:pPr>
              <a:lnSpc>
                <a:spcPct val="150000"/>
              </a:lnSpc>
            </a:pPr>
            <a:r>
              <a:rPr lang="en-GB" sz="2400" b="1" dirty="0">
                <a:solidFill>
                  <a:srgbClr val="002060"/>
                </a:solidFill>
              </a:rPr>
              <a:t>Part 2</a:t>
            </a:r>
            <a:r>
              <a:rPr lang="en-GB" sz="2400" dirty="0">
                <a:solidFill>
                  <a:srgbClr val="002060"/>
                </a:solidFill>
              </a:rPr>
              <a:t>:</a:t>
            </a:r>
          </a:p>
          <a:p>
            <a:pPr marL="742950" lvl="1" indent="-285750">
              <a:lnSpc>
                <a:spcPct val="150000"/>
              </a:lnSpc>
              <a:buFont typeface="Arial" panose="020B0604020202020204" pitchFamily="34" charset="0"/>
              <a:buChar char="•"/>
              <a:defRPr/>
            </a:pPr>
            <a:r>
              <a:rPr lang="en-GB" sz="2200" dirty="0">
                <a:solidFill>
                  <a:srgbClr val="002060"/>
                </a:solidFill>
              </a:rPr>
              <a:t>explain the selection of SSC in French, German and Spanish</a:t>
            </a:r>
          </a:p>
          <a:p>
            <a:pPr marL="742950" lvl="1" indent="-285750">
              <a:lnSpc>
                <a:spcPct val="150000"/>
              </a:lnSpc>
              <a:buFont typeface="Arial" panose="020B0604020202020204" pitchFamily="34" charset="0"/>
              <a:buChar char="•"/>
              <a:defRPr/>
            </a:pPr>
            <a:r>
              <a:rPr lang="en-GB" sz="2200" dirty="0">
                <a:solidFill>
                  <a:srgbClr val="002060"/>
                </a:solidFill>
              </a:rPr>
              <a:t>explore presentation, practice and consolidation resources (Fr, Gm, </a:t>
            </a:r>
            <a:r>
              <a:rPr lang="en-GB" sz="2200" dirty="0" err="1">
                <a:solidFill>
                  <a:srgbClr val="002060"/>
                </a:solidFill>
              </a:rPr>
              <a:t>Sp</a:t>
            </a:r>
            <a:r>
              <a:rPr lang="en-GB" sz="2200" dirty="0">
                <a:solidFill>
                  <a:srgbClr val="002060"/>
                </a:solidFill>
              </a:rPr>
              <a:t>)</a:t>
            </a:r>
          </a:p>
          <a:p>
            <a:pPr marL="742950" lvl="1" indent="-285750">
              <a:lnSpc>
                <a:spcPct val="150000"/>
              </a:lnSpc>
              <a:buFont typeface="Arial" panose="020B0604020202020204" pitchFamily="34" charset="0"/>
              <a:buChar char="•"/>
              <a:defRPr/>
            </a:pPr>
            <a:r>
              <a:rPr lang="en-GB" sz="2200" dirty="0">
                <a:solidFill>
                  <a:srgbClr val="002060"/>
                </a:solidFill>
              </a:rPr>
              <a:t>identify additional ‘sounds of the language’ knowledge and resources for (liaison (Fr), accents and stress (</a:t>
            </a:r>
            <a:r>
              <a:rPr lang="en-GB" sz="2200" dirty="0" err="1">
                <a:solidFill>
                  <a:srgbClr val="002060"/>
                </a:solidFill>
              </a:rPr>
              <a:t>Sp</a:t>
            </a:r>
            <a:r>
              <a:rPr lang="en-GB" sz="2200" dirty="0">
                <a:solidFill>
                  <a:srgbClr val="002060"/>
                </a:solidFill>
              </a:rPr>
              <a:t>), and cognate stress (Gm))</a:t>
            </a:r>
          </a:p>
          <a:p>
            <a:pPr>
              <a:lnSpc>
                <a:spcPct val="150000"/>
              </a:lnSpc>
            </a:pPr>
            <a:r>
              <a:rPr lang="en-GB" sz="2400" b="1" dirty="0">
                <a:solidFill>
                  <a:srgbClr val="002060"/>
                </a:solidFill>
              </a:rPr>
              <a:t>Questions, discussion and next steps</a:t>
            </a:r>
          </a:p>
        </p:txBody>
      </p:sp>
    </p:spTree>
    <p:extLst>
      <p:ext uri="{BB962C8B-B14F-4D97-AF65-F5344CB8AC3E}">
        <p14:creationId xmlns:p14="http://schemas.microsoft.com/office/powerpoint/2010/main" val="345198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24907" cy="867128"/>
          </a:xfrm>
          <a:prstGeom prst="rect">
            <a:avLst/>
          </a:prstGeom>
        </p:spPr>
      </p:pic>
      <p:sp>
        <p:nvSpPr>
          <p:cNvPr id="2" name="Title 1"/>
          <p:cNvSpPr>
            <a:spLocks noGrp="1"/>
          </p:cNvSpPr>
          <p:nvPr>
            <p:ph type="title"/>
          </p:nvPr>
        </p:nvSpPr>
        <p:spPr>
          <a:xfrm>
            <a:off x="-48339" y="0"/>
            <a:ext cx="6484584" cy="1325563"/>
          </a:xfrm>
        </p:spPr>
        <p:txBody>
          <a:bodyPr>
            <a:normAutofit/>
          </a:bodyPr>
          <a:lstStyle/>
          <a:p>
            <a:r>
              <a:rPr lang="en-GB" sz="3200" b="1" dirty="0">
                <a:solidFill>
                  <a:schemeClr val="bg1"/>
                </a:solidFill>
              </a:rPr>
              <a:t>Research evidence (5/8)</a:t>
            </a:r>
          </a:p>
        </p:txBody>
      </p:sp>
      <p:sp>
        <p:nvSpPr>
          <p:cNvPr id="4" name="TextBox 3">
            <a:extLst>
              <a:ext uri="{FF2B5EF4-FFF2-40B4-BE49-F238E27FC236}">
                <a16:creationId xmlns:a16="http://schemas.microsoft.com/office/drawing/2014/main" id="{F773846F-141F-4E93-B8D3-6D0FBFBE32DC}"/>
              </a:ext>
            </a:extLst>
          </p:cNvPr>
          <p:cNvSpPr txBox="1"/>
          <p:nvPr/>
        </p:nvSpPr>
        <p:spPr>
          <a:xfrm>
            <a:off x="394124" y="1460854"/>
            <a:ext cx="11004154" cy="4493538"/>
          </a:xfrm>
          <a:prstGeom prst="rect">
            <a:avLst/>
          </a:prstGeom>
          <a:noFill/>
        </p:spPr>
        <p:txBody>
          <a:bodyPr wrap="square" rtlCol="0">
            <a:spAutoFit/>
          </a:bodyPr>
          <a:lstStyle/>
          <a:p>
            <a:r>
              <a:rPr lang="en-GB" sz="2200" b="1" dirty="0">
                <a:solidFill>
                  <a:srgbClr val="002060"/>
                </a:solidFill>
              </a:rPr>
              <a:t>PhD study 3: Li (2019)</a:t>
            </a:r>
            <a:br>
              <a:rPr lang="en-GB" sz="2200" b="1" dirty="0">
                <a:solidFill>
                  <a:srgbClr val="002060"/>
                </a:solidFill>
              </a:rPr>
            </a:br>
            <a:br>
              <a:rPr lang="en-GB" sz="2200" b="1" dirty="0">
                <a:solidFill>
                  <a:srgbClr val="002060"/>
                </a:solidFill>
              </a:rPr>
            </a:br>
            <a:r>
              <a:rPr lang="en-GB" sz="2200" b="1" dirty="0">
                <a:solidFill>
                  <a:srgbClr val="002060"/>
                </a:solidFill>
              </a:rPr>
              <a:t>Method: </a:t>
            </a:r>
            <a:r>
              <a:rPr lang="en-GB" sz="2200" dirty="0">
                <a:solidFill>
                  <a:srgbClr val="002060"/>
                </a:solidFill>
                <a:cs typeface="Calibri" panose="020F0502020204030204" pitchFamily="34" charset="0"/>
              </a:rPr>
              <a:t>Chinese university students learning English as a Foreign Language. 12 weeks of systematic phonics covering 101 English GPC.  Control group had phonology training, but no Phonics</a:t>
            </a:r>
          </a:p>
          <a:p>
            <a:endParaRPr lang="en-GB" sz="2200" b="1" dirty="0">
              <a:solidFill>
                <a:srgbClr val="002060"/>
              </a:solidFill>
              <a:cs typeface="Calibri" panose="020F0502020204030204" pitchFamily="34" charset="0"/>
            </a:endParaRPr>
          </a:p>
          <a:p>
            <a:r>
              <a:rPr lang="en-GB" sz="2200" b="1" dirty="0">
                <a:solidFill>
                  <a:srgbClr val="002060"/>
                </a:solidFill>
              </a:rPr>
              <a:t>Findings: </a:t>
            </a:r>
            <a:r>
              <a:rPr lang="en-GB" sz="2200" dirty="0">
                <a:solidFill>
                  <a:srgbClr val="EE6000"/>
                </a:solidFill>
                <a:cs typeface="Calibri" panose="020F0502020204030204" pitchFamily="34" charset="0"/>
              </a:rPr>
              <a:t>Phonics group made significantly more progress than control group in (a) phonological decoding </a:t>
            </a:r>
            <a:r>
              <a:rPr lang="en-GB" sz="2200" b="1" dirty="0">
                <a:solidFill>
                  <a:srgbClr val="EE6000"/>
                </a:solidFill>
                <a:cs typeface="Calibri" panose="020F0502020204030204" pitchFamily="34" charset="0"/>
              </a:rPr>
              <a:t>and (b) intentional vocabulary learning. </a:t>
            </a:r>
          </a:p>
          <a:p>
            <a:br>
              <a:rPr lang="en-GB" sz="2200" b="1" dirty="0">
                <a:solidFill>
                  <a:srgbClr val="002060"/>
                </a:solidFill>
              </a:rPr>
            </a:br>
            <a:r>
              <a:rPr lang="en-GB" sz="2200" b="1" dirty="0">
                <a:solidFill>
                  <a:srgbClr val="002060"/>
                </a:solidFill>
              </a:rPr>
              <a:t>Limitations: </a:t>
            </a:r>
          </a:p>
          <a:p>
            <a:pPr marL="342900" indent="-342900">
              <a:buFont typeface="Arial" panose="020B0604020202020204" pitchFamily="34" charset="0"/>
              <a:buChar char="•"/>
            </a:pPr>
            <a:r>
              <a:rPr lang="en-GB" sz="2200" dirty="0">
                <a:solidFill>
                  <a:srgbClr val="002060"/>
                </a:solidFill>
                <a:cs typeface="Calibri" panose="020F0502020204030204" pitchFamily="34" charset="0"/>
              </a:rPr>
              <a:t>No delayed post-tests. </a:t>
            </a:r>
          </a:p>
          <a:p>
            <a:pPr marL="342900" indent="-342900">
              <a:buFont typeface="Arial" panose="020B0604020202020204" pitchFamily="34" charset="0"/>
              <a:buChar char="•"/>
            </a:pPr>
            <a:r>
              <a:rPr lang="en-GB" sz="2200" dirty="0">
                <a:solidFill>
                  <a:srgbClr val="002060"/>
                </a:solidFill>
                <a:cs typeface="Calibri" panose="020F0502020204030204" pitchFamily="34" charset="0"/>
              </a:rPr>
              <a:t>Teaching done by the researcher, not by ‘usual’ teachers: </a:t>
            </a:r>
          </a:p>
          <a:p>
            <a:pPr marL="800100" lvl="1" indent="-342900">
              <a:buFont typeface="Arial" panose="020B0604020202020204" pitchFamily="34" charset="0"/>
              <a:buChar char="•"/>
            </a:pPr>
            <a:r>
              <a:rPr lang="en-GB" sz="2200" dirty="0">
                <a:solidFill>
                  <a:srgbClr val="002060"/>
                </a:solidFill>
                <a:cs typeface="Calibri" panose="020F0502020204030204" pitchFamily="34" charset="0"/>
              </a:rPr>
              <a:t>Implicit bias?  Is this scalable?</a:t>
            </a:r>
          </a:p>
        </p:txBody>
      </p:sp>
    </p:spTree>
    <p:extLst>
      <p:ext uri="{BB962C8B-B14F-4D97-AF65-F5344CB8AC3E}">
        <p14:creationId xmlns:p14="http://schemas.microsoft.com/office/powerpoint/2010/main" val="281117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956212" cy="867128"/>
          </a:xfrm>
          <a:prstGeom prst="rect">
            <a:avLst/>
          </a:prstGeom>
        </p:spPr>
      </p:pic>
      <p:sp>
        <p:nvSpPr>
          <p:cNvPr id="2" name="Title 1"/>
          <p:cNvSpPr>
            <a:spLocks noGrp="1"/>
          </p:cNvSpPr>
          <p:nvPr>
            <p:ph type="title"/>
          </p:nvPr>
        </p:nvSpPr>
        <p:spPr>
          <a:xfrm>
            <a:off x="0" y="0"/>
            <a:ext cx="6484584" cy="1325563"/>
          </a:xfrm>
        </p:spPr>
        <p:txBody>
          <a:bodyPr>
            <a:normAutofit/>
          </a:bodyPr>
          <a:lstStyle/>
          <a:p>
            <a:r>
              <a:rPr lang="en-GB" sz="3200" b="1" dirty="0">
                <a:solidFill>
                  <a:schemeClr val="bg1"/>
                </a:solidFill>
              </a:rPr>
              <a:t>Research evidence (6/8)</a:t>
            </a:r>
          </a:p>
        </p:txBody>
      </p:sp>
      <p:sp>
        <p:nvSpPr>
          <p:cNvPr id="4" name="TextBox 3">
            <a:extLst>
              <a:ext uri="{FF2B5EF4-FFF2-40B4-BE49-F238E27FC236}">
                <a16:creationId xmlns:a16="http://schemas.microsoft.com/office/drawing/2014/main" id="{F773846F-141F-4E93-B8D3-6D0FBFBE32DC}"/>
              </a:ext>
            </a:extLst>
          </p:cNvPr>
          <p:cNvSpPr txBox="1"/>
          <p:nvPr/>
        </p:nvSpPr>
        <p:spPr>
          <a:xfrm>
            <a:off x="424010" y="1475897"/>
            <a:ext cx="11004154" cy="2554545"/>
          </a:xfrm>
          <a:prstGeom prst="rect">
            <a:avLst/>
          </a:prstGeom>
          <a:noFill/>
        </p:spPr>
        <p:txBody>
          <a:bodyPr wrap="square" rtlCol="0">
            <a:spAutoFit/>
          </a:bodyPr>
          <a:lstStyle/>
          <a:p>
            <a:r>
              <a:rPr lang="en-GB" altLang="en-US" sz="2000" b="1" dirty="0">
                <a:solidFill>
                  <a:srgbClr val="002060"/>
                </a:solidFill>
                <a:cs typeface="Calibri" panose="020F0502020204030204" pitchFamily="34" charset="0"/>
              </a:rPr>
              <a:t>French Language Education: Unlocking Reading (FLEUR): Woore et al. (2018), Graham et al. 2020</a:t>
            </a:r>
          </a:p>
          <a:p>
            <a:endParaRPr lang="en-GB" sz="2000" b="1" dirty="0">
              <a:solidFill>
                <a:srgbClr val="002060"/>
              </a:solidFill>
            </a:endParaRPr>
          </a:p>
          <a:p>
            <a:pPr>
              <a:lnSpc>
                <a:spcPct val="100000"/>
              </a:lnSpc>
              <a:spcBef>
                <a:spcPct val="0"/>
              </a:spcBef>
            </a:pPr>
            <a:r>
              <a:rPr lang="en-GB" sz="2000" b="1" dirty="0">
                <a:solidFill>
                  <a:srgbClr val="002060"/>
                </a:solidFill>
              </a:rPr>
              <a:t>Method: </a:t>
            </a:r>
            <a:r>
              <a:rPr lang="en-GB" altLang="en-US" sz="2000" dirty="0">
                <a:solidFill>
                  <a:srgbClr val="002060"/>
                </a:solidFill>
                <a:cs typeface="Calibri" panose="020F0502020204030204" pitchFamily="34" charset="0"/>
              </a:rPr>
              <a:t>Experimental study (Randomized Control Trial); Pre-, post-, delayed post-test design; c. 900 Year 7 students in 36 schools nationally (33 comprehensive, 3 grammar)</a:t>
            </a:r>
          </a:p>
          <a:p>
            <a:pPr>
              <a:lnSpc>
                <a:spcPct val="100000"/>
              </a:lnSpc>
              <a:spcBef>
                <a:spcPct val="0"/>
              </a:spcBef>
            </a:pPr>
            <a:r>
              <a:rPr lang="en-GB" altLang="en-US" sz="2000" dirty="0">
                <a:solidFill>
                  <a:srgbClr val="002060"/>
                </a:solidFill>
                <a:cs typeface="Calibri" panose="020F0502020204030204" pitchFamily="34" charset="0"/>
              </a:rPr>
              <a:t>Intervention phase lasted 16 weeks, c.25 minutes per week; Interventions delivered by usual class teachers </a:t>
            </a:r>
          </a:p>
          <a:p>
            <a:endParaRPr lang="en-GB" sz="2000" b="1" dirty="0">
              <a:solidFill>
                <a:srgbClr val="002060"/>
              </a:solidFill>
              <a:cs typeface="Calibri" panose="020F0502020204030204" pitchFamily="34" charset="0"/>
            </a:endParaRPr>
          </a:p>
        </p:txBody>
      </p:sp>
      <p:sp>
        <p:nvSpPr>
          <p:cNvPr id="6" name="TextBox 5">
            <a:extLst>
              <a:ext uri="{FF2B5EF4-FFF2-40B4-BE49-F238E27FC236}">
                <a16:creationId xmlns:a16="http://schemas.microsoft.com/office/drawing/2014/main" id="{1EF98D6F-F61F-4260-A07B-BC54F3B503A0}"/>
              </a:ext>
            </a:extLst>
          </p:cNvPr>
          <p:cNvSpPr txBox="1"/>
          <p:nvPr/>
        </p:nvSpPr>
        <p:spPr>
          <a:xfrm>
            <a:off x="4441785" y="3915821"/>
            <a:ext cx="2824163" cy="461962"/>
          </a:xfrm>
          <a:prstGeom prst="rect">
            <a:avLst/>
          </a:prstGeom>
          <a:solidFill>
            <a:srgbClr val="FF9966"/>
          </a:solidFill>
        </p:spPr>
        <p:txBody>
          <a:bodyPr wrap="square">
            <a:spAutoFit/>
          </a:bodyPr>
          <a:lstStyle/>
          <a:p>
            <a:pPr algn="ctr" eaLnBrk="1" fontAlgn="auto" hangingPunct="1">
              <a:spcBef>
                <a:spcPts val="0"/>
              </a:spcBef>
              <a:spcAft>
                <a:spcPts val="0"/>
              </a:spcAft>
              <a:defRPr/>
            </a:pPr>
            <a:r>
              <a:rPr lang="en-GB" sz="2400" b="1" dirty="0">
                <a:solidFill>
                  <a:srgbClr val="002060"/>
                </a:solidFill>
              </a:rPr>
              <a:t>Phonics</a:t>
            </a:r>
          </a:p>
        </p:txBody>
      </p:sp>
      <p:sp>
        <p:nvSpPr>
          <p:cNvPr id="7" name="TextBox 6">
            <a:extLst>
              <a:ext uri="{FF2B5EF4-FFF2-40B4-BE49-F238E27FC236}">
                <a16:creationId xmlns:a16="http://schemas.microsoft.com/office/drawing/2014/main" id="{C1B8CADA-14BE-499F-BE81-B670FB66E86D}"/>
              </a:ext>
            </a:extLst>
          </p:cNvPr>
          <p:cNvSpPr txBox="1"/>
          <p:nvPr/>
        </p:nvSpPr>
        <p:spPr>
          <a:xfrm>
            <a:off x="8035343" y="3915822"/>
            <a:ext cx="3166249" cy="461963"/>
          </a:xfrm>
          <a:prstGeom prst="rect">
            <a:avLst/>
          </a:prstGeom>
          <a:solidFill>
            <a:srgbClr val="FF9966"/>
          </a:solidFill>
        </p:spPr>
        <p:txBody>
          <a:bodyPr wrap="square">
            <a:spAutoFit/>
          </a:bodyPr>
          <a:lstStyle/>
          <a:p>
            <a:pPr algn="ctr" eaLnBrk="1" fontAlgn="auto" hangingPunct="1">
              <a:spcBef>
                <a:spcPts val="0"/>
              </a:spcBef>
              <a:spcAft>
                <a:spcPts val="0"/>
              </a:spcAft>
              <a:defRPr/>
            </a:pPr>
            <a:r>
              <a:rPr lang="en-GB" sz="2400" b="1" dirty="0">
                <a:solidFill>
                  <a:srgbClr val="002060"/>
                </a:solidFill>
              </a:rPr>
              <a:t>Strategy instruction </a:t>
            </a:r>
          </a:p>
        </p:txBody>
      </p:sp>
      <p:sp>
        <p:nvSpPr>
          <p:cNvPr id="8" name="TextBox 7">
            <a:extLst>
              <a:ext uri="{FF2B5EF4-FFF2-40B4-BE49-F238E27FC236}">
                <a16:creationId xmlns:a16="http://schemas.microsoft.com/office/drawing/2014/main" id="{D49DABA0-6B47-46CE-B01E-CE3F8A8CC7B3}"/>
              </a:ext>
            </a:extLst>
          </p:cNvPr>
          <p:cNvSpPr txBox="1"/>
          <p:nvPr/>
        </p:nvSpPr>
        <p:spPr>
          <a:xfrm>
            <a:off x="673605" y="4467994"/>
            <a:ext cx="2998787" cy="460375"/>
          </a:xfrm>
          <a:prstGeom prst="rect">
            <a:avLst/>
          </a:prstGeom>
          <a:solidFill>
            <a:srgbClr val="FF9966"/>
          </a:solidFill>
        </p:spPr>
        <p:txBody>
          <a:bodyPr>
            <a:spAutoFit/>
          </a:bodyPr>
          <a:lstStyle/>
          <a:p>
            <a:pPr algn="ctr" eaLnBrk="1" fontAlgn="auto" hangingPunct="1">
              <a:spcBef>
                <a:spcPts val="0"/>
              </a:spcBef>
              <a:spcAft>
                <a:spcPts val="0"/>
              </a:spcAft>
              <a:defRPr/>
            </a:pPr>
            <a:r>
              <a:rPr lang="en-GB" sz="2400" b="1" dirty="0">
                <a:solidFill>
                  <a:srgbClr val="002060"/>
                </a:solidFill>
              </a:rPr>
              <a:t>Challenging texts</a:t>
            </a:r>
          </a:p>
        </p:txBody>
      </p:sp>
      <p:sp>
        <p:nvSpPr>
          <p:cNvPr id="9" name="TextBox 8">
            <a:extLst>
              <a:ext uri="{FF2B5EF4-FFF2-40B4-BE49-F238E27FC236}">
                <a16:creationId xmlns:a16="http://schemas.microsoft.com/office/drawing/2014/main" id="{6850F59A-6DF6-418F-9D68-B16E651F1905}"/>
              </a:ext>
            </a:extLst>
          </p:cNvPr>
          <p:cNvSpPr txBox="1"/>
          <p:nvPr/>
        </p:nvSpPr>
        <p:spPr>
          <a:xfrm>
            <a:off x="4441784" y="4467992"/>
            <a:ext cx="2824163" cy="460375"/>
          </a:xfrm>
          <a:prstGeom prst="rect">
            <a:avLst/>
          </a:prstGeom>
          <a:solidFill>
            <a:srgbClr val="FF9966"/>
          </a:solidFill>
        </p:spPr>
        <p:txBody>
          <a:bodyPr wrap="square">
            <a:spAutoFit/>
          </a:bodyPr>
          <a:lstStyle/>
          <a:p>
            <a:pPr algn="ctr" eaLnBrk="1" fontAlgn="auto" hangingPunct="1">
              <a:spcBef>
                <a:spcPts val="0"/>
              </a:spcBef>
              <a:spcAft>
                <a:spcPts val="0"/>
              </a:spcAft>
              <a:defRPr/>
            </a:pPr>
            <a:r>
              <a:rPr lang="en-GB" sz="2400" b="1" dirty="0">
                <a:solidFill>
                  <a:srgbClr val="002060"/>
                </a:solidFill>
              </a:rPr>
              <a:t>Challenging texts</a:t>
            </a:r>
          </a:p>
        </p:txBody>
      </p:sp>
      <p:sp>
        <p:nvSpPr>
          <p:cNvPr id="10" name="TextBox 9">
            <a:extLst>
              <a:ext uri="{FF2B5EF4-FFF2-40B4-BE49-F238E27FC236}">
                <a16:creationId xmlns:a16="http://schemas.microsoft.com/office/drawing/2014/main" id="{E5E0D7C8-8AEC-4868-B79A-969E664C1723}"/>
              </a:ext>
            </a:extLst>
          </p:cNvPr>
          <p:cNvSpPr txBox="1"/>
          <p:nvPr/>
        </p:nvSpPr>
        <p:spPr>
          <a:xfrm>
            <a:off x="8035347" y="4467992"/>
            <a:ext cx="3166245" cy="460375"/>
          </a:xfrm>
          <a:prstGeom prst="rect">
            <a:avLst/>
          </a:prstGeom>
          <a:solidFill>
            <a:srgbClr val="FF9966"/>
          </a:solidFill>
        </p:spPr>
        <p:txBody>
          <a:bodyPr wrap="square">
            <a:spAutoFit/>
          </a:bodyPr>
          <a:lstStyle/>
          <a:p>
            <a:pPr algn="ctr" eaLnBrk="1" fontAlgn="auto" hangingPunct="1">
              <a:spcBef>
                <a:spcPts val="0"/>
              </a:spcBef>
              <a:spcAft>
                <a:spcPts val="0"/>
              </a:spcAft>
              <a:defRPr/>
            </a:pPr>
            <a:r>
              <a:rPr lang="en-GB" sz="2400" b="1" dirty="0">
                <a:solidFill>
                  <a:srgbClr val="002060"/>
                </a:solidFill>
              </a:rPr>
              <a:t>Challenging texts</a:t>
            </a:r>
          </a:p>
        </p:txBody>
      </p:sp>
      <p:sp>
        <p:nvSpPr>
          <p:cNvPr id="11" name="Rounded Rectangle 10">
            <a:extLst>
              <a:ext uri="{C183D7F6-B498-43B3-948B-1728B52AA6E4}">
                <adec:decorative xmlns:adec="http://schemas.microsoft.com/office/drawing/2017/decorative" val="1"/>
              </a:ext>
            </a:extLst>
          </p:cNvPr>
          <p:cNvSpPr/>
          <p:nvPr/>
        </p:nvSpPr>
        <p:spPr>
          <a:xfrm>
            <a:off x="197438" y="5122706"/>
            <a:ext cx="11626376" cy="1115261"/>
          </a:xfrm>
          <a:prstGeom prst="roundRect">
            <a:avLst/>
          </a:prstGeom>
          <a:noFill/>
          <a:ln w="222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EED2DE8-96FC-4EB3-AEC1-087F72625330}"/>
              </a:ext>
            </a:extLst>
          </p:cNvPr>
          <p:cNvSpPr txBox="1"/>
          <p:nvPr/>
        </p:nvSpPr>
        <p:spPr>
          <a:xfrm>
            <a:off x="179978" y="5164066"/>
            <a:ext cx="4324854" cy="461962"/>
          </a:xfrm>
          <a:prstGeom prst="rect">
            <a:avLst/>
          </a:prstGeom>
          <a:noFill/>
        </p:spPr>
        <p:txBody>
          <a:bodyPr wrap="square">
            <a:spAutoFit/>
          </a:bodyPr>
          <a:lstStyle/>
          <a:p>
            <a:pPr algn="ctr" eaLnBrk="1" fontAlgn="auto" hangingPunct="1">
              <a:spcBef>
                <a:spcPts val="600"/>
              </a:spcBef>
              <a:spcAft>
                <a:spcPts val="0"/>
              </a:spcAft>
              <a:defRPr/>
            </a:pPr>
            <a:r>
              <a:rPr lang="en-GB" sz="2400" dirty="0">
                <a:solidFill>
                  <a:srgbClr val="002060"/>
                </a:solidFill>
              </a:rPr>
              <a:t>Reading comprehension </a:t>
            </a:r>
          </a:p>
        </p:txBody>
      </p:sp>
      <p:sp>
        <p:nvSpPr>
          <p:cNvPr id="13" name="TextBox 12">
            <a:extLst>
              <a:ext uri="{FF2B5EF4-FFF2-40B4-BE49-F238E27FC236}">
                <a16:creationId xmlns:a16="http://schemas.microsoft.com/office/drawing/2014/main" id="{DDB1FF21-4705-4A52-8537-E01162372B1B}"/>
              </a:ext>
            </a:extLst>
          </p:cNvPr>
          <p:cNvSpPr txBox="1"/>
          <p:nvPr/>
        </p:nvSpPr>
        <p:spPr>
          <a:xfrm>
            <a:off x="3955690" y="5187697"/>
            <a:ext cx="3543271" cy="461962"/>
          </a:xfrm>
          <a:prstGeom prst="rect">
            <a:avLst/>
          </a:prstGeom>
          <a:noFill/>
        </p:spPr>
        <p:txBody>
          <a:bodyPr wrap="square">
            <a:spAutoFit/>
          </a:bodyPr>
          <a:lstStyle/>
          <a:p>
            <a:pPr algn="ctr" eaLnBrk="1" fontAlgn="auto" hangingPunct="1">
              <a:spcBef>
                <a:spcPts val="600"/>
              </a:spcBef>
              <a:spcAft>
                <a:spcPts val="0"/>
              </a:spcAft>
              <a:defRPr/>
            </a:pPr>
            <a:r>
              <a:rPr lang="en-GB" sz="2400" dirty="0">
                <a:solidFill>
                  <a:srgbClr val="002060"/>
                </a:solidFill>
              </a:rPr>
              <a:t>Vocabulary </a:t>
            </a:r>
          </a:p>
        </p:txBody>
      </p:sp>
      <p:sp>
        <p:nvSpPr>
          <p:cNvPr id="14" name="TextBox 13">
            <a:extLst>
              <a:ext uri="{FF2B5EF4-FFF2-40B4-BE49-F238E27FC236}">
                <a16:creationId xmlns:a16="http://schemas.microsoft.com/office/drawing/2014/main" id="{00A568ED-EA36-4CEB-838F-8C3505C2D619}"/>
              </a:ext>
            </a:extLst>
          </p:cNvPr>
          <p:cNvSpPr txBox="1"/>
          <p:nvPr/>
        </p:nvSpPr>
        <p:spPr>
          <a:xfrm>
            <a:off x="7498961" y="5156226"/>
            <a:ext cx="4324853" cy="461962"/>
          </a:xfrm>
          <a:prstGeom prst="rect">
            <a:avLst/>
          </a:prstGeom>
          <a:noFill/>
        </p:spPr>
        <p:txBody>
          <a:bodyPr wrap="square">
            <a:spAutoFit/>
          </a:bodyPr>
          <a:lstStyle/>
          <a:p>
            <a:pPr algn="ctr" eaLnBrk="1" fontAlgn="auto" hangingPunct="1">
              <a:spcBef>
                <a:spcPts val="600"/>
              </a:spcBef>
              <a:spcAft>
                <a:spcPts val="0"/>
              </a:spcAft>
              <a:defRPr/>
            </a:pPr>
            <a:r>
              <a:rPr lang="en-GB" sz="2400" dirty="0">
                <a:solidFill>
                  <a:srgbClr val="002060"/>
                </a:solidFill>
              </a:rPr>
              <a:t>Phonological decoding </a:t>
            </a:r>
          </a:p>
        </p:txBody>
      </p:sp>
      <p:sp>
        <p:nvSpPr>
          <p:cNvPr id="15" name="TextBox 14">
            <a:extLst>
              <a:ext uri="{FF2B5EF4-FFF2-40B4-BE49-F238E27FC236}">
                <a16:creationId xmlns:a16="http://schemas.microsoft.com/office/drawing/2014/main" id="{7F77A618-4930-44F7-BDEF-1AB0EEAFA80D}"/>
              </a:ext>
            </a:extLst>
          </p:cNvPr>
          <p:cNvSpPr txBox="1"/>
          <p:nvPr/>
        </p:nvSpPr>
        <p:spPr>
          <a:xfrm>
            <a:off x="0" y="5714650"/>
            <a:ext cx="4324854" cy="461962"/>
          </a:xfrm>
          <a:prstGeom prst="rect">
            <a:avLst/>
          </a:prstGeom>
          <a:noFill/>
        </p:spPr>
        <p:txBody>
          <a:bodyPr wrap="square">
            <a:spAutoFit/>
          </a:bodyPr>
          <a:lstStyle/>
          <a:p>
            <a:pPr algn="ctr" eaLnBrk="1" fontAlgn="auto" hangingPunct="1">
              <a:spcBef>
                <a:spcPts val="600"/>
              </a:spcBef>
              <a:spcAft>
                <a:spcPts val="0"/>
              </a:spcAft>
              <a:defRPr/>
            </a:pPr>
            <a:r>
              <a:rPr lang="en-GB" sz="2400" dirty="0">
                <a:solidFill>
                  <a:srgbClr val="002060"/>
                </a:solidFill>
              </a:rPr>
              <a:t>Strategic behaviour </a:t>
            </a:r>
          </a:p>
        </p:txBody>
      </p:sp>
      <p:sp>
        <p:nvSpPr>
          <p:cNvPr id="16" name="TextBox 15">
            <a:extLst>
              <a:ext uri="{FF2B5EF4-FFF2-40B4-BE49-F238E27FC236}">
                <a16:creationId xmlns:a16="http://schemas.microsoft.com/office/drawing/2014/main" id="{75A03FD2-00B9-495B-99CF-066B8CBEB34E}"/>
              </a:ext>
            </a:extLst>
          </p:cNvPr>
          <p:cNvSpPr txBox="1"/>
          <p:nvPr/>
        </p:nvSpPr>
        <p:spPr>
          <a:xfrm>
            <a:off x="3763661" y="5746121"/>
            <a:ext cx="4324853" cy="460375"/>
          </a:xfrm>
          <a:prstGeom prst="rect">
            <a:avLst/>
          </a:prstGeom>
          <a:noFill/>
        </p:spPr>
        <p:txBody>
          <a:bodyPr wrap="square">
            <a:spAutoFit/>
          </a:bodyPr>
          <a:lstStyle/>
          <a:p>
            <a:pPr algn="ctr" eaLnBrk="1" fontAlgn="auto" hangingPunct="1">
              <a:spcBef>
                <a:spcPts val="600"/>
              </a:spcBef>
              <a:spcAft>
                <a:spcPts val="0"/>
              </a:spcAft>
              <a:defRPr/>
            </a:pPr>
            <a:r>
              <a:rPr lang="en-GB" sz="2400" dirty="0">
                <a:solidFill>
                  <a:srgbClr val="002060"/>
                </a:solidFill>
              </a:rPr>
              <a:t>Self-efficacy </a:t>
            </a:r>
          </a:p>
        </p:txBody>
      </p:sp>
      <p:sp>
        <p:nvSpPr>
          <p:cNvPr id="17" name="TextBox 16">
            <a:extLst>
              <a:ext uri="{FF2B5EF4-FFF2-40B4-BE49-F238E27FC236}">
                <a16:creationId xmlns:a16="http://schemas.microsoft.com/office/drawing/2014/main" id="{B7EFF9F9-EE36-4071-A903-DC48E09DAFBD}"/>
              </a:ext>
            </a:extLst>
          </p:cNvPr>
          <p:cNvSpPr txBox="1"/>
          <p:nvPr/>
        </p:nvSpPr>
        <p:spPr>
          <a:xfrm>
            <a:off x="7498961" y="5704799"/>
            <a:ext cx="4324853" cy="461962"/>
          </a:xfrm>
          <a:prstGeom prst="rect">
            <a:avLst/>
          </a:prstGeom>
          <a:noFill/>
        </p:spPr>
        <p:txBody>
          <a:bodyPr wrap="square">
            <a:spAutoFit/>
          </a:bodyPr>
          <a:lstStyle/>
          <a:p>
            <a:pPr algn="ctr" eaLnBrk="1" fontAlgn="auto" hangingPunct="1">
              <a:spcBef>
                <a:spcPts val="600"/>
              </a:spcBef>
              <a:spcAft>
                <a:spcPts val="0"/>
              </a:spcAft>
              <a:defRPr/>
            </a:pPr>
            <a:r>
              <a:rPr lang="en-GB" sz="2400" dirty="0">
                <a:solidFill>
                  <a:srgbClr val="002060"/>
                </a:solidFill>
              </a:rPr>
              <a:t>Motivation </a:t>
            </a:r>
          </a:p>
        </p:txBody>
      </p:sp>
    </p:spTree>
    <p:extLst>
      <p:ext uri="{BB962C8B-B14F-4D97-AF65-F5344CB8AC3E}">
        <p14:creationId xmlns:p14="http://schemas.microsoft.com/office/powerpoint/2010/main" val="21791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FF3DE9DD-DC45-433A-BB88-06BFA5E3EDA3}"/>
              </a:ext>
              <a:ext uri="{C183D7F6-B498-43B3-948B-1728B52AA6E4}">
                <adec:decorative xmlns:adec="http://schemas.microsoft.com/office/drawing/2017/decorative" val="1"/>
              </a:ext>
            </a:extLst>
          </p:cNvPr>
          <p:cNvSpPr/>
          <p:nvPr/>
        </p:nvSpPr>
        <p:spPr>
          <a:xfrm>
            <a:off x="10039797" y="296863"/>
            <a:ext cx="2069917" cy="1598844"/>
          </a:xfrm>
          <a:prstGeom prst="wedgeRoundRectCallout">
            <a:avLst>
              <a:gd name="adj1" fmla="val -65009"/>
              <a:gd name="adj2" fmla="val -22589"/>
              <a:gd name="adj3" fmla="val 16667"/>
            </a:avLst>
          </a:prstGeom>
          <a:solidFill>
            <a:srgbClr val="002060"/>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78575" cy="867128"/>
          </a:xfrm>
          <a:prstGeom prst="rect">
            <a:avLst/>
          </a:prstGeom>
        </p:spPr>
      </p:pic>
      <p:sp>
        <p:nvSpPr>
          <p:cNvPr id="2" name="Title 1"/>
          <p:cNvSpPr>
            <a:spLocks noGrp="1"/>
          </p:cNvSpPr>
          <p:nvPr>
            <p:ph type="title"/>
          </p:nvPr>
        </p:nvSpPr>
        <p:spPr>
          <a:xfrm>
            <a:off x="-12714" y="0"/>
            <a:ext cx="6484584" cy="1325563"/>
          </a:xfrm>
        </p:spPr>
        <p:txBody>
          <a:bodyPr>
            <a:normAutofit/>
          </a:bodyPr>
          <a:lstStyle/>
          <a:p>
            <a:r>
              <a:rPr lang="en-GB" sz="3200" b="1" dirty="0">
                <a:solidFill>
                  <a:schemeClr val="bg1"/>
                </a:solidFill>
              </a:rPr>
              <a:t>Research evidence (7/8)</a:t>
            </a:r>
          </a:p>
        </p:txBody>
      </p:sp>
      <p:sp>
        <p:nvSpPr>
          <p:cNvPr id="4" name="TextBox 3">
            <a:extLst>
              <a:ext uri="{FF2B5EF4-FFF2-40B4-BE49-F238E27FC236}">
                <a16:creationId xmlns:a16="http://schemas.microsoft.com/office/drawing/2014/main" id="{F773846F-141F-4E93-B8D3-6D0FBFBE32DC}"/>
              </a:ext>
            </a:extLst>
          </p:cNvPr>
          <p:cNvSpPr txBox="1"/>
          <p:nvPr/>
        </p:nvSpPr>
        <p:spPr>
          <a:xfrm>
            <a:off x="280267" y="3251938"/>
            <a:ext cx="11004154"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defRPr/>
            </a:pPr>
            <a:r>
              <a:rPr lang="en-GB" sz="2200" dirty="0">
                <a:solidFill>
                  <a:srgbClr val="1F4E79"/>
                </a:solidFill>
              </a:rPr>
              <a:t>Explicit phonics instruction led to </a:t>
            </a:r>
            <a:r>
              <a:rPr lang="en-GB" sz="2200" b="1" dirty="0">
                <a:solidFill>
                  <a:srgbClr val="1F4E79"/>
                </a:solidFill>
              </a:rPr>
              <a:t>significantly greater progress in phonological decoding</a:t>
            </a:r>
            <a:r>
              <a:rPr lang="en-GB" sz="2200" dirty="0">
                <a:solidFill>
                  <a:srgbClr val="1F4E79"/>
                </a:solidFill>
              </a:rPr>
              <a:t> (after controlling for prior attainment); </a:t>
            </a:r>
          </a:p>
          <a:p>
            <a:pPr marL="342900" indent="-342900">
              <a:spcAft>
                <a:spcPts val="1200"/>
              </a:spcAft>
              <a:buFont typeface="Arial" panose="020B0604020202020204" pitchFamily="34" charset="0"/>
              <a:buChar char="•"/>
              <a:defRPr/>
            </a:pPr>
            <a:r>
              <a:rPr lang="en-GB" sz="2200" b="1" dirty="0">
                <a:solidFill>
                  <a:srgbClr val="1F4E79"/>
                </a:solidFill>
              </a:rPr>
              <a:t>No difference between groups in reading comprehension</a:t>
            </a:r>
          </a:p>
          <a:p>
            <a:pPr marL="285750" indent="-285750">
              <a:spcAft>
                <a:spcPts val="1200"/>
              </a:spcAft>
              <a:buFont typeface="Arial" panose="020B0604020202020204" pitchFamily="34" charset="0"/>
              <a:buChar char="•"/>
              <a:defRPr/>
            </a:pPr>
            <a:r>
              <a:rPr lang="en-GB" sz="2200" b="1" dirty="0">
                <a:solidFill>
                  <a:srgbClr val="1F4E79"/>
                </a:solidFill>
              </a:rPr>
              <a:t>Phonics group made significantly greater gains in vocabulary knowledge</a:t>
            </a:r>
          </a:p>
          <a:p>
            <a:pPr marL="285750" indent="-285750">
              <a:spcAft>
                <a:spcPts val="1200"/>
              </a:spcAft>
              <a:buFont typeface="Arial" panose="020B0604020202020204" pitchFamily="34" charset="0"/>
              <a:buChar char="•"/>
              <a:defRPr/>
            </a:pPr>
            <a:r>
              <a:rPr lang="en-GB" sz="2200" dirty="0">
                <a:solidFill>
                  <a:srgbClr val="1F4E79"/>
                </a:solidFill>
              </a:rPr>
              <a:t>Vocab knowledge is known to be a key contributor to all language skills!</a:t>
            </a:r>
          </a:p>
        </p:txBody>
      </p:sp>
      <p:pic>
        <p:nvPicPr>
          <p:cNvPr id="6" name="Picture 5">
            <a:extLst>
              <a:ext uri="{FF2B5EF4-FFF2-40B4-BE49-F238E27FC236}">
                <a16:creationId xmlns:a16="http://schemas.microsoft.com/office/drawing/2014/main" id="{C578B94E-7A2D-4994-9F8E-25A0BC37CE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t="2898" r="8865" b="3214"/>
          <a:stretch>
            <a:fillRect/>
          </a:stretch>
        </p:blipFill>
        <p:spPr bwMode="auto">
          <a:xfrm>
            <a:off x="7094428" y="297398"/>
            <a:ext cx="2583704" cy="177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0E138AC-B8DC-40DA-96F4-DCF7A5BD2E7F}"/>
              </a:ext>
            </a:extLst>
          </p:cNvPr>
          <p:cNvSpPr/>
          <p:nvPr/>
        </p:nvSpPr>
        <p:spPr>
          <a:xfrm>
            <a:off x="10154988" y="419349"/>
            <a:ext cx="1839533" cy="1323439"/>
          </a:xfrm>
          <a:prstGeom prst="rect">
            <a:avLst/>
          </a:prstGeom>
        </p:spPr>
        <p:txBody>
          <a:bodyPr wrap="square">
            <a:spAutoFit/>
          </a:bodyPr>
          <a:lstStyle/>
          <a:p>
            <a:pPr algn="ctr">
              <a:defRPr/>
            </a:pPr>
            <a:r>
              <a:rPr lang="en-GB" sz="2000" b="1" dirty="0">
                <a:solidFill>
                  <a:schemeClr val="bg1"/>
                </a:solidFill>
              </a:rPr>
              <a:t>Decoding score 6-7 percentage points higher</a:t>
            </a:r>
          </a:p>
        </p:txBody>
      </p:sp>
      <p:pic>
        <p:nvPicPr>
          <p:cNvPr id="9" name="Picture 8" descr="chart showing how explicit phonic instruction can lead to greater progress in phonological decoding (the phonics bar is the highest of the three, the other two are strategies and texts)">
            <a:extLst>
              <a:ext uri="{FF2B5EF4-FFF2-40B4-BE49-F238E27FC236}">
                <a16:creationId xmlns:a16="http://schemas.microsoft.com/office/drawing/2014/main" id="{291F0330-C21F-4E46-98FF-599815382E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81"/>
          <a:stretch/>
        </p:blipFill>
        <p:spPr bwMode="auto">
          <a:xfrm>
            <a:off x="7094097" y="321145"/>
            <a:ext cx="2584365" cy="174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peech Bubble: Rectangle with Corners Rounded 9">
            <a:extLst>
              <a:ext uri="{FF2B5EF4-FFF2-40B4-BE49-F238E27FC236}">
                <a16:creationId xmlns:a16="http://schemas.microsoft.com/office/drawing/2014/main" id="{435379B2-85D8-48F0-A948-648B55222BF5}"/>
              </a:ext>
              <a:ext uri="{C183D7F6-B498-43B3-948B-1728B52AA6E4}">
                <adec:decorative xmlns:adec="http://schemas.microsoft.com/office/drawing/2017/decorative" val="1"/>
              </a:ext>
            </a:extLst>
          </p:cNvPr>
          <p:cNvSpPr/>
          <p:nvPr/>
        </p:nvSpPr>
        <p:spPr>
          <a:xfrm>
            <a:off x="10039467" y="82608"/>
            <a:ext cx="2069917" cy="2238977"/>
          </a:xfrm>
          <a:prstGeom prst="wedgeRoundRectCallout">
            <a:avLst>
              <a:gd name="adj1" fmla="val -67405"/>
              <a:gd name="adj2" fmla="val -21645"/>
              <a:gd name="adj3" fmla="val 16667"/>
            </a:avLst>
          </a:prstGeom>
          <a:solidFill>
            <a:srgbClr val="002060"/>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ectangle 10">
            <a:extLst>
              <a:ext uri="{FF2B5EF4-FFF2-40B4-BE49-F238E27FC236}">
                <a16:creationId xmlns:a16="http://schemas.microsoft.com/office/drawing/2014/main" id="{FF2D9A0B-8B86-4505-83A6-FD2715CC0C8C}"/>
              </a:ext>
            </a:extLst>
          </p:cNvPr>
          <p:cNvSpPr/>
          <p:nvPr/>
        </p:nvSpPr>
        <p:spPr>
          <a:xfrm>
            <a:off x="10154658" y="263789"/>
            <a:ext cx="1954726" cy="1938992"/>
          </a:xfrm>
          <a:prstGeom prst="rect">
            <a:avLst/>
          </a:prstGeom>
        </p:spPr>
        <p:txBody>
          <a:bodyPr wrap="square">
            <a:spAutoFit/>
          </a:bodyPr>
          <a:lstStyle/>
          <a:p>
            <a:pPr>
              <a:defRPr/>
            </a:pPr>
            <a:r>
              <a:rPr lang="en-GB" sz="2000" b="1" dirty="0">
                <a:solidFill>
                  <a:schemeClr val="bg1"/>
                </a:solidFill>
              </a:rPr>
              <a:t>Estimated vocabulary knowledge (t2): 2000 most frequent French words</a:t>
            </a:r>
          </a:p>
        </p:txBody>
      </p:sp>
      <p:sp>
        <p:nvSpPr>
          <p:cNvPr id="12" name="TextBox 11">
            <a:extLst>
              <a:ext uri="{FF2B5EF4-FFF2-40B4-BE49-F238E27FC236}">
                <a16:creationId xmlns:a16="http://schemas.microsoft.com/office/drawing/2014/main" id="{F773846F-141F-4E93-B8D3-6D0FBFBE32DC}"/>
              </a:ext>
            </a:extLst>
          </p:cNvPr>
          <p:cNvSpPr txBox="1"/>
          <p:nvPr/>
        </p:nvSpPr>
        <p:spPr>
          <a:xfrm>
            <a:off x="0" y="2507059"/>
            <a:ext cx="10039467" cy="430887"/>
          </a:xfrm>
          <a:prstGeom prst="rect">
            <a:avLst/>
          </a:prstGeom>
          <a:noFill/>
        </p:spPr>
        <p:txBody>
          <a:bodyPr wrap="square" rtlCol="0">
            <a:spAutoFit/>
          </a:bodyPr>
          <a:lstStyle/>
          <a:p>
            <a:pPr algn="ctr"/>
            <a:r>
              <a:rPr lang="en-GB" altLang="en-US" sz="2200" b="1" dirty="0">
                <a:solidFill>
                  <a:srgbClr val="002060"/>
                </a:solidFill>
                <a:cs typeface="Calibri" panose="020F0502020204030204" pitchFamily="34" charset="0"/>
              </a:rPr>
              <a:t>French Language Education: Unlocking Reading (FLEUR): </a:t>
            </a:r>
            <a:r>
              <a:rPr lang="en-GB" sz="2200" b="1" dirty="0">
                <a:solidFill>
                  <a:srgbClr val="002060"/>
                </a:solidFill>
              </a:rPr>
              <a:t>Findings</a:t>
            </a:r>
            <a:endParaRPr lang="en-GB" sz="2200" dirty="0">
              <a:solidFill>
                <a:srgbClr val="1F4E79"/>
              </a:solidFill>
            </a:endParaRPr>
          </a:p>
        </p:txBody>
      </p:sp>
    </p:spTree>
    <p:extLst>
      <p:ext uri="{BB962C8B-B14F-4D97-AF65-F5344CB8AC3E}">
        <p14:creationId xmlns:p14="http://schemas.microsoft.com/office/powerpoint/2010/main" val="191851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983" y="1880768"/>
            <a:ext cx="11685494" cy="3046988"/>
          </a:xfrm>
          <a:prstGeom prst="rect">
            <a:avLst/>
          </a:prstGeom>
          <a:noFill/>
        </p:spPr>
        <p:txBody>
          <a:bodyPr wrap="square" rtlCol="0">
            <a:spAutoFit/>
          </a:bodyPr>
          <a:lstStyle/>
          <a:p>
            <a:r>
              <a:rPr lang="en-GB" sz="2400" dirty="0">
                <a:solidFill>
                  <a:schemeClr val="accent5">
                    <a:lumMod val="50000"/>
                  </a:schemeClr>
                </a:solidFill>
              </a:rPr>
              <a:t>“The research evidence on this question remains limited in quantity, and the studies that do exist have various methodological limitations.  However, consistently positive effects of phonics instruction on L2 decoding have been found across various phases of formal education (primary school, secondary school and university): it appears that L2 learners who are taught phonics are more likely to develop more accurate SSC knowledge than those who are not.  Experimental evidence is also emerging of an impact on L2 vocabulary learning.”								   </a:t>
            </a:r>
            <a:r>
              <a:rPr lang="en-GB" sz="2000" dirty="0">
                <a:solidFill>
                  <a:schemeClr val="accent5">
                    <a:lumMod val="50000"/>
                  </a:schemeClr>
                </a:solidFill>
              </a:rPr>
              <a:t>(Woore, forthcoming) </a:t>
            </a:r>
            <a:endParaRPr lang="en-GB" sz="2400" dirty="0">
              <a:solidFill>
                <a:schemeClr val="accent5">
                  <a:lumMod val="50000"/>
                </a:schemeClr>
              </a:solidFill>
            </a:endParaRPr>
          </a:p>
        </p:txBody>
      </p:sp>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7597589" cy="867128"/>
          </a:xfrm>
          <a:prstGeom prst="rect">
            <a:avLst/>
          </a:prstGeom>
        </p:spPr>
      </p:pic>
      <p:sp>
        <p:nvSpPr>
          <p:cNvPr id="6" name="Title 1"/>
          <p:cNvSpPr>
            <a:spLocks noGrp="1"/>
          </p:cNvSpPr>
          <p:nvPr>
            <p:ph type="title"/>
          </p:nvPr>
        </p:nvSpPr>
        <p:spPr>
          <a:xfrm>
            <a:off x="82286" y="0"/>
            <a:ext cx="6896288" cy="1325563"/>
          </a:xfrm>
        </p:spPr>
        <p:txBody>
          <a:bodyPr>
            <a:normAutofit/>
          </a:bodyPr>
          <a:lstStyle/>
          <a:p>
            <a:r>
              <a:rPr lang="en-GB" sz="3200" b="1" dirty="0">
                <a:solidFill>
                  <a:schemeClr val="bg1"/>
                </a:solidFill>
              </a:rPr>
              <a:t>Research evidence (8/8)</a:t>
            </a:r>
          </a:p>
        </p:txBody>
      </p:sp>
      <p:sp>
        <p:nvSpPr>
          <p:cNvPr id="7" name="TextBox 6"/>
          <p:cNvSpPr txBox="1"/>
          <p:nvPr/>
        </p:nvSpPr>
        <p:spPr>
          <a:xfrm>
            <a:off x="189983" y="5089328"/>
            <a:ext cx="11685494"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accent5">
                    <a:lumMod val="50000"/>
                  </a:schemeClr>
                </a:solidFill>
              </a:rPr>
              <a:t>Remember also the evidence on L2 learners’ outcomes in the absence of phonics instruction!</a:t>
            </a:r>
          </a:p>
        </p:txBody>
      </p:sp>
      <p:sp>
        <p:nvSpPr>
          <p:cNvPr id="2" name="TextBox 1"/>
          <p:cNvSpPr txBox="1"/>
          <p:nvPr/>
        </p:nvSpPr>
        <p:spPr>
          <a:xfrm>
            <a:off x="2684585" y="1291547"/>
            <a:ext cx="7197969" cy="461665"/>
          </a:xfrm>
          <a:prstGeom prst="rect">
            <a:avLst/>
          </a:prstGeom>
          <a:noFill/>
        </p:spPr>
        <p:txBody>
          <a:bodyPr wrap="square" rtlCol="0">
            <a:spAutoFit/>
          </a:bodyPr>
          <a:lstStyle/>
          <a:p>
            <a:r>
              <a:rPr lang="en-GB" sz="2400" b="1" dirty="0">
                <a:solidFill>
                  <a:schemeClr val="accent1">
                    <a:lumMod val="50000"/>
                  </a:schemeClr>
                </a:solidFill>
              </a:rPr>
              <a:t>Summary: Is teaching L2 phonics effective?</a:t>
            </a:r>
          </a:p>
        </p:txBody>
      </p:sp>
    </p:spTree>
    <p:extLst>
      <p:ext uri="{BB962C8B-B14F-4D97-AF65-F5344CB8AC3E}">
        <p14:creationId xmlns:p14="http://schemas.microsoft.com/office/powerpoint/2010/main" val="8031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Aims for the session</a:t>
            </a:r>
          </a:p>
        </p:txBody>
      </p:sp>
      <p:sp>
        <p:nvSpPr>
          <p:cNvPr id="3" name="TextBox 2"/>
          <p:cNvSpPr txBox="1"/>
          <p:nvPr/>
        </p:nvSpPr>
        <p:spPr>
          <a:xfrm>
            <a:off x="407255" y="1054847"/>
            <a:ext cx="11702459" cy="5237716"/>
          </a:xfrm>
          <a:prstGeom prst="rect">
            <a:avLst/>
          </a:prstGeom>
          <a:noFill/>
        </p:spPr>
        <p:txBody>
          <a:bodyPr wrap="square" rtlCol="0">
            <a:spAutoFit/>
          </a:bodyPr>
          <a:lstStyle/>
          <a:p>
            <a:pPr>
              <a:lnSpc>
                <a:spcPct val="150000"/>
              </a:lnSpc>
            </a:pPr>
            <a:r>
              <a:rPr lang="en-GB" sz="2400" b="1" dirty="0">
                <a:solidFill>
                  <a:srgbClr val="002060"/>
                </a:solidFill>
              </a:rPr>
              <a:t>Part 1</a:t>
            </a:r>
            <a:r>
              <a:rPr lang="en-GB" sz="2400" dirty="0">
                <a:solidFill>
                  <a:srgbClr val="002060"/>
                </a:solidFill>
              </a:rPr>
              <a:t>:</a:t>
            </a:r>
          </a:p>
          <a:p>
            <a:pPr marL="800100" lvl="1" indent="-342900">
              <a:lnSpc>
                <a:spcPct val="150000"/>
              </a:lnSpc>
              <a:buFont typeface="Arial" panose="020B0604020202020204" pitchFamily="34" charset="0"/>
              <a:buChar char="•"/>
            </a:pPr>
            <a:r>
              <a:rPr lang="en-GB" sz="2200" dirty="0">
                <a:solidFill>
                  <a:srgbClr val="002060"/>
                </a:solidFill>
              </a:rPr>
              <a:t>understand the rationale for phonics teaching in MFL</a:t>
            </a:r>
          </a:p>
          <a:p>
            <a:pPr marL="800100" lvl="1" indent="-342900">
              <a:lnSpc>
                <a:spcPct val="150000"/>
              </a:lnSpc>
              <a:buFont typeface="Arial" panose="020B0604020202020204" pitchFamily="34" charset="0"/>
              <a:buChar char="•"/>
            </a:pPr>
            <a:r>
              <a:rPr lang="en-GB" sz="2200" dirty="0">
                <a:solidFill>
                  <a:srgbClr val="002060"/>
                </a:solidFill>
              </a:rPr>
              <a:t>look at some of the research evidence underpinning this</a:t>
            </a:r>
          </a:p>
          <a:p>
            <a:pPr marL="800100" lvl="1" indent="-342900">
              <a:lnSpc>
                <a:spcPct val="150000"/>
              </a:lnSpc>
              <a:buFont typeface="Arial" panose="020B0604020202020204" pitchFamily="34" charset="0"/>
              <a:buChar char="•"/>
            </a:pPr>
            <a:r>
              <a:rPr lang="en-GB" sz="2200" dirty="0">
                <a:solidFill>
                  <a:srgbClr val="002060"/>
                </a:solidFill>
              </a:rPr>
              <a:t>explore ways to assess phonics knowledge</a:t>
            </a:r>
          </a:p>
          <a:p>
            <a:pPr>
              <a:lnSpc>
                <a:spcPct val="150000"/>
              </a:lnSpc>
            </a:pPr>
            <a:r>
              <a:rPr lang="en-GB" sz="2400" b="1" dirty="0">
                <a:solidFill>
                  <a:srgbClr val="002060"/>
                </a:solidFill>
              </a:rPr>
              <a:t>Part 2</a:t>
            </a:r>
            <a:r>
              <a:rPr lang="en-GB" sz="2400" dirty="0">
                <a:solidFill>
                  <a:srgbClr val="002060"/>
                </a:solidFill>
              </a:rPr>
              <a:t>:</a:t>
            </a:r>
          </a:p>
          <a:p>
            <a:pPr marL="742950" lvl="1" indent="-285750">
              <a:lnSpc>
                <a:spcPct val="150000"/>
              </a:lnSpc>
              <a:buFont typeface="Arial" panose="020B0604020202020204" pitchFamily="34" charset="0"/>
              <a:buChar char="•"/>
              <a:defRPr/>
            </a:pPr>
            <a:r>
              <a:rPr lang="en-GB" sz="2200" dirty="0">
                <a:solidFill>
                  <a:srgbClr val="002060"/>
                </a:solidFill>
              </a:rPr>
              <a:t>explain the selection of SSC in French, German and Spanish</a:t>
            </a:r>
          </a:p>
          <a:p>
            <a:pPr marL="742950" lvl="1" indent="-285750">
              <a:lnSpc>
                <a:spcPct val="150000"/>
              </a:lnSpc>
              <a:buFont typeface="Arial" panose="020B0604020202020204" pitchFamily="34" charset="0"/>
              <a:buChar char="•"/>
              <a:defRPr/>
            </a:pPr>
            <a:r>
              <a:rPr lang="en-GB" sz="2200" dirty="0">
                <a:solidFill>
                  <a:srgbClr val="002060"/>
                </a:solidFill>
              </a:rPr>
              <a:t>explore presentation, practice and consolidation resources (Fr, Gm, </a:t>
            </a:r>
            <a:r>
              <a:rPr lang="en-GB" sz="2200" dirty="0" err="1">
                <a:solidFill>
                  <a:srgbClr val="002060"/>
                </a:solidFill>
              </a:rPr>
              <a:t>Sp</a:t>
            </a:r>
            <a:r>
              <a:rPr lang="en-GB" sz="2200" dirty="0">
                <a:solidFill>
                  <a:srgbClr val="002060"/>
                </a:solidFill>
              </a:rPr>
              <a:t>)</a:t>
            </a:r>
          </a:p>
          <a:p>
            <a:pPr marL="742950" lvl="1" indent="-285750">
              <a:lnSpc>
                <a:spcPct val="150000"/>
              </a:lnSpc>
              <a:buFont typeface="Arial" panose="020B0604020202020204" pitchFamily="34" charset="0"/>
              <a:buChar char="•"/>
              <a:defRPr/>
            </a:pPr>
            <a:r>
              <a:rPr lang="en-GB" sz="2200" dirty="0">
                <a:solidFill>
                  <a:srgbClr val="002060"/>
                </a:solidFill>
              </a:rPr>
              <a:t>identify additional ‘sounds of the language’ knowledge and resources for (liaison (Fr), accents and stress (</a:t>
            </a:r>
            <a:r>
              <a:rPr lang="en-GB" sz="2200" dirty="0" err="1">
                <a:solidFill>
                  <a:srgbClr val="002060"/>
                </a:solidFill>
              </a:rPr>
              <a:t>Sp</a:t>
            </a:r>
            <a:r>
              <a:rPr lang="en-GB" sz="2200" dirty="0">
                <a:solidFill>
                  <a:srgbClr val="002060"/>
                </a:solidFill>
              </a:rPr>
              <a:t>), and cognate stress (Gm)</a:t>
            </a:r>
          </a:p>
          <a:p>
            <a:pPr>
              <a:lnSpc>
                <a:spcPct val="150000"/>
              </a:lnSpc>
            </a:pPr>
            <a:r>
              <a:rPr lang="en-GB" sz="2400" b="1" dirty="0">
                <a:solidFill>
                  <a:srgbClr val="002060"/>
                </a:solidFill>
              </a:rPr>
              <a:t>Questions, discussion and next steps</a:t>
            </a:r>
          </a:p>
        </p:txBody>
      </p:sp>
      <p:pic>
        <p:nvPicPr>
          <p:cNvPr id="7" name="Picture 6" descr="green checkmark">
            <a:extLst>
              <a:ext uri="{FF2B5EF4-FFF2-40B4-BE49-F238E27FC236}">
                <a16:creationId xmlns:a16="http://schemas.microsoft.com/office/drawing/2014/main" id="{EBD4FF6C-B2C5-4D72-B6D0-F6C34940D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433" y="1470330"/>
            <a:ext cx="522871" cy="544657"/>
          </a:xfrm>
          <a:prstGeom prst="rect">
            <a:avLst/>
          </a:prstGeom>
        </p:spPr>
      </p:pic>
      <p:pic>
        <p:nvPicPr>
          <p:cNvPr id="8" name="Picture 7" descr="green checkmark">
            <a:extLst>
              <a:ext uri="{FF2B5EF4-FFF2-40B4-BE49-F238E27FC236}">
                <a16:creationId xmlns:a16="http://schemas.microsoft.com/office/drawing/2014/main" id="{4C1697A7-9DDD-4A31-996C-F94982380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7304" y="2014987"/>
            <a:ext cx="522871" cy="544657"/>
          </a:xfrm>
          <a:prstGeom prst="rect">
            <a:avLst/>
          </a:prstGeom>
        </p:spPr>
      </p:pic>
    </p:spTree>
    <p:extLst>
      <p:ext uri="{BB962C8B-B14F-4D97-AF65-F5344CB8AC3E}">
        <p14:creationId xmlns:p14="http://schemas.microsoft.com/office/powerpoint/2010/main" val="309841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73641" y="2053813"/>
            <a:ext cx="11044718" cy="33547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What approaches / resources are you currently using to </a:t>
            </a:r>
            <a:r>
              <a:rPr kumimoji="0" lang="en-GB" sz="3200" b="1"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assess </a:t>
            </a:r>
            <a:r>
              <a:rPr kumimoji="0" lang="en-GB" sz="32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your students’ phonics knowledge (phonological decoding) in MFL?</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32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What do you consider to be their strengths / limitations?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96863"/>
            <a:ext cx="8243246" cy="867128"/>
          </a:xfrm>
          <a:prstGeom prst="rect">
            <a:avLst/>
          </a:prstGeom>
        </p:spPr>
      </p:pic>
      <p:sp>
        <p:nvSpPr>
          <p:cNvPr id="2" name="Title 1">
            <a:extLst>
              <a:ext uri="{FF2B5EF4-FFF2-40B4-BE49-F238E27FC236}">
                <a16:creationId xmlns:a16="http://schemas.microsoft.com/office/drawing/2014/main" id="{A1E72D9B-B84A-C747-A3AB-C3FA75A233FE}"/>
              </a:ext>
            </a:extLst>
          </p:cNvPr>
          <p:cNvSpPr>
            <a:spLocks noGrp="1"/>
          </p:cNvSpPr>
          <p:nvPr>
            <p:ph type="ctrTitle"/>
          </p:nvPr>
        </p:nvSpPr>
        <p:spPr>
          <a:xfrm>
            <a:off x="0" y="296863"/>
            <a:ext cx="7315200" cy="686548"/>
          </a:xfrm>
        </p:spPr>
        <p:txBody>
          <a:bodyPr>
            <a:normAutofit fontScale="90000"/>
          </a:bodyPr>
          <a:lstStyle/>
          <a:p>
            <a:r>
              <a:rPr lang="en-US" sz="3600" b="1" dirty="0">
                <a:solidFill>
                  <a:schemeClr val="bg1"/>
                </a:solidFill>
                <a:latin typeface="Century Gothic" panose="020B0502020202020204" pitchFamily="34" charset="0"/>
              </a:rPr>
              <a:t>Assessing and monitoring progress</a:t>
            </a:r>
          </a:p>
        </p:txBody>
      </p:sp>
    </p:spTree>
    <p:extLst>
      <p:ext uri="{BB962C8B-B14F-4D97-AF65-F5344CB8AC3E}">
        <p14:creationId xmlns:p14="http://schemas.microsoft.com/office/powerpoint/2010/main" val="35693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621586" y="4703746"/>
            <a:ext cx="11003622" cy="1415772"/>
          </a:xfrm>
          <a:prstGeom prst="rect">
            <a:avLst/>
          </a:prstGeom>
          <a:solidFill>
            <a:srgbClr val="E56700"/>
          </a:solid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rPr>
              <a:t>Cf. Year 1 Phonics Screening Check in English primary schools </a:t>
            </a:r>
            <a:endParaRPr kumimoji="0" lang="en-GB" sz="2200" b="0" i="0" u="none" strike="noStrike" kern="1200" cap="none" spc="0" normalizeH="0" baseline="0" noProof="0" dirty="0">
              <a:ln>
                <a:noFill/>
              </a:ln>
              <a:solidFill>
                <a:srgbClr val="000099"/>
              </a:solidFill>
              <a:effectLst/>
              <a:uLnTx/>
              <a:uFillTx/>
              <a:latin typeface="Century Gothic" panose="020B0502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2200" b="0" i="0" u="none" strike="noStrike" kern="1200" cap="none" spc="0" normalizeH="0" baseline="0" noProof="0" dirty="0">
              <a:ln>
                <a:noFill/>
              </a:ln>
              <a:solidFill>
                <a:srgbClr val="000099"/>
              </a:solidFill>
              <a:effectLst/>
              <a:uLnTx/>
              <a:uFillTx/>
              <a:latin typeface="Century Gothic" panose="020B0502020202020204" pitchFamily="34" charset="0"/>
              <a:ea typeface="+mn-ea"/>
              <a:cs typeface="Calibri" panose="020F0502020204030204" pitchFamily="34" charset="0"/>
            </a:endParaRPr>
          </a:p>
        </p:txBody>
      </p:sp>
      <p:sp>
        <p:nvSpPr>
          <p:cNvPr id="3" name="TextBox 2"/>
          <p:cNvSpPr txBox="1"/>
          <p:nvPr/>
        </p:nvSpPr>
        <p:spPr>
          <a:xfrm>
            <a:off x="558959" y="1303447"/>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Two main approaches:</a:t>
            </a:r>
          </a:p>
        </p:txBody>
      </p:sp>
      <p:sp>
        <p:nvSpPr>
          <p:cNvPr id="5" name="TextBox 4"/>
          <p:cNvSpPr txBox="1"/>
          <p:nvPr/>
        </p:nvSpPr>
        <p:spPr>
          <a:xfrm>
            <a:off x="621588" y="1808760"/>
            <a:ext cx="5383658" cy="430887"/>
          </a:xfrm>
          <a:prstGeom prst="rect">
            <a:avLst/>
          </a:prstGeom>
          <a:solidFill>
            <a:srgbClr val="E56700"/>
          </a:solid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rPr>
              <a:t>Reading aloud</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6214883" y="1816074"/>
            <a:ext cx="5410326" cy="430887"/>
          </a:xfrm>
          <a:prstGeom prst="rect">
            <a:avLst/>
          </a:prstGeom>
          <a:solidFill>
            <a:srgbClr val="E56700"/>
          </a:solid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rPr>
              <a:t>Transcription</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endParaRPr>
          </a:p>
        </p:txBody>
      </p:sp>
      <p:pic>
        <p:nvPicPr>
          <p:cNvPr id="8" name="Picture 7" descr="screenshot of a video about phonics in English primary schools">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8264" t="16402" r="43825" b="28300"/>
          <a:stretch/>
        </p:blipFill>
        <p:spPr bwMode="auto">
          <a:xfrm>
            <a:off x="9439273" y="4731428"/>
            <a:ext cx="2095501" cy="136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21587" y="2242504"/>
            <a:ext cx="5383659" cy="27392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Time consuming to administer and mark</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a:solidFill>
                  <a:srgbClr val="203864"/>
                </a:solidFill>
                <a:latin typeface="Century Gothic" panose="020B0502020202020204" pitchFamily="34" charset="0"/>
                <a:cs typeface="Calibri" panose="020F0502020204030204" pitchFamily="34" charset="0"/>
              </a:rPr>
              <a:t>Needs handling sensitively </a:t>
            </a:r>
          </a:p>
          <a:p>
            <a:pPr marL="342900" indent="-342900">
              <a:spcBef>
                <a:spcPts val="600"/>
              </a:spcBef>
              <a:spcAft>
                <a:spcPts val="600"/>
              </a:spcAft>
              <a:buFont typeface="Arial" panose="020B0604020202020204" pitchFamily="34" charset="0"/>
              <a:buChar char="•"/>
              <a:defRPr/>
            </a:pPr>
            <a:r>
              <a:rPr lang="en-GB" sz="2000" dirty="0">
                <a:solidFill>
                  <a:srgbClr val="203864"/>
                </a:solidFill>
                <a:latin typeface="Century Gothic" panose="020B0502020202020204" pitchFamily="34" charset="0"/>
                <a:cs typeface="Calibri" panose="020F0502020204030204" pitchFamily="34" charset="0"/>
              </a:rPr>
              <a:t>Individual work with teacher, paired reading, self-recording (spoken homework</a:t>
            </a:r>
            <a:r>
              <a:rPr lang="en-GB" sz="2200" dirty="0">
                <a:solidFill>
                  <a:srgbClr val="203864"/>
                </a:solidFill>
                <a:latin typeface="Century Gothic" panose="020B0502020202020204" pitchFamily="34" charset="0"/>
                <a:cs typeface="Calibri" panose="020F050202020403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6214881" y="2245991"/>
            <a:ext cx="5410327"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Quicker and easier to administer and mark</a:t>
            </a: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296863"/>
            <a:ext cx="8034390" cy="867128"/>
          </a:xfrm>
          <a:prstGeom prst="rect">
            <a:avLst/>
          </a:prstGeom>
        </p:spPr>
      </p:pic>
      <p:sp>
        <p:nvSpPr>
          <p:cNvPr id="2" name="Title 1">
            <a:extLst>
              <a:ext uri="{FF2B5EF4-FFF2-40B4-BE49-F238E27FC236}">
                <a16:creationId xmlns:a16="http://schemas.microsoft.com/office/drawing/2014/main" id="{AA65F992-BD37-F346-BB96-56EF1183C76E}"/>
              </a:ext>
            </a:extLst>
          </p:cNvPr>
          <p:cNvSpPr>
            <a:spLocks noGrp="1"/>
          </p:cNvSpPr>
          <p:nvPr>
            <p:ph type="ctrTitle"/>
          </p:nvPr>
        </p:nvSpPr>
        <p:spPr>
          <a:xfrm>
            <a:off x="1" y="289397"/>
            <a:ext cx="6676844" cy="659509"/>
          </a:xfrm>
        </p:spPr>
        <p:txBody>
          <a:bodyPr>
            <a:normAutofit fontScale="90000"/>
          </a:bodyPr>
          <a:lstStyle/>
          <a:p>
            <a:r>
              <a:rPr lang="en-GB" sz="3600" b="1" dirty="0">
                <a:solidFill>
                  <a:prstClr val="white"/>
                </a:solidFill>
                <a:latin typeface="Century Gothic" panose="020B0502020202020204" pitchFamily="34" charset="0"/>
              </a:rPr>
              <a:t>Assessing &amp; monitoring progress</a:t>
            </a:r>
            <a:endParaRPr lang="en-US" sz="3600" dirty="0"/>
          </a:p>
        </p:txBody>
      </p:sp>
    </p:spTree>
    <p:extLst>
      <p:ext uri="{BB962C8B-B14F-4D97-AF65-F5344CB8AC3E}">
        <p14:creationId xmlns:p14="http://schemas.microsoft.com/office/powerpoint/2010/main" val="35759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animBg="1"/>
      <p:bldP spid="6"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4" name="Title 3"/>
          <p:cNvSpPr>
            <a:spLocks noGrp="1"/>
          </p:cNvSpPr>
          <p:nvPr>
            <p:ph type="title"/>
          </p:nvPr>
        </p:nvSpPr>
        <p:spPr>
          <a:xfrm>
            <a:off x="-87069" y="346504"/>
            <a:ext cx="6631382" cy="721474"/>
          </a:xfrm>
        </p:spPr>
        <p:txBody>
          <a:bodyPr>
            <a:normAutofit/>
          </a:bodyPr>
          <a:lstStyle/>
          <a:p>
            <a:r>
              <a:rPr lang="en-GB" sz="2800" b="1" dirty="0">
                <a:solidFill>
                  <a:schemeClr val="bg1"/>
                </a:solidFill>
              </a:rPr>
              <a:t>Section A: Listening - Phonics</a:t>
            </a:r>
          </a:p>
        </p:txBody>
      </p:sp>
      <p:sp>
        <p:nvSpPr>
          <p:cNvPr id="2" name="Rectangle 1"/>
          <p:cNvSpPr/>
          <p:nvPr/>
        </p:nvSpPr>
        <p:spPr>
          <a:xfrm>
            <a:off x="487680" y="1193657"/>
            <a:ext cx="11362944"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This part of the test will take around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4 minutes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You will hear </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the French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words listed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Complete the spelling of each word by filling in the missing letters</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15076"/>
                </a:solidFill>
                <a:effectLst/>
                <a:uLnTx/>
                <a:uFillTx/>
                <a:latin typeface="Century Gothic" panose="020F0302020204030204"/>
                <a:ea typeface="+mn-ea"/>
                <a:cs typeface="+mn-cs"/>
              </a:rPr>
              <a:t>Each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dash (_) represents one missing letter. </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For some of the words you hear, there may be more than one way of spelling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Just type in any one possible spelling for each word.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The aim is to see how you write the sounds that you hear. You won’t know these words. Don’t worry – just do your best!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You will hear each </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word</a:t>
            </a:r>
            <a:r>
              <a:rPr kumimoji="0" lang="en-GB" sz="2000" b="1" i="0" u="none" strike="noStrike" kern="1200" cap="none" spc="0" normalizeH="0" baseline="0" noProof="0">
                <a:ln>
                  <a:noFill/>
                </a:ln>
                <a:solidFill>
                  <a:srgbClr val="115076"/>
                </a:solidFill>
                <a:effectLst/>
                <a:uLnTx/>
                <a:uFillTx/>
                <a:latin typeface="Century Gothic" panose="020F0302020204030204"/>
                <a:ea typeface="+mn-ea"/>
                <a:cs typeface="+mn-cs"/>
              </a:rPr>
              <a:t> twice</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115076"/>
                </a:solidFill>
                <a:effectLst/>
                <a:uLnTx/>
                <a:uFillTx/>
                <a:latin typeface="Century Gothic" panose="020F0302020204030204"/>
                <a:ea typeface="+mn-ea"/>
                <a:cs typeface="+mn-cs"/>
              </a:rPr>
              <a:t>	absolum _ _ t</a:t>
            </a:r>
            <a:endParaRPr kumimoji="0" lang="es-CO"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	ch _ _ d</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8" name="Rounded Rectangular Callout 7"/>
          <p:cNvSpPr/>
          <p:nvPr/>
        </p:nvSpPr>
        <p:spPr>
          <a:xfrm>
            <a:off x="9379476" y="4731504"/>
            <a:ext cx="2540000" cy="121920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There is one mark for each item.</a:t>
            </a:r>
          </a:p>
        </p:txBody>
      </p:sp>
      <p:sp>
        <p:nvSpPr>
          <p:cNvPr id="9" name="TextBox 8"/>
          <p:cNvSpPr txBox="1"/>
          <p:nvPr/>
        </p:nvSpPr>
        <p:spPr>
          <a:xfrm>
            <a:off x="3488508" y="5444383"/>
            <a:ext cx="2839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Answer: absolum</a:t>
            </a:r>
            <a:r>
              <a:rPr kumimoji="0" lang="en-GB" sz="2000" b="1" i="0" u="none" strike="noStrike" kern="1200" cap="none" spc="0" normalizeH="0" baseline="0" noProof="0">
                <a:ln>
                  <a:noFill/>
                </a:ln>
                <a:solidFill>
                  <a:srgbClr val="104F75"/>
                </a:solidFill>
                <a:effectLst/>
                <a:uLnTx/>
                <a:uFillTx/>
                <a:latin typeface="Century Gothic" panose="020F0302020204030204"/>
                <a:ea typeface="+mn-ea"/>
                <a:cs typeface="+mn-cs"/>
              </a:rPr>
              <a:t>en</a:t>
            </a: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t</a:t>
            </a:r>
          </a:p>
        </p:txBody>
      </p:sp>
      <p:sp>
        <p:nvSpPr>
          <p:cNvPr id="10" name="TextBox 9"/>
          <p:cNvSpPr txBox="1"/>
          <p:nvPr/>
        </p:nvSpPr>
        <p:spPr>
          <a:xfrm>
            <a:off x="3486736" y="5750649"/>
            <a:ext cx="25042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Answer: ch</a:t>
            </a:r>
            <a:r>
              <a:rPr kumimoji="0" lang="en-GB" sz="2000" b="1" i="0" u="none" strike="noStrike" kern="1200" cap="none" spc="0" normalizeH="0" baseline="0" noProof="0">
                <a:ln>
                  <a:noFill/>
                </a:ln>
                <a:solidFill>
                  <a:srgbClr val="104F75"/>
                </a:solidFill>
                <a:effectLst/>
                <a:uLnTx/>
                <a:uFillTx/>
                <a:latin typeface="Century Gothic" panose="020F0302020204030204"/>
                <a:ea typeface="+mn-ea"/>
                <a:cs typeface="+mn-cs"/>
              </a:rPr>
              <a:t>au</a:t>
            </a: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d</a:t>
            </a:r>
          </a:p>
        </p:txBody>
      </p:sp>
      <p:sp>
        <p:nvSpPr>
          <p:cNvPr id="11" name="Action Button: Custom 16">
            <a:hlinkClick r:id="" action="ppaction://noaction" highlightClick="1">
              <a:snd r:embed="rId4" name="absolument.wav"/>
            </a:hlinkClick>
            <a:extLst>
              <a:ext uri="{FF2B5EF4-FFF2-40B4-BE49-F238E27FC236}">
                <a16:creationId xmlns:a16="http://schemas.microsoft.com/office/drawing/2014/main" id="{3B418770-1E72-B240-9307-3BBF955557C6}"/>
              </a:ext>
            </a:extLst>
          </p:cNvPr>
          <p:cNvSpPr/>
          <p:nvPr/>
        </p:nvSpPr>
        <p:spPr>
          <a:xfrm>
            <a:off x="471609" y="5450568"/>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12" name="Action Button: Custom 16">
            <a:hlinkClick r:id="" action="ppaction://noaction" highlightClick="1">
              <a:snd r:embed="rId5" name="chaud.wav"/>
            </a:hlinkClick>
            <a:extLst>
              <a:ext uri="{FF2B5EF4-FFF2-40B4-BE49-F238E27FC236}">
                <a16:creationId xmlns:a16="http://schemas.microsoft.com/office/drawing/2014/main" id="{F18D09F0-0D24-5B4F-A26E-132DCCD8073A}"/>
              </a:ext>
            </a:extLst>
          </p:cNvPr>
          <p:cNvSpPr/>
          <p:nvPr/>
        </p:nvSpPr>
        <p:spPr>
          <a:xfrm>
            <a:off x="471609" y="5829077"/>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Tree>
    <p:extLst>
      <p:ext uri="{BB962C8B-B14F-4D97-AF65-F5344CB8AC3E}">
        <p14:creationId xmlns:p14="http://schemas.microsoft.com/office/powerpoint/2010/main" val="100769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6503366" cy="721474"/>
          </a:xfrm>
        </p:spPr>
        <p:txBody>
          <a:bodyPr>
            <a:normAutofit/>
          </a:bodyPr>
          <a:lstStyle/>
          <a:p>
            <a:r>
              <a:rPr lang="en-GB" sz="2800" b="1">
                <a:solidFill>
                  <a:schemeClr val="bg1"/>
                </a:solidFill>
              </a:rPr>
              <a:t>SECTION D: Speaking - Phonics</a:t>
            </a:r>
            <a:endParaRPr lang="en-GB" sz="1600" b="1" dirty="0">
              <a:solidFill>
                <a:schemeClr val="bg1"/>
              </a:solidFill>
            </a:endParaRPr>
          </a:p>
        </p:txBody>
      </p:sp>
      <p:sp>
        <p:nvSpPr>
          <p:cNvPr id="8" name="Rectangle 7"/>
          <p:cNvSpPr/>
          <p:nvPr/>
        </p:nvSpPr>
        <p:spPr>
          <a:xfrm>
            <a:off x="494022" y="2352578"/>
            <a:ext cx="11013440" cy="329936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The phonics part of the test will take around </a:t>
            </a:r>
            <a:r>
              <a:rPr kumimoji="0" lang="en-GB" sz="2000" b="1"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2 minutes.</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hat’s 6 seconds per word – you have time to think about each one carefully. </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Read this list of French words aloud. You won't know the words. Just say them as you think they should sound. You will get marks for pronouncing the </a:t>
            </a:r>
            <a:r>
              <a:rPr kumimoji="0" lang="en-GB"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bold</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 </a:t>
            </a:r>
            <a:r>
              <a:rPr kumimoji="0" lang="en-GB"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underlined</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 parts of each word correctly. If you’re not sure, don’t worry – just have a go and do your best. </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mj-lt"/>
              <a:buAutoNum type="arabicPeriod"/>
              <a:tabLst/>
              <a:defRPr/>
            </a:pP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niv</a:t>
            </a:r>
            <a:r>
              <a:rPr kumimoji="0" lang="en-GB"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eau</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2. </a:t>
            </a:r>
            <a:r>
              <a:rPr kumimoji="0" lang="de-DE"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qu</a:t>
            </a:r>
            <a:r>
              <a:rPr kumimoji="0" lang="de-DE"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otidien</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Rounded Rectangular Callout 12"/>
          <p:cNvSpPr/>
          <p:nvPr/>
        </p:nvSpPr>
        <p:spPr>
          <a:xfrm>
            <a:off x="5151120" y="4533642"/>
            <a:ext cx="6776720" cy="1616857"/>
          </a:xfrm>
          <a:prstGeom prst="wedgeRoundRectCallout">
            <a:avLst>
              <a:gd name="adj1" fmla="val -25631"/>
              <a:gd name="adj2" fmla="val 5810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0 marks: Incorrect pronunciation based on English SSC.</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1 mark: Correct knowledge of target SSC, but pronunciation with an English accent.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1 mark: Correct pronunciation of target SSC</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13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6" y="207590"/>
            <a:ext cx="7218074" cy="867128"/>
          </a:xfrm>
          <a:prstGeom prst="rect">
            <a:avLst/>
          </a:prstGeom>
        </p:spPr>
      </p:pic>
      <p:sp>
        <p:nvSpPr>
          <p:cNvPr id="4" name="Title 3"/>
          <p:cNvSpPr>
            <a:spLocks noGrp="1"/>
          </p:cNvSpPr>
          <p:nvPr>
            <p:ph type="title"/>
          </p:nvPr>
        </p:nvSpPr>
        <p:spPr>
          <a:xfrm>
            <a:off x="-72086" y="280417"/>
            <a:ext cx="6503366" cy="721474"/>
          </a:xfrm>
        </p:spPr>
        <p:txBody>
          <a:bodyPr>
            <a:normAutofit/>
          </a:bodyPr>
          <a:lstStyle/>
          <a:p>
            <a:r>
              <a:rPr lang="en-GB" sz="2800" b="1" dirty="0">
                <a:solidFill>
                  <a:schemeClr val="bg1"/>
                </a:solidFill>
              </a:rPr>
              <a:t>Y8 French Applying your knowledge</a:t>
            </a:r>
            <a:endParaRPr lang="en-GB" sz="1600" b="1" dirty="0">
              <a:solidFill>
                <a:schemeClr val="bg1"/>
              </a:solidFill>
            </a:endParaRPr>
          </a:p>
        </p:txBody>
      </p:sp>
      <p:sp>
        <p:nvSpPr>
          <p:cNvPr id="7" name="Rectangle 6">
            <a:extLst>
              <a:ext uri="{FF2B5EF4-FFF2-40B4-BE49-F238E27FC236}">
                <a16:creationId xmlns:a16="http://schemas.microsoft.com/office/drawing/2014/main" id="{0C64B070-FEB9-4B99-A9D8-C94F053DF106}"/>
              </a:ext>
            </a:extLst>
          </p:cNvPr>
          <p:cNvSpPr/>
          <p:nvPr/>
        </p:nvSpPr>
        <p:spPr>
          <a:xfrm>
            <a:off x="150125" y="1163991"/>
            <a:ext cx="11928144" cy="1054648"/>
          </a:xfrm>
          <a:prstGeom prst="rect">
            <a:avLst/>
          </a:prstGeom>
        </p:spPr>
        <p:txBody>
          <a:bodyPr wrap="square">
            <a:spAutoFit/>
          </a:bodyPr>
          <a:lstStyle/>
          <a:p>
            <a:pPr>
              <a:lnSpc>
                <a:spcPct val="107000"/>
              </a:lnSpc>
              <a:spcAft>
                <a:spcPts val="0"/>
              </a:spcAft>
            </a:pPr>
            <a:r>
              <a:rPr lang="en-GB" sz="20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Read</a:t>
            </a:r>
            <a:r>
              <a:rPr lang="en-GB" sz="2000"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 the following text </a:t>
            </a:r>
            <a:r>
              <a:rPr lang="en-GB" sz="20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aloud</a:t>
            </a:r>
            <a:r>
              <a:rPr lang="en-GB" sz="2000"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 You won’t know some of the words – don’t worry! Just do  your best to read them aloud as you think they should sound in French. </a:t>
            </a:r>
          </a:p>
          <a:p>
            <a:pPr>
              <a:lnSpc>
                <a:spcPct val="107000"/>
              </a:lnSpc>
              <a:spcAft>
                <a:spcPts val="0"/>
              </a:spcAft>
            </a:pPr>
            <a:r>
              <a:rPr lang="en-GB" sz="2000"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You will get marks for </a:t>
            </a:r>
            <a:r>
              <a:rPr lang="en-GB" sz="20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understandable </a:t>
            </a:r>
            <a:r>
              <a:rPr lang="en-GB" sz="2000"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and </a:t>
            </a:r>
            <a:r>
              <a:rPr lang="en-GB" sz="20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fluent </a:t>
            </a:r>
            <a:r>
              <a:rPr lang="en-GB" sz="2000"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pronunciation.</a:t>
            </a:r>
          </a:p>
        </p:txBody>
      </p:sp>
      <p:pic>
        <p:nvPicPr>
          <p:cNvPr id="10" name="Picture 9" descr="Louis Pasteur in his labatory ">
            <a:extLst>
              <a:ext uri="{FF2B5EF4-FFF2-40B4-BE49-F238E27FC236}">
                <a16:creationId xmlns:a16="http://schemas.microsoft.com/office/drawing/2014/main" id="{FF270F2C-0109-43D0-94D2-20A698B8B4A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0811" y="2342523"/>
            <a:ext cx="3581400" cy="3371850"/>
          </a:xfrm>
          <a:prstGeom prst="rect">
            <a:avLst/>
          </a:prstGeom>
          <a:noFill/>
          <a:ln>
            <a:noFill/>
          </a:ln>
        </p:spPr>
      </p:pic>
      <p:sp>
        <p:nvSpPr>
          <p:cNvPr id="11" name="Rectangle 10">
            <a:extLst>
              <a:ext uri="{FF2B5EF4-FFF2-40B4-BE49-F238E27FC236}">
                <a16:creationId xmlns:a16="http://schemas.microsoft.com/office/drawing/2014/main" id="{AB6F01C7-51B7-44E3-AB08-616B2B464C6C}"/>
              </a:ext>
            </a:extLst>
          </p:cNvPr>
          <p:cNvSpPr/>
          <p:nvPr/>
        </p:nvSpPr>
        <p:spPr>
          <a:xfrm>
            <a:off x="280225" y="5838257"/>
            <a:ext cx="5296643" cy="369332"/>
          </a:xfrm>
          <a:prstGeom prst="rect">
            <a:avLst/>
          </a:prstGeom>
        </p:spPr>
        <p:txBody>
          <a:bodyPr wrap="none">
            <a:spAutoFit/>
          </a:bodyPr>
          <a:lstStyle/>
          <a:p>
            <a:pPr>
              <a:spcAft>
                <a:spcPts val="1000"/>
              </a:spcAft>
            </a:pPr>
            <a:r>
              <a:rPr lang="en-GB" dirty="0">
                <a:solidFill>
                  <a:srgbClr val="1F3864"/>
                </a:solidFill>
                <a:latin typeface="Century Gothic" panose="020B0502020202020204" pitchFamily="34" charset="0"/>
                <a:ea typeface="DengXian" panose="02010600030101010101" pitchFamily="2" charset="-122"/>
                <a:cs typeface="Times New Roman" panose="02020603050405020304" pitchFamily="18" charset="0"/>
              </a:rPr>
              <a:t>Louis Pasteur (1822-1895) dans son </a:t>
            </a:r>
            <a:r>
              <a:rPr lang="en-GB" dirty="0" err="1">
                <a:solidFill>
                  <a:srgbClr val="1F3864"/>
                </a:solidFill>
                <a:latin typeface="Century Gothic" panose="020B0502020202020204" pitchFamily="34" charset="0"/>
                <a:ea typeface="DengXian" panose="02010600030101010101" pitchFamily="2" charset="-122"/>
                <a:cs typeface="Times New Roman" panose="02020603050405020304" pitchFamily="18" charset="0"/>
              </a:rPr>
              <a:t>laboratoire</a:t>
            </a:r>
            <a:endParaRPr lang="en-GB" sz="1100" i="1" dirty="0">
              <a:solidFill>
                <a:srgbClr val="44546A"/>
              </a:solidFill>
              <a:effectLst/>
              <a:latin typeface="Century Gothic" panose="020B0502020202020204" pitchFamily="34" charset="0"/>
              <a:ea typeface="DengXian" panose="02010600030101010101" pitchFamily="2" charset="-122"/>
              <a:cs typeface="Times New Roman" panose="02020603050405020304" pitchFamily="18" charset="0"/>
            </a:endParaRPr>
          </a:p>
        </p:txBody>
      </p:sp>
      <p:sp>
        <p:nvSpPr>
          <p:cNvPr id="9" name="Text Box 2">
            <a:extLst>
              <a:ext uri="{FF2B5EF4-FFF2-40B4-BE49-F238E27FC236}">
                <a16:creationId xmlns:a16="http://schemas.microsoft.com/office/drawing/2014/main" id="{EB869FCF-7830-4E4F-AD41-988BDE0F051D}"/>
              </a:ext>
            </a:extLst>
          </p:cNvPr>
          <p:cNvSpPr txBox="1">
            <a:spLocks noChangeArrowheads="1"/>
          </p:cNvSpPr>
          <p:nvPr/>
        </p:nvSpPr>
        <p:spPr bwMode="auto">
          <a:xfrm>
            <a:off x="5576868" y="2229388"/>
            <a:ext cx="4904095" cy="3851567"/>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Louis Pasteur est un scientifique français très important dans l'histoire.</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fr-FR"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Il trouve une solution pour conserver des produits périssables.</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fr-FR"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Comme résultat, on achète le lait ‘pasteurisé’ au magasin aujourd’hui.</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fr-FR"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Il crée aussi le premier vaccin contre une maladie dangereuse.</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fr-FR"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C'est pourquoi on dit qu'il est ‘le père de la médecine moderne’.</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4570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98" y="443073"/>
            <a:ext cx="11076102" cy="1325563"/>
          </a:xfrm>
        </p:spPr>
        <p:txBody>
          <a:bodyPr>
            <a:normAutofit fontScale="90000"/>
          </a:bodyPr>
          <a:lstStyle/>
          <a:p>
            <a:r>
              <a:rPr lang="en-GB" b="1"/>
              <a:t>TSC review: Essential </a:t>
            </a:r>
            <a:r>
              <a:rPr lang="en-GB" b="1" dirty="0"/>
              <a:t>language knowledge </a:t>
            </a:r>
            <a:br>
              <a:rPr lang="en-GB" dirty="0"/>
            </a:br>
            <a:r>
              <a:rPr lang="en-GB" sz="3600" dirty="0"/>
              <a:t>(</a:t>
            </a:r>
            <a:r>
              <a:rPr lang="en-GB" sz="3600" i="1" dirty="0"/>
              <a:t>for beginner language learners)</a:t>
            </a:r>
          </a:p>
        </p:txBody>
      </p:sp>
      <p:sp>
        <p:nvSpPr>
          <p:cNvPr id="12" name="Rectangle 11"/>
          <p:cNvSpPr/>
          <p:nvPr/>
        </p:nvSpPr>
        <p:spPr>
          <a:xfrm>
            <a:off x="277698" y="2035106"/>
            <a:ext cx="645700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Pupils need to gain systematic knowledge of the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vocabulary</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grammar</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and sound and spelling systems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phonics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of their new language, and how these are used by speakers of the language. They need to reinforce this knowledge with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extensive planned practice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and use it in order to build the skills needed for communication. (MFL Pedagogy Review, p.3)</a:t>
            </a:r>
          </a:p>
        </p:txBody>
      </p:sp>
      <p:pic>
        <p:nvPicPr>
          <p:cNvPr id="3" name="Picture 2" descr="braid with three strands, one for each phonics, vocabulary and gramma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8405" y="1509709"/>
            <a:ext cx="5413595" cy="3941717"/>
          </a:xfrm>
          <a:prstGeom prst="rect">
            <a:avLst/>
          </a:prstGeom>
        </p:spPr>
      </p:pic>
    </p:spTree>
    <p:extLst>
      <p:ext uri="{BB962C8B-B14F-4D97-AF65-F5344CB8AC3E}">
        <p14:creationId xmlns:p14="http://schemas.microsoft.com/office/powerpoint/2010/main" val="30348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4861932" cy="867128"/>
          </a:xfrm>
          <a:prstGeom prst="rect">
            <a:avLst/>
          </a:prstGeom>
        </p:spPr>
      </p:pic>
      <p:sp>
        <p:nvSpPr>
          <p:cNvPr id="2" name="Title 1"/>
          <p:cNvSpPr>
            <a:spLocks noGrp="1"/>
          </p:cNvSpPr>
          <p:nvPr>
            <p:ph type="title"/>
          </p:nvPr>
        </p:nvSpPr>
        <p:spPr>
          <a:xfrm>
            <a:off x="0" y="0"/>
            <a:ext cx="7076797" cy="1325563"/>
          </a:xfrm>
        </p:spPr>
        <p:txBody>
          <a:bodyPr>
            <a:normAutofit/>
          </a:bodyPr>
          <a:lstStyle/>
          <a:p>
            <a:r>
              <a:rPr lang="en-GB" sz="3200" b="1" dirty="0">
                <a:solidFill>
                  <a:schemeClr val="bg1"/>
                </a:solidFill>
              </a:rPr>
              <a:t>Summary key points</a:t>
            </a:r>
          </a:p>
        </p:txBody>
      </p:sp>
      <p:sp>
        <p:nvSpPr>
          <p:cNvPr id="3" name="TextBox 2"/>
          <p:cNvSpPr txBox="1"/>
          <p:nvPr/>
        </p:nvSpPr>
        <p:spPr>
          <a:xfrm>
            <a:off x="370593" y="1460854"/>
            <a:ext cx="10899032" cy="2123658"/>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GB" sz="2800" dirty="0">
                <a:solidFill>
                  <a:srgbClr val="002060"/>
                </a:solidFill>
                <a:cs typeface="Calibri" panose="020F0502020204030204" pitchFamily="34" charset="0"/>
              </a:rPr>
              <a:t>Plan and teach phonics, as it is a foundation skill which potentially helps a LOT of other aspects of L2 learning!</a:t>
            </a:r>
          </a:p>
          <a:p>
            <a:pPr marL="571500" indent="-571500">
              <a:spcBef>
                <a:spcPts val="600"/>
              </a:spcBef>
              <a:spcAft>
                <a:spcPts val="600"/>
              </a:spcAft>
              <a:buFont typeface="Arial" panose="020B0604020202020204" pitchFamily="34" charset="0"/>
              <a:buChar char="•"/>
            </a:pPr>
            <a:r>
              <a:rPr lang="en-GB" sz="2800" dirty="0">
                <a:solidFill>
                  <a:srgbClr val="002060"/>
                </a:solidFill>
                <a:cs typeface="Calibri" panose="020F0502020204030204" pitchFamily="34" charset="0"/>
              </a:rPr>
              <a:t>Keep going with it (especially French)</a:t>
            </a:r>
          </a:p>
          <a:p>
            <a:pPr marL="571500" indent="-571500">
              <a:spcBef>
                <a:spcPts val="600"/>
              </a:spcBef>
              <a:spcAft>
                <a:spcPts val="600"/>
              </a:spcAft>
              <a:buFont typeface="Arial" panose="020B0604020202020204" pitchFamily="34" charset="0"/>
              <a:buChar char="•"/>
            </a:pPr>
            <a:r>
              <a:rPr lang="en-GB" sz="2800" dirty="0">
                <a:solidFill>
                  <a:srgbClr val="002060"/>
                </a:solidFill>
                <a:cs typeface="Calibri" panose="020F0502020204030204" pitchFamily="34" charset="0"/>
              </a:rPr>
              <a:t>If it’s worth teaching, it’s worth assessing</a:t>
            </a:r>
          </a:p>
        </p:txBody>
      </p:sp>
    </p:spTree>
    <p:extLst>
      <p:ext uri="{BB962C8B-B14F-4D97-AF65-F5344CB8AC3E}">
        <p14:creationId xmlns:p14="http://schemas.microsoft.com/office/powerpoint/2010/main" val="30773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a:solidFill>
                  <a:schemeClr val="bg1"/>
                </a:solidFill>
              </a:rPr>
              <a:t>Aims for the session</a:t>
            </a:r>
            <a:endParaRPr lang="en-GB" sz="3200" b="1" dirty="0">
              <a:solidFill>
                <a:schemeClr val="bg1"/>
              </a:solidFill>
            </a:endParaRPr>
          </a:p>
        </p:txBody>
      </p:sp>
      <p:sp>
        <p:nvSpPr>
          <p:cNvPr id="3" name="TextBox 2"/>
          <p:cNvSpPr txBox="1"/>
          <p:nvPr/>
        </p:nvSpPr>
        <p:spPr>
          <a:xfrm>
            <a:off x="407255" y="1054847"/>
            <a:ext cx="11702459" cy="5237716"/>
          </a:xfrm>
          <a:prstGeom prst="rect">
            <a:avLst/>
          </a:prstGeom>
          <a:noFill/>
        </p:spPr>
        <p:txBody>
          <a:bodyPr wrap="square" rtlCol="0">
            <a:spAutoFit/>
          </a:bodyPr>
          <a:lstStyle/>
          <a:p>
            <a:pPr>
              <a:lnSpc>
                <a:spcPct val="150000"/>
              </a:lnSpc>
            </a:pPr>
            <a:r>
              <a:rPr lang="en-GB" sz="2400" b="1">
                <a:solidFill>
                  <a:srgbClr val="002060"/>
                </a:solidFill>
              </a:rPr>
              <a:t>Part 1</a:t>
            </a:r>
            <a:r>
              <a:rPr lang="en-GB" sz="2400">
                <a:solidFill>
                  <a:srgbClr val="002060"/>
                </a:solidFill>
              </a:rPr>
              <a:t>:</a:t>
            </a:r>
          </a:p>
          <a:p>
            <a:pPr marL="800100" lvl="1" indent="-342900">
              <a:lnSpc>
                <a:spcPct val="150000"/>
              </a:lnSpc>
              <a:buFont typeface="Arial" panose="020B0604020202020204" pitchFamily="34" charset="0"/>
              <a:buChar char="•"/>
            </a:pPr>
            <a:r>
              <a:rPr lang="en-GB" sz="2200">
                <a:solidFill>
                  <a:srgbClr val="002060"/>
                </a:solidFill>
              </a:rPr>
              <a:t>understand the rationale for phonics teaching in MFL</a:t>
            </a:r>
          </a:p>
          <a:p>
            <a:pPr marL="800100" lvl="1" indent="-342900">
              <a:lnSpc>
                <a:spcPct val="150000"/>
              </a:lnSpc>
              <a:buFont typeface="Arial" panose="020B0604020202020204" pitchFamily="34" charset="0"/>
              <a:buChar char="•"/>
            </a:pPr>
            <a:r>
              <a:rPr lang="en-GB" sz="2200">
                <a:solidFill>
                  <a:srgbClr val="002060"/>
                </a:solidFill>
              </a:rPr>
              <a:t>look at some of the research evidence underpinning this</a:t>
            </a:r>
          </a:p>
          <a:p>
            <a:pPr marL="800100" lvl="1" indent="-342900">
              <a:lnSpc>
                <a:spcPct val="150000"/>
              </a:lnSpc>
              <a:buFont typeface="Arial" panose="020B0604020202020204" pitchFamily="34" charset="0"/>
              <a:buChar char="•"/>
            </a:pPr>
            <a:r>
              <a:rPr lang="en-GB" sz="2200">
                <a:solidFill>
                  <a:srgbClr val="002060"/>
                </a:solidFill>
              </a:rPr>
              <a:t>explore ways to assess phonics knowledge</a:t>
            </a:r>
          </a:p>
          <a:p>
            <a:pPr>
              <a:lnSpc>
                <a:spcPct val="150000"/>
              </a:lnSpc>
            </a:pPr>
            <a:r>
              <a:rPr lang="en-GB" sz="2400" b="1">
                <a:solidFill>
                  <a:srgbClr val="002060"/>
                </a:solidFill>
              </a:rPr>
              <a:t>Part 2</a:t>
            </a:r>
            <a:r>
              <a:rPr lang="en-GB" sz="2400">
                <a:solidFill>
                  <a:srgbClr val="002060"/>
                </a:solidFill>
              </a:rPr>
              <a:t>:</a:t>
            </a:r>
          </a:p>
          <a:p>
            <a:pPr marL="742950" lvl="1" indent="-285750">
              <a:lnSpc>
                <a:spcPct val="150000"/>
              </a:lnSpc>
              <a:buFont typeface="Arial" panose="020B0604020202020204" pitchFamily="34" charset="0"/>
              <a:buChar char="•"/>
              <a:defRPr/>
            </a:pPr>
            <a:r>
              <a:rPr lang="en-GB" sz="2200">
                <a:solidFill>
                  <a:srgbClr val="002060"/>
                </a:solidFill>
              </a:rPr>
              <a:t>explain the selection of SSC in French, German and Spanish</a:t>
            </a:r>
          </a:p>
          <a:p>
            <a:pPr marL="742950" lvl="1" indent="-285750">
              <a:lnSpc>
                <a:spcPct val="150000"/>
              </a:lnSpc>
              <a:buFont typeface="Arial" panose="020B0604020202020204" pitchFamily="34" charset="0"/>
              <a:buChar char="•"/>
              <a:defRPr/>
            </a:pPr>
            <a:r>
              <a:rPr lang="en-GB" sz="2200">
                <a:solidFill>
                  <a:srgbClr val="002060"/>
                </a:solidFill>
              </a:rPr>
              <a:t>explore presentation, practice and consolidation resources (Fr, Gm, Sp)</a:t>
            </a:r>
          </a:p>
          <a:p>
            <a:pPr marL="742950" lvl="1" indent="-285750">
              <a:lnSpc>
                <a:spcPct val="150000"/>
              </a:lnSpc>
              <a:buFont typeface="Arial" panose="020B0604020202020204" pitchFamily="34" charset="0"/>
              <a:buChar char="•"/>
              <a:defRPr/>
            </a:pPr>
            <a:r>
              <a:rPr lang="en-GB" sz="2200">
                <a:solidFill>
                  <a:srgbClr val="002060"/>
                </a:solidFill>
              </a:rPr>
              <a:t>identify additional ‘sounds of the language’ knowledge and resources for (liaison (Fr), accents and stress (Sp), and cognate stress (Gm)</a:t>
            </a:r>
          </a:p>
          <a:p>
            <a:pPr>
              <a:lnSpc>
                <a:spcPct val="150000"/>
              </a:lnSpc>
            </a:pPr>
            <a:r>
              <a:rPr lang="en-GB" sz="2400" b="1">
                <a:solidFill>
                  <a:srgbClr val="002060"/>
                </a:solidFill>
              </a:rPr>
              <a:t>Questions, discussion and next steps</a:t>
            </a:r>
            <a:endParaRPr lang="en-GB" sz="2400" b="1" dirty="0">
              <a:solidFill>
                <a:srgbClr val="002060"/>
              </a:solidFill>
            </a:endParaRPr>
          </a:p>
        </p:txBody>
      </p:sp>
      <p:pic>
        <p:nvPicPr>
          <p:cNvPr id="7" name="Picture 6" descr="green checkmark">
            <a:extLst>
              <a:ext uri="{FF2B5EF4-FFF2-40B4-BE49-F238E27FC236}">
                <a16:creationId xmlns:a16="http://schemas.microsoft.com/office/drawing/2014/main" id="{EBD4FF6C-B2C5-4D72-B6D0-F6C34940D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433" y="1470330"/>
            <a:ext cx="522871" cy="544657"/>
          </a:xfrm>
          <a:prstGeom prst="rect">
            <a:avLst/>
          </a:prstGeom>
        </p:spPr>
      </p:pic>
      <p:pic>
        <p:nvPicPr>
          <p:cNvPr id="8" name="Picture 7" descr="green checkmark">
            <a:extLst>
              <a:ext uri="{FF2B5EF4-FFF2-40B4-BE49-F238E27FC236}">
                <a16:creationId xmlns:a16="http://schemas.microsoft.com/office/drawing/2014/main" id="{4C1697A7-9DDD-4A31-996C-F94982380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7304" y="2014987"/>
            <a:ext cx="522871" cy="544657"/>
          </a:xfrm>
          <a:prstGeom prst="rect">
            <a:avLst/>
          </a:prstGeom>
        </p:spPr>
      </p:pic>
      <p:pic>
        <p:nvPicPr>
          <p:cNvPr id="9" name="Picture 8" descr="green checkmark">
            <a:extLst>
              <a:ext uri="{FF2B5EF4-FFF2-40B4-BE49-F238E27FC236}">
                <a16:creationId xmlns:a16="http://schemas.microsoft.com/office/drawing/2014/main" id="{3B10B5D8-B9BB-44F4-8673-D0881FECF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597" y="2594452"/>
            <a:ext cx="522871" cy="544657"/>
          </a:xfrm>
          <a:prstGeom prst="rect">
            <a:avLst/>
          </a:prstGeom>
        </p:spPr>
      </p:pic>
    </p:spTree>
    <p:extLst>
      <p:ext uri="{BB962C8B-B14F-4D97-AF65-F5344CB8AC3E}">
        <p14:creationId xmlns:p14="http://schemas.microsoft.com/office/powerpoint/2010/main" val="1239283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507002" cy="867128"/>
          </a:xfrm>
          <a:prstGeom prst="rect">
            <a:avLst/>
          </a:prstGeom>
        </p:spPr>
      </p:pic>
      <p:sp>
        <p:nvSpPr>
          <p:cNvPr id="8" name="Title 1"/>
          <p:cNvSpPr txBox="1">
            <a:spLocks/>
          </p:cNvSpPr>
          <p:nvPr/>
        </p:nvSpPr>
        <p:spPr>
          <a:xfrm>
            <a:off x="0" y="370540"/>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Rationale for teaching phonics</a:t>
            </a:r>
          </a:p>
        </p:txBody>
      </p:sp>
      <p:sp>
        <p:nvSpPr>
          <p:cNvPr id="7" name="Title 1"/>
          <p:cNvSpPr>
            <a:spLocks noGrp="1"/>
          </p:cNvSpPr>
          <p:nvPr>
            <p:ph type="ctrTitle"/>
          </p:nvPr>
        </p:nvSpPr>
        <p:spPr>
          <a:xfrm>
            <a:off x="1207477" y="1676400"/>
            <a:ext cx="4663488" cy="1008184"/>
          </a:xfrm>
          <a:solidFill>
            <a:schemeClr val="bg1"/>
          </a:solidFill>
          <a:ln>
            <a:solidFill>
              <a:srgbClr val="115076"/>
            </a:solidFill>
          </a:ln>
        </p:spPr>
        <p:txBody>
          <a:bodyPr anchor="ctr">
            <a:noAutofit/>
          </a:bodyPr>
          <a:lstStyle/>
          <a:p>
            <a:pPr algn="l"/>
            <a:r>
              <a:rPr lang="en-GB" sz="4800" b="1" dirty="0">
                <a:solidFill>
                  <a:srgbClr val="002060"/>
                </a:solidFill>
              </a:rPr>
              <a:t>  </a:t>
            </a:r>
            <a:r>
              <a:rPr lang="en-GB" sz="5400" b="1" dirty="0">
                <a:solidFill>
                  <a:srgbClr val="002060"/>
                </a:solidFill>
              </a:rPr>
              <a:t>BREAK</a:t>
            </a:r>
            <a:endParaRPr lang="en-GB" sz="8800" dirty="0">
              <a:solidFill>
                <a:srgbClr val="002060"/>
              </a:solidFill>
            </a:endParaRPr>
          </a:p>
        </p:txBody>
      </p:sp>
      <p:pic>
        <p:nvPicPr>
          <p:cNvPr id="10" name="Content Placeholder 4" descr="pause sign">
            <a:extLst>
              <a:ext uri="{FF2B5EF4-FFF2-40B4-BE49-F238E27FC236}">
                <a16:creationId xmlns:a16="http://schemas.microsoft.com/office/drawing/2014/main" id="{A2434ABD-747C-483D-A2C9-CF8FE1012242}"/>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01444" y="1781836"/>
            <a:ext cx="797311" cy="797311"/>
          </a:xfrm>
          <a:prstGeom prst="rect">
            <a:avLst/>
          </a:prstGeom>
        </p:spPr>
      </p:pic>
      <p:sp>
        <p:nvSpPr>
          <p:cNvPr id="5" name="TextBox 4"/>
          <p:cNvSpPr txBox="1"/>
          <p:nvPr/>
        </p:nvSpPr>
        <p:spPr>
          <a:xfrm>
            <a:off x="128014" y="3589529"/>
            <a:ext cx="700897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Over break, you may wish to read through </a:t>
            </a:r>
            <a:br>
              <a:rPr kumimoji="0" lang="en-GB" sz="24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br>
            <a:r>
              <a:rPr kumimoji="0" lang="en-GB" sz="2400" b="1"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‘Handout: Rationale for teaching phonics’</a:t>
            </a: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24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dirty="0">
                <a:ln>
                  <a:noFill/>
                </a:ln>
                <a:solidFill>
                  <a:srgbClr val="203864"/>
                </a:solidFill>
                <a:effectLst/>
                <a:uLnTx/>
                <a:uFillTx/>
                <a:latin typeface="Century Gothic" panose="020B0502020202020204" pitchFamily="34" charset="0"/>
                <a:ea typeface="+mn-ea"/>
                <a:cs typeface="Calibri" panose="020F0502020204030204" pitchFamily="34" charset="0"/>
              </a:rPr>
              <a:t>Come back with any comments or questions.</a:t>
            </a:r>
          </a:p>
        </p:txBody>
      </p:sp>
      <p:pic>
        <p:nvPicPr>
          <p:cNvPr id="9" name="Picture 8" descr="screen shot of the rational for teaching phonics which can be found on the NCELP resource portal"/>
          <p:cNvPicPr>
            <a:picLocks noChangeAspect="1"/>
          </p:cNvPicPr>
          <p:nvPr/>
        </p:nvPicPr>
        <p:blipFill>
          <a:blip r:embed="rId5"/>
          <a:stretch>
            <a:fillRect/>
          </a:stretch>
        </p:blipFill>
        <p:spPr>
          <a:xfrm rot="475883">
            <a:off x="7610158" y="598599"/>
            <a:ext cx="3669963" cy="5257133"/>
          </a:xfrm>
          <a:prstGeom prst="rect">
            <a:avLst/>
          </a:prstGeom>
          <a:ln w="28575">
            <a:solidFill>
              <a:srgbClr val="00206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004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References</a:t>
            </a:r>
          </a:p>
        </p:txBody>
      </p:sp>
      <p:sp>
        <p:nvSpPr>
          <p:cNvPr id="3" name="TextBox 2"/>
          <p:cNvSpPr txBox="1"/>
          <p:nvPr/>
        </p:nvSpPr>
        <p:spPr>
          <a:xfrm>
            <a:off x="82286" y="1179406"/>
            <a:ext cx="11717329" cy="5078313"/>
          </a:xfrm>
          <a:prstGeom prst="rect">
            <a:avLst/>
          </a:prstGeom>
          <a:noFill/>
        </p:spPr>
        <p:txBody>
          <a:bodyPr wrap="square" rtlCol="0">
            <a:spAutoFit/>
          </a:bodyPr>
          <a:lstStyle/>
          <a:p>
            <a:r>
              <a:rPr lang="en-GB" sz="1200" b="1" dirty="0" err="1">
                <a:solidFill>
                  <a:schemeClr val="accent5">
                    <a:lumMod val="50000"/>
                  </a:schemeClr>
                </a:solidFill>
              </a:rPr>
              <a:t>Erler</a:t>
            </a:r>
            <a:r>
              <a:rPr lang="en-GB" sz="1200" b="1" dirty="0">
                <a:solidFill>
                  <a:schemeClr val="accent5">
                    <a:lumMod val="50000"/>
                  </a:schemeClr>
                </a:solidFill>
              </a:rPr>
              <a:t>, L. </a:t>
            </a:r>
            <a:r>
              <a:rPr lang="en-GB" sz="1200" dirty="0">
                <a:solidFill>
                  <a:schemeClr val="accent5">
                    <a:lumMod val="50000"/>
                  </a:schemeClr>
                </a:solidFill>
              </a:rPr>
              <a:t>(2003) Reading in a Foreign Language – Near-Beginner Adolescents’ Experiences of French in English Secondary Schools.  DPhil Thesis, Oxford University.</a:t>
            </a:r>
          </a:p>
          <a:p>
            <a:r>
              <a:rPr lang="en-GB" sz="1200" b="1" dirty="0" err="1">
                <a:solidFill>
                  <a:schemeClr val="accent5">
                    <a:lumMod val="50000"/>
                  </a:schemeClr>
                </a:solidFill>
              </a:rPr>
              <a:t>Erler</a:t>
            </a:r>
            <a:r>
              <a:rPr lang="en-GB" sz="1200" b="1" dirty="0">
                <a:solidFill>
                  <a:schemeClr val="accent5">
                    <a:lumMod val="50000"/>
                  </a:schemeClr>
                </a:solidFill>
              </a:rPr>
              <a:t>, L. </a:t>
            </a:r>
            <a:r>
              <a:rPr lang="en-GB" sz="1200" dirty="0">
                <a:solidFill>
                  <a:schemeClr val="accent5">
                    <a:lumMod val="50000"/>
                  </a:schemeClr>
                </a:solidFill>
              </a:rPr>
              <a:t>(2004) ‘Near-Beginner Learners of French Are Reading at a Disability Level’. Francophonie, vol. 30, pp. 9-15.</a:t>
            </a:r>
          </a:p>
          <a:p>
            <a:r>
              <a:rPr lang="en-GB" sz="1200" b="1" dirty="0" err="1">
                <a:solidFill>
                  <a:schemeClr val="accent5">
                    <a:lumMod val="50000"/>
                  </a:schemeClr>
                </a:solidFill>
              </a:rPr>
              <a:t>Erler</a:t>
            </a:r>
            <a:r>
              <a:rPr lang="en-GB" sz="1200" b="1" dirty="0">
                <a:solidFill>
                  <a:schemeClr val="accent5">
                    <a:lumMod val="50000"/>
                  </a:schemeClr>
                </a:solidFill>
              </a:rPr>
              <a:t>, L. and </a:t>
            </a:r>
            <a:r>
              <a:rPr lang="en-GB" sz="1200" b="1" dirty="0" err="1">
                <a:solidFill>
                  <a:schemeClr val="accent5">
                    <a:lumMod val="50000"/>
                  </a:schemeClr>
                </a:solidFill>
              </a:rPr>
              <a:t>Macaro</a:t>
            </a:r>
            <a:r>
              <a:rPr lang="en-GB" sz="1200" b="1" dirty="0">
                <a:solidFill>
                  <a:schemeClr val="accent5">
                    <a:lumMod val="50000"/>
                  </a:schemeClr>
                </a:solidFill>
              </a:rPr>
              <a:t>, E</a:t>
            </a:r>
            <a:r>
              <a:rPr lang="en-GB" sz="1200" dirty="0">
                <a:solidFill>
                  <a:schemeClr val="accent5">
                    <a:lumMod val="50000"/>
                  </a:schemeClr>
                </a:solidFill>
              </a:rPr>
              <a:t>. (2012) ‘Decoding Ability in French as a Foreign Language and Language Learning Motivation’. The Modern Language Journal, 95(4): 496-518.</a:t>
            </a:r>
            <a:br>
              <a:rPr lang="en-GB" sz="1200" dirty="0">
                <a:solidFill>
                  <a:schemeClr val="accent5">
                    <a:lumMod val="50000"/>
                  </a:schemeClr>
                </a:solidFill>
              </a:rPr>
            </a:br>
            <a:r>
              <a:rPr lang="en-GB" sz="1200" b="1" dirty="0">
                <a:solidFill>
                  <a:schemeClr val="accent5">
                    <a:lumMod val="50000"/>
                  </a:schemeClr>
                </a:solidFill>
              </a:rPr>
              <a:t>Hamada, M. and </a:t>
            </a:r>
            <a:r>
              <a:rPr lang="en-GB" sz="1200" b="1" dirty="0" err="1">
                <a:solidFill>
                  <a:schemeClr val="accent5">
                    <a:lumMod val="50000"/>
                  </a:schemeClr>
                </a:solidFill>
              </a:rPr>
              <a:t>Koda</a:t>
            </a:r>
            <a:r>
              <a:rPr lang="en-GB" sz="1200" b="1" dirty="0">
                <a:solidFill>
                  <a:schemeClr val="accent5">
                    <a:lumMod val="50000"/>
                  </a:schemeClr>
                </a:solidFill>
              </a:rPr>
              <a:t>, K. </a:t>
            </a:r>
            <a:r>
              <a:rPr lang="en-GB" sz="1200" dirty="0">
                <a:solidFill>
                  <a:schemeClr val="accent5">
                    <a:lumMod val="50000"/>
                  </a:schemeClr>
                </a:solidFill>
              </a:rPr>
              <a:t>(2008) ‘Influence of First Language Orthographic Experience on Second Language Decoding and Word Learning’. Language Learning, vol. 58, no. 1, pp.1-31.</a:t>
            </a:r>
          </a:p>
          <a:p>
            <a:r>
              <a:rPr lang="en-GB" sz="1200" b="1" dirty="0">
                <a:solidFill>
                  <a:schemeClr val="accent5">
                    <a:lumMod val="50000"/>
                  </a:schemeClr>
                </a:solidFill>
              </a:rPr>
              <a:t>Hamada, M. and </a:t>
            </a:r>
            <a:r>
              <a:rPr lang="en-GB" sz="1200" b="1" dirty="0" err="1">
                <a:solidFill>
                  <a:schemeClr val="accent5">
                    <a:lumMod val="50000"/>
                  </a:schemeClr>
                </a:solidFill>
              </a:rPr>
              <a:t>Koda</a:t>
            </a:r>
            <a:r>
              <a:rPr lang="en-GB" sz="1200" b="1" dirty="0">
                <a:solidFill>
                  <a:schemeClr val="accent5">
                    <a:lumMod val="50000"/>
                  </a:schemeClr>
                </a:solidFill>
              </a:rPr>
              <a:t>, K. </a:t>
            </a:r>
            <a:r>
              <a:rPr lang="en-GB" sz="1200" dirty="0">
                <a:solidFill>
                  <a:schemeClr val="accent5">
                    <a:lumMod val="50000"/>
                  </a:schemeClr>
                </a:solidFill>
              </a:rPr>
              <a:t>(2011) ‘The role of the phonological loop in English word learning: A comparison of Chinese ESL learners and native speakers’. Journal of Psycholinguistic Research, 40(2), pp.75-92.</a:t>
            </a:r>
          </a:p>
          <a:p>
            <a:r>
              <a:rPr lang="en-GB" sz="1200" b="1" dirty="0" err="1">
                <a:solidFill>
                  <a:schemeClr val="accent5">
                    <a:lumMod val="50000"/>
                  </a:schemeClr>
                </a:solidFill>
              </a:rPr>
              <a:t>Macaro</a:t>
            </a:r>
            <a:r>
              <a:rPr lang="en-GB" sz="1200" b="1" dirty="0">
                <a:solidFill>
                  <a:schemeClr val="accent5">
                    <a:lumMod val="50000"/>
                  </a:schemeClr>
                </a:solidFill>
              </a:rPr>
              <a:t>, E</a:t>
            </a:r>
            <a:r>
              <a:rPr lang="en-GB" sz="1200" dirty="0">
                <a:solidFill>
                  <a:schemeClr val="accent5">
                    <a:lumMod val="50000"/>
                  </a:schemeClr>
                </a:solidFill>
              </a:rPr>
              <a:t>. (2007) ‘Do beginner learners of French have any writing strategies?’ Language Learning Journal, 35, pp. 23–36. </a:t>
            </a:r>
          </a:p>
          <a:p>
            <a:pPr lvl="0"/>
            <a:r>
              <a:rPr lang="en-GB" sz="1200" b="1" dirty="0" err="1">
                <a:solidFill>
                  <a:srgbClr val="4472C4">
                    <a:lumMod val="50000"/>
                  </a:srgbClr>
                </a:solidFill>
              </a:rPr>
              <a:t>Nassaji</a:t>
            </a:r>
            <a:r>
              <a:rPr lang="en-GB" sz="1200" b="1" dirty="0">
                <a:solidFill>
                  <a:srgbClr val="4472C4">
                    <a:lumMod val="50000"/>
                  </a:srgbClr>
                </a:solidFill>
              </a:rPr>
              <a:t>, H. </a:t>
            </a:r>
            <a:r>
              <a:rPr lang="en-GB" sz="1200" dirty="0">
                <a:solidFill>
                  <a:srgbClr val="4472C4">
                    <a:lumMod val="50000"/>
                  </a:srgbClr>
                </a:solidFill>
              </a:rPr>
              <a:t>(2014) ‘The role and importance of lower-level processes in second language reading’.  Language Teaching, 47(1): 1-37.</a:t>
            </a:r>
          </a:p>
          <a:p>
            <a:r>
              <a:rPr lang="en-GB" sz="1200" b="1" dirty="0">
                <a:solidFill>
                  <a:srgbClr val="4472C4">
                    <a:lumMod val="50000"/>
                  </a:srgbClr>
                </a:solidFill>
              </a:rPr>
              <a:t>Porter, A.M. </a:t>
            </a:r>
            <a:r>
              <a:rPr lang="en-GB" sz="1200" dirty="0">
                <a:solidFill>
                  <a:srgbClr val="4472C4">
                    <a:lumMod val="50000"/>
                  </a:srgbClr>
                </a:solidFill>
              </a:rPr>
              <a:t>(2014) An early start to French literacy:  Learning the spoken and written word simultaneously in English primary schools.  PhD thesis, University of Southampton.</a:t>
            </a:r>
          </a:p>
          <a:p>
            <a:pPr lvl="0"/>
            <a:r>
              <a:rPr lang="en-GB" sz="1200" b="1" dirty="0">
                <a:solidFill>
                  <a:srgbClr val="4472C4">
                    <a:lumMod val="50000"/>
                  </a:srgbClr>
                </a:solidFill>
              </a:rPr>
              <a:t>Woore, R. </a:t>
            </a:r>
            <a:r>
              <a:rPr lang="en-GB" sz="1200" dirty="0">
                <a:solidFill>
                  <a:srgbClr val="4472C4">
                    <a:lumMod val="50000"/>
                  </a:srgbClr>
                </a:solidFill>
              </a:rPr>
              <a:t>(2007) ‘“</a:t>
            </a:r>
            <a:r>
              <a:rPr lang="en-GB" sz="1200" dirty="0" err="1">
                <a:solidFill>
                  <a:srgbClr val="4472C4">
                    <a:lumMod val="50000"/>
                  </a:srgbClr>
                </a:solidFill>
              </a:rPr>
              <a:t>Weisse</a:t>
            </a:r>
            <a:r>
              <a:rPr lang="en-GB" sz="1200" dirty="0">
                <a:solidFill>
                  <a:srgbClr val="4472C4">
                    <a:lumMod val="50000"/>
                  </a:srgbClr>
                </a:solidFill>
              </a:rPr>
              <a:t> Maus in </a:t>
            </a:r>
            <a:r>
              <a:rPr lang="en-GB" sz="1200" dirty="0" err="1">
                <a:solidFill>
                  <a:srgbClr val="4472C4">
                    <a:lumMod val="50000"/>
                  </a:srgbClr>
                </a:solidFill>
              </a:rPr>
              <a:t>Meinem</a:t>
            </a:r>
            <a:r>
              <a:rPr lang="en-GB" sz="1200" dirty="0">
                <a:solidFill>
                  <a:srgbClr val="4472C4">
                    <a:lumMod val="50000"/>
                  </a:srgbClr>
                </a:solidFill>
              </a:rPr>
              <a:t> Haus”: Using Poems and Learner Strategies to Help Learners Decode the Sounds of the L2’. Language Learning Journal, vol. 35, no. 2, pp. 175-188.</a:t>
            </a:r>
          </a:p>
          <a:p>
            <a:pPr lvl="0"/>
            <a:r>
              <a:rPr lang="en-GB" sz="1200" b="1" dirty="0">
                <a:solidFill>
                  <a:srgbClr val="4472C4">
                    <a:lumMod val="50000"/>
                  </a:srgbClr>
                </a:solidFill>
              </a:rPr>
              <a:t>Woore, R. </a:t>
            </a:r>
            <a:r>
              <a:rPr lang="en-GB" sz="1200" dirty="0">
                <a:solidFill>
                  <a:srgbClr val="4472C4">
                    <a:lumMod val="50000"/>
                  </a:srgbClr>
                </a:solidFill>
              </a:rPr>
              <a:t>(2009) ‘Beginners’ progress in decoding L2 French: some longitudinal evidence from English Modern Foreign Languages classrooms’. Language Learning Journal, vol. 37, no. 1, pp. 3-18.</a:t>
            </a:r>
          </a:p>
          <a:p>
            <a:pPr lvl="0"/>
            <a:r>
              <a:rPr lang="en-GB" sz="1200" b="1" dirty="0">
                <a:solidFill>
                  <a:srgbClr val="4472C4">
                    <a:lumMod val="50000"/>
                  </a:srgbClr>
                </a:solidFill>
              </a:rPr>
              <a:t>Woore, R. </a:t>
            </a:r>
            <a:r>
              <a:rPr lang="en-GB" sz="1200" dirty="0">
                <a:solidFill>
                  <a:srgbClr val="4472C4">
                    <a:lumMod val="50000"/>
                  </a:srgbClr>
                </a:solidFill>
              </a:rPr>
              <a:t>(2010) ‘Thinking aloud about L2 decoding: an exploration into the strategies used by beginner learners when pronouncing unfamiliar French words’. Language Learning Journal, vol. 38, no. 1, pp. 3-17.</a:t>
            </a:r>
          </a:p>
          <a:p>
            <a:pPr lvl="0"/>
            <a:r>
              <a:rPr lang="en-GB" sz="1200" b="1" dirty="0">
                <a:solidFill>
                  <a:srgbClr val="4472C4">
                    <a:lumMod val="50000"/>
                  </a:srgbClr>
                </a:solidFill>
              </a:rPr>
              <a:t>Woore, R</a:t>
            </a:r>
            <a:r>
              <a:rPr lang="en-GB" sz="1200" dirty="0">
                <a:solidFill>
                  <a:srgbClr val="4472C4">
                    <a:lumMod val="50000"/>
                  </a:srgbClr>
                </a:solidFill>
              </a:rPr>
              <a:t>. (2011) Investigating and developing beginner learners’ decoding proficiency in second language French: an evaluation of two programmes of instruction. Unpublished PhD thesis, University of Oxford.</a:t>
            </a:r>
          </a:p>
          <a:p>
            <a:pPr lvl="0"/>
            <a:r>
              <a:rPr lang="en-GB" sz="1200" b="1" dirty="0">
                <a:solidFill>
                  <a:srgbClr val="4472C4">
                    <a:lumMod val="50000"/>
                  </a:srgbClr>
                </a:solidFill>
              </a:rPr>
              <a:t>Woore, R. </a:t>
            </a:r>
            <a:r>
              <a:rPr lang="en-GB" sz="1200" dirty="0">
                <a:solidFill>
                  <a:srgbClr val="4472C4">
                    <a:lumMod val="50000"/>
                  </a:srgbClr>
                </a:solidFill>
              </a:rPr>
              <a:t>(2014) ‘Beginner learners’ progress in decoding L2 French: transfer effects in typologically similar L1-L2 writing systems’.  Writing Systems Research, </a:t>
            </a:r>
            <a:r>
              <a:rPr lang="en-GB" sz="1200" b="1" dirty="0">
                <a:solidFill>
                  <a:srgbClr val="4472C4">
                    <a:lumMod val="50000"/>
                  </a:srgbClr>
                </a:solidFill>
              </a:rPr>
              <a:t>volume 4(2): 167-189.</a:t>
            </a:r>
          </a:p>
          <a:p>
            <a:pPr lvl="0"/>
            <a:r>
              <a:rPr lang="en-GB" sz="1200" b="1" dirty="0">
                <a:solidFill>
                  <a:srgbClr val="4472C4">
                    <a:lumMod val="50000"/>
                  </a:srgbClr>
                </a:solidFill>
              </a:rPr>
              <a:t>Woore, R. </a:t>
            </a:r>
            <a:r>
              <a:rPr lang="en-GB" sz="1200" dirty="0">
                <a:solidFill>
                  <a:srgbClr val="4472C4">
                    <a:lumMod val="50000"/>
                  </a:srgbClr>
                </a:solidFill>
              </a:rPr>
              <a:t>(2018) ‘Learners’ pronunciations of familiar and unfamiliar French words: what can they tell us about phonological decoding in an L2?’ The Language Learning Journal, 46(4):456-69. </a:t>
            </a:r>
            <a:br>
              <a:rPr lang="en-GB" sz="1200" dirty="0">
                <a:solidFill>
                  <a:srgbClr val="4472C4">
                    <a:lumMod val="50000"/>
                  </a:srgbClr>
                </a:solidFill>
              </a:rPr>
            </a:br>
            <a:r>
              <a:rPr lang="en-GB" sz="1200" b="1" dirty="0">
                <a:solidFill>
                  <a:srgbClr val="4472C4">
                    <a:lumMod val="50000"/>
                  </a:srgbClr>
                </a:solidFill>
              </a:rPr>
              <a:t>Woore, R., Graham, S., Porter, A., Courtney, L. and </a:t>
            </a:r>
            <a:r>
              <a:rPr lang="en-GB" sz="1200" b="1" dirty="0" err="1">
                <a:solidFill>
                  <a:srgbClr val="4472C4">
                    <a:lumMod val="50000"/>
                  </a:srgbClr>
                </a:solidFill>
              </a:rPr>
              <a:t>Savory</a:t>
            </a:r>
            <a:r>
              <a:rPr lang="en-GB" sz="1200" b="1" dirty="0">
                <a:solidFill>
                  <a:srgbClr val="4472C4">
                    <a:lumMod val="50000"/>
                  </a:srgbClr>
                </a:solidFill>
              </a:rPr>
              <a:t>, C. </a:t>
            </a:r>
            <a:r>
              <a:rPr lang="en-GB" sz="1200" dirty="0">
                <a:solidFill>
                  <a:srgbClr val="4472C4">
                    <a:lumMod val="50000"/>
                  </a:srgbClr>
                </a:solidFill>
              </a:rPr>
              <a:t>(2018) Foreign Language Education: Unlocking Reading (FLEUR) - A study into the teaching of reading to beginner learners of French in secondary school.  https://ora.ox.ac.uk/objects/uuid:4b0cb239-72f0-49e4-8f32-3672625884f0</a:t>
            </a:r>
          </a:p>
        </p:txBody>
      </p:sp>
    </p:spTree>
    <p:extLst>
      <p:ext uri="{BB962C8B-B14F-4D97-AF65-F5344CB8AC3E}">
        <p14:creationId xmlns:p14="http://schemas.microsoft.com/office/powerpoint/2010/main" val="118315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3370" y="18255"/>
            <a:ext cx="10515600" cy="1325563"/>
          </a:xfrm>
        </p:spPr>
        <p:txBody>
          <a:bodyPr>
            <a:normAutofit/>
          </a:bodyPr>
          <a:lstStyle/>
          <a:p>
            <a:r>
              <a:rPr lang="en-GB" sz="3200" b="1" dirty="0">
                <a:solidFill>
                  <a:schemeClr val="bg1"/>
                </a:solidFill>
              </a:rPr>
              <a:t>Definitions [1/3]</a:t>
            </a:r>
          </a:p>
        </p:txBody>
      </p:sp>
      <p:sp>
        <p:nvSpPr>
          <p:cNvPr id="4" name="Content Placeholder 3">
            <a:extLst>
              <a:ext uri="{FF2B5EF4-FFF2-40B4-BE49-F238E27FC236}">
                <a16:creationId xmlns:a16="http://schemas.microsoft.com/office/drawing/2014/main" id="{9AE16D44-2059-4265-A457-07DC982B5959}"/>
              </a:ext>
            </a:extLst>
          </p:cNvPr>
          <p:cNvSpPr>
            <a:spLocks noGrp="1"/>
          </p:cNvSpPr>
          <p:nvPr>
            <p:ph idx="1"/>
          </p:nvPr>
        </p:nvSpPr>
        <p:spPr>
          <a:xfrm>
            <a:off x="644770" y="1629813"/>
            <a:ext cx="10515600" cy="4351338"/>
          </a:xfrm>
        </p:spPr>
        <p:txBody>
          <a:bodyPr/>
          <a:lstStyle/>
          <a:p>
            <a:r>
              <a:rPr lang="en-GB" b="1" dirty="0"/>
              <a:t>Phonics teaching</a:t>
            </a:r>
          </a:p>
          <a:p>
            <a:pPr lvl="1"/>
            <a:r>
              <a:rPr lang="en-GB" sz="2400" dirty="0"/>
              <a:t>explicit teaching of the relationships between letters and their sounds in written words</a:t>
            </a:r>
          </a:p>
          <a:p>
            <a:pPr lvl="1"/>
            <a:endParaRPr lang="en-GB" dirty="0"/>
          </a:p>
          <a:p>
            <a:pPr marL="457200" lvl="1" indent="0">
              <a:buNone/>
            </a:pPr>
            <a:endParaRPr lang="en-GB" dirty="0"/>
          </a:p>
          <a:p>
            <a:r>
              <a:rPr lang="en-GB" b="1" dirty="0"/>
              <a:t>Sound-symbol correspondences (SSCs)</a:t>
            </a:r>
          </a:p>
          <a:p>
            <a:pPr lvl="1"/>
            <a:r>
              <a:rPr lang="en-GB" sz="2400" dirty="0"/>
              <a:t>the systematic relationships between the written symbols and sounds (at any unit of size) in a given writing system</a:t>
            </a:r>
          </a:p>
          <a:p>
            <a:pPr marL="457200" lvl="1" indent="0">
              <a:buNone/>
            </a:pPr>
            <a:endParaRPr lang="en-GB" b="1" dirty="0"/>
          </a:p>
        </p:txBody>
      </p:sp>
      <p:sp>
        <p:nvSpPr>
          <p:cNvPr id="3" name="TextBox 2"/>
          <p:cNvSpPr txBox="1"/>
          <p:nvPr/>
        </p:nvSpPr>
        <p:spPr>
          <a:xfrm>
            <a:off x="33370" y="4978400"/>
            <a:ext cx="12044330" cy="646331"/>
          </a:xfrm>
          <a:prstGeom prst="rect">
            <a:avLst/>
          </a:prstGeom>
          <a:noFill/>
        </p:spPr>
        <p:txBody>
          <a:bodyPr wrap="square" rtlCol="0">
            <a:spAutoFit/>
          </a:bodyPr>
          <a:lstStyle/>
          <a:p>
            <a:pPr algn="ctr"/>
            <a:r>
              <a:rPr lang="en-GB" sz="3600" dirty="0">
                <a:solidFill>
                  <a:schemeClr val="accent5">
                    <a:lumMod val="50000"/>
                  </a:schemeClr>
                </a:solidFill>
              </a:rPr>
              <a:t>	m		a		</a:t>
            </a:r>
            <a:r>
              <a:rPr lang="en-GB" sz="3600" dirty="0" err="1">
                <a:solidFill>
                  <a:schemeClr val="accent5">
                    <a:lumMod val="50000"/>
                  </a:schemeClr>
                </a:solidFill>
              </a:rPr>
              <a:t>ch</a:t>
            </a:r>
            <a:r>
              <a:rPr lang="en-GB" sz="3600" dirty="0">
                <a:solidFill>
                  <a:schemeClr val="accent5">
                    <a:lumMod val="50000"/>
                  </a:schemeClr>
                </a:solidFill>
              </a:rPr>
              <a:t>		</a:t>
            </a:r>
            <a:r>
              <a:rPr lang="en-GB" sz="3600" dirty="0" err="1">
                <a:solidFill>
                  <a:schemeClr val="accent5">
                    <a:lumMod val="50000"/>
                  </a:schemeClr>
                </a:solidFill>
              </a:rPr>
              <a:t>tion</a:t>
            </a:r>
            <a:r>
              <a:rPr lang="en-GB" sz="3600" dirty="0">
                <a:solidFill>
                  <a:schemeClr val="accent5">
                    <a:lumMod val="50000"/>
                  </a:schemeClr>
                </a:solidFill>
              </a:rPr>
              <a:t>		</a:t>
            </a:r>
            <a:r>
              <a:rPr lang="en-GB" sz="3600" dirty="0" err="1">
                <a:solidFill>
                  <a:schemeClr val="accent5">
                    <a:lumMod val="50000"/>
                  </a:schemeClr>
                </a:solidFill>
              </a:rPr>
              <a:t>aille</a:t>
            </a:r>
            <a:r>
              <a:rPr lang="en-GB" sz="3600" dirty="0">
                <a:solidFill>
                  <a:schemeClr val="accent5">
                    <a:lumMod val="50000"/>
                  </a:schemeClr>
                </a:solidFill>
              </a:rPr>
              <a:t> 	</a:t>
            </a:r>
            <a:endParaRPr lang="en-GB" dirty="0">
              <a:solidFill>
                <a:schemeClr val="accent5">
                  <a:lumMod val="50000"/>
                </a:schemeClr>
              </a:solidFill>
            </a:endParaRPr>
          </a:p>
        </p:txBody>
      </p:sp>
    </p:spTree>
    <p:extLst>
      <p:ext uri="{BB962C8B-B14F-4D97-AF65-F5344CB8AC3E}">
        <p14:creationId xmlns:p14="http://schemas.microsoft.com/office/powerpoint/2010/main" val="28096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3370" y="18255"/>
            <a:ext cx="10515600" cy="1325563"/>
          </a:xfrm>
        </p:spPr>
        <p:txBody>
          <a:bodyPr>
            <a:normAutofit/>
          </a:bodyPr>
          <a:lstStyle/>
          <a:p>
            <a:r>
              <a:rPr lang="en-GB" sz="3200" b="1" dirty="0">
                <a:solidFill>
                  <a:schemeClr val="bg1"/>
                </a:solidFill>
              </a:rPr>
              <a:t>Definitions [2/3]</a:t>
            </a:r>
          </a:p>
        </p:txBody>
      </p:sp>
      <p:sp>
        <p:nvSpPr>
          <p:cNvPr id="4" name="Content Placeholder 3">
            <a:extLst>
              <a:ext uri="{FF2B5EF4-FFF2-40B4-BE49-F238E27FC236}">
                <a16:creationId xmlns:a16="http://schemas.microsoft.com/office/drawing/2014/main" id="{9AE16D44-2059-4265-A457-07DC982B5959}"/>
              </a:ext>
            </a:extLst>
          </p:cNvPr>
          <p:cNvSpPr>
            <a:spLocks noGrp="1"/>
          </p:cNvSpPr>
          <p:nvPr>
            <p:ph idx="1"/>
          </p:nvPr>
        </p:nvSpPr>
        <p:spPr>
          <a:xfrm>
            <a:off x="609600" y="1442599"/>
            <a:ext cx="11582400" cy="4566335"/>
          </a:xfrm>
        </p:spPr>
        <p:txBody>
          <a:bodyPr>
            <a:normAutofit fontScale="92500" lnSpcReduction="10000"/>
          </a:bodyPr>
          <a:lstStyle/>
          <a:p>
            <a:r>
              <a:rPr lang="en-GB" b="1" dirty="0"/>
              <a:t>Phonological decoding (or ‘recoding’)</a:t>
            </a:r>
          </a:p>
          <a:p>
            <a:pPr lvl="1"/>
            <a:r>
              <a:rPr lang="en-GB" altLang="en-US" sz="2400" dirty="0">
                <a:solidFill>
                  <a:srgbClr val="002060"/>
                </a:solidFill>
                <a:cs typeface="Calibri" panose="020F0502020204030204" pitchFamily="34" charset="0"/>
              </a:rPr>
              <a:t>“the ability to convert the visual print into its corresponding spoken form” </a:t>
            </a:r>
            <a:r>
              <a:rPr lang="en-GB" altLang="en-US" dirty="0">
                <a:solidFill>
                  <a:srgbClr val="002060"/>
                </a:solidFill>
                <a:cs typeface="Calibri" panose="020F0502020204030204" pitchFamily="34" charset="0"/>
              </a:rPr>
              <a:t>	</a:t>
            </a:r>
            <a:r>
              <a:rPr lang="en-GB" altLang="en-US" sz="1600" i="1" dirty="0" err="1">
                <a:solidFill>
                  <a:srgbClr val="002060"/>
                </a:solidFill>
                <a:cs typeface="Calibri" panose="020F0502020204030204" pitchFamily="34" charset="0"/>
              </a:rPr>
              <a:t>Nassaji</a:t>
            </a:r>
            <a:r>
              <a:rPr lang="en-GB" altLang="en-US" sz="1600" i="1" dirty="0">
                <a:solidFill>
                  <a:srgbClr val="002060"/>
                </a:solidFill>
                <a:cs typeface="Calibri" panose="020F0502020204030204" pitchFamily="34" charset="0"/>
              </a:rPr>
              <a:t> (2013)</a:t>
            </a: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r>
              <a:rPr lang="en-GB" b="1" dirty="0">
                <a:solidFill>
                  <a:srgbClr val="002060"/>
                </a:solidFill>
                <a:cs typeface="Calibri" panose="020F0502020204030204" pitchFamily="34" charset="0"/>
              </a:rPr>
              <a:t>Word recognition / identification (or ‘lexical access’)</a:t>
            </a:r>
          </a:p>
          <a:p>
            <a:pPr lvl="1"/>
            <a:r>
              <a:rPr lang="en-GB" altLang="en-US" sz="2400" dirty="0">
                <a:solidFill>
                  <a:srgbClr val="002060"/>
                </a:solidFill>
                <a:cs typeface="Calibri" panose="020F0502020204030204" pitchFamily="34" charset="0"/>
              </a:rPr>
              <a:t>“the skill with which readers process the visual symbols in the print in order to recognize and access its meaning in the mental lexicon” 	</a:t>
            </a:r>
            <a:r>
              <a:rPr lang="en-GB" altLang="en-US" sz="1700" i="1" dirty="0" err="1">
                <a:solidFill>
                  <a:srgbClr val="002060"/>
                </a:solidFill>
                <a:cs typeface="Calibri" panose="020F0502020204030204" pitchFamily="34" charset="0"/>
              </a:rPr>
              <a:t>Nassaji</a:t>
            </a:r>
            <a:r>
              <a:rPr lang="en-GB" altLang="en-US" sz="1700" i="1" dirty="0">
                <a:solidFill>
                  <a:srgbClr val="002060"/>
                </a:solidFill>
                <a:cs typeface="Calibri" panose="020F0502020204030204" pitchFamily="34" charset="0"/>
              </a:rPr>
              <a:t> (2013)</a:t>
            </a:r>
          </a:p>
          <a:p>
            <a:pPr lvl="1"/>
            <a:endParaRPr lang="en-GB" sz="2400" b="1" dirty="0"/>
          </a:p>
          <a:p>
            <a:pPr lvl="1"/>
            <a:endParaRPr lang="en-GB" b="1" dirty="0"/>
          </a:p>
        </p:txBody>
      </p:sp>
      <p:sp>
        <p:nvSpPr>
          <p:cNvPr id="7" name="TextBox 6">
            <a:extLst>
              <a:ext uri="{FF2B5EF4-FFF2-40B4-BE49-F238E27FC236}">
                <a16:creationId xmlns:a16="http://schemas.microsoft.com/office/drawing/2014/main" id="{B093E607-8B3A-4D04-8B15-599F309BBC32}"/>
              </a:ext>
            </a:extLst>
          </p:cNvPr>
          <p:cNvSpPr txBox="1"/>
          <p:nvPr/>
        </p:nvSpPr>
        <p:spPr>
          <a:xfrm>
            <a:off x="4606443" y="2460169"/>
            <a:ext cx="3096344" cy="584775"/>
          </a:xfrm>
          <a:prstGeom prst="rect">
            <a:avLst/>
          </a:prstGeom>
          <a:solidFill>
            <a:srgbClr val="FFFF99"/>
          </a:solidFill>
          <a:ln>
            <a:solidFill>
              <a:srgbClr val="002060"/>
            </a:solidFill>
          </a:ln>
        </p:spPr>
        <p:txBody>
          <a:bodyPr wrap="square" rtlCol="0">
            <a:spAutoFit/>
          </a:bodyPr>
          <a:lstStyle/>
          <a:p>
            <a:pPr algn="ctr"/>
            <a:r>
              <a:rPr lang="en-GB" sz="3200" dirty="0">
                <a:solidFill>
                  <a:srgbClr val="002060"/>
                </a:solidFill>
                <a:latin typeface="Tw Cen MT" panose="020B0602020104020603"/>
              </a:rPr>
              <a:t>&lt; c a t &gt;</a:t>
            </a:r>
          </a:p>
        </p:txBody>
      </p:sp>
      <p:cxnSp>
        <p:nvCxnSpPr>
          <p:cNvPr id="11" name="Straight Arrow Connector 10" descr="arrow from the word cat and the picture of the cat">
            <a:extLst>
              <a:ext uri="{FF2B5EF4-FFF2-40B4-BE49-F238E27FC236}">
                <a16:creationId xmlns:a16="http://schemas.microsoft.com/office/drawing/2014/main" id="{4B9D9010-FDAD-41BF-8DC8-2984E9D22DF9}"/>
              </a:ext>
            </a:extLst>
          </p:cNvPr>
          <p:cNvCxnSpPr/>
          <p:nvPr/>
        </p:nvCxnSpPr>
        <p:spPr>
          <a:xfrm flipH="1" flipV="1">
            <a:off x="6822229" y="2940271"/>
            <a:ext cx="621511" cy="763582"/>
          </a:xfrm>
          <a:prstGeom prst="straightConnector1">
            <a:avLst/>
          </a:prstGeom>
          <a:noFill/>
          <a:ln w="44450" cap="flat" cmpd="sng" algn="ctr">
            <a:solidFill>
              <a:srgbClr val="002060"/>
            </a:solidFill>
            <a:prstDash val="solid"/>
            <a:miter lim="800000"/>
            <a:headEnd w="lg" len="lg"/>
            <a:tailEnd type="stealth" w="lg" len="lg"/>
          </a:ln>
          <a:effectLst/>
        </p:spPr>
      </p:cxnSp>
      <p:cxnSp>
        <p:nvCxnSpPr>
          <p:cNvPr id="9" name="Straight Arrow Connector 8" descr="arrow between the picture of the cat and the word cat">
            <a:extLst>
              <a:ext uri="{FF2B5EF4-FFF2-40B4-BE49-F238E27FC236}">
                <a16:creationId xmlns:a16="http://schemas.microsoft.com/office/drawing/2014/main" id="{59695C89-D787-40A9-A054-39C6D6CEC1F1}"/>
              </a:ext>
            </a:extLst>
          </p:cNvPr>
          <p:cNvCxnSpPr/>
          <p:nvPr/>
        </p:nvCxnSpPr>
        <p:spPr>
          <a:xfrm>
            <a:off x="6910699" y="3030108"/>
            <a:ext cx="616260" cy="777525"/>
          </a:xfrm>
          <a:prstGeom prst="straightConnector1">
            <a:avLst/>
          </a:prstGeom>
          <a:noFill/>
          <a:ln w="44450" cap="flat" cmpd="sng" algn="ctr">
            <a:solidFill>
              <a:srgbClr val="002060"/>
            </a:solidFill>
            <a:prstDash val="solid"/>
            <a:miter lim="800000"/>
            <a:tailEnd type="stealth" w="lg" len="lg"/>
          </a:ln>
          <a:effectLst/>
        </p:spPr>
      </p:cxnSp>
      <p:pic>
        <p:nvPicPr>
          <p:cNvPr id="10" name="Picture 9" descr="a cat">
            <a:extLst>
              <a:ext uri="{FF2B5EF4-FFF2-40B4-BE49-F238E27FC236}">
                <a16:creationId xmlns:a16="http://schemas.microsoft.com/office/drawing/2014/main" id="{75A44BFB-97ED-4597-B4B1-A58A4FE67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225" y="3425663"/>
            <a:ext cx="1798805" cy="1194955"/>
          </a:xfrm>
          <a:prstGeom prst="rect">
            <a:avLst/>
          </a:prstGeom>
          <a:ln>
            <a:solidFill>
              <a:srgbClr val="002060"/>
            </a:solidFill>
          </a:ln>
        </p:spPr>
      </p:pic>
      <p:cxnSp>
        <p:nvCxnSpPr>
          <p:cNvPr id="15" name="Straight Arrow Connector 14" descr="arrow between the picture of the cat and the way it sounds">
            <a:extLst>
              <a:ext uri="{FF2B5EF4-FFF2-40B4-BE49-F238E27FC236}">
                <a16:creationId xmlns:a16="http://schemas.microsoft.com/office/drawing/2014/main" id="{BDDE3827-5FE8-4A98-9F4A-E5BB83B5B94E}"/>
              </a:ext>
            </a:extLst>
          </p:cNvPr>
          <p:cNvCxnSpPr/>
          <p:nvPr/>
        </p:nvCxnSpPr>
        <p:spPr>
          <a:xfrm>
            <a:off x="5020145" y="4055417"/>
            <a:ext cx="2576938" cy="1"/>
          </a:xfrm>
          <a:prstGeom prst="straightConnector1">
            <a:avLst/>
          </a:prstGeom>
          <a:noFill/>
          <a:ln w="47625" cap="flat" cmpd="sng" algn="ctr">
            <a:solidFill>
              <a:srgbClr val="002060"/>
            </a:solidFill>
            <a:prstDash val="solid"/>
            <a:miter lim="800000"/>
            <a:headEnd type="stealth" w="lg" len="lg"/>
            <a:tailEnd type="stealth" w="lg" len="lg"/>
          </a:ln>
          <a:effectLst/>
        </p:spPr>
      </p:cxnSp>
      <p:cxnSp>
        <p:nvCxnSpPr>
          <p:cNvPr id="13" name="Straight Arrow Connector 12" descr="arrow between the picture of the cat and the way the word sounds">
            <a:extLst>
              <a:ext uri="{FF2B5EF4-FFF2-40B4-BE49-F238E27FC236}">
                <a16:creationId xmlns:a16="http://schemas.microsoft.com/office/drawing/2014/main" id="{AEF16E57-4A28-464C-A240-0D2707DAD847}"/>
              </a:ext>
            </a:extLst>
          </p:cNvPr>
          <p:cNvCxnSpPr/>
          <p:nvPr/>
        </p:nvCxnSpPr>
        <p:spPr>
          <a:xfrm>
            <a:off x="5033535" y="4053742"/>
            <a:ext cx="2576938" cy="1"/>
          </a:xfrm>
          <a:prstGeom prst="straightConnector1">
            <a:avLst/>
          </a:prstGeom>
          <a:noFill/>
          <a:ln w="47625" cap="flat" cmpd="sng" algn="ctr">
            <a:solidFill>
              <a:srgbClr val="002060"/>
            </a:solidFill>
            <a:prstDash val="solid"/>
            <a:miter lim="800000"/>
            <a:headEnd type="none" w="lg" len="lg"/>
            <a:tailEnd type="stealth" w="lg" len="lg"/>
          </a:ln>
          <a:effectLst/>
        </p:spPr>
      </p:cxnSp>
      <p:sp>
        <p:nvSpPr>
          <p:cNvPr id="14" name="Oval Callout 13">
            <a:extLst>
              <a:ext uri="{FF2B5EF4-FFF2-40B4-BE49-F238E27FC236}">
                <a16:creationId xmlns:a16="http://schemas.microsoft.com/office/drawing/2014/main" id="{E0CAEBEF-EC99-40C2-B0B8-9FA6EF1E3815}"/>
              </a:ext>
            </a:extLst>
          </p:cNvPr>
          <p:cNvSpPr/>
          <p:nvPr/>
        </p:nvSpPr>
        <p:spPr>
          <a:xfrm>
            <a:off x="2717103" y="3429000"/>
            <a:ext cx="2346666" cy="1042509"/>
          </a:xfrm>
          <a:prstGeom prst="wedgeEllipseCallout">
            <a:avLst>
              <a:gd name="adj1" fmla="val -39246"/>
              <a:gd name="adj2" fmla="val 69247"/>
            </a:avLst>
          </a:prstGeom>
          <a:solidFill>
            <a:srgbClr val="FFFF99"/>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Tw Cen MT" panose="020B0602020104020603"/>
                <a:ea typeface="+mn-ea"/>
                <a:cs typeface="+mn-cs"/>
              </a:rPr>
              <a:t>/ </a:t>
            </a:r>
            <a:r>
              <a:rPr kumimoji="0" lang="en-GB"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k a t</a:t>
            </a:r>
            <a:r>
              <a:rPr kumimoji="0" lang="en-GB" sz="3200" b="0" i="0" u="none" strike="noStrike" kern="0" cap="none" spc="0" normalizeH="0" baseline="0" noProof="0" dirty="0">
                <a:ln>
                  <a:noFill/>
                </a:ln>
                <a:solidFill>
                  <a:srgbClr val="002060"/>
                </a:solidFill>
                <a:effectLst/>
                <a:uLnTx/>
                <a:uFillTx/>
                <a:latin typeface="Tw Cen MT" panose="020B0602020104020603"/>
                <a:ea typeface="+mn-ea"/>
                <a:cs typeface="+mn-cs"/>
              </a:rPr>
              <a:t> /</a:t>
            </a:r>
          </a:p>
        </p:txBody>
      </p:sp>
      <p:cxnSp>
        <p:nvCxnSpPr>
          <p:cNvPr id="8" name="Straight Arrow Connector 7" descr="arrow between the sound of the word 'cat' and the way it is spelled">
            <a:extLst>
              <a:ext uri="{FF2B5EF4-FFF2-40B4-BE49-F238E27FC236}">
                <a16:creationId xmlns:a16="http://schemas.microsoft.com/office/drawing/2014/main" id="{E4464AF8-1E07-46BC-A0D6-92F30E9126D5}"/>
              </a:ext>
            </a:extLst>
          </p:cNvPr>
          <p:cNvCxnSpPr/>
          <p:nvPr/>
        </p:nvCxnSpPr>
        <p:spPr>
          <a:xfrm flipH="1">
            <a:off x="5038491" y="3030108"/>
            <a:ext cx="504056" cy="741622"/>
          </a:xfrm>
          <a:prstGeom prst="straightConnector1">
            <a:avLst/>
          </a:prstGeom>
          <a:noFill/>
          <a:ln w="44450" cap="flat" cmpd="sng" algn="ctr">
            <a:solidFill>
              <a:srgbClr val="002060"/>
            </a:solidFill>
            <a:prstDash val="solid"/>
            <a:miter lim="800000"/>
            <a:tailEnd type="stealth" w="lg" len="lg"/>
          </a:ln>
          <a:effectLst/>
        </p:spPr>
      </p:cxnSp>
      <p:cxnSp>
        <p:nvCxnSpPr>
          <p:cNvPr id="12" name="Straight Arrow Connector 11" descr="arrow between the sound 'cat' and the word 'cat'">
            <a:extLst>
              <a:ext uri="{FF2B5EF4-FFF2-40B4-BE49-F238E27FC236}">
                <a16:creationId xmlns:a16="http://schemas.microsoft.com/office/drawing/2014/main" id="{F9A245A9-323F-440A-9B47-8CE000CED0BB}"/>
              </a:ext>
            </a:extLst>
          </p:cNvPr>
          <p:cNvCxnSpPr/>
          <p:nvPr/>
        </p:nvCxnSpPr>
        <p:spPr>
          <a:xfrm flipV="1">
            <a:off x="5093633" y="2940271"/>
            <a:ext cx="508868" cy="763582"/>
          </a:xfrm>
          <a:prstGeom prst="straightConnector1">
            <a:avLst/>
          </a:prstGeom>
          <a:noFill/>
          <a:ln w="44450" cap="flat" cmpd="sng" algn="ctr">
            <a:solidFill>
              <a:srgbClr val="002060"/>
            </a:solidFill>
            <a:prstDash val="solid"/>
            <a:miter lim="800000"/>
            <a:headEnd w="lg" len="lg"/>
            <a:tailEnd type="stealth" w="lg" len="lg"/>
          </a:ln>
          <a:effectLst/>
        </p:spPr>
      </p:cxnSp>
    </p:spTree>
    <p:extLst>
      <p:ext uri="{BB962C8B-B14F-4D97-AF65-F5344CB8AC3E}">
        <p14:creationId xmlns:p14="http://schemas.microsoft.com/office/powerpoint/2010/main" val="29771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Definitions [3/3]</a:t>
            </a:r>
          </a:p>
        </p:txBody>
      </p:sp>
      <p:sp>
        <p:nvSpPr>
          <p:cNvPr id="3" name="TextBox 2"/>
          <p:cNvSpPr txBox="1"/>
          <p:nvPr/>
        </p:nvSpPr>
        <p:spPr>
          <a:xfrm>
            <a:off x="882000" y="1113545"/>
            <a:ext cx="10899032" cy="6151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600" b="1" dirty="0">
                <a:solidFill>
                  <a:srgbClr val="002060"/>
                </a:solidFill>
              </a:rPr>
              <a:t>Applying SSC knowledge</a:t>
            </a:r>
          </a:p>
        </p:txBody>
      </p:sp>
      <p:pic>
        <p:nvPicPr>
          <p:cNvPr id="9" name="Picture 21" descr="a fossil of a sea creature">
            <a:extLst>
              <a:ext uri="{FF2B5EF4-FFF2-40B4-BE49-F238E27FC236}">
                <a16:creationId xmlns:a16="http://schemas.microsoft.com/office/drawing/2014/main" id="{5F9A2BD5-5538-43D8-B701-6D4508A33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922" t="2948" r="6334"/>
          <a:stretch>
            <a:fillRect/>
          </a:stretch>
        </p:blipFill>
        <p:spPr bwMode="auto">
          <a:xfrm>
            <a:off x="2056074" y="2006868"/>
            <a:ext cx="21478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descr="a fossil of a sea animal">
            <a:extLst>
              <a:ext uri="{FF2B5EF4-FFF2-40B4-BE49-F238E27FC236}">
                <a16:creationId xmlns:a16="http://schemas.microsoft.com/office/drawing/2014/main" id="{18BB922F-8814-429D-8732-660F314C76DC}"/>
              </a:ext>
            </a:extLst>
          </p:cNvPr>
          <p:cNvSpPr txBox="1">
            <a:spLocks noChangeArrowheads="1"/>
          </p:cNvSpPr>
          <p:nvPr/>
        </p:nvSpPr>
        <p:spPr bwMode="auto">
          <a:xfrm>
            <a:off x="1156110" y="4017616"/>
            <a:ext cx="392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buFontTx/>
              <a:buNone/>
            </a:pPr>
            <a:r>
              <a:rPr lang="en-GB" altLang="en-US" b="1" dirty="0">
                <a:solidFill>
                  <a:schemeClr val="accent2"/>
                </a:solidFill>
                <a:latin typeface="+mn-lt"/>
                <a:cs typeface="Calibri" panose="020F0502020204030204" pitchFamily="34" charset="0"/>
              </a:rPr>
              <a:t>un </a:t>
            </a:r>
            <a:r>
              <a:rPr lang="en-GB" altLang="en-US" b="1" dirty="0" err="1">
                <a:solidFill>
                  <a:schemeClr val="accent2"/>
                </a:solidFill>
                <a:latin typeface="+mn-lt"/>
                <a:cs typeface="Calibri" panose="020F0502020204030204" pitchFamily="34" charset="0"/>
              </a:rPr>
              <a:t>crinoïde</a:t>
            </a:r>
            <a:endParaRPr lang="en-GB" altLang="en-US" sz="2800" dirty="0">
              <a:solidFill>
                <a:srgbClr val="0066FF"/>
              </a:solidFill>
              <a:latin typeface="+mn-lt"/>
              <a:cs typeface="Calibri" panose="020F0502020204030204" pitchFamily="34" charset="0"/>
            </a:endParaRPr>
          </a:p>
        </p:txBody>
      </p:sp>
      <p:pic>
        <p:nvPicPr>
          <p:cNvPr id="8" name="Picture 19" descr="meadowsweet">
            <a:extLst>
              <a:ext uri="{FF2B5EF4-FFF2-40B4-BE49-F238E27FC236}">
                <a16:creationId xmlns:a16="http://schemas.microsoft.com/office/drawing/2014/main" id="{0121D994-DDA2-4D28-81E8-9B406E18C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162" r="22212"/>
          <a:stretch>
            <a:fillRect/>
          </a:stretch>
        </p:blipFill>
        <p:spPr bwMode="auto">
          <a:xfrm>
            <a:off x="6083300" y="2005281"/>
            <a:ext cx="14398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a:extLst>
              <a:ext uri="{FF2B5EF4-FFF2-40B4-BE49-F238E27FC236}">
                <a16:creationId xmlns:a16="http://schemas.microsoft.com/office/drawing/2014/main" id="{14999567-E58B-48B8-946E-A302B46A142E}"/>
              </a:ext>
            </a:extLst>
          </p:cNvPr>
          <p:cNvSpPr txBox="1">
            <a:spLocks noChangeArrowheads="1"/>
          </p:cNvSpPr>
          <p:nvPr/>
        </p:nvSpPr>
        <p:spPr bwMode="auto">
          <a:xfrm>
            <a:off x="5803925" y="4017616"/>
            <a:ext cx="199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buFontTx/>
              <a:buNone/>
            </a:pPr>
            <a:r>
              <a:rPr lang="en-GB" altLang="en-US" b="1" dirty="0" err="1">
                <a:solidFill>
                  <a:schemeClr val="accent2"/>
                </a:solidFill>
                <a:latin typeface="+mn-lt"/>
                <a:cs typeface="Calibri" panose="020F0502020204030204" pitchFamily="34" charset="0"/>
              </a:rPr>
              <a:t>l’ulmaire</a:t>
            </a:r>
            <a:endParaRPr lang="en-GB" altLang="en-US" sz="2400" dirty="0">
              <a:solidFill>
                <a:srgbClr val="0066FF"/>
              </a:solidFill>
              <a:latin typeface="+mn-lt"/>
              <a:cs typeface="Calibri" panose="020F0502020204030204" pitchFamily="34" charset="0"/>
            </a:endParaRPr>
          </a:p>
        </p:txBody>
      </p:sp>
      <p:sp>
        <p:nvSpPr>
          <p:cNvPr id="4" name="TextBox 3"/>
          <p:cNvSpPr txBox="1"/>
          <p:nvPr/>
        </p:nvSpPr>
        <p:spPr>
          <a:xfrm>
            <a:off x="292100" y="4991100"/>
            <a:ext cx="11277600" cy="769441"/>
          </a:xfrm>
          <a:prstGeom prst="rect">
            <a:avLst/>
          </a:prstGeom>
          <a:noFill/>
        </p:spPr>
        <p:txBody>
          <a:bodyPr wrap="square" rtlCol="0">
            <a:spAutoFit/>
          </a:bodyPr>
          <a:lstStyle/>
          <a:p>
            <a:pPr algn="ctr"/>
            <a:r>
              <a:rPr lang="en-GB" sz="4400" dirty="0" err="1">
                <a:solidFill>
                  <a:srgbClr val="1F4E79"/>
                </a:solidFill>
              </a:rPr>
              <a:t>jerette</a:t>
            </a:r>
            <a:r>
              <a:rPr lang="en-GB" sz="4400" dirty="0">
                <a:solidFill>
                  <a:srgbClr val="1F4E79"/>
                </a:solidFill>
              </a:rPr>
              <a:t> 		</a:t>
            </a:r>
            <a:r>
              <a:rPr lang="en-GB" sz="4400" dirty="0" err="1">
                <a:solidFill>
                  <a:srgbClr val="1F4E79"/>
                </a:solidFill>
              </a:rPr>
              <a:t>tirôt</a:t>
            </a:r>
            <a:endParaRPr lang="en-GB" sz="4400" dirty="0">
              <a:solidFill>
                <a:srgbClr val="1F4E79"/>
              </a:solidFill>
            </a:endParaRPr>
          </a:p>
        </p:txBody>
      </p:sp>
    </p:spTree>
    <p:extLst>
      <p:ext uri="{BB962C8B-B14F-4D97-AF65-F5344CB8AC3E}">
        <p14:creationId xmlns:p14="http://schemas.microsoft.com/office/powerpoint/2010/main" val="40368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268D8A-73FD-4CC5-8AD1-67AAEA5356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9" name="Title 8">
            <a:extLst>
              <a:ext uri="{FF2B5EF4-FFF2-40B4-BE49-F238E27FC236}">
                <a16:creationId xmlns:a16="http://schemas.microsoft.com/office/drawing/2014/main" id="{7C887251-C1C5-BA48-8D37-76E6D959D5B0}"/>
              </a:ext>
            </a:extLst>
          </p:cNvPr>
          <p:cNvSpPr>
            <a:spLocks noGrp="1"/>
          </p:cNvSpPr>
          <p:nvPr>
            <p:ph type="title" idx="4294967295"/>
          </p:nvPr>
        </p:nvSpPr>
        <p:spPr>
          <a:xfrm>
            <a:off x="0" y="296863"/>
            <a:ext cx="5614416" cy="813519"/>
          </a:xfrm>
        </p:spPr>
        <p:txBody>
          <a:bodyPr>
            <a:normAutofit fontScale="90000"/>
          </a:bodyPr>
          <a:lstStyle/>
          <a:p>
            <a:r>
              <a:rPr lang="en-GB" sz="3600" b="1" dirty="0">
                <a:solidFill>
                  <a:schemeClr val="bg1"/>
                </a:solidFill>
              </a:rPr>
              <a:t>Orthographic depth [1/4]</a:t>
            </a:r>
            <a:endParaRPr lang="en-US" sz="3600" dirty="0"/>
          </a:p>
        </p:txBody>
      </p:sp>
      <p:pic>
        <p:nvPicPr>
          <p:cNvPr id="4" name="Picture 3" descr="Spanish fla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2631" y="171106"/>
            <a:ext cx="1408914" cy="939276"/>
          </a:xfrm>
          <a:prstGeom prst="rect">
            <a:avLst/>
          </a:prstGeom>
        </p:spPr>
      </p:pic>
      <p:sp>
        <p:nvSpPr>
          <p:cNvPr id="3" name="TextBox 2"/>
          <p:cNvSpPr txBox="1"/>
          <p:nvPr/>
        </p:nvSpPr>
        <p:spPr>
          <a:xfrm>
            <a:off x="117029" y="1485212"/>
            <a:ext cx="7607300" cy="1200329"/>
          </a:xfrm>
          <a:prstGeom prst="rect">
            <a:avLst/>
          </a:prstGeom>
          <a:noFill/>
        </p:spPr>
        <p:txBody>
          <a:bodyPr wrap="square" rtlCol="0">
            <a:spAutoFit/>
          </a:bodyPr>
          <a:lstStyle/>
          <a:p>
            <a:pPr marL="742950" lvl="1" indent="-285750">
              <a:buFont typeface="Arial" panose="020B0604020202020204" pitchFamily="34" charset="0"/>
              <a:buChar char="•"/>
            </a:pPr>
            <a:r>
              <a:rPr lang="en-GB" sz="2400" dirty="0">
                <a:solidFill>
                  <a:srgbClr val="002060"/>
                </a:solidFill>
              </a:rPr>
              <a:t>a measure of how consistent / transparent the mappings are between graphemes and phonemes in a given writing system.  </a:t>
            </a:r>
          </a:p>
        </p:txBody>
      </p:sp>
      <p:sp>
        <p:nvSpPr>
          <p:cNvPr id="5" name="Text Box 4"/>
          <p:cNvSpPr txBox="1">
            <a:spLocks noChangeArrowheads="1"/>
          </p:cNvSpPr>
          <p:nvPr/>
        </p:nvSpPr>
        <p:spPr bwMode="auto">
          <a:xfrm>
            <a:off x="8058272" y="1218701"/>
            <a:ext cx="3527426" cy="1277273"/>
          </a:xfrm>
          <a:prstGeom prst="rect">
            <a:avLst/>
          </a:prstGeom>
          <a:solidFill>
            <a:srgbClr val="FFF4EF"/>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600"/>
              </a:spcBef>
              <a:buNone/>
            </a:pPr>
            <a:r>
              <a:rPr lang="en-GB" altLang="en-US" sz="3600" dirty="0" err="1">
                <a:solidFill>
                  <a:srgbClr val="002060"/>
                </a:solidFill>
                <a:latin typeface="+mn-lt"/>
                <a:cs typeface="Calibri" panose="020F0502020204030204" pitchFamily="34" charset="0"/>
              </a:rPr>
              <a:t>m</a:t>
            </a:r>
            <a:r>
              <a:rPr lang="en-GB" sz="3600" dirty="0" err="1">
                <a:solidFill>
                  <a:srgbClr val="002060"/>
                </a:solidFill>
                <a:latin typeface="+mn-lt"/>
                <a:cs typeface="Calibri" panose="020F0502020204030204" pitchFamily="34" charset="0"/>
              </a:rPr>
              <a:t>ú</a:t>
            </a:r>
            <a:r>
              <a:rPr lang="en-GB" altLang="en-US" sz="3600" dirty="0" err="1">
                <a:solidFill>
                  <a:srgbClr val="002060"/>
                </a:solidFill>
                <a:latin typeface="+mn-lt"/>
                <a:cs typeface="Calibri" panose="020F0502020204030204" pitchFamily="34" charset="0"/>
              </a:rPr>
              <a:t>sica</a:t>
            </a:r>
            <a:endParaRPr lang="en-GB" altLang="en-US" sz="3600" dirty="0">
              <a:solidFill>
                <a:srgbClr val="002060"/>
              </a:solidFill>
              <a:latin typeface="+mn-lt"/>
              <a:cs typeface="Calibri" panose="020F0502020204030204" pitchFamily="34" charset="0"/>
            </a:endParaRPr>
          </a:p>
          <a:p>
            <a:pPr algn="ctr">
              <a:spcBef>
                <a:spcPts val="600"/>
              </a:spcBef>
              <a:buNone/>
            </a:pPr>
            <a:r>
              <a:rPr lang="en-GB" altLang="en-US" sz="3600" dirty="0">
                <a:solidFill>
                  <a:srgbClr val="002060"/>
                </a:solidFill>
                <a:latin typeface="+mn-lt"/>
                <a:cs typeface="Calibri" panose="020F0502020204030204" pitchFamily="34" charset="0"/>
              </a:rPr>
              <a:t>&lt;u&gt;	  &lt;</a:t>
            </a:r>
            <a:r>
              <a:rPr lang="en-GB" altLang="en-US" sz="3600" dirty="0" err="1">
                <a:solidFill>
                  <a:srgbClr val="002060"/>
                </a:solidFill>
                <a:latin typeface="+mn-lt"/>
                <a:cs typeface="Calibri" panose="020F0502020204030204" pitchFamily="34" charset="0"/>
              </a:rPr>
              <a:t>i</a:t>
            </a:r>
            <a:r>
              <a:rPr lang="en-GB" altLang="en-US" sz="3600" dirty="0">
                <a:solidFill>
                  <a:srgbClr val="002060"/>
                </a:solidFill>
                <a:latin typeface="+mn-lt"/>
                <a:cs typeface="Calibri" panose="020F0502020204030204" pitchFamily="34" charset="0"/>
              </a:rPr>
              <a:t>&gt;  &lt;a&gt;</a:t>
            </a:r>
          </a:p>
        </p:txBody>
      </p:sp>
      <p:pic>
        <p:nvPicPr>
          <p:cNvPr id="6" name="Picture 2" descr="train tra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8272" y="2819876"/>
            <a:ext cx="3527426" cy="25050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8058273" y="5525744"/>
            <a:ext cx="3527426" cy="646331"/>
          </a:xfrm>
          <a:prstGeom prst="rect">
            <a:avLst/>
          </a:prstGeom>
          <a:solidFill>
            <a:srgbClr val="FFF4EF"/>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3600" dirty="0">
                <a:solidFill>
                  <a:srgbClr val="002060"/>
                </a:solidFill>
              </a:rPr>
              <a:t>/u/	   /</a:t>
            </a:r>
            <a:r>
              <a:rPr lang="en-GB" altLang="en-US" sz="3600" dirty="0" err="1">
                <a:solidFill>
                  <a:srgbClr val="002060"/>
                </a:solidFill>
              </a:rPr>
              <a:t>i</a:t>
            </a:r>
            <a:r>
              <a:rPr lang="en-GB" altLang="en-US" sz="3600" dirty="0">
                <a:solidFill>
                  <a:srgbClr val="002060"/>
                </a:solidFill>
              </a:rPr>
              <a:t>/    /a/</a:t>
            </a:r>
          </a:p>
        </p:txBody>
      </p:sp>
    </p:spTree>
    <p:extLst>
      <p:ext uri="{BB962C8B-B14F-4D97-AF65-F5344CB8AC3E}">
        <p14:creationId xmlns:p14="http://schemas.microsoft.com/office/powerpoint/2010/main" val="39257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 rectangle">
            <a:extLst>
              <a:ext uri="{FF2B5EF4-FFF2-40B4-BE49-F238E27FC236}">
                <a16:creationId xmlns:a16="http://schemas.microsoft.com/office/drawing/2014/main" id="{3B8D5DFC-E3B6-4755-A80C-29307496CE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5" name="Title 24">
            <a:extLst>
              <a:ext uri="{FF2B5EF4-FFF2-40B4-BE49-F238E27FC236}">
                <a16:creationId xmlns:a16="http://schemas.microsoft.com/office/drawing/2014/main" id="{7A00590B-94AB-6D42-884E-6C125C3AB4CF}"/>
              </a:ext>
            </a:extLst>
          </p:cNvPr>
          <p:cNvSpPr>
            <a:spLocks noGrp="1"/>
          </p:cNvSpPr>
          <p:nvPr>
            <p:ph type="title" idx="4294967295"/>
          </p:nvPr>
        </p:nvSpPr>
        <p:spPr>
          <a:xfrm>
            <a:off x="11491" y="278702"/>
            <a:ext cx="5548061" cy="800121"/>
          </a:xfrm>
        </p:spPr>
        <p:txBody>
          <a:bodyPr>
            <a:normAutofit fontScale="90000"/>
          </a:bodyPr>
          <a:lstStyle/>
          <a:p>
            <a:r>
              <a:rPr lang="en-GB" sz="3600" b="1" dirty="0">
                <a:solidFill>
                  <a:schemeClr val="bg1"/>
                </a:solidFill>
              </a:rPr>
              <a:t>Orthographic depth [2/4]</a:t>
            </a:r>
            <a:endParaRPr lang="en-US" sz="3600" dirty="0"/>
          </a:p>
        </p:txBody>
      </p:sp>
      <p:pic>
        <p:nvPicPr>
          <p:cNvPr id="21" name="Picture 9" descr="British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9413" y="123922"/>
            <a:ext cx="1308679"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ands doing cats cradle"/>
          <p:cNvPicPr>
            <a:picLocks noChangeAspect="1" noChangeArrowheads="1"/>
          </p:cNvPicPr>
          <p:nvPr/>
        </p:nvPicPr>
        <p:blipFill>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745" y="424617"/>
            <a:ext cx="3439555" cy="186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31317" y="1646125"/>
            <a:ext cx="1452282" cy="4524315"/>
          </a:xfrm>
          <a:prstGeom prst="rect">
            <a:avLst/>
          </a:prstGeom>
          <a:noFill/>
        </p:spPr>
        <p:txBody>
          <a:bodyPr wrap="square" rtlCol="0">
            <a:spAutoFit/>
          </a:bodyPr>
          <a:lstStyle/>
          <a:p>
            <a:pPr algn="ctr">
              <a:lnSpc>
                <a:spcPct val="150000"/>
              </a:lnSpc>
            </a:pPr>
            <a:r>
              <a:rPr lang="en-GB" sz="2400" dirty="0">
                <a:solidFill>
                  <a:srgbClr val="002060"/>
                </a:solidFill>
                <a:latin typeface="Tw Cen MT" panose="020B0602020104020603" pitchFamily="34" charset="0"/>
              </a:rPr>
              <a:t>t</a:t>
            </a:r>
            <a:r>
              <a:rPr lang="en-GB" sz="2400" b="1" dirty="0">
                <a:solidFill>
                  <a:srgbClr val="002060"/>
                </a:solidFill>
                <a:latin typeface="Tw Cen MT" panose="020B0602020104020603" pitchFamily="34" charset="0"/>
              </a:rPr>
              <a:t>o</a:t>
            </a:r>
          </a:p>
          <a:p>
            <a:pPr algn="ctr">
              <a:lnSpc>
                <a:spcPct val="150000"/>
              </a:lnSpc>
            </a:pPr>
            <a:r>
              <a:rPr lang="en-GB" sz="2400" dirty="0">
                <a:solidFill>
                  <a:srgbClr val="002060"/>
                </a:solidFill>
                <a:latin typeface="Tw Cen MT" panose="020B0602020104020603" pitchFamily="34" charset="0"/>
              </a:rPr>
              <a:t>m</a:t>
            </a:r>
            <a:r>
              <a:rPr lang="en-GB" sz="2400" b="1" dirty="0">
                <a:solidFill>
                  <a:srgbClr val="002060"/>
                </a:solidFill>
                <a:latin typeface="Tw Cen MT" panose="020B0602020104020603" pitchFamily="34" charset="0"/>
              </a:rPr>
              <a:t>oo</a:t>
            </a:r>
          </a:p>
          <a:p>
            <a:pPr algn="ctr">
              <a:lnSpc>
                <a:spcPct val="150000"/>
              </a:lnSpc>
            </a:pPr>
            <a:r>
              <a:rPr lang="en-GB" sz="2400" dirty="0">
                <a:solidFill>
                  <a:srgbClr val="002060"/>
                </a:solidFill>
                <a:latin typeface="Tw Cen MT" panose="020B0602020104020603" pitchFamily="34" charset="0"/>
              </a:rPr>
              <a:t>t</a:t>
            </a:r>
            <a:r>
              <a:rPr lang="en-GB" sz="2400" b="1" dirty="0">
                <a:solidFill>
                  <a:srgbClr val="002060"/>
                </a:solidFill>
                <a:latin typeface="Tw Cen MT" panose="020B0602020104020603" pitchFamily="34" charset="0"/>
              </a:rPr>
              <a:t>wo</a:t>
            </a:r>
          </a:p>
          <a:p>
            <a:pPr algn="ctr">
              <a:lnSpc>
                <a:spcPct val="150000"/>
              </a:lnSpc>
            </a:pPr>
            <a:r>
              <a:rPr lang="en-GB" sz="2400" dirty="0">
                <a:solidFill>
                  <a:srgbClr val="002060"/>
                </a:solidFill>
                <a:latin typeface="Tw Cen MT" panose="020B0602020104020603" pitchFamily="34" charset="0"/>
              </a:rPr>
              <a:t>thr</a:t>
            </a:r>
            <a:r>
              <a:rPr lang="en-GB" sz="2400" b="1" dirty="0">
                <a:solidFill>
                  <a:srgbClr val="FF552D"/>
                </a:solidFill>
                <a:latin typeface="Tw Cen MT" panose="020B0602020104020603" pitchFamily="34" charset="0"/>
              </a:rPr>
              <a:t>ough</a:t>
            </a:r>
          </a:p>
          <a:p>
            <a:pPr algn="ctr">
              <a:lnSpc>
                <a:spcPct val="150000"/>
              </a:lnSpc>
            </a:pPr>
            <a:r>
              <a:rPr lang="en-GB" sz="2400" dirty="0">
                <a:solidFill>
                  <a:srgbClr val="002060"/>
                </a:solidFill>
                <a:latin typeface="Tw Cen MT" panose="020B0602020104020603" pitchFamily="34" charset="0"/>
              </a:rPr>
              <a:t>sh</a:t>
            </a:r>
            <a:r>
              <a:rPr lang="en-GB" sz="2400" b="1" dirty="0">
                <a:solidFill>
                  <a:srgbClr val="002060"/>
                </a:solidFill>
                <a:latin typeface="Tw Cen MT" panose="020B0602020104020603" pitchFamily="34" charset="0"/>
              </a:rPr>
              <a:t>oe</a:t>
            </a:r>
          </a:p>
          <a:p>
            <a:pPr algn="ctr">
              <a:lnSpc>
                <a:spcPct val="150000"/>
              </a:lnSpc>
            </a:pPr>
            <a:r>
              <a:rPr lang="en-GB" sz="2400" dirty="0">
                <a:solidFill>
                  <a:srgbClr val="002060"/>
                </a:solidFill>
                <a:latin typeface="Tw Cen MT" panose="020B0602020104020603" pitchFamily="34" charset="0"/>
              </a:rPr>
              <a:t>fl</a:t>
            </a:r>
            <a:r>
              <a:rPr lang="en-GB" sz="2400" b="1" dirty="0">
                <a:solidFill>
                  <a:srgbClr val="002060"/>
                </a:solidFill>
                <a:latin typeface="Tw Cen MT" panose="020B0602020104020603" pitchFamily="34" charset="0"/>
              </a:rPr>
              <a:t>ew</a:t>
            </a:r>
          </a:p>
          <a:p>
            <a:pPr algn="ctr">
              <a:lnSpc>
                <a:spcPct val="150000"/>
              </a:lnSpc>
            </a:pPr>
            <a:r>
              <a:rPr lang="en-GB" sz="2400" dirty="0">
                <a:solidFill>
                  <a:srgbClr val="002060"/>
                </a:solidFill>
                <a:latin typeface="Tw Cen MT" panose="020B0602020104020603" pitchFamily="34" charset="0"/>
              </a:rPr>
              <a:t>fl</a:t>
            </a:r>
            <a:r>
              <a:rPr lang="en-GB" sz="2400" b="1" dirty="0">
                <a:solidFill>
                  <a:srgbClr val="002060"/>
                </a:solidFill>
                <a:latin typeface="Tw Cen MT" panose="020B0602020104020603" pitchFamily="34" charset="0"/>
              </a:rPr>
              <a:t>u</a:t>
            </a:r>
          </a:p>
          <a:p>
            <a:pPr algn="ctr">
              <a:lnSpc>
                <a:spcPct val="150000"/>
              </a:lnSpc>
            </a:pPr>
            <a:r>
              <a:rPr lang="en-GB" sz="2400" dirty="0">
                <a:solidFill>
                  <a:srgbClr val="002060"/>
                </a:solidFill>
                <a:latin typeface="Tw Cen MT" panose="020B0602020104020603" pitchFamily="34" charset="0"/>
              </a:rPr>
              <a:t>bl</a:t>
            </a:r>
            <a:r>
              <a:rPr lang="en-GB" sz="2400" b="1" dirty="0">
                <a:solidFill>
                  <a:srgbClr val="002060"/>
                </a:solidFill>
                <a:latin typeface="Tw Cen MT" panose="020B0602020104020603" pitchFamily="34" charset="0"/>
              </a:rPr>
              <a:t>ue</a:t>
            </a:r>
          </a:p>
        </p:txBody>
      </p:sp>
      <p:cxnSp>
        <p:nvCxnSpPr>
          <p:cNvPr id="12" name="Straight Connector 11" descr="arrow connecting the sound /u/ in the word through to other words that have that sound such as shoe and to"/>
          <p:cNvCxnSpPr/>
          <p:nvPr/>
        </p:nvCxnSpPr>
        <p:spPr>
          <a:xfrm>
            <a:off x="4444329" y="1957363"/>
            <a:ext cx="2133600" cy="392081"/>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arrow connecting the sound /u/ in the word through to other words that have that sound such as shoe and to"/>
          <p:cNvCxnSpPr/>
          <p:nvPr/>
        </p:nvCxnSpPr>
        <p:spPr>
          <a:xfrm flipV="1">
            <a:off x="4533976" y="2349444"/>
            <a:ext cx="2008094" cy="246063"/>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arrow connecting the sound /u/ in the word through to other words that have that sound such as shoe and to"/>
          <p:cNvCxnSpPr/>
          <p:nvPr/>
        </p:nvCxnSpPr>
        <p:spPr>
          <a:xfrm flipV="1">
            <a:off x="4498117" y="2349444"/>
            <a:ext cx="2079812" cy="789829"/>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arrow connecting the sound /u/ in the word through to other words that have that sound such as shoe and to"/>
          <p:cNvCxnSpPr/>
          <p:nvPr/>
        </p:nvCxnSpPr>
        <p:spPr>
          <a:xfrm flipV="1">
            <a:off x="4802918" y="2349444"/>
            <a:ext cx="1739153" cy="1276289"/>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arrow connecting the sound /u/ in the word through to other words that have that sound such as shoe and to"/>
          <p:cNvCxnSpPr/>
          <p:nvPr/>
        </p:nvCxnSpPr>
        <p:spPr>
          <a:xfrm flipV="1">
            <a:off x="4533977" y="2352748"/>
            <a:ext cx="1972235" cy="1832095"/>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arrow connecting the sound /u/ in the word through to other words that have that sound such as shoe and to"/>
          <p:cNvCxnSpPr/>
          <p:nvPr/>
        </p:nvCxnSpPr>
        <p:spPr>
          <a:xfrm flipV="1">
            <a:off x="4533977" y="2352748"/>
            <a:ext cx="1972235" cy="2387907"/>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arrow connecting the sound /u/ in the word through to other words that have that sound such as shoe and to"/>
          <p:cNvCxnSpPr/>
          <p:nvPr/>
        </p:nvCxnSpPr>
        <p:spPr>
          <a:xfrm flipV="1">
            <a:off x="4462258" y="2352748"/>
            <a:ext cx="2079812" cy="2947895"/>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arrow connecting the sound /u/ in the word through to other words that have that sound such as shoe and to"/>
          <p:cNvCxnSpPr/>
          <p:nvPr/>
        </p:nvCxnSpPr>
        <p:spPr>
          <a:xfrm flipV="1">
            <a:off x="4601211" y="2352747"/>
            <a:ext cx="1976718" cy="3530080"/>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5" name="Straight Connector 4" descr="arrow connecting the ending of the word 'through' (ough) to other words that have that same ending such as cough or bough"/>
          <p:cNvCxnSpPr/>
          <p:nvPr/>
        </p:nvCxnSpPr>
        <p:spPr>
          <a:xfrm flipV="1">
            <a:off x="4883599" y="2349444"/>
            <a:ext cx="1694330" cy="1281953"/>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arrow connecting the ending of the word 'through' (ough) to other words that have that same ending such as cough or bough"/>
          <p:cNvCxnSpPr/>
          <p:nvPr/>
        </p:nvCxnSpPr>
        <p:spPr>
          <a:xfrm flipV="1">
            <a:off x="4883599" y="2914220"/>
            <a:ext cx="1775012" cy="717177"/>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arrow connecting the ending of the word 'through' (ough) to other words that have that same ending such as cough or bough"/>
          <p:cNvCxnSpPr/>
          <p:nvPr/>
        </p:nvCxnSpPr>
        <p:spPr>
          <a:xfrm flipV="1">
            <a:off x="4883599" y="3451387"/>
            <a:ext cx="1797424" cy="180011"/>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arrow connecting the ending of the word 'through' (ough) to other words that have that same ending such as cough or bough"/>
          <p:cNvCxnSpPr/>
          <p:nvPr/>
        </p:nvCxnSpPr>
        <p:spPr>
          <a:xfrm>
            <a:off x="4883599" y="3631396"/>
            <a:ext cx="1775012" cy="326744"/>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arrow connecting the ending of the word 'through' (ough) to other words that have that same ending such as cough or bough"/>
          <p:cNvCxnSpPr/>
          <p:nvPr/>
        </p:nvCxnSpPr>
        <p:spPr>
          <a:xfrm>
            <a:off x="4883599" y="3631397"/>
            <a:ext cx="1775012" cy="878541"/>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arrow connecting the ending of the word 'through' (ough) to other words that have that same ending such as cough or bough"/>
          <p:cNvCxnSpPr/>
          <p:nvPr/>
        </p:nvCxnSpPr>
        <p:spPr>
          <a:xfrm>
            <a:off x="4883600" y="3625733"/>
            <a:ext cx="1810871" cy="1421177"/>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arrow connecting the ending of the word 'through' (ough) to other words that have that same ending such as cough or bough"/>
          <p:cNvCxnSpPr/>
          <p:nvPr/>
        </p:nvCxnSpPr>
        <p:spPr>
          <a:xfrm>
            <a:off x="4883599" y="3625733"/>
            <a:ext cx="1824318" cy="2005669"/>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45165" y="1994997"/>
            <a:ext cx="2537011" cy="646331"/>
          </a:xfrm>
          <a:prstGeom prst="rect">
            <a:avLst/>
          </a:prstGeom>
          <a:noFill/>
        </p:spPr>
        <p:txBody>
          <a:bodyPr wrap="square" rtlCol="0">
            <a:spAutoFit/>
          </a:bodyPr>
          <a:lstStyle/>
          <a:p>
            <a:pPr>
              <a:lnSpc>
                <a:spcPct val="150000"/>
              </a:lnSpc>
            </a:pPr>
            <a:r>
              <a:rPr lang="en-GB" sz="2400" dirty="0">
                <a:solidFill>
                  <a:srgbClr val="002060"/>
                </a:solidFill>
                <a:latin typeface="Tw Cen MT" panose="020B0602020104020603" pitchFamily="34" charset="0"/>
              </a:rPr>
              <a:t>/</a:t>
            </a:r>
            <a:r>
              <a:rPr lang="en-GB" sz="2400" b="1" dirty="0">
                <a:solidFill>
                  <a:srgbClr val="FF552D"/>
                </a:solidFill>
                <a:latin typeface="Tw Cen MT" panose="020B0602020104020603" pitchFamily="34" charset="0"/>
              </a:rPr>
              <a:t>u</a:t>
            </a:r>
            <a:r>
              <a:rPr lang="en-GB" sz="2400" dirty="0">
                <a:solidFill>
                  <a:srgbClr val="002060"/>
                </a:solidFill>
                <a:latin typeface="Tw Cen MT" panose="020B0602020104020603" pitchFamily="34" charset="0"/>
              </a:rPr>
              <a:t>/ (thr</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a:t>
            </a:r>
          </a:p>
        </p:txBody>
      </p:sp>
      <p:sp>
        <p:nvSpPr>
          <p:cNvPr id="20" name="TextBox 19"/>
          <p:cNvSpPr txBox="1"/>
          <p:nvPr/>
        </p:nvSpPr>
        <p:spPr>
          <a:xfrm>
            <a:off x="6681024" y="2535212"/>
            <a:ext cx="2537011" cy="3416320"/>
          </a:xfrm>
          <a:prstGeom prst="rect">
            <a:avLst/>
          </a:prstGeom>
          <a:noFill/>
        </p:spPr>
        <p:txBody>
          <a:bodyPr wrap="square" rtlCol="0">
            <a:spAutoFit/>
          </a:bodyPr>
          <a:lstStyle/>
          <a:p>
            <a:pPr>
              <a:lnSpc>
                <a:spcPct val="150000"/>
              </a:lnSpc>
            </a:pPr>
            <a:r>
              <a:rPr lang="en-GB" sz="2400" dirty="0">
                <a:solidFill>
                  <a:srgbClr val="002060"/>
                </a:solidFill>
                <a:latin typeface="Tw Cen MT" panose="020B0602020104020603" pitchFamily="34" charset="0"/>
              </a:rPr>
              <a:t>/</a:t>
            </a:r>
            <a:r>
              <a:rPr lang="en-GB" sz="2400" dirty="0" err="1">
                <a:solidFill>
                  <a:srgbClr val="002060"/>
                </a:solidFill>
                <a:latin typeface="Tw Cen MT" panose="020B0602020104020603" pitchFamily="34" charset="0"/>
              </a:rPr>
              <a:t>ɒf</a:t>
            </a:r>
            <a:r>
              <a:rPr lang="en-GB" sz="2400" dirty="0">
                <a:solidFill>
                  <a:srgbClr val="002060"/>
                </a:solidFill>
                <a:latin typeface="Tw Cen MT" panose="020B0602020104020603" pitchFamily="34" charset="0"/>
              </a:rPr>
              <a:t>/ (c</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a:t>
            </a:r>
          </a:p>
          <a:p>
            <a:pPr>
              <a:lnSpc>
                <a:spcPct val="150000"/>
              </a:lnSpc>
            </a:pPr>
            <a:r>
              <a:rPr lang="en-GB" sz="2400" dirty="0">
                <a:solidFill>
                  <a:srgbClr val="002060"/>
                </a:solidFill>
                <a:latin typeface="Tw Cen MT" panose="020B0602020104020603" pitchFamily="34" charset="0"/>
              </a:rPr>
              <a:t>/</a:t>
            </a:r>
            <a:r>
              <a:rPr lang="en-GB" sz="2400" dirty="0" err="1">
                <a:solidFill>
                  <a:srgbClr val="002060"/>
                </a:solidFill>
                <a:latin typeface="Tw Cen MT" panose="020B0602020104020603" pitchFamily="34" charset="0"/>
              </a:rPr>
              <a:t>əʊ</a:t>
            </a:r>
            <a:r>
              <a:rPr lang="en-GB" sz="2400" dirty="0">
                <a:solidFill>
                  <a:srgbClr val="002060"/>
                </a:solidFill>
                <a:latin typeface="Tw Cen MT" panose="020B0602020104020603" pitchFamily="34" charset="0"/>
              </a:rPr>
              <a:t>/ (th</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a:t>
            </a:r>
          </a:p>
          <a:p>
            <a:pPr>
              <a:lnSpc>
                <a:spcPct val="150000"/>
              </a:lnSpc>
            </a:pPr>
            <a:r>
              <a:rPr lang="en-GB" sz="2400" dirty="0">
                <a:solidFill>
                  <a:srgbClr val="002060"/>
                </a:solidFill>
                <a:latin typeface="Tw Cen MT" panose="020B0602020104020603" pitchFamily="34" charset="0"/>
              </a:rPr>
              <a:t>/ɔː/ (th</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t)</a:t>
            </a:r>
          </a:p>
          <a:p>
            <a:pPr>
              <a:lnSpc>
                <a:spcPct val="150000"/>
              </a:lnSpc>
            </a:pPr>
            <a:r>
              <a:rPr lang="en-GB" sz="2400" dirty="0">
                <a:solidFill>
                  <a:srgbClr val="002060"/>
                </a:solidFill>
                <a:latin typeface="Tw Cen MT" panose="020B0602020104020603" pitchFamily="34" charset="0"/>
              </a:rPr>
              <a:t>/</a:t>
            </a:r>
            <a:r>
              <a:rPr lang="en-GB" sz="2400" dirty="0" err="1">
                <a:solidFill>
                  <a:srgbClr val="002060"/>
                </a:solidFill>
                <a:latin typeface="Tw Cen MT" panose="020B0602020104020603" pitchFamily="34" charset="0"/>
              </a:rPr>
              <a:t>aʊ</a:t>
            </a:r>
            <a:r>
              <a:rPr lang="en-GB" sz="2400" dirty="0">
                <a:solidFill>
                  <a:srgbClr val="002060"/>
                </a:solidFill>
                <a:latin typeface="Tw Cen MT" panose="020B0602020104020603" pitchFamily="34" charset="0"/>
              </a:rPr>
              <a:t>/ (b</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a:t>
            </a:r>
          </a:p>
          <a:p>
            <a:pPr>
              <a:lnSpc>
                <a:spcPct val="150000"/>
              </a:lnSpc>
            </a:pPr>
            <a:r>
              <a:rPr lang="en-GB" sz="2400" dirty="0">
                <a:solidFill>
                  <a:srgbClr val="002060"/>
                </a:solidFill>
                <a:latin typeface="Tw Cen MT" panose="020B0602020104020603" pitchFamily="34" charset="0"/>
              </a:rPr>
              <a:t>/ə/ (thor</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a:t>
            </a:r>
          </a:p>
          <a:p>
            <a:pPr>
              <a:lnSpc>
                <a:spcPct val="150000"/>
              </a:lnSpc>
            </a:pPr>
            <a:r>
              <a:rPr lang="en-GB" sz="2400" dirty="0">
                <a:solidFill>
                  <a:srgbClr val="002060"/>
                </a:solidFill>
                <a:latin typeface="Tw Cen MT" panose="020B0602020104020603" pitchFamily="34" charset="0"/>
              </a:rPr>
              <a:t>/</a:t>
            </a:r>
            <a:r>
              <a:rPr lang="en-GB" sz="2400" dirty="0" err="1">
                <a:solidFill>
                  <a:srgbClr val="002060"/>
                </a:solidFill>
                <a:latin typeface="Tw Cen MT" panose="020B0602020104020603" pitchFamily="34" charset="0"/>
              </a:rPr>
              <a:t>ɒx</a:t>
            </a:r>
            <a:r>
              <a:rPr lang="en-GB" sz="2400" dirty="0">
                <a:solidFill>
                  <a:srgbClr val="002060"/>
                </a:solidFill>
                <a:latin typeface="Tw Cen MT" panose="020B0602020104020603" pitchFamily="34" charset="0"/>
              </a:rPr>
              <a:t>/ (l</a:t>
            </a:r>
            <a:r>
              <a:rPr lang="en-GB" sz="2400" b="1" dirty="0">
                <a:solidFill>
                  <a:srgbClr val="002060"/>
                </a:solidFill>
                <a:latin typeface="Tw Cen MT" panose="020B0602020104020603" pitchFamily="34" charset="0"/>
              </a:rPr>
              <a:t>ough</a:t>
            </a:r>
            <a:r>
              <a:rPr lang="en-GB" sz="2400" dirty="0">
                <a:solidFill>
                  <a:srgbClr val="002060"/>
                </a:solidFill>
                <a:latin typeface="Tw Cen MT" panose="020B0602020104020603" pitchFamily="34" charset="0"/>
              </a:rPr>
              <a:t>)</a:t>
            </a:r>
          </a:p>
        </p:txBody>
      </p:sp>
    </p:spTree>
    <p:extLst>
      <p:ext uri="{BB962C8B-B14F-4D97-AF65-F5344CB8AC3E}">
        <p14:creationId xmlns:p14="http://schemas.microsoft.com/office/powerpoint/2010/main" val="16654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rectangle">
            <a:extLst>
              <a:ext uri="{FF2B5EF4-FFF2-40B4-BE49-F238E27FC236}">
                <a16:creationId xmlns:a16="http://schemas.microsoft.com/office/drawing/2014/main" id="{FF7B89BC-C17E-4447-BCF5-5271EC2B6D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6229"/>
            <a:ext cx="6649156" cy="867128"/>
          </a:xfrm>
          <a:prstGeom prst="rect">
            <a:avLst/>
          </a:prstGeom>
        </p:spPr>
      </p:pic>
      <p:sp>
        <p:nvSpPr>
          <p:cNvPr id="3" name="Title 2">
            <a:extLst>
              <a:ext uri="{FF2B5EF4-FFF2-40B4-BE49-F238E27FC236}">
                <a16:creationId xmlns:a16="http://schemas.microsoft.com/office/drawing/2014/main" id="{556E1990-0AB5-0246-9F1F-65979E0EC3C4}"/>
              </a:ext>
            </a:extLst>
          </p:cNvPr>
          <p:cNvSpPr>
            <a:spLocks noGrp="1"/>
          </p:cNvSpPr>
          <p:nvPr>
            <p:ph type="title" idx="4294967295"/>
          </p:nvPr>
        </p:nvSpPr>
        <p:spPr>
          <a:xfrm>
            <a:off x="-39503" y="220032"/>
            <a:ext cx="5586836" cy="787365"/>
          </a:xfrm>
        </p:spPr>
        <p:txBody>
          <a:bodyPr>
            <a:normAutofit fontScale="90000"/>
          </a:bodyPr>
          <a:lstStyle/>
          <a:p>
            <a:r>
              <a:rPr lang="en-GB" sz="3600" b="1" dirty="0">
                <a:solidFill>
                  <a:schemeClr val="bg1"/>
                </a:solidFill>
              </a:rPr>
              <a:t>Orthographic depth [3/4]</a:t>
            </a:r>
            <a:endParaRPr lang="en-US" sz="3600" dirty="0"/>
          </a:p>
        </p:txBody>
      </p:sp>
      <p:pic>
        <p:nvPicPr>
          <p:cNvPr id="4" name="Picture 3"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0011" y="268375"/>
            <a:ext cx="1305719" cy="86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picture of a tree"/>
          <p:cNvPicPr>
            <a:picLocks noChangeAspect="1" noChangeArrowheads="1"/>
          </p:cNvPicPr>
          <p:nvPr/>
        </p:nvPicPr>
        <p:blipFill>
          <a:blip r:embed="rId5">
            <a:extLst>
              <a:ext uri="{28A0092B-C50C-407E-A947-70E740481C1C}">
                <a14:useLocalDpi xmlns:a14="http://schemas.microsoft.com/office/drawing/2010/main" val="0"/>
              </a:ext>
            </a:extLst>
          </a:blip>
          <a:srcRect l="4153" r="4153" b="32536"/>
          <a:stretch>
            <a:fillRect/>
          </a:stretch>
        </p:blipFill>
        <p:spPr bwMode="auto">
          <a:xfrm>
            <a:off x="2653567" y="1197190"/>
            <a:ext cx="6642834" cy="4855582"/>
          </a:xfrm>
          <a:prstGeom prst="rect">
            <a:avLst/>
          </a:prstGeom>
          <a:solidFill>
            <a:srgbClr val="FFF9F7"/>
          </a:solidFill>
          <a:ln>
            <a:noFill/>
          </a:ln>
        </p:spPr>
      </p:pic>
      <p:sp>
        <p:nvSpPr>
          <p:cNvPr id="7" name="Text Box 4"/>
          <p:cNvSpPr txBox="1">
            <a:spLocks noChangeArrowheads="1"/>
          </p:cNvSpPr>
          <p:nvPr/>
        </p:nvSpPr>
        <p:spPr bwMode="auto">
          <a:xfrm>
            <a:off x="4393221" y="1091230"/>
            <a:ext cx="1154112"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err="1">
                <a:solidFill>
                  <a:srgbClr val="002060"/>
                </a:solidFill>
                <a:latin typeface="+mj-lt"/>
              </a:rPr>
              <a:t>ver</a:t>
            </a:r>
            <a:endParaRPr lang="en-GB" altLang="en-US" dirty="0">
              <a:solidFill>
                <a:srgbClr val="002060"/>
              </a:solidFill>
              <a:latin typeface="+mj-lt"/>
            </a:endParaRPr>
          </a:p>
        </p:txBody>
      </p:sp>
      <p:sp>
        <p:nvSpPr>
          <p:cNvPr id="8" name="Text Box 5"/>
          <p:cNvSpPr txBox="1">
            <a:spLocks noChangeArrowheads="1"/>
          </p:cNvSpPr>
          <p:nvPr/>
        </p:nvSpPr>
        <p:spPr bwMode="auto">
          <a:xfrm>
            <a:off x="5651496" y="1017165"/>
            <a:ext cx="1103312"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err="1">
                <a:solidFill>
                  <a:srgbClr val="002060"/>
                </a:solidFill>
                <a:latin typeface="+mj-lt"/>
              </a:rPr>
              <a:t>vers</a:t>
            </a:r>
            <a:endParaRPr lang="en-GB" altLang="en-US" dirty="0">
              <a:solidFill>
                <a:srgbClr val="002060"/>
              </a:solidFill>
              <a:latin typeface="+mj-lt"/>
            </a:endParaRPr>
          </a:p>
        </p:txBody>
      </p:sp>
      <p:sp>
        <p:nvSpPr>
          <p:cNvPr id="10" name="Text Box 7"/>
          <p:cNvSpPr txBox="1">
            <a:spLocks noChangeArrowheads="1"/>
          </p:cNvSpPr>
          <p:nvPr/>
        </p:nvSpPr>
        <p:spPr bwMode="auto">
          <a:xfrm>
            <a:off x="7580803" y="1141591"/>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err="1">
                <a:solidFill>
                  <a:srgbClr val="002060"/>
                </a:solidFill>
                <a:latin typeface="+mj-lt"/>
              </a:rPr>
              <a:t>verre</a:t>
            </a:r>
            <a:endParaRPr lang="en-GB" altLang="en-US" dirty="0">
              <a:solidFill>
                <a:srgbClr val="002060"/>
              </a:solidFill>
              <a:latin typeface="+mj-lt"/>
            </a:endParaRPr>
          </a:p>
        </p:txBody>
      </p:sp>
      <p:sp>
        <p:nvSpPr>
          <p:cNvPr id="11" name="Text Box 8"/>
          <p:cNvSpPr txBox="1">
            <a:spLocks noChangeArrowheads="1"/>
          </p:cNvSpPr>
          <p:nvPr/>
        </p:nvSpPr>
        <p:spPr bwMode="auto">
          <a:xfrm>
            <a:off x="8416682" y="1877698"/>
            <a:ext cx="1873250" cy="646112"/>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err="1">
                <a:solidFill>
                  <a:srgbClr val="002060"/>
                </a:solidFill>
                <a:latin typeface="+mj-lt"/>
              </a:rPr>
              <a:t>verres</a:t>
            </a:r>
            <a:endParaRPr lang="en-GB" altLang="en-US" dirty="0">
              <a:solidFill>
                <a:srgbClr val="002060"/>
              </a:solidFill>
              <a:latin typeface="+mj-lt"/>
            </a:endParaRPr>
          </a:p>
        </p:txBody>
      </p:sp>
      <p:sp>
        <p:nvSpPr>
          <p:cNvPr id="12" name="Text Box 9"/>
          <p:cNvSpPr txBox="1">
            <a:spLocks noChangeArrowheads="1"/>
          </p:cNvSpPr>
          <p:nvPr/>
        </p:nvSpPr>
        <p:spPr bwMode="auto">
          <a:xfrm>
            <a:off x="8602847" y="3099064"/>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solidFill>
                  <a:srgbClr val="002060"/>
                </a:solidFill>
                <a:latin typeface="+mj-lt"/>
              </a:rPr>
              <a:t>* </a:t>
            </a:r>
            <a:r>
              <a:rPr lang="en-GB" altLang="en-US" sz="3600" dirty="0" err="1">
                <a:solidFill>
                  <a:srgbClr val="002060"/>
                </a:solidFill>
                <a:latin typeface="+mj-lt"/>
              </a:rPr>
              <a:t>vaire</a:t>
            </a:r>
            <a:endParaRPr lang="en-GB" altLang="en-US" sz="3600" dirty="0">
              <a:solidFill>
                <a:srgbClr val="002060"/>
              </a:solidFill>
              <a:latin typeface="+mj-lt"/>
            </a:endParaRPr>
          </a:p>
        </p:txBody>
      </p:sp>
      <p:sp>
        <p:nvSpPr>
          <p:cNvPr id="13" name="Text Box 10"/>
          <p:cNvSpPr txBox="1">
            <a:spLocks noChangeArrowheads="1"/>
          </p:cNvSpPr>
          <p:nvPr/>
        </p:nvSpPr>
        <p:spPr bwMode="auto">
          <a:xfrm>
            <a:off x="8530280" y="3890698"/>
            <a:ext cx="1873250" cy="646112"/>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solidFill>
                  <a:srgbClr val="002060"/>
                </a:solidFill>
                <a:latin typeface="+mj-lt"/>
              </a:rPr>
              <a:t>* </a:t>
            </a:r>
            <a:r>
              <a:rPr lang="en-GB" altLang="en-US" sz="3600" dirty="0" err="1">
                <a:solidFill>
                  <a:srgbClr val="002060"/>
                </a:solidFill>
                <a:latin typeface="+mj-lt"/>
              </a:rPr>
              <a:t>vaires</a:t>
            </a:r>
            <a:endParaRPr lang="en-GB" altLang="en-US" sz="3600" dirty="0">
              <a:solidFill>
                <a:srgbClr val="002060"/>
              </a:solidFill>
              <a:latin typeface="+mj-lt"/>
            </a:endParaRPr>
          </a:p>
        </p:txBody>
      </p:sp>
      <p:sp>
        <p:nvSpPr>
          <p:cNvPr id="14" name="Text Box 11"/>
          <p:cNvSpPr txBox="1">
            <a:spLocks noChangeArrowheads="1"/>
          </p:cNvSpPr>
          <p:nvPr/>
        </p:nvSpPr>
        <p:spPr bwMode="auto">
          <a:xfrm>
            <a:off x="7593655" y="5104951"/>
            <a:ext cx="1873250" cy="646112"/>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solidFill>
                  <a:srgbClr val="002060"/>
                </a:solidFill>
                <a:latin typeface="+mj-lt"/>
              </a:rPr>
              <a:t>* </a:t>
            </a:r>
            <a:r>
              <a:rPr lang="en-GB" altLang="en-US" sz="3600" dirty="0" err="1">
                <a:solidFill>
                  <a:srgbClr val="002060"/>
                </a:solidFill>
                <a:latin typeface="+mj-lt"/>
              </a:rPr>
              <a:t>verd</a:t>
            </a:r>
            <a:endParaRPr lang="en-GB" altLang="en-US" sz="3600" dirty="0">
              <a:solidFill>
                <a:srgbClr val="002060"/>
              </a:solidFill>
              <a:latin typeface="+mj-lt"/>
            </a:endParaRPr>
          </a:p>
        </p:txBody>
      </p:sp>
      <p:pic>
        <p:nvPicPr>
          <p:cNvPr id="15" name="Picture 12" descr="scan001001"/>
          <p:cNvPicPr>
            <a:picLocks noChangeAspect="1" noChangeArrowheads="1"/>
          </p:cNvPicPr>
          <p:nvPr/>
        </p:nvPicPr>
        <p:blipFill>
          <a:blip r:embed="rId6">
            <a:extLst>
              <a:ext uri="{28A0092B-C50C-407E-A947-70E740481C1C}">
                <a14:useLocalDpi xmlns:a14="http://schemas.microsoft.com/office/drawing/2010/main" val="0"/>
              </a:ext>
            </a:extLst>
          </a:blip>
          <a:srcRect l="14078" t="32144" r="62671" b="61243"/>
          <a:stretch>
            <a:fillRect/>
          </a:stretch>
        </p:blipFill>
        <p:spPr bwMode="auto">
          <a:xfrm>
            <a:off x="5335467" y="6052771"/>
            <a:ext cx="16557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5"/>
          <p:cNvSpPr txBox="1">
            <a:spLocks noChangeArrowheads="1"/>
          </p:cNvSpPr>
          <p:nvPr/>
        </p:nvSpPr>
        <p:spPr bwMode="auto">
          <a:xfrm>
            <a:off x="1872947" y="4155709"/>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a:solidFill>
                  <a:srgbClr val="002060"/>
                </a:solidFill>
                <a:latin typeface="+mj-lt"/>
              </a:rPr>
              <a:t>vair</a:t>
            </a:r>
            <a:endParaRPr lang="en-GB" altLang="en-US">
              <a:solidFill>
                <a:srgbClr val="002060"/>
              </a:solidFill>
              <a:latin typeface="+mj-lt"/>
            </a:endParaRPr>
          </a:p>
        </p:txBody>
      </p:sp>
      <p:sp>
        <p:nvSpPr>
          <p:cNvPr id="6" name="Text Box 3"/>
          <p:cNvSpPr txBox="1">
            <a:spLocks noChangeArrowheads="1"/>
          </p:cNvSpPr>
          <p:nvPr/>
        </p:nvSpPr>
        <p:spPr bwMode="auto">
          <a:xfrm>
            <a:off x="2549404" y="2884122"/>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a:solidFill>
                  <a:srgbClr val="002060"/>
                </a:solidFill>
                <a:latin typeface="+mj-lt"/>
              </a:rPr>
              <a:t>vert</a:t>
            </a:r>
            <a:endParaRPr lang="en-GB" altLang="en-US">
              <a:solidFill>
                <a:srgbClr val="002060"/>
              </a:solidFill>
              <a:latin typeface="+mj-lt"/>
            </a:endParaRPr>
          </a:p>
        </p:txBody>
      </p:sp>
      <p:sp>
        <p:nvSpPr>
          <p:cNvPr id="9" name="Text Box 6"/>
          <p:cNvSpPr txBox="1">
            <a:spLocks noChangeArrowheads="1"/>
          </p:cNvSpPr>
          <p:nvPr/>
        </p:nvSpPr>
        <p:spPr bwMode="auto">
          <a:xfrm>
            <a:off x="2838694" y="2154176"/>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solidFill>
                  <a:srgbClr val="002060"/>
                </a:solidFill>
                <a:latin typeface="+mj-lt"/>
              </a:rPr>
              <a:t>verts</a:t>
            </a:r>
            <a:endParaRPr lang="en-GB" altLang="en-US" dirty="0">
              <a:solidFill>
                <a:srgbClr val="002060"/>
              </a:solidFill>
              <a:latin typeface="+mj-lt"/>
            </a:endParaRPr>
          </a:p>
        </p:txBody>
      </p:sp>
    </p:spTree>
    <p:extLst>
      <p:ext uri="{BB962C8B-B14F-4D97-AF65-F5344CB8AC3E}">
        <p14:creationId xmlns:p14="http://schemas.microsoft.com/office/powerpoint/2010/main" val="28229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6" grpId="0" animBg="1"/>
      <p:bldP spid="6" grpId="0" animBg="1"/>
      <p:bldP spid="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8606</TotalTime>
  <Words>9325</Words>
  <Application>Microsoft Macintosh PowerPoint</Application>
  <PresentationFormat>Widescreen</PresentationFormat>
  <Paragraphs>432</Paragraphs>
  <Slides>33</Slides>
  <Notes>33</Notes>
  <HiddenSlides>1</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5yearsoldfont</vt:lpstr>
      <vt:lpstr>Arial</vt:lpstr>
      <vt:lpstr>Calibri</vt:lpstr>
      <vt:lpstr>Century Gothic</vt:lpstr>
      <vt:lpstr>Tw Cen MT</vt:lpstr>
      <vt:lpstr>1_Office Theme</vt:lpstr>
      <vt:lpstr>3_Office Theme</vt:lpstr>
      <vt:lpstr>NCELP Theme</vt:lpstr>
      <vt:lpstr>10_Office Theme</vt:lpstr>
      <vt:lpstr>2_Office Theme</vt:lpstr>
      <vt:lpstr>Teaching phonics:  why and how for KS3 and KS4</vt:lpstr>
      <vt:lpstr>Aims for the session</vt:lpstr>
      <vt:lpstr>TSC review: Essential language knowledge  (for beginner language learners)</vt:lpstr>
      <vt:lpstr>Definitions [1/3]</vt:lpstr>
      <vt:lpstr>Definitions [2/3]</vt:lpstr>
      <vt:lpstr>Definitions [3/3]</vt:lpstr>
      <vt:lpstr>Orthographic depth [1/4]</vt:lpstr>
      <vt:lpstr>Orthographic depth [2/4]</vt:lpstr>
      <vt:lpstr>Orthographic depth [3/4]</vt:lpstr>
      <vt:lpstr>Orthographic depth [4/4]</vt:lpstr>
      <vt:lpstr>Why teach phonics? [1/3]</vt:lpstr>
      <vt:lpstr>Why teach phonics? [2/3]</vt:lpstr>
      <vt:lpstr>Why teach phonics? [3/3]</vt:lpstr>
      <vt:lpstr>In the classroom</vt:lpstr>
      <vt:lpstr>Can we teach phonics? </vt:lpstr>
      <vt:lpstr>Research evidence (1/8)</vt:lpstr>
      <vt:lpstr>Research evidence (2/8)</vt:lpstr>
      <vt:lpstr>Research evidence (3/8)</vt:lpstr>
      <vt:lpstr>Research evidence (4/8)</vt:lpstr>
      <vt:lpstr>Research evidence (5/8)</vt:lpstr>
      <vt:lpstr>Research evidence (6/8)</vt:lpstr>
      <vt:lpstr>Research evidence (7/8)</vt:lpstr>
      <vt:lpstr>Research evidence (8/8)</vt:lpstr>
      <vt:lpstr>Aims for the session</vt:lpstr>
      <vt:lpstr>Assessing and monitoring progress</vt:lpstr>
      <vt:lpstr>Assessing &amp; monitoring progress</vt:lpstr>
      <vt:lpstr>Section A: Listening - Phonics</vt:lpstr>
      <vt:lpstr>SECTION D: Speaking - Phonics</vt:lpstr>
      <vt:lpstr>Y8 French Applying your knowledge</vt:lpstr>
      <vt:lpstr>Summary key points</vt:lpstr>
      <vt:lpstr>Aims for the session</vt:lpstr>
      <vt:lpstr>  BREAK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520</cp:revision>
  <cp:lastPrinted>2021-05-25T08:31:29Z</cp:lastPrinted>
  <dcterms:created xsi:type="dcterms:W3CDTF">2019-03-27T07:30:03Z</dcterms:created>
  <dcterms:modified xsi:type="dcterms:W3CDTF">2021-06-11T14:34:23Z</dcterms:modified>
</cp:coreProperties>
</file>