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07" r:id="rId4"/>
  </p:sldMasterIdLst>
  <p:notesMasterIdLst>
    <p:notesMasterId r:id="rId21"/>
  </p:notesMasterIdLst>
  <p:sldIdLst>
    <p:sldId id="271" r:id="rId5"/>
    <p:sldId id="313" r:id="rId6"/>
    <p:sldId id="549" r:id="rId7"/>
    <p:sldId id="550" r:id="rId8"/>
    <p:sldId id="551" r:id="rId9"/>
    <p:sldId id="552" r:id="rId10"/>
    <p:sldId id="553" r:id="rId11"/>
    <p:sldId id="554" r:id="rId12"/>
    <p:sldId id="520" r:id="rId13"/>
    <p:sldId id="317" r:id="rId14"/>
    <p:sldId id="314" r:id="rId15"/>
    <p:sldId id="315" r:id="rId16"/>
    <p:sldId id="318" r:id="rId17"/>
    <p:sldId id="319" r:id="rId18"/>
    <p:sldId id="320"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1" autoAdjust="0"/>
  </p:normalViewPr>
  <p:slideViewPr>
    <p:cSldViewPr snapToGrid="0">
      <p:cViewPr varScale="1">
        <p:scale>
          <a:sx n="62" d="100"/>
          <a:sy n="62" d="100"/>
        </p:scale>
        <p:origin x="105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3.1.5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dirty="0">
                <a:solidFill>
                  <a:srgbClr val="000000"/>
                </a:solidFill>
                <a:latin typeface="Century Gothic" panose="020B0502020202020204" pitchFamily="34" charset="0"/>
              </a:rPr>
              <a:t>sais [67], sait [67], savoir [67], café [1886], cinéma [1623], plage [2693], rue [598], devant [198], derrière [805], entre [55]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3.1.2</a:t>
            </a:r>
            <a:r>
              <a:rPr lang="en-GB" sz="1200" b="1" i="0" u="none" strike="noStrike" kern="1200" cap="none" baseline="0" dirty="0">
                <a:solidFill>
                  <a:schemeClr val="tx1"/>
                </a:solidFill>
                <a:effectLst/>
                <a:latin typeface="+mn-lt"/>
                <a:ea typeface="Calibri"/>
                <a:cs typeface="Calibri"/>
                <a:sym typeface="Calibri"/>
              </a:rPr>
              <a:t>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dire [37], dis [37], dit [37], sors [309], sort [309], sortir [309], venir [88], viens [88], vient [88], vérité [907], de [2], important [215]</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2.2.2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aéroport [2113], l'étranger [305], hôtel [1774], île [1245], université [1192], États-Unis [n/a], rarement [2535], souvent [287]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This slide practises the form of the nouns in this week’s new and revisited vocabulary sets.</a:t>
            </a:r>
          </a:p>
          <a:p>
            <a:pPr eaLnBrk="1" hangingPunct="1">
              <a:spcBef>
                <a:spcPct val="0"/>
              </a:spcBef>
            </a:pPr>
            <a:endParaRPr lang="en-GB" dirty="0"/>
          </a:p>
          <a:p>
            <a:pPr eaLnBrk="1" hangingPunct="1">
              <a:spcBef>
                <a:spcPct val="0"/>
              </a:spcBef>
            </a:pPr>
            <a:r>
              <a:rPr lang="en-GB" dirty="0"/>
              <a:t>Students to draw two boxes in books/on whiteboard. Students to categorise nouns</a:t>
            </a:r>
            <a:r>
              <a:rPr lang="en-GB" baseline="0" dirty="0"/>
              <a:t> by gender and write them from memory</a:t>
            </a:r>
            <a:r>
              <a:rPr lang="en-GB" dirty="0"/>
              <a:t>. Teacher to ask which article is needed in front of each one.</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The indefinite article is used to show the gender of nouns beginning with a vowel, and to prepare for use with ‘</a:t>
            </a:r>
            <a:r>
              <a:rPr lang="en-GB" sz="1200" kern="1200" dirty="0" err="1">
                <a:solidFill>
                  <a:schemeClr val="tx1"/>
                </a:solidFill>
                <a:effectLst/>
                <a:latin typeface="+mn-lt"/>
                <a:ea typeface="+mn-ea"/>
                <a:cs typeface="+mn-cs"/>
              </a:rPr>
              <a:t>il</a:t>
            </a:r>
            <a:r>
              <a:rPr lang="en-GB" sz="1200" kern="1200" dirty="0">
                <a:solidFill>
                  <a:schemeClr val="tx1"/>
                </a:solidFill>
                <a:effectLst/>
                <a:latin typeface="+mn-lt"/>
                <a:ea typeface="+mn-ea"/>
                <a:cs typeface="+mn-cs"/>
              </a:rPr>
              <a:t> y a / </a:t>
            </a:r>
            <a:r>
              <a:rPr lang="en-GB" sz="1200" kern="1200" dirty="0" err="1">
                <a:solidFill>
                  <a:schemeClr val="tx1"/>
                </a:solidFill>
                <a:effectLst/>
                <a:latin typeface="+mn-lt"/>
                <a:ea typeface="+mn-ea"/>
                <a:cs typeface="+mn-cs"/>
              </a:rPr>
              <a:t>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n’y</a:t>
            </a:r>
            <a:r>
              <a:rPr lang="en-GB" sz="1200" kern="1200" dirty="0">
                <a:solidFill>
                  <a:schemeClr val="tx1"/>
                </a:solidFill>
                <a:effectLst/>
                <a:latin typeface="+mn-lt"/>
                <a:ea typeface="+mn-ea"/>
                <a:cs typeface="+mn-cs"/>
              </a:rPr>
              <a:t> a pas’ later in the lesson.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This slide practises the meaning of the masculine nouns.</a:t>
            </a:r>
          </a:p>
          <a:p>
            <a:pPr eaLnBrk="1" hangingPunct="1">
              <a:spcBef>
                <a:spcPct val="0"/>
              </a:spcBef>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First, students see the French and say the French, in order from left to right. Then, the French words disappear randomly one by one and students say the French again. Since these words are near-cognates, teacher to listen carefully to ensure that words are being pronounced according to French SSCs.</a:t>
            </a:r>
          </a:p>
          <a:p>
            <a:pPr eaLnBrk="1" hangingPunct="1">
              <a:spcBef>
                <a:spcPct val="0"/>
              </a:spcBef>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introduced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3.1.5 </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sais [67], sait [67], savoir [67], </a:t>
            </a:r>
            <a:r>
              <a:rPr lang="fr-FR" sz="1200" b="1" kern="1200" dirty="0">
                <a:solidFill>
                  <a:schemeClr val="tx1"/>
                </a:solidFill>
                <a:effectLst/>
                <a:latin typeface="+mn-lt"/>
                <a:ea typeface="+mn-ea"/>
                <a:cs typeface="+mn-cs"/>
              </a:rPr>
              <a:t>café</a:t>
            </a:r>
            <a:r>
              <a:rPr lang="fr-FR" sz="1200" kern="1200" dirty="0">
                <a:solidFill>
                  <a:schemeClr val="tx1"/>
                </a:solidFill>
                <a:effectLst/>
                <a:latin typeface="+mn-lt"/>
                <a:ea typeface="+mn-ea"/>
                <a:cs typeface="+mn-cs"/>
              </a:rPr>
              <a:t> [1886], </a:t>
            </a:r>
            <a:r>
              <a:rPr lang="fr-FR" sz="1200" b="1" kern="1200" dirty="0">
                <a:solidFill>
                  <a:schemeClr val="tx1"/>
                </a:solidFill>
                <a:effectLst/>
                <a:latin typeface="+mn-lt"/>
                <a:ea typeface="+mn-ea"/>
                <a:cs typeface="+mn-cs"/>
              </a:rPr>
              <a:t>cinéma</a:t>
            </a:r>
            <a:r>
              <a:rPr lang="fr-FR" sz="1200" kern="1200" dirty="0">
                <a:solidFill>
                  <a:schemeClr val="tx1"/>
                </a:solidFill>
                <a:effectLst/>
                <a:latin typeface="+mn-lt"/>
                <a:ea typeface="+mn-ea"/>
                <a:cs typeface="+mn-cs"/>
              </a:rPr>
              <a:t> [1623], </a:t>
            </a:r>
            <a:r>
              <a:rPr lang="fr-FR" sz="1200" b="0" kern="1200" dirty="0">
                <a:solidFill>
                  <a:schemeClr val="tx1"/>
                </a:solidFill>
                <a:effectLst/>
                <a:latin typeface="+mn-lt"/>
                <a:ea typeface="+mn-ea"/>
                <a:cs typeface="+mn-cs"/>
              </a:rPr>
              <a:t>plage</a:t>
            </a:r>
            <a:r>
              <a:rPr lang="fr-FR" sz="1200" kern="1200" dirty="0">
                <a:solidFill>
                  <a:schemeClr val="tx1"/>
                </a:solidFill>
                <a:effectLst/>
                <a:latin typeface="+mn-lt"/>
                <a:ea typeface="+mn-ea"/>
                <a:cs typeface="+mn-cs"/>
              </a:rPr>
              <a:t> [2693], </a:t>
            </a:r>
            <a:r>
              <a:rPr lang="fr-FR" sz="1200" b="0" kern="1200" dirty="0">
                <a:solidFill>
                  <a:schemeClr val="tx1"/>
                </a:solidFill>
                <a:effectLst/>
                <a:latin typeface="+mn-lt"/>
                <a:ea typeface="+mn-ea"/>
                <a:cs typeface="+mn-cs"/>
              </a:rPr>
              <a:t>rue</a:t>
            </a:r>
            <a:r>
              <a:rPr lang="fr-FR" sz="1200" kern="1200" dirty="0">
                <a:solidFill>
                  <a:schemeClr val="tx1"/>
                </a:solidFill>
                <a:effectLst/>
                <a:latin typeface="+mn-lt"/>
                <a:ea typeface="+mn-ea"/>
                <a:cs typeface="+mn-cs"/>
              </a:rPr>
              <a:t> [598], devant [198], derrière [805], entre [55]</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revisited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2.2.2 </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aéroport</a:t>
            </a:r>
            <a:r>
              <a:rPr lang="fr-FR" sz="1200" kern="1200" dirty="0">
                <a:solidFill>
                  <a:schemeClr val="tx1"/>
                </a:solidFill>
                <a:effectLst/>
                <a:latin typeface="+mn-lt"/>
                <a:ea typeface="+mn-ea"/>
                <a:cs typeface="+mn-cs"/>
              </a:rPr>
              <a:t> [2113], l'étranger [305], </a:t>
            </a:r>
            <a:r>
              <a:rPr lang="fr-FR" sz="1200" b="1" kern="1200" dirty="0">
                <a:solidFill>
                  <a:schemeClr val="tx1"/>
                </a:solidFill>
                <a:effectLst/>
                <a:latin typeface="+mn-lt"/>
                <a:ea typeface="+mn-ea"/>
                <a:cs typeface="+mn-cs"/>
              </a:rPr>
              <a:t>hôtel</a:t>
            </a:r>
            <a:r>
              <a:rPr lang="fr-FR" sz="1200" kern="1200" dirty="0">
                <a:solidFill>
                  <a:schemeClr val="tx1"/>
                </a:solidFill>
                <a:effectLst/>
                <a:latin typeface="+mn-lt"/>
                <a:ea typeface="+mn-ea"/>
                <a:cs typeface="+mn-cs"/>
              </a:rPr>
              <a:t> [1774], </a:t>
            </a:r>
            <a:r>
              <a:rPr lang="fr-FR" sz="1200" b="0" kern="1200" dirty="0">
                <a:solidFill>
                  <a:schemeClr val="tx1"/>
                </a:solidFill>
                <a:effectLst/>
                <a:latin typeface="+mn-lt"/>
                <a:ea typeface="+mn-ea"/>
                <a:cs typeface="+mn-cs"/>
              </a:rPr>
              <a:t>île</a:t>
            </a:r>
            <a:r>
              <a:rPr lang="fr-FR" sz="1200" kern="1200" dirty="0">
                <a:solidFill>
                  <a:schemeClr val="tx1"/>
                </a:solidFill>
                <a:effectLst/>
                <a:latin typeface="+mn-lt"/>
                <a:ea typeface="+mn-ea"/>
                <a:cs typeface="+mn-cs"/>
              </a:rPr>
              <a:t> [1245], </a:t>
            </a:r>
            <a:r>
              <a:rPr lang="fr-FR" sz="1200" b="0" kern="1200" dirty="0">
                <a:solidFill>
                  <a:schemeClr val="tx1"/>
                </a:solidFill>
                <a:effectLst/>
                <a:latin typeface="+mn-lt"/>
                <a:ea typeface="+mn-ea"/>
                <a:cs typeface="+mn-cs"/>
              </a:rPr>
              <a:t>université</a:t>
            </a:r>
            <a:r>
              <a:rPr lang="fr-FR" sz="1200" kern="1200" dirty="0">
                <a:solidFill>
                  <a:schemeClr val="tx1"/>
                </a:solidFill>
                <a:effectLst/>
                <a:latin typeface="+mn-lt"/>
                <a:ea typeface="+mn-ea"/>
                <a:cs typeface="+mn-cs"/>
              </a:rPr>
              <a:t> [1192], États-Unis [n/a], rarement [2535], souvent [287]</a:t>
            </a:r>
          </a:p>
          <a:p>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kern="1200" dirty="0" err="1">
                <a:solidFill>
                  <a:schemeClr val="tx1"/>
                </a:solidFill>
                <a:effectLst/>
                <a:latin typeface="+mn-lt"/>
                <a:ea typeface="+mn-ea"/>
                <a:cs typeface="+mn-cs"/>
              </a:rPr>
              <a:t>Londsale</a:t>
            </a:r>
            <a:r>
              <a:rPr lang="fr-FR" sz="1200" kern="1200" dirty="0">
                <a:solidFill>
                  <a:schemeClr val="tx1"/>
                </a:solidFill>
                <a:effectLst/>
                <a:latin typeface="+mn-lt"/>
                <a:ea typeface="+mn-ea"/>
                <a:cs typeface="+mn-cs"/>
              </a:rPr>
              <a:t>, D., &amp; Le Bras, Y.  </a:t>
            </a:r>
            <a:r>
              <a:rPr lang="en-GB" sz="1200" kern="1200" dirty="0">
                <a:solidFill>
                  <a:schemeClr val="tx1"/>
                </a:solidFill>
                <a:effectLst/>
                <a:latin typeface="+mn-lt"/>
                <a:ea typeface="+mn-ea"/>
                <a:cs typeface="+mn-cs"/>
              </a:rPr>
              <a:t>(2009).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27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This slide practises the meaning of the feminine nouns.</a:t>
            </a:r>
          </a:p>
          <a:p>
            <a:pPr eaLnBrk="1" hangingPunct="1">
              <a:spcBef>
                <a:spcPct val="0"/>
              </a:spcBef>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First, students see the French and say the French, in order from left to right. Then, the French words disappear randomly one by one and students say the French, again.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introduced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3.1.5 </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sais [67], sait [67], savoir [67], </a:t>
            </a:r>
            <a:r>
              <a:rPr lang="fr-FR" sz="1200" b="0" kern="1200" dirty="0">
                <a:solidFill>
                  <a:schemeClr val="tx1"/>
                </a:solidFill>
                <a:effectLst/>
                <a:latin typeface="+mn-lt"/>
                <a:ea typeface="+mn-ea"/>
                <a:cs typeface="+mn-cs"/>
              </a:rPr>
              <a:t>café</a:t>
            </a:r>
            <a:r>
              <a:rPr lang="fr-FR" sz="1200" kern="1200" dirty="0">
                <a:solidFill>
                  <a:schemeClr val="tx1"/>
                </a:solidFill>
                <a:effectLst/>
                <a:latin typeface="+mn-lt"/>
                <a:ea typeface="+mn-ea"/>
                <a:cs typeface="+mn-cs"/>
              </a:rPr>
              <a:t> [1886], </a:t>
            </a:r>
            <a:r>
              <a:rPr lang="fr-FR" sz="1200" b="0" kern="1200" dirty="0">
                <a:solidFill>
                  <a:schemeClr val="tx1"/>
                </a:solidFill>
                <a:effectLst/>
                <a:latin typeface="+mn-lt"/>
                <a:ea typeface="+mn-ea"/>
                <a:cs typeface="+mn-cs"/>
              </a:rPr>
              <a:t>cinéma</a:t>
            </a:r>
            <a:r>
              <a:rPr lang="fr-FR" sz="1200" kern="1200" dirty="0">
                <a:solidFill>
                  <a:schemeClr val="tx1"/>
                </a:solidFill>
                <a:effectLst/>
                <a:latin typeface="+mn-lt"/>
                <a:ea typeface="+mn-ea"/>
                <a:cs typeface="+mn-cs"/>
              </a:rPr>
              <a:t> [1623], </a:t>
            </a:r>
            <a:r>
              <a:rPr lang="fr-FR" sz="1200" b="1" kern="1200" dirty="0">
                <a:solidFill>
                  <a:schemeClr val="tx1"/>
                </a:solidFill>
                <a:effectLst/>
                <a:latin typeface="+mn-lt"/>
                <a:ea typeface="+mn-ea"/>
                <a:cs typeface="+mn-cs"/>
              </a:rPr>
              <a:t>plage</a:t>
            </a:r>
            <a:r>
              <a:rPr lang="fr-FR" sz="1200" kern="1200" dirty="0">
                <a:solidFill>
                  <a:schemeClr val="tx1"/>
                </a:solidFill>
                <a:effectLst/>
                <a:latin typeface="+mn-lt"/>
                <a:ea typeface="+mn-ea"/>
                <a:cs typeface="+mn-cs"/>
              </a:rPr>
              <a:t> [2693], </a:t>
            </a:r>
            <a:r>
              <a:rPr lang="fr-FR" sz="1200" b="1" kern="1200" dirty="0">
                <a:solidFill>
                  <a:schemeClr val="tx1"/>
                </a:solidFill>
                <a:effectLst/>
                <a:latin typeface="+mn-lt"/>
                <a:ea typeface="+mn-ea"/>
                <a:cs typeface="+mn-cs"/>
              </a:rPr>
              <a:t>rue</a:t>
            </a:r>
            <a:r>
              <a:rPr lang="fr-FR" sz="1200" kern="1200" dirty="0">
                <a:solidFill>
                  <a:schemeClr val="tx1"/>
                </a:solidFill>
                <a:effectLst/>
                <a:latin typeface="+mn-lt"/>
                <a:ea typeface="+mn-ea"/>
                <a:cs typeface="+mn-cs"/>
              </a:rPr>
              <a:t> [598], devant [198], derrière [805], entre [55]</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revisited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2.2.2 </a:t>
            </a:r>
            <a:r>
              <a:rPr lang="fr-FR" sz="1200"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aéroport</a:t>
            </a:r>
            <a:r>
              <a:rPr lang="fr-FR" sz="1200" kern="1200" dirty="0">
                <a:solidFill>
                  <a:schemeClr val="tx1"/>
                </a:solidFill>
                <a:effectLst/>
                <a:latin typeface="+mn-lt"/>
                <a:ea typeface="+mn-ea"/>
                <a:cs typeface="+mn-cs"/>
              </a:rPr>
              <a:t> [2113], l'étranger [305], </a:t>
            </a:r>
            <a:r>
              <a:rPr lang="fr-FR" sz="1200" b="0" kern="1200" dirty="0">
                <a:solidFill>
                  <a:schemeClr val="tx1"/>
                </a:solidFill>
                <a:effectLst/>
                <a:latin typeface="+mn-lt"/>
                <a:ea typeface="+mn-ea"/>
                <a:cs typeface="+mn-cs"/>
              </a:rPr>
              <a:t>hôtel</a:t>
            </a:r>
            <a:r>
              <a:rPr lang="fr-FR" sz="1200" kern="1200" dirty="0">
                <a:solidFill>
                  <a:schemeClr val="tx1"/>
                </a:solidFill>
                <a:effectLst/>
                <a:latin typeface="+mn-lt"/>
                <a:ea typeface="+mn-ea"/>
                <a:cs typeface="+mn-cs"/>
              </a:rPr>
              <a:t> [1774], </a:t>
            </a:r>
            <a:r>
              <a:rPr lang="fr-FR" sz="1200" b="1" kern="1200" dirty="0">
                <a:solidFill>
                  <a:schemeClr val="tx1"/>
                </a:solidFill>
                <a:effectLst/>
                <a:latin typeface="+mn-lt"/>
                <a:ea typeface="+mn-ea"/>
                <a:cs typeface="+mn-cs"/>
              </a:rPr>
              <a:t>île</a:t>
            </a:r>
            <a:r>
              <a:rPr lang="fr-FR" sz="1200" kern="1200" dirty="0">
                <a:solidFill>
                  <a:schemeClr val="tx1"/>
                </a:solidFill>
                <a:effectLst/>
                <a:latin typeface="+mn-lt"/>
                <a:ea typeface="+mn-ea"/>
                <a:cs typeface="+mn-cs"/>
              </a:rPr>
              <a:t> [1245], </a:t>
            </a:r>
            <a:r>
              <a:rPr lang="fr-FR" sz="1200" b="1" kern="1200" dirty="0">
                <a:solidFill>
                  <a:schemeClr val="tx1"/>
                </a:solidFill>
                <a:effectLst/>
                <a:latin typeface="+mn-lt"/>
                <a:ea typeface="+mn-ea"/>
                <a:cs typeface="+mn-cs"/>
              </a:rPr>
              <a:t>université</a:t>
            </a:r>
            <a:r>
              <a:rPr lang="fr-FR" sz="1200" kern="1200" dirty="0">
                <a:solidFill>
                  <a:schemeClr val="tx1"/>
                </a:solidFill>
                <a:effectLst/>
                <a:latin typeface="+mn-lt"/>
                <a:ea typeface="+mn-ea"/>
                <a:cs typeface="+mn-cs"/>
              </a:rPr>
              <a:t> [1192], États-Unis [n/a], rarement [2535], souvent [287]</a:t>
            </a:r>
          </a:p>
          <a:p>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kern="1200" dirty="0" err="1">
                <a:solidFill>
                  <a:schemeClr val="tx1"/>
                </a:solidFill>
                <a:effectLst/>
                <a:latin typeface="+mn-lt"/>
                <a:ea typeface="+mn-ea"/>
                <a:cs typeface="+mn-cs"/>
              </a:rPr>
              <a:t>Londsale</a:t>
            </a:r>
            <a:r>
              <a:rPr lang="fr-FR" sz="1200" kern="1200" dirty="0">
                <a:solidFill>
                  <a:schemeClr val="tx1"/>
                </a:solidFill>
                <a:effectLst/>
                <a:latin typeface="+mn-lt"/>
                <a:ea typeface="+mn-ea"/>
                <a:cs typeface="+mn-cs"/>
              </a:rPr>
              <a:t>, D., &amp; Le Bras, Y.  </a:t>
            </a:r>
            <a:r>
              <a:rPr lang="en-GB" sz="1200" kern="1200" dirty="0">
                <a:solidFill>
                  <a:schemeClr val="tx1"/>
                </a:solidFill>
                <a:effectLst/>
                <a:latin typeface="+mn-lt"/>
                <a:ea typeface="+mn-ea"/>
                <a:cs typeface="+mn-cs"/>
              </a:rPr>
              <a:t>(2009).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35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This and the following two slides introduce the prepositions from this week’s vocabulary.</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Teacher elicits the answer by asking e.g. ‘</a:t>
            </a:r>
            <a:r>
              <a:rPr lang="en-GB" sz="1200" kern="1200" dirty="0" err="1">
                <a:solidFill>
                  <a:schemeClr val="tx1"/>
                </a:solidFill>
                <a:effectLst/>
                <a:latin typeface="+mn-lt"/>
                <a:ea typeface="+mn-ea"/>
                <a:cs typeface="+mn-cs"/>
              </a:rPr>
              <a:t>Où</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Michel?’</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NB: The names have been carefully chosen to offer further practice of this week’s SSC [</a:t>
            </a:r>
            <a:r>
              <a:rPr lang="en-GB" sz="1200" kern="1200" dirty="0" err="1">
                <a:solidFill>
                  <a:schemeClr val="tx1"/>
                </a:solidFill>
                <a:effectLst/>
                <a:latin typeface="+mn-lt"/>
                <a:ea typeface="+mn-ea"/>
                <a:cs typeface="+mn-cs"/>
              </a:rPr>
              <a:t>ch</a:t>
            </a:r>
            <a:r>
              <a:rPr lang="en-GB" sz="1200" kern="1200" dirty="0">
                <a:solidFill>
                  <a:schemeClr val="tx1"/>
                </a:solidFill>
                <a:effectLst/>
                <a:latin typeface="+mn-lt"/>
                <a:ea typeface="+mn-ea"/>
                <a:cs typeface="+mn-cs"/>
              </a:rPr>
              <a:t>].</a:t>
            </a:r>
          </a:p>
          <a:p>
            <a:pPr eaLnBrk="1" hangingPunct="1">
              <a:spcBef>
                <a:spcPct val="0"/>
              </a:spcBef>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introduced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3.1.5 </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sais [67], sait [67], savoir [67], </a:t>
            </a:r>
            <a:r>
              <a:rPr lang="fr-FR" sz="1200" b="0" kern="1200" dirty="0">
                <a:solidFill>
                  <a:schemeClr val="tx1"/>
                </a:solidFill>
                <a:effectLst/>
                <a:latin typeface="+mn-lt"/>
                <a:ea typeface="+mn-ea"/>
                <a:cs typeface="+mn-cs"/>
              </a:rPr>
              <a:t>café</a:t>
            </a:r>
            <a:r>
              <a:rPr lang="fr-FR" sz="1200" kern="1200" dirty="0">
                <a:solidFill>
                  <a:schemeClr val="tx1"/>
                </a:solidFill>
                <a:effectLst/>
                <a:latin typeface="+mn-lt"/>
                <a:ea typeface="+mn-ea"/>
                <a:cs typeface="+mn-cs"/>
              </a:rPr>
              <a:t> [1886], </a:t>
            </a:r>
            <a:r>
              <a:rPr lang="fr-FR" sz="1200" b="0" kern="1200" dirty="0">
                <a:solidFill>
                  <a:schemeClr val="tx1"/>
                </a:solidFill>
                <a:effectLst/>
                <a:latin typeface="+mn-lt"/>
                <a:ea typeface="+mn-ea"/>
                <a:cs typeface="+mn-cs"/>
              </a:rPr>
              <a:t>cinéma</a:t>
            </a:r>
            <a:r>
              <a:rPr lang="fr-FR" sz="1200" kern="1200" dirty="0">
                <a:solidFill>
                  <a:schemeClr val="tx1"/>
                </a:solidFill>
                <a:effectLst/>
                <a:latin typeface="+mn-lt"/>
                <a:ea typeface="+mn-ea"/>
                <a:cs typeface="+mn-cs"/>
              </a:rPr>
              <a:t> [1623], </a:t>
            </a:r>
            <a:r>
              <a:rPr lang="fr-FR" sz="1200" b="0" kern="1200" dirty="0">
                <a:solidFill>
                  <a:schemeClr val="tx1"/>
                </a:solidFill>
                <a:effectLst/>
                <a:latin typeface="+mn-lt"/>
                <a:ea typeface="+mn-ea"/>
                <a:cs typeface="+mn-cs"/>
              </a:rPr>
              <a:t>plage</a:t>
            </a:r>
            <a:r>
              <a:rPr lang="fr-FR" sz="1200" kern="1200" dirty="0">
                <a:solidFill>
                  <a:schemeClr val="tx1"/>
                </a:solidFill>
                <a:effectLst/>
                <a:latin typeface="+mn-lt"/>
                <a:ea typeface="+mn-ea"/>
                <a:cs typeface="+mn-cs"/>
              </a:rPr>
              <a:t> [2693], </a:t>
            </a:r>
            <a:r>
              <a:rPr lang="fr-FR" sz="1200" b="0" kern="1200" dirty="0">
                <a:solidFill>
                  <a:schemeClr val="tx1"/>
                </a:solidFill>
                <a:effectLst/>
                <a:latin typeface="+mn-lt"/>
                <a:ea typeface="+mn-ea"/>
                <a:cs typeface="+mn-cs"/>
              </a:rPr>
              <a:t>rue</a:t>
            </a:r>
            <a:r>
              <a:rPr lang="fr-FR" sz="1200" kern="1200" dirty="0">
                <a:solidFill>
                  <a:schemeClr val="tx1"/>
                </a:solidFill>
                <a:effectLst/>
                <a:latin typeface="+mn-lt"/>
                <a:ea typeface="+mn-ea"/>
                <a:cs typeface="+mn-cs"/>
              </a:rPr>
              <a:t> [598], </a:t>
            </a:r>
            <a:r>
              <a:rPr lang="fr-FR" sz="1200" b="1" kern="1200" dirty="0">
                <a:solidFill>
                  <a:schemeClr val="tx1"/>
                </a:solidFill>
                <a:effectLst/>
                <a:latin typeface="+mn-lt"/>
                <a:ea typeface="+mn-ea"/>
                <a:cs typeface="+mn-cs"/>
              </a:rPr>
              <a:t>devant</a:t>
            </a:r>
            <a:r>
              <a:rPr lang="fr-FR" sz="1200" kern="1200" dirty="0">
                <a:solidFill>
                  <a:schemeClr val="tx1"/>
                </a:solidFill>
                <a:effectLst/>
                <a:latin typeface="+mn-lt"/>
                <a:ea typeface="+mn-ea"/>
                <a:cs typeface="+mn-cs"/>
              </a:rPr>
              <a:t> [198], </a:t>
            </a:r>
            <a:r>
              <a:rPr lang="fr-FR" sz="1200" b="1" kern="1200" dirty="0">
                <a:solidFill>
                  <a:schemeClr val="tx1"/>
                </a:solidFill>
                <a:effectLst/>
                <a:latin typeface="+mn-lt"/>
                <a:ea typeface="+mn-ea"/>
                <a:cs typeface="+mn-cs"/>
              </a:rPr>
              <a:t>derrière</a:t>
            </a:r>
            <a:r>
              <a:rPr lang="fr-FR" sz="1200" kern="1200" dirty="0">
                <a:solidFill>
                  <a:schemeClr val="tx1"/>
                </a:solidFill>
                <a:effectLst/>
                <a:latin typeface="+mn-lt"/>
                <a:ea typeface="+mn-ea"/>
                <a:cs typeface="+mn-cs"/>
              </a:rPr>
              <a:t> [805], </a:t>
            </a:r>
            <a:r>
              <a:rPr lang="fr-FR" sz="1200" b="1" kern="1200" dirty="0">
                <a:solidFill>
                  <a:schemeClr val="tx1"/>
                </a:solidFill>
                <a:effectLst/>
                <a:latin typeface="+mn-lt"/>
                <a:ea typeface="+mn-ea"/>
                <a:cs typeface="+mn-cs"/>
              </a:rPr>
              <a:t>entre</a:t>
            </a:r>
            <a:r>
              <a:rPr lang="fr-FR" sz="1200" kern="1200" dirty="0">
                <a:solidFill>
                  <a:schemeClr val="tx1"/>
                </a:solidFill>
                <a:effectLst/>
                <a:latin typeface="+mn-lt"/>
                <a:ea typeface="+mn-ea"/>
                <a:cs typeface="+mn-cs"/>
              </a:rPr>
              <a:t> [55]</a:t>
            </a:r>
            <a:endParaRPr lang="en-GB" sz="1200" kern="1200" dirty="0">
              <a:solidFill>
                <a:schemeClr val="tx1"/>
              </a:solidFill>
              <a:effectLst/>
              <a:latin typeface="+mn-lt"/>
              <a:ea typeface="+mn-ea"/>
              <a:cs typeface="+mn-cs"/>
            </a:endParaRPr>
          </a:p>
          <a:p>
            <a:pPr eaLnBrk="1" hangingPunct="1">
              <a:spcBef>
                <a:spcPct val="0"/>
              </a:spcBef>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Source: </a:t>
            </a:r>
            <a:r>
              <a:rPr lang="fr-FR" sz="1200" kern="1200" dirty="0" err="1">
                <a:solidFill>
                  <a:schemeClr val="tx1"/>
                </a:solidFill>
                <a:effectLst/>
                <a:latin typeface="+mn-lt"/>
                <a:ea typeface="+mn-ea"/>
                <a:cs typeface="+mn-cs"/>
              </a:rPr>
              <a:t>Londsale</a:t>
            </a:r>
            <a:r>
              <a:rPr lang="fr-FR" sz="1200" kern="1200" dirty="0">
                <a:solidFill>
                  <a:schemeClr val="tx1"/>
                </a:solidFill>
                <a:effectLst/>
                <a:latin typeface="+mn-lt"/>
                <a:ea typeface="+mn-ea"/>
                <a:cs typeface="+mn-cs"/>
              </a:rPr>
              <a:t>, D., &amp; Le Bras, Y.  </a:t>
            </a:r>
            <a:r>
              <a:rPr lang="en-GB" sz="1200" kern="1200" dirty="0">
                <a:solidFill>
                  <a:schemeClr val="tx1"/>
                </a:solidFill>
                <a:effectLst/>
                <a:latin typeface="+mn-lt"/>
                <a:ea typeface="+mn-ea"/>
                <a:cs typeface="+mn-cs"/>
              </a:rPr>
              <a:t>(2009).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6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85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56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Students write the preposition which completes the sentence.</a:t>
            </a:r>
          </a:p>
          <a:p>
            <a:pPr eaLnBrk="1" hangingPunct="1">
              <a:spcBef>
                <a:spcPct val="0"/>
              </a:spcBef>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introduced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3.1.5 </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sais [67], sait [67], savoir [67], </a:t>
            </a:r>
            <a:r>
              <a:rPr lang="fr-FR" sz="1200" b="0" kern="1200" dirty="0">
                <a:solidFill>
                  <a:schemeClr val="tx1"/>
                </a:solidFill>
                <a:effectLst/>
                <a:latin typeface="+mn-lt"/>
                <a:ea typeface="+mn-ea"/>
                <a:cs typeface="+mn-cs"/>
              </a:rPr>
              <a:t>café</a:t>
            </a:r>
            <a:r>
              <a:rPr lang="fr-FR" sz="1200" kern="1200" dirty="0">
                <a:solidFill>
                  <a:schemeClr val="tx1"/>
                </a:solidFill>
                <a:effectLst/>
                <a:latin typeface="+mn-lt"/>
                <a:ea typeface="+mn-ea"/>
                <a:cs typeface="+mn-cs"/>
              </a:rPr>
              <a:t> [1886], </a:t>
            </a:r>
            <a:r>
              <a:rPr lang="fr-FR" sz="1200" b="0" kern="1200" dirty="0">
                <a:solidFill>
                  <a:schemeClr val="tx1"/>
                </a:solidFill>
                <a:effectLst/>
                <a:latin typeface="+mn-lt"/>
                <a:ea typeface="+mn-ea"/>
                <a:cs typeface="+mn-cs"/>
              </a:rPr>
              <a:t>cinéma</a:t>
            </a:r>
            <a:r>
              <a:rPr lang="fr-FR" sz="1200" kern="1200" dirty="0">
                <a:solidFill>
                  <a:schemeClr val="tx1"/>
                </a:solidFill>
                <a:effectLst/>
                <a:latin typeface="+mn-lt"/>
                <a:ea typeface="+mn-ea"/>
                <a:cs typeface="+mn-cs"/>
              </a:rPr>
              <a:t> [1623], </a:t>
            </a:r>
            <a:r>
              <a:rPr lang="fr-FR" sz="1200" b="0" kern="1200" dirty="0">
                <a:solidFill>
                  <a:schemeClr val="tx1"/>
                </a:solidFill>
                <a:effectLst/>
                <a:latin typeface="+mn-lt"/>
                <a:ea typeface="+mn-ea"/>
                <a:cs typeface="+mn-cs"/>
              </a:rPr>
              <a:t>plage</a:t>
            </a:r>
            <a:r>
              <a:rPr lang="fr-FR" sz="1200" kern="1200" dirty="0">
                <a:solidFill>
                  <a:schemeClr val="tx1"/>
                </a:solidFill>
                <a:effectLst/>
                <a:latin typeface="+mn-lt"/>
                <a:ea typeface="+mn-ea"/>
                <a:cs typeface="+mn-cs"/>
              </a:rPr>
              <a:t> [2693], </a:t>
            </a:r>
            <a:r>
              <a:rPr lang="fr-FR" sz="1200" b="0" kern="1200" dirty="0">
                <a:solidFill>
                  <a:schemeClr val="tx1"/>
                </a:solidFill>
                <a:effectLst/>
                <a:latin typeface="+mn-lt"/>
                <a:ea typeface="+mn-ea"/>
                <a:cs typeface="+mn-cs"/>
              </a:rPr>
              <a:t>rue</a:t>
            </a:r>
            <a:r>
              <a:rPr lang="fr-FR" sz="1200" kern="1200" dirty="0">
                <a:solidFill>
                  <a:schemeClr val="tx1"/>
                </a:solidFill>
                <a:effectLst/>
                <a:latin typeface="+mn-lt"/>
                <a:ea typeface="+mn-ea"/>
                <a:cs typeface="+mn-cs"/>
              </a:rPr>
              <a:t> [598], </a:t>
            </a:r>
            <a:r>
              <a:rPr lang="fr-FR" sz="1200" b="1" kern="1200" dirty="0">
                <a:solidFill>
                  <a:schemeClr val="tx1"/>
                </a:solidFill>
                <a:effectLst/>
                <a:latin typeface="+mn-lt"/>
                <a:ea typeface="+mn-ea"/>
                <a:cs typeface="+mn-cs"/>
              </a:rPr>
              <a:t>devant</a:t>
            </a:r>
            <a:r>
              <a:rPr lang="fr-FR" sz="1200" kern="1200" dirty="0">
                <a:solidFill>
                  <a:schemeClr val="tx1"/>
                </a:solidFill>
                <a:effectLst/>
                <a:latin typeface="+mn-lt"/>
                <a:ea typeface="+mn-ea"/>
                <a:cs typeface="+mn-cs"/>
              </a:rPr>
              <a:t> [198], </a:t>
            </a:r>
            <a:r>
              <a:rPr lang="fr-FR" sz="1200" b="1" kern="1200" dirty="0">
                <a:solidFill>
                  <a:schemeClr val="tx1"/>
                </a:solidFill>
                <a:effectLst/>
                <a:latin typeface="+mn-lt"/>
                <a:ea typeface="+mn-ea"/>
                <a:cs typeface="+mn-cs"/>
              </a:rPr>
              <a:t>derrière</a:t>
            </a:r>
            <a:r>
              <a:rPr lang="fr-FR" sz="1200" kern="1200" dirty="0">
                <a:solidFill>
                  <a:schemeClr val="tx1"/>
                </a:solidFill>
                <a:effectLst/>
                <a:latin typeface="+mn-lt"/>
                <a:ea typeface="+mn-ea"/>
                <a:cs typeface="+mn-cs"/>
              </a:rPr>
              <a:t> [805], </a:t>
            </a:r>
            <a:r>
              <a:rPr lang="fr-FR" sz="1200" b="1" kern="1200" dirty="0">
                <a:solidFill>
                  <a:schemeClr val="tx1"/>
                </a:solidFill>
                <a:effectLst/>
                <a:latin typeface="+mn-lt"/>
                <a:ea typeface="+mn-ea"/>
                <a:cs typeface="+mn-cs"/>
              </a:rPr>
              <a:t>entre</a:t>
            </a:r>
            <a:r>
              <a:rPr lang="fr-FR" sz="1200" kern="1200" dirty="0">
                <a:solidFill>
                  <a:schemeClr val="tx1"/>
                </a:solidFill>
                <a:effectLst/>
                <a:latin typeface="+mn-lt"/>
                <a:ea typeface="+mn-ea"/>
                <a:cs typeface="+mn-cs"/>
              </a:rPr>
              <a:t> [55]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55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This ‘treasure hunt’ activity reviews the three irregular verbs in this week’s first revisited set, as well as three irregular verbs revisited the previous week, which follow a similar pattern. As well as meaning, the focus is on form and spelling – this will prime for the introduction of </a:t>
            </a:r>
            <a:r>
              <a:rPr lang="en-US" altLang="en-US" i="1" dirty="0">
                <a:latin typeface="Arial" panose="020B0604020202020204" pitchFamily="34" charset="0"/>
              </a:rPr>
              <a:t>savoir</a:t>
            </a:r>
            <a:r>
              <a:rPr lang="en-US" altLang="en-US" i="0" dirty="0">
                <a:latin typeface="Arial" panose="020B0604020202020204" pitchFamily="34" charset="0"/>
              </a:rPr>
              <a:t> in the slides that follow</a:t>
            </a:r>
            <a:r>
              <a:rPr lang="en-US" altLang="en-US" dirty="0">
                <a:latin typeface="Arial" panose="020B0604020202020204" pitchFamily="34" charset="0"/>
              </a:rPr>
              <a:t>.</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Students can work individually, in pairs or in small groups. Each row (A-E) represents one round. Students write 1-6 in exercise books or mini whiteboards, and write the French for each number. Click the blue box to reveal the answers – students tick or cross accordingly. Click the yellow box to reveal the points for each correct answer (these are randomly allocated for an element of chance) – students tally up their totals.</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NB: as this activity is simply for revision, teachers may consider cutting it down a little to ensure enough time is available to progress through the main grammar focus of the lesson.</a:t>
            </a:r>
          </a:p>
          <a:p>
            <a:pPr eaLnBrk="1" hangingPunct="1">
              <a:spcBef>
                <a:spcPct val="0"/>
              </a:spcBef>
            </a:pPr>
            <a:endParaRPr lang="en-US" altLang="en-US" baseline="0" dirty="0">
              <a:latin typeface="Arial" panose="020B0604020202020204" pitchFamily="34" charset="0"/>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revisited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3.1.2 </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dire</a:t>
            </a:r>
            <a:r>
              <a:rPr lang="fr-FR" sz="1200" kern="1200" dirty="0">
                <a:solidFill>
                  <a:schemeClr val="tx1"/>
                </a:solidFill>
                <a:effectLst/>
                <a:latin typeface="+mn-lt"/>
                <a:ea typeface="+mn-ea"/>
                <a:cs typeface="+mn-cs"/>
              </a:rPr>
              <a:t> [37], </a:t>
            </a:r>
            <a:r>
              <a:rPr lang="fr-FR" sz="1200" b="1" kern="1200" dirty="0">
                <a:solidFill>
                  <a:schemeClr val="tx1"/>
                </a:solidFill>
                <a:effectLst/>
                <a:latin typeface="+mn-lt"/>
                <a:ea typeface="+mn-ea"/>
                <a:cs typeface="+mn-cs"/>
              </a:rPr>
              <a:t>dis</a:t>
            </a:r>
            <a:r>
              <a:rPr lang="fr-FR" sz="1200" kern="1200" dirty="0">
                <a:solidFill>
                  <a:schemeClr val="tx1"/>
                </a:solidFill>
                <a:effectLst/>
                <a:latin typeface="+mn-lt"/>
                <a:ea typeface="+mn-ea"/>
                <a:cs typeface="+mn-cs"/>
              </a:rPr>
              <a:t> [37], </a:t>
            </a:r>
            <a:r>
              <a:rPr lang="fr-FR" sz="1200" b="1" kern="1200" dirty="0">
                <a:solidFill>
                  <a:schemeClr val="tx1"/>
                </a:solidFill>
                <a:effectLst/>
                <a:latin typeface="+mn-lt"/>
                <a:ea typeface="+mn-ea"/>
                <a:cs typeface="+mn-cs"/>
              </a:rPr>
              <a:t>dit</a:t>
            </a:r>
            <a:r>
              <a:rPr lang="fr-FR" sz="1200" kern="1200" dirty="0">
                <a:solidFill>
                  <a:schemeClr val="tx1"/>
                </a:solidFill>
                <a:effectLst/>
                <a:latin typeface="+mn-lt"/>
                <a:ea typeface="+mn-ea"/>
                <a:cs typeface="+mn-cs"/>
              </a:rPr>
              <a:t> [37], </a:t>
            </a:r>
            <a:r>
              <a:rPr lang="fr-FR" sz="1200" b="1" kern="1200" dirty="0">
                <a:solidFill>
                  <a:schemeClr val="tx1"/>
                </a:solidFill>
                <a:effectLst/>
                <a:latin typeface="+mn-lt"/>
                <a:ea typeface="+mn-ea"/>
                <a:cs typeface="+mn-cs"/>
              </a:rPr>
              <a:t>sors</a:t>
            </a:r>
            <a:r>
              <a:rPr lang="fr-FR" sz="1200" kern="1200" dirty="0">
                <a:solidFill>
                  <a:schemeClr val="tx1"/>
                </a:solidFill>
                <a:effectLst/>
                <a:latin typeface="+mn-lt"/>
                <a:ea typeface="+mn-ea"/>
                <a:cs typeface="+mn-cs"/>
              </a:rPr>
              <a:t> [309], </a:t>
            </a:r>
            <a:r>
              <a:rPr lang="fr-FR" sz="1200" b="1" kern="1200" dirty="0">
                <a:solidFill>
                  <a:schemeClr val="tx1"/>
                </a:solidFill>
                <a:effectLst/>
                <a:latin typeface="+mn-lt"/>
                <a:ea typeface="+mn-ea"/>
                <a:cs typeface="+mn-cs"/>
              </a:rPr>
              <a:t>sort</a:t>
            </a:r>
            <a:r>
              <a:rPr lang="fr-FR" sz="1200" kern="1200" dirty="0">
                <a:solidFill>
                  <a:schemeClr val="tx1"/>
                </a:solidFill>
                <a:effectLst/>
                <a:latin typeface="+mn-lt"/>
                <a:ea typeface="+mn-ea"/>
                <a:cs typeface="+mn-cs"/>
              </a:rPr>
              <a:t> [309], </a:t>
            </a:r>
            <a:r>
              <a:rPr lang="fr-FR" sz="1200" b="1" kern="1200" dirty="0">
                <a:solidFill>
                  <a:schemeClr val="tx1"/>
                </a:solidFill>
                <a:effectLst/>
                <a:latin typeface="+mn-lt"/>
                <a:ea typeface="+mn-ea"/>
                <a:cs typeface="+mn-cs"/>
              </a:rPr>
              <a:t>sortir</a:t>
            </a:r>
            <a:r>
              <a:rPr lang="fr-FR" sz="1200" kern="1200" dirty="0">
                <a:solidFill>
                  <a:schemeClr val="tx1"/>
                </a:solidFill>
                <a:effectLst/>
                <a:latin typeface="+mn-lt"/>
                <a:ea typeface="+mn-ea"/>
                <a:cs typeface="+mn-cs"/>
              </a:rPr>
              <a:t> [309], </a:t>
            </a:r>
            <a:r>
              <a:rPr lang="fr-FR" sz="1200" b="1" kern="1200" dirty="0">
                <a:solidFill>
                  <a:schemeClr val="tx1"/>
                </a:solidFill>
                <a:effectLst/>
                <a:latin typeface="+mn-lt"/>
                <a:ea typeface="+mn-ea"/>
                <a:cs typeface="+mn-cs"/>
              </a:rPr>
              <a:t>venir</a:t>
            </a:r>
            <a:r>
              <a:rPr lang="fr-FR" sz="1200" kern="1200" dirty="0">
                <a:solidFill>
                  <a:schemeClr val="tx1"/>
                </a:solidFill>
                <a:effectLst/>
                <a:latin typeface="+mn-lt"/>
                <a:ea typeface="+mn-ea"/>
                <a:cs typeface="+mn-cs"/>
              </a:rPr>
              <a:t> [88], </a:t>
            </a:r>
            <a:r>
              <a:rPr lang="fr-FR" sz="1200" b="1" kern="1200" dirty="0">
                <a:solidFill>
                  <a:schemeClr val="tx1"/>
                </a:solidFill>
                <a:effectLst/>
                <a:latin typeface="+mn-lt"/>
                <a:ea typeface="+mn-ea"/>
                <a:cs typeface="+mn-cs"/>
              </a:rPr>
              <a:t>viens</a:t>
            </a:r>
            <a:r>
              <a:rPr lang="fr-FR" sz="1200" kern="1200" dirty="0">
                <a:solidFill>
                  <a:schemeClr val="tx1"/>
                </a:solidFill>
                <a:effectLst/>
                <a:latin typeface="+mn-lt"/>
                <a:ea typeface="+mn-ea"/>
                <a:cs typeface="+mn-cs"/>
              </a:rPr>
              <a:t> [88], </a:t>
            </a:r>
            <a:r>
              <a:rPr lang="fr-FR" sz="1200" b="1" kern="1200" dirty="0">
                <a:solidFill>
                  <a:schemeClr val="tx1"/>
                </a:solidFill>
                <a:effectLst/>
                <a:latin typeface="+mn-lt"/>
                <a:ea typeface="+mn-ea"/>
                <a:cs typeface="+mn-cs"/>
              </a:rPr>
              <a:t>vient</a:t>
            </a:r>
            <a:r>
              <a:rPr lang="fr-FR" sz="1200" kern="1200" dirty="0">
                <a:solidFill>
                  <a:schemeClr val="tx1"/>
                </a:solidFill>
                <a:effectLst/>
                <a:latin typeface="+mn-lt"/>
                <a:ea typeface="+mn-ea"/>
                <a:cs typeface="+mn-cs"/>
              </a:rPr>
              <a:t> [88], </a:t>
            </a:r>
            <a:r>
              <a:rPr lang="fr-FR" sz="1200" b="1" kern="1200" dirty="0">
                <a:solidFill>
                  <a:schemeClr val="tx1"/>
                </a:solidFill>
                <a:effectLst/>
                <a:latin typeface="+mn-lt"/>
                <a:ea typeface="+mn-ea"/>
                <a:cs typeface="+mn-cs"/>
              </a:rPr>
              <a:t>vérité</a:t>
            </a:r>
            <a:r>
              <a:rPr lang="fr-FR" sz="1200" kern="1200" dirty="0">
                <a:solidFill>
                  <a:schemeClr val="tx1"/>
                </a:solidFill>
                <a:effectLst/>
                <a:latin typeface="+mn-lt"/>
                <a:ea typeface="+mn-ea"/>
                <a:cs typeface="+mn-cs"/>
              </a:rPr>
              <a:t> [907], </a:t>
            </a:r>
            <a:r>
              <a:rPr lang="fr-FR" sz="1200" b="1" kern="1200" dirty="0">
                <a:solidFill>
                  <a:schemeClr val="tx1"/>
                </a:solidFill>
                <a:effectLst/>
                <a:latin typeface="+mn-lt"/>
                <a:ea typeface="+mn-ea"/>
                <a:cs typeface="+mn-cs"/>
              </a:rPr>
              <a:t>de</a:t>
            </a:r>
            <a:r>
              <a:rPr lang="fr-FR" sz="1200" kern="1200" dirty="0">
                <a:solidFill>
                  <a:schemeClr val="tx1"/>
                </a:solidFill>
                <a:effectLst/>
                <a:latin typeface="+mn-lt"/>
                <a:ea typeface="+mn-ea"/>
                <a:cs typeface="+mn-cs"/>
              </a:rPr>
              <a:t> [2], </a:t>
            </a:r>
            <a:r>
              <a:rPr lang="fr-FR" sz="1200" b="1" kern="1200" dirty="0">
                <a:solidFill>
                  <a:schemeClr val="tx1"/>
                </a:solidFill>
                <a:effectLst/>
                <a:latin typeface="+mn-lt"/>
                <a:ea typeface="+mn-ea"/>
                <a:cs typeface="+mn-cs"/>
              </a:rPr>
              <a:t>important</a:t>
            </a:r>
            <a:r>
              <a:rPr lang="fr-FR" sz="1200" kern="1200" dirty="0">
                <a:solidFill>
                  <a:schemeClr val="tx1"/>
                </a:solidFill>
                <a:effectLst/>
                <a:latin typeface="+mn-lt"/>
                <a:ea typeface="+mn-ea"/>
                <a:cs typeface="+mn-cs"/>
              </a:rPr>
              <a:t> [215] </a:t>
            </a:r>
            <a:endParaRPr lang="en-GB" sz="1200" kern="1200" dirty="0">
              <a:solidFill>
                <a:schemeClr val="tx1"/>
              </a:solidFill>
              <a:effectLst/>
              <a:latin typeface="+mn-lt"/>
              <a:ea typeface="+mn-ea"/>
              <a:cs typeface="+mn-cs"/>
            </a:endParaRPr>
          </a:p>
          <a:p>
            <a:pPr eaLnBrk="1" hangingPunct="1">
              <a:spcBef>
                <a:spcPct val="0"/>
              </a:spcBef>
            </a:pP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91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Students should know the meaning of this verb already, as it was set as (audio and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quizlet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homework. It is re-presented here in the infinitive and short form to deepen students’ knowledge and model the use of both forms in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Introducing the verb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savoir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more explicitly.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Savoir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one of the 25 most frequently used verbs in French. All 25 most frequent verbs will be introduced early on using the same format. Both long form (infinitive) and short form (3</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rd</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person singular) are introduced in order to familiarise students with various forms of the same verb.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Note that only the meaning ‘to know how to’ is introduced at this stage – the meaning ‘to know’ will be introduced in Y8, along with </a:t>
            </a:r>
            <a:r>
              <a:rPr kumimoji="0" lang="en-GB" sz="12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connaître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Bring up the word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savoir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on its own, say it, students repeat it, and remind them of the phonics. Draw attention to the SSC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[a].</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Try to elicit the meaning from the students. </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Bring up the picture, and, if using gestures, a possible gesture would be to point at your head.</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Then bring up the English translations.  Emphasise the two meanings for the infinitive.</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Bring up the short form </a:t>
            </a:r>
            <a:r>
              <a:rPr kumimoji="0" lang="en-GB" sz="1200" b="1" i="0" u="none" strike="noStrike" kern="1200" cap="none" spc="0" normalizeH="0" baseline="0" noProof="0" dirty="0" err="1">
                <a:ln>
                  <a:noFill/>
                </a:ln>
                <a:solidFill>
                  <a:srgbClr val="000000"/>
                </a:solidFill>
                <a:effectLst/>
                <a:uLnTx/>
                <a:uFillTx/>
                <a:latin typeface="arial" panose="020B0604020202020204" pitchFamily="34" charset="0"/>
                <a:ea typeface="Calibri"/>
                <a:cs typeface="Calibri"/>
                <a:sym typeface="Calibri"/>
              </a:rPr>
              <a:t>sait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say it, students repeat it. . Draw attention to the SSC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[ai].</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 Try to elicit the meaning from the students. Emphasise the two meanings for the short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Students have had explicit teaching that the present tense in French communicates two different present tense meanings in English. This reinforces that learning.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Emphasise the two meanings for the short form, reminding students that French only has one form and does not have a direct equivalent of the grammar for ‘is + </a:t>
            </a: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ing</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the continuous form (as covered in previous weeks). </a:t>
            </a:r>
          </a:p>
        </p:txBody>
      </p:sp>
      <p:sp>
        <p:nvSpPr>
          <p:cNvPr id="50" name="Google Shape;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546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Cycle through the long and short form again.</a:t>
            </a:r>
            <a:endParaRPr dirty="0"/>
          </a:p>
          <a:p>
            <a:pPr marL="457200" marR="0" lvl="0" indent="-228600" algn="l" rtl="0">
              <a:lnSpc>
                <a:spcPct val="100000"/>
              </a:lnSpc>
              <a:spcBef>
                <a:spcPts val="0"/>
              </a:spcBef>
              <a:spcAft>
                <a:spcPts val="0"/>
              </a:spcAft>
              <a:buSzPts val="1400"/>
              <a:buNone/>
            </a:pPr>
            <a:endParaRPr dirty="0"/>
          </a:p>
        </p:txBody>
      </p:sp>
      <p:sp>
        <p:nvSpPr>
          <p:cNvPr id="60" name="Google Shape;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92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Introduce the short form in a sentence. Note that this verb describes a state, and so is unlikely to be translated in the continuous.</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71" name="Google Shape;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22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Introduce the long form in a sentence. </a:t>
            </a:r>
            <a:endParaRPr/>
          </a:p>
          <a:p>
            <a:pPr marL="457200" marR="0" lvl="0" indent="-228600" algn="l" rtl="0">
              <a:lnSpc>
                <a:spcPct val="100000"/>
              </a:lnSpc>
              <a:spcBef>
                <a:spcPts val="0"/>
              </a:spcBef>
              <a:spcAft>
                <a:spcPts val="0"/>
              </a:spcAft>
              <a:buSzPts val="1400"/>
              <a:buNone/>
            </a:pPr>
            <a:endParaRPr/>
          </a:p>
        </p:txBody>
      </p:sp>
      <p:sp>
        <p:nvSpPr>
          <p:cNvPr id="80" name="Google Shape;8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250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Cycle through the short form in context again.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608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Cycle through the long form in context again.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101" name="Google Shape;1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43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The first three persons singular of the</a:t>
            </a:r>
            <a:r>
              <a:rPr lang="en-GB" b="0" i="0" baseline="0" dirty="0"/>
              <a:t> verb </a:t>
            </a:r>
            <a:r>
              <a:rPr lang="en-GB" b="0" i="1" baseline="0" dirty="0"/>
              <a:t>savoir</a:t>
            </a:r>
            <a:r>
              <a:rPr lang="en-GB" b="0" i="0" baseline="0" dirty="0"/>
              <a:t> are now presented. Make students aware of the fact that, like the verbs practised in the previous exercise, the three forms here all sound the same in French.</a:t>
            </a: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406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505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99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553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761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511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6494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8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44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18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03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279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 name="Google Shape;14;p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Edit Master text styles</a:t>
            </a:r>
          </a:p>
        </p:txBody>
      </p:sp>
    </p:spTree>
    <p:extLst>
      <p:ext uri="{BB962C8B-B14F-4D97-AF65-F5344CB8AC3E}">
        <p14:creationId xmlns:p14="http://schemas.microsoft.com/office/powerpoint/2010/main" val="1891380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16105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9" name="Google Shape;1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0" name="Google Shape;2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4161500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4" name="Google Shape;24;p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5" name="Google Shape;25;p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6" name="Google Shape;26;p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154837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9" name="Google Shape;29;p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Edit Master text styles</a:t>
            </a:r>
          </a:p>
        </p:txBody>
      </p:sp>
      <p:sp>
        <p:nvSpPr>
          <p:cNvPr id="30" name="Google Shape;30;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412366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7"/>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34" name="Google Shape;34;p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2674320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269114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0" name="Google Shape;40;p9"/>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393845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8672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2438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60876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569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5289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8586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588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68622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1749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3692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194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8540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4301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331999407"/>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742193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9.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5</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Kirsten Somerville / St James’ Hub / Natalie Finlayson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07/05/20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Rounded Corners 33">
            <a:extLst>
              <a:ext uri="{FF2B5EF4-FFF2-40B4-BE49-F238E27FC236}">
                <a16:creationId xmlns:a16="http://schemas.microsoft.com/office/drawing/2014/main" id="{F3C51007-8E2B-48E5-B3AC-E8B3035864D9}"/>
              </a:ext>
            </a:extLst>
          </p:cNvPr>
          <p:cNvSpPr/>
          <p:nvPr/>
        </p:nvSpPr>
        <p:spPr>
          <a:xfrm>
            <a:off x="183160" y="2026777"/>
            <a:ext cx="3600000" cy="1080000"/>
          </a:xfrm>
          <a:prstGeom prst="roundRec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masculin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E40D4649-356F-414A-8B32-894A95DBE5D1}"/>
              </a:ext>
            </a:extLst>
          </p:cNvPr>
          <p:cNvSpPr/>
          <p:nvPr/>
        </p:nvSpPr>
        <p:spPr>
          <a:xfrm>
            <a:off x="3982842" y="2026777"/>
            <a:ext cx="3600000" cy="1080000"/>
          </a:xfrm>
          <a:prstGeom prst="roundRect">
            <a:avLst>
              <a:gd name="adj" fmla="val 16667"/>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féminin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6" name="Rectangle: Rounded Corners 35">
            <a:extLst>
              <a:ext uri="{FF2B5EF4-FFF2-40B4-BE49-F238E27FC236}">
                <a16:creationId xmlns:a16="http://schemas.microsoft.com/office/drawing/2014/main" id="{528EEDFF-7314-46CB-A35C-7351B1580DA6}"/>
              </a:ext>
            </a:extLst>
          </p:cNvPr>
          <p:cNvSpPr/>
          <p:nvPr/>
        </p:nvSpPr>
        <p:spPr>
          <a:xfrm>
            <a:off x="177012" y="3412035"/>
            <a:ext cx="3600000" cy="2160000"/>
          </a:xfrm>
          <a:prstGeom prst="roundRec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café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cinéma</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aéroport</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hôtel</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8" name="Rectangle: Rounded Corners 37">
            <a:extLst>
              <a:ext uri="{FF2B5EF4-FFF2-40B4-BE49-F238E27FC236}">
                <a16:creationId xmlns:a16="http://schemas.microsoft.com/office/drawing/2014/main" id="{259CEDB5-33CA-443C-BFFB-CF4AA94CE101}"/>
              </a:ext>
            </a:extLst>
          </p:cNvPr>
          <p:cNvSpPr/>
          <p:nvPr/>
        </p:nvSpPr>
        <p:spPr>
          <a:xfrm>
            <a:off x="177012" y="4122703"/>
            <a:ext cx="771526" cy="738664"/>
          </a:xfrm>
          <a:prstGeom prst="roundRec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a:t>
            </a:r>
          </a:p>
        </p:txBody>
      </p:sp>
      <p:sp>
        <p:nvSpPr>
          <p:cNvPr id="37" name="Rectangle: Rounded Corners 36">
            <a:extLst>
              <a:ext uri="{FF2B5EF4-FFF2-40B4-BE49-F238E27FC236}">
                <a16:creationId xmlns:a16="http://schemas.microsoft.com/office/drawing/2014/main" id="{E533FC2E-E999-480F-A02B-7A535D24E29C}"/>
              </a:ext>
            </a:extLst>
          </p:cNvPr>
          <p:cNvSpPr/>
          <p:nvPr/>
        </p:nvSpPr>
        <p:spPr>
          <a:xfrm>
            <a:off x="3982842" y="3412680"/>
            <a:ext cx="3600000" cy="2160000"/>
          </a:xfrm>
          <a:prstGeom prst="roundRect">
            <a:avLst>
              <a:gd name="adj" fmla="val 16667"/>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université</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plage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île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rue</a:t>
            </a:r>
          </a:p>
        </p:txBody>
      </p:sp>
      <p:sp>
        <p:nvSpPr>
          <p:cNvPr id="39" name="Rectangle: Rounded Corners 38">
            <a:extLst>
              <a:ext uri="{FF2B5EF4-FFF2-40B4-BE49-F238E27FC236}">
                <a16:creationId xmlns:a16="http://schemas.microsoft.com/office/drawing/2014/main" id="{3418DE3C-150C-4A5E-B3F3-E382E8C5C25C}"/>
              </a:ext>
            </a:extLst>
          </p:cNvPr>
          <p:cNvSpPr/>
          <p:nvPr/>
        </p:nvSpPr>
        <p:spPr>
          <a:xfrm>
            <a:off x="3982842" y="4122703"/>
            <a:ext cx="1017415" cy="738664"/>
          </a:xfrm>
          <a:prstGeom prst="roundRect">
            <a:avLst>
              <a:gd name="adj" fmla="val 16667"/>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40" name="Picture 39">
            <a:extLst>
              <a:ext uri="{FF2B5EF4-FFF2-40B4-BE49-F238E27FC236}">
                <a16:creationId xmlns:a16="http://schemas.microsoft.com/office/drawing/2014/main" id="{FCECC2BC-073A-4C5F-A324-20D5A1EC4B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8465775" y="1004713"/>
            <a:ext cx="1273996" cy="1080000"/>
          </a:xfrm>
          <a:prstGeom prst="rect">
            <a:avLst/>
          </a:prstGeom>
        </p:spPr>
      </p:pic>
      <p:pic>
        <p:nvPicPr>
          <p:cNvPr id="42" name="Picture 2" descr="Image result for cinema cartoon&quot;">
            <a:extLst>
              <a:ext uri="{FF2B5EF4-FFF2-40B4-BE49-F238E27FC236}">
                <a16:creationId xmlns:a16="http://schemas.microsoft.com/office/drawing/2014/main" id="{EBE424D1-6083-432F-8657-DF2837E36C4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24196" y="100471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4ADB71FD-9994-4759-BCE5-34E38C946D4C}"/>
              </a:ext>
            </a:extLst>
          </p:cNvPr>
          <p:cNvPicPr>
            <a:picLocks noChangeAspect="1"/>
          </p:cNvPicPr>
          <p:nvPr/>
        </p:nvPicPr>
        <p:blipFill>
          <a:blip r:embed="rId8"/>
          <a:stretch>
            <a:fillRect/>
          </a:stretch>
        </p:blipFill>
        <p:spPr>
          <a:xfrm>
            <a:off x="10449733" y="2322848"/>
            <a:ext cx="1428923" cy="1080000"/>
          </a:xfrm>
          <a:prstGeom prst="rect">
            <a:avLst/>
          </a:prstGeom>
        </p:spPr>
      </p:pic>
      <p:sp>
        <p:nvSpPr>
          <p:cNvPr id="61" name="Rectangle 60">
            <a:extLst>
              <a:ext uri="{FF2B5EF4-FFF2-40B4-BE49-F238E27FC236}">
                <a16:creationId xmlns:a16="http://schemas.microsoft.com/office/drawing/2014/main" id="{F06921E9-AC66-4018-907A-24C12E5BCA4B}"/>
              </a:ext>
            </a:extLst>
          </p:cNvPr>
          <p:cNvSpPr/>
          <p:nvPr/>
        </p:nvSpPr>
        <p:spPr>
          <a:xfrm>
            <a:off x="-2773" y="1312969"/>
            <a:ext cx="79512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C’est masculin ou féminin ? Écris en français.</a:t>
            </a:r>
          </a:p>
        </p:txBody>
      </p:sp>
      <p:grpSp>
        <p:nvGrpSpPr>
          <p:cNvPr id="67" name="Group 66">
            <a:extLst>
              <a:ext uri="{FF2B5EF4-FFF2-40B4-BE49-F238E27FC236}">
                <a16:creationId xmlns:a16="http://schemas.microsoft.com/office/drawing/2014/main" id="{72C6FDBC-6707-441D-ABF2-EB9A3D116C7C}"/>
              </a:ext>
            </a:extLst>
          </p:cNvPr>
          <p:cNvGrpSpPr/>
          <p:nvPr/>
        </p:nvGrpSpPr>
        <p:grpSpPr>
          <a:xfrm>
            <a:off x="8035674" y="2322848"/>
            <a:ext cx="2160000" cy="1080000"/>
            <a:chOff x="9651306" y="3303933"/>
            <a:chExt cx="2160000" cy="2501560"/>
          </a:xfrm>
        </p:grpSpPr>
        <p:pic>
          <p:nvPicPr>
            <p:cNvPr id="68" name="Picture 6" descr="Search results search results for college pictures graphics clip art">
              <a:extLst>
                <a:ext uri="{FF2B5EF4-FFF2-40B4-BE49-F238E27FC236}">
                  <a16:creationId xmlns:a16="http://schemas.microsoft.com/office/drawing/2014/main" id="{B26FEB22-DCD0-4243-968D-E217F7D02D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1306" y="4324350"/>
              <a:ext cx="2160000" cy="148114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Education icons, +1,600 free files in PNG, EPS, SVG format">
              <a:extLst>
                <a:ext uri="{FF2B5EF4-FFF2-40B4-BE49-F238E27FC236}">
                  <a16:creationId xmlns:a16="http://schemas.microsoft.com/office/drawing/2014/main" id="{A65E1877-9724-4E6B-9965-FB29B26BE516}"/>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44" b="89776" l="5431" r="92971">
                          <a14:foregroundMark x1="62460" y1="52716" x2="62460" y2="52716"/>
                          <a14:foregroundMark x1="87700" y1="75240" x2="87700" y2="75240"/>
                          <a14:foregroundMark x1="5591" y1="31629" x2="5591" y2="31629"/>
                          <a14:foregroundMark x1="92971" y1="31629" x2="92971" y2="31629"/>
                        </a14:backgroundRemoval>
                      </a14:imgEffect>
                    </a14:imgLayer>
                  </a14:imgProps>
                </a:ext>
                <a:ext uri="{28A0092B-C50C-407E-A947-70E740481C1C}">
                  <a14:useLocalDpi xmlns:a14="http://schemas.microsoft.com/office/drawing/2010/main" val="0"/>
                </a:ext>
              </a:extLst>
            </a:blip>
            <a:srcRect/>
            <a:stretch>
              <a:fillRect/>
            </a:stretch>
          </p:blipFill>
          <p:spPr bwMode="auto">
            <a:xfrm rot="1279734">
              <a:off x="10028517" y="3303933"/>
              <a:ext cx="144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2" descr="Airport">
            <a:extLst>
              <a:ext uri="{FF2B5EF4-FFF2-40B4-BE49-F238E27FC236}">
                <a16:creationId xmlns:a16="http://schemas.microsoft.com/office/drawing/2014/main" id="{1D375573-112A-44ED-B1E3-4EC99D3127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5674" y="364098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otel Clip Art Free">
            <a:extLst>
              <a:ext uri="{FF2B5EF4-FFF2-40B4-BE49-F238E27FC236}">
                <a16:creationId xmlns:a16="http://schemas.microsoft.com/office/drawing/2014/main" id="{CE2D1FEF-F1E8-409C-AA16-7E701D0A2D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45990" y="3640984"/>
            <a:ext cx="8907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sland Clipart Image">
            <a:extLst>
              <a:ext uri="{FF2B5EF4-FFF2-40B4-BE49-F238E27FC236}">
                <a16:creationId xmlns:a16="http://schemas.microsoft.com/office/drawing/2014/main" id="{41008983-0360-49C6-ABA9-385E263C06C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62773" y="5068838"/>
            <a:ext cx="110580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treet Clip Art Free">
            <a:extLst>
              <a:ext uri="{FF2B5EF4-FFF2-40B4-BE49-F238E27FC236}">
                <a16:creationId xmlns:a16="http://schemas.microsoft.com/office/drawing/2014/main" id="{FC92199C-323E-47F2-BFF6-E9FABCED65B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80070" y="5068838"/>
            <a:ext cx="768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F43BEF40-9EEA-4783-87B7-C797D01B15FE}"/>
              </a:ext>
            </a:extLst>
          </p:cNvPr>
          <p:cNvSpPr txBox="1"/>
          <p:nvPr/>
        </p:nvSpPr>
        <p:spPr>
          <a:xfrm>
            <a:off x="8035674" y="1004713"/>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1</a:t>
            </a:r>
          </a:p>
        </p:txBody>
      </p:sp>
      <p:sp>
        <p:nvSpPr>
          <p:cNvPr id="76" name="TextBox 75">
            <a:extLst>
              <a:ext uri="{FF2B5EF4-FFF2-40B4-BE49-F238E27FC236}">
                <a16:creationId xmlns:a16="http://schemas.microsoft.com/office/drawing/2014/main" id="{9C0F1660-D382-4EBB-85AE-8F68EFB50ED2}"/>
              </a:ext>
            </a:extLst>
          </p:cNvPr>
          <p:cNvSpPr txBox="1"/>
          <p:nvPr/>
        </p:nvSpPr>
        <p:spPr>
          <a:xfrm>
            <a:off x="10125135" y="1004712"/>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2</a:t>
            </a:r>
          </a:p>
        </p:txBody>
      </p:sp>
      <p:sp>
        <p:nvSpPr>
          <p:cNvPr id="77" name="TextBox 76">
            <a:extLst>
              <a:ext uri="{FF2B5EF4-FFF2-40B4-BE49-F238E27FC236}">
                <a16:creationId xmlns:a16="http://schemas.microsoft.com/office/drawing/2014/main" id="{4BF10EB0-64F3-4965-8802-2D04C1474523}"/>
              </a:ext>
            </a:extLst>
          </p:cNvPr>
          <p:cNvSpPr txBox="1"/>
          <p:nvPr/>
        </p:nvSpPr>
        <p:spPr>
          <a:xfrm>
            <a:off x="8029500" y="2172029"/>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3</a:t>
            </a:r>
          </a:p>
        </p:txBody>
      </p:sp>
      <p:sp>
        <p:nvSpPr>
          <p:cNvPr id="78" name="TextBox 77">
            <a:extLst>
              <a:ext uri="{FF2B5EF4-FFF2-40B4-BE49-F238E27FC236}">
                <a16:creationId xmlns:a16="http://schemas.microsoft.com/office/drawing/2014/main" id="{90127BD1-5AD5-4334-946B-57AB038D747D}"/>
              </a:ext>
            </a:extLst>
          </p:cNvPr>
          <p:cNvSpPr txBox="1"/>
          <p:nvPr/>
        </p:nvSpPr>
        <p:spPr>
          <a:xfrm>
            <a:off x="10125135" y="2182960"/>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4</a:t>
            </a:r>
          </a:p>
        </p:txBody>
      </p:sp>
      <p:sp>
        <p:nvSpPr>
          <p:cNvPr id="79" name="TextBox 78">
            <a:extLst>
              <a:ext uri="{FF2B5EF4-FFF2-40B4-BE49-F238E27FC236}">
                <a16:creationId xmlns:a16="http://schemas.microsoft.com/office/drawing/2014/main" id="{7DD60EA4-A54B-4CD3-B5FF-3C5F873BA2BD}"/>
              </a:ext>
            </a:extLst>
          </p:cNvPr>
          <p:cNvSpPr txBox="1"/>
          <p:nvPr/>
        </p:nvSpPr>
        <p:spPr>
          <a:xfrm>
            <a:off x="8035674" y="3640385"/>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5</a:t>
            </a:r>
          </a:p>
        </p:txBody>
      </p:sp>
      <p:sp>
        <p:nvSpPr>
          <p:cNvPr id="80" name="TextBox 79">
            <a:extLst>
              <a:ext uri="{FF2B5EF4-FFF2-40B4-BE49-F238E27FC236}">
                <a16:creationId xmlns:a16="http://schemas.microsoft.com/office/drawing/2014/main" id="{46BC59FB-40E6-48D7-8052-376256ADC8AF}"/>
              </a:ext>
            </a:extLst>
          </p:cNvPr>
          <p:cNvSpPr txBox="1"/>
          <p:nvPr/>
        </p:nvSpPr>
        <p:spPr>
          <a:xfrm>
            <a:off x="10125135" y="3640384"/>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6</a:t>
            </a:r>
          </a:p>
        </p:txBody>
      </p:sp>
      <p:sp>
        <p:nvSpPr>
          <p:cNvPr id="81" name="TextBox 80">
            <a:extLst>
              <a:ext uri="{FF2B5EF4-FFF2-40B4-BE49-F238E27FC236}">
                <a16:creationId xmlns:a16="http://schemas.microsoft.com/office/drawing/2014/main" id="{98E9F087-121E-4D3E-976D-17483A093C5D}"/>
              </a:ext>
            </a:extLst>
          </p:cNvPr>
          <p:cNvSpPr txBox="1"/>
          <p:nvPr/>
        </p:nvSpPr>
        <p:spPr>
          <a:xfrm>
            <a:off x="8035674" y="5050296"/>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7</a:t>
            </a:r>
          </a:p>
        </p:txBody>
      </p:sp>
      <p:sp>
        <p:nvSpPr>
          <p:cNvPr id="82" name="TextBox 81">
            <a:extLst>
              <a:ext uri="{FF2B5EF4-FFF2-40B4-BE49-F238E27FC236}">
                <a16:creationId xmlns:a16="http://schemas.microsoft.com/office/drawing/2014/main" id="{3740FB9F-442D-4276-B427-D765B8794DDF}"/>
              </a:ext>
            </a:extLst>
          </p:cNvPr>
          <p:cNvSpPr txBox="1"/>
          <p:nvPr/>
        </p:nvSpPr>
        <p:spPr>
          <a:xfrm>
            <a:off x="10129059" y="5068838"/>
            <a:ext cx="324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115076"/>
                </a:solidFill>
                <a:effectLst/>
                <a:uLnTx/>
                <a:uFillTx/>
                <a:latin typeface="Century Gothic" panose="020F0302020204030204"/>
                <a:ea typeface="+mn-ea"/>
                <a:cs typeface="+mn-cs"/>
              </a:rPr>
              <a:t>8</a:t>
            </a:r>
          </a:p>
        </p:txBody>
      </p:sp>
    </p:spTree>
    <p:extLst>
      <p:ext uri="{BB962C8B-B14F-4D97-AF65-F5344CB8AC3E}">
        <p14:creationId xmlns:p14="http://schemas.microsoft.com/office/powerpoint/2010/main" val="27247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7" name="Picture 86">
            <a:extLst>
              <a:ext uri="{FF2B5EF4-FFF2-40B4-BE49-F238E27FC236}">
                <a16:creationId xmlns:a16="http://schemas.microsoft.com/office/drawing/2014/main" id="{0C9B3EED-F345-4944-A97A-AC330DDB743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3478220" y="3979766"/>
            <a:ext cx="2160000" cy="1831091"/>
          </a:xfrm>
          <a:prstGeom prst="rect">
            <a:avLst/>
          </a:prstGeom>
        </p:spPr>
      </p:pic>
      <p:pic>
        <p:nvPicPr>
          <p:cNvPr id="88" name="Picture 2" descr="Image result for cinema cartoon&quot;">
            <a:extLst>
              <a:ext uri="{FF2B5EF4-FFF2-40B4-BE49-F238E27FC236}">
                <a16:creationId xmlns:a16="http://schemas.microsoft.com/office/drawing/2014/main" id="{ABCE611B-6EA0-4DBC-9802-441796E252C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68" y="3815312"/>
            <a:ext cx="216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90" name="Callout: Down Arrow 89">
            <a:extLst>
              <a:ext uri="{FF2B5EF4-FFF2-40B4-BE49-F238E27FC236}">
                <a16:creationId xmlns:a16="http://schemas.microsoft.com/office/drawing/2014/main" id="{01CA1EEF-9C8B-43AE-8C70-4EC4D6A98A68}"/>
              </a:ext>
            </a:extLst>
          </p:cNvPr>
          <p:cNvSpPr/>
          <p:nvPr/>
        </p:nvSpPr>
        <p:spPr>
          <a:xfrm>
            <a:off x="306123" y="1602689"/>
            <a:ext cx="2160000" cy="1440000"/>
          </a:xfrm>
          <a:prstGeom prst="downArrowCallou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cinéma</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91" name="Callout: Down Arrow 90">
            <a:extLst>
              <a:ext uri="{FF2B5EF4-FFF2-40B4-BE49-F238E27FC236}">
                <a16:creationId xmlns:a16="http://schemas.microsoft.com/office/drawing/2014/main" id="{5A5B2D5C-70E3-4F60-B0CF-4466124A69CB}"/>
              </a:ext>
            </a:extLst>
          </p:cNvPr>
          <p:cNvSpPr/>
          <p:nvPr/>
        </p:nvSpPr>
        <p:spPr>
          <a:xfrm>
            <a:off x="3478220" y="1602689"/>
            <a:ext cx="2160000" cy="1440000"/>
          </a:xfrm>
          <a:prstGeom prst="downArrowCallou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 café</a:t>
            </a:r>
          </a:p>
        </p:txBody>
      </p:sp>
      <p:sp>
        <p:nvSpPr>
          <p:cNvPr id="92" name="Callout: Down Arrow 91">
            <a:extLst>
              <a:ext uri="{FF2B5EF4-FFF2-40B4-BE49-F238E27FC236}">
                <a16:creationId xmlns:a16="http://schemas.microsoft.com/office/drawing/2014/main" id="{3818A983-4BDE-4CE8-99E6-C68B84005DA8}"/>
              </a:ext>
            </a:extLst>
          </p:cNvPr>
          <p:cNvSpPr/>
          <p:nvPr/>
        </p:nvSpPr>
        <p:spPr>
          <a:xfrm>
            <a:off x="9725877" y="1602689"/>
            <a:ext cx="2160000" cy="1440000"/>
          </a:xfrm>
          <a:prstGeom prst="downArrowCallou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aéroport</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96" name="Callout: Down Arrow 12">
            <a:extLst>
              <a:ext uri="{FF2B5EF4-FFF2-40B4-BE49-F238E27FC236}">
                <a16:creationId xmlns:a16="http://schemas.microsoft.com/office/drawing/2014/main" id="{40BF5936-AF47-4DE4-8A69-235C5EBCC5D4}"/>
              </a:ext>
            </a:extLst>
          </p:cNvPr>
          <p:cNvSpPr/>
          <p:nvPr/>
        </p:nvSpPr>
        <p:spPr>
          <a:xfrm>
            <a:off x="6553780" y="1602689"/>
            <a:ext cx="2160000" cy="1440000"/>
          </a:xfrm>
          <a:prstGeom prst="downArrowCallout">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hôtel</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4098" name="Picture 2" descr="Airport">
            <a:extLst>
              <a:ext uri="{FF2B5EF4-FFF2-40B4-BE49-F238E27FC236}">
                <a16:creationId xmlns:a16="http://schemas.microsoft.com/office/drawing/2014/main" id="{D20D4CDF-24F3-4639-B20A-9088C09B02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5877" y="3812895"/>
            <a:ext cx="216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tel Clip Art Free">
            <a:extLst>
              <a:ext uri="{FF2B5EF4-FFF2-40B4-BE49-F238E27FC236}">
                <a16:creationId xmlns:a16="http://schemas.microsoft.com/office/drawing/2014/main" id="{4A3FD725-4E8F-46C1-91E4-7DF5304D60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780" y="3583437"/>
            <a:ext cx="2160000" cy="261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6"/>
                                        </p:tgtEl>
                                      </p:cBhvr>
                                    </p:animEffect>
                                    <p:set>
                                      <p:cBhvr>
                                        <p:cTn id="23" dur="1" fill="hold">
                                          <p:stCondLst>
                                            <p:cond delay="499"/>
                                          </p:stCondLst>
                                        </p:cTn>
                                        <p:tgtEl>
                                          <p:spTgt spid="9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0"/>
                                        </p:tgtEl>
                                      </p:cBhvr>
                                    </p:animEffect>
                                    <p:set>
                                      <p:cBhvr>
                                        <p:cTn id="33" dur="1" fill="hold">
                                          <p:stCondLst>
                                            <p:cond delay="499"/>
                                          </p:stCondLst>
                                        </p:cTn>
                                        <p:tgtEl>
                                          <p:spTgt spid="9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2"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1"/>
                                        </p:tgtEl>
                                      </p:cBhvr>
                                    </p:animEffect>
                                    <p:set>
                                      <p:cBhvr>
                                        <p:cTn id="43" dur="1" fill="hold">
                                          <p:stCondLst>
                                            <p:cond delay="499"/>
                                          </p:stCondLst>
                                        </p:cTn>
                                        <p:tgtEl>
                                          <p:spTgt spid="9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2"/>
                                        </p:tgtEl>
                                      </p:cBhvr>
                                    </p:animEffect>
                                    <p:set>
                                      <p:cBhvr>
                                        <p:cTn id="53" dur="1" fill="hold">
                                          <p:stCondLst>
                                            <p:cond delay="499"/>
                                          </p:stCondLst>
                                        </p:cTn>
                                        <p:tgtEl>
                                          <p:spTgt spid="9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0" grpId="2" animBg="1"/>
      <p:bldP spid="91" grpId="0" animBg="1"/>
      <p:bldP spid="91" grpId="1" animBg="1"/>
      <p:bldP spid="91" grpId="2" animBg="1"/>
      <p:bldP spid="92" grpId="0" animBg="1"/>
      <p:bldP spid="92" grpId="1" animBg="1"/>
      <p:bldP spid="92" grpId="2" animBg="1"/>
      <p:bldP spid="96" grpId="0" animBg="1"/>
      <p:bldP spid="96" grpId="1" animBg="1"/>
      <p:bldP spid="96" grpId="2"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3" name="Picture 32">
            <a:extLst>
              <a:ext uri="{FF2B5EF4-FFF2-40B4-BE49-F238E27FC236}">
                <a16:creationId xmlns:a16="http://schemas.microsoft.com/office/drawing/2014/main" id="{61FD8F45-C502-4A97-9671-4800CFAE1D17}"/>
              </a:ext>
            </a:extLst>
          </p:cNvPr>
          <p:cNvPicPr>
            <a:picLocks noChangeAspect="1"/>
          </p:cNvPicPr>
          <p:nvPr/>
        </p:nvPicPr>
        <p:blipFill>
          <a:blip r:embed="rId4"/>
          <a:stretch>
            <a:fillRect/>
          </a:stretch>
        </p:blipFill>
        <p:spPr>
          <a:xfrm>
            <a:off x="363482" y="3732465"/>
            <a:ext cx="2160000" cy="1632558"/>
          </a:xfrm>
          <a:prstGeom prst="rect">
            <a:avLst/>
          </a:prstGeom>
        </p:spPr>
      </p:pic>
      <p:sp>
        <p:nvSpPr>
          <p:cNvPr id="34" name="Callout: Down Arrow 33">
            <a:extLst>
              <a:ext uri="{FF2B5EF4-FFF2-40B4-BE49-F238E27FC236}">
                <a16:creationId xmlns:a16="http://schemas.microsoft.com/office/drawing/2014/main" id="{B4724953-2895-46A6-BCE5-F72F09B1B823}"/>
              </a:ext>
            </a:extLst>
          </p:cNvPr>
          <p:cNvSpPr/>
          <p:nvPr/>
        </p:nvSpPr>
        <p:spPr>
          <a:xfrm>
            <a:off x="363482" y="1381986"/>
            <a:ext cx="2160000" cy="1440000"/>
          </a:xfrm>
          <a:prstGeom prst="downArrowCallout">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une</a:t>
            </a:r>
            <a:r>
              <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rPr>
              <a:t> </a:t>
            </a: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plage</a:t>
            </a:r>
            <a:endPar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endParaRPr>
          </a:p>
        </p:txBody>
      </p:sp>
      <p:sp>
        <p:nvSpPr>
          <p:cNvPr id="35" name="Callout: Down Arrow 34">
            <a:extLst>
              <a:ext uri="{FF2B5EF4-FFF2-40B4-BE49-F238E27FC236}">
                <a16:creationId xmlns:a16="http://schemas.microsoft.com/office/drawing/2014/main" id="{F5FBF719-7E5E-4C32-A7C4-92CF242FB268}"/>
              </a:ext>
            </a:extLst>
          </p:cNvPr>
          <p:cNvSpPr/>
          <p:nvPr/>
        </p:nvSpPr>
        <p:spPr>
          <a:xfrm>
            <a:off x="3506885" y="1397793"/>
            <a:ext cx="2160000" cy="1440000"/>
          </a:xfrm>
          <a:prstGeom prst="downArrowCallout">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une</a:t>
            </a:r>
            <a:r>
              <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rPr>
              <a:t> rue</a:t>
            </a:r>
          </a:p>
        </p:txBody>
      </p:sp>
      <p:sp>
        <p:nvSpPr>
          <p:cNvPr id="36" name="Callout: Down Arrow 35">
            <a:extLst>
              <a:ext uri="{FF2B5EF4-FFF2-40B4-BE49-F238E27FC236}">
                <a16:creationId xmlns:a16="http://schemas.microsoft.com/office/drawing/2014/main" id="{81B2F900-927A-471C-AAC7-B6569896C54B}"/>
              </a:ext>
            </a:extLst>
          </p:cNvPr>
          <p:cNvSpPr/>
          <p:nvPr/>
        </p:nvSpPr>
        <p:spPr>
          <a:xfrm>
            <a:off x="6525115" y="1397793"/>
            <a:ext cx="2160000" cy="1440000"/>
          </a:xfrm>
          <a:prstGeom prst="downArrowCallout">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une</a:t>
            </a:r>
            <a:r>
              <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rPr>
              <a:t> </a:t>
            </a: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île</a:t>
            </a:r>
            <a:r>
              <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rPr>
              <a:t>  </a:t>
            </a:r>
          </a:p>
        </p:txBody>
      </p:sp>
      <p:sp>
        <p:nvSpPr>
          <p:cNvPr id="40" name="Callout: Down Arrow 13">
            <a:extLst>
              <a:ext uri="{FF2B5EF4-FFF2-40B4-BE49-F238E27FC236}">
                <a16:creationId xmlns:a16="http://schemas.microsoft.com/office/drawing/2014/main" id="{E6E330D9-C73F-4A9F-8BE5-8FB2D29F8A74}"/>
              </a:ext>
            </a:extLst>
          </p:cNvPr>
          <p:cNvSpPr/>
          <p:nvPr/>
        </p:nvSpPr>
        <p:spPr>
          <a:xfrm>
            <a:off x="9668518" y="1397793"/>
            <a:ext cx="2160000" cy="1440000"/>
          </a:xfrm>
          <a:prstGeom prst="downArrowCallout">
            <a:avLst/>
          </a:prstGeom>
          <a:solidFill>
            <a:schemeClr val="accent2">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une</a:t>
            </a:r>
            <a:r>
              <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rPr>
              <a:t> </a:t>
            </a:r>
            <a:r>
              <a:rPr kumimoji="0" lang="en-GB" sz="2800" b="0" i="0" u="none" strike="noStrike" kern="0" cap="none" spc="0" normalizeH="0" baseline="0" noProof="0" dirty="0" err="1">
                <a:ln>
                  <a:noFill/>
                </a:ln>
                <a:solidFill>
                  <a:srgbClr val="115076"/>
                </a:solidFill>
                <a:effectLst/>
                <a:uLnTx/>
                <a:uFillTx/>
                <a:latin typeface="Century Gothic" panose="020F0302020204030204"/>
                <a:ea typeface="+mn-ea"/>
                <a:cs typeface="+mn-cs"/>
              </a:rPr>
              <a:t>université</a:t>
            </a:r>
            <a:endParaRPr kumimoji="0" lang="en-GB" sz="2800" b="0" i="0" u="none" strike="noStrike" kern="0" cap="none" spc="0" normalizeH="0" baseline="0" noProof="0" dirty="0">
              <a:ln>
                <a:noFill/>
              </a:ln>
              <a:solidFill>
                <a:srgbClr val="115076"/>
              </a:solidFill>
              <a:effectLst/>
              <a:uLnTx/>
              <a:uFillTx/>
              <a:latin typeface="Century Gothic" panose="020F0302020204030204"/>
              <a:ea typeface="+mn-ea"/>
              <a:cs typeface="+mn-cs"/>
            </a:endParaRPr>
          </a:p>
        </p:txBody>
      </p:sp>
      <p:pic>
        <p:nvPicPr>
          <p:cNvPr id="5122" name="Picture 2" descr="Street Clip Art Free">
            <a:extLst>
              <a:ext uri="{FF2B5EF4-FFF2-40B4-BE49-F238E27FC236}">
                <a16:creationId xmlns:a16="http://schemas.microsoft.com/office/drawing/2014/main" id="{7FFC33C5-B80A-4DF5-808B-CEB2B9501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885" y="3030488"/>
            <a:ext cx="2160000" cy="3036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land Clipart Image">
            <a:extLst>
              <a:ext uri="{FF2B5EF4-FFF2-40B4-BE49-F238E27FC236}">
                <a16:creationId xmlns:a16="http://schemas.microsoft.com/office/drawing/2014/main" id="{AE9D8C20-194C-466B-8658-3752E1E230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115" y="3493944"/>
            <a:ext cx="2160000" cy="21096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0FA37BD-9700-423C-9F87-A9652F1DB4F2}"/>
              </a:ext>
            </a:extLst>
          </p:cNvPr>
          <p:cNvGrpSpPr/>
          <p:nvPr/>
        </p:nvGrpSpPr>
        <p:grpSpPr>
          <a:xfrm>
            <a:off x="9668518" y="3297964"/>
            <a:ext cx="2160000" cy="2501560"/>
            <a:chOff x="9651306" y="3303933"/>
            <a:chExt cx="2160000" cy="2501560"/>
          </a:xfrm>
        </p:grpSpPr>
        <p:pic>
          <p:nvPicPr>
            <p:cNvPr id="5126" name="Picture 6" descr="Search results search results for college pictures graphics clip art">
              <a:extLst>
                <a:ext uri="{FF2B5EF4-FFF2-40B4-BE49-F238E27FC236}">
                  <a16:creationId xmlns:a16="http://schemas.microsoft.com/office/drawing/2014/main" id="{33EB8627-6B93-48F8-A33D-BC655F30E5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1306" y="4324350"/>
              <a:ext cx="2160000" cy="148114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ducation icons, +1,600 free files in PNG, EPS, SVG format">
              <a:extLst>
                <a:ext uri="{FF2B5EF4-FFF2-40B4-BE49-F238E27FC236}">
                  <a16:creationId xmlns:a16="http://schemas.microsoft.com/office/drawing/2014/main" id="{87F31A81-A4AC-488C-B10C-06E70D6D4B45}"/>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744" b="89776" l="5431" r="92971">
                          <a14:foregroundMark x1="62460" y1="52716" x2="62460" y2="52716"/>
                          <a14:foregroundMark x1="87700" y1="75240" x2="87700" y2="75240"/>
                          <a14:foregroundMark x1="5591" y1="31629" x2="5591" y2="31629"/>
                          <a14:foregroundMark x1="92971" y1="31629" x2="92971" y2="31629"/>
                        </a14:backgroundRemoval>
                      </a14:imgEffect>
                    </a14:imgLayer>
                  </a14:imgProps>
                </a:ext>
                <a:ext uri="{28A0092B-C50C-407E-A947-70E740481C1C}">
                  <a14:useLocalDpi xmlns:a14="http://schemas.microsoft.com/office/drawing/2010/main" val="0"/>
                </a:ext>
              </a:extLst>
            </a:blip>
            <a:srcRect/>
            <a:stretch>
              <a:fillRect/>
            </a:stretch>
          </p:blipFill>
          <p:spPr bwMode="auto">
            <a:xfrm rot="1279734">
              <a:off x="10028517" y="3303933"/>
              <a:ext cx="144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36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2"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5" grpId="0" animBg="1"/>
      <p:bldP spid="35" grpId="1" animBg="1"/>
      <p:bldP spid="35" grpId="2" animBg="1"/>
      <p:bldP spid="36" grpId="0" animBg="1"/>
      <p:bldP spid="36" grpId="1" animBg="1"/>
      <p:bldP spid="36" grpId="2" animBg="1"/>
      <p:bldP spid="40" grpId="0" animBg="1"/>
      <p:bldP spid="40" grpId="1" animBg="1"/>
      <p:bldP spid="40"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Line Leader Clip Art">
            <a:extLst>
              <a:ext uri="{FF2B5EF4-FFF2-40B4-BE49-F238E27FC236}">
                <a16:creationId xmlns:a16="http://schemas.microsoft.com/office/drawing/2014/main" id="{DBA4EC1B-18A8-43CE-AC30-0F0B8B04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9" y="1228725"/>
            <a:ext cx="5162550"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59AE86-8782-4FC8-A9E1-70C0EFE80290}"/>
              </a:ext>
            </a:extLst>
          </p:cNvPr>
          <p:cNvSpPr txBox="1"/>
          <p:nvPr/>
        </p:nvSpPr>
        <p:spPr>
          <a:xfrm>
            <a:off x="3793503" y="5694007"/>
            <a:ext cx="11881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Michel</a:t>
            </a:r>
          </a:p>
        </p:txBody>
      </p:sp>
      <p:sp>
        <p:nvSpPr>
          <p:cNvPr id="32" name="TextBox 31">
            <a:extLst>
              <a:ext uri="{FF2B5EF4-FFF2-40B4-BE49-F238E27FC236}">
                <a16:creationId xmlns:a16="http://schemas.microsoft.com/office/drawing/2014/main" id="{2A0BE20E-F206-43CA-AE71-01BCAB3B60A6}"/>
              </a:ext>
            </a:extLst>
          </p:cNvPr>
          <p:cNvSpPr txBox="1"/>
          <p:nvPr/>
        </p:nvSpPr>
        <p:spPr>
          <a:xfrm>
            <a:off x="2039208" y="5694007"/>
            <a:ext cx="1564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Charlotte</a:t>
            </a:r>
          </a:p>
        </p:txBody>
      </p:sp>
      <p:sp>
        <p:nvSpPr>
          <p:cNvPr id="33" name="TextBox 32">
            <a:extLst>
              <a:ext uri="{FF2B5EF4-FFF2-40B4-BE49-F238E27FC236}">
                <a16:creationId xmlns:a16="http://schemas.microsoft.com/office/drawing/2014/main" id="{FEEA9533-A230-4FE9-B9E1-68DE6672ED66}"/>
              </a:ext>
            </a:extLst>
          </p:cNvPr>
          <p:cNvSpPr txBox="1"/>
          <p:nvPr/>
        </p:nvSpPr>
        <p:spPr>
          <a:xfrm>
            <a:off x="533379" y="569400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Charles</a:t>
            </a:r>
          </a:p>
        </p:txBody>
      </p:sp>
      <p:sp>
        <p:nvSpPr>
          <p:cNvPr id="6" name="Arrow: Right 5">
            <a:extLst>
              <a:ext uri="{FF2B5EF4-FFF2-40B4-BE49-F238E27FC236}">
                <a16:creationId xmlns:a16="http://schemas.microsoft.com/office/drawing/2014/main" id="{F8850006-2236-45D8-AB34-4775218E3F2C}"/>
              </a:ext>
            </a:extLst>
          </p:cNvPr>
          <p:cNvSpPr/>
          <p:nvPr/>
        </p:nvSpPr>
        <p:spPr>
          <a:xfrm rot="10800000">
            <a:off x="3410260" y="2869950"/>
            <a:ext cx="540000" cy="540000"/>
          </a:xfrm>
          <a:prstGeom prst="rightArrow">
            <a:avLst/>
          </a:prstGeom>
          <a:solidFill>
            <a:srgbClr val="EE600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A9F3715D-F08F-47B1-81FD-507B1A48285B}"/>
              </a:ext>
            </a:extLst>
          </p:cNvPr>
          <p:cNvSpPr txBox="1"/>
          <p:nvPr/>
        </p:nvSpPr>
        <p:spPr>
          <a:xfrm>
            <a:off x="7581900" y="2833048"/>
            <a:ext cx="289534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E6000"/>
                </a:solidFill>
                <a:effectLst/>
                <a:uLnTx/>
                <a:uFillTx/>
                <a:latin typeface="Century Gothic" panose="020F0302020204030204"/>
                <a:ea typeface="+mn-ea"/>
                <a:cs typeface="+mn-cs"/>
              </a:rPr>
              <a:t>devant</a:t>
            </a:r>
            <a:endParaRPr kumimoji="0" lang="en-GB" sz="6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1" name="Oval 40">
            <a:extLst>
              <a:ext uri="{FF2B5EF4-FFF2-40B4-BE49-F238E27FC236}">
                <a16:creationId xmlns:a16="http://schemas.microsoft.com/office/drawing/2014/main" id="{EE1A96A8-9FBE-43F1-B081-B3EA1E7DA7DF}"/>
              </a:ext>
            </a:extLst>
          </p:cNvPr>
          <p:cNvSpPr/>
          <p:nvPr/>
        </p:nvSpPr>
        <p:spPr>
          <a:xfrm>
            <a:off x="3297547" y="730428"/>
            <a:ext cx="2345722" cy="583070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106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Line Leader Clip Art">
            <a:extLst>
              <a:ext uri="{FF2B5EF4-FFF2-40B4-BE49-F238E27FC236}">
                <a16:creationId xmlns:a16="http://schemas.microsoft.com/office/drawing/2014/main" id="{DBA4EC1B-18A8-43CE-AC30-0F0B8B04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9" y="1228725"/>
            <a:ext cx="5162550"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59AE86-8782-4FC8-A9E1-70C0EFE80290}"/>
              </a:ext>
            </a:extLst>
          </p:cNvPr>
          <p:cNvSpPr txBox="1"/>
          <p:nvPr/>
        </p:nvSpPr>
        <p:spPr>
          <a:xfrm>
            <a:off x="3793503" y="5694006"/>
            <a:ext cx="11881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Michel</a:t>
            </a:r>
          </a:p>
        </p:txBody>
      </p:sp>
      <p:sp>
        <p:nvSpPr>
          <p:cNvPr id="32" name="TextBox 31">
            <a:extLst>
              <a:ext uri="{FF2B5EF4-FFF2-40B4-BE49-F238E27FC236}">
                <a16:creationId xmlns:a16="http://schemas.microsoft.com/office/drawing/2014/main" id="{2A0BE20E-F206-43CA-AE71-01BCAB3B60A6}"/>
              </a:ext>
            </a:extLst>
          </p:cNvPr>
          <p:cNvSpPr txBox="1"/>
          <p:nvPr/>
        </p:nvSpPr>
        <p:spPr>
          <a:xfrm>
            <a:off x="2039208" y="5694007"/>
            <a:ext cx="1564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Charlotte</a:t>
            </a:r>
          </a:p>
        </p:txBody>
      </p:sp>
      <p:sp>
        <p:nvSpPr>
          <p:cNvPr id="3" name="Oval 2">
            <a:extLst>
              <a:ext uri="{FF2B5EF4-FFF2-40B4-BE49-F238E27FC236}">
                <a16:creationId xmlns:a16="http://schemas.microsoft.com/office/drawing/2014/main" id="{474A3110-6834-49E0-ADD2-67B789D0C3A0}"/>
              </a:ext>
            </a:extLst>
          </p:cNvPr>
          <p:cNvSpPr/>
          <p:nvPr/>
        </p:nvSpPr>
        <p:spPr>
          <a:xfrm>
            <a:off x="-1" y="730428"/>
            <a:ext cx="2345722" cy="583070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 name="Arrow: Right 5">
            <a:extLst>
              <a:ext uri="{FF2B5EF4-FFF2-40B4-BE49-F238E27FC236}">
                <a16:creationId xmlns:a16="http://schemas.microsoft.com/office/drawing/2014/main" id="{F8850006-2236-45D8-AB34-4775218E3F2C}"/>
              </a:ext>
            </a:extLst>
          </p:cNvPr>
          <p:cNvSpPr/>
          <p:nvPr/>
        </p:nvSpPr>
        <p:spPr>
          <a:xfrm>
            <a:off x="1579765" y="2888999"/>
            <a:ext cx="540000" cy="540000"/>
          </a:xfrm>
          <a:prstGeom prst="rightArrow">
            <a:avLst/>
          </a:prstGeom>
          <a:solidFill>
            <a:srgbClr val="EE600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A9F3715D-F08F-47B1-81FD-507B1A48285B}"/>
              </a:ext>
            </a:extLst>
          </p:cNvPr>
          <p:cNvSpPr txBox="1"/>
          <p:nvPr/>
        </p:nvSpPr>
        <p:spPr>
          <a:xfrm>
            <a:off x="7315200" y="2921168"/>
            <a:ext cx="309411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E6000"/>
                </a:solidFill>
                <a:effectLst/>
                <a:uLnTx/>
                <a:uFillTx/>
                <a:latin typeface="Century Gothic" panose="020F0302020204030204"/>
                <a:ea typeface="+mn-ea"/>
                <a:cs typeface="+mn-cs"/>
              </a:rPr>
              <a:t>derrière</a:t>
            </a:r>
          </a:p>
        </p:txBody>
      </p:sp>
      <p:sp>
        <p:nvSpPr>
          <p:cNvPr id="12" name="TextBox 11">
            <a:extLst>
              <a:ext uri="{FF2B5EF4-FFF2-40B4-BE49-F238E27FC236}">
                <a16:creationId xmlns:a16="http://schemas.microsoft.com/office/drawing/2014/main" id="{8E453394-A868-4BA0-8C70-91D543E420CB}"/>
              </a:ext>
            </a:extLst>
          </p:cNvPr>
          <p:cNvSpPr txBox="1"/>
          <p:nvPr/>
        </p:nvSpPr>
        <p:spPr>
          <a:xfrm>
            <a:off x="533379" y="569400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Charles</a:t>
            </a:r>
          </a:p>
        </p:txBody>
      </p:sp>
    </p:spTree>
    <p:extLst>
      <p:ext uri="{BB962C8B-B14F-4D97-AF65-F5344CB8AC3E}">
        <p14:creationId xmlns:p14="http://schemas.microsoft.com/office/powerpoint/2010/main" val="318419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Line Leader Clip Art">
            <a:extLst>
              <a:ext uri="{FF2B5EF4-FFF2-40B4-BE49-F238E27FC236}">
                <a16:creationId xmlns:a16="http://schemas.microsoft.com/office/drawing/2014/main" id="{DBA4EC1B-18A8-43CE-AC30-0F0B8B04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9" y="1228725"/>
            <a:ext cx="5162550"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59AE86-8782-4FC8-A9E1-70C0EFE80290}"/>
              </a:ext>
            </a:extLst>
          </p:cNvPr>
          <p:cNvSpPr txBox="1"/>
          <p:nvPr/>
        </p:nvSpPr>
        <p:spPr>
          <a:xfrm>
            <a:off x="3793503" y="5694007"/>
            <a:ext cx="11881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Michel</a:t>
            </a:r>
          </a:p>
        </p:txBody>
      </p:sp>
      <p:sp>
        <p:nvSpPr>
          <p:cNvPr id="32" name="TextBox 31">
            <a:extLst>
              <a:ext uri="{FF2B5EF4-FFF2-40B4-BE49-F238E27FC236}">
                <a16:creationId xmlns:a16="http://schemas.microsoft.com/office/drawing/2014/main" id="{2A0BE20E-F206-43CA-AE71-01BCAB3B60A6}"/>
              </a:ext>
            </a:extLst>
          </p:cNvPr>
          <p:cNvSpPr txBox="1"/>
          <p:nvPr/>
        </p:nvSpPr>
        <p:spPr>
          <a:xfrm>
            <a:off x="2039208" y="5694007"/>
            <a:ext cx="1564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Charlotte</a:t>
            </a:r>
          </a:p>
        </p:txBody>
      </p:sp>
      <p:sp>
        <p:nvSpPr>
          <p:cNvPr id="3" name="Oval 2">
            <a:extLst>
              <a:ext uri="{FF2B5EF4-FFF2-40B4-BE49-F238E27FC236}">
                <a16:creationId xmlns:a16="http://schemas.microsoft.com/office/drawing/2014/main" id="{474A3110-6834-49E0-ADD2-67B789D0C3A0}"/>
              </a:ext>
            </a:extLst>
          </p:cNvPr>
          <p:cNvSpPr/>
          <p:nvPr/>
        </p:nvSpPr>
        <p:spPr>
          <a:xfrm>
            <a:off x="1636773" y="833263"/>
            <a:ext cx="2345722" cy="583070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 name="Arrow: Right 5">
            <a:extLst>
              <a:ext uri="{FF2B5EF4-FFF2-40B4-BE49-F238E27FC236}">
                <a16:creationId xmlns:a16="http://schemas.microsoft.com/office/drawing/2014/main" id="{F8850006-2236-45D8-AB34-4775218E3F2C}"/>
              </a:ext>
            </a:extLst>
          </p:cNvPr>
          <p:cNvSpPr/>
          <p:nvPr/>
        </p:nvSpPr>
        <p:spPr>
          <a:xfrm rot="10800000">
            <a:off x="1745296" y="2888999"/>
            <a:ext cx="540000" cy="540000"/>
          </a:xfrm>
          <a:prstGeom prst="rightArrow">
            <a:avLst/>
          </a:prstGeom>
          <a:solidFill>
            <a:srgbClr val="EE600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A9F3715D-F08F-47B1-81FD-507B1A48285B}"/>
              </a:ext>
            </a:extLst>
          </p:cNvPr>
          <p:cNvSpPr txBox="1"/>
          <p:nvPr/>
        </p:nvSpPr>
        <p:spPr>
          <a:xfrm>
            <a:off x="7848600" y="2953336"/>
            <a:ext cx="210826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E6000"/>
                </a:solidFill>
                <a:effectLst/>
                <a:uLnTx/>
                <a:uFillTx/>
                <a:latin typeface="Century Gothic" panose="020F0302020204030204"/>
                <a:ea typeface="+mn-ea"/>
                <a:cs typeface="+mn-cs"/>
              </a:rPr>
              <a:t>entre</a:t>
            </a:r>
          </a:p>
        </p:txBody>
      </p:sp>
      <p:sp>
        <p:nvSpPr>
          <p:cNvPr id="12" name="Arrow: Right 11">
            <a:extLst>
              <a:ext uri="{FF2B5EF4-FFF2-40B4-BE49-F238E27FC236}">
                <a16:creationId xmlns:a16="http://schemas.microsoft.com/office/drawing/2014/main" id="{D2DC7094-FF33-4653-AAA3-2C3154D2772A}"/>
              </a:ext>
            </a:extLst>
          </p:cNvPr>
          <p:cNvSpPr/>
          <p:nvPr/>
        </p:nvSpPr>
        <p:spPr>
          <a:xfrm>
            <a:off x="3253503" y="2921168"/>
            <a:ext cx="540000" cy="540000"/>
          </a:xfrm>
          <a:prstGeom prst="rightArrow">
            <a:avLst/>
          </a:prstGeom>
          <a:solidFill>
            <a:srgbClr val="EE6000"/>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F4FC9B2F-6B14-4C51-90B9-8B521F33C1D0}"/>
              </a:ext>
            </a:extLst>
          </p:cNvPr>
          <p:cNvSpPr txBox="1"/>
          <p:nvPr/>
        </p:nvSpPr>
        <p:spPr>
          <a:xfrm>
            <a:off x="533379" y="569400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Charles</a:t>
            </a:r>
          </a:p>
        </p:txBody>
      </p:sp>
    </p:spTree>
    <p:extLst>
      <p:ext uri="{BB962C8B-B14F-4D97-AF65-F5344CB8AC3E}">
        <p14:creationId xmlns:p14="http://schemas.microsoft.com/office/powerpoint/2010/main" val="24574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Faire la queue !</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Line Leader Clip Art">
            <a:extLst>
              <a:ext uri="{FF2B5EF4-FFF2-40B4-BE49-F238E27FC236}">
                <a16:creationId xmlns:a16="http://schemas.microsoft.com/office/drawing/2014/main" id="{DBA4EC1B-18A8-43CE-AC30-0F0B8B04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9" y="1228725"/>
            <a:ext cx="5162550" cy="4400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59AE86-8782-4FC8-A9E1-70C0EFE80290}"/>
              </a:ext>
            </a:extLst>
          </p:cNvPr>
          <p:cNvSpPr txBox="1"/>
          <p:nvPr/>
        </p:nvSpPr>
        <p:spPr>
          <a:xfrm>
            <a:off x="3793503" y="5694007"/>
            <a:ext cx="11881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Michel</a:t>
            </a:r>
          </a:p>
        </p:txBody>
      </p:sp>
      <p:sp>
        <p:nvSpPr>
          <p:cNvPr id="32" name="TextBox 31">
            <a:extLst>
              <a:ext uri="{FF2B5EF4-FFF2-40B4-BE49-F238E27FC236}">
                <a16:creationId xmlns:a16="http://schemas.microsoft.com/office/drawing/2014/main" id="{2A0BE20E-F206-43CA-AE71-01BCAB3B60A6}"/>
              </a:ext>
            </a:extLst>
          </p:cNvPr>
          <p:cNvSpPr txBox="1"/>
          <p:nvPr/>
        </p:nvSpPr>
        <p:spPr>
          <a:xfrm>
            <a:off x="2039208" y="5694007"/>
            <a:ext cx="1564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Charlotte</a:t>
            </a:r>
          </a:p>
        </p:txBody>
      </p:sp>
      <p:sp>
        <p:nvSpPr>
          <p:cNvPr id="33" name="TextBox 32">
            <a:extLst>
              <a:ext uri="{FF2B5EF4-FFF2-40B4-BE49-F238E27FC236}">
                <a16:creationId xmlns:a16="http://schemas.microsoft.com/office/drawing/2014/main" id="{FEEA9533-A230-4FE9-B9E1-68DE6672ED66}"/>
              </a:ext>
            </a:extLst>
          </p:cNvPr>
          <p:cNvSpPr txBox="1"/>
          <p:nvPr/>
        </p:nvSpPr>
        <p:spPr>
          <a:xfrm>
            <a:off x="533379" y="569400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Charles</a:t>
            </a:r>
          </a:p>
        </p:txBody>
      </p:sp>
      <p:sp>
        <p:nvSpPr>
          <p:cNvPr id="14" name="TextBox 13">
            <a:extLst>
              <a:ext uri="{FF2B5EF4-FFF2-40B4-BE49-F238E27FC236}">
                <a16:creationId xmlns:a16="http://schemas.microsoft.com/office/drawing/2014/main" id="{71671041-9E16-4410-9524-10729DAFCA7F}"/>
              </a:ext>
            </a:extLst>
          </p:cNvPr>
          <p:cNvSpPr txBox="1"/>
          <p:nvPr/>
        </p:nvSpPr>
        <p:spPr>
          <a:xfrm>
            <a:off x="5695929" y="5447786"/>
            <a:ext cx="19383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devant</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AB5B88C6-472A-4130-9ABB-E5B860032E47}"/>
              </a:ext>
            </a:extLst>
          </p:cNvPr>
          <p:cNvSpPr txBox="1"/>
          <p:nvPr/>
        </p:nvSpPr>
        <p:spPr>
          <a:xfrm>
            <a:off x="7998078" y="5447786"/>
            <a:ext cx="21226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derrière</a:t>
            </a:r>
          </a:p>
        </p:txBody>
      </p:sp>
      <p:sp>
        <p:nvSpPr>
          <p:cNvPr id="16" name="TextBox 15">
            <a:extLst>
              <a:ext uri="{FF2B5EF4-FFF2-40B4-BE49-F238E27FC236}">
                <a16:creationId xmlns:a16="http://schemas.microsoft.com/office/drawing/2014/main" id="{8285A510-A84F-45CB-9621-5B960B39D27F}"/>
              </a:ext>
            </a:extLst>
          </p:cNvPr>
          <p:cNvSpPr txBox="1"/>
          <p:nvPr/>
        </p:nvSpPr>
        <p:spPr>
          <a:xfrm>
            <a:off x="10484573" y="5447786"/>
            <a:ext cx="14670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entre</a:t>
            </a:r>
          </a:p>
        </p:txBody>
      </p:sp>
      <p:sp>
        <p:nvSpPr>
          <p:cNvPr id="11" name="Rectangle 10">
            <a:extLst>
              <a:ext uri="{FF2B5EF4-FFF2-40B4-BE49-F238E27FC236}">
                <a16:creationId xmlns:a16="http://schemas.microsoft.com/office/drawing/2014/main" id="{AC24AE99-2E72-4EDE-AA7A-FD7E3876AA29}"/>
              </a:ext>
            </a:extLst>
          </p:cNvPr>
          <p:cNvSpPr/>
          <p:nvPr/>
        </p:nvSpPr>
        <p:spPr>
          <a:xfrm>
            <a:off x="5592352" y="5447786"/>
            <a:ext cx="6359289" cy="707886"/>
          </a:xfrm>
          <a:prstGeom prst="rect">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D6E03A1B-8091-47D6-9F42-88CD15740025}"/>
              </a:ext>
            </a:extLst>
          </p:cNvPr>
          <p:cNvSpPr txBox="1"/>
          <p:nvPr/>
        </p:nvSpPr>
        <p:spPr>
          <a:xfrm>
            <a:off x="5933546" y="1004713"/>
            <a:ext cx="56769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Complète</a:t>
            </a:r>
            <a:r>
              <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rPr>
              <a:t> les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Charles </a:t>
            </a:r>
            <a:r>
              <a:rPr kumimoji="0" lang="en-GB" sz="28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 ____________ Charlotte.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Charlotte </a:t>
            </a:r>
            <a:r>
              <a:rPr kumimoji="0" lang="en-GB" sz="28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 ____________ Charles et Michel.</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Michel </a:t>
            </a:r>
            <a:r>
              <a:rPr kumimoji="0" lang="en-GB" sz="28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 __________ Charlotte.</a:t>
            </a:r>
          </a:p>
        </p:txBody>
      </p:sp>
    </p:spTree>
    <p:extLst>
      <p:ext uri="{BB962C8B-B14F-4D97-AF65-F5344CB8AC3E}">
        <p14:creationId xmlns:p14="http://schemas.microsoft.com/office/powerpoint/2010/main" val="11708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81481E-6 L 0.04622 -0.54328 " pathEditMode="relative" rAng="0" ptsTypes="AA">
                                      <p:cBhvr>
                                        <p:cTn id="6" dur="2000" fill="hold"/>
                                        <p:tgtEl>
                                          <p:spTgt spid="15"/>
                                        </p:tgtEl>
                                        <p:attrNameLst>
                                          <p:attrName>ppt_x</p:attrName>
                                          <p:attrName>ppt_y</p:attrName>
                                        </p:attrNameLst>
                                      </p:cBhvr>
                                      <p:rCtr x="2305" y="-2717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12 0.00834 L -0.10599 -0.35995 " pathEditMode="relative" rAng="0" ptsTypes="AA">
                                      <p:cBhvr>
                                        <p:cTn id="10" dur="2000" fill="hold"/>
                                        <p:tgtEl>
                                          <p:spTgt spid="16"/>
                                        </p:tgtEl>
                                        <p:attrNameLst>
                                          <p:attrName>ppt_x</p:attrName>
                                          <p:attrName>ppt_y</p:attrName>
                                        </p:attrNameLst>
                                      </p:cBhvr>
                                      <p:rCtr x="-5143" y="-1842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6 -4.81481E-6 L 0.21433 -0.17384 " pathEditMode="relative" rAng="0" ptsTypes="AA">
                                      <p:cBhvr>
                                        <p:cTn id="14" dur="2000" fill="hold"/>
                                        <p:tgtEl>
                                          <p:spTgt spid="14"/>
                                        </p:tgtEl>
                                        <p:attrNameLst>
                                          <p:attrName>ppt_x</p:attrName>
                                          <p:attrName>ppt_y</p:attrName>
                                        </p:attrNameLst>
                                      </p:cBhvr>
                                      <p:rCtr x="10794"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Trouve</a:t>
            </a:r>
            <a:r>
              <a:rPr lang="en-GB" sz="3600" b="1" dirty="0">
                <a:solidFill>
                  <a:schemeClr val="bg1"/>
                </a:solidFill>
              </a:rPr>
              <a:t> le </a:t>
            </a:r>
            <a:r>
              <a:rPr lang="en-GB" sz="3600" b="1" dirty="0" err="1">
                <a:solidFill>
                  <a:schemeClr val="bg1"/>
                </a:solidFill>
              </a:rPr>
              <a:t>trésor</a:t>
            </a:r>
            <a:r>
              <a:rPr lang="en-GB" sz="3600" b="1" dirty="0">
                <a:solidFill>
                  <a:schemeClr val="bg1"/>
                </a:solidFill>
              </a:rPr>
              <a:t> !</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7" name="Group 239">
            <a:extLst>
              <a:ext uri="{FF2B5EF4-FFF2-40B4-BE49-F238E27FC236}">
                <a16:creationId xmlns:a16="http://schemas.microsoft.com/office/drawing/2014/main" id="{83C5CD47-A664-42D0-8F5D-31D4B3885558}"/>
              </a:ext>
            </a:extLst>
          </p:cNvPr>
          <p:cNvGraphicFramePr>
            <a:graphicFrameLocks noGrp="1"/>
          </p:cNvGraphicFramePr>
          <p:nvPr/>
        </p:nvGraphicFramePr>
        <p:xfrm>
          <a:off x="155999" y="1541751"/>
          <a:ext cx="11880000" cy="4680727"/>
        </p:xfrm>
        <a:graphic>
          <a:graphicData uri="http://schemas.openxmlformats.org/drawingml/2006/table">
            <a:tbl>
              <a:tblPr/>
              <a:tblGrid>
                <a:gridCol w="10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gridCol w="1800000">
                  <a:extLst>
                    <a:ext uri="{9D8B030D-6E8A-4147-A177-3AD203B41FA5}">
                      <a16:colId xmlns:a16="http://schemas.microsoft.com/office/drawing/2014/main" val="20005"/>
                    </a:ext>
                  </a:extLst>
                </a:gridCol>
                <a:gridCol w="1800000">
                  <a:extLst>
                    <a:ext uri="{9D8B030D-6E8A-4147-A177-3AD203B41FA5}">
                      <a16:colId xmlns:a16="http://schemas.microsoft.com/office/drawing/2014/main" val="20006"/>
                    </a:ext>
                  </a:extLst>
                </a:gridCol>
              </a:tblGrid>
              <a:tr h="7207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1</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2</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3</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4</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5</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algn="ctr"/>
                      <a:r>
                        <a:rPr lang="en-GB" sz="3200" b="1" dirty="0">
                          <a:solidFill>
                            <a:srgbClr val="115076"/>
                          </a:solidFill>
                          <a:latin typeface="+mj-lt"/>
                        </a:rPr>
                        <a:t>6</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00">
                <a:tc>
                  <a:txBody>
                    <a:bodyPr/>
                    <a:lstStyle/>
                    <a:p>
                      <a:pPr algn="ctr"/>
                      <a:r>
                        <a:rPr lang="en-GB" sz="3200" b="1" dirty="0">
                          <a:solidFill>
                            <a:srgbClr val="115076"/>
                          </a:solidFill>
                          <a:latin typeface="+mj-lt"/>
                        </a:rPr>
                        <a:t>A</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000">
                <a:tc>
                  <a:txBody>
                    <a:bodyPr/>
                    <a:lstStyle/>
                    <a:p>
                      <a:pPr algn="ctr"/>
                      <a:r>
                        <a:rPr lang="en-GB" sz="3200" b="1" dirty="0">
                          <a:solidFill>
                            <a:srgbClr val="115076"/>
                          </a:solidFill>
                          <a:latin typeface="+mj-lt"/>
                        </a:rPr>
                        <a:t>B</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00">
                <a:tc>
                  <a:txBody>
                    <a:bodyPr/>
                    <a:lstStyle/>
                    <a:p>
                      <a:pPr algn="ctr"/>
                      <a:r>
                        <a:rPr lang="en-GB" sz="3200" b="1" dirty="0">
                          <a:solidFill>
                            <a:srgbClr val="115076"/>
                          </a:solidFill>
                          <a:latin typeface="+mj-lt"/>
                        </a:rPr>
                        <a:t>C</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0000">
                <a:tc>
                  <a:txBody>
                    <a:bodyPr/>
                    <a:lstStyle/>
                    <a:p>
                      <a:pPr algn="ctr"/>
                      <a:r>
                        <a:rPr lang="en-GB" sz="3200" b="1" dirty="0">
                          <a:solidFill>
                            <a:srgbClr val="115076"/>
                          </a:solidFill>
                          <a:latin typeface="+mj-lt"/>
                        </a:rPr>
                        <a:t>D</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80000">
                <a:tc>
                  <a:txBody>
                    <a:bodyPr/>
                    <a:lstStyle/>
                    <a:p>
                      <a:pPr algn="ctr"/>
                      <a:r>
                        <a:rPr lang="en-GB" sz="3200" b="1" dirty="0">
                          <a:solidFill>
                            <a:srgbClr val="115076"/>
                          </a:solidFill>
                          <a:latin typeface="+mj-lt"/>
                        </a:rPr>
                        <a:t>E</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 name="Picture 6" descr="C:\Users\Winnie\AppData\Local\Microsoft\Windows\Temporary Internet Files\Content.IE5\83P2KKZX\MC900441717[1].png">
            <a:extLst>
              <a:ext uri="{FF2B5EF4-FFF2-40B4-BE49-F238E27FC236}">
                <a16:creationId xmlns:a16="http://schemas.microsoft.com/office/drawing/2014/main" id="{73463E55-18A9-4BB6-8BD8-E92E57453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049" y="2323972"/>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Winnie\AppData\Local\Microsoft\Windows\Temporary Internet Files\Content.IE5\0VQ72ZAA\MC900439825[1].png">
            <a:extLst>
              <a:ext uri="{FF2B5EF4-FFF2-40B4-BE49-F238E27FC236}">
                <a16:creationId xmlns:a16="http://schemas.microsoft.com/office/drawing/2014/main" id="{7F1F85D4-EC28-421D-8511-FB4D6B8A17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453" y="381234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119498563188281957tasto_8_architetto_franc_01">
            <a:extLst>
              <a:ext uri="{FF2B5EF4-FFF2-40B4-BE49-F238E27FC236}">
                <a16:creationId xmlns:a16="http://schemas.microsoft.com/office/drawing/2014/main" id="{C4733A81-2196-4344-9F00-699E68599B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7573" y="310626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Winnie\AppData\Local\Microsoft\Windows\Temporary Internet Files\Content.IE5\RJE6RGHW\MC900441703[1].png">
            <a:extLst>
              <a:ext uri="{FF2B5EF4-FFF2-40B4-BE49-F238E27FC236}">
                <a16:creationId xmlns:a16="http://schemas.microsoft.com/office/drawing/2014/main" id="{50011D45-6475-40C5-9F07-EC7CB25F1B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6493" y="2354114"/>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e 116">
            <a:extLst>
              <a:ext uri="{FF2B5EF4-FFF2-40B4-BE49-F238E27FC236}">
                <a16:creationId xmlns:a16="http://schemas.microsoft.com/office/drawing/2014/main" id="{2EF17BFE-9526-41FC-B8B5-256F1517B1C0}"/>
              </a:ext>
            </a:extLst>
          </p:cNvPr>
          <p:cNvGrpSpPr>
            <a:grpSpLocks/>
          </p:cNvGrpSpPr>
          <p:nvPr/>
        </p:nvGrpSpPr>
        <p:grpSpPr bwMode="auto">
          <a:xfrm>
            <a:off x="3610149" y="3120021"/>
            <a:ext cx="576262" cy="504825"/>
            <a:chOff x="2123728" y="332656"/>
            <a:chExt cx="1326976" cy="1326976"/>
          </a:xfrm>
        </p:grpSpPr>
        <p:pic>
          <p:nvPicPr>
            <p:cNvPr id="14" name="Picture 11" descr="C:\Users\Winnie\AppData\Local\Microsoft\Windows\Temporary Internet Files\Content.IE5\RJE6RGHW\MC900439825[1].png">
              <a:extLst>
                <a:ext uri="{FF2B5EF4-FFF2-40B4-BE49-F238E27FC236}">
                  <a16:creationId xmlns:a16="http://schemas.microsoft.com/office/drawing/2014/main" id="{7E5DDD24-8548-4E46-A122-647B1F9EE6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Winnie\AppData\Local\Microsoft\Windows\Temporary Internet Files\Content.IE5\RJE6RGHW\MC900439825[1].png">
              <a:extLst>
                <a:ext uri="{FF2B5EF4-FFF2-40B4-BE49-F238E27FC236}">
                  <a16:creationId xmlns:a16="http://schemas.microsoft.com/office/drawing/2014/main" id="{0663D002-13B3-442B-A61F-426FABF7C4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Winnie\AppData\Local\Microsoft\Windows\Temporary Internet Files\Content.IE5\0VQ72ZAA\MC900441703[1].png">
              <a:extLst>
                <a:ext uri="{FF2B5EF4-FFF2-40B4-BE49-F238E27FC236}">
                  <a16:creationId xmlns:a16="http://schemas.microsoft.com/office/drawing/2014/main" id="{DE63B291-2CED-4750-9C16-B4E5FBD358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e 116">
            <a:extLst>
              <a:ext uri="{FF2B5EF4-FFF2-40B4-BE49-F238E27FC236}">
                <a16:creationId xmlns:a16="http://schemas.microsoft.com/office/drawing/2014/main" id="{CB8746AE-3FDD-4158-AA5C-AB6A84C9163E}"/>
              </a:ext>
            </a:extLst>
          </p:cNvPr>
          <p:cNvGrpSpPr>
            <a:grpSpLocks/>
          </p:cNvGrpSpPr>
          <p:nvPr/>
        </p:nvGrpSpPr>
        <p:grpSpPr bwMode="auto">
          <a:xfrm>
            <a:off x="5483871" y="3839539"/>
            <a:ext cx="576262" cy="504825"/>
            <a:chOff x="2123728" y="332656"/>
            <a:chExt cx="1326976" cy="1326976"/>
          </a:xfrm>
        </p:grpSpPr>
        <p:pic>
          <p:nvPicPr>
            <p:cNvPr id="18" name="Picture 11" descr="C:\Users\Winnie\AppData\Local\Microsoft\Windows\Temporary Internet Files\Content.IE5\RJE6RGHW\MC900439825[1].png">
              <a:extLst>
                <a:ext uri="{FF2B5EF4-FFF2-40B4-BE49-F238E27FC236}">
                  <a16:creationId xmlns:a16="http://schemas.microsoft.com/office/drawing/2014/main" id="{4CBCF711-D7CB-4902-BFD6-4E272C60AE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C:\Users\Winnie\AppData\Local\Microsoft\Windows\Temporary Internet Files\Content.IE5\RJE6RGHW\MC900439825[1].png">
              <a:extLst>
                <a:ext uri="{FF2B5EF4-FFF2-40B4-BE49-F238E27FC236}">
                  <a16:creationId xmlns:a16="http://schemas.microsoft.com/office/drawing/2014/main" id="{E9381BCA-BA5B-4371-A66F-688414694A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Users\Winnie\AppData\Local\Microsoft\Windows\Temporary Internet Files\Content.IE5\0VQ72ZAA\MC900441703[1].png">
              <a:extLst>
                <a:ext uri="{FF2B5EF4-FFF2-40B4-BE49-F238E27FC236}">
                  <a16:creationId xmlns:a16="http://schemas.microsoft.com/office/drawing/2014/main" id="{C244D056-235A-48EF-833A-3D2BD38F71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e 116">
            <a:extLst>
              <a:ext uri="{FF2B5EF4-FFF2-40B4-BE49-F238E27FC236}">
                <a16:creationId xmlns:a16="http://schemas.microsoft.com/office/drawing/2014/main" id="{35E3DAA2-8AE2-4C22-A5E1-B1AE44715D1D}"/>
              </a:ext>
            </a:extLst>
          </p:cNvPr>
          <p:cNvGrpSpPr>
            <a:grpSpLocks/>
          </p:cNvGrpSpPr>
          <p:nvPr/>
        </p:nvGrpSpPr>
        <p:grpSpPr bwMode="auto">
          <a:xfrm>
            <a:off x="7240317" y="3164095"/>
            <a:ext cx="576262" cy="504825"/>
            <a:chOff x="2123728" y="332656"/>
            <a:chExt cx="1326976" cy="1326976"/>
          </a:xfrm>
        </p:grpSpPr>
        <p:pic>
          <p:nvPicPr>
            <p:cNvPr id="22" name="Picture 11" descr="C:\Users\Winnie\AppData\Local\Microsoft\Windows\Temporary Internet Files\Content.IE5\RJE6RGHW\MC900439825[1].png">
              <a:extLst>
                <a:ext uri="{FF2B5EF4-FFF2-40B4-BE49-F238E27FC236}">
                  <a16:creationId xmlns:a16="http://schemas.microsoft.com/office/drawing/2014/main" id="{5DA281D3-9BDE-4B62-9337-481069EFB4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C:\Users\Winnie\AppData\Local\Microsoft\Windows\Temporary Internet Files\Content.IE5\RJE6RGHW\MC900439825[1].png">
              <a:extLst>
                <a:ext uri="{FF2B5EF4-FFF2-40B4-BE49-F238E27FC236}">
                  <a16:creationId xmlns:a16="http://schemas.microsoft.com/office/drawing/2014/main" id="{DADC26C8-0074-4D01-8F6B-8157575F13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C:\Users\Winnie\AppData\Local\Microsoft\Windows\Temporary Internet Files\Content.IE5\0VQ72ZAA\MC900441703[1].png">
              <a:extLst>
                <a:ext uri="{FF2B5EF4-FFF2-40B4-BE49-F238E27FC236}">
                  <a16:creationId xmlns:a16="http://schemas.microsoft.com/office/drawing/2014/main" id="{6F6DCA91-D09D-4895-9536-D0BEB6A650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e 116">
            <a:extLst>
              <a:ext uri="{FF2B5EF4-FFF2-40B4-BE49-F238E27FC236}">
                <a16:creationId xmlns:a16="http://schemas.microsoft.com/office/drawing/2014/main" id="{5C2B4F5F-9C73-4670-B089-3E06E7288080}"/>
              </a:ext>
            </a:extLst>
          </p:cNvPr>
          <p:cNvGrpSpPr>
            <a:grpSpLocks/>
          </p:cNvGrpSpPr>
          <p:nvPr/>
        </p:nvGrpSpPr>
        <p:grpSpPr bwMode="auto">
          <a:xfrm>
            <a:off x="10919619" y="5394238"/>
            <a:ext cx="576263" cy="504825"/>
            <a:chOff x="2123728" y="332656"/>
            <a:chExt cx="1326976" cy="1326976"/>
          </a:xfrm>
        </p:grpSpPr>
        <p:pic>
          <p:nvPicPr>
            <p:cNvPr id="26" name="Picture 11" descr="C:\Users\Winnie\AppData\Local\Microsoft\Windows\Temporary Internet Files\Content.IE5\RJE6RGHW\MC900439825[1].png">
              <a:extLst>
                <a:ext uri="{FF2B5EF4-FFF2-40B4-BE49-F238E27FC236}">
                  <a16:creationId xmlns:a16="http://schemas.microsoft.com/office/drawing/2014/main" id="{C492D3F3-5CE8-42B2-826E-D7C5064E6D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C:\Users\Winnie\AppData\Local\Microsoft\Windows\Temporary Internet Files\Content.IE5\RJE6RGHW\MC900439825[1].png">
              <a:extLst>
                <a:ext uri="{FF2B5EF4-FFF2-40B4-BE49-F238E27FC236}">
                  <a16:creationId xmlns:a16="http://schemas.microsoft.com/office/drawing/2014/main" id="{FA635328-4A0B-425E-A5A8-197E2931D0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C:\Users\Winnie\AppData\Local\Microsoft\Windows\Temporary Internet Files\Content.IE5\0VQ72ZAA\MC900441703[1].png">
              <a:extLst>
                <a:ext uri="{FF2B5EF4-FFF2-40B4-BE49-F238E27FC236}">
                  <a16:creationId xmlns:a16="http://schemas.microsoft.com/office/drawing/2014/main" id="{DE197FCD-5AFC-438E-AC66-D565A2F6A7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e 116">
            <a:extLst>
              <a:ext uri="{FF2B5EF4-FFF2-40B4-BE49-F238E27FC236}">
                <a16:creationId xmlns:a16="http://schemas.microsoft.com/office/drawing/2014/main" id="{F210BA8A-FEF9-42F6-A429-F376C078917E}"/>
              </a:ext>
            </a:extLst>
          </p:cNvPr>
          <p:cNvGrpSpPr>
            <a:grpSpLocks/>
          </p:cNvGrpSpPr>
          <p:nvPr/>
        </p:nvGrpSpPr>
        <p:grpSpPr bwMode="auto">
          <a:xfrm>
            <a:off x="10919619" y="2381756"/>
            <a:ext cx="576263" cy="504825"/>
            <a:chOff x="2123728" y="332656"/>
            <a:chExt cx="1326976" cy="1326976"/>
          </a:xfrm>
        </p:grpSpPr>
        <p:pic>
          <p:nvPicPr>
            <p:cNvPr id="30" name="Picture 11" descr="C:\Users\Winnie\AppData\Local\Microsoft\Windows\Temporary Internet Files\Content.IE5\RJE6RGHW\MC900439825[1].png">
              <a:extLst>
                <a:ext uri="{FF2B5EF4-FFF2-40B4-BE49-F238E27FC236}">
                  <a16:creationId xmlns:a16="http://schemas.microsoft.com/office/drawing/2014/main" id="{42C3FE67-FCF0-4DC3-A406-1BD23FCF7D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C:\Users\Winnie\AppData\Local\Microsoft\Windows\Temporary Internet Files\Content.IE5\RJE6RGHW\MC900439825[1].png">
              <a:extLst>
                <a:ext uri="{FF2B5EF4-FFF2-40B4-BE49-F238E27FC236}">
                  <a16:creationId xmlns:a16="http://schemas.microsoft.com/office/drawing/2014/main" id="{2D7A5B8F-CBD5-439C-98C0-CE23DC81A7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C:\Users\Winnie\AppData\Local\Microsoft\Windows\Temporary Internet Files\Content.IE5\0VQ72ZAA\MC900441703[1].png">
              <a:extLst>
                <a:ext uri="{FF2B5EF4-FFF2-40B4-BE49-F238E27FC236}">
                  <a16:creationId xmlns:a16="http://schemas.microsoft.com/office/drawing/2014/main" id="{847D281B-FB94-4FE8-B2CE-3AB6B68ADD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6" descr="C:\Users\Winnie\AppData\Local\Microsoft\Windows\Temporary Internet Files\Content.IE5\83P2KKZX\MC900441717[1].png">
            <a:extLst>
              <a:ext uri="{FF2B5EF4-FFF2-40B4-BE49-F238E27FC236}">
                <a16:creationId xmlns:a16="http://schemas.microsoft.com/office/drawing/2014/main" id="{B19205A6-CABB-4E99-B60C-A2B0B3D79D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049" y="4505722"/>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C:\Users\Winnie\AppData\Local\Microsoft\Windows\Temporary Internet Files\Content.IE5\83P2KKZX\MC900441717[1].png">
            <a:extLst>
              <a:ext uri="{FF2B5EF4-FFF2-40B4-BE49-F238E27FC236}">
                <a16:creationId xmlns:a16="http://schemas.microsoft.com/office/drawing/2014/main" id="{18BFEF05-9B99-48F8-A823-B72F4F842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718" y="4505721"/>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descr="C:\Users\Winnie\AppData\Local\Microsoft\Windows\Temporary Internet Files\Content.IE5\83P2KKZX\MC900441717[1].png">
            <a:extLst>
              <a:ext uri="{FF2B5EF4-FFF2-40B4-BE49-F238E27FC236}">
                <a16:creationId xmlns:a16="http://schemas.microsoft.com/office/drawing/2014/main" id="{2BF2C032-C7A4-4CE4-BCA1-6F221F0AD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034" y="5415916"/>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Users\Winnie\AppData\Local\Microsoft\Windows\Temporary Internet Files\Content.IE5\83P2KKZX\MC900441717[1].png">
            <a:extLst>
              <a:ext uri="{FF2B5EF4-FFF2-40B4-BE49-F238E27FC236}">
                <a16:creationId xmlns:a16="http://schemas.microsoft.com/office/drawing/2014/main" id="{13FDF06D-55E7-4DB1-B13B-4FA6A4AD9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257" y="2363045"/>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61" descr="119498563188281957tasto_8_architetto_franc_01">
            <a:extLst>
              <a:ext uri="{FF2B5EF4-FFF2-40B4-BE49-F238E27FC236}">
                <a16:creationId xmlns:a16="http://schemas.microsoft.com/office/drawing/2014/main" id="{28E1F308-7FD2-4FF3-9A4E-21EA4B6A99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6078" y="3839539"/>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63" descr="119498563188281957tasto_8_architetto_franc_01">
            <a:extLst>
              <a:ext uri="{FF2B5EF4-FFF2-40B4-BE49-F238E27FC236}">
                <a16:creationId xmlns:a16="http://schemas.microsoft.com/office/drawing/2014/main" id="{345DA939-1A48-4619-9741-78F8A22BB3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7160" y="310626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64" descr="119498563188281957tasto_8_architetto_franc_01">
            <a:extLst>
              <a:ext uri="{FF2B5EF4-FFF2-40B4-BE49-F238E27FC236}">
                <a16:creationId xmlns:a16="http://schemas.microsoft.com/office/drawing/2014/main" id="{2E2F8F1F-B19C-4416-B198-7EE3B73E66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2634" y="5456216"/>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6" descr="119498563188281957tasto_8_architetto_franc_01">
            <a:extLst>
              <a:ext uri="{FF2B5EF4-FFF2-40B4-BE49-F238E27FC236}">
                <a16:creationId xmlns:a16="http://schemas.microsoft.com/office/drawing/2014/main" id="{62D43434-434F-4406-AAF0-4DB9DF44C0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482" y="5454015"/>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67" descr="119498563188281957tasto_8_architetto_franc_01">
            <a:extLst>
              <a:ext uri="{FF2B5EF4-FFF2-40B4-BE49-F238E27FC236}">
                <a16:creationId xmlns:a16="http://schemas.microsoft.com/office/drawing/2014/main" id="{1DEB7620-2781-4877-9A85-99DA5B141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5043" y="2383386"/>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descr="C:\Users\Winnie\AppData\Local\Microsoft\Windows\Temporary Internet Files\Content.IE5\RJE6RGHW\MC900441703[1].png">
            <a:extLst>
              <a:ext uri="{FF2B5EF4-FFF2-40B4-BE49-F238E27FC236}">
                <a16:creationId xmlns:a16="http://schemas.microsoft.com/office/drawing/2014/main" id="{836A1618-189C-4421-AC20-626A2A1ECC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5233" y="3083731"/>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C:\Users\Winnie\AppData\Local\Microsoft\Windows\Temporary Internet Files\Content.IE5\RJE6RGHW\MC900441703[1].png">
            <a:extLst>
              <a:ext uri="{FF2B5EF4-FFF2-40B4-BE49-F238E27FC236}">
                <a16:creationId xmlns:a16="http://schemas.microsoft.com/office/drawing/2014/main" id="{FA4ED052-FC19-46DC-BA73-5F0952CF72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19113" y="3858862"/>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 descr="C:\Users\Winnie\AppData\Local\Microsoft\Windows\Temporary Internet Files\Content.IE5\RJE6RGHW\MC900441703[1].png">
            <a:extLst>
              <a:ext uri="{FF2B5EF4-FFF2-40B4-BE49-F238E27FC236}">
                <a16:creationId xmlns:a16="http://schemas.microsoft.com/office/drawing/2014/main" id="{2581FE0F-C29D-4C22-B989-566CC3E5A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1440" y="4524751"/>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C:\Users\Winnie\AppData\Local\Microsoft\Windows\Temporary Internet Files\Content.IE5\RJE6RGHW\MC900441703[1].png">
            <a:extLst>
              <a:ext uri="{FF2B5EF4-FFF2-40B4-BE49-F238E27FC236}">
                <a16:creationId xmlns:a16="http://schemas.microsoft.com/office/drawing/2014/main" id="{2930EA8B-19EC-4E50-ACF2-F43CA17CCC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0317" y="4543039"/>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 descr="C:\Users\Winnie\AppData\Local\Microsoft\Windows\Temporary Internet Files\Content.IE5\0VQ72ZAA\MC900439825[1].png">
            <a:extLst>
              <a:ext uri="{FF2B5EF4-FFF2-40B4-BE49-F238E27FC236}">
                <a16:creationId xmlns:a16="http://schemas.microsoft.com/office/drawing/2014/main" id="{2BA978E0-7D7E-48D0-AC62-EC3A5928B4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7573" y="5415916"/>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descr="C:\Users\Winnie\AppData\Local\Microsoft\Windows\Temporary Internet Files\Content.IE5\0VQ72ZAA\MC900439825[1].png">
            <a:extLst>
              <a:ext uri="{FF2B5EF4-FFF2-40B4-BE49-F238E27FC236}">
                <a16:creationId xmlns:a16="http://schemas.microsoft.com/office/drawing/2014/main" id="{E9950780-69C3-4F01-9998-2884BE1BF7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7059" y="545401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 descr="C:\Users\Winnie\AppData\Local\Microsoft\Windows\Temporary Internet Files\Content.IE5\0VQ72ZAA\MC900439825[1].png">
            <a:extLst>
              <a:ext uri="{FF2B5EF4-FFF2-40B4-BE49-F238E27FC236}">
                <a16:creationId xmlns:a16="http://schemas.microsoft.com/office/drawing/2014/main" id="{7F7477CE-D0C6-4685-ACA0-26523F66DD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5241" y="4505721"/>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 descr="C:\Users\Winnie\AppData\Local\Microsoft\Windows\Temporary Internet Files\Content.IE5\0VQ72ZAA\MC900439825[1].png">
            <a:extLst>
              <a:ext uri="{FF2B5EF4-FFF2-40B4-BE49-F238E27FC236}">
                <a16:creationId xmlns:a16="http://schemas.microsoft.com/office/drawing/2014/main" id="{CD27FB47-4A97-4380-BC06-35277DF4B1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762" y="2317937"/>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 descr="C:\Users\Winnie\AppData\Local\Microsoft\Windows\Temporary Internet Files\Content.IE5\0VQ72ZAA\MC900439825[1].png">
            <a:extLst>
              <a:ext uri="{FF2B5EF4-FFF2-40B4-BE49-F238E27FC236}">
                <a16:creationId xmlns:a16="http://schemas.microsoft.com/office/drawing/2014/main" id="{8BC0E73E-251E-4950-A8FF-BDBA7D7CB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4553" y="3083731"/>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 descr="C:\Users\Winnie\AppData\Local\Microsoft\Windows\Temporary Internet Files\Content.IE5\0VQ72ZAA\MC900439825[1].png">
            <a:extLst>
              <a:ext uri="{FF2B5EF4-FFF2-40B4-BE49-F238E27FC236}">
                <a16:creationId xmlns:a16="http://schemas.microsoft.com/office/drawing/2014/main" id="{EF4AF430-1F92-473A-9C69-3F10A5ABF0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0781" y="3805891"/>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descr="C:\Users\Winnie\AppData\Local\Microsoft\Windows\Temporary Internet Files\Content.IE5\0VQ72ZAA\MC900439825[1].png">
            <a:extLst>
              <a:ext uri="{FF2B5EF4-FFF2-40B4-BE49-F238E27FC236}">
                <a16:creationId xmlns:a16="http://schemas.microsoft.com/office/drawing/2014/main" id="{A44DFEF0-E88B-41E7-BD65-99423A5EF9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763" y="4522958"/>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C:\Users\Winnie\AppData\Local\Microsoft\Windows\Temporary Internet Files\Content.IE5\0VQ72ZAA\MC900439825[1].png">
            <a:extLst>
              <a:ext uri="{FF2B5EF4-FFF2-40B4-BE49-F238E27FC236}">
                <a16:creationId xmlns:a16="http://schemas.microsoft.com/office/drawing/2014/main" id="{078D4B6D-FB5E-4405-86F4-499088883D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905" y="3805891"/>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a:extLst>
              <a:ext uri="{FF2B5EF4-FFF2-40B4-BE49-F238E27FC236}">
                <a16:creationId xmlns:a16="http://schemas.microsoft.com/office/drawing/2014/main" id="{36367982-A8AA-4C9C-B77E-8F43EAF660DC}"/>
              </a:ext>
            </a:extLst>
          </p:cNvPr>
          <p:cNvSpPr/>
          <p:nvPr/>
        </p:nvSpPr>
        <p:spPr>
          <a:xfrm>
            <a:off x="1303464" y="301230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comprends</a:t>
            </a:r>
          </a:p>
        </p:txBody>
      </p:sp>
      <p:sp>
        <p:nvSpPr>
          <p:cNvPr id="55" name="venir">
            <a:extLst>
              <a:ext uri="{FF2B5EF4-FFF2-40B4-BE49-F238E27FC236}">
                <a16:creationId xmlns:a16="http://schemas.microsoft.com/office/drawing/2014/main" id="{741B5372-A1D7-4423-8510-53EB77A8E87D}"/>
              </a:ext>
            </a:extLst>
          </p:cNvPr>
          <p:cNvSpPr/>
          <p:nvPr/>
        </p:nvSpPr>
        <p:spPr>
          <a:xfrm>
            <a:off x="1283748" y="2306484"/>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venir</a:t>
            </a:r>
          </a:p>
        </p:txBody>
      </p:sp>
      <p:sp>
        <p:nvSpPr>
          <p:cNvPr id="56" name="tu viens">
            <a:extLst>
              <a:ext uri="{FF2B5EF4-FFF2-40B4-BE49-F238E27FC236}">
                <a16:creationId xmlns:a16="http://schemas.microsoft.com/office/drawing/2014/main" id="{69C1B381-088A-4A32-90CC-C8E1073B30AB}"/>
              </a:ext>
            </a:extLst>
          </p:cNvPr>
          <p:cNvSpPr/>
          <p:nvPr/>
        </p:nvSpPr>
        <p:spPr>
          <a:xfrm>
            <a:off x="1296053" y="3749613"/>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sors</a:t>
            </a:r>
          </a:p>
        </p:txBody>
      </p:sp>
      <p:sp>
        <p:nvSpPr>
          <p:cNvPr id="57" name="il vient">
            <a:extLst>
              <a:ext uri="{FF2B5EF4-FFF2-40B4-BE49-F238E27FC236}">
                <a16:creationId xmlns:a16="http://schemas.microsoft.com/office/drawing/2014/main" id="{379948EA-D66D-46F2-B294-B8757D9541F6}"/>
              </a:ext>
            </a:extLst>
          </p:cNvPr>
          <p:cNvSpPr/>
          <p:nvPr/>
        </p:nvSpPr>
        <p:spPr>
          <a:xfrm>
            <a:off x="1304472" y="4459106"/>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il sort</a:t>
            </a:r>
          </a:p>
        </p:txBody>
      </p:sp>
      <p:sp>
        <p:nvSpPr>
          <p:cNvPr id="58" name="je viens de France">
            <a:extLst>
              <a:ext uri="{FF2B5EF4-FFF2-40B4-BE49-F238E27FC236}">
                <a16:creationId xmlns:a16="http://schemas.microsoft.com/office/drawing/2014/main" id="{F0A42487-3305-4F0F-8AFD-047DB9AA7969}"/>
              </a:ext>
            </a:extLst>
          </p:cNvPr>
          <p:cNvSpPr/>
          <p:nvPr/>
        </p:nvSpPr>
        <p:spPr>
          <a:xfrm>
            <a:off x="1304472" y="5158057"/>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viens de Paris.</a:t>
            </a:r>
          </a:p>
        </p:txBody>
      </p:sp>
      <p:sp>
        <p:nvSpPr>
          <p:cNvPr id="59" name="dire">
            <a:extLst>
              <a:ext uri="{FF2B5EF4-FFF2-40B4-BE49-F238E27FC236}">
                <a16:creationId xmlns:a16="http://schemas.microsoft.com/office/drawing/2014/main" id="{802E7112-7F28-4974-9477-47BEE1B05F68}"/>
              </a:ext>
            </a:extLst>
          </p:cNvPr>
          <p:cNvSpPr/>
          <p:nvPr/>
        </p:nvSpPr>
        <p:spPr>
          <a:xfrm>
            <a:off x="3070190" y="229603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dire</a:t>
            </a:r>
          </a:p>
        </p:txBody>
      </p:sp>
      <p:sp>
        <p:nvSpPr>
          <p:cNvPr id="60" name="je dis">
            <a:extLst>
              <a:ext uri="{FF2B5EF4-FFF2-40B4-BE49-F238E27FC236}">
                <a16:creationId xmlns:a16="http://schemas.microsoft.com/office/drawing/2014/main" id="{C39D7AC6-0DB5-4E95-B76A-0A8D4A43FCF7}"/>
              </a:ext>
            </a:extLst>
          </p:cNvPr>
          <p:cNvSpPr/>
          <p:nvPr/>
        </p:nvSpPr>
        <p:spPr>
          <a:xfrm>
            <a:off x="3077699" y="300332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elle vient</a:t>
            </a:r>
          </a:p>
        </p:txBody>
      </p:sp>
      <p:sp>
        <p:nvSpPr>
          <p:cNvPr id="61" name="tu dis">
            <a:extLst>
              <a:ext uri="{FF2B5EF4-FFF2-40B4-BE49-F238E27FC236}">
                <a16:creationId xmlns:a16="http://schemas.microsoft.com/office/drawing/2014/main" id="{4AAA27AB-945C-426A-B0F7-609A415B59E6}"/>
              </a:ext>
            </a:extLst>
          </p:cNvPr>
          <p:cNvSpPr/>
          <p:nvPr/>
        </p:nvSpPr>
        <p:spPr>
          <a:xfrm>
            <a:off x="3088728" y="3731279"/>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prends</a:t>
            </a:r>
          </a:p>
        </p:txBody>
      </p:sp>
      <p:sp>
        <p:nvSpPr>
          <p:cNvPr id="62" name="elle dit">
            <a:extLst>
              <a:ext uri="{FF2B5EF4-FFF2-40B4-BE49-F238E27FC236}">
                <a16:creationId xmlns:a16="http://schemas.microsoft.com/office/drawing/2014/main" id="{591BB50D-3F02-41BA-B698-23F82B2216A5}"/>
              </a:ext>
            </a:extLst>
          </p:cNvPr>
          <p:cNvSpPr/>
          <p:nvPr/>
        </p:nvSpPr>
        <p:spPr>
          <a:xfrm>
            <a:off x="3080123" y="443534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comprends</a:t>
            </a:r>
          </a:p>
        </p:txBody>
      </p:sp>
      <p:sp>
        <p:nvSpPr>
          <p:cNvPr id="63" name="je dis la vérité">
            <a:extLst>
              <a:ext uri="{FF2B5EF4-FFF2-40B4-BE49-F238E27FC236}">
                <a16:creationId xmlns:a16="http://schemas.microsoft.com/office/drawing/2014/main" id="{E7C9B443-D6FC-4146-8AB1-7799EA7705B0}"/>
              </a:ext>
            </a:extLst>
          </p:cNvPr>
          <p:cNvSpPr/>
          <p:nvPr/>
        </p:nvSpPr>
        <p:spPr>
          <a:xfrm>
            <a:off x="3065116" y="5158057"/>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dis la vérité.</a:t>
            </a:r>
          </a:p>
        </p:txBody>
      </p:sp>
      <p:sp>
        <p:nvSpPr>
          <p:cNvPr id="64" name="sortir">
            <a:extLst>
              <a:ext uri="{FF2B5EF4-FFF2-40B4-BE49-F238E27FC236}">
                <a16:creationId xmlns:a16="http://schemas.microsoft.com/office/drawing/2014/main" id="{ADE8F8F8-DB69-4C93-874C-9C22F9B151B5}"/>
              </a:ext>
            </a:extLst>
          </p:cNvPr>
          <p:cNvSpPr/>
          <p:nvPr/>
        </p:nvSpPr>
        <p:spPr>
          <a:xfrm>
            <a:off x="4851934" y="229941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sortir</a:t>
            </a:r>
          </a:p>
        </p:txBody>
      </p:sp>
      <p:sp>
        <p:nvSpPr>
          <p:cNvPr id="65" name="je sors">
            <a:extLst>
              <a:ext uri="{FF2B5EF4-FFF2-40B4-BE49-F238E27FC236}">
                <a16:creationId xmlns:a16="http://schemas.microsoft.com/office/drawing/2014/main" id="{6B2E95A7-ED18-43C9-8B9E-4D9678F91745}"/>
              </a:ext>
            </a:extLst>
          </p:cNvPr>
          <p:cNvSpPr/>
          <p:nvPr/>
        </p:nvSpPr>
        <p:spPr>
          <a:xfrm>
            <a:off x="4851934" y="298853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apprends</a:t>
            </a:r>
          </a:p>
        </p:txBody>
      </p:sp>
      <p:sp>
        <p:nvSpPr>
          <p:cNvPr id="66" name="tu sors">
            <a:extLst>
              <a:ext uri="{FF2B5EF4-FFF2-40B4-BE49-F238E27FC236}">
                <a16:creationId xmlns:a16="http://schemas.microsoft.com/office/drawing/2014/main" id="{F2A32F7F-BBF1-4B5E-A7DE-0371CB3ACEE3}"/>
              </a:ext>
            </a:extLst>
          </p:cNvPr>
          <p:cNvSpPr/>
          <p:nvPr/>
        </p:nvSpPr>
        <p:spPr>
          <a:xfrm>
            <a:off x="4851934" y="3736769"/>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il apprend</a:t>
            </a:r>
          </a:p>
        </p:txBody>
      </p:sp>
      <p:sp>
        <p:nvSpPr>
          <p:cNvPr id="67" name="il sort">
            <a:extLst>
              <a:ext uri="{FF2B5EF4-FFF2-40B4-BE49-F238E27FC236}">
                <a16:creationId xmlns:a16="http://schemas.microsoft.com/office/drawing/2014/main" id="{E371F73A-19F4-4E60-AEDB-DAC5DE5AE1E2}"/>
              </a:ext>
            </a:extLst>
          </p:cNvPr>
          <p:cNvSpPr/>
          <p:nvPr/>
        </p:nvSpPr>
        <p:spPr>
          <a:xfrm>
            <a:off x="4855073" y="443534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dis</a:t>
            </a:r>
          </a:p>
        </p:txBody>
      </p:sp>
      <p:sp>
        <p:nvSpPr>
          <p:cNvPr id="68" name="je sors avec des amis">
            <a:extLst>
              <a:ext uri="{FF2B5EF4-FFF2-40B4-BE49-F238E27FC236}">
                <a16:creationId xmlns:a16="http://schemas.microsoft.com/office/drawing/2014/main" id="{085E2F1D-F3BF-46DD-968E-DA7EFD70D506}"/>
              </a:ext>
            </a:extLst>
          </p:cNvPr>
          <p:cNvSpPr/>
          <p:nvPr/>
        </p:nvSpPr>
        <p:spPr>
          <a:xfrm>
            <a:off x="4865998" y="5151296"/>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sors avec des amis.</a:t>
            </a:r>
          </a:p>
        </p:txBody>
      </p:sp>
      <p:sp>
        <p:nvSpPr>
          <p:cNvPr id="69" name="prendre">
            <a:extLst>
              <a:ext uri="{FF2B5EF4-FFF2-40B4-BE49-F238E27FC236}">
                <a16:creationId xmlns:a16="http://schemas.microsoft.com/office/drawing/2014/main" id="{586C6605-8A1F-4816-B610-5327FCD1B567}"/>
              </a:ext>
            </a:extLst>
          </p:cNvPr>
          <p:cNvSpPr/>
          <p:nvPr/>
        </p:nvSpPr>
        <p:spPr>
          <a:xfrm>
            <a:off x="6641514" y="231039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prendre</a:t>
            </a:r>
          </a:p>
        </p:txBody>
      </p:sp>
      <p:sp>
        <p:nvSpPr>
          <p:cNvPr id="70" name="je prends">
            <a:extLst>
              <a:ext uri="{FF2B5EF4-FFF2-40B4-BE49-F238E27FC236}">
                <a16:creationId xmlns:a16="http://schemas.microsoft.com/office/drawing/2014/main" id="{3094A94E-51C8-4D73-8AE7-A6A9B09BFC4E}"/>
              </a:ext>
            </a:extLst>
          </p:cNvPr>
          <p:cNvSpPr/>
          <p:nvPr/>
        </p:nvSpPr>
        <p:spPr>
          <a:xfrm>
            <a:off x="6641514" y="3012305"/>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il dit</a:t>
            </a:r>
          </a:p>
        </p:txBody>
      </p:sp>
      <p:sp>
        <p:nvSpPr>
          <p:cNvPr id="71" name="tu prends">
            <a:extLst>
              <a:ext uri="{FF2B5EF4-FFF2-40B4-BE49-F238E27FC236}">
                <a16:creationId xmlns:a16="http://schemas.microsoft.com/office/drawing/2014/main" id="{FE1C1165-3573-40D0-B23F-62942E8B8106}"/>
              </a:ext>
            </a:extLst>
          </p:cNvPr>
          <p:cNvSpPr/>
          <p:nvPr/>
        </p:nvSpPr>
        <p:spPr>
          <a:xfrm>
            <a:off x="6654636" y="371501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dis</a:t>
            </a:r>
          </a:p>
        </p:txBody>
      </p:sp>
      <p:sp>
        <p:nvSpPr>
          <p:cNvPr id="72" name="elle prend">
            <a:extLst>
              <a:ext uri="{FF2B5EF4-FFF2-40B4-BE49-F238E27FC236}">
                <a16:creationId xmlns:a16="http://schemas.microsoft.com/office/drawing/2014/main" id="{920F9EA1-3E31-4721-A0BF-2475064BC792}"/>
              </a:ext>
            </a:extLst>
          </p:cNvPr>
          <p:cNvSpPr/>
          <p:nvPr/>
        </p:nvSpPr>
        <p:spPr>
          <a:xfrm>
            <a:off x="6642810" y="4446626"/>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j’apprends</a:t>
            </a:r>
          </a:p>
        </p:txBody>
      </p:sp>
      <p:sp>
        <p:nvSpPr>
          <p:cNvPr id="73" name="je prends le train">
            <a:extLst>
              <a:ext uri="{FF2B5EF4-FFF2-40B4-BE49-F238E27FC236}">
                <a16:creationId xmlns:a16="http://schemas.microsoft.com/office/drawing/2014/main" id="{B93777A5-24E1-4C91-8232-80E333E39FDB}"/>
              </a:ext>
            </a:extLst>
          </p:cNvPr>
          <p:cNvSpPr/>
          <p:nvPr/>
        </p:nvSpPr>
        <p:spPr>
          <a:xfrm>
            <a:off x="6669810" y="5154552"/>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prends le train.</a:t>
            </a:r>
          </a:p>
        </p:txBody>
      </p:sp>
      <p:sp>
        <p:nvSpPr>
          <p:cNvPr id="74" name="apprendre">
            <a:extLst>
              <a:ext uri="{FF2B5EF4-FFF2-40B4-BE49-F238E27FC236}">
                <a16:creationId xmlns:a16="http://schemas.microsoft.com/office/drawing/2014/main" id="{8EA56E0D-E2BC-4F5C-A045-F2BBA2E16576}"/>
              </a:ext>
            </a:extLst>
          </p:cNvPr>
          <p:cNvSpPr/>
          <p:nvPr/>
        </p:nvSpPr>
        <p:spPr>
          <a:xfrm>
            <a:off x="8464244" y="229603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apprendre</a:t>
            </a:r>
          </a:p>
        </p:txBody>
      </p:sp>
      <p:sp>
        <p:nvSpPr>
          <p:cNvPr id="75" name="j'apprends">
            <a:extLst>
              <a:ext uri="{FF2B5EF4-FFF2-40B4-BE49-F238E27FC236}">
                <a16:creationId xmlns:a16="http://schemas.microsoft.com/office/drawing/2014/main" id="{F49636F1-0DF1-4236-B312-7C3BEA3A3B8C}"/>
              </a:ext>
            </a:extLst>
          </p:cNvPr>
          <p:cNvSpPr/>
          <p:nvPr/>
        </p:nvSpPr>
        <p:spPr>
          <a:xfrm>
            <a:off x="8462878" y="2995251"/>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sors</a:t>
            </a:r>
          </a:p>
        </p:txBody>
      </p:sp>
      <p:sp>
        <p:nvSpPr>
          <p:cNvPr id="76" name="tu apprends">
            <a:extLst>
              <a:ext uri="{FF2B5EF4-FFF2-40B4-BE49-F238E27FC236}">
                <a16:creationId xmlns:a16="http://schemas.microsoft.com/office/drawing/2014/main" id="{9BB1A124-B24A-4678-8771-516875D05CAD}"/>
              </a:ext>
            </a:extLst>
          </p:cNvPr>
          <p:cNvSpPr/>
          <p:nvPr/>
        </p:nvSpPr>
        <p:spPr>
          <a:xfrm>
            <a:off x="8462878" y="371501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elle comprend</a:t>
            </a:r>
          </a:p>
        </p:txBody>
      </p:sp>
      <p:sp>
        <p:nvSpPr>
          <p:cNvPr id="77" name="il apprend">
            <a:extLst>
              <a:ext uri="{FF2B5EF4-FFF2-40B4-BE49-F238E27FC236}">
                <a16:creationId xmlns:a16="http://schemas.microsoft.com/office/drawing/2014/main" id="{4A0A4755-2AAD-43DA-93CE-AC2877EC2C3C}"/>
              </a:ext>
            </a:extLst>
          </p:cNvPr>
          <p:cNvSpPr/>
          <p:nvPr/>
        </p:nvSpPr>
        <p:spPr>
          <a:xfrm>
            <a:off x="8450417" y="4434912"/>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viens</a:t>
            </a:r>
          </a:p>
        </p:txBody>
      </p:sp>
      <p:sp>
        <p:nvSpPr>
          <p:cNvPr id="79" name="comprendre">
            <a:extLst>
              <a:ext uri="{FF2B5EF4-FFF2-40B4-BE49-F238E27FC236}">
                <a16:creationId xmlns:a16="http://schemas.microsoft.com/office/drawing/2014/main" id="{BB176AD6-4D9F-48DF-AAF6-D059FF15E75D}"/>
              </a:ext>
            </a:extLst>
          </p:cNvPr>
          <p:cNvSpPr/>
          <p:nvPr/>
        </p:nvSpPr>
        <p:spPr>
          <a:xfrm>
            <a:off x="10250239" y="2308284"/>
            <a:ext cx="17208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comprendre</a:t>
            </a:r>
          </a:p>
        </p:txBody>
      </p:sp>
      <p:sp>
        <p:nvSpPr>
          <p:cNvPr id="80" name="je comprends">
            <a:extLst>
              <a:ext uri="{FF2B5EF4-FFF2-40B4-BE49-F238E27FC236}">
                <a16:creationId xmlns:a16="http://schemas.microsoft.com/office/drawing/2014/main" id="{6BBF427D-D5A7-40AC-8857-4A10415D9080}"/>
              </a:ext>
            </a:extLst>
          </p:cNvPr>
          <p:cNvSpPr/>
          <p:nvPr/>
        </p:nvSpPr>
        <p:spPr>
          <a:xfrm>
            <a:off x="10233982" y="3003328"/>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tu prends</a:t>
            </a:r>
          </a:p>
        </p:txBody>
      </p:sp>
      <p:sp>
        <p:nvSpPr>
          <p:cNvPr id="81" name="tu comprends">
            <a:extLst>
              <a:ext uri="{FF2B5EF4-FFF2-40B4-BE49-F238E27FC236}">
                <a16:creationId xmlns:a16="http://schemas.microsoft.com/office/drawing/2014/main" id="{46FFBE44-BB03-45F5-8658-F52B80CBE260}"/>
              </a:ext>
            </a:extLst>
          </p:cNvPr>
          <p:cNvSpPr/>
          <p:nvPr/>
        </p:nvSpPr>
        <p:spPr>
          <a:xfrm>
            <a:off x="10250239" y="3728770"/>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viens</a:t>
            </a:r>
          </a:p>
        </p:txBody>
      </p:sp>
      <p:sp>
        <p:nvSpPr>
          <p:cNvPr id="82" name="elle comprend">
            <a:extLst>
              <a:ext uri="{FF2B5EF4-FFF2-40B4-BE49-F238E27FC236}">
                <a16:creationId xmlns:a16="http://schemas.microsoft.com/office/drawing/2014/main" id="{15F4EF88-A3EA-4073-A864-F27324B9F499}"/>
              </a:ext>
            </a:extLst>
          </p:cNvPr>
          <p:cNvSpPr/>
          <p:nvPr/>
        </p:nvSpPr>
        <p:spPr>
          <a:xfrm>
            <a:off x="10243208" y="4421529"/>
            <a:ext cx="1710000" cy="63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elle prend</a:t>
            </a:r>
          </a:p>
        </p:txBody>
      </p:sp>
      <p:sp>
        <p:nvSpPr>
          <p:cNvPr id="83" name="je comprends le français">
            <a:extLst>
              <a:ext uri="{FF2B5EF4-FFF2-40B4-BE49-F238E27FC236}">
                <a16:creationId xmlns:a16="http://schemas.microsoft.com/office/drawing/2014/main" id="{BBDC13FF-08FC-4E17-A666-FFCC0F8D5342}"/>
              </a:ext>
            </a:extLst>
          </p:cNvPr>
          <p:cNvSpPr/>
          <p:nvPr/>
        </p:nvSpPr>
        <p:spPr>
          <a:xfrm>
            <a:off x="10250239" y="5167861"/>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Je comprends le français. </a:t>
            </a:r>
          </a:p>
        </p:txBody>
      </p:sp>
      <p:sp>
        <p:nvSpPr>
          <p:cNvPr id="78" name="j'apprends l'histoire">
            <a:extLst>
              <a:ext uri="{FF2B5EF4-FFF2-40B4-BE49-F238E27FC236}">
                <a16:creationId xmlns:a16="http://schemas.microsoft.com/office/drawing/2014/main" id="{106B6767-AF39-4AD6-AC7F-BEE764A6F2D8}"/>
              </a:ext>
            </a:extLst>
          </p:cNvPr>
          <p:cNvSpPr/>
          <p:nvPr/>
        </p:nvSpPr>
        <p:spPr>
          <a:xfrm>
            <a:off x="8464244" y="5154552"/>
            <a:ext cx="1710000" cy="9900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J’apprends une langue importante.</a:t>
            </a:r>
          </a:p>
        </p:txBody>
      </p:sp>
      <p:grpSp>
        <p:nvGrpSpPr>
          <p:cNvPr id="86" name="Groupe 112">
            <a:extLst>
              <a:ext uri="{FF2B5EF4-FFF2-40B4-BE49-F238E27FC236}">
                <a16:creationId xmlns:a16="http://schemas.microsoft.com/office/drawing/2014/main" id="{FC55E4EB-DE6F-4E59-A84C-D46C291229CF}"/>
              </a:ext>
            </a:extLst>
          </p:cNvPr>
          <p:cNvGrpSpPr>
            <a:grpSpLocks/>
          </p:cNvGrpSpPr>
          <p:nvPr/>
        </p:nvGrpSpPr>
        <p:grpSpPr bwMode="auto">
          <a:xfrm>
            <a:off x="9318005" y="799907"/>
            <a:ext cx="647700" cy="720725"/>
            <a:chOff x="2123728" y="332656"/>
            <a:chExt cx="1326976" cy="1326976"/>
          </a:xfrm>
        </p:grpSpPr>
        <p:pic>
          <p:nvPicPr>
            <p:cNvPr id="87" name="Picture 11" descr="C:\Users\Winnie\AppData\Local\Microsoft\Windows\Temporary Internet Files\Content.IE5\RJE6RGHW\MC900439825[1].png">
              <a:extLst>
                <a:ext uri="{FF2B5EF4-FFF2-40B4-BE49-F238E27FC236}">
                  <a16:creationId xmlns:a16="http://schemas.microsoft.com/office/drawing/2014/main" id="{174CF616-75A3-4702-BE62-906E2620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620688"/>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1" descr="C:\Users\Winnie\AppData\Local\Microsoft\Windows\Temporary Internet Files\Content.IE5\RJE6RGHW\MC900439825[1].png">
              <a:extLst>
                <a:ext uri="{FF2B5EF4-FFF2-40B4-BE49-F238E27FC236}">
                  <a16:creationId xmlns:a16="http://schemas.microsoft.com/office/drawing/2014/main" id="{0A54CFCA-7F6B-4E45-B4F8-33EE600949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692696"/>
              <a:ext cx="966936" cy="9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2" descr="C:\Users\Winnie\AppData\Local\Microsoft\Windows\Temporary Internet Files\Content.IE5\0VQ72ZAA\MC900441703[1].png">
              <a:extLst>
                <a:ext uri="{FF2B5EF4-FFF2-40B4-BE49-F238E27FC236}">
                  <a16:creationId xmlns:a16="http://schemas.microsoft.com/office/drawing/2014/main" id="{8E97D957-F78C-495A-8270-D3040486D1F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776" y="332656"/>
              <a:ext cx="6480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 name="Picture 9" descr="C:\Users\Winnie\AppData\Local\Microsoft\Windows\Temporary Internet Files\Content.IE5\0VQ72ZAA\MC900439825[1].png">
            <a:extLst>
              <a:ext uri="{FF2B5EF4-FFF2-40B4-BE49-F238E27FC236}">
                <a16:creationId xmlns:a16="http://schemas.microsoft.com/office/drawing/2014/main" id="{6C736603-EE1B-4166-8AC6-2FB1768B69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1141" y="824005"/>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0" descr="C:\Users\Winnie\AppData\Local\Microsoft\Windows\Temporary Internet Files\Content.IE5\9M0I6R03\MC900441717[1].png">
            <a:extLst>
              <a:ext uri="{FF2B5EF4-FFF2-40B4-BE49-F238E27FC236}">
                <a16:creationId xmlns:a16="http://schemas.microsoft.com/office/drawing/2014/main" id="{E8A92B2A-2BFC-4AF2-8A30-C52906FAE9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81389" y="81597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ZoneTexte 45">
            <a:extLst>
              <a:ext uri="{FF2B5EF4-FFF2-40B4-BE49-F238E27FC236}">
                <a16:creationId xmlns:a16="http://schemas.microsoft.com/office/drawing/2014/main" id="{14A26832-AC16-41BC-BB3D-525285865EBF}"/>
              </a:ext>
            </a:extLst>
          </p:cNvPr>
          <p:cNvSpPr txBox="1">
            <a:spLocks noChangeArrowheads="1"/>
          </p:cNvSpPr>
          <p:nvPr/>
        </p:nvSpPr>
        <p:spPr bwMode="auto">
          <a:xfrm>
            <a:off x="11462844" y="912412"/>
            <a:ext cx="72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panose="020B0604020202020204" pitchFamily="34" charset="0"/>
              </a:rPr>
              <a:t>+ 25</a:t>
            </a:r>
          </a:p>
        </p:txBody>
      </p:sp>
      <p:pic>
        <p:nvPicPr>
          <p:cNvPr id="93" name="Picture 12" descr="C:\Users\Winnie\AppData\Local\Microsoft\Windows\Temporary Internet Files\Content.IE5\0VQ72ZAA\MC900441703[1].png">
            <a:extLst>
              <a:ext uri="{FF2B5EF4-FFF2-40B4-BE49-F238E27FC236}">
                <a16:creationId xmlns:a16="http://schemas.microsoft.com/office/drawing/2014/main" id="{8039202F-43F8-40FC-B568-F68E7B0CA0A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1806" y="894004"/>
            <a:ext cx="574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ZoneTexte 49">
            <a:extLst>
              <a:ext uri="{FF2B5EF4-FFF2-40B4-BE49-F238E27FC236}">
                <a16:creationId xmlns:a16="http://schemas.microsoft.com/office/drawing/2014/main" id="{818E9866-1719-485C-A070-07AF58AD684E}"/>
              </a:ext>
            </a:extLst>
          </p:cNvPr>
          <p:cNvSpPr txBox="1">
            <a:spLocks noChangeArrowheads="1"/>
          </p:cNvSpPr>
          <p:nvPr/>
        </p:nvSpPr>
        <p:spPr bwMode="auto">
          <a:xfrm>
            <a:off x="6856072" y="967006"/>
            <a:ext cx="639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panose="020B0604020202020204" pitchFamily="34" charset="0"/>
              </a:rPr>
              <a:t>+5</a:t>
            </a:r>
          </a:p>
        </p:txBody>
      </p:sp>
      <p:sp>
        <p:nvSpPr>
          <p:cNvPr id="95" name="ZoneTexte 50">
            <a:extLst>
              <a:ext uri="{FF2B5EF4-FFF2-40B4-BE49-F238E27FC236}">
                <a16:creationId xmlns:a16="http://schemas.microsoft.com/office/drawing/2014/main" id="{5DCDFD7B-BCEA-4A77-99E7-DB31BA96E21D}"/>
              </a:ext>
            </a:extLst>
          </p:cNvPr>
          <p:cNvSpPr txBox="1">
            <a:spLocks noChangeArrowheads="1"/>
          </p:cNvSpPr>
          <p:nvPr/>
        </p:nvSpPr>
        <p:spPr bwMode="auto">
          <a:xfrm>
            <a:off x="8364636" y="902416"/>
            <a:ext cx="653724" cy="39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panose="020B0604020202020204" pitchFamily="34" charset="0"/>
              </a:rPr>
              <a:t>+10</a:t>
            </a:r>
          </a:p>
        </p:txBody>
      </p:sp>
      <p:sp>
        <p:nvSpPr>
          <p:cNvPr id="96" name="ZoneTexte 103">
            <a:extLst>
              <a:ext uri="{FF2B5EF4-FFF2-40B4-BE49-F238E27FC236}">
                <a16:creationId xmlns:a16="http://schemas.microsoft.com/office/drawing/2014/main" id="{55FF4305-CEB3-43FA-A2B3-46EFD0C4A8FB}"/>
              </a:ext>
            </a:extLst>
          </p:cNvPr>
          <p:cNvSpPr txBox="1">
            <a:spLocks noChangeArrowheads="1"/>
          </p:cNvSpPr>
          <p:nvPr/>
        </p:nvSpPr>
        <p:spPr bwMode="auto">
          <a:xfrm>
            <a:off x="9863904" y="960807"/>
            <a:ext cx="723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panose="020B0604020202020204" pitchFamily="34" charset="0"/>
              </a:rPr>
              <a:t> +15</a:t>
            </a:r>
          </a:p>
        </p:txBody>
      </p:sp>
      <p:pic>
        <p:nvPicPr>
          <p:cNvPr id="97" name="Picture 74" descr="119498563188281957tasto_8_architetto_franc_01">
            <a:extLst>
              <a:ext uri="{FF2B5EF4-FFF2-40B4-BE49-F238E27FC236}">
                <a16:creationId xmlns:a16="http://schemas.microsoft.com/office/drawing/2014/main" id="{3F2F5D6E-D451-456A-BFD0-1792E607A7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05236" y="104314"/>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ZoneTexte 49">
            <a:extLst>
              <a:ext uri="{FF2B5EF4-FFF2-40B4-BE49-F238E27FC236}">
                <a16:creationId xmlns:a16="http://schemas.microsoft.com/office/drawing/2014/main" id="{9FE25CA3-626A-43F2-B4E7-63F75AAE3251}"/>
              </a:ext>
            </a:extLst>
          </p:cNvPr>
          <p:cNvSpPr txBox="1">
            <a:spLocks noChangeArrowheads="1"/>
          </p:cNvSpPr>
          <p:nvPr/>
        </p:nvSpPr>
        <p:spPr bwMode="auto">
          <a:xfrm>
            <a:off x="9316418" y="232242"/>
            <a:ext cx="649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panose="020B0604020202020204" pitchFamily="34" charset="0"/>
              </a:rPr>
              <a:t>0</a:t>
            </a:r>
          </a:p>
        </p:txBody>
      </p:sp>
      <p:sp>
        <p:nvSpPr>
          <p:cNvPr id="99" name="to come">
            <a:extLst>
              <a:ext uri="{FF2B5EF4-FFF2-40B4-BE49-F238E27FC236}">
                <a16:creationId xmlns:a16="http://schemas.microsoft.com/office/drawing/2014/main" id="{24EE0542-4050-4922-BF13-ABA8AA3F16A4}"/>
              </a:ext>
            </a:extLst>
          </p:cNvPr>
          <p:cNvSpPr/>
          <p:nvPr/>
        </p:nvSpPr>
        <p:spPr>
          <a:xfrm>
            <a:off x="1283748" y="2307812"/>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come</a:t>
            </a:r>
          </a:p>
        </p:txBody>
      </p:sp>
      <p:sp>
        <p:nvSpPr>
          <p:cNvPr id="100" name="to say / tell">
            <a:extLst>
              <a:ext uri="{FF2B5EF4-FFF2-40B4-BE49-F238E27FC236}">
                <a16:creationId xmlns:a16="http://schemas.microsoft.com/office/drawing/2014/main" id="{F837CDEF-97E0-40E3-B4A3-A46D6467CA88}"/>
              </a:ext>
            </a:extLst>
          </p:cNvPr>
          <p:cNvSpPr/>
          <p:nvPr/>
        </p:nvSpPr>
        <p:spPr>
          <a:xfrm>
            <a:off x="3069759" y="2293454"/>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say</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tell</a:t>
            </a:r>
          </a:p>
        </p:txBody>
      </p:sp>
      <p:sp>
        <p:nvSpPr>
          <p:cNvPr id="101" name="to go out">
            <a:extLst>
              <a:ext uri="{FF2B5EF4-FFF2-40B4-BE49-F238E27FC236}">
                <a16:creationId xmlns:a16="http://schemas.microsoft.com/office/drawing/2014/main" id="{1DB2D339-35D7-41CB-AE0D-551D1BDB4CBA}"/>
              </a:ext>
            </a:extLst>
          </p:cNvPr>
          <p:cNvSpPr/>
          <p:nvPr/>
        </p:nvSpPr>
        <p:spPr>
          <a:xfrm>
            <a:off x="4850019" y="2310395"/>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go out</a:t>
            </a:r>
          </a:p>
        </p:txBody>
      </p:sp>
      <p:sp>
        <p:nvSpPr>
          <p:cNvPr id="102" name="to take">
            <a:extLst>
              <a:ext uri="{FF2B5EF4-FFF2-40B4-BE49-F238E27FC236}">
                <a16:creationId xmlns:a16="http://schemas.microsoft.com/office/drawing/2014/main" id="{A0909535-3D4C-4D0E-A693-BB4214BCF259}"/>
              </a:ext>
            </a:extLst>
          </p:cNvPr>
          <p:cNvSpPr/>
          <p:nvPr/>
        </p:nvSpPr>
        <p:spPr>
          <a:xfrm>
            <a:off x="6641514" y="2313304"/>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take</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3" name="to learn">
            <a:extLst>
              <a:ext uri="{FF2B5EF4-FFF2-40B4-BE49-F238E27FC236}">
                <a16:creationId xmlns:a16="http://schemas.microsoft.com/office/drawing/2014/main" id="{36B8645B-F494-46E4-91FF-FD4B17882327}"/>
              </a:ext>
            </a:extLst>
          </p:cNvPr>
          <p:cNvSpPr/>
          <p:nvPr/>
        </p:nvSpPr>
        <p:spPr>
          <a:xfrm>
            <a:off x="8462878" y="2296038"/>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learn</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4" name="to understand">
            <a:extLst>
              <a:ext uri="{FF2B5EF4-FFF2-40B4-BE49-F238E27FC236}">
                <a16:creationId xmlns:a16="http://schemas.microsoft.com/office/drawing/2014/main" id="{6D82BD6F-7087-46F2-96A4-034442508964}"/>
              </a:ext>
            </a:extLst>
          </p:cNvPr>
          <p:cNvSpPr/>
          <p:nvPr/>
        </p:nvSpPr>
        <p:spPr>
          <a:xfrm>
            <a:off x="10254627" y="2306484"/>
            <a:ext cx="17208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to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understand</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5" name="I understand">
            <a:extLst>
              <a:ext uri="{FF2B5EF4-FFF2-40B4-BE49-F238E27FC236}">
                <a16:creationId xmlns:a16="http://schemas.microsoft.com/office/drawing/2014/main" id="{C29C7EF1-5241-4D5B-9405-5E6BED414055}"/>
              </a:ext>
            </a:extLst>
          </p:cNvPr>
          <p:cNvSpPr/>
          <p:nvPr/>
        </p:nvSpPr>
        <p:spPr>
          <a:xfrm>
            <a:off x="1303464" y="3019046"/>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understand</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6" name="she is coming">
            <a:extLst>
              <a:ext uri="{FF2B5EF4-FFF2-40B4-BE49-F238E27FC236}">
                <a16:creationId xmlns:a16="http://schemas.microsoft.com/office/drawing/2014/main" id="{AB2FB879-767E-4695-B6BC-C8305750A6D9}"/>
              </a:ext>
            </a:extLst>
          </p:cNvPr>
          <p:cNvSpPr/>
          <p:nvPr/>
        </p:nvSpPr>
        <p:spPr>
          <a:xfrm>
            <a:off x="3077699" y="2996529"/>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is</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coming</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7" name="you learn">
            <a:extLst>
              <a:ext uri="{FF2B5EF4-FFF2-40B4-BE49-F238E27FC236}">
                <a16:creationId xmlns:a16="http://schemas.microsoft.com/office/drawing/2014/main" id="{ACD5E118-CEE8-4865-B1AE-63F4DF866E16}"/>
              </a:ext>
            </a:extLst>
          </p:cNvPr>
          <p:cNvSpPr/>
          <p:nvPr/>
        </p:nvSpPr>
        <p:spPr>
          <a:xfrm>
            <a:off x="4851934" y="2994846"/>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learn</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08" name="he tells">
            <a:extLst>
              <a:ext uri="{FF2B5EF4-FFF2-40B4-BE49-F238E27FC236}">
                <a16:creationId xmlns:a16="http://schemas.microsoft.com/office/drawing/2014/main" id="{9FFB6AC9-33B6-4708-AC83-2C8D9189044A}"/>
              </a:ext>
            </a:extLst>
          </p:cNvPr>
          <p:cNvSpPr/>
          <p:nvPr/>
        </p:nvSpPr>
        <p:spPr>
          <a:xfrm>
            <a:off x="6649143" y="3009341"/>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tells</a:t>
            </a:r>
          </a:p>
        </p:txBody>
      </p:sp>
      <p:sp>
        <p:nvSpPr>
          <p:cNvPr id="109" name="I am going out">
            <a:extLst>
              <a:ext uri="{FF2B5EF4-FFF2-40B4-BE49-F238E27FC236}">
                <a16:creationId xmlns:a16="http://schemas.microsoft.com/office/drawing/2014/main" id="{DF3AE20E-E003-427F-8683-CDD823FC6C3E}"/>
              </a:ext>
            </a:extLst>
          </p:cNvPr>
          <p:cNvSpPr/>
          <p:nvPr/>
        </p:nvSpPr>
        <p:spPr>
          <a:xfrm>
            <a:off x="8462878" y="3001883"/>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am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going</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out</a:t>
            </a:r>
          </a:p>
        </p:txBody>
      </p:sp>
      <p:sp>
        <p:nvSpPr>
          <p:cNvPr id="110" name="you take">
            <a:extLst>
              <a:ext uri="{FF2B5EF4-FFF2-40B4-BE49-F238E27FC236}">
                <a16:creationId xmlns:a16="http://schemas.microsoft.com/office/drawing/2014/main" id="{8DB6377E-A51D-4AD8-9C72-42BB378DBFDF}"/>
              </a:ext>
            </a:extLst>
          </p:cNvPr>
          <p:cNvSpPr/>
          <p:nvPr/>
        </p:nvSpPr>
        <p:spPr>
          <a:xfrm>
            <a:off x="10233982" y="3003328"/>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take</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1" name="you go out">
            <a:extLst>
              <a:ext uri="{FF2B5EF4-FFF2-40B4-BE49-F238E27FC236}">
                <a16:creationId xmlns:a16="http://schemas.microsoft.com/office/drawing/2014/main" id="{D3237D90-DEFE-4197-9124-9CA5EA348658}"/>
              </a:ext>
            </a:extLst>
          </p:cNvPr>
          <p:cNvSpPr/>
          <p:nvPr/>
        </p:nvSpPr>
        <p:spPr>
          <a:xfrm>
            <a:off x="1296053" y="3748285"/>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go out</a:t>
            </a:r>
          </a:p>
        </p:txBody>
      </p:sp>
      <p:sp>
        <p:nvSpPr>
          <p:cNvPr id="112" name="I am taking">
            <a:extLst>
              <a:ext uri="{FF2B5EF4-FFF2-40B4-BE49-F238E27FC236}">
                <a16:creationId xmlns:a16="http://schemas.microsoft.com/office/drawing/2014/main" id="{BBD809CB-C04F-4A67-8148-2649ADC3EC68}"/>
              </a:ext>
            </a:extLst>
          </p:cNvPr>
          <p:cNvSpPr/>
          <p:nvPr/>
        </p:nvSpPr>
        <p:spPr>
          <a:xfrm>
            <a:off x="3088728" y="3730639"/>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am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taking</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3" name="he is learning">
            <a:extLst>
              <a:ext uri="{FF2B5EF4-FFF2-40B4-BE49-F238E27FC236}">
                <a16:creationId xmlns:a16="http://schemas.microsoft.com/office/drawing/2014/main" id="{52750465-87B4-41B8-93F4-9FC2F5336C5F}"/>
              </a:ext>
            </a:extLst>
          </p:cNvPr>
          <p:cNvSpPr/>
          <p:nvPr/>
        </p:nvSpPr>
        <p:spPr>
          <a:xfrm>
            <a:off x="4851934" y="3738071"/>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is</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learning</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4" name="you say">
            <a:extLst>
              <a:ext uri="{FF2B5EF4-FFF2-40B4-BE49-F238E27FC236}">
                <a16:creationId xmlns:a16="http://schemas.microsoft.com/office/drawing/2014/main" id="{4BC30062-0FAE-4B0D-BCFA-D38EAC260978}"/>
              </a:ext>
            </a:extLst>
          </p:cNvPr>
          <p:cNvSpPr/>
          <p:nvPr/>
        </p:nvSpPr>
        <p:spPr>
          <a:xfrm>
            <a:off x="6660176" y="3714364"/>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say</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5" name="she understands">
            <a:extLst>
              <a:ext uri="{FF2B5EF4-FFF2-40B4-BE49-F238E27FC236}">
                <a16:creationId xmlns:a16="http://schemas.microsoft.com/office/drawing/2014/main" id="{BBEB7855-2974-41F7-BE7B-C9BDDEE784F2}"/>
              </a:ext>
            </a:extLst>
          </p:cNvPr>
          <p:cNvSpPr/>
          <p:nvPr/>
        </p:nvSpPr>
        <p:spPr>
          <a:xfrm>
            <a:off x="8462878" y="3719629"/>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understands</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6" name="I come">
            <a:extLst>
              <a:ext uri="{FF2B5EF4-FFF2-40B4-BE49-F238E27FC236}">
                <a16:creationId xmlns:a16="http://schemas.microsoft.com/office/drawing/2014/main" id="{680EA486-B078-44A0-93EC-0764727AC1B1}"/>
              </a:ext>
            </a:extLst>
          </p:cNvPr>
          <p:cNvSpPr/>
          <p:nvPr/>
        </p:nvSpPr>
        <p:spPr>
          <a:xfrm>
            <a:off x="10250239" y="3724014"/>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come</a:t>
            </a:r>
          </a:p>
        </p:txBody>
      </p:sp>
      <p:sp>
        <p:nvSpPr>
          <p:cNvPr id="117" name="he goes out">
            <a:extLst>
              <a:ext uri="{FF2B5EF4-FFF2-40B4-BE49-F238E27FC236}">
                <a16:creationId xmlns:a16="http://schemas.microsoft.com/office/drawing/2014/main" id="{AF2849E4-9FCE-4FCD-8339-8F875638A725}"/>
              </a:ext>
            </a:extLst>
          </p:cNvPr>
          <p:cNvSpPr/>
          <p:nvPr/>
        </p:nvSpPr>
        <p:spPr>
          <a:xfrm>
            <a:off x="1303464" y="4466031"/>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goes</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out</a:t>
            </a:r>
          </a:p>
        </p:txBody>
      </p:sp>
      <p:sp>
        <p:nvSpPr>
          <p:cNvPr id="118" name="you understand">
            <a:extLst>
              <a:ext uri="{FF2B5EF4-FFF2-40B4-BE49-F238E27FC236}">
                <a16:creationId xmlns:a16="http://schemas.microsoft.com/office/drawing/2014/main" id="{5D8142C8-1883-4106-A7FA-AD1C745DBAF1}"/>
              </a:ext>
            </a:extLst>
          </p:cNvPr>
          <p:cNvSpPr/>
          <p:nvPr/>
        </p:nvSpPr>
        <p:spPr>
          <a:xfrm>
            <a:off x="3077699" y="4442133"/>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understand</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19" name="I am saying">
            <a:extLst>
              <a:ext uri="{FF2B5EF4-FFF2-40B4-BE49-F238E27FC236}">
                <a16:creationId xmlns:a16="http://schemas.microsoft.com/office/drawing/2014/main" id="{79F5D5E4-0206-489D-8834-6F2CB4B5232A}"/>
              </a:ext>
            </a:extLst>
          </p:cNvPr>
          <p:cNvSpPr/>
          <p:nvPr/>
        </p:nvSpPr>
        <p:spPr>
          <a:xfrm>
            <a:off x="4850019" y="4434443"/>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am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saying</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20" name="I learn">
            <a:extLst>
              <a:ext uri="{FF2B5EF4-FFF2-40B4-BE49-F238E27FC236}">
                <a16:creationId xmlns:a16="http://schemas.microsoft.com/office/drawing/2014/main" id="{E837D245-A606-43AD-9CFA-1122270D4E05}"/>
              </a:ext>
            </a:extLst>
          </p:cNvPr>
          <p:cNvSpPr/>
          <p:nvPr/>
        </p:nvSpPr>
        <p:spPr>
          <a:xfrm>
            <a:off x="6642810" y="4444912"/>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learn</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21" name="you are coming">
            <a:extLst>
              <a:ext uri="{FF2B5EF4-FFF2-40B4-BE49-F238E27FC236}">
                <a16:creationId xmlns:a16="http://schemas.microsoft.com/office/drawing/2014/main" id="{D649A2CB-A344-437E-AE18-C011CFDD0235}"/>
              </a:ext>
            </a:extLst>
          </p:cNvPr>
          <p:cNvSpPr/>
          <p:nvPr/>
        </p:nvSpPr>
        <p:spPr>
          <a:xfrm>
            <a:off x="8444001" y="4432764"/>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you</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are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coming</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22" name="she takes">
            <a:extLst>
              <a:ext uri="{FF2B5EF4-FFF2-40B4-BE49-F238E27FC236}">
                <a16:creationId xmlns:a16="http://schemas.microsoft.com/office/drawing/2014/main" id="{26DD3603-1D34-454C-A435-E1D5A104BD12}"/>
              </a:ext>
            </a:extLst>
          </p:cNvPr>
          <p:cNvSpPr/>
          <p:nvPr/>
        </p:nvSpPr>
        <p:spPr>
          <a:xfrm>
            <a:off x="10248262" y="4421867"/>
            <a:ext cx="1710000" cy="63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she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takes</a:t>
            </a:r>
            <a:endPar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endParaRPr>
          </a:p>
        </p:txBody>
      </p:sp>
      <p:sp>
        <p:nvSpPr>
          <p:cNvPr id="123" name="I come from Paris">
            <a:extLst>
              <a:ext uri="{FF2B5EF4-FFF2-40B4-BE49-F238E27FC236}">
                <a16:creationId xmlns:a16="http://schemas.microsoft.com/office/drawing/2014/main" id="{5A662DDB-619B-41B9-9567-BBF0415D8C86}"/>
              </a:ext>
            </a:extLst>
          </p:cNvPr>
          <p:cNvSpPr/>
          <p:nvPr/>
        </p:nvSpPr>
        <p:spPr>
          <a:xfrm>
            <a:off x="1303464" y="5150843"/>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come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from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Paris.</a:t>
            </a:r>
          </a:p>
        </p:txBody>
      </p:sp>
      <p:sp>
        <p:nvSpPr>
          <p:cNvPr id="124" name="I'm telling the truth">
            <a:extLst>
              <a:ext uri="{FF2B5EF4-FFF2-40B4-BE49-F238E27FC236}">
                <a16:creationId xmlns:a16="http://schemas.microsoft.com/office/drawing/2014/main" id="{588535FD-2BB1-42F9-A997-F929E73FAE61}"/>
              </a:ext>
            </a:extLst>
          </p:cNvPr>
          <p:cNvSpPr/>
          <p:nvPr/>
        </p:nvSpPr>
        <p:spPr>
          <a:xfrm>
            <a:off x="3063651" y="5158057"/>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I’m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telling</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the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truth</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a:t>
            </a:r>
          </a:p>
        </p:txBody>
      </p:sp>
      <p:sp>
        <p:nvSpPr>
          <p:cNvPr id="125" name="I go out with friends">
            <a:extLst>
              <a:ext uri="{FF2B5EF4-FFF2-40B4-BE49-F238E27FC236}">
                <a16:creationId xmlns:a16="http://schemas.microsoft.com/office/drawing/2014/main" id="{5962F19E-BC7A-49A4-8A4F-E02B75987A5E}"/>
              </a:ext>
            </a:extLst>
          </p:cNvPr>
          <p:cNvSpPr/>
          <p:nvPr/>
        </p:nvSpPr>
        <p:spPr>
          <a:xfrm>
            <a:off x="4863345" y="5163979"/>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go out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with</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friends</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a:t>
            </a:r>
          </a:p>
        </p:txBody>
      </p:sp>
      <p:sp>
        <p:nvSpPr>
          <p:cNvPr id="126" name="I'm taking the train">
            <a:extLst>
              <a:ext uri="{FF2B5EF4-FFF2-40B4-BE49-F238E27FC236}">
                <a16:creationId xmlns:a16="http://schemas.microsoft.com/office/drawing/2014/main" id="{BD25BDE0-B4EA-4947-8980-D5AB1160236B}"/>
              </a:ext>
            </a:extLst>
          </p:cNvPr>
          <p:cNvSpPr/>
          <p:nvPr/>
        </p:nvSpPr>
        <p:spPr>
          <a:xfrm>
            <a:off x="6663039" y="5154552"/>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I’m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taking</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the train.</a:t>
            </a:r>
          </a:p>
        </p:txBody>
      </p:sp>
      <p:sp>
        <p:nvSpPr>
          <p:cNvPr id="127" name="I'm learning an important language">
            <a:extLst>
              <a:ext uri="{FF2B5EF4-FFF2-40B4-BE49-F238E27FC236}">
                <a16:creationId xmlns:a16="http://schemas.microsoft.com/office/drawing/2014/main" id="{C22ADA07-C628-4E25-A191-EBB1CFB753C3}"/>
              </a:ext>
            </a:extLst>
          </p:cNvPr>
          <p:cNvSpPr/>
          <p:nvPr/>
        </p:nvSpPr>
        <p:spPr>
          <a:xfrm>
            <a:off x="8462878" y="5154552"/>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l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I’m</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learning</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an important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language</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a:t>
            </a:r>
          </a:p>
        </p:txBody>
      </p:sp>
      <p:sp>
        <p:nvSpPr>
          <p:cNvPr id="128" name="I understand French">
            <a:extLst>
              <a:ext uri="{FF2B5EF4-FFF2-40B4-BE49-F238E27FC236}">
                <a16:creationId xmlns:a16="http://schemas.microsoft.com/office/drawing/2014/main" id="{765227FB-0634-447E-82EC-CC744EDE9D8A}"/>
              </a:ext>
            </a:extLst>
          </p:cNvPr>
          <p:cNvSpPr/>
          <p:nvPr/>
        </p:nvSpPr>
        <p:spPr>
          <a:xfrm>
            <a:off x="10250239" y="5167861"/>
            <a:ext cx="1710000" cy="99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I </a:t>
            </a:r>
            <a:r>
              <a:rPr kumimoji="0" lang="fr-FR"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charset="0"/>
              </a:rPr>
              <a:t>understand</a:t>
            </a:r>
            <a:r>
              <a:rPr kumimoji="0" lang="fr-FR"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charset="0"/>
              </a:rPr>
              <a:t> French.</a:t>
            </a:r>
          </a:p>
        </p:txBody>
      </p:sp>
    </p:spTree>
    <p:extLst>
      <p:ext uri="{BB962C8B-B14F-4D97-AF65-F5344CB8AC3E}">
        <p14:creationId xmlns:p14="http://schemas.microsoft.com/office/powerpoint/2010/main" val="2751438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8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3"/>
                                        </p:tgtEl>
                                      </p:cBhvr>
                                    </p:animEffect>
                                    <p:set>
                                      <p:cBhvr>
                                        <p:cTn id="1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0" restart="whenNotActive" fill="hold" evtFilter="cancelBubble" nodeType="interactiveSeq">
                <p:stCondLst>
                  <p:cond evt="onClick" delay="0">
                    <p:tgtEl>
                      <p:spTgt spid="8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2"/>
                                        </p:tgtEl>
                                      </p:cBhvr>
                                    </p:animEffect>
                                    <p:set>
                                      <p:cBhvr>
                                        <p:cTn id="25"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5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8" restart="whenNotActive" fill="hold" evtFilter="cancelBubble" nodeType="interactiveSeq">
                <p:stCondLst>
                  <p:cond evt="onClick" delay="0">
                    <p:tgtEl>
                      <p:spTgt spid="6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4"/>
                                        </p:tgtEl>
                                      </p:cBhvr>
                                    </p:animEffect>
                                    <p:set>
                                      <p:cBhvr>
                                        <p:cTn id="4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9"/>
                                        </p:tgtEl>
                                      </p:cBhvr>
                                    </p:animEffect>
                                    <p:set>
                                      <p:cBhvr>
                                        <p:cTn id="4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50" restart="whenNotActive" fill="hold" evtFilter="cancelBubble" nodeType="interactiveSeq">
                <p:stCondLst>
                  <p:cond evt="onClick" delay="0">
                    <p:tgtEl>
                      <p:spTgt spid="7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74"/>
                                        </p:tgtEl>
                                      </p:cBhvr>
                                    </p:animEffect>
                                    <p:set>
                                      <p:cBhvr>
                                        <p:cTn id="5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6" restart="whenNotActive" fill="hold" evtFilter="cancelBubble" nodeType="interactiveSeq">
                <p:stCondLst>
                  <p:cond evt="onClick" delay="0">
                    <p:tgtEl>
                      <p:spTgt spid="7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8" restart="whenNotActive" fill="hold" evtFilter="cancelBubble" nodeType="interactiveSeq">
                <p:stCondLst>
                  <p:cond evt="onClick" delay="0">
                    <p:tgtEl>
                      <p:spTgt spid="6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0"/>
                                        </p:tgtEl>
                                      </p:cBhvr>
                                    </p:animEffect>
                                    <p:set>
                                      <p:cBhvr>
                                        <p:cTn id="73"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74" restart="whenNotActive" fill="hold" evtFilter="cancelBubble" nodeType="interactiveSeq">
                <p:stCondLst>
                  <p:cond evt="onClick" delay="0">
                    <p:tgtEl>
                      <p:spTgt spid="6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5"/>
                                        </p:tgtEl>
                                      </p:cBhvr>
                                    </p:animEffect>
                                    <p:set>
                                      <p:cBhvr>
                                        <p:cTn id="7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0" restart="whenNotActive" fill="hold" evtFilter="cancelBubble" nodeType="interactiveSeq">
                <p:stCondLst>
                  <p:cond evt="onClick" delay="0">
                    <p:tgtEl>
                      <p:spTgt spid="7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70"/>
                                        </p:tgtEl>
                                      </p:cBhvr>
                                    </p:animEffect>
                                    <p:set>
                                      <p:cBhvr>
                                        <p:cTn id="8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6" restart="whenNotActive" fill="hold" evtFilter="cancelBubble" nodeType="interactiveSeq">
                <p:stCondLst>
                  <p:cond evt="onClick" delay="0">
                    <p:tgtEl>
                      <p:spTgt spid="75"/>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75"/>
                                        </p:tgtEl>
                                      </p:cBhvr>
                                    </p:animEffect>
                                    <p:set>
                                      <p:cBhvr>
                                        <p:cTn id="9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2" restart="whenNotActive" fill="hold" evtFilter="cancelBubble" nodeType="interactiveSeq">
                <p:stCondLst>
                  <p:cond evt="onClick" delay="0">
                    <p:tgtEl>
                      <p:spTgt spid="8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80"/>
                                        </p:tgtEl>
                                      </p:cBhvr>
                                    </p:animEffect>
                                    <p:set>
                                      <p:cBhvr>
                                        <p:cTn id="97"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98" restart="whenNotActive" fill="hold" evtFilter="cancelBubble" nodeType="interactiveSeq">
                <p:stCondLst>
                  <p:cond evt="onClick" delay="0">
                    <p:tgtEl>
                      <p:spTgt spid="5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6"/>
                                        </p:tgtEl>
                                      </p:cBhvr>
                                    </p:animEffect>
                                    <p:set>
                                      <p:cBhvr>
                                        <p:cTn id="10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4" restart="whenNotActive" fill="hold" evtFilter="cancelBubble" nodeType="interactiveSeq">
                <p:stCondLst>
                  <p:cond evt="onClick" delay="0">
                    <p:tgtEl>
                      <p:spTgt spid="6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61"/>
                                        </p:tgtEl>
                                      </p:cBhvr>
                                    </p:animEffect>
                                    <p:set>
                                      <p:cBhvr>
                                        <p:cTn id="10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0" restart="whenNotActive" fill="hold" evtFilter="cancelBubble" nodeType="interactiveSeq">
                <p:stCondLst>
                  <p:cond evt="onClick" delay="0">
                    <p:tgtEl>
                      <p:spTgt spid="6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66"/>
                                        </p:tgtEl>
                                      </p:cBhvr>
                                    </p:animEffect>
                                    <p:set>
                                      <p:cBhvr>
                                        <p:cTn id="115"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16" restart="whenNotActive" fill="hold" evtFilter="cancelBubble" nodeType="interactiveSeq">
                <p:stCondLst>
                  <p:cond evt="onClick" delay="0">
                    <p:tgtEl>
                      <p:spTgt spid="7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71"/>
                                        </p:tgtEl>
                                      </p:cBhvr>
                                    </p:animEffect>
                                    <p:set>
                                      <p:cBhvr>
                                        <p:cTn id="12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22" restart="whenNotActive" fill="hold" evtFilter="cancelBubble" nodeType="interactiveSeq">
                <p:stCondLst>
                  <p:cond evt="onClick" delay="0">
                    <p:tgtEl>
                      <p:spTgt spid="7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76"/>
                                        </p:tgtEl>
                                      </p:cBhvr>
                                    </p:animEffect>
                                    <p:set>
                                      <p:cBhvr>
                                        <p:cTn id="12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28" restart="whenNotActive" fill="hold" evtFilter="cancelBubble" nodeType="interactiveSeq">
                <p:stCondLst>
                  <p:cond evt="onClick" delay="0">
                    <p:tgtEl>
                      <p:spTgt spid="5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57"/>
                                        </p:tgtEl>
                                      </p:cBhvr>
                                    </p:animEffect>
                                    <p:set>
                                      <p:cBhvr>
                                        <p:cTn id="13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4" restart="whenNotActive" fill="hold" evtFilter="cancelBubble" nodeType="interactiveSeq">
                <p:stCondLst>
                  <p:cond evt="onClick" delay="0">
                    <p:tgtEl>
                      <p:spTgt spid="62"/>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62"/>
                                        </p:tgtEl>
                                      </p:cBhvr>
                                    </p:animEffect>
                                    <p:set>
                                      <p:cBhvr>
                                        <p:cTn id="139"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0" restart="whenNotActive" fill="hold" evtFilter="cancelBubble" nodeType="interactiveSeq">
                <p:stCondLst>
                  <p:cond evt="onClick" delay="0">
                    <p:tgtEl>
                      <p:spTgt spid="6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67"/>
                                        </p:tgtEl>
                                      </p:cBhvr>
                                    </p:animEffect>
                                    <p:set>
                                      <p:cBhvr>
                                        <p:cTn id="1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46" restart="whenNotActive" fill="hold" evtFilter="cancelBubble" nodeType="interactiveSeq">
                <p:stCondLst>
                  <p:cond evt="onClick" delay="0">
                    <p:tgtEl>
                      <p:spTgt spid="72"/>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72"/>
                                        </p:tgtEl>
                                      </p:cBhvr>
                                    </p:animEffect>
                                    <p:set>
                                      <p:cBhvr>
                                        <p:cTn id="151"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52" restart="whenNotActive" fill="hold" evtFilter="cancelBubble" nodeType="interactiveSeq">
                <p:stCondLst>
                  <p:cond evt="onClick" delay="0">
                    <p:tgtEl>
                      <p:spTgt spid="7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77"/>
                                        </p:tgtEl>
                                      </p:cBhvr>
                                    </p:animEffect>
                                    <p:set>
                                      <p:cBhvr>
                                        <p:cTn id="157"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58" restart="whenNotActive" fill="hold" evtFilter="cancelBubble" nodeType="interactiveSeq">
                <p:stCondLst>
                  <p:cond evt="onClick" delay="0">
                    <p:tgtEl>
                      <p:spTgt spid="5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58"/>
                                        </p:tgtEl>
                                      </p:cBhvr>
                                    </p:animEffect>
                                    <p:set>
                                      <p:cBhvr>
                                        <p:cTn id="16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64" restart="whenNotActive" fill="hold" evtFilter="cancelBubble" nodeType="interactiveSeq">
                <p:stCondLst>
                  <p:cond evt="onClick" delay="0">
                    <p:tgtEl>
                      <p:spTgt spid="63"/>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63"/>
                                        </p:tgtEl>
                                      </p:cBhvr>
                                    </p:animEffect>
                                    <p:set>
                                      <p:cBhvr>
                                        <p:cTn id="16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70" restart="whenNotActive" fill="hold" evtFilter="cancelBubble" nodeType="interactiveSeq">
                <p:stCondLst>
                  <p:cond evt="onClick" delay="0">
                    <p:tgtEl>
                      <p:spTgt spid="68"/>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68"/>
                                        </p:tgtEl>
                                      </p:cBhvr>
                                    </p:animEffect>
                                    <p:set>
                                      <p:cBhvr>
                                        <p:cTn id="17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76" restart="whenNotActive" fill="hold" evtFilter="cancelBubble" nodeType="interactiveSeq">
                <p:stCondLst>
                  <p:cond evt="onClick" delay="0">
                    <p:tgtEl>
                      <p:spTgt spid="73"/>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73"/>
                                        </p:tgtEl>
                                      </p:cBhvr>
                                    </p:animEffect>
                                    <p:set>
                                      <p:cBhvr>
                                        <p:cTn id="18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82" restart="whenNotActive" fill="hold" evtFilter="cancelBubble" nodeType="interactiveSeq">
                <p:stCondLst>
                  <p:cond evt="onClick" delay="0">
                    <p:tgtEl>
                      <p:spTgt spid="99"/>
                    </p:tgtEl>
                  </p:cond>
                </p:stCondLst>
                <p:endSync evt="end" delay="0">
                  <p:rtn val="all"/>
                </p:endSync>
                <p:childTnLst>
                  <p:par>
                    <p:cTn id="183" fill="hold">
                      <p:stCondLst>
                        <p:cond delay="0"/>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99"/>
                                        </p:tgtEl>
                                      </p:cBhvr>
                                    </p:animEffect>
                                    <p:set>
                                      <p:cBhvr>
                                        <p:cTn id="18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88" restart="whenNotActive" fill="hold" evtFilter="cancelBubble" nodeType="interactiveSeq">
                <p:stCondLst>
                  <p:cond evt="onClick" delay="0">
                    <p:tgtEl>
                      <p:spTgt spid="100"/>
                    </p:tgtEl>
                  </p:cond>
                </p:stCondLst>
                <p:endSync evt="end" delay="0">
                  <p:rtn val="all"/>
                </p:endSync>
                <p:childTnLst>
                  <p:par>
                    <p:cTn id="189" fill="hold">
                      <p:stCondLst>
                        <p:cond delay="0"/>
                      </p:stCondLst>
                      <p:childTnLst>
                        <p:par>
                          <p:cTn id="190" fill="hold">
                            <p:stCondLst>
                              <p:cond delay="0"/>
                            </p:stCondLst>
                            <p:childTnLst>
                              <p:par>
                                <p:cTn id="191" presetID="10" presetClass="exit" presetSubtype="0" fill="hold" grpId="0" nodeType="clickEffect">
                                  <p:stCondLst>
                                    <p:cond delay="0"/>
                                  </p:stCondLst>
                                  <p:childTnLst>
                                    <p:animEffect transition="out" filter="fade">
                                      <p:cBhvr>
                                        <p:cTn id="192" dur="500"/>
                                        <p:tgtEl>
                                          <p:spTgt spid="100"/>
                                        </p:tgtEl>
                                      </p:cBhvr>
                                    </p:animEffect>
                                    <p:set>
                                      <p:cBhvr>
                                        <p:cTn id="193"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94" restart="whenNotActive" fill="hold" evtFilter="cancelBubble" nodeType="interactiveSeq">
                <p:stCondLst>
                  <p:cond evt="onClick" delay="0">
                    <p:tgtEl>
                      <p:spTgt spid="101"/>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0" nodeType="clickEffect">
                                  <p:stCondLst>
                                    <p:cond delay="0"/>
                                  </p:stCondLst>
                                  <p:childTnLst>
                                    <p:animEffect transition="out" filter="fade">
                                      <p:cBhvr>
                                        <p:cTn id="198" dur="500"/>
                                        <p:tgtEl>
                                          <p:spTgt spid="101"/>
                                        </p:tgtEl>
                                      </p:cBhvr>
                                    </p:animEffect>
                                    <p:set>
                                      <p:cBhvr>
                                        <p:cTn id="199"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00" restart="whenNotActive" fill="hold" evtFilter="cancelBubble" nodeType="interactiveSeq">
                <p:stCondLst>
                  <p:cond evt="onClick" delay="0">
                    <p:tgtEl>
                      <p:spTgt spid="102"/>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grpId="0" nodeType="clickEffect">
                                  <p:stCondLst>
                                    <p:cond delay="0"/>
                                  </p:stCondLst>
                                  <p:childTnLst>
                                    <p:animEffect transition="out" filter="fade">
                                      <p:cBhvr>
                                        <p:cTn id="204" dur="500"/>
                                        <p:tgtEl>
                                          <p:spTgt spid="102"/>
                                        </p:tgtEl>
                                      </p:cBhvr>
                                    </p:animEffect>
                                    <p:set>
                                      <p:cBhvr>
                                        <p:cTn id="205"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06" restart="whenNotActive" fill="hold" evtFilter="cancelBubble" nodeType="interactiveSeq">
                <p:stCondLst>
                  <p:cond evt="onClick" delay="0">
                    <p:tgtEl>
                      <p:spTgt spid="103"/>
                    </p:tgtEl>
                  </p:cond>
                </p:stCondLst>
                <p:endSync evt="end" delay="0">
                  <p:rtn val="all"/>
                </p:endSync>
                <p:childTnLst>
                  <p:par>
                    <p:cTn id="207" fill="hold">
                      <p:stCondLst>
                        <p:cond delay="0"/>
                      </p:stCondLst>
                      <p:childTnLst>
                        <p:par>
                          <p:cTn id="208" fill="hold">
                            <p:stCondLst>
                              <p:cond delay="0"/>
                            </p:stCondLst>
                            <p:childTnLst>
                              <p:par>
                                <p:cTn id="209" presetID="10" presetClass="exit" presetSubtype="0" fill="hold" grpId="0" nodeType="clickEffect">
                                  <p:stCondLst>
                                    <p:cond delay="0"/>
                                  </p:stCondLst>
                                  <p:childTnLst>
                                    <p:animEffect transition="out" filter="fade">
                                      <p:cBhvr>
                                        <p:cTn id="210" dur="500"/>
                                        <p:tgtEl>
                                          <p:spTgt spid="103"/>
                                        </p:tgtEl>
                                      </p:cBhvr>
                                    </p:animEffect>
                                    <p:set>
                                      <p:cBhvr>
                                        <p:cTn id="211"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212" restart="whenNotActive" fill="hold" evtFilter="cancelBubble" nodeType="interactiveSeq">
                <p:stCondLst>
                  <p:cond evt="onClick" delay="0">
                    <p:tgtEl>
                      <p:spTgt spid="104"/>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grpId="0" nodeType="clickEffect">
                                  <p:stCondLst>
                                    <p:cond delay="0"/>
                                  </p:stCondLst>
                                  <p:childTnLst>
                                    <p:animEffect transition="out" filter="fade">
                                      <p:cBhvr>
                                        <p:cTn id="216" dur="500"/>
                                        <p:tgtEl>
                                          <p:spTgt spid="104"/>
                                        </p:tgtEl>
                                      </p:cBhvr>
                                    </p:animEffect>
                                    <p:set>
                                      <p:cBhvr>
                                        <p:cTn id="217"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18" restart="whenNotActive" fill="hold" evtFilter="cancelBubble" nodeType="interactiveSeq">
                <p:stCondLst>
                  <p:cond evt="onClick" delay="0">
                    <p:tgtEl>
                      <p:spTgt spid="105"/>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0" nodeType="clickEffect">
                                  <p:stCondLst>
                                    <p:cond delay="0"/>
                                  </p:stCondLst>
                                  <p:childTnLst>
                                    <p:animEffect transition="out" filter="fade">
                                      <p:cBhvr>
                                        <p:cTn id="222" dur="500"/>
                                        <p:tgtEl>
                                          <p:spTgt spid="105"/>
                                        </p:tgtEl>
                                      </p:cBhvr>
                                    </p:animEffect>
                                    <p:set>
                                      <p:cBhvr>
                                        <p:cTn id="223"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24" restart="whenNotActive" fill="hold" evtFilter="cancelBubble" nodeType="interactiveSeq">
                <p:stCondLst>
                  <p:cond evt="onClick" delay="0">
                    <p:tgtEl>
                      <p:spTgt spid="106"/>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grpId="0" nodeType="clickEffect">
                                  <p:stCondLst>
                                    <p:cond delay="0"/>
                                  </p:stCondLst>
                                  <p:childTnLst>
                                    <p:animEffect transition="out" filter="fade">
                                      <p:cBhvr>
                                        <p:cTn id="228" dur="500"/>
                                        <p:tgtEl>
                                          <p:spTgt spid="106"/>
                                        </p:tgtEl>
                                      </p:cBhvr>
                                    </p:animEffect>
                                    <p:set>
                                      <p:cBhvr>
                                        <p:cTn id="22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230" restart="whenNotActive" fill="hold" evtFilter="cancelBubble" nodeType="interactiveSeq">
                <p:stCondLst>
                  <p:cond evt="onClick" delay="0">
                    <p:tgtEl>
                      <p:spTgt spid="107"/>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grpId="0" nodeType="clickEffect">
                                  <p:stCondLst>
                                    <p:cond delay="0"/>
                                  </p:stCondLst>
                                  <p:childTnLst>
                                    <p:animEffect transition="out" filter="fade">
                                      <p:cBhvr>
                                        <p:cTn id="234" dur="500"/>
                                        <p:tgtEl>
                                          <p:spTgt spid="107"/>
                                        </p:tgtEl>
                                      </p:cBhvr>
                                    </p:animEffect>
                                    <p:set>
                                      <p:cBhvr>
                                        <p:cTn id="235"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236" restart="whenNotActive" fill="hold" evtFilter="cancelBubble" nodeType="interactiveSeq">
                <p:stCondLst>
                  <p:cond evt="onClick" delay="0">
                    <p:tgtEl>
                      <p:spTgt spid="108"/>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grpId="0" nodeType="clickEffect">
                                  <p:stCondLst>
                                    <p:cond delay="0"/>
                                  </p:stCondLst>
                                  <p:childTnLst>
                                    <p:animEffect transition="out" filter="fade">
                                      <p:cBhvr>
                                        <p:cTn id="240" dur="500"/>
                                        <p:tgtEl>
                                          <p:spTgt spid="108"/>
                                        </p:tgtEl>
                                      </p:cBhvr>
                                    </p:animEffect>
                                    <p:set>
                                      <p:cBhvr>
                                        <p:cTn id="241"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242" restart="whenNotActive" fill="hold" evtFilter="cancelBubble" nodeType="interactiveSeq">
                <p:stCondLst>
                  <p:cond evt="onClick" delay="0">
                    <p:tgtEl>
                      <p:spTgt spid="109"/>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grpId="0" nodeType="clickEffect">
                                  <p:stCondLst>
                                    <p:cond delay="0"/>
                                  </p:stCondLst>
                                  <p:childTnLst>
                                    <p:animEffect transition="out" filter="fade">
                                      <p:cBhvr>
                                        <p:cTn id="246" dur="500"/>
                                        <p:tgtEl>
                                          <p:spTgt spid="109"/>
                                        </p:tgtEl>
                                      </p:cBhvr>
                                    </p:animEffect>
                                    <p:set>
                                      <p:cBhvr>
                                        <p:cTn id="247"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248" restart="whenNotActive" fill="hold" evtFilter="cancelBubble" nodeType="interactiveSeq">
                <p:stCondLst>
                  <p:cond evt="onClick" delay="0">
                    <p:tgtEl>
                      <p:spTgt spid="11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0" nodeType="clickEffect">
                                  <p:stCondLst>
                                    <p:cond delay="0"/>
                                  </p:stCondLst>
                                  <p:childTnLst>
                                    <p:animEffect transition="out" filter="fade">
                                      <p:cBhvr>
                                        <p:cTn id="252" dur="500"/>
                                        <p:tgtEl>
                                          <p:spTgt spid="110"/>
                                        </p:tgtEl>
                                      </p:cBhvr>
                                    </p:animEffect>
                                    <p:set>
                                      <p:cBhvr>
                                        <p:cTn id="253"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254" restart="whenNotActive" fill="hold" evtFilter="cancelBubble" nodeType="interactiveSeq">
                <p:stCondLst>
                  <p:cond evt="onClick" delay="0">
                    <p:tgtEl>
                      <p:spTgt spid="111"/>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grpId="0" nodeType="clickEffect">
                                  <p:stCondLst>
                                    <p:cond delay="0"/>
                                  </p:stCondLst>
                                  <p:childTnLst>
                                    <p:animEffect transition="out" filter="fade">
                                      <p:cBhvr>
                                        <p:cTn id="258" dur="500"/>
                                        <p:tgtEl>
                                          <p:spTgt spid="111"/>
                                        </p:tgtEl>
                                      </p:cBhvr>
                                    </p:animEffect>
                                    <p:set>
                                      <p:cBhvr>
                                        <p:cTn id="25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60" restart="whenNotActive" fill="hold" evtFilter="cancelBubble" nodeType="interactiveSeq">
                <p:stCondLst>
                  <p:cond evt="onClick" delay="0">
                    <p:tgtEl>
                      <p:spTgt spid="112"/>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grpId="0" nodeType="clickEffect">
                                  <p:stCondLst>
                                    <p:cond delay="0"/>
                                  </p:stCondLst>
                                  <p:childTnLst>
                                    <p:animEffect transition="out" filter="fade">
                                      <p:cBhvr>
                                        <p:cTn id="264" dur="500"/>
                                        <p:tgtEl>
                                          <p:spTgt spid="112"/>
                                        </p:tgtEl>
                                      </p:cBhvr>
                                    </p:animEffect>
                                    <p:set>
                                      <p:cBhvr>
                                        <p:cTn id="265"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66" restart="whenNotActive" fill="hold" evtFilter="cancelBubble" nodeType="interactiveSeq">
                <p:stCondLst>
                  <p:cond evt="onClick" delay="0">
                    <p:tgtEl>
                      <p:spTgt spid="113"/>
                    </p:tgtEl>
                  </p:cond>
                </p:stCondLst>
                <p:endSync evt="end" delay="0">
                  <p:rtn val="all"/>
                </p:endSync>
                <p:childTnLst>
                  <p:par>
                    <p:cTn id="267" fill="hold">
                      <p:stCondLst>
                        <p:cond delay="0"/>
                      </p:stCondLst>
                      <p:childTnLst>
                        <p:par>
                          <p:cTn id="268" fill="hold">
                            <p:stCondLst>
                              <p:cond delay="0"/>
                            </p:stCondLst>
                            <p:childTnLst>
                              <p:par>
                                <p:cTn id="269" presetID="10" presetClass="exit" presetSubtype="0" fill="hold" grpId="0" nodeType="clickEffect">
                                  <p:stCondLst>
                                    <p:cond delay="0"/>
                                  </p:stCondLst>
                                  <p:childTnLst>
                                    <p:animEffect transition="out" filter="fade">
                                      <p:cBhvr>
                                        <p:cTn id="270" dur="500"/>
                                        <p:tgtEl>
                                          <p:spTgt spid="113"/>
                                        </p:tgtEl>
                                      </p:cBhvr>
                                    </p:animEffect>
                                    <p:set>
                                      <p:cBhvr>
                                        <p:cTn id="271"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272" restart="whenNotActive" fill="hold" evtFilter="cancelBubble" nodeType="interactiveSeq">
                <p:stCondLst>
                  <p:cond evt="onClick" delay="0">
                    <p:tgtEl>
                      <p:spTgt spid="114"/>
                    </p:tgtEl>
                  </p:cond>
                </p:stCondLst>
                <p:endSync evt="end" delay="0">
                  <p:rtn val="all"/>
                </p:endSync>
                <p:childTnLst>
                  <p:par>
                    <p:cTn id="273" fill="hold">
                      <p:stCondLst>
                        <p:cond delay="0"/>
                      </p:stCondLst>
                      <p:childTnLst>
                        <p:par>
                          <p:cTn id="274" fill="hold">
                            <p:stCondLst>
                              <p:cond delay="0"/>
                            </p:stCondLst>
                            <p:childTnLst>
                              <p:par>
                                <p:cTn id="275" presetID="10" presetClass="exit" presetSubtype="0" fill="hold" grpId="0" nodeType="clickEffect">
                                  <p:stCondLst>
                                    <p:cond delay="0"/>
                                  </p:stCondLst>
                                  <p:childTnLst>
                                    <p:animEffect transition="out" filter="fade">
                                      <p:cBhvr>
                                        <p:cTn id="276" dur="500"/>
                                        <p:tgtEl>
                                          <p:spTgt spid="114"/>
                                        </p:tgtEl>
                                      </p:cBhvr>
                                    </p:animEffect>
                                    <p:set>
                                      <p:cBhvr>
                                        <p:cTn id="27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278" restart="whenNotActive" fill="hold" evtFilter="cancelBubble" nodeType="interactiveSeq">
                <p:stCondLst>
                  <p:cond evt="onClick" delay="0">
                    <p:tgtEl>
                      <p:spTgt spid="115"/>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0" nodeType="clickEffect">
                                  <p:stCondLst>
                                    <p:cond delay="0"/>
                                  </p:stCondLst>
                                  <p:childTnLst>
                                    <p:animEffect transition="out" filter="fade">
                                      <p:cBhvr>
                                        <p:cTn id="282" dur="500"/>
                                        <p:tgtEl>
                                          <p:spTgt spid="115"/>
                                        </p:tgtEl>
                                      </p:cBhvr>
                                    </p:animEffect>
                                    <p:set>
                                      <p:cBhvr>
                                        <p:cTn id="283"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84" restart="whenNotActive" fill="hold" evtFilter="cancelBubble" nodeType="interactiveSeq">
                <p:stCondLst>
                  <p:cond evt="onClick" delay="0">
                    <p:tgtEl>
                      <p:spTgt spid="116"/>
                    </p:tgtEl>
                  </p:cond>
                </p:stCondLst>
                <p:endSync evt="end" delay="0">
                  <p:rtn val="all"/>
                </p:endSync>
                <p:childTnLst>
                  <p:par>
                    <p:cTn id="285" fill="hold">
                      <p:stCondLst>
                        <p:cond delay="0"/>
                      </p:stCondLst>
                      <p:childTnLst>
                        <p:par>
                          <p:cTn id="286" fill="hold">
                            <p:stCondLst>
                              <p:cond delay="0"/>
                            </p:stCondLst>
                            <p:childTnLst>
                              <p:par>
                                <p:cTn id="287" presetID="10" presetClass="exit" presetSubtype="0" fill="hold" grpId="0" nodeType="clickEffect">
                                  <p:stCondLst>
                                    <p:cond delay="0"/>
                                  </p:stCondLst>
                                  <p:childTnLst>
                                    <p:animEffect transition="out" filter="fade">
                                      <p:cBhvr>
                                        <p:cTn id="288" dur="500"/>
                                        <p:tgtEl>
                                          <p:spTgt spid="116"/>
                                        </p:tgtEl>
                                      </p:cBhvr>
                                    </p:animEffect>
                                    <p:set>
                                      <p:cBhvr>
                                        <p:cTn id="289"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90" restart="whenNotActive" fill="hold" evtFilter="cancelBubble" nodeType="interactiveSeq">
                <p:stCondLst>
                  <p:cond evt="onClick" delay="0">
                    <p:tgtEl>
                      <p:spTgt spid="117"/>
                    </p:tgtEl>
                  </p:cond>
                </p:stCondLst>
                <p:endSync evt="end" delay="0">
                  <p:rtn val="all"/>
                </p:endSync>
                <p:childTnLst>
                  <p:par>
                    <p:cTn id="291" fill="hold">
                      <p:stCondLst>
                        <p:cond delay="0"/>
                      </p:stCondLst>
                      <p:childTnLst>
                        <p:par>
                          <p:cTn id="292" fill="hold">
                            <p:stCondLst>
                              <p:cond delay="0"/>
                            </p:stCondLst>
                            <p:childTnLst>
                              <p:par>
                                <p:cTn id="293" presetID="10" presetClass="exit" presetSubtype="0" fill="hold" grpId="0" nodeType="clickEffect">
                                  <p:stCondLst>
                                    <p:cond delay="0"/>
                                  </p:stCondLst>
                                  <p:childTnLst>
                                    <p:animEffect transition="out" filter="fade">
                                      <p:cBhvr>
                                        <p:cTn id="294" dur="500"/>
                                        <p:tgtEl>
                                          <p:spTgt spid="117"/>
                                        </p:tgtEl>
                                      </p:cBhvr>
                                    </p:animEffect>
                                    <p:set>
                                      <p:cBhvr>
                                        <p:cTn id="295"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96" restart="whenNotActive" fill="hold" evtFilter="cancelBubble" nodeType="interactiveSeq">
                <p:stCondLst>
                  <p:cond evt="onClick" delay="0">
                    <p:tgtEl>
                      <p:spTgt spid="118"/>
                    </p:tgtEl>
                  </p:cond>
                </p:stCondLst>
                <p:endSync evt="end" delay="0">
                  <p:rtn val="all"/>
                </p:endSync>
                <p:childTnLst>
                  <p:par>
                    <p:cTn id="297" fill="hold">
                      <p:stCondLst>
                        <p:cond delay="0"/>
                      </p:stCondLst>
                      <p:childTnLst>
                        <p:par>
                          <p:cTn id="298" fill="hold">
                            <p:stCondLst>
                              <p:cond delay="0"/>
                            </p:stCondLst>
                            <p:childTnLst>
                              <p:par>
                                <p:cTn id="299" presetID="10" presetClass="exit" presetSubtype="0" fill="hold" grpId="0" nodeType="clickEffect">
                                  <p:stCondLst>
                                    <p:cond delay="0"/>
                                  </p:stCondLst>
                                  <p:childTnLst>
                                    <p:animEffect transition="out" filter="fade">
                                      <p:cBhvr>
                                        <p:cTn id="300" dur="500"/>
                                        <p:tgtEl>
                                          <p:spTgt spid="118"/>
                                        </p:tgtEl>
                                      </p:cBhvr>
                                    </p:animEffect>
                                    <p:set>
                                      <p:cBhvr>
                                        <p:cTn id="301"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302" restart="whenNotActive" fill="hold" evtFilter="cancelBubble" nodeType="interactiveSeq">
                <p:stCondLst>
                  <p:cond evt="onClick" delay="0">
                    <p:tgtEl>
                      <p:spTgt spid="119"/>
                    </p:tgtEl>
                  </p:cond>
                </p:stCondLst>
                <p:endSync evt="end" delay="0">
                  <p:rtn val="all"/>
                </p:endSync>
                <p:childTnLst>
                  <p:par>
                    <p:cTn id="303" fill="hold">
                      <p:stCondLst>
                        <p:cond delay="0"/>
                      </p:stCondLst>
                      <p:childTnLst>
                        <p:par>
                          <p:cTn id="304" fill="hold">
                            <p:stCondLst>
                              <p:cond delay="0"/>
                            </p:stCondLst>
                            <p:childTnLst>
                              <p:par>
                                <p:cTn id="305" presetID="10" presetClass="exit" presetSubtype="0" fill="hold" grpId="0" nodeType="clickEffect">
                                  <p:stCondLst>
                                    <p:cond delay="0"/>
                                  </p:stCondLst>
                                  <p:childTnLst>
                                    <p:animEffect transition="out" filter="fade">
                                      <p:cBhvr>
                                        <p:cTn id="306" dur="500"/>
                                        <p:tgtEl>
                                          <p:spTgt spid="119"/>
                                        </p:tgtEl>
                                      </p:cBhvr>
                                    </p:animEffect>
                                    <p:set>
                                      <p:cBhvr>
                                        <p:cTn id="307"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308" restart="whenNotActive" fill="hold" evtFilter="cancelBubble" nodeType="interactiveSeq">
                <p:stCondLst>
                  <p:cond evt="onClick" delay="0">
                    <p:tgtEl>
                      <p:spTgt spid="120"/>
                    </p:tgtEl>
                  </p:cond>
                </p:stCondLst>
                <p:endSync evt="end" delay="0">
                  <p:rtn val="all"/>
                </p:endSync>
                <p:childTnLst>
                  <p:par>
                    <p:cTn id="309" fill="hold">
                      <p:stCondLst>
                        <p:cond delay="0"/>
                      </p:stCondLst>
                      <p:childTnLst>
                        <p:par>
                          <p:cTn id="310" fill="hold">
                            <p:stCondLst>
                              <p:cond delay="0"/>
                            </p:stCondLst>
                            <p:childTnLst>
                              <p:par>
                                <p:cTn id="311" presetID="10" presetClass="exit" presetSubtype="0" fill="hold" grpId="0" nodeType="clickEffect">
                                  <p:stCondLst>
                                    <p:cond delay="0"/>
                                  </p:stCondLst>
                                  <p:childTnLst>
                                    <p:animEffect transition="out" filter="fade">
                                      <p:cBhvr>
                                        <p:cTn id="312" dur="500"/>
                                        <p:tgtEl>
                                          <p:spTgt spid="120"/>
                                        </p:tgtEl>
                                      </p:cBhvr>
                                    </p:animEffect>
                                    <p:set>
                                      <p:cBhvr>
                                        <p:cTn id="313"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314" restart="whenNotActive" fill="hold" evtFilter="cancelBubble" nodeType="interactiveSeq">
                <p:stCondLst>
                  <p:cond evt="onClick" delay="0">
                    <p:tgtEl>
                      <p:spTgt spid="121"/>
                    </p:tgtEl>
                  </p:cond>
                </p:stCondLst>
                <p:endSync evt="end" delay="0">
                  <p:rtn val="all"/>
                </p:endSync>
                <p:childTnLst>
                  <p:par>
                    <p:cTn id="315" fill="hold">
                      <p:stCondLst>
                        <p:cond delay="0"/>
                      </p:stCondLst>
                      <p:childTnLst>
                        <p:par>
                          <p:cTn id="316" fill="hold">
                            <p:stCondLst>
                              <p:cond delay="0"/>
                            </p:stCondLst>
                            <p:childTnLst>
                              <p:par>
                                <p:cTn id="317" presetID="10" presetClass="exit" presetSubtype="0" fill="hold" grpId="0" nodeType="clickEffect">
                                  <p:stCondLst>
                                    <p:cond delay="0"/>
                                  </p:stCondLst>
                                  <p:childTnLst>
                                    <p:animEffect transition="out" filter="fade">
                                      <p:cBhvr>
                                        <p:cTn id="318" dur="500"/>
                                        <p:tgtEl>
                                          <p:spTgt spid="121"/>
                                        </p:tgtEl>
                                      </p:cBhvr>
                                    </p:animEffect>
                                    <p:set>
                                      <p:cBhvr>
                                        <p:cTn id="319"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320" restart="whenNotActive" fill="hold" evtFilter="cancelBubble" nodeType="interactiveSeq">
                <p:stCondLst>
                  <p:cond evt="onClick" delay="0">
                    <p:tgtEl>
                      <p:spTgt spid="122"/>
                    </p:tgtEl>
                  </p:cond>
                </p:stCondLst>
                <p:endSync evt="end" delay="0">
                  <p:rtn val="all"/>
                </p:endSync>
                <p:childTnLst>
                  <p:par>
                    <p:cTn id="321" fill="hold">
                      <p:stCondLst>
                        <p:cond delay="0"/>
                      </p:stCondLst>
                      <p:childTnLst>
                        <p:par>
                          <p:cTn id="322" fill="hold">
                            <p:stCondLst>
                              <p:cond delay="0"/>
                            </p:stCondLst>
                            <p:childTnLst>
                              <p:par>
                                <p:cTn id="323" presetID="10" presetClass="exit" presetSubtype="0" fill="hold" grpId="0" nodeType="clickEffect">
                                  <p:stCondLst>
                                    <p:cond delay="0"/>
                                  </p:stCondLst>
                                  <p:childTnLst>
                                    <p:animEffect transition="out" filter="fade">
                                      <p:cBhvr>
                                        <p:cTn id="324" dur="500"/>
                                        <p:tgtEl>
                                          <p:spTgt spid="122"/>
                                        </p:tgtEl>
                                      </p:cBhvr>
                                    </p:animEffect>
                                    <p:set>
                                      <p:cBhvr>
                                        <p:cTn id="325"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326" restart="whenNotActive" fill="hold" evtFilter="cancelBubble" nodeType="interactiveSeq">
                <p:stCondLst>
                  <p:cond evt="onClick" delay="0">
                    <p:tgtEl>
                      <p:spTgt spid="123"/>
                    </p:tgtEl>
                  </p:cond>
                </p:stCondLst>
                <p:endSync evt="end" delay="0">
                  <p:rtn val="all"/>
                </p:endSync>
                <p:childTnLst>
                  <p:par>
                    <p:cTn id="327" fill="hold">
                      <p:stCondLst>
                        <p:cond delay="0"/>
                      </p:stCondLst>
                      <p:childTnLst>
                        <p:par>
                          <p:cTn id="328" fill="hold">
                            <p:stCondLst>
                              <p:cond delay="0"/>
                            </p:stCondLst>
                            <p:childTnLst>
                              <p:par>
                                <p:cTn id="329" presetID="10" presetClass="exit" presetSubtype="0" fill="hold" grpId="0" nodeType="clickEffect">
                                  <p:stCondLst>
                                    <p:cond delay="0"/>
                                  </p:stCondLst>
                                  <p:childTnLst>
                                    <p:animEffect transition="out" filter="fade">
                                      <p:cBhvr>
                                        <p:cTn id="330" dur="500"/>
                                        <p:tgtEl>
                                          <p:spTgt spid="123"/>
                                        </p:tgtEl>
                                      </p:cBhvr>
                                    </p:animEffect>
                                    <p:set>
                                      <p:cBhvr>
                                        <p:cTn id="331"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32" restart="whenNotActive" fill="hold" evtFilter="cancelBubble" nodeType="interactiveSeq">
                <p:stCondLst>
                  <p:cond evt="onClick" delay="0">
                    <p:tgtEl>
                      <p:spTgt spid="124"/>
                    </p:tgtEl>
                  </p:cond>
                </p:stCondLst>
                <p:endSync evt="end" delay="0">
                  <p:rtn val="all"/>
                </p:endSync>
                <p:childTnLst>
                  <p:par>
                    <p:cTn id="333" fill="hold">
                      <p:stCondLst>
                        <p:cond delay="0"/>
                      </p:stCondLst>
                      <p:childTnLst>
                        <p:par>
                          <p:cTn id="334" fill="hold">
                            <p:stCondLst>
                              <p:cond delay="0"/>
                            </p:stCondLst>
                            <p:childTnLst>
                              <p:par>
                                <p:cTn id="335" presetID="10" presetClass="exit" presetSubtype="0" fill="hold" grpId="0" nodeType="clickEffect">
                                  <p:stCondLst>
                                    <p:cond delay="0"/>
                                  </p:stCondLst>
                                  <p:childTnLst>
                                    <p:animEffect transition="out" filter="fade">
                                      <p:cBhvr>
                                        <p:cTn id="336" dur="500"/>
                                        <p:tgtEl>
                                          <p:spTgt spid="124"/>
                                        </p:tgtEl>
                                      </p:cBhvr>
                                    </p:animEffect>
                                    <p:set>
                                      <p:cBhvr>
                                        <p:cTn id="337"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338" restart="whenNotActive" fill="hold" evtFilter="cancelBubble" nodeType="interactiveSeq">
                <p:stCondLst>
                  <p:cond evt="onClick" delay="0">
                    <p:tgtEl>
                      <p:spTgt spid="125"/>
                    </p:tgtEl>
                  </p:cond>
                </p:stCondLst>
                <p:endSync evt="end" delay="0">
                  <p:rtn val="all"/>
                </p:endSync>
                <p:childTnLst>
                  <p:par>
                    <p:cTn id="339" fill="hold">
                      <p:stCondLst>
                        <p:cond delay="0"/>
                      </p:stCondLst>
                      <p:childTnLst>
                        <p:par>
                          <p:cTn id="340" fill="hold">
                            <p:stCondLst>
                              <p:cond delay="0"/>
                            </p:stCondLst>
                            <p:childTnLst>
                              <p:par>
                                <p:cTn id="341" presetID="10" presetClass="exit" presetSubtype="0" fill="hold" grpId="0" nodeType="clickEffect">
                                  <p:stCondLst>
                                    <p:cond delay="0"/>
                                  </p:stCondLst>
                                  <p:childTnLst>
                                    <p:animEffect transition="out" filter="fade">
                                      <p:cBhvr>
                                        <p:cTn id="342" dur="500"/>
                                        <p:tgtEl>
                                          <p:spTgt spid="125"/>
                                        </p:tgtEl>
                                      </p:cBhvr>
                                    </p:animEffect>
                                    <p:set>
                                      <p:cBhvr>
                                        <p:cTn id="343"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344" restart="whenNotActive" fill="hold" evtFilter="cancelBubble" nodeType="interactiveSeq">
                <p:stCondLst>
                  <p:cond evt="onClick" delay="0">
                    <p:tgtEl>
                      <p:spTgt spid="126"/>
                    </p:tgtEl>
                  </p:cond>
                </p:stCondLst>
                <p:endSync evt="end" delay="0">
                  <p:rtn val="all"/>
                </p:endSync>
                <p:childTnLst>
                  <p:par>
                    <p:cTn id="345" fill="hold">
                      <p:stCondLst>
                        <p:cond delay="0"/>
                      </p:stCondLst>
                      <p:childTnLst>
                        <p:par>
                          <p:cTn id="346" fill="hold">
                            <p:stCondLst>
                              <p:cond delay="0"/>
                            </p:stCondLst>
                            <p:childTnLst>
                              <p:par>
                                <p:cTn id="347" presetID="10" presetClass="exit" presetSubtype="0" fill="hold" grpId="0" nodeType="clickEffect">
                                  <p:stCondLst>
                                    <p:cond delay="0"/>
                                  </p:stCondLst>
                                  <p:childTnLst>
                                    <p:animEffect transition="out" filter="fade">
                                      <p:cBhvr>
                                        <p:cTn id="348" dur="500"/>
                                        <p:tgtEl>
                                          <p:spTgt spid="126"/>
                                        </p:tgtEl>
                                      </p:cBhvr>
                                    </p:animEffect>
                                    <p:set>
                                      <p:cBhvr>
                                        <p:cTn id="349"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350" restart="whenNotActive" fill="hold" evtFilter="cancelBubble" nodeType="interactiveSeq">
                <p:stCondLst>
                  <p:cond evt="onClick" delay="0">
                    <p:tgtEl>
                      <p:spTgt spid="127"/>
                    </p:tgtEl>
                  </p:cond>
                </p:stCondLst>
                <p:endSync evt="end" delay="0">
                  <p:rtn val="all"/>
                </p:endSync>
                <p:childTnLst>
                  <p:par>
                    <p:cTn id="351" fill="hold">
                      <p:stCondLst>
                        <p:cond delay="0"/>
                      </p:stCondLst>
                      <p:childTnLst>
                        <p:par>
                          <p:cTn id="352" fill="hold">
                            <p:stCondLst>
                              <p:cond delay="0"/>
                            </p:stCondLst>
                            <p:childTnLst>
                              <p:par>
                                <p:cTn id="353" presetID="10" presetClass="exit" presetSubtype="0" fill="hold" grpId="0" nodeType="clickEffect">
                                  <p:stCondLst>
                                    <p:cond delay="0"/>
                                  </p:stCondLst>
                                  <p:childTnLst>
                                    <p:animEffect transition="out" filter="fade">
                                      <p:cBhvr>
                                        <p:cTn id="354" dur="500"/>
                                        <p:tgtEl>
                                          <p:spTgt spid="127"/>
                                        </p:tgtEl>
                                      </p:cBhvr>
                                    </p:animEffect>
                                    <p:set>
                                      <p:cBhvr>
                                        <p:cTn id="355"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356" restart="whenNotActive" fill="hold" evtFilter="cancelBubble" nodeType="interactiveSeq">
                <p:stCondLst>
                  <p:cond evt="onClick" delay="0">
                    <p:tgtEl>
                      <p:spTgt spid="128"/>
                    </p:tgtEl>
                  </p:cond>
                </p:stCondLst>
                <p:endSync evt="end" delay="0">
                  <p:rtn val="all"/>
                </p:endSync>
                <p:childTnLst>
                  <p:par>
                    <p:cTn id="357" fill="hold">
                      <p:stCondLst>
                        <p:cond delay="0"/>
                      </p:stCondLst>
                      <p:childTnLst>
                        <p:par>
                          <p:cTn id="358" fill="hold">
                            <p:stCondLst>
                              <p:cond delay="0"/>
                            </p:stCondLst>
                            <p:childTnLst>
                              <p:par>
                                <p:cTn id="359" presetID="10" presetClass="exit" presetSubtype="0" fill="hold" grpId="0" nodeType="clickEffect">
                                  <p:stCondLst>
                                    <p:cond delay="0"/>
                                  </p:stCondLst>
                                  <p:childTnLst>
                                    <p:animEffect transition="out" filter="fade">
                                      <p:cBhvr>
                                        <p:cTn id="360" dur="500"/>
                                        <p:tgtEl>
                                          <p:spTgt spid="128"/>
                                        </p:tgtEl>
                                      </p:cBhvr>
                                    </p:animEffect>
                                    <p:set>
                                      <p:cBhvr>
                                        <p:cTn id="361"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7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199" y="105143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GB" sz="11520" b="1" dirty="0">
                <a:solidFill>
                  <a:srgbClr val="1E4E79"/>
                </a:solidFill>
              </a:rPr>
              <a:t>savoir</a:t>
            </a:r>
            <a:br>
              <a:rPr lang="en-GB" sz="10350" b="1" dirty="0">
                <a:solidFill>
                  <a:srgbClr val="1E4E79"/>
                </a:solidFill>
              </a:rPr>
            </a:br>
            <a:endParaRPr sz="3959" dirty="0"/>
          </a:p>
        </p:txBody>
      </p:sp>
      <p:sp>
        <p:nvSpPr>
          <p:cNvPr id="53" name="Google Shape;53;p11"/>
          <p:cNvSpPr txBox="1"/>
          <p:nvPr/>
        </p:nvSpPr>
        <p:spPr>
          <a:xfrm>
            <a:off x="1" y="2472406"/>
            <a:ext cx="12191999"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know how to | knowing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4" name="Google Shape;54;p11"/>
          <p:cNvSpPr txBox="1"/>
          <p:nvPr/>
        </p:nvSpPr>
        <p:spPr>
          <a:xfrm>
            <a:off x="-67733" y="3334064"/>
            <a:ext cx="12192000" cy="186204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11500"/>
              <a:buFont typeface="Arial"/>
              <a:buNone/>
              <a:tabLst/>
              <a:defRPr/>
            </a:pPr>
            <a:r>
              <a:rPr kumimoji="0" lang="en-GB" sz="115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sait</a:t>
            </a:r>
            <a:endParaRPr kumimoji="0" sz="115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5" name="Google Shape;55;p11"/>
          <p:cNvSpPr txBox="1"/>
          <p:nvPr/>
        </p:nvSpPr>
        <p:spPr>
          <a:xfrm>
            <a:off x="-1" y="5196112"/>
            <a:ext cx="12191999"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[knows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218" name="Picture 2" descr="Know Clipart">
            <a:extLst>
              <a:ext uri="{FF2B5EF4-FFF2-40B4-BE49-F238E27FC236}">
                <a16:creationId xmlns:a16="http://schemas.microsoft.com/office/drawing/2014/main" id="{8B238204-1FF7-4A55-8785-A79081AD4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799" y="1924223"/>
            <a:ext cx="1800000" cy="281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descr="question mark action button">
            <a:hlinkClick r:id="" action="ppaction://noaction">
              <a:snd r:embed="rId3" name="14 savoir.wav"/>
            </a:hlinkClick>
          </p:cNvPr>
          <p:cNvSpPr/>
          <p:nvPr/>
        </p:nvSpPr>
        <p:spPr>
          <a:xfrm>
            <a:off x="1953134" y="2536213"/>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EEC100"/>
              </a:solidFill>
              <a:effectLst/>
              <a:uLnTx/>
              <a:uFillTx/>
              <a:latin typeface="Century Gothic"/>
              <a:ea typeface="Century Gothic"/>
              <a:cs typeface="Century Gothic"/>
              <a:sym typeface="Century Gothic"/>
            </a:endParaRPr>
          </a:p>
        </p:txBody>
      </p:sp>
      <p:sp>
        <p:nvSpPr>
          <p:cNvPr id="63" name="Google Shape;63;p12"/>
          <p:cNvSpPr txBox="1">
            <a:spLocks noGrp="1"/>
          </p:cNvSpPr>
          <p:nvPr>
            <p:ph type="title"/>
          </p:nvPr>
        </p:nvSpPr>
        <p:spPr>
          <a:xfrm>
            <a:off x="838200" y="11041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11520" b="1" dirty="0">
                <a:solidFill>
                  <a:srgbClr val="1E4E79"/>
                </a:solidFill>
              </a:rPr>
              <a:t>savoir</a:t>
            </a:r>
            <a:br>
              <a:rPr lang="en-GB" sz="8640" b="1" dirty="0">
                <a:solidFill>
                  <a:srgbClr val="1E4E79"/>
                </a:solidFill>
              </a:rPr>
            </a:br>
            <a:endParaRPr sz="3959" dirty="0"/>
          </a:p>
        </p:txBody>
      </p:sp>
      <p:sp>
        <p:nvSpPr>
          <p:cNvPr id="64" name="Google Shape;64;p12"/>
          <p:cNvSpPr txBox="1"/>
          <p:nvPr/>
        </p:nvSpPr>
        <p:spPr>
          <a:xfrm>
            <a:off x="2766911" y="2429460"/>
            <a:ext cx="7271624"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know how to | knowing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 name="Google Shape;65;p12" descr="question mark action button">
            <a:hlinkClick r:id="" action="ppaction://noaction">
              <a:snd r:embed="rId4" name="14 sait.wav"/>
            </a:hlinkClick>
          </p:cNvPr>
          <p:cNvSpPr/>
          <p:nvPr/>
        </p:nvSpPr>
        <p:spPr>
          <a:xfrm>
            <a:off x="1953134" y="5034738"/>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EEC100"/>
              </a:solidFill>
              <a:effectLst/>
              <a:uLnTx/>
              <a:uFillTx/>
              <a:latin typeface="Century Gothic"/>
              <a:ea typeface="Century Gothic"/>
              <a:cs typeface="Century Gothic"/>
              <a:sym typeface="Century Gothic"/>
            </a:endParaRPr>
          </a:p>
        </p:txBody>
      </p:sp>
      <p:sp>
        <p:nvSpPr>
          <p:cNvPr id="66" name="Google Shape;66;p12"/>
          <p:cNvSpPr txBox="1"/>
          <p:nvPr/>
        </p:nvSpPr>
        <p:spPr>
          <a:xfrm>
            <a:off x="-9830" y="3358325"/>
            <a:ext cx="12192000" cy="186204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11500"/>
              <a:buFont typeface="Arial"/>
              <a:buNone/>
              <a:tabLst/>
              <a:defRPr/>
            </a:pPr>
            <a:r>
              <a:rPr kumimoji="0" lang="en-GB" sz="115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sait</a:t>
            </a:r>
            <a:endParaRPr kumimoji="0" sz="115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67" name="Google Shape;67;p12"/>
          <p:cNvSpPr txBox="1"/>
          <p:nvPr/>
        </p:nvSpPr>
        <p:spPr>
          <a:xfrm>
            <a:off x="3167776" y="5220373"/>
            <a:ext cx="5856448"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[knows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805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85182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11500" b="1" dirty="0" err="1">
                <a:solidFill>
                  <a:srgbClr val="1E4E79"/>
                </a:solidFill>
              </a:rPr>
              <a:t>sait</a:t>
            </a:r>
            <a:endParaRPr sz="11500" dirty="0"/>
          </a:p>
        </p:txBody>
      </p:sp>
      <p:sp>
        <p:nvSpPr>
          <p:cNvPr id="74" name="Google Shape;74;p13"/>
          <p:cNvSpPr txBox="1"/>
          <p:nvPr/>
        </p:nvSpPr>
        <p:spPr>
          <a:xfrm>
            <a:off x="0" y="2422083"/>
            <a:ext cx="12055643"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[knows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75;p13"/>
          <p:cNvSpPr txBox="1"/>
          <p:nvPr/>
        </p:nvSpPr>
        <p:spPr>
          <a:xfrm>
            <a:off x="638175" y="4024154"/>
            <a:ext cx="10915650"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Elle </a:t>
            </a:r>
            <a:r>
              <a:rPr kumimoji="0" lang="en-GB" sz="6000" b="1" i="0" u="none" strike="noStrike" kern="0" cap="none" spc="0" normalizeH="0" baseline="0" noProof="0" dirty="0" err="1">
                <a:ln>
                  <a:noFill/>
                </a:ln>
                <a:solidFill>
                  <a:srgbClr val="ED7D31"/>
                </a:solidFill>
                <a:effectLst/>
                <a:uLnTx/>
                <a:uFillTx/>
                <a:latin typeface="Century Gothic"/>
                <a:ea typeface="Century Gothic"/>
                <a:cs typeface="Century Gothic"/>
                <a:sym typeface="Century Gothic"/>
              </a:rPr>
              <a:t>sait</a:t>
            </a:r>
            <a:r>
              <a:rPr kumimoji="0" lang="en-GB" sz="6000" b="1" i="0" u="none" strike="noStrike" kern="0" cap="none" spc="0" normalizeH="0" baseline="0" noProof="0" dirty="0">
                <a:ln>
                  <a:noFill/>
                </a:ln>
                <a:solidFill>
                  <a:srgbClr val="EEC100"/>
                </a:solidFill>
                <a:effectLst/>
                <a:uLnTx/>
                <a:uFillTx/>
                <a:latin typeface="Century Gothic"/>
                <a:ea typeface="Century Gothic"/>
                <a:cs typeface="Century Gothic"/>
                <a:sym typeface="Century Gothic"/>
              </a:rPr>
              <a:t> </a:t>
            </a:r>
            <a:r>
              <a:rPr kumimoji="0" lang="en-GB" sz="60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faire </a:t>
            </a:r>
            <a:r>
              <a:rPr kumimoji="0" lang="en-GB" sz="60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l’exercice</a:t>
            </a:r>
            <a:r>
              <a:rPr kumimoji="0" lang="en-GB" sz="60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endParaRPr kumimoji="0" sz="6000" b="0" i="0" u="none" strike="noStrike" kern="0" cap="none" spc="0" normalizeH="0" baseline="0" noProof="0" dirty="0">
              <a:ln>
                <a:noFill/>
              </a:ln>
              <a:solidFill>
                <a:srgbClr val="EA5F00"/>
              </a:solidFill>
              <a:effectLst/>
              <a:uLnTx/>
              <a:uFillTx/>
              <a:latin typeface="Century Gothic"/>
              <a:ea typeface="Century Gothic"/>
              <a:cs typeface="Century Gothic"/>
              <a:sym typeface="Century Gothic"/>
            </a:endParaRPr>
          </a:p>
        </p:txBody>
      </p:sp>
      <p:sp>
        <p:nvSpPr>
          <p:cNvPr id="76" name="Google Shape;76;p13"/>
          <p:cNvSpPr txBox="1"/>
          <p:nvPr/>
        </p:nvSpPr>
        <p:spPr>
          <a:xfrm>
            <a:off x="2419350" y="5039817"/>
            <a:ext cx="7372831"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[She </a:t>
            </a:r>
            <a:r>
              <a:rPr kumimoji="0" lang="en-GB" sz="32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knows how to</a:t>
            </a:r>
            <a:r>
              <a:rPr kumimoji="0" lang="en-GB" sz="3200" b="1" i="0" u="none" strike="noStrike" kern="0" cap="none" spc="0" normalizeH="0" baseline="0" noProof="0" dirty="0">
                <a:ln>
                  <a:noFill/>
                </a:ln>
                <a:solidFill>
                  <a:srgbClr val="EEC100"/>
                </a:solidFill>
                <a:effectLst/>
                <a:uLnTx/>
                <a:uFillTx/>
                <a:latin typeface="Century Gothic"/>
                <a:ea typeface="Century Gothic"/>
                <a:cs typeface="Century Gothic"/>
                <a:sym typeface="Century Gothic"/>
              </a:rPr>
              <a:t> </a:t>
            </a: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do the exercise.]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37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838200" y="110758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11520" b="1" dirty="0">
                <a:solidFill>
                  <a:srgbClr val="1E4E79"/>
                </a:solidFill>
              </a:rPr>
              <a:t>savoir</a:t>
            </a:r>
            <a:br>
              <a:rPr lang="en-GB" sz="8640" b="1" dirty="0">
                <a:solidFill>
                  <a:srgbClr val="1E4E79"/>
                </a:solidFill>
              </a:rPr>
            </a:br>
            <a:endParaRPr sz="3959" dirty="0"/>
          </a:p>
        </p:txBody>
      </p:sp>
      <p:sp>
        <p:nvSpPr>
          <p:cNvPr id="83" name="Google Shape;83;p14"/>
          <p:cNvSpPr txBox="1"/>
          <p:nvPr/>
        </p:nvSpPr>
        <p:spPr>
          <a:xfrm>
            <a:off x="0" y="2535008"/>
            <a:ext cx="12192000"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know how to | knowing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 name="Google Shape;84;p14"/>
          <p:cNvSpPr txBox="1"/>
          <p:nvPr/>
        </p:nvSpPr>
        <p:spPr>
          <a:xfrm>
            <a:off x="0" y="4037385"/>
            <a:ext cx="12192000"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6000"/>
              <a:buFont typeface="Arial"/>
              <a:buNone/>
              <a:tabLst/>
              <a:defRPr/>
            </a:pPr>
            <a:r>
              <a:rPr kumimoji="0" lang="en-GB" sz="54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Savoir</a:t>
            </a:r>
            <a:r>
              <a:rPr kumimoji="0" lang="en-GB" sz="54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r>
              <a:rPr kumimoji="0" lang="en-GB" sz="54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parler</a:t>
            </a:r>
            <a:r>
              <a:rPr kumimoji="0" lang="en-GB" sz="54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r>
              <a:rPr kumimoji="0" lang="en-GB" sz="54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français</a:t>
            </a:r>
            <a:r>
              <a:rPr kumimoji="0" lang="en-GB" sz="54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r>
              <a:rPr kumimoji="0" lang="en-GB" sz="54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est</a:t>
            </a:r>
            <a:r>
              <a:rPr kumimoji="0" lang="en-GB" sz="54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important.</a:t>
            </a:r>
            <a:endParaRPr kumimoji="0" sz="54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85" name="Google Shape;85;p14"/>
          <p:cNvSpPr txBox="1"/>
          <p:nvPr/>
        </p:nvSpPr>
        <p:spPr>
          <a:xfrm>
            <a:off x="1771650" y="5038796"/>
            <a:ext cx="9296400"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Tx/>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Knowing how to </a:t>
            </a: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speak</a:t>
            </a:r>
            <a:r>
              <a:rPr kumimoji="0" lang="en-GB" sz="32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 </a:t>
            </a: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French is important.]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032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descr="question mark action button">
            <a:hlinkClick r:id="" action="ppaction://noaction">
              <a:snd r:embed="rId3" name="14 sait.wav"/>
            </a:hlinkClick>
          </p:cNvPr>
          <p:cNvSpPr/>
          <p:nvPr/>
        </p:nvSpPr>
        <p:spPr>
          <a:xfrm>
            <a:off x="2495652" y="2438416"/>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2" name="Google Shape;92;p15"/>
          <p:cNvSpPr txBox="1">
            <a:spLocks noGrp="1"/>
          </p:cNvSpPr>
          <p:nvPr>
            <p:ph type="title"/>
          </p:nvPr>
        </p:nvSpPr>
        <p:spPr>
          <a:xfrm>
            <a:off x="838200" y="8269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11500" b="1" dirty="0" err="1">
                <a:solidFill>
                  <a:srgbClr val="1E4E79"/>
                </a:solidFill>
              </a:rPr>
              <a:t>sait</a:t>
            </a:r>
            <a:endParaRPr sz="11500" dirty="0"/>
          </a:p>
        </p:txBody>
      </p:sp>
      <p:sp>
        <p:nvSpPr>
          <p:cNvPr id="93" name="Google Shape;93;p15"/>
          <p:cNvSpPr txBox="1"/>
          <p:nvPr/>
        </p:nvSpPr>
        <p:spPr>
          <a:xfrm>
            <a:off x="3176088" y="2438416"/>
            <a:ext cx="5839823"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[knows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4" name="Google Shape;94;p15" descr="question mark action button">
            <a:hlinkClick r:id="" action="ppaction://noaction">
              <a:snd r:embed="rId4" name="14 elle sait.wav"/>
            </a:hlinkClick>
          </p:cNvPr>
          <p:cNvSpPr/>
          <p:nvPr/>
        </p:nvSpPr>
        <p:spPr>
          <a:xfrm>
            <a:off x="2495652" y="5252788"/>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5" name="Google Shape;95;p15"/>
          <p:cNvSpPr txBox="1"/>
          <p:nvPr/>
        </p:nvSpPr>
        <p:spPr>
          <a:xfrm>
            <a:off x="133349" y="4080569"/>
            <a:ext cx="11925300"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6000"/>
              <a:buFont typeface="Arial"/>
              <a:buNone/>
              <a:tabLst/>
              <a:defRPr/>
            </a:pPr>
            <a:r>
              <a:rPr kumimoji="0" lang="en-GB" sz="60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Elle         faire </a:t>
            </a:r>
            <a:r>
              <a:rPr kumimoji="0" lang="en-GB" sz="60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l’exercice</a:t>
            </a:r>
            <a:r>
              <a:rPr kumimoji="0" lang="en-GB" sz="60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endParaRPr kumimoji="0" sz="6000" b="0" i="0" u="none" strike="noStrike" kern="0" cap="none" spc="0" normalizeH="0" baseline="0" noProof="0" dirty="0">
              <a:ln>
                <a:noFill/>
              </a:ln>
              <a:solidFill>
                <a:srgbClr val="EA5F00"/>
              </a:solidFill>
              <a:effectLst/>
              <a:uLnTx/>
              <a:uFillTx/>
              <a:latin typeface="Century Gothic"/>
              <a:ea typeface="Century Gothic"/>
              <a:cs typeface="Century Gothic"/>
              <a:sym typeface="Century Gothic"/>
            </a:endParaRPr>
          </a:p>
        </p:txBody>
      </p:sp>
      <p:sp>
        <p:nvSpPr>
          <p:cNvPr id="96" name="Google Shape;96;p15"/>
          <p:cNvSpPr/>
          <p:nvPr/>
        </p:nvSpPr>
        <p:spPr>
          <a:xfrm>
            <a:off x="3038170" y="4074714"/>
            <a:ext cx="2124299" cy="1015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ED7D31"/>
              </a:buClr>
              <a:buSzPts val="6000"/>
              <a:buFont typeface="Arial"/>
              <a:buNone/>
              <a:tabLst/>
              <a:defRPr/>
            </a:pPr>
            <a:r>
              <a:rPr kumimoji="0" lang="en-GB" sz="6000" b="1" i="0" u="none" strike="noStrike" kern="0" cap="none" spc="0" normalizeH="0" baseline="0" noProof="0" dirty="0" err="1">
                <a:ln>
                  <a:noFill/>
                </a:ln>
                <a:solidFill>
                  <a:srgbClr val="ED7D31"/>
                </a:solidFill>
                <a:effectLst/>
                <a:uLnTx/>
                <a:uFillTx/>
                <a:latin typeface="Century Gothic"/>
                <a:ea typeface="Century Gothic"/>
                <a:cs typeface="Century Gothic"/>
                <a:sym typeface="Century Gothic"/>
              </a:rPr>
              <a:t>sait</a:t>
            </a:r>
            <a:endParaRPr kumimoji="0" sz="6000" b="0" i="0" u="none" strike="noStrike" kern="0" cap="none" spc="0" normalizeH="0" baseline="0" noProof="0" dirty="0">
              <a:ln>
                <a:noFill/>
              </a:ln>
              <a:solidFill>
                <a:srgbClr val="ED7D31"/>
              </a:solidFill>
              <a:effectLst/>
              <a:uLnTx/>
              <a:uFillTx/>
              <a:latin typeface="Century Gothic"/>
              <a:ea typeface="Century Gothic"/>
              <a:cs typeface="Century Gothic"/>
              <a:sym typeface="Century Gothic"/>
            </a:endParaRPr>
          </a:p>
        </p:txBody>
      </p:sp>
      <p:sp>
        <p:nvSpPr>
          <p:cNvPr id="97" name="Google Shape;97;p15"/>
          <p:cNvSpPr txBox="1"/>
          <p:nvPr/>
        </p:nvSpPr>
        <p:spPr>
          <a:xfrm>
            <a:off x="3176088" y="5252788"/>
            <a:ext cx="7739561" cy="1077218"/>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Tx/>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[She </a:t>
            </a:r>
            <a:r>
              <a:rPr kumimoji="0" lang="en-GB" sz="32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knows how to</a:t>
            </a:r>
            <a:r>
              <a:rPr kumimoji="0" lang="en-GB" sz="3200" b="1" i="0" u="none" strike="noStrike" kern="0" cap="none" spc="0" normalizeH="0" baseline="0" noProof="0" dirty="0">
                <a:ln>
                  <a:noFill/>
                </a:ln>
                <a:solidFill>
                  <a:srgbClr val="EEC100"/>
                </a:solidFill>
                <a:effectLst/>
                <a:uLnTx/>
                <a:uFillTx/>
                <a:latin typeface="Century Gothic"/>
                <a:ea typeface="Century Gothic"/>
                <a:cs typeface="Century Gothic"/>
                <a:sym typeface="Century Gothic"/>
              </a:rPr>
              <a:t> </a:t>
            </a: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do the exercise.]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59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descr="question mark action button">
            <a:hlinkClick r:id="" action="ppaction://noaction">
              <a:snd r:embed="rId3" name="14 savoir.wav"/>
            </a:hlinkClick>
          </p:cNvPr>
          <p:cNvSpPr/>
          <p:nvPr/>
        </p:nvSpPr>
        <p:spPr>
          <a:xfrm>
            <a:off x="1676885" y="2736268"/>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 name="Google Shape;104;p16"/>
          <p:cNvSpPr txBox="1">
            <a:spLocks noGrp="1"/>
          </p:cNvSpPr>
          <p:nvPr>
            <p:ph type="title"/>
          </p:nvPr>
        </p:nvSpPr>
        <p:spPr>
          <a:xfrm>
            <a:off x="880310" y="82839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11500" b="1" dirty="0">
                <a:solidFill>
                  <a:srgbClr val="1E4E79"/>
                </a:solidFill>
              </a:rPr>
              <a:t>savoir</a:t>
            </a:r>
            <a:endParaRPr sz="11500" dirty="0"/>
          </a:p>
        </p:txBody>
      </p:sp>
      <p:sp>
        <p:nvSpPr>
          <p:cNvPr id="105" name="Google Shape;105;p16"/>
          <p:cNvSpPr txBox="1"/>
          <p:nvPr/>
        </p:nvSpPr>
        <p:spPr>
          <a:xfrm>
            <a:off x="2770350" y="2679733"/>
            <a:ext cx="7230415"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know how to | knowing how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6" name="Google Shape;106;p16" descr="question mark action button">
            <a:hlinkClick r:id="" action="ppaction://noaction">
              <a:snd r:embed="rId4" name="14 savoir parler.wav"/>
            </a:hlinkClick>
          </p:cNvPr>
          <p:cNvSpPr/>
          <p:nvPr/>
        </p:nvSpPr>
        <p:spPr>
          <a:xfrm>
            <a:off x="1676885" y="5053046"/>
            <a:ext cx="542518" cy="478022"/>
          </a:xfrm>
          <a:custGeom>
            <a:avLst/>
            <a:gdLst/>
            <a:ahLst/>
            <a:cxnLst/>
            <a:rect l="l" t="t" r="r" b="b"/>
            <a:pathLst>
              <a:path w="120000" h="120000" extrusionOk="0">
                <a:moveTo>
                  <a:pt x="0" y="0"/>
                </a:moveTo>
                <a:lnTo>
                  <a:pt x="120000" y="0"/>
                </a:lnTo>
                <a:lnTo>
                  <a:pt x="120000" y="120000"/>
                </a:lnTo>
                <a:lnTo>
                  <a:pt x="0" y="120000"/>
                </a:lnTo>
                <a:close/>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darken"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37343" y="40714"/>
                </a:moveTo>
                <a:cubicBezTo>
                  <a:pt x="37343" y="26513"/>
                  <a:pt x="47487" y="15000"/>
                  <a:pt x="60000" y="15000"/>
                </a:cubicBezTo>
                <a:cubicBezTo>
                  <a:pt x="72513" y="15000"/>
                  <a:pt x="82657" y="26513"/>
                  <a:pt x="82657" y="40714"/>
                </a:cubicBezTo>
                <a:cubicBezTo>
                  <a:pt x="82657" y="51365"/>
                  <a:pt x="77585" y="60000"/>
                  <a:pt x="71329" y="60000"/>
                </a:cubicBezTo>
                <a:cubicBezTo>
                  <a:pt x="68200" y="60000"/>
                  <a:pt x="65664" y="64317"/>
                  <a:pt x="65664" y="69643"/>
                </a:cubicBezTo>
                <a:lnTo>
                  <a:pt x="65664" y="82500"/>
                </a:lnTo>
                <a:lnTo>
                  <a:pt x="54336" y="82500"/>
                </a:lnTo>
                <a:lnTo>
                  <a:pt x="54336" y="69643"/>
                </a:lnTo>
                <a:cubicBezTo>
                  <a:pt x="54336" y="58992"/>
                  <a:pt x="59408" y="50357"/>
                  <a:pt x="65664" y="50357"/>
                </a:cubicBezTo>
                <a:cubicBezTo>
                  <a:pt x="68793" y="50357"/>
                  <a:pt x="71329" y="46040"/>
                  <a:pt x="71329" y="40714"/>
                </a:cubicBezTo>
                <a:cubicBezTo>
                  <a:pt x="71329" y="33613"/>
                  <a:pt x="66257" y="27857"/>
                  <a:pt x="60000" y="27857"/>
                </a:cubicBezTo>
                <a:cubicBezTo>
                  <a:pt x="53743" y="27857"/>
                  <a:pt x="48671" y="33613"/>
                  <a:pt x="48671" y="40714"/>
                </a:cubicBezTo>
                <a:close/>
                <a:moveTo>
                  <a:pt x="60000" y="85714"/>
                </a:moveTo>
                <a:cubicBezTo>
                  <a:pt x="64692" y="85714"/>
                  <a:pt x="68496" y="90032"/>
                  <a:pt x="68496" y="95357"/>
                </a:cubicBezTo>
                <a:cubicBezTo>
                  <a:pt x="68496" y="100683"/>
                  <a:pt x="64692" y="105000"/>
                  <a:pt x="60000" y="105000"/>
                </a:cubicBezTo>
                <a:cubicBezTo>
                  <a:pt x="55308" y="105000"/>
                  <a:pt x="51504" y="100683"/>
                  <a:pt x="51504" y="95357"/>
                </a:cubicBezTo>
                <a:cubicBezTo>
                  <a:pt x="51504" y="90032"/>
                  <a:pt x="55308" y="85714"/>
                  <a:pt x="60000" y="85714"/>
                </a:cubicBezTo>
                <a:close/>
              </a:path>
              <a:path w="120000" h="120000" fill="none" extrusionOk="0">
                <a:moveTo>
                  <a:pt x="0" y="0"/>
                </a:moveTo>
                <a:lnTo>
                  <a:pt x="120000" y="0"/>
                </a:lnTo>
                <a:lnTo>
                  <a:pt x="120000" y="120000"/>
                </a:lnTo>
                <a:lnTo>
                  <a:pt x="0" y="120000"/>
                </a:lnTo>
                <a:close/>
              </a:path>
            </a:pathLst>
          </a:custGeom>
          <a:solidFill>
            <a:srgbClr val="BBD6EE"/>
          </a:solidFill>
          <a:ln w="25400" cap="flat" cmpd="sng">
            <a:solidFill>
              <a:srgbClr val="1F3864"/>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7" name="Google Shape;107;p16"/>
          <p:cNvSpPr txBox="1"/>
          <p:nvPr/>
        </p:nvSpPr>
        <p:spPr>
          <a:xfrm>
            <a:off x="2453382" y="4063282"/>
            <a:ext cx="9590418" cy="92333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parler</a:t>
            </a:r>
            <a:r>
              <a:rPr kumimoji="0" lang="en-GB" sz="48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r>
              <a:rPr kumimoji="0" lang="en-GB" sz="48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français</a:t>
            </a:r>
            <a:r>
              <a:rPr kumimoji="0" lang="en-GB" sz="48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a:t>
            </a:r>
            <a:r>
              <a:rPr kumimoji="0" lang="en-GB" sz="4800" b="0"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est</a:t>
            </a:r>
            <a:r>
              <a:rPr kumimoji="0" lang="en-GB" sz="48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 important.</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8" name="Google Shape;108;p16"/>
          <p:cNvSpPr/>
          <p:nvPr/>
        </p:nvSpPr>
        <p:spPr>
          <a:xfrm>
            <a:off x="305262" y="3970949"/>
            <a:ext cx="2618710" cy="1015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ED7D31"/>
              </a:buClr>
              <a:buSzPts val="6000"/>
              <a:buFont typeface="Arial"/>
              <a:buNone/>
              <a:tabLst/>
              <a:defRPr/>
            </a:pPr>
            <a:r>
              <a:rPr kumimoji="0" lang="en-GB" sz="60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S</a:t>
            </a:r>
            <a:r>
              <a:rPr kumimoji="0" lang="en-GB" sz="6000" b="1" i="0" u="none" strike="noStrike" kern="0" cap="none" spc="0" normalizeH="0" baseline="0" noProof="0" dirty="0" err="1">
                <a:ln>
                  <a:noFill/>
                </a:ln>
                <a:solidFill>
                  <a:srgbClr val="ED7D31"/>
                </a:solidFill>
                <a:effectLst/>
                <a:uLnTx/>
                <a:uFillTx/>
                <a:latin typeface="Century Gothic"/>
                <a:ea typeface="Century Gothic"/>
                <a:cs typeface="Century Gothic"/>
                <a:sym typeface="Century Gothic"/>
              </a:rPr>
              <a:t>avoir</a:t>
            </a:r>
            <a:endParaRPr kumimoji="0" sz="6000" b="0" i="0" u="none" strike="noStrike" kern="0" cap="none" spc="0" normalizeH="0" baseline="0" noProof="0" dirty="0">
              <a:ln>
                <a:noFill/>
              </a:ln>
              <a:solidFill>
                <a:srgbClr val="ED7D31"/>
              </a:solidFill>
              <a:effectLst/>
              <a:uLnTx/>
              <a:uFillTx/>
              <a:latin typeface="Century Gothic"/>
              <a:ea typeface="Century Gothic"/>
              <a:cs typeface="Century Gothic"/>
              <a:sym typeface="Century Gothic"/>
            </a:endParaRPr>
          </a:p>
        </p:txBody>
      </p:sp>
      <p:sp>
        <p:nvSpPr>
          <p:cNvPr id="109" name="Google Shape;109;p16"/>
          <p:cNvSpPr txBox="1"/>
          <p:nvPr/>
        </p:nvSpPr>
        <p:spPr>
          <a:xfrm>
            <a:off x="2453382" y="5053046"/>
            <a:ext cx="8942528" cy="59960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Tx/>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a:ln>
                  <a:noFill/>
                </a:ln>
                <a:solidFill>
                  <a:srgbClr val="ED7D31"/>
                </a:solidFill>
                <a:effectLst/>
                <a:uLnTx/>
                <a:uFillTx/>
                <a:latin typeface="Century Gothic"/>
                <a:ea typeface="Century Gothic"/>
                <a:cs typeface="Century Gothic"/>
                <a:sym typeface="Century Gothic"/>
              </a:rPr>
              <a:t>Knowing how to </a:t>
            </a: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speak French is important.]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882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3108011" y="5125834"/>
            <a:ext cx="7088727"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she knows how to</a:t>
            </a:r>
          </a:p>
        </p:txBody>
      </p:sp>
      <p:sp>
        <p:nvSpPr>
          <p:cNvPr id="9" name="TextBox 8">
            <a:extLst>
              <a:ext uri="{FF2B5EF4-FFF2-40B4-BE49-F238E27FC236}">
                <a16:creationId xmlns:a16="http://schemas.microsoft.com/office/drawing/2014/main" id="{877AE412-E859-4B58-9311-A8F4A4DC56FC}"/>
              </a:ext>
            </a:extLst>
          </p:cNvPr>
          <p:cNvSpPr txBox="1"/>
          <p:nvPr/>
        </p:nvSpPr>
        <p:spPr>
          <a:xfrm>
            <a:off x="3108011" y="4284168"/>
            <a:ext cx="6969961"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knows how to</a:t>
            </a:r>
          </a:p>
        </p:txBody>
      </p:sp>
      <p:sp>
        <p:nvSpPr>
          <p:cNvPr id="3" name="Oval Callout 2" hidden="1"/>
          <p:cNvSpPr/>
          <p:nvPr/>
        </p:nvSpPr>
        <p:spPr>
          <a:xfrm>
            <a:off x="4491788" y="4423556"/>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hidden="1"/>
          <p:cNvSpPr txBox="1"/>
          <p:nvPr/>
        </p:nvSpPr>
        <p:spPr>
          <a:xfrm>
            <a:off x="5036463" y="4734057"/>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145145" y="1437365"/>
            <a:ext cx="1190170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This is the pattern of endings for the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first</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second</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third</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person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singular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forms of </a:t>
            </a:r>
            <a:r>
              <a:rPr kumimoji="0" lang="en-GB" sz="24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savoir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405567" y="2600836"/>
            <a:ext cx="2151938"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sai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t>
            </a:r>
          </a:p>
        </p:txBody>
      </p:sp>
      <p:sp>
        <p:nvSpPr>
          <p:cNvPr id="6" name="TextBox 5">
            <a:extLst>
              <a:ext uri="{FF2B5EF4-FFF2-40B4-BE49-F238E27FC236}">
                <a16:creationId xmlns:a16="http://schemas.microsoft.com/office/drawing/2014/main" id="{9E0B19B6-3AF3-4C6B-BF9A-BFD1157B71F1}"/>
              </a:ext>
            </a:extLst>
          </p:cNvPr>
          <p:cNvSpPr txBox="1"/>
          <p:nvPr/>
        </p:nvSpPr>
        <p:spPr>
          <a:xfrm>
            <a:off x="3108011" y="2600836"/>
            <a:ext cx="6442802"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know how to</a:t>
            </a:r>
          </a:p>
        </p:txBody>
      </p:sp>
      <p:sp>
        <p:nvSpPr>
          <p:cNvPr id="7" name="TextBox 6">
            <a:extLst>
              <a:ext uri="{FF2B5EF4-FFF2-40B4-BE49-F238E27FC236}">
                <a16:creationId xmlns:a16="http://schemas.microsoft.com/office/drawing/2014/main" id="{CBD7264A-35DF-4C40-9411-9E88464091E4}"/>
              </a:ext>
            </a:extLst>
          </p:cNvPr>
          <p:cNvSpPr txBox="1"/>
          <p:nvPr/>
        </p:nvSpPr>
        <p:spPr>
          <a:xfrm>
            <a:off x="17311" y="4284168"/>
            <a:ext cx="2540193"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sai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07795" y="5125834"/>
            <a:ext cx="244971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sai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p:txBody>
      </p:sp>
      <p:sp>
        <p:nvSpPr>
          <p:cNvPr id="11" name="TextBox 10">
            <a:extLst>
              <a:ext uri="{FF2B5EF4-FFF2-40B4-BE49-F238E27FC236}">
                <a16:creationId xmlns:a16="http://schemas.microsoft.com/office/drawing/2014/main" id="{51785505-E840-45D2-8EFC-A07818020BB4}"/>
              </a:ext>
            </a:extLst>
          </p:cNvPr>
          <p:cNvSpPr txBox="1"/>
          <p:nvPr/>
        </p:nvSpPr>
        <p:spPr>
          <a:xfrm>
            <a:off x="-389135" y="3442502"/>
            <a:ext cx="2946640"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sai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t>
            </a:r>
          </a:p>
        </p:txBody>
      </p:sp>
      <p:sp>
        <p:nvSpPr>
          <p:cNvPr id="12" name="TextBox 11">
            <a:extLst>
              <a:ext uri="{FF2B5EF4-FFF2-40B4-BE49-F238E27FC236}">
                <a16:creationId xmlns:a16="http://schemas.microsoft.com/office/drawing/2014/main" id="{5C2CD311-430F-47DC-AB63-9F70C17F3870}"/>
              </a:ext>
            </a:extLst>
          </p:cNvPr>
          <p:cNvSpPr txBox="1"/>
          <p:nvPr/>
        </p:nvSpPr>
        <p:spPr>
          <a:xfrm>
            <a:off x="3108011" y="3442502"/>
            <a:ext cx="6730613"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know how to</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10287000" y="177535"/>
            <a:ext cx="1654458"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 y="-24885"/>
            <a:ext cx="5705915" cy="1325563"/>
          </a:xfrm>
        </p:spPr>
        <p:txBody>
          <a:bodyPr>
            <a:normAutofit/>
          </a:bodyPr>
          <a:lstStyle/>
          <a:p>
            <a:pPr rtl="0" eaLnBrk="1" fontAlgn="auto" latinLnBrk="0" hangingPunct="1"/>
            <a:r>
              <a:rPr lang="en-GB" sz="2800" b="1" i="0" spc="0" baseline="0" dirty="0">
                <a:ln>
                  <a:noFill/>
                </a:ln>
                <a:solidFill>
                  <a:srgbClr val="FFFFFF"/>
                </a:solidFill>
                <a:effectLst/>
                <a:latin typeface="Century Gothic" panose="020B0502020202020204" pitchFamily="34" charset="0"/>
                <a:ea typeface="+mn-ea"/>
                <a:cs typeface="+mn-cs"/>
              </a:rPr>
              <a:t>Using the verb ‘</a:t>
            </a:r>
            <a:r>
              <a:rPr lang="en-GB" sz="2800" b="1" dirty="0">
                <a:solidFill>
                  <a:srgbClr val="FFFFFF"/>
                </a:solidFill>
                <a:ea typeface="+mn-ea"/>
                <a:cs typeface="+mn-cs"/>
              </a:rPr>
              <a:t>savoir</a:t>
            </a:r>
            <a:r>
              <a:rPr lang="en-GB" sz="2800" b="1" i="0" spc="0" baseline="0" dirty="0">
                <a:ln>
                  <a:noFill/>
                </a:ln>
                <a:solidFill>
                  <a:srgbClr val="FFFFFF"/>
                </a:solidFill>
                <a:effectLst/>
                <a:latin typeface="Century Gothic" panose="020B0502020202020204" pitchFamily="34" charset="0"/>
                <a:ea typeface="+mn-ea"/>
                <a:cs typeface="+mn-cs"/>
              </a:rPr>
              <a:t>’ – to</a:t>
            </a:r>
            <a:r>
              <a:rPr lang="en-GB" sz="2800" b="1" i="0" spc="0" dirty="0">
                <a:ln>
                  <a:noFill/>
                </a:ln>
                <a:solidFill>
                  <a:srgbClr val="FFFFFF"/>
                </a:solidFill>
                <a:effectLst/>
                <a:latin typeface="Century Gothic" panose="020B0502020202020204" pitchFamily="34" charset="0"/>
                <a:ea typeface="+mn-ea"/>
                <a:cs typeface="+mn-cs"/>
              </a:rPr>
              <a:t> know</a:t>
            </a:r>
            <a:endParaRPr lang="en-GB" sz="3600" dirty="0">
              <a:effectLst/>
            </a:endParaRPr>
          </a:p>
        </p:txBody>
      </p:sp>
      <p:sp>
        <p:nvSpPr>
          <p:cNvPr id="14" name="TextBox 13">
            <a:extLst>
              <a:ext uri="{FF2B5EF4-FFF2-40B4-BE49-F238E27FC236}">
                <a16:creationId xmlns:a16="http://schemas.microsoft.com/office/drawing/2014/main" id="{D871DFE7-447A-4C1A-84BB-C5492C230E18}"/>
              </a:ext>
            </a:extLst>
          </p:cNvPr>
          <p:cNvSpPr txBox="1"/>
          <p:nvPr/>
        </p:nvSpPr>
        <p:spPr>
          <a:xfrm>
            <a:off x="5926536" y="17092"/>
            <a:ext cx="4360464" cy="2293799"/>
          </a:xfrm>
          <a:prstGeom prst="wedgeEllipseCallout">
            <a:avLst>
              <a:gd name="adj1" fmla="val -58404"/>
              <a:gd name="adj2" fmla="val 33433"/>
            </a:avLst>
          </a:prstGeom>
          <a:solidFill>
            <a:srgbClr val="115076"/>
          </a:solidFill>
          <a:ln>
            <a:solidFill>
              <a:srgbClr val="EE6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You have seen this pattern of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endings before: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dire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sortir</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venir</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also follow this pattern.</a:t>
            </a:r>
          </a:p>
        </p:txBody>
      </p:sp>
      <p:sp>
        <p:nvSpPr>
          <p:cNvPr id="17" name="TextBox 16">
            <a:extLst>
              <a:ext uri="{FF2B5EF4-FFF2-40B4-BE49-F238E27FC236}">
                <a16:creationId xmlns:a16="http://schemas.microsoft.com/office/drawing/2014/main" id="{79FE82EF-4B77-495E-BFA3-358F5D1A00C8}"/>
              </a:ext>
            </a:extLst>
          </p:cNvPr>
          <p:cNvSpPr txBox="1"/>
          <p:nvPr/>
        </p:nvSpPr>
        <p:spPr>
          <a:xfrm>
            <a:off x="8336132" y="1931864"/>
            <a:ext cx="3710722" cy="4024967"/>
          </a:xfrm>
          <a:prstGeom prst="wedgeEllipseCallout">
            <a:avLst>
              <a:gd name="adj1" fmla="val -62188"/>
              <a:gd name="adj2" fmla="val -21747"/>
            </a:avLst>
          </a:prstGeom>
          <a:solidFill>
            <a:srgbClr val="115076"/>
          </a:solidFill>
          <a:ln>
            <a:solidFill>
              <a:srgbClr val="EE6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We can’t say </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to know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in the present continuous. To ‘know how to’ do something is something that is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generally true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not an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action</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you do at a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particular time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endPar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265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P spid="10" grpId="0"/>
      <p:bldP spid="14"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solidFill>
              <a:schemeClr val="accent5">
                <a:lumMod val="50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DFF4F041-3C91-433D-89DC-4C59AD5F0EB4}" vid="{A954589B-C9D7-49D0-A58E-4B7EC41FAC22}"/>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25</TotalTime>
  <Words>2176</Words>
  <Application>Microsoft Office PowerPoint</Application>
  <PresentationFormat>Widescreen</PresentationFormat>
  <Paragraphs>287</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Arial</vt:lpstr>
      <vt:lpstr>Calibri</vt:lpstr>
      <vt:lpstr>Calibri Light</vt:lpstr>
      <vt:lpstr>Century Gothic</vt:lpstr>
      <vt:lpstr>Office Theme</vt:lpstr>
      <vt:lpstr>1_Office Theme</vt:lpstr>
      <vt:lpstr>4_Office Theme</vt:lpstr>
      <vt:lpstr>5_Office Theme</vt:lpstr>
      <vt:lpstr>Vocabulary</vt:lpstr>
      <vt:lpstr>Trouve le trésor !</vt:lpstr>
      <vt:lpstr>savoir </vt:lpstr>
      <vt:lpstr>savoir </vt:lpstr>
      <vt:lpstr>sait</vt:lpstr>
      <vt:lpstr>savoir </vt:lpstr>
      <vt:lpstr>sait</vt:lpstr>
      <vt:lpstr>savoir</vt:lpstr>
      <vt:lpstr>Using the verb ‘savoir’ – to know</vt:lpstr>
      <vt:lpstr>Vocabulaire</vt:lpstr>
      <vt:lpstr>Vocabulaire</vt:lpstr>
      <vt:lpstr>Vocabulaire</vt:lpstr>
      <vt:lpstr>Vocabulaire</vt:lpstr>
      <vt:lpstr>Vocabulaire</vt:lpstr>
      <vt:lpstr>Vocabulaire</vt:lpstr>
      <vt:lpstr>Faire la queue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3</cp:revision>
  <dcterms:created xsi:type="dcterms:W3CDTF">2020-05-05T12:02:53Z</dcterms:created>
  <dcterms:modified xsi:type="dcterms:W3CDTF">2020-05-07T10:41:26Z</dcterms:modified>
</cp:coreProperties>
</file>