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6" r:id="rId2"/>
    <p:sldMasterId id="2147483758" r:id="rId3"/>
  </p:sldMasterIdLst>
  <p:notesMasterIdLst>
    <p:notesMasterId r:id="rId17"/>
  </p:notesMasterIdLst>
  <p:sldIdLst>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5" clrIdx="0">
    <p:extLst>
      <p:ext uri="{19B8F6BF-5375-455C-9EA6-DF929625EA0E}">
        <p15:presenceInfo xmlns:p15="http://schemas.microsoft.com/office/powerpoint/2012/main" userId="Natalie Finlayson" providerId="None"/>
      </p:ext>
    </p:extLst>
  </p:cmAuthor>
  <p:cmAuthor id="2" name="falafalie@gmail.com" initials="f" lastIdx="1" clrIdx="1">
    <p:extLst>
      <p:ext uri="{19B8F6BF-5375-455C-9EA6-DF929625EA0E}">
        <p15:presenceInfo xmlns:p15="http://schemas.microsoft.com/office/powerpoint/2012/main" userId="1dbfc56e662127cb" providerId="Windows Live"/>
      </p:ext>
    </p:extLst>
  </p:cmAuthor>
  <p:cmAuthor id="3" name="Stephen Owen" initials="SO" lastIdx="1" clrIdx="2">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C1F7"/>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FA4B95-7172-442C-BB77-510F93E4DF27}" v="10" dt="2020-04-01T13:14:46.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9" autoAdjust="0"/>
    <p:restoredTop sz="86376" autoAdjust="0"/>
  </p:normalViewPr>
  <p:slideViewPr>
    <p:cSldViewPr snapToGrid="0">
      <p:cViewPr varScale="1">
        <p:scale>
          <a:sx n="62" d="100"/>
          <a:sy n="62" d="100"/>
        </p:scale>
        <p:origin x="208" y="11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mn-lt"/>
                <a:ea typeface="Calibri"/>
                <a:cs typeface="Calibri"/>
                <a:sym typeface="Calibri"/>
              </a:rPr>
              <a:t>Frequency rankings of vocabulary </a:t>
            </a:r>
            <a:r>
              <a:rPr lang="en-GB" sz="1200" b="1" i="0" u="sng" strike="noStrike" cap="none" dirty="0">
                <a:solidFill>
                  <a:schemeClr val="dk1"/>
                </a:solidFill>
                <a:latin typeface="+mn-lt"/>
                <a:ea typeface="Calibri"/>
                <a:cs typeface="Calibri"/>
                <a:sym typeface="Calibri"/>
              </a:rPr>
              <a:t>introduced</a:t>
            </a:r>
            <a:r>
              <a:rPr lang="en-GB" sz="1200" b="1" i="0" u="none" strike="noStrike" cap="none" dirty="0">
                <a:solidFill>
                  <a:schemeClr val="dk1"/>
                </a:solidFill>
                <a:latin typeface="+mn-lt"/>
                <a:ea typeface="Calibri"/>
                <a:cs typeface="Calibri"/>
                <a:sym typeface="Calibri"/>
              </a:rPr>
              <a:t> this week (1 is the most common word in German): </a:t>
            </a:r>
            <a:endParaRPr lang="en-GB" sz="1200" b="0" i="0" u="none" strike="noStrike" cap="none"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mn-lt"/>
                <a:ea typeface="Calibri"/>
                <a:cs typeface="Calibri"/>
                <a:sym typeface="Calibri"/>
              </a:rPr>
              <a:t>3.1.3 </a:t>
            </a:r>
            <a:r>
              <a:rPr lang="en-GB" sz="1200" b="0" i="0" u="none" strike="noStrike" cap="none" dirty="0">
                <a:solidFill>
                  <a:schemeClr val="dk1"/>
                </a:solidFill>
                <a:latin typeface="+mn-lt"/>
                <a:ea typeface="Calibri"/>
                <a:cs typeface="Calibri"/>
                <a:sym typeface="Calibri"/>
              </a:rPr>
              <a:t>- in [4], auf [17] </a:t>
            </a:r>
            <a:r>
              <a:rPr lang="en-GB" sz="1200" b="0" i="0" u="none" strike="noStrike" cap="none" dirty="0" err="1">
                <a:solidFill>
                  <a:schemeClr val="dk1"/>
                </a:solidFill>
                <a:latin typeface="+mn-lt"/>
                <a:ea typeface="Calibri"/>
                <a:cs typeface="Calibri"/>
                <a:sym typeface="Calibri"/>
              </a:rPr>
              <a:t>springen</a:t>
            </a:r>
            <a:r>
              <a:rPr lang="en-GB" sz="1200" b="0" i="0" u="none" strike="noStrike" cap="none" dirty="0">
                <a:solidFill>
                  <a:schemeClr val="dk1"/>
                </a:solidFill>
                <a:latin typeface="+mn-lt"/>
                <a:ea typeface="Calibri"/>
                <a:cs typeface="Calibri"/>
                <a:sym typeface="Calibri"/>
              </a:rPr>
              <a:t> [1468] fallen [278] das Kino [1825] die </a:t>
            </a:r>
            <a:r>
              <a:rPr lang="en-GB" sz="1200" b="0" i="0" u="none" strike="noStrike" cap="none" dirty="0" err="1">
                <a:solidFill>
                  <a:schemeClr val="dk1"/>
                </a:solidFill>
                <a:latin typeface="+mn-lt"/>
                <a:ea typeface="Calibri"/>
                <a:cs typeface="Calibri"/>
                <a:sym typeface="Calibri"/>
              </a:rPr>
              <a:t>Stadt</a:t>
            </a:r>
            <a:r>
              <a:rPr lang="en-GB" sz="1200" b="0" i="0" u="none" strike="noStrike" cap="none" dirty="0">
                <a:solidFill>
                  <a:schemeClr val="dk1"/>
                </a:solidFill>
                <a:latin typeface="+mn-lt"/>
                <a:ea typeface="Calibri"/>
                <a:cs typeface="Calibri"/>
                <a:sym typeface="Calibri"/>
              </a:rPr>
              <a:t> [186] das </a:t>
            </a:r>
            <a:r>
              <a:rPr lang="en-GB" sz="1200" b="0" i="0" u="none" strike="noStrike" cap="none" dirty="0" err="1">
                <a:solidFill>
                  <a:schemeClr val="dk1"/>
                </a:solidFill>
                <a:latin typeface="+mn-lt"/>
                <a:ea typeface="Calibri"/>
                <a:cs typeface="Calibri"/>
                <a:sym typeface="Calibri"/>
              </a:rPr>
              <a:t>Konzert</a:t>
            </a:r>
            <a:r>
              <a:rPr lang="en-GB" sz="1200" b="0" i="0" u="none" strike="noStrike" cap="none" dirty="0">
                <a:solidFill>
                  <a:schemeClr val="dk1"/>
                </a:solidFill>
                <a:latin typeface="+mn-lt"/>
                <a:ea typeface="Calibri"/>
                <a:cs typeface="Calibri"/>
                <a:sym typeface="Calibri"/>
              </a:rPr>
              <a:t> [1721] das </a:t>
            </a:r>
            <a:r>
              <a:rPr lang="en-GB" sz="1200" b="0" i="0" u="none" strike="noStrike" cap="none" dirty="0" err="1">
                <a:solidFill>
                  <a:schemeClr val="dk1"/>
                </a:solidFill>
                <a:latin typeface="+mn-lt"/>
                <a:ea typeface="Calibri"/>
                <a:cs typeface="Calibri"/>
                <a:sym typeface="Calibri"/>
              </a:rPr>
              <a:t>Geschäft</a:t>
            </a:r>
            <a:r>
              <a:rPr lang="en-GB" sz="1200" b="0" i="0" u="none" strike="noStrike" cap="none" dirty="0">
                <a:solidFill>
                  <a:schemeClr val="dk1"/>
                </a:solidFill>
                <a:latin typeface="+mn-lt"/>
                <a:ea typeface="Calibri"/>
                <a:cs typeface="Calibri"/>
                <a:sym typeface="Calibri"/>
              </a:rPr>
              <a:t> [663] das Museum [1360] </a:t>
            </a:r>
            <a:r>
              <a:rPr lang="en-GB" sz="1200" b="0" i="0" u="none" strike="noStrike" cap="none" dirty="0" err="1">
                <a:solidFill>
                  <a:schemeClr val="dk1"/>
                </a:solidFill>
                <a:latin typeface="+mn-lt"/>
                <a:ea typeface="Calibri"/>
                <a:cs typeface="Calibri"/>
                <a:sym typeface="Calibri"/>
              </a:rPr>
              <a:t>angenehm</a:t>
            </a:r>
            <a:r>
              <a:rPr lang="en-GB" sz="1200" b="0" i="0" u="none" strike="noStrike" cap="none" dirty="0">
                <a:solidFill>
                  <a:schemeClr val="dk1"/>
                </a:solidFill>
                <a:latin typeface="+mn-lt"/>
                <a:ea typeface="Calibri"/>
                <a:cs typeface="Calibri"/>
                <a:sym typeface="Calibri"/>
              </a:rPr>
              <a:t> [1748]</a:t>
            </a:r>
            <a:endParaRPr lang="en-GB" sz="1200" b="1" i="0" u="none" strike="noStrike" cap="none" baseline="0" dirty="0">
              <a:solidFill>
                <a:schemeClr val="dk1"/>
              </a:solidFill>
              <a:latin typeface="+mn-lt"/>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mn-lt"/>
                <a:ea typeface="Calibri"/>
                <a:cs typeface="Calibri"/>
                <a:sym typeface="Calibri"/>
              </a:rPr>
              <a:t>Frequency rankings of vocabulary </a:t>
            </a:r>
            <a:r>
              <a:rPr lang="en-GB" sz="1200" b="1" i="0" u="sng" strike="noStrike" cap="none" dirty="0">
                <a:solidFill>
                  <a:schemeClr val="dk1"/>
                </a:solidFill>
                <a:latin typeface="+mn-lt"/>
                <a:ea typeface="Calibri"/>
                <a:cs typeface="Calibri"/>
                <a:sym typeface="Calibri"/>
              </a:rPr>
              <a:t>revisited</a:t>
            </a:r>
            <a:r>
              <a:rPr lang="en-GB" sz="1200" b="1" i="0" u="none" strike="noStrike" cap="none" dirty="0">
                <a:solidFill>
                  <a:schemeClr val="dk1"/>
                </a:solidFill>
                <a:latin typeface="+mn-lt"/>
                <a:ea typeface="Calibri"/>
                <a:cs typeface="Calibri"/>
                <a:sym typeface="Calibri"/>
              </a:rPr>
              <a:t> this week (1 is the most common word in German):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mn-lt"/>
                <a:ea typeface="Calibri"/>
                <a:cs typeface="Calibri"/>
                <a:sym typeface="Calibri"/>
              </a:rPr>
              <a:t>2.2.4 </a:t>
            </a:r>
            <a:r>
              <a:rPr lang="en-GB" sz="1200" b="0" i="0" u="none" strike="noStrike" cap="none" dirty="0">
                <a:solidFill>
                  <a:schemeClr val="dk1"/>
                </a:solidFill>
                <a:latin typeface="+mn-lt"/>
                <a:ea typeface="Calibri"/>
                <a:cs typeface="Calibri"/>
                <a:sym typeface="Calibri"/>
              </a:rPr>
              <a:t>- Rad </a:t>
            </a:r>
            <a:r>
              <a:rPr lang="en-GB" sz="1200" b="0" i="0" u="none" strike="noStrike" cap="none" dirty="0" err="1">
                <a:solidFill>
                  <a:schemeClr val="dk1"/>
                </a:solidFill>
                <a:latin typeface="+mn-lt"/>
                <a:ea typeface="Calibri"/>
                <a:cs typeface="Calibri"/>
                <a:sym typeface="Calibri"/>
              </a:rPr>
              <a:t>fahren</a:t>
            </a:r>
            <a:r>
              <a:rPr lang="en-GB" sz="1200" b="0" i="0" u="none" strike="noStrike" cap="none" dirty="0">
                <a:solidFill>
                  <a:schemeClr val="dk1"/>
                </a:solidFill>
                <a:latin typeface="+mn-lt"/>
                <a:ea typeface="Calibri"/>
                <a:cs typeface="Calibri"/>
                <a:sym typeface="Calibri"/>
              </a:rPr>
              <a:t> [2156/169] am </a:t>
            </a:r>
            <a:r>
              <a:rPr lang="en-GB" sz="1200" b="0" i="0" u="none" strike="noStrike" cap="none" dirty="0" err="1">
                <a:solidFill>
                  <a:schemeClr val="dk1"/>
                </a:solidFill>
                <a:latin typeface="+mn-lt"/>
                <a:ea typeface="Calibri"/>
                <a:cs typeface="Calibri"/>
                <a:sym typeface="Calibri"/>
              </a:rPr>
              <a:t>Nachmittag</a:t>
            </a:r>
            <a:r>
              <a:rPr lang="en-GB" sz="1200" b="0" i="0" u="none" strike="noStrike" cap="none" dirty="0">
                <a:solidFill>
                  <a:schemeClr val="dk1"/>
                </a:solidFill>
                <a:latin typeface="+mn-lt"/>
                <a:ea typeface="Calibri"/>
                <a:cs typeface="Calibri"/>
                <a:sym typeface="Calibri"/>
              </a:rPr>
              <a:t> [1426] am Abend [313] am </a:t>
            </a:r>
            <a:r>
              <a:rPr lang="en-GB" sz="1200" b="0" i="0" u="none" strike="noStrike" cap="none" dirty="0" err="1">
                <a:solidFill>
                  <a:schemeClr val="dk1"/>
                </a:solidFill>
                <a:latin typeface="+mn-lt"/>
                <a:ea typeface="Calibri"/>
                <a:cs typeface="Calibri"/>
                <a:sym typeface="Calibri"/>
              </a:rPr>
              <a:t>Wochenende</a:t>
            </a:r>
            <a:r>
              <a:rPr lang="en-GB" sz="1200" b="0" i="0" u="none" strike="noStrike" cap="none" dirty="0">
                <a:solidFill>
                  <a:schemeClr val="dk1"/>
                </a:solidFill>
                <a:latin typeface="+mn-lt"/>
                <a:ea typeface="Calibri"/>
                <a:cs typeface="Calibri"/>
                <a:sym typeface="Calibri"/>
              </a:rPr>
              <a:t> [764] </a:t>
            </a:r>
            <a:r>
              <a:rPr lang="en-GB" sz="1200" b="0" i="0" u="none" strike="noStrike" cap="none" dirty="0" err="1">
                <a:solidFill>
                  <a:schemeClr val="dk1"/>
                </a:solidFill>
                <a:latin typeface="+mn-lt"/>
                <a:ea typeface="Calibri"/>
                <a:cs typeface="Calibri"/>
                <a:sym typeface="Calibri"/>
              </a:rPr>
              <a:t>mit</a:t>
            </a:r>
            <a:r>
              <a:rPr lang="en-GB" sz="1200" b="0" i="0" u="none" strike="noStrike" cap="none" dirty="0">
                <a:solidFill>
                  <a:schemeClr val="dk1"/>
                </a:solidFill>
                <a:latin typeface="+mn-lt"/>
                <a:ea typeface="Calibri"/>
                <a:cs typeface="Calibri"/>
                <a:sym typeface="Calibri"/>
              </a:rPr>
              <a:t> </a:t>
            </a:r>
            <a:r>
              <a:rPr lang="en-GB" sz="1200" b="0" i="0" u="none" strike="noStrike" cap="none" dirty="0" err="1">
                <a:solidFill>
                  <a:schemeClr val="dk1"/>
                </a:solidFill>
                <a:latin typeface="+mn-lt"/>
                <a:ea typeface="Calibri"/>
                <a:cs typeface="Calibri"/>
                <a:sym typeface="Calibri"/>
              </a:rPr>
              <a:t>wem</a:t>
            </a:r>
            <a:r>
              <a:rPr lang="en-GB" sz="1200" b="0" i="0" u="none" strike="noStrike" cap="none" dirty="0">
                <a:solidFill>
                  <a:schemeClr val="dk1"/>
                </a:solidFill>
                <a:latin typeface="+mn-lt"/>
                <a:ea typeface="Calibri"/>
                <a:cs typeface="Calibri"/>
                <a:sym typeface="Calibri"/>
              </a:rPr>
              <a:t>? [13/173] </a:t>
            </a:r>
            <a:r>
              <a:rPr lang="en-GB" sz="1200" b="0" i="0" u="none" strike="noStrike" cap="none" dirty="0" err="1">
                <a:solidFill>
                  <a:schemeClr val="dk1"/>
                </a:solidFill>
                <a:latin typeface="+mn-lt"/>
                <a:ea typeface="Calibri"/>
                <a:cs typeface="Calibri"/>
                <a:sym typeface="Calibri"/>
              </a:rPr>
              <a:t>heute</a:t>
            </a:r>
            <a:r>
              <a:rPr lang="en-GB" sz="1200" b="0" i="0" u="none" strike="noStrike" cap="none" dirty="0">
                <a:solidFill>
                  <a:schemeClr val="dk1"/>
                </a:solidFill>
                <a:latin typeface="+mn-lt"/>
                <a:ea typeface="Calibri"/>
                <a:cs typeface="Calibri"/>
                <a:sym typeface="Calibri"/>
              </a:rPr>
              <a:t> [121] </a:t>
            </a:r>
            <a:r>
              <a:rPr lang="en-GB" sz="1200" b="0" i="0" u="none" strike="noStrike" cap="none" dirty="0" err="1">
                <a:solidFill>
                  <a:schemeClr val="dk1"/>
                </a:solidFill>
                <a:latin typeface="+mn-lt"/>
                <a:ea typeface="Calibri"/>
                <a:cs typeface="Calibri"/>
                <a:sym typeface="Calibri"/>
              </a:rPr>
              <a:t>Fleisch</a:t>
            </a:r>
            <a:r>
              <a:rPr lang="en-GB" sz="1200" b="0" i="0" u="none" strike="noStrike" cap="none" dirty="0">
                <a:solidFill>
                  <a:schemeClr val="dk1"/>
                </a:solidFill>
                <a:latin typeface="+mn-lt"/>
                <a:ea typeface="Calibri"/>
                <a:cs typeface="Calibri"/>
                <a:sym typeface="Calibri"/>
              </a:rPr>
              <a:t> [1624] </a:t>
            </a:r>
            <a:r>
              <a:rPr lang="en-GB" sz="1200" b="0" i="0" u="none" strike="noStrike" cap="none" dirty="0" err="1">
                <a:solidFill>
                  <a:schemeClr val="dk1"/>
                </a:solidFill>
                <a:latin typeface="+mn-lt"/>
                <a:ea typeface="Calibri"/>
                <a:cs typeface="Calibri"/>
                <a:sym typeface="Calibri"/>
              </a:rPr>
              <a:t>Gemüse</a:t>
            </a:r>
            <a:r>
              <a:rPr lang="en-GB" sz="1200" b="0" i="0" u="none" strike="noStrike" cap="none" dirty="0">
                <a:solidFill>
                  <a:schemeClr val="dk1"/>
                </a:solidFill>
                <a:latin typeface="+mn-lt"/>
                <a:ea typeface="Calibri"/>
                <a:cs typeface="Calibri"/>
                <a:sym typeface="Calibri"/>
              </a:rPr>
              <a:t> [3450] </a:t>
            </a:r>
            <a:r>
              <a:rPr lang="en-GB" sz="1200" b="0" i="0" u="none" strike="noStrike" cap="none" dirty="0" err="1">
                <a:solidFill>
                  <a:schemeClr val="dk1"/>
                </a:solidFill>
                <a:latin typeface="+mn-lt"/>
                <a:ea typeface="Calibri"/>
                <a:cs typeface="Calibri"/>
                <a:sym typeface="Calibri"/>
              </a:rPr>
              <a:t>Eis</a:t>
            </a:r>
            <a:r>
              <a:rPr lang="en-GB" sz="1200" b="0" i="0" u="none" strike="noStrike" cap="none" dirty="0">
                <a:solidFill>
                  <a:schemeClr val="dk1"/>
                </a:solidFill>
                <a:latin typeface="+mn-lt"/>
                <a:ea typeface="Calibri"/>
                <a:cs typeface="Calibri"/>
                <a:sym typeface="Calibri"/>
              </a:rPr>
              <a:t> [2818] die </a:t>
            </a:r>
            <a:r>
              <a:rPr lang="en-GB" sz="1200" b="0" i="0" u="none" strike="noStrike" cap="none" dirty="0" err="1">
                <a:solidFill>
                  <a:schemeClr val="dk1"/>
                </a:solidFill>
                <a:latin typeface="+mn-lt"/>
                <a:ea typeface="Calibri"/>
                <a:cs typeface="Calibri"/>
                <a:sym typeface="Calibri"/>
              </a:rPr>
              <a:t>Tasche</a:t>
            </a:r>
            <a:r>
              <a:rPr lang="en-GB" sz="1200" b="0" i="0" u="none" strike="noStrike" cap="none" dirty="0">
                <a:solidFill>
                  <a:schemeClr val="dk1"/>
                </a:solidFill>
                <a:latin typeface="+mn-lt"/>
                <a:ea typeface="Calibri"/>
                <a:cs typeface="Calibri"/>
                <a:sym typeface="Calibri"/>
              </a:rPr>
              <a:t> [1638]</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mn-lt"/>
                <a:ea typeface="Calibri"/>
                <a:cs typeface="Calibri"/>
                <a:sym typeface="Calibri"/>
              </a:rPr>
              <a:t>2.1.3 </a:t>
            </a:r>
            <a:r>
              <a:rPr lang="en-GB" sz="1200" b="0" i="0" u="none" strike="noStrike" cap="none" dirty="0">
                <a:solidFill>
                  <a:schemeClr val="dk1"/>
                </a:solidFill>
                <a:latin typeface="+mn-lt"/>
                <a:ea typeface="Calibri"/>
                <a:cs typeface="Calibri"/>
                <a:sym typeface="Calibri"/>
              </a:rPr>
              <a:t>- mag [151] </a:t>
            </a:r>
            <a:r>
              <a:rPr lang="en-GB" sz="1200" b="0" i="0" u="none" strike="noStrike" cap="none" dirty="0" err="1">
                <a:solidFill>
                  <a:schemeClr val="dk1"/>
                </a:solidFill>
                <a:latin typeface="+mn-lt"/>
                <a:ea typeface="Calibri"/>
                <a:cs typeface="Calibri"/>
                <a:sym typeface="Calibri"/>
              </a:rPr>
              <a:t>mögen</a:t>
            </a:r>
            <a:r>
              <a:rPr lang="en-GB" sz="1200" b="0" i="0" u="none" strike="noStrike" cap="none" dirty="0">
                <a:solidFill>
                  <a:schemeClr val="dk1"/>
                </a:solidFill>
                <a:latin typeface="+mn-lt"/>
                <a:ea typeface="Calibri"/>
                <a:cs typeface="Calibri"/>
                <a:sym typeface="Calibri"/>
              </a:rPr>
              <a:t> [151] </a:t>
            </a:r>
            <a:r>
              <a:rPr lang="en-GB" sz="1200" b="0" i="0" u="none" strike="noStrike" cap="none" dirty="0" err="1">
                <a:solidFill>
                  <a:schemeClr val="dk1"/>
                </a:solidFill>
                <a:latin typeface="+mn-lt"/>
                <a:ea typeface="Calibri"/>
                <a:cs typeface="Calibri"/>
                <a:sym typeface="Calibri"/>
              </a:rPr>
              <a:t>ihn</a:t>
            </a:r>
            <a:r>
              <a:rPr lang="en-GB" sz="1200" b="0" i="0" u="none" strike="noStrike" cap="none" dirty="0">
                <a:solidFill>
                  <a:schemeClr val="dk1"/>
                </a:solidFill>
                <a:latin typeface="+mn-lt"/>
                <a:ea typeface="Calibri"/>
                <a:cs typeface="Calibri"/>
                <a:sym typeface="Calibri"/>
              </a:rPr>
              <a:t> (him/it) [93] </a:t>
            </a:r>
            <a:r>
              <a:rPr lang="en-GB" sz="1200" b="0" i="0" u="none" strike="noStrike" cap="none" dirty="0" err="1">
                <a:solidFill>
                  <a:schemeClr val="dk1"/>
                </a:solidFill>
                <a:latin typeface="+mn-lt"/>
                <a:ea typeface="Calibri"/>
                <a:cs typeface="Calibri"/>
                <a:sym typeface="Calibri"/>
              </a:rPr>
              <a:t>sie</a:t>
            </a:r>
            <a:r>
              <a:rPr lang="en-GB" sz="1200" b="0" i="0" u="none" strike="noStrike" cap="none" dirty="0">
                <a:solidFill>
                  <a:schemeClr val="dk1"/>
                </a:solidFill>
                <a:latin typeface="+mn-lt"/>
                <a:ea typeface="Calibri"/>
                <a:cs typeface="Calibri"/>
                <a:sym typeface="Calibri"/>
              </a:rPr>
              <a:t> (her/it) [10] die </a:t>
            </a:r>
            <a:r>
              <a:rPr lang="en-GB" sz="1200" b="0" i="0" u="none" strike="noStrike" cap="none" dirty="0" err="1">
                <a:solidFill>
                  <a:schemeClr val="dk1"/>
                </a:solidFill>
                <a:latin typeface="+mn-lt"/>
                <a:ea typeface="Calibri"/>
                <a:cs typeface="Calibri"/>
                <a:sym typeface="Calibri"/>
              </a:rPr>
              <a:t>Fremdsprache</a:t>
            </a:r>
            <a:r>
              <a:rPr lang="en-GB" sz="1200" b="0" i="0" u="none" strike="noStrike" cap="none" dirty="0">
                <a:solidFill>
                  <a:schemeClr val="dk1"/>
                </a:solidFill>
                <a:latin typeface="+mn-lt"/>
                <a:ea typeface="Calibri"/>
                <a:cs typeface="Calibri"/>
                <a:sym typeface="Calibri"/>
              </a:rPr>
              <a:t> [1791] die </a:t>
            </a:r>
            <a:r>
              <a:rPr lang="en-GB" sz="1200" b="0" i="0" u="none" strike="noStrike" cap="none" dirty="0" err="1">
                <a:solidFill>
                  <a:schemeClr val="dk1"/>
                </a:solidFill>
                <a:latin typeface="+mn-lt"/>
                <a:ea typeface="Calibri"/>
                <a:cs typeface="Calibri"/>
                <a:sym typeface="Calibri"/>
              </a:rPr>
              <a:t>Kunst</a:t>
            </a:r>
            <a:r>
              <a:rPr lang="en-GB" sz="1200" b="0" i="0" u="none" strike="noStrike" cap="none" dirty="0">
                <a:solidFill>
                  <a:schemeClr val="dk1"/>
                </a:solidFill>
                <a:latin typeface="+mn-lt"/>
                <a:ea typeface="Calibri"/>
                <a:cs typeface="Calibri"/>
                <a:sym typeface="Calibri"/>
              </a:rPr>
              <a:t> [468] die </a:t>
            </a:r>
            <a:r>
              <a:rPr lang="en-GB" sz="1200" b="0" i="0" u="none" strike="noStrike" cap="none" dirty="0" err="1">
                <a:solidFill>
                  <a:schemeClr val="dk1"/>
                </a:solidFill>
                <a:latin typeface="+mn-lt"/>
                <a:ea typeface="Calibri"/>
                <a:cs typeface="Calibri"/>
                <a:sym typeface="Calibri"/>
              </a:rPr>
              <a:t>Naturwissenschaft</a:t>
            </a:r>
            <a:r>
              <a:rPr lang="en-GB" sz="1200" b="0" i="0" u="none" strike="noStrike" cap="none" dirty="0">
                <a:solidFill>
                  <a:schemeClr val="dk1"/>
                </a:solidFill>
                <a:latin typeface="+mn-lt"/>
                <a:ea typeface="Calibri"/>
                <a:cs typeface="Calibri"/>
                <a:sym typeface="Calibri"/>
              </a:rPr>
              <a:t> [3772] das </a:t>
            </a:r>
            <a:r>
              <a:rPr lang="en-GB" sz="1200" b="0" i="0" u="none" strike="noStrike" cap="none" dirty="0" err="1">
                <a:solidFill>
                  <a:schemeClr val="dk1"/>
                </a:solidFill>
                <a:latin typeface="+mn-lt"/>
                <a:ea typeface="Calibri"/>
                <a:cs typeface="Calibri"/>
                <a:sym typeface="Calibri"/>
              </a:rPr>
              <a:t>Schulfach</a:t>
            </a:r>
            <a:r>
              <a:rPr lang="en-GB" sz="1200" b="0" i="0" u="none" strike="noStrike" cap="none" dirty="0">
                <a:solidFill>
                  <a:schemeClr val="dk1"/>
                </a:solidFill>
                <a:latin typeface="+mn-lt"/>
                <a:ea typeface="Calibri"/>
                <a:cs typeface="Calibri"/>
                <a:sym typeface="Calibri"/>
              </a:rPr>
              <a:t> [208/698] die </a:t>
            </a:r>
            <a:r>
              <a:rPr lang="en-GB" sz="1200" b="0" i="0" u="none" strike="noStrike" cap="none" dirty="0" err="1">
                <a:solidFill>
                  <a:schemeClr val="dk1"/>
                </a:solidFill>
                <a:latin typeface="+mn-lt"/>
                <a:ea typeface="Calibri"/>
                <a:cs typeface="Calibri"/>
                <a:sym typeface="Calibri"/>
              </a:rPr>
              <a:t>Mathematik</a:t>
            </a:r>
            <a:r>
              <a:rPr lang="en-GB" sz="1200" b="0" i="0" u="none" strike="noStrike" cap="none" dirty="0">
                <a:solidFill>
                  <a:schemeClr val="dk1"/>
                </a:solidFill>
                <a:latin typeface="+mn-lt"/>
                <a:ea typeface="Calibri"/>
                <a:cs typeface="Calibri"/>
                <a:sym typeface="Calibri"/>
              </a:rPr>
              <a:t> [1827]  Deutsch [105]</a:t>
            </a:r>
            <a:endParaRPr lang="en-GB" dirty="0"/>
          </a:p>
          <a:p>
            <a:pPr marL="0" lvl="0" indent="0" algn="l" rtl="0">
              <a:lnSpc>
                <a:spcPct val="100000"/>
              </a:lnSpc>
              <a:spcBef>
                <a:spcPts val="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Clr>
                <a:schemeClr val="dk1"/>
              </a:buClr>
              <a:buSzPts val="1400"/>
              <a:buFont typeface="Calibri"/>
              <a:buNone/>
            </a:pPr>
            <a:r>
              <a:rPr lang="en-GB" b="1" dirty="0"/>
              <a:t>Additional known vocabulary or cognates to recycle</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dirty="0"/>
              <a:t>der Boden [445] der Park [&gt;4034] die </a:t>
            </a:r>
            <a:r>
              <a:rPr lang="en-GB" dirty="0" err="1"/>
              <a:t>Stadt</a:t>
            </a:r>
            <a:r>
              <a:rPr lang="en-GB" dirty="0"/>
              <a:t> [188] die </a:t>
            </a:r>
            <a:r>
              <a:rPr lang="en-GB" dirty="0" err="1"/>
              <a:t>Schule</a:t>
            </a:r>
            <a:r>
              <a:rPr lang="en-GB" dirty="0"/>
              <a:t> [208] das </a:t>
            </a:r>
            <a:r>
              <a:rPr lang="en-GB" dirty="0" err="1"/>
              <a:t>Klassenzimmer</a:t>
            </a:r>
            <a:r>
              <a:rPr lang="en-GB" dirty="0"/>
              <a:t> [609/619]  das Café [2345] die </a:t>
            </a:r>
            <a:r>
              <a:rPr lang="en-GB" dirty="0" err="1"/>
              <a:t>Bibliothek</a:t>
            </a:r>
            <a:r>
              <a:rPr lang="en-GB" dirty="0"/>
              <a:t> [927] das </a:t>
            </a:r>
            <a:r>
              <a:rPr lang="en-GB" dirty="0" err="1"/>
              <a:t>Theater</a:t>
            </a:r>
            <a:r>
              <a:rPr lang="en-GB" dirty="0"/>
              <a:t> [725] </a:t>
            </a:r>
            <a:r>
              <a:rPr lang="en-GB" dirty="0" err="1"/>
              <a:t>kommen</a:t>
            </a:r>
            <a:r>
              <a:rPr lang="en-GB" dirty="0"/>
              <a:t> [61] </a:t>
            </a:r>
            <a:r>
              <a:rPr lang="en-GB" dirty="0" err="1"/>
              <a:t>stehen</a:t>
            </a:r>
            <a:r>
              <a:rPr lang="en-GB" dirty="0"/>
              <a:t> [87] </a:t>
            </a:r>
            <a:r>
              <a:rPr lang="en-GB" dirty="0" err="1"/>
              <a:t>sitzen</a:t>
            </a:r>
            <a:r>
              <a:rPr lang="en-GB" dirty="0"/>
              <a:t> [261] still [1405]</a:t>
            </a:r>
          </a:p>
          <a:p>
            <a:pPr marL="0" lvl="0" indent="0" algn="l" rtl="0">
              <a:lnSpc>
                <a:spcPct val="100000"/>
              </a:lnSpc>
              <a:spcBef>
                <a:spcPts val="0"/>
              </a:spcBef>
              <a:spcAft>
                <a:spcPts val="0"/>
              </a:spcAft>
              <a:buClr>
                <a:schemeClr val="dk1"/>
              </a:buClr>
              <a:buSzPts val="14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You are</a:t>
            </a:r>
            <a:r>
              <a:rPr lang="en-GB" b="1" baseline="0" dirty="0"/>
              <a:t> Partner A.  </a:t>
            </a:r>
            <a:r>
              <a:rPr lang="en-GB" b="0" baseline="0" dirty="0"/>
              <a:t>Ask the questions in German: </a:t>
            </a:r>
            <a:r>
              <a:rPr lang="en-GB" b="1" baseline="0" dirty="0"/>
              <a:t>“Have you got any brothers and sisters?’ </a:t>
            </a:r>
            <a:r>
              <a:rPr lang="en-GB" b="0" baseline="0" dirty="0"/>
              <a:t>Click to hear the answer.  </a:t>
            </a:r>
            <a:br>
              <a:rPr lang="en-GB" b="0" baseline="0" dirty="0"/>
            </a:br>
            <a:r>
              <a:rPr lang="en-GB" b="0" baseline="0" dirty="0"/>
              <a:t>From that you will know which question to ask: </a:t>
            </a:r>
            <a:r>
              <a:rPr lang="en-GB" b="1" baseline="0" dirty="0"/>
              <a:t>What is his/her favourite (sport)?</a:t>
            </a:r>
            <a:br>
              <a:rPr lang="en-GB" b="1" baseline="0" dirty="0"/>
            </a:br>
            <a:r>
              <a:rPr lang="en-GB" b="0" baseline="0" dirty="0"/>
              <a:t>Remember that if the person doesn’t have any brothers and sisters, you ask</a:t>
            </a:r>
            <a:r>
              <a:rPr lang="en-GB" b="1" baseline="0" dirty="0"/>
              <a:t>: What is your favourite…?</a:t>
            </a:r>
            <a:br>
              <a:rPr lang="en-GB" b="1" baseline="0" dirty="0"/>
            </a:br>
            <a:r>
              <a:rPr lang="en-GB" b="1" baseline="0" dirty="0"/>
              <a:t>Click on the play button to hear the answer.  Write both answers into the 1</a:t>
            </a:r>
            <a:r>
              <a:rPr lang="en-GB" b="1" baseline="30000" dirty="0"/>
              <a:t>st</a:t>
            </a:r>
            <a:r>
              <a:rPr lang="en-GB" b="1" baseline="0" dirty="0"/>
              <a:t> row of the table.</a:t>
            </a:r>
            <a:br>
              <a:rPr lang="en-GB" b="1" baseline="0" dirty="0"/>
            </a:br>
            <a:r>
              <a:rPr lang="en-GB" b="0" baseline="0" dirty="0"/>
              <a:t>For your information in 2,4,6,8, just give your answers out loud in German.</a:t>
            </a:r>
            <a:br>
              <a:rPr lang="en-GB" b="0" baseline="0" dirty="0"/>
            </a:br>
            <a:r>
              <a:rPr lang="en-GB" b="0" baseline="0" dirty="0"/>
              <a:t>E.g., for number 2, you say:</a:t>
            </a:r>
            <a:br>
              <a:rPr lang="en-GB" b="1" baseline="0" dirty="0"/>
            </a:br>
            <a:r>
              <a:rPr lang="en-GB" b="1" baseline="0" dirty="0" err="1"/>
              <a:t>Ja</a:t>
            </a:r>
            <a:r>
              <a:rPr lang="en-GB" b="1" baseline="0" dirty="0"/>
              <a:t>, </a:t>
            </a:r>
            <a:r>
              <a:rPr lang="en-GB" b="1" baseline="0" dirty="0" err="1"/>
              <a:t>ich</a:t>
            </a:r>
            <a:r>
              <a:rPr lang="en-GB" b="1" baseline="0" dirty="0"/>
              <a:t> </a:t>
            </a:r>
            <a:r>
              <a:rPr lang="en-GB" b="1" baseline="0" dirty="0" err="1"/>
              <a:t>habe</a:t>
            </a:r>
            <a:r>
              <a:rPr lang="en-GB" b="1" baseline="0" dirty="0"/>
              <a:t> </a:t>
            </a:r>
            <a:r>
              <a:rPr lang="en-GB" b="1" baseline="0" dirty="0" err="1"/>
              <a:t>eine</a:t>
            </a:r>
            <a:r>
              <a:rPr lang="en-GB" b="1" baseline="0" dirty="0"/>
              <a:t> </a:t>
            </a:r>
            <a:r>
              <a:rPr lang="en-GB" b="1" baseline="0" dirty="0" err="1"/>
              <a:t>Schwester</a:t>
            </a:r>
            <a:r>
              <a:rPr lang="en-GB" b="1" baseline="0" dirty="0"/>
              <a:t>.</a:t>
            </a:r>
            <a:br>
              <a:rPr lang="en-GB" b="1" baseline="0" dirty="0"/>
            </a:br>
            <a:r>
              <a:rPr lang="en-GB" b="1" baseline="0" dirty="0" err="1"/>
              <a:t>Ihr</a:t>
            </a:r>
            <a:r>
              <a:rPr lang="en-GB" b="1" baseline="0" dirty="0"/>
              <a:t> </a:t>
            </a:r>
            <a:r>
              <a:rPr lang="en-GB" b="1" baseline="0" dirty="0" err="1"/>
              <a:t>Lieblingsort</a:t>
            </a:r>
            <a:r>
              <a:rPr lang="en-GB" b="1" baseline="0" dirty="0"/>
              <a:t> </a:t>
            </a:r>
            <a:r>
              <a:rPr lang="en-GB" b="1" baseline="0" dirty="0" err="1"/>
              <a:t>ist</a:t>
            </a:r>
            <a:r>
              <a:rPr lang="en-GB" b="1" baseline="0" dirty="0"/>
              <a:t> Leipzig.</a:t>
            </a:r>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72959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SLIDE for all to check answers.</a:t>
            </a:r>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467913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a:t>
            </a:r>
            <a:br>
              <a:rPr lang="en-GB" b="1" dirty="0"/>
            </a:br>
            <a:r>
              <a:rPr lang="en-GB" b="1" dirty="0"/>
              <a:t>Note: There are copier-friendly</a:t>
            </a:r>
            <a:r>
              <a:rPr lang="en-GB" b="1" baseline="0" dirty="0"/>
              <a:t> student versions of the task downloadable with this resource.</a:t>
            </a:r>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83655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a:t>
            </a:r>
            <a:br>
              <a:rPr lang="en-GB" b="1" dirty="0"/>
            </a:br>
            <a:r>
              <a:rPr lang="en-GB" b="1" dirty="0"/>
              <a:t>Note: There are copier-friendly</a:t>
            </a:r>
            <a:r>
              <a:rPr lang="en-GB" b="1" baseline="0" dirty="0"/>
              <a:t> student versions of the task downloadable with this resource.</a:t>
            </a:r>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81195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288839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Listening</a:t>
            </a:r>
            <a:br>
              <a:rPr lang="en-GB" b="1" dirty="0"/>
            </a:br>
            <a:r>
              <a:rPr lang="en-GB" b="0" dirty="0"/>
              <a:t>Students</a:t>
            </a:r>
            <a:r>
              <a:rPr lang="en-GB" b="0" baseline="0" dirty="0"/>
              <a:t> listen to determine whether the sentences refer to a boy or girl (sein / </a:t>
            </a:r>
            <a:r>
              <a:rPr lang="en-GB" b="0" baseline="0" dirty="0" err="1"/>
              <a:t>ihr</a:t>
            </a:r>
            <a:r>
              <a:rPr lang="en-GB" b="0" baseline="0" dirty="0"/>
              <a:t>).  They can write 1-8 and note the names.</a:t>
            </a:r>
            <a:br>
              <a:rPr lang="en-GB" b="0" baseline="0" dirty="0"/>
            </a:br>
            <a:r>
              <a:rPr lang="en-GB" b="0" baseline="0" dirty="0"/>
              <a:t>The names have been chosen to provide additional productive read aloud practice of the SSC ‘</a:t>
            </a:r>
            <a:r>
              <a:rPr lang="en-GB" b="0" baseline="0" dirty="0" err="1"/>
              <a:t>ei</a:t>
            </a:r>
            <a:r>
              <a:rPr lang="en-GB" b="0" baseline="0" dirty="0"/>
              <a:t>’ and ‘</a:t>
            </a:r>
            <a:r>
              <a:rPr lang="en-GB" b="0" baseline="0" dirty="0" err="1"/>
              <a:t>ie</a:t>
            </a:r>
            <a:r>
              <a:rPr lang="en-GB" b="0" baseline="0" dirty="0"/>
              <a:t>’.  </a:t>
            </a:r>
            <a:br>
              <a:rPr lang="en-GB" b="0" baseline="0" dirty="0"/>
            </a:br>
            <a:r>
              <a:rPr lang="en-GB" b="0" baseline="0" dirty="0"/>
              <a:t>Teachers can therefore elicit the answers as student names: </a:t>
            </a:r>
            <a:r>
              <a:rPr lang="en-GB" b="0" baseline="0" dirty="0" err="1"/>
              <a:t>Wer</a:t>
            </a:r>
            <a:r>
              <a:rPr lang="en-GB" b="0" baseline="0" dirty="0"/>
              <a:t> </a:t>
            </a:r>
            <a:r>
              <a:rPr lang="en-GB" b="0" baseline="0" dirty="0" err="1"/>
              <a:t>ist</a:t>
            </a:r>
            <a:r>
              <a:rPr lang="en-GB" b="0" baseline="0" dirty="0"/>
              <a:t> das? Noah </a:t>
            </a:r>
            <a:r>
              <a:rPr lang="en-GB" b="0" baseline="0" dirty="0" err="1"/>
              <a:t>oder</a:t>
            </a:r>
            <a:r>
              <a:rPr lang="en-GB" b="0" baseline="0" dirty="0"/>
              <a:t> Katharina?</a:t>
            </a:r>
            <a:br>
              <a:rPr lang="en-GB" b="0" baseline="0" dirty="0"/>
            </a:br>
            <a:r>
              <a:rPr lang="en-GB" b="0" baseline="0" dirty="0"/>
              <a:t>They can then listen again to record the additional details.  Students were taught </a:t>
            </a:r>
            <a:r>
              <a:rPr lang="en-GB" b="0" baseline="0" dirty="0" err="1"/>
              <a:t>Lieblings</a:t>
            </a:r>
            <a:r>
              <a:rPr lang="en-GB" b="0" baseline="0" dirty="0"/>
              <a:t>- combined with a range of nouns in 1.1.7.</a:t>
            </a:r>
            <a:br>
              <a:rPr lang="en-GB" b="0" baseline="0" dirty="0"/>
            </a:br>
            <a:r>
              <a:rPr lang="en-GB" b="0" baseline="0" dirty="0"/>
              <a:t>Since then, they have been explicitly introduced to the concept of compound nouns - teachers might want to consolidate this knowledge here by asking follow up questions about the gender of a few of the compounds:</a:t>
            </a:r>
            <a:br>
              <a:rPr lang="en-GB" b="0" baseline="0" dirty="0"/>
            </a:br>
            <a:r>
              <a:rPr lang="en-GB" b="0" baseline="0" dirty="0"/>
              <a:t>e.g. What’s the gender of </a:t>
            </a:r>
            <a:r>
              <a:rPr lang="en-GB" b="0" baseline="0" dirty="0" err="1"/>
              <a:t>Lieblingsband</a:t>
            </a:r>
            <a:r>
              <a:rPr lang="en-GB" b="0" baseline="0" dirty="0"/>
              <a:t>, </a:t>
            </a:r>
            <a:r>
              <a:rPr lang="en-GB" b="0" baseline="0" dirty="0" err="1"/>
              <a:t>Lieblingsort</a:t>
            </a:r>
            <a:r>
              <a:rPr lang="en-GB" b="0" baseline="0" dirty="0"/>
              <a:t>, </a:t>
            </a:r>
            <a:r>
              <a:rPr lang="en-GB" b="0" baseline="0" dirty="0" err="1"/>
              <a:t>Lieblingstier</a:t>
            </a:r>
            <a:r>
              <a:rPr lang="en-GB" b="0" baseline="0" dirty="0"/>
              <a:t>?</a:t>
            </a:r>
            <a:br>
              <a:rPr lang="en-GB" b="0" baseline="0" dirty="0"/>
            </a:br>
            <a:r>
              <a:rPr lang="en-GB" b="0" baseline="0" dirty="0"/>
              <a:t>Wolfgang is in Mehmet’s class, of course.  Here teachers might ask if students remember the name of Wolfgang’s dog - Einstein (two more examples of ‘</a:t>
            </a:r>
            <a:r>
              <a:rPr lang="en-GB" b="0" baseline="0" dirty="0" err="1"/>
              <a:t>ei</a:t>
            </a:r>
            <a:r>
              <a:rPr lang="en-GB" b="0" baseline="0" dirty="0"/>
              <a:t>’)!</a:t>
            </a:r>
          </a:p>
          <a:p>
            <a:pPr marL="0" indent="0">
              <a:buNone/>
            </a:pPr>
            <a:endParaRPr lang="en-GB" dirty="0"/>
          </a:p>
          <a:p>
            <a:pPr marL="0" indent="0">
              <a:buNone/>
            </a:pPr>
            <a:r>
              <a:rPr lang="en-GB" b="1" dirty="0"/>
              <a:t>Transcript</a:t>
            </a:r>
          </a:p>
          <a:p>
            <a:pPr marL="228600" indent="-228600">
              <a:buAutoNum type="arabicPeriod"/>
            </a:pPr>
            <a:r>
              <a:rPr lang="en-GB" dirty="0"/>
              <a:t>Seine </a:t>
            </a:r>
            <a:r>
              <a:rPr lang="en-GB" dirty="0" err="1"/>
              <a:t>Lieblingsband</a:t>
            </a:r>
            <a:r>
              <a:rPr lang="en-GB" dirty="0"/>
              <a:t> </a:t>
            </a:r>
            <a:r>
              <a:rPr lang="en-GB" dirty="0" err="1"/>
              <a:t>ist</a:t>
            </a:r>
            <a:r>
              <a:rPr lang="en-GB" baseline="0" dirty="0"/>
              <a:t> </a:t>
            </a:r>
            <a:r>
              <a:rPr lang="en-GB" baseline="0" dirty="0" err="1"/>
              <a:t>Cro</a:t>
            </a:r>
            <a:r>
              <a:rPr lang="en-GB" baseline="0" dirty="0"/>
              <a:t>.</a:t>
            </a:r>
          </a:p>
          <a:p>
            <a:pPr marL="228600" indent="-228600">
              <a:buAutoNum type="arabicPeriod"/>
            </a:pPr>
            <a:r>
              <a:rPr lang="en-GB" baseline="0" dirty="0"/>
              <a:t>Seine </a:t>
            </a:r>
            <a:r>
              <a:rPr lang="en-GB" baseline="0" dirty="0" err="1"/>
              <a:t>Lieblingssängerin</a:t>
            </a:r>
            <a:r>
              <a:rPr lang="en-GB" baseline="0" dirty="0"/>
              <a:t> </a:t>
            </a:r>
            <a:r>
              <a:rPr lang="en-GB" baseline="0" dirty="0" err="1"/>
              <a:t>ist</a:t>
            </a:r>
            <a:r>
              <a:rPr lang="en-GB" baseline="0" dirty="0"/>
              <a:t> Rihanna.</a:t>
            </a:r>
          </a:p>
          <a:p>
            <a:pPr marL="228600" indent="-228600">
              <a:buAutoNum type="arabicPeriod"/>
            </a:pPr>
            <a:r>
              <a:rPr lang="en-GB" baseline="0" dirty="0" err="1"/>
              <a:t>Ihr</a:t>
            </a:r>
            <a:r>
              <a:rPr lang="en-GB" baseline="0" dirty="0"/>
              <a:t> </a:t>
            </a:r>
            <a:r>
              <a:rPr lang="en-GB" baseline="0" dirty="0" err="1"/>
              <a:t>Lieblingsschauspieler</a:t>
            </a:r>
            <a:r>
              <a:rPr lang="en-GB" baseline="0" dirty="0"/>
              <a:t> </a:t>
            </a:r>
            <a:r>
              <a:rPr lang="en-GB" baseline="0" dirty="0" err="1"/>
              <a:t>ist</a:t>
            </a:r>
            <a:r>
              <a:rPr lang="en-GB" baseline="0" dirty="0"/>
              <a:t> Daniel </a:t>
            </a:r>
            <a:r>
              <a:rPr lang="en-GB" baseline="0" dirty="0" err="1"/>
              <a:t>Brühl</a:t>
            </a:r>
            <a:r>
              <a:rPr lang="en-GB" baseline="0" dirty="0"/>
              <a:t>.</a:t>
            </a:r>
          </a:p>
          <a:p>
            <a:pPr marL="228600" indent="-228600">
              <a:buAutoNum type="arabicPeriod"/>
            </a:pPr>
            <a:r>
              <a:rPr lang="en-GB" baseline="0" dirty="0"/>
              <a:t>Seine </a:t>
            </a:r>
            <a:r>
              <a:rPr lang="en-GB" baseline="0" dirty="0" err="1"/>
              <a:t>Lieblingslehrerin</a:t>
            </a:r>
            <a:r>
              <a:rPr lang="en-GB" baseline="0" dirty="0"/>
              <a:t> </a:t>
            </a:r>
            <a:r>
              <a:rPr lang="en-GB" baseline="0" dirty="0" err="1"/>
              <a:t>ist</a:t>
            </a:r>
            <a:r>
              <a:rPr lang="en-GB" baseline="0" dirty="0"/>
              <a:t> Frau Braun.</a:t>
            </a:r>
          </a:p>
          <a:p>
            <a:pPr marL="228600" indent="-228600">
              <a:buAutoNum type="arabicPeriod"/>
            </a:pPr>
            <a:r>
              <a:rPr lang="en-GB" baseline="0" dirty="0" err="1"/>
              <a:t>Ihr</a:t>
            </a:r>
            <a:r>
              <a:rPr lang="en-GB" baseline="0" dirty="0"/>
              <a:t> </a:t>
            </a:r>
            <a:r>
              <a:rPr lang="en-GB" baseline="0" dirty="0" err="1"/>
              <a:t>Lieblingssport</a:t>
            </a:r>
            <a:r>
              <a:rPr lang="en-GB" baseline="0" dirty="0"/>
              <a:t> </a:t>
            </a:r>
            <a:r>
              <a:rPr lang="en-GB" baseline="0" dirty="0" err="1"/>
              <a:t>ist</a:t>
            </a:r>
            <a:r>
              <a:rPr lang="en-GB" baseline="0" dirty="0"/>
              <a:t> Rugby.</a:t>
            </a:r>
          </a:p>
          <a:p>
            <a:pPr marL="228600" indent="-228600">
              <a:buAutoNum type="arabicPeriod"/>
            </a:pPr>
            <a:r>
              <a:rPr lang="en-GB" baseline="0" dirty="0" err="1"/>
              <a:t>Ihr</a:t>
            </a:r>
            <a:r>
              <a:rPr lang="en-GB" baseline="0" dirty="0"/>
              <a:t> </a:t>
            </a:r>
            <a:r>
              <a:rPr lang="en-GB" baseline="0" dirty="0" err="1"/>
              <a:t>Lieblingsort</a:t>
            </a:r>
            <a:r>
              <a:rPr lang="en-GB" baseline="0" dirty="0"/>
              <a:t> </a:t>
            </a:r>
            <a:r>
              <a:rPr lang="en-GB" baseline="0" dirty="0" err="1"/>
              <a:t>ist</a:t>
            </a:r>
            <a:r>
              <a:rPr lang="en-GB" baseline="0" dirty="0"/>
              <a:t> Wien.</a:t>
            </a:r>
          </a:p>
          <a:p>
            <a:pPr marL="228600" indent="-228600">
              <a:buAutoNum type="arabicPeriod"/>
            </a:pPr>
            <a:r>
              <a:rPr lang="en-GB" baseline="0" dirty="0"/>
              <a:t>Sein </a:t>
            </a:r>
            <a:r>
              <a:rPr lang="en-GB" baseline="0" dirty="0" err="1"/>
              <a:t>Lieblingstier</a:t>
            </a:r>
            <a:r>
              <a:rPr lang="en-GB" baseline="0" dirty="0"/>
              <a:t> </a:t>
            </a:r>
            <a:r>
              <a:rPr lang="en-GB" baseline="0" dirty="0" err="1"/>
              <a:t>ist</a:t>
            </a:r>
            <a:r>
              <a:rPr lang="en-GB" baseline="0" dirty="0"/>
              <a:t> sein Hund.</a:t>
            </a:r>
          </a:p>
          <a:p>
            <a:pPr marL="228600" indent="-228600">
              <a:buAutoNum type="arabicPeriod"/>
            </a:pPr>
            <a:r>
              <a:rPr lang="en-GB" baseline="0" dirty="0"/>
              <a:t>Sein </a:t>
            </a:r>
            <a:r>
              <a:rPr lang="en-GB" baseline="0" dirty="0" err="1"/>
              <a:t>Lieblingsfilm</a:t>
            </a:r>
            <a:r>
              <a:rPr lang="en-GB" baseline="0" dirty="0"/>
              <a:t> </a:t>
            </a:r>
            <a:r>
              <a:rPr lang="en-GB" baseline="0" dirty="0" err="1"/>
              <a:t>ist</a:t>
            </a:r>
            <a:r>
              <a:rPr lang="en-GB" baseline="0" dirty="0"/>
              <a:t> </a:t>
            </a:r>
            <a:r>
              <a:rPr lang="en-GB" baseline="0" dirty="0" err="1"/>
              <a:t>Vorstadtkrokodile</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15003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must</a:t>
            </a:r>
            <a:r>
              <a:rPr lang="en-GB" baseline="0" dirty="0"/>
              <a:t> identify the gender of the person mentioned last and choose the correct possessive adjective in the second sentence. Examples of males possessing feminine nouns, and females possessing masculine or neuter nouns, have been deliberately included, to reinforce that fact that the gender of the possessive adjective agrees with the thing possessed, rather than with the possessor.</a:t>
            </a:r>
            <a:br>
              <a:rPr lang="en-GB" baseline="0" dirty="0"/>
            </a:br>
            <a:br>
              <a:rPr lang="en-GB" baseline="0" dirty="0"/>
            </a:br>
            <a:r>
              <a:rPr lang="en-GB" b="1" baseline="0" dirty="0"/>
              <a:t>Note: </a:t>
            </a:r>
            <a:r>
              <a:rPr lang="en-GB" baseline="0" dirty="0"/>
              <a:t>if teachers require students to give their answers in full sentences, students gain additional read aloud practice with ‘</a:t>
            </a:r>
            <a:r>
              <a:rPr lang="en-GB" baseline="0" dirty="0" err="1"/>
              <a:t>ie</a:t>
            </a:r>
            <a:r>
              <a:rPr lang="en-GB" baseline="0" dirty="0"/>
              <a:t>’ and ‘</a:t>
            </a:r>
            <a:r>
              <a:rPr lang="en-GB" baseline="0" dirty="0" err="1"/>
              <a:t>ei</a:t>
            </a:r>
            <a:r>
              <a:rPr lang="en-GB"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651019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Listening / Reading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these multi-modal conversations students need</a:t>
            </a:r>
            <a:r>
              <a:rPr lang="en-GB" sz="1200" kern="1200" baseline="0" dirty="0">
                <a:solidFill>
                  <a:schemeClr val="tx1"/>
                </a:solidFill>
                <a:effectLst/>
                <a:latin typeface="+mn-lt"/>
                <a:ea typeface="+mn-ea"/>
                <a:cs typeface="+mn-cs"/>
              </a:rPr>
              <a:t> to choose the correct possessive adjective </a:t>
            </a:r>
            <a:r>
              <a:rPr lang="en-GB" sz="1200" b="1" kern="1200" baseline="0" dirty="0">
                <a:solidFill>
                  <a:schemeClr val="tx1"/>
                </a:solidFill>
                <a:effectLst/>
                <a:latin typeface="+mn-lt"/>
                <a:ea typeface="+mn-ea"/>
                <a:cs typeface="+mn-cs"/>
              </a:rPr>
              <a:t>and</a:t>
            </a:r>
            <a:r>
              <a:rPr lang="en-GB" sz="1200" kern="1200" baseline="0" dirty="0">
                <a:solidFill>
                  <a:schemeClr val="tx1"/>
                </a:solidFill>
                <a:effectLst/>
                <a:latin typeface="+mn-lt"/>
                <a:ea typeface="+mn-ea"/>
                <a:cs typeface="+mn-cs"/>
              </a:rPr>
              <a:t> the correct form of each, dependent on the gender of the noun that follows.</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Clearly, we need to suspend disbelief in this scenario, as we don’t usually get to see conversations written down (!).  However, the spoken modality provides useful modelling for the subsequent pair speaking task, and the written support allows students a little more opportunity to refer to the words (and utterances) before and after the gap, to help them process for meaning, and choose the correct word.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Too wordy to put in the instructions (and probably not necessary) but a scenario that then leads into the writing task that follows would be that </a:t>
            </a:r>
            <a:r>
              <a:rPr lang="en-GB" sz="1200" kern="1200" baseline="0" dirty="0" err="1">
                <a:solidFill>
                  <a:schemeClr val="tx1"/>
                </a:solidFill>
                <a:effectLst/>
                <a:latin typeface="+mn-lt"/>
                <a:ea typeface="+mn-ea"/>
                <a:cs typeface="+mn-cs"/>
              </a:rPr>
              <a:t>Katja</a:t>
            </a:r>
            <a:r>
              <a:rPr lang="en-GB" sz="1200" kern="1200" baseline="0" dirty="0">
                <a:solidFill>
                  <a:schemeClr val="tx1"/>
                </a:solidFill>
                <a:effectLst/>
                <a:latin typeface="+mn-lt"/>
                <a:ea typeface="+mn-ea"/>
                <a:cs typeface="+mn-cs"/>
              </a:rPr>
              <a:t> is interviewing Mehmet for her English homework.  She therefore records the conversation, tries to type it up in German, so that she has notes to refer to, to write her English sentences. The bad signal means that some of the audio is lost.</a:t>
            </a:r>
            <a:br>
              <a:rPr lang="en-GB" sz="1200" kern="1200" baseline="0" dirty="0">
                <a:solidFill>
                  <a:schemeClr val="tx1"/>
                </a:solidFill>
                <a:effectLst/>
                <a:latin typeface="+mn-lt"/>
                <a:ea typeface="+mn-ea"/>
                <a:cs typeface="+mn-cs"/>
              </a:rPr>
            </a:b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Audio for each exchange is activated by clicking each letter A - D.  The answers are animated to appear.  There is then a full version of this half of the conversation to listen to, by clicking the player on the top right of the slide.</a:t>
            </a:r>
            <a:br>
              <a:rPr lang="en-GB" sz="1200" kern="1200" baseline="0" dirty="0">
                <a:solidFill>
                  <a:schemeClr val="tx1"/>
                </a:solidFill>
                <a:effectLst/>
                <a:latin typeface="+mn-lt"/>
                <a:ea typeface="+mn-ea"/>
                <a:cs typeface="+mn-cs"/>
              </a:rPr>
            </a:b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The 2</a:t>
            </a:r>
            <a:r>
              <a:rPr lang="en-GB" sz="1200" kern="1200" baseline="30000" dirty="0">
                <a:solidFill>
                  <a:schemeClr val="tx1"/>
                </a:solidFill>
                <a:effectLst/>
                <a:latin typeface="+mn-lt"/>
                <a:ea typeface="+mn-ea"/>
                <a:cs typeface="+mn-cs"/>
              </a:rPr>
              <a:t>nd</a:t>
            </a:r>
            <a:r>
              <a:rPr lang="en-GB" sz="1200" kern="1200" baseline="0" dirty="0">
                <a:solidFill>
                  <a:schemeClr val="tx1"/>
                </a:solidFill>
                <a:effectLst/>
                <a:latin typeface="+mn-lt"/>
                <a:ea typeface="+mn-ea"/>
                <a:cs typeface="+mn-cs"/>
              </a:rPr>
              <a:t> part of the conversation then follows on the next slide.</a:t>
            </a:r>
            <a:br>
              <a:rPr lang="en-GB" sz="1200" kern="1200" baseline="0" dirty="0">
                <a:solidFill>
                  <a:schemeClr val="tx1"/>
                </a:solidFill>
                <a:effectLst/>
                <a:latin typeface="+mn-lt"/>
                <a:ea typeface="+mn-ea"/>
                <a:cs typeface="+mn-cs"/>
              </a:rPr>
            </a:br>
            <a:br>
              <a:rPr lang="en-GB" sz="1200" kern="1200" baseline="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r>
              <a:rPr lang="en-GB" sz="1200" b="1" kern="1200" dirty="0">
                <a:solidFill>
                  <a:schemeClr val="tx1"/>
                </a:solidFill>
                <a:effectLst/>
                <a:latin typeface="+mn-lt"/>
                <a:ea typeface="+mn-ea"/>
                <a:cs typeface="+mn-cs"/>
              </a:rPr>
              <a:t>1.</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Hallo Mehmet. Sag mal, was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dein</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Lieblingssport</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a:t>
            </a:r>
            <a:r>
              <a:rPr lang="en-GB" sz="1200" kern="1200" dirty="0" err="1">
                <a:solidFill>
                  <a:schemeClr val="tx1"/>
                </a:solidFill>
                <a:effectLst/>
                <a:latin typeface="+mn-lt"/>
                <a:ea typeface="+mn-ea"/>
                <a:cs typeface="+mn-cs"/>
              </a:rPr>
              <a:t>Fußball</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Und hast du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Lieblingsfußballspieler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Lieblingsfußballspieler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Mesut Özil. </a:t>
            </a:r>
            <a:r>
              <a:rPr lang="en-GB" sz="1200" b="1" kern="1200" dirty="0">
                <a:solidFill>
                  <a:schemeClr val="tx1"/>
                </a:solidFill>
                <a:effectLst/>
                <a:latin typeface="+mn-lt"/>
                <a:ea typeface="+mn-ea"/>
                <a:cs typeface="+mn-cs"/>
              </a:rPr>
              <a:t>[Sein]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Bruder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Mutlu</a:t>
            </a:r>
            <a:r>
              <a:rPr lang="en-GB" sz="1200" kern="1200" dirty="0">
                <a:solidFill>
                  <a:schemeClr val="tx1"/>
                </a:solidFill>
                <a:effectLst/>
                <a:latin typeface="+mn-lt"/>
                <a:ea typeface="+mn-ea"/>
                <a:cs typeface="+mn-cs"/>
              </a:rPr>
              <a:t> mag </a:t>
            </a:r>
            <a:r>
              <a:rPr lang="en-GB" sz="1200" kern="1200" dirty="0" err="1">
                <a:solidFill>
                  <a:schemeClr val="tx1"/>
                </a:solidFill>
                <a:effectLst/>
                <a:latin typeface="+mn-lt"/>
                <a:ea typeface="+mn-ea"/>
                <a:cs typeface="+mn-cs"/>
              </a:rPr>
              <a:t>Fußball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Und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deine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Lieblingsfarbe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rot</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Und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deine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Rammstein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864942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Listening / Reading (cont’d)</a:t>
            </a:r>
            <a:br>
              <a:rPr lang="en-GB" sz="1200" b="1"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In this second part of the conversation, there are two examples of ‘</a:t>
            </a:r>
            <a:r>
              <a:rPr lang="en-GB" sz="1200" b="0" kern="1200" dirty="0" err="1">
                <a:solidFill>
                  <a:schemeClr val="tx1"/>
                </a:solidFill>
                <a:effectLst/>
                <a:latin typeface="+mn-lt"/>
                <a:ea typeface="+mn-ea"/>
                <a:cs typeface="+mn-cs"/>
              </a:rPr>
              <a:t>kein</a:t>
            </a:r>
            <a:r>
              <a:rPr lang="en-GB" sz="1200" b="0" kern="1200" dirty="0">
                <a:solidFill>
                  <a:schemeClr val="tx1"/>
                </a:solidFill>
                <a:effectLst/>
                <a:latin typeface="+mn-lt"/>
                <a:ea typeface="+mn-ea"/>
                <a:cs typeface="+mn-cs"/>
              </a:rPr>
              <a:t>’, which students first learnt</a:t>
            </a:r>
            <a:r>
              <a:rPr lang="en-GB" sz="1200" b="0" kern="1200" baseline="0" dirty="0">
                <a:solidFill>
                  <a:schemeClr val="tx1"/>
                </a:solidFill>
                <a:effectLst/>
                <a:latin typeface="+mn-lt"/>
                <a:ea typeface="+mn-ea"/>
                <a:cs typeface="+mn-cs"/>
              </a:rPr>
              <a:t> in 1.1.7. Teachers will want to draw students’ attention to it, and there are further opportunities to revisit it in the writing and speaking tasks that follow. </a:t>
            </a:r>
            <a:br>
              <a:rPr lang="en-GB" sz="1200" b="0" kern="1200" baseline="0" dirty="0">
                <a:solidFill>
                  <a:schemeClr val="tx1"/>
                </a:solidFill>
                <a:effectLst/>
                <a:latin typeface="+mn-lt"/>
                <a:ea typeface="+mn-ea"/>
                <a:cs typeface="+mn-cs"/>
              </a:rPr>
            </a:b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Note: </a:t>
            </a:r>
            <a:r>
              <a:rPr lang="en-GB" sz="1200" b="1" i="1" kern="1200" baseline="0" dirty="0" err="1">
                <a:solidFill>
                  <a:schemeClr val="tx1"/>
                </a:solidFill>
                <a:effectLst/>
                <a:latin typeface="+mn-lt"/>
                <a:ea typeface="+mn-ea"/>
                <a:cs typeface="+mn-cs"/>
              </a:rPr>
              <a:t>deshalb</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is to be revisited this week.  Teachers to check that students know its meaning.</a:t>
            </a:r>
            <a:endParaRPr lang="en-GB" sz="1200" b="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2.</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Mehmet, hast du </a:t>
            </a:r>
            <a:r>
              <a:rPr lang="en-GB" sz="1200" kern="1200" dirty="0" err="1">
                <a:solidFill>
                  <a:schemeClr val="tx1"/>
                </a:solidFill>
                <a:effectLst/>
                <a:latin typeface="+mn-lt"/>
                <a:ea typeface="+mn-ea"/>
                <a:cs typeface="+mn-cs"/>
              </a:rPr>
              <a:t>Geschwister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Schwester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heißt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Esma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Name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schön</a:t>
            </a:r>
            <a:r>
              <a:rPr lang="en-GB" sz="1200" kern="1200" dirty="0">
                <a:solidFill>
                  <a:schemeClr val="tx1"/>
                </a:solidFill>
                <a:effectLst/>
                <a:latin typeface="+mn-lt"/>
                <a:ea typeface="+mn-ea"/>
                <a:cs typeface="+mn-cs"/>
              </a:rPr>
              <a:t>. Was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ihr</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Lieblingsessen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Sie hat </a:t>
            </a:r>
            <a:r>
              <a:rPr lang="en-GB" sz="1200" kern="1200" dirty="0" err="1">
                <a:solidFill>
                  <a:schemeClr val="tx1"/>
                </a:solidFill>
                <a:effectLst/>
                <a:latin typeface="+mn-lt"/>
                <a:ea typeface="+mn-ea"/>
                <a:cs typeface="+mn-cs"/>
              </a:rPr>
              <a:t>kein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Lieblingsessen</a:t>
            </a:r>
            <a:r>
              <a:rPr lang="en-GB" sz="1200" kern="1200" dirty="0">
                <a:solidFill>
                  <a:schemeClr val="tx1"/>
                </a:solidFill>
                <a:effectLst/>
                <a:latin typeface="+mn-lt"/>
                <a:ea typeface="+mn-ea"/>
                <a:cs typeface="+mn-cs"/>
              </a:rPr>
              <a:t>.  Sie </a:t>
            </a:r>
            <a:r>
              <a:rPr lang="en-GB" sz="1200" kern="1200" dirty="0" err="1">
                <a:solidFill>
                  <a:schemeClr val="tx1"/>
                </a:solidFill>
                <a:effectLst/>
                <a:latin typeface="+mn-lt"/>
                <a:ea typeface="+mn-ea"/>
                <a:cs typeface="+mn-cs"/>
              </a:rPr>
              <a:t>isst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Und was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ihre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Lieblingsmusik</a:t>
            </a:r>
            <a:r>
              <a:rPr lang="en-GB" sz="1200" kern="1200" dirty="0">
                <a:solidFill>
                  <a:schemeClr val="tx1"/>
                </a:solidFill>
                <a:effectLst/>
                <a:latin typeface="+mn-lt"/>
                <a:ea typeface="+mn-ea"/>
                <a:cs typeface="+mn-cs"/>
              </a:rPr>
              <a:t>?  (can we avoid saying ‘art’ on the end, here?)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Sie mag Jazz </a:t>
            </a:r>
            <a:r>
              <a:rPr lang="en-GB" sz="1200" kern="1200" dirty="0" err="1">
                <a:solidFill>
                  <a:schemeClr val="tx1"/>
                </a:solidFill>
                <a:effectLst/>
                <a:latin typeface="+mn-lt"/>
                <a:ea typeface="+mn-ea"/>
                <a:cs typeface="+mn-cs"/>
              </a:rPr>
              <a:t>sehr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gemeinsam</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Lieblingsmusik</a:t>
            </a:r>
            <a:r>
              <a:rPr lang="en-GB" sz="1200" kern="1200" dirty="0">
                <a:solidFill>
                  <a:schemeClr val="tx1"/>
                </a:solidFill>
                <a:effectLst/>
                <a:latin typeface="+mn-lt"/>
                <a:ea typeface="+mn-ea"/>
                <a:cs typeface="+mn-cs"/>
              </a:rPr>
              <a:t> is Rock.  Und du, </a:t>
            </a:r>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was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deine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Mark Forster. </a:t>
            </a:r>
            <a:r>
              <a:rPr lang="en-GB" sz="1200" b="1" kern="1200" dirty="0">
                <a:solidFill>
                  <a:schemeClr val="tx1"/>
                </a:solidFill>
                <a:effectLst/>
                <a:latin typeface="+mn-lt"/>
                <a:ea typeface="+mn-ea"/>
                <a:cs typeface="+mn-cs"/>
              </a:rPr>
              <a:t>[Seine]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Musik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toll!</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931617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Writing</a:t>
            </a:r>
            <a:br>
              <a:rPr lang="en-GB" b="0" dirty="0"/>
            </a:br>
            <a:r>
              <a:rPr lang="en-GB" b="0" dirty="0"/>
              <a:t>Teachers to draw attention to the compound</a:t>
            </a:r>
            <a:r>
              <a:rPr lang="en-GB" b="0" baseline="0" dirty="0"/>
              <a:t> noun </a:t>
            </a:r>
            <a:r>
              <a:rPr lang="en-GB" b="0" baseline="0" dirty="0" err="1"/>
              <a:t>Englischhausaufgaben</a:t>
            </a:r>
            <a:r>
              <a:rPr lang="en-GB" b="0" baseline="0" dirty="0"/>
              <a:t> and ensure that the meaning is clear.  Students can be reminded to try to break down longer, unfamiliar-looking words to see if they can understand them.  An animated line appear to divide the nouns.</a:t>
            </a:r>
            <a:br>
              <a:rPr lang="en-GB" b="0" baseline="0" dirty="0"/>
            </a:br>
            <a:br>
              <a:rPr lang="en-GB" b="0" baseline="0" dirty="0"/>
            </a:br>
            <a:r>
              <a:rPr lang="en-GB" b="0" baseline="0" dirty="0"/>
              <a:t>The context here is that </a:t>
            </a:r>
            <a:r>
              <a:rPr lang="en-GB" b="0" baseline="0" dirty="0" err="1"/>
              <a:t>Katja’s</a:t>
            </a:r>
            <a:r>
              <a:rPr lang="en-GB" b="0" baseline="0" dirty="0"/>
              <a:t> English homework involved her having to interview Mehmet (as we saw in the previous task) and write up some of the interview in English.</a:t>
            </a:r>
            <a:br>
              <a:rPr lang="en-GB" b="0" baseline="0" dirty="0"/>
            </a:br>
            <a:r>
              <a:rPr lang="en-GB" b="0" baseline="0" dirty="0"/>
              <a:t>Pupils challenge themselves to see if they can do the equivalent of </a:t>
            </a:r>
            <a:r>
              <a:rPr lang="en-GB" b="0" baseline="0" dirty="0" err="1"/>
              <a:t>Katja’s</a:t>
            </a:r>
            <a:r>
              <a:rPr lang="en-GB" b="0" baseline="0" dirty="0"/>
              <a:t> English homework, but in German.</a:t>
            </a:r>
            <a:br>
              <a:rPr lang="en-GB" b="0" baseline="0" dirty="0"/>
            </a:br>
            <a:br>
              <a:rPr lang="en-GB" b="0" baseline="0" dirty="0"/>
            </a:br>
            <a:r>
              <a:rPr lang="en-GB" b="0" dirty="0"/>
              <a:t>Pupils translate </a:t>
            </a:r>
            <a:r>
              <a:rPr lang="en-GB" b="0" dirty="0" err="1"/>
              <a:t>Katjas</a:t>
            </a:r>
            <a:r>
              <a:rPr lang="en-GB" b="0" baseline="0" dirty="0"/>
              <a:t> English HW </a:t>
            </a:r>
            <a:r>
              <a:rPr lang="en-GB" b="0" dirty="0"/>
              <a:t>sentences into German. </a:t>
            </a:r>
            <a:br>
              <a:rPr lang="en-GB" b="0" dirty="0"/>
            </a:br>
            <a:br>
              <a:rPr lang="en-GB" b="0" dirty="0"/>
            </a:br>
            <a:r>
              <a:rPr lang="en-GB" b="0" dirty="0"/>
              <a:t>The answers are on the next slide.</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816131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641328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 this oral exercise, pupils</a:t>
            </a:r>
            <a:r>
              <a:rPr lang="en-GB" b="0" baseline="0" dirty="0"/>
              <a:t> must obtain information from their partner in order to complete the grid on the next slide.  </a:t>
            </a:r>
            <a:br>
              <a:rPr lang="en-GB" b="0" baseline="0" dirty="0"/>
            </a:br>
            <a:r>
              <a:rPr lang="en-GB" b="1" baseline="0" dirty="0"/>
              <a:t>Model the dialogue on the left.</a:t>
            </a:r>
            <a:br>
              <a:rPr lang="en-GB" b="0" baseline="0" dirty="0"/>
            </a:br>
            <a:r>
              <a:rPr lang="en-GB" b="0" baseline="0" dirty="0"/>
              <a:t>If the partner says s/he has no siblings, then the next question must use </a:t>
            </a:r>
            <a:r>
              <a:rPr lang="en-GB" b="0" i="1" baseline="0" dirty="0" err="1"/>
              <a:t>dein</a:t>
            </a:r>
            <a:r>
              <a:rPr lang="en-GB" b="0" i="0" baseline="0" dirty="0"/>
              <a:t> and the answer </a:t>
            </a:r>
            <a:r>
              <a:rPr lang="en-GB" b="0" i="1" baseline="0" dirty="0" err="1"/>
              <a:t>mein</a:t>
            </a:r>
            <a:r>
              <a:rPr lang="en-GB" b="0"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Model the dialogue on the right.</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They choose the correct possessive adjective for the information obtained from the first question, and then choose whether to add an ‘e’ from their knowledge of the noun they are given already in the grid.</a:t>
            </a:r>
            <a:br>
              <a:rPr lang="en-GB" b="0" i="0" baseline="0" dirty="0"/>
            </a:br>
            <a:br>
              <a:rPr lang="en-GB" b="0" i="0" baseline="0" dirty="0"/>
            </a:br>
            <a:r>
              <a:rPr lang="en-GB" b="0" i="0" baseline="0" dirty="0"/>
              <a:t>Note: the ----------- on students’ grids indicates that the person has no favourite and the student needs to use ‘</a:t>
            </a:r>
            <a:r>
              <a:rPr lang="en-GB" b="0" i="0" baseline="0" dirty="0" err="1"/>
              <a:t>keinen</a:t>
            </a:r>
            <a:r>
              <a:rPr lang="en-GB" b="0" i="0" baseline="0" dirty="0"/>
              <a:t> / </a:t>
            </a:r>
            <a:r>
              <a:rPr lang="en-GB" b="0" i="0" baseline="0" dirty="0" err="1"/>
              <a:t>keine</a:t>
            </a:r>
            <a:r>
              <a:rPr lang="en-GB" b="0" i="0" baseline="0" dirty="0"/>
              <a:t> / </a:t>
            </a:r>
            <a:r>
              <a:rPr lang="en-GB" b="0" i="0" baseline="0" dirty="0" err="1"/>
              <a:t>kein</a:t>
            </a:r>
            <a:r>
              <a:rPr lang="en-GB" b="0" i="0" baseline="0" dirty="0"/>
              <a:t>’</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928874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9223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744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54077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23181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4851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54592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7789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4984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39286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06423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1778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57794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16230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67455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94407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610054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0354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34979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5172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6980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2995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36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025530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68651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726356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3392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2630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11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0016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04/05/2020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9130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04/05/2020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5502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04/05/2020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30029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4710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2049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04/05/2020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55232871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070774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380747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5.png"/><Relationship Id="rId7" Type="http://schemas.openxmlformats.org/officeDocument/2006/relationships/audio" Target="../media/audio19.wav"/><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audio" Target="../media/audio18.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6.png"/><Relationship Id="rId9" Type="http://schemas.openxmlformats.org/officeDocument/2006/relationships/audio" Target="../media/audio5.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slideLayout" Target="../slideLayouts/slideLayout24.xml"/><Relationship Id="rId7" Type="http://schemas.openxmlformats.org/officeDocument/2006/relationships/audio" Target="../media/audio10.wav"/><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9.wav"/><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gif"/><Relationship Id="rId4" Type="http://schemas.openxmlformats.org/officeDocument/2006/relationships/notesSlide" Target="../notesSlides/notesSlide5.xml"/><Relationship Id="rId9" Type="http://schemas.openxmlformats.org/officeDocument/2006/relationships/audio" Target="../media/audio12.wav"/></Relationships>
</file>

<file path=ppt/slides/_rels/slide6.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slideLayout" Target="../slideLayouts/slideLayout24.xml"/><Relationship Id="rId7" Type="http://schemas.openxmlformats.org/officeDocument/2006/relationships/audio" Target="../media/audio14.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3.wav"/><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2A9254CA-1C9D-784A-8697-DD901F995502}"/>
              </a:ext>
            </a:extLst>
          </p:cNvPr>
          <p:cNvSpPr>
            <a:spLocks noGrp="1"/>
          </p:cNvSpPr>
          <p:nvPr>
            <p:ph type="ctrTitle"/>
          </p:nvPr>
        </p:nvSpPr>
        <p:spPr>
          <a:xfrm>
            <a:off x="172596" y="2281470"/>
            <a:ext cx="9144000" cy="651870"/>
          </a:xfrm>
        </p:spPr>
        <p:txBody>
          <a:bodyPr>
            <a:normAutofit fontScale="90000"/>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Grammatik</a:t>
            </a:r>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Title 3">
            <a:extLst>
              <a:ext uri="{FF2B5EF4-FFF2-40B4-BE49-F238E27FC236}">
                <a16:creationId xmlns:a16="http://schemas.microsoft.com/office/drawing/2014/main" id="{2353EC8D-FBC7-498D-8462-7600D94F448D}"/>
              </a:ext>
            </a:extLst>
          </p:cNvPr>
          <p:cNvSpPr txBox="1">
            <a:spLocks/>
          </p:cNvSpPr>
          <p:nvPr/>
        </p:nvSpPr>
        <p:spPr>
          <a:xfrm>
            <a:off x="166350" y="501133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a:t>
            </a:r>
          </a:p>
        </p:txBody>
      </p:sp>
      <p:sp>
        <p:nvSpPr>
          <p:cNvPr id="14" name="Title 3">
            <a:extLst>
              <a:ext uri="{FF2B5EF4-FFF2-40B4-BE49-F238E27FC236}">
                <a16:creationId xmlns:a16="http://schemas.microsoft.com/office/drawing/2014/main" id="{DD709A35-8A67-477B-B4E2-66A8131B1190}"/>
              </a:ext>
            </a:extLst>
          </p:cNvPr>
          <p:cNvSpPr txBox="1">
            <a:spLocks/>
          </p:cNvSpPr>
          <p:nvPr/>
        </p:nvSpPr>
        <p:spPr>
          <a:xfrm>
            <a:off x="166350"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Stuart Williams /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04/05/20</a:t>
            </a:r>
          </a:p>
        </p:txBody>
      </p:sp>
    </p:spTree>
    <p:extLst>
      <p:ext uri="{BB962C8B-B14F-4D97-AF65-F5344CB8AC3E}">
        <p14:creationId xmlns:p14="http://schemas.microsoft.com/office/powerpoint/2010/main" val="388837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a:solidFill>
                  <a:schemeClr val="bg1"/>
                </a:solidFill>
              </a:rPr>
              <a:t>Self-study version</a:t>
            </a:r>
          </a:p>
        </p:txBody>
      </p:sp>
      <p:sp>
        <p:nvSpPr>
          <p:cNvPr id="7" name="TextBox 6">
            <a:extLst>
              <a:ext uri="{FF2B5EF4-FFF2-40B4-BE49-F238E27FC236}">
                <a16:creationId xmlns:a16="http://schemas.microsoft.com/office/drawing/2014/main" id="{1096058F-580D-446F-A949-5FAC4219C7BD}"/>
              </a:ext>
            </a:extLst>
          </p:cNvPr>
          <p:cNvSpPr txBox="1"/>
          <p:nvPr/>
        </p:nvSpPr>
        <p:spPr>
          <a:xfrm>
            <a:off x="126857" y="1209147"/>
            <a:ext cx="11555219" cy="430887"/>
          </a:xfrm>
          <a:prstGeom prst="rect">
            <a:avLst/>
          </a:prstGeom>
          <a:noFill/>
        </p:spPr>
        <p:txBody>
          <a:bodyPr wrap="square" rtlCol="0">
            <a:spAutoFit/>
          </a:bodyPr>
          <a:lstStyle/>
          <a:p>
            <a:r>
              <a:rPr lang="en-GB" sz="2200" b="1" dirty="0">
                <a:solidFill>
                  <a:srgbClr val="1F4E79"/>
                </a:solidFill>
                <a:latin typeface="Century Gothic" panose="020B0502020202020204" pitchFamily="34" charset="0"/>
              </a:rPr>
              <a:t>Partner A</a:t>
            </a: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nvGraphicFramePr>
        <p:xfrm>
          <a:off x="210939" y="1622132"/>
          <a:ext cx="11789002" cy="4576644"/>
        </p:xfrm>
        <a:graphic>
          <a:graphicData uri="http://schemas.openxmlformats.org/drawingml/2006/table">
            <a:tbl>
              <a:tblPr firstRow="1" bandRow="1">
                <a:tableStyleId>{C4B1156A-380E-4F78-BDF5-A606A8083BF9}</a:tableStyleId>
              </a:tblPr>
              <a:tblGrid>
                <a:gridCol w="610915">
                  <a:extLst>
                    <a:ext uri="{9D8B030D-6E8A-4147-A177-3AD203B41FA5}">
                      <a16:colId xmlns:a16="http://schemas.microsoft.com/office/drawing/2014/main" val="4141926184"/>
                    </a:ext>
                  </a:extLst>
                </a:gridCol>
                <a:gridCol w="2501195">
                  <a:extLst>
                    <a:ext uri="{9D8B030D-6E8A-4147-A177-3AD203B41FA5}">
                      <a16:colId xmlns:a16="http://schemas.microsoft.com/office/drawing/2014/main" val="2951996604"/>
                    </a:ext>
                  </a:extLst>
                </a:gridCol>
                <a:gridCol w="3077751">
                  <a:extLst>
                    <a:ext uri="{9D8B030D-6E8A-4147-A177-3AD203B41FA5}">
                      <a16:colId xmlns:a16="http://schemas.microsoft.com/office/drawing/2014/main" val="1009723302"/>
                    </a:ext>
                  </a:extLst>
                </a:gridCol>
                <a:gridCol w="5599141">
                  <a:extLst>
                    <a:ext uri="{9D8B030D-6E8A-4147-A177-3AD203B41FA5}">
                      <a16:colId xmlns:a16="http://schemas.microsoft.com/office/drawing/2014/main" val="1444865877"/>
                    </a:ext>
                  </a:extLst>
                </a:gridCol>
              </a:tblGrid>
              <a:tr h="919044">
                <a:tc>
                  <a:txBody>
                    <a:bodyPr/>
                    <a:lstStyle/>
                    <a:p>
                      <a:pPr algn="ctr"/>
                      <a:endParaRPr lang="en-GB" sz="2000" dirty="0">
                        <a:solidFill>
                          <a:srgbClr val="115076"/>
                        </a:solidFill>
                        <a:latin typeface="Century Gothic" panose="020B0502020202020204" pitchFamily="34" charset="0"/>
                      </a:endParaRPr>
                    </a:p>
                  </a:txBody>
                  <a:tcPr anchor="ctr">
                    <a:solidFill>
                      <a:schemeClr val="bg1"/>
                    </a:solidFill>
                  </a:tcPr>
                </a:tc>
                <a:tc>
                  <a:txBody>
                    <a:bodyPr/>
                    <a:lstStyle/>
                    <a:p>
                      <a:pPr algn="l"/>
                      <a:r>
                        <a:rPr lang="en-GB" sz="2400" dirty="0" err="1">
                          <a:solidFill>
                            <a:srgbClr val="115076"/>
                          </a:solidFill>
                          <a:latin typeface="Century Gothic" panose="020B0502020202020204" pitchFamily="34" charset="0"/>
                        </a:rPr>
                        <a:t>Bruder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oder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Schwester</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pPr algn="ctr"/>
                      <a:endParaRPr lang="en-GB" sz="2400" b="0" dirty="0">
                        <a:solidFill>
                          <a:srgbClr val="115076"/>
                        </a:solidFill>
                        <a:latin typeface="Century Gothic" panose="020B0502020202020204" pitchFamily="34" charset="0"/>
                      </a:endParaRPr>
                    </a:p>
                  </a:txBody>
                  <a:tcPr anchor="ctr">
                    <a:solidFill>
                      <a:schemeClr val="bg1"/>
                    </a:solidFill>
                  </a:tcPr>
                </a:tc>
                <a:tc>
                  <a:txBody>
                    <a:bodyPr/>
                    <a:lstStyle/>
                    <a:p>
                      <a:pPr algn="ct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363815721"/>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2400" dirty="0">
                          <a:solidFill>
                            <a:srgbClr val="115076"/>
                          </a:solidFill>
                          <a:latin typeface="Century Gothic" panose="020B0502020202020204" pitchFamily="34" charset="0"/>
                        </a:rPr>
                        <a:t>1</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Lieblingssport</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617132009"/>
                  </a:ext>
                </a:extLst>
              </a:tr>
              <a:tr h="389605">
                <a:tc>
                  <a:txBody>
                    <a:bodyPr/>
                    <a:lstStyle/>
                    <a:p>
                      <a:pPr marL="0" indent="0" algn="ctr">
                        <a:buFont typeface="+mj-lt"/>
                        <a:buNone/>
                      </a:pPr>
                      <a:r>
                        <a:rPr lang="en-GB" sz="2400" b="0" dirty="0">
                          <a:solidFill>
                            <a:srgbClr val="115076"/>
                          </a:solidFill>
                          <a:latin typeface="Century Gothic" panose="020B0502020202020204" pitchFamily="34" charset="0"/>
                        </a:rPr>
                        <a:t>2</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Lieblingsort</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r>
                        <a:rPr lang="en-GB" sz="2400" b="1" dirty="0">
                          <a:solidFill>
                            <a:srgbClr val="DAA520"/>
                          </a:solidFill>
                          <a:latin typeface="Century Gothic" panose="020B0502020202020204" pitchFamily="34" charset="0"/>
                        </a:rPr>
                        <a:t>Leipzig</a:t>
                      </a:r>
                    </a:p>
                  </a:txBody>
                  <a:tcPr anchor="ctr">
                    <a:solidFill>
                      <a:schemeClr val="bg1"/>
                    </a:solidFill>
                  </a:tcPr>
                </a:tc>
                <a:extLst>
                  <a:ext uri="{0D108BD9-81ED-4DB2-BD59-A6C34878D82A}">
                    <a16:rowId xmlns:a16="http://schemas.microsoft.com/office/drawing/2014/main" val="21243763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3</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Lieblingssängerin</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602478167"/>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4</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Lieblingstag</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Freitag</a:t>
                      </a: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81861564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5</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Lieblingsspieler</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203056926"/>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6</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Lieblingsfilm</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r>
                        <a:rPr lang="en-GB" sz="2400" b="1" dirty="0">
                          <a:solidFill>
                            <a:srgbClr val="DAA520"/>
                          </a:solidFill>
                          <a:latin typeface="Century Gothic" panose="020B0502020202020204" pitchFamily="34" charset="0"/>
                        </a:rPr>
                        <a:t>-----------</a:t>
                      </a:r>
                    </a:p>
                  </a:txBody>
                  <a:tcPr anchor="ctr">
                    <a:solidFill>
                      <a:schemeClr val="bg1"/>
                    </a:solidFill>
                  </a:tcPr>
                </a:tc>
                <a:extLst>
                  <a:ext uri="{0D108BD9-81ED-4DB2-BD59-A6C34878D82A}">
                    <a16:rowId xmlns:a16="http://schemas.microsoft.com/office/drawing/2014/main" val="372048989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7</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Lieblingsband</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434416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8</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Lieblingsfarbe</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grün</a:t>
                      </a: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802475182"/>
                  </a:ext>
                </a:extLst>
              </a:tr>
            </a:tbl>
          </a:graphicData>
        </a:graphic>
      </p:graphicFrame>
      <p:sp>
        <p:nvSpPr>
          <p:cNvPr id="3" name="Action Button: Sound 2">
            <a:hlinkClick r:id="" action="ppaction://noaction" highlightClick="1">
              <a:snd r:embed="rId4" name="3.1.4 roleplay - ja ich habe eine Schwester.wav"/>
            </a:hlinkClick>
          </p:cNvPr>
          <p:cNvSpPr/>
          <p:nvPr/>
        </p:nvSpPr>
        <p:spPr>
          <a:xfrm>
            <a:off x="2926080" y="2560320"/>
            <a:ext cx="365760" cy="407963"/>
          </a:xfrm>
          <a:prstGeom prst="actionButtonSound">
            <a:avLst/>
          </a:prstGeom>
          <a:solidFill>
            <a:srgbClr val="115076"/>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Action Button: Sound 7">
            <a:hlinkClick r:id="" action="ppaction://noaction" highlightClick="1">
              <a:snd r:embed="rId5" name="3.1.4 roleplay - ihr Lieblingssport ist Rugby.wav"/>
            </a:hlinkClick>
          </p:cNvPr>
          <p:cNvSpPr/>
          <p:nvPr/>
        </p:nvSpPr>
        <p:spPr>
          <a:xfrm>
            <a:off x="6441440" y="2560320"/>
            <a:ext cx="365760" cy="407963"/>
          </a:xfrm>
          <a:prstGeom prst="actionButtonSound">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Sound 8">
            <a:hlinkClick r:id="" action="ppaction://noaction" highlightClick="1">
              <a:snd r:embed="rId6" name="3.1.4 roleplay - ja ich habe einen Bruder.wav"/>
            </a:hlinkClick>
          </p:cNvPr>
          <p:cNvSpPr/>
          <p:nvPr/>
        </p:nvSpPr>
        <p:spPr>
          <a:xfrm>
            <a:off x="2926080" y="3480606"/>
            <a:ext cx="365760" cy="407963"/>
          </a:xfrm>
          <a:prstGeom prst="actionButtonSound">
            <a:avLst/>
          </a:prstGeom>
          <a:solidFill>
            <a:srgbClr val="115076"/>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Action Button: Sound 9">
            <a:hlinkClick r:id="" action="ppaction://noaction" highlightClick="1">
              <a:snd r:embed="rId7" name="3.1.4 roleplay - er hat keine Lieblingsaengerin.wav"/>
            </a:hlinkClick>
          </p:cNvPr>
          <p:cNvSpPr/>
          <p:nvPr/>
        </p:nvSpPr>
        <p:spPr>
          <a:xfrm>
            <a:off x="6441440" y="3480605"/>
            <a:ext cx="365760" cy="407963"/>
          </a:xfrm>
          <a:prstGeom prst="actionButtonSound">
            <a:avLst/>
          </a:prstGeom>
          <a:solidFill>
            <a:srgbClr val="115076"/>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Sound 10">
            <a:hlinkClick r:id="" action="ppaction://noaction" highlightClick="1">
              <a:snd r:embed="rId8" name="3.1.4 roleplay - nein ich habe keine Geschwister.wav"/>
            </a:hlinkClick>
          </p:cNvPr>
          <p:cNvSpPr/>
          <p:nvPr/>
        </p:nvSpPr>
        <p:spPr>
          <a:xfrm>
            <a:off x="2926080" y="4386824"/>
            <a:ext cx="365760" cy="407963"/>
          </a:xfrm>
          <a:prstGeom prst="actionButtonSound">
            <a:avLst/>
          </a:prstGeom>
          <a:solidFill>
            <a:srgbClr val="115076"/>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Action Button: Sound 11">
            <a:hlinkClick r:id="" action="ppaction://noaction" highlightClick="1">
              <a:snd r:embed="rId9" name="3.1.4 roleplay - mein Lieblingsspieler ist Raffa Nadal er ist Tennisspieler.wav"/>
            </a:hlinkClick>
          </p:cNvPr>
          <p:cNvSpPr/>
          <p:nvPr/>
        </p:nvSpPr>
        <p:spPr>
          <a:xfrm>
            <a:off x="6441440" y="4400890"/>
            <a:ext cx="365760" cy="407963"/>
          </a:xfrm>
          <a:prstGeom prst="actionButtonSound">
            <a:avLst/>
          </a:prstGeom>
          <a:solidFill>
            <a:srgbClr val="115076"/>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Action Button: Sound 12">
            <a:hlinkClick r:id="" action="ppaction://noaction" highlightClick="1">
              <a:snd r:embed="rId6" name="3.1.4 roleplay - ja ich habe einen Bruder.wav"/>
            </a:hlinkClick>
          </p:cNvPr>
          <p:cNvSpPr/>
          <p:nvPr/>
        </p:nvSpPr>
        <p:spPr>
          <a:xfrm>
            <a:off x="2926080" y="5292800"/>
            <a:ext cx="365760" cy="407963"/>
          </a:xfrm>
          <a:prstGeom prst="actionButtonSound">
            <a:avLst/>
          </a:prstGeom>
          <a:solidFill>
            <a:srgbClr val="115076"/>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Action Button: Sound 13">
            <a:hlinkClick r:id="" action="ppaction://noaction" highlightClick="1">
              <a:snd r:embed="rId10" name="3.1.4 roleplay - seine Lieblingsband ist Kro.wav"/>
            </a:hlinkClick>
          </p:cNvPr>
          <p:cNvSpPr/>
          <p:nvPr/>
        </p:nvSpPr>
        <p:spPr>
          <a:xfrm>
            <a:off x="6441440" y="5299833"/>
            <a:ext cx="365760" cy="407963"/>
          </a:xfrm>
          <a:prstGeom prst="actionButtonSound">
            <a:avLst/>
          </a:prstGeom>
          <a:solidFill>
            <a:srgbClr val="115076"/>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577152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0379034" y="213709"/>
            <a:ext cx="1620907"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ANTWORTEN</a:t>
            </a: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Fragen</a:t>
            </a:r>
            <a:r>
              <a:rPr lang="en-GB" sz="3600" b="1" dirty="0">
                <a:solidFill>
                  <a:schemeClr val="bg1"/>
                </a:solidFill>
              </a:rPr>
              <a:t> </a:t>
            </a:r>
            <a:r>
              <a:rPr lang="en-GB" sz="3600" b="1" dirty="0" err="1">
                <a:solidFill>
                  <a:schemeClr val="bg1"/>
                </a:solidFill>
              </a:rPr>
              <a:t>über</a:t>
            </a:r>
            <a:r>
              <a:rPr lang="en-GB" sz="3600" b="1" dirty="0">
                <a:solidFill>
                  <a:schemeClr val="bg1"/>
                </a:solidFill>
              </a:rPr>
              <a:t> </a:t>
            </a:r>
            <a:r>
              <a:rPr lang="en-GB" sz="3600" b="1" dirty="0" err="1">
                <a:solidFill>
                  <a:schemeClr val="bg1"/>
                </a:solidFill>
              </a:rPr>
              <a:t>Familien</a:t>
            </a:r>
            <a:endParaRPr lang="en-GB" sz="36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126857" y="1209147"/>
            <a:ext cx="11555219" cy="430887"/>
          </a:xfrm>
          <a:prstGeom prst="rect">
            <a:avLst/>
          </a:prstGeom>
          <a:noFill/>
        </p:spPr>
        <p:txBody>
          <a:bodyPr wrap="square" rtlCol="0">
            <a:spAutoFit/>
          </a:bodyPr>
          <a:lstStyle/>
          <a:p>
            <a:r>
              <a:rPr lang="en-GB" sz="2200" b="1" dirty="0">
                <a:solidFill>
                  <a:srgbClr val="1F4E79"/>
                </a:solidFill>
                <a:latin typeface="Century Gothic" panose="020B0502020202020204" pitchFamily="34" charset="0"/>
              </a:rPr>
              <a:t>Partner A &amp; B</a:t>
            </a: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nvGraphicFramePr>
        <p:xfrm>
          <a:off x="210939" y="1622132"/>
          <a:ext cx="11789002" cy="4576644"/>
        </p:xfrm>
        <a:graphic>
          <a:graphicData uri="http://schemas.openxmlformats.org/drawingml/2006/table">
            <a:tbl>
              <a:tblPr firstRow="1" bandRow="1">
                <a:tableStyleId>{C4B1156A-380E-4F78-BDF5-A606A8083BF9}</a:tableStyleId>
              </a:tblPr>
              <a:tblGrid>
                <a:gridCol w="610915">
                  <a:extLst>
                    <a:ext uri="{9D8B030D-6E8A-4147-A177-3AD203B41FA5}">
                      <a16:colId xmlns:a16="http://schemas.microsoft.com/office/drawing/2014/main" val="4141926184"/>
                    </a:ext>
                  </a:extLst>
                </a:gridCol>
                <a:gridCol w="2501195">
                  <a:extLst>
                    <a:ext uri="{9D8B030D-6E8A-4147-A177-3AD203B41FA5}">
                      <a16:colId xmlns:a16="http://schemas.microsoft.com/office/drawing/2014/main" val="2951996604"/>
                    </a:ext>
                  </a:extLst>
                </a:gridCol>
                <a:gridCol w="3077751">
                  <a:extLst>
                    <a:ext uri="{9D8B030D-6E8A-4147-A177-3AD203B41FA5}">
                      <a16:colId xmlns:a16="http://schemas.microsoft.com/office/drawing/2014/main" val="1009723302"/>
                    </a:ext>
                  </a:extLst>
                </a:gridCol>
                <a:gridCol w="5599141">
                  <a:extLst>
                    <a:ext uri="{9D8B030D-6E8A-4147-A177-3AD203B41FA5}">
                      <a16:colId xmlns:a16="http://schemas.microsoft.com/office/drawing/2014/main" val="1444865877"/>
                    </a:ext>
                  </a:extLst>
                </a:gridCol>
              </a:tblGrid>
              <a:tr h="919044">
                <a:tc>
                  <a:txBody>
                    <a:bodyPr/>
                    <a:lstStyle/>
                    <a:p>
                      <a:pPr algn="ctr"/>
                      <a:endParaRPr lang="en-GB" sz="2000" dirty="0">
                        <a:solidFill>
                          <a:srgbClr val="115076"/>
                        </a:solidFill>
                        <a:latin typeface="Century Gothic" panose="020B0502020202020204" pitchFamily="34" charset="0"/>
                      </a:endParaRPr>
                    </a:p>
                  </a:txBody>
                  <a:tcPr anchor="ctr">
                    <a:solidFill>
                      <a:schemeClr val="bg1"/>
                    </a:solidFill>
                  </a:tcPr>
                </a:tc>
                <a:tc>
                  <a:txBody>
                    <a:bodyPr/>
                    <a:lstStyle/>
                    <a:p>
                      <a:pPr algn="l"/>
                      <a:r>
                        <a:rPr lang="en-GB" sz="2400" dirty="0" err="1">
                          <a:solidFill>
                            <a:srgbClr val="115076"/>
                          </a:solidFill>
                          <a:latin typeface="Century Gothic" panose="020B0502020202020204" pitchFamily="34" charset="0"/>
                        </a:rPr>
                        <a:t>Bruder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oder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Schwester</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pPr algn="ctr"/>
                      <a:endParaRPr lang="en-GB" sz="2400" b="0" dirty="0">
                        <a:solidFill>
                          <a:srgbClr val="115076"/>
                        </a:solidFill>
                        <a:latin typeface="Century Gothic" panose="020B0502020202020204" pitchFamily="34" charset="0"/>
                      </a:endParaRPr>
                    </a:p>
                  </a:txBody>
                  <a:tcPr anchor="ctr">
                    <a:solidFill>
                      <a:schemeClr val="bg1"/>
                    </a:solidFill>
                  </a:tcPr>
                </a:tc>
                <a:tc>
                  <a:txBody>
                    <a:bodyPr/>
                    <a:lstStyle/>
                    <a:p>
                      <a:pPr algn="ct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363815721"/>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2400" dirty="0">
                          <a:solidFill>
                            <a:srgbClr val="115076"/>
                          </a:solidFill>
                          <a:latin typeface="Century Gothic" panose="020B0502020202020204" pitchFamily="34" charset="0"/>
                        </a:rPr>
                        <a:t>1</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Lieblingssport</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Rugby</a:t>
                      </a:r>
                    </a:p>
                  </a:txBody>
                  <a:tcPr>
                    <a:solidFill>
                      <a:schemeClr val="bg1"/>
                    </a:solidFill>
                  </a:tcPr>
                </a:tc>
                <a:extLst>
                  <a:ext uri="{0D108BD9-81ED-4DB2-BD59-A6C34878D82A}">
                    <a16:rowId xmlns:a16="http://schemas.microsoft.com/office/drawing/2014/main" val="3617132009"/>
                  </a:ext>
                </a:extLst>
              </a:tr>
              <a:tr h="389605">
                <a:tc>
                  <a:txBody>
                    <a:bodyPr/>
                    <a:lstStyle/>
                    <a:p>
                      <a:pPr marL="0" indent="0" algn="ctr">
                        <a:buFont typeface="+mj-lt"/>
                        <a:buNone/>
                      </a:pPr>
                      <a:r>
                        <a:rPr lang="en-GB" sz="2400" b="0" dirty="0">
                          <a:solidFill>
                            <a:srgbClr val="115076"/>
                          </a:solidFill>
                          <a:latin typeface="Century Gothic" panose="020B0502020202020204" pitchFamily="34" charset="0"/>
                        </a:rPr>
                        <a:t>2</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Lieblingsort</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Leipzig</a:t>
                      </a:r>
                    </a:p>
                  </a:txBody>
                  <a:tcPr>
                    <a:solidFill>
                      <a:schemeClr val="bg1"/>
                    </a:solidFill>
                  </a:tcPr>
                </a:tc>
                <a:extLst>
                  <a:ext uri="{0D108BD9-81ED-4DB2-BD59-A6C34878D82A}">
                    <a16:rowId xmlns:a16="http://schemas.microsoft.com/office/drawing/2014/main" val="21243763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3</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Lieblingssängerin</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602478167"/>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4</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Lieblingstag</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Freitag</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81861564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5</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Lieblingsspieler</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Rafa</a:t>
                      </a:r>
                      <a:r>
                        <a:rPr lang="en-GB" sz="2400" b="1" dirty="0">
                          <a:solidFill>
                            <a:srgbClr val="DAA520"/>
                          </a:solidFill>
                          <a:latin typeface="Century Gothic" panose="020B0502020202020204" pitchFamily="34" charset="0"/>
                        </a:rPr>
                        <a:t> Nadal, </a:t>
                      </a:r>
                      <a:r>
                        <a:rPr lang="en-GB" sz="2400" b="1" dirty="0" err="1">
                          <a:solidFill>
                            <a:srgbClr val="DAA520"/>
                          </a:solidFill>
                          <a:latin typeface="Century Gothic" panose="020B0502020202020204" pitchFamily="34" charset="0"/>
                        </a:rPr>
                        <a:t>Tennisspieler</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203056926"/>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6</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Lieblingsfilm</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72048989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7</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Lieblingsband</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Cro</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434416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8</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Lieblingsfarbe</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grün</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02475182"/>
                  </a:ext>
                </a:extLst>
              </a:tr>
            </a:tbl>
          </a:graphicData>
        </a:graphic>
      </p:graphicFrame>
    </p:spTree>
    <p:extLst>
      <p:ext uri="{BB962C8B-B14F-4D97-AF65-F5344CB8AC3E}">
        <p14:creationId xmlns:p14="http://schemas.microsoft.com/office/powerpoint/2010/main" val="39854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Fragen</a:t>
            </a:r>
            <a:r>
              <a:rPr lang="en-GB" sz="3600" b="1" dirty="0">
                <a:solidFill>
                  <a:schemeClr val="bg1"/>
                </a:solidFill>
              </a:rPr>
              <a:t> </a:t>
            </a:r>
            <a:r>
              <a:rPr lang="en-GB" sz="3600" b="1" dirty="0" err="1">
                <a:solidFill>
                  <a:schemeClr val="bg1"/>
                </a:solidFill>
              </a:rPr>
              <a:t>über</a:t>
            </a:r>
            <a:r>
              <a:rPr lang="en-GB" sz="3600" b="1" dirty="0">
                <a:solidFill>
                  <a:schemeClr val="bg1"/>
                </a:solidFill>
              </a:rPr>
              <a:t> </a:t>
            </a:r>
            <a:r>
              <a:rPr lang="en-GB" sz="3600" b="1" dirty="0" err="1">
                <a:solidFill>
                  <a:schemeClr val="bg1"/>
                </a:solidFill>
              </a:rPr>
              <a:t>Familien</a:t>
            </a:r>
            <a:endParaRPr lang="en-GB" sz="36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126857" y="1209147"/>
            <a:ext cx="11555219" cy="430887"/>
          </a:xfrm>
          <a:prstGeom prst="rect">
            <a:avLst/>
          </a:prstGeom>
          <a:noFill/>
        </p:spPr>
        <p:txBody>
          <a:bodyPr wrap="square" rtlCol="0">
            <a:spAutoFit/>
          </a:bodyPr>
          <a:lstStyle/>
          <a:p>
            <a:r>
              <a:rPr lang="en-GB" sz="2200" b="1" dirty="0">
                <a:solidFill>
                  <a:srgbClr val="1F4E79"/>
                </a:solidFill>
                <a:latin typeface="Century Gothic" panose="020B0502020202020204" pitchFamily="34" charset="0"/>
              </a:rPr>
              <a:t>Partner A</a:t>
            </a: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nvGraphicFramePr>
        <p:xfrm>
          <a:off x="210939" y="1622132"/>
          <a:ext cx="11789002" cy="4576644"/>
        </p:xfrm>
        <a:graphic>
          <a:graphicData uri="http://schemas.openxmlformats.org/drawingml/2006/table">
            <a:tbl>
              <a:tblPr firstRow="1" bandRow="1">
                <a:tableStyleId>{C4B1156A-380E-4F78-BDF5-A606A8083BF9}</a:tableStyleId>
              </a:tblPr>
              <a:tblGrid>
                <a:gridCol w="610915">
                  <a:extLst>
                    <a:ext uri="{9D8B030D-6E8A-4147-A177-3AD203B41FA5}">
                      <a16:colId xmlns:a16="http://schemas.microsoft.com/office/drawing/2014/main" val="4141926184"/>
                    </a:ext>
                  </a:extLst>
                </a:gridCol>
                <a:gridCol w="2501195">
                  <a:extLst>
                    <a:ext uri="{9D8B030D-6E8A-4147-A177-3AD203B41FA5}">
                      <a16:colId xmlns:a16="http://schemas.microsoft.com/office/drawing/2014/main" val="2951996604"/>
                    </a:ext>
                  </a:extLst>
                </a:gridCol>
                <a:gridCol w="3077751">
                  <a:extLst>
                    <a:ext uri="{9D8B030D-6E8A-4147-A177-3AD203B41FA5}">
                      <a16:colId xmlns:a16="http://schemas.microsoft.com/office/drawing/2014/main" val="1009723302"/>
                    </a:ext>
                  </a:extLst>
                </a:gridCol>
                <a:gridCol w="5599141">
                  <a:extLst>
                    <a:ext uri="{9D8B030D-6E8A-4147-A177-3AD203B41FA5}">
                      <a16:colId xmlns:a16="http://schemas.microsoft.com/office/drawing/2014/main" val="1444865877"/>
                    </a:ext>
                  </a:extLst>
                </a:gridCol>
              </a:tblGrid>
              <a:tr h="919044">
                <a:tc>
                  <a:txBody>
                    <a:bodyPr/>
                    <a:lstStyle/>
                    <a:p>
                      <a:pPr algn="ctr"/>
                      <a:endParaRPr lang="en-GB" sz="2000" dirty="0">
                        <a:solidFill>
                          <a:srgbClr val="115076"/>
                        </a:solidFill>
                        <a:latin typeface="Century Gothic" panose="020B0502020202020204" pitchFamily="34" charset="0"/>
                      </a:endParaRPr>
                    </a:p>
                  </a:txBody>
                  <a:tcPr anchor="ctr">
                    <a:solidFill>
                      <a:schemeClr val="bg1"/>
                    </a:solidFill>
                  </a:tcPr>
                </a:tc>
                <a:tc>
                  <a:txBody>
                    <a:bodyPr/>
                    <a:lstStyle/>
                    <a:p>
                      <a:pPr algn="l"/>
                      <a:r>
                        <a:rPr lang="en-GB" sz="2400" dirty="0" err="1">
                          <a:solidFill>
                            <a:srgbClr val="115076"/>
                          </a:solidFill>
                          <a:latin typeface="Century Gothic" panose="020B0502020202020204" pitchFamily="34" charset="0"/>
                        </a:rPr>
                        <a:t>Bruder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oder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Schwester</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pPr algn="ctr"/>
                      <a:endParaRPr lang="en-GB" sz="2400" b="0" dirty="0">
                        <a:solidFill>
                          <a:srgbClr val="115076"/>
                        </a:solidFill>
                        <a:latin typeface="Century Gothic" panose="020B0502020202020204" pitchFamily="34" charset="0"/>
                      </a:endParaRPr>
                    </a:p>
                  </a:txBody>
                  <a:tcPr anchor="ctr">
                    <a:solidFill>
                      <a:schemeClr val="bg1"/>
                    </a:solidFill>
                  </a:tcPr>
                </a:tc>
                <a:tc>
                  <a:txBody>
                    <a:bodyPr/>
                    <a:lstStyle/>
                    <a:p>
                      <a:pPr algn="ct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363815721"/>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2400" dirty="0">
                          <a:solidFill>
                            <a:srgbClr val="115076"/>
                          </a:solidFill>
                          <a:latin typeface="Century Gothic" panose="020B0502020202020204" pitchFamily="34" charset="0"/>
                        </a:rPr>
                        <a:t>1</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Lieblingssport</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617132009"/>
                  </a:ext>
                </a:extLst>
              </a:tr>
              <a:tr h="389605">
                <a:tc>
                  <a:txBody>
                    <a:bodyPr/>
                    <a:lstStyle/>
                    <a:p>
                      <a:pPr marL="0" indent="0" algn="ctr">
                        <a:buFont typeface="+mj-lt"/>
                        <a:buNone/>
                      </a:pPr>
                      <a:r>
                        <a:rPr lang="en-GB" sz="2400" b="0" dirty="0">
                          <a:solidFill>
                            <a:srgbClr val="115076"/>
                          </a:solidFill>
                          <a:latin typeface="Century Gothic" panose="020B0502020202020204" pitchFamily="34" charset="0"/>
                        </a:rPr>
                        <a:t>2</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Lieblingsort</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r>
                        <a:rPr lang="en-GB" sz="2400" b="1" dirty="0">
                          <a:solidFill>
                            <a:srgbClr val="DAA520"/>
                          </a:solidFill>
                          <a:latin typeface="Century Gothic" panose="020B0502020202020204" pitchFamily="34" charset="0"/>
                        </a:rPr>
                        <a:t>Leipzig</a:t>
                      </a:r>
                    </a:p>
                  </a:txBody>
                  <a:tcPr anchor="ctr">
                    <a:solidFill>
                      <a:schemeClr val="bg1"/>
                    </a:solidFill>
                  </a:tcPr>
                </a:tc>
                <a:extLst>
                  <a:ext uri="{0D108BD9-81ED-4DB2-BD59-A6C34878D82A}">
                    <a16:rowId xmlns:a16="http://schemas.microsoft.com/office/drawing/2014/main" val="21243763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3</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Lieblingssängerin</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602478167"/>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4</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Lieblingstag</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Freitag</a:t>
                      </a: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81861564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5</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Lieblingsspieler</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203056926"/>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6</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Lieblingsfilm</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r>
                        <a:rPr lang="en-GB" sz="2400" b="1" dirty="0">
                          <a:solidFill>
                            <a:srgbClr val="DAA520"/>
                          </a:solidFill>
                          <a:latin typeface="Century Gothic" panose="020B0502020202020204" pitchFamily="34" charset="0"/>
                        </a:rPr>
                        <a:t>-----------</a:t>
                      </a:r>
                    </a:p>
                  </a:txBody>
                  <a:tcPr anchor="ctr">
                    <a:solidFill>
                      <a:schemeClr val="bg1"/>
                    </a:solidFill>
                  </a:tcPr>
                </a:tc>
                <a:extLst>
                  <a:ext uri="{0D108BD9-81ED-4DB2-BD59-A6C34878D82A}">
                    <a16:rowId xmlns:a16="http://schemas.microsoft.com/office/drawing/2014/main" val="372048989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7</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Lieblingsband</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434416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8</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rgbClr val="115076"/>
                          </a:solidFill>
                          <a:latin typeface="Century Gothic" panose="020B0502020202020204" pitchFamily="34" charset="0"/>
                        </a:rPr>
                        <a:t>Lieblingsfarbe</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grün</a:t>
                      </a: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802475182"/>
                  </a:ext>
                </a:extLst>
              </a:tr>
            </a:tbl>
          </a:graphicData>
        </a:graphic>
      </p:graphicFrame>
    </p:spTree>
    <p:extLst>
      <p:ext uri="{BB962C8B-B14F-4D97-AF65-F5344CB8AC3E}">
        <p14:creationId xmlns:p14="http://schemas.microsoft.com/office/powerpoint/2010/main" val="211255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Fragen</a:t>
            </a:r>
            <a:r>
              <a:rPr lang="en-GB" sz="3600" b="1" dirty="0">
                <a:solidFill>
                  <a:schemeClr val="bg1"/>
                </a:solidFill>
              </a:rPr>
              <a:t> </a:t>
            </a:r>
            <a:r>
              <a:rPr lang="en-GB" sz="3600" b="1" dirty="0" err="1">
                <a:solidFill>
                  <a:schemeClr val="bg1"/>
                </a:solidFill>
              </a:rPr>
              <a:t>über</a:t>
            </a:r>
            <a:r>
              <a:rPr lang="en-GB" sz="3600" b="1" dirty="0">
                <a:solidFill>
                  <a:schemeClr val="bg1"/>
                </a:solidFill>
              </a:rPr>
              <a:t> </a:t>
            </a:r>
            <a:r>
              <a:rPr lang="en-GB" sz="3600" b="1" dirty="0" err="1">
                <a:solidFill>
                  <a:schemeClr val="bg1"/>
                </a:solidFill>
              </a:rPr>
              <a:t>Familien</a:t>
            </a:r>
            <a:endParaRPr lang="en-GB" sz="36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126857" y="1209147"/>
            <a:ext cx="11555219" cy="430887"/>
          </a:xfrm>
          <a:prstGeom prst="rect">
            <a:avLst/>
          </a:prstGeom>
          <a:noFill/>
        </p:spPr>
        <p:txBody>
          <a:bodyPr wrap="square" rtlCol="0">
            <a:spAutoFit/>
          </a:bodyPr>
          <a:lstStyle/>
          <a:p>
            <a:r>
              <a:rPr lang="en-GB" sz="2200" b="1" dirty="0">
                <a:solidFill>
                  <a:srgbClr val="1F4E79"/>
                </a:solidFill>
                <a:latin typeface="Century Gothic" panose="020B0502020202020204" pitchFamily="34" charset="0"/>
              </a:rPr>
              <a:t>Partner B</a:t>
            </a: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nvGraphicFramePr>
        <p:xfrm>
          <a:off x="210939" y="1622132"/>
          <a:ext cx="11789002" cy="4576644"/>
        </p:xfrm>
        <a:graphic>
          <a:graphicData uri="http://schemas.openxmlformats.org/drawingml/2006/table">
            <a:tbl>
              <a:tblPr firstRow="1" bandRow="1">
                <a:tableStyleId>{C4B1156A-380E-4F78-BDF5-A606A8083BF9}</a:tableStyleId>
              </a:tblPr>
              <a:tblGrid>
                <a:gridCol w="610915">
                  <a:extLst>
                    <a:ext uri="{9D8B030D-6E8A-4147-A177-3AD203B41FA5}">
                      <a16:colId xmlns:a16="http://schemas.microsoft.com/office/drawing/2014/main" val="4141926184"/>
                    </a:ext>
                  </a:extLst>
                </a:gridCol>
                <a:gridCol w="2501195">
                  <a:extLst>
                    <a:ext uri="{9D8B030D-6E8A-4147-A177-3AD203B41FA5}">
                      <a16:colId xmlns:a16="http://schemas.microsoft.com/office/drawing/2014/main" val="2951996604"/>
                    </a:ext>
                  </a:extLst>
                </a:gridCol>
                <a:gridCol w="3077751">
                  <a:extLst>
                    <a:ext uri="{9D8B030D-6E8A-4147-A177-3AD203B41FA5}">
                      <a16:colId xmlns:a16="http://schemas.microsoft.com/office/drawing/2014/main" val="1009723302"/>
                    </a:ext>
                  </a:extLst>
                </a:gridCol>
                <a:gridCol w="5599141">
                  <a:extLst>
                    <a:ext uri="{9D8B030D-6E8A-4147-A177-3AD203B41FA5}">
                      <a16:colId xmlns:a16="http://schemas.microsoft.com/office/drawing/2014/main" val="1444865877"/>
                    </a:ext>
                  </a:extLst>
                </a:gridCol>
              </a:tblGrid>
              <a:tr h="919044">
                <a:tc>
                  <a:txBody>
                    <a:bodyPr/>
                    <a:lstStyle/>
                    <a:p>
                      <a:pPr algn="ctr"/>
                      <a:endParaRPr lang="en-GB" sz="2000" dirty="0">
                        <a:solidFill>
                          <a:srgbClr val="115076"/>
                        </a:solidFill>
                        <a:latin typeface="Century Gothic" panose="020B0502020202020204" pitchFamily="34" charset="0"/>
                      </a:endParaRPr>
                    </a:p>
                  </a:txBody>
                  <a:tcPr anchor="ctr">
                    <a:solidFill>
                      <a:schemeClr val="bg1"/>
                    </a:solidFill>
                  </a:tcPr>
                </a:tc>
                <a:tc>
                  <a:txBody>
                    <a:bodyPr/>
                    <a:lstStyle/>
                    <a:p>
                      <a:pPr algn="l"/>
                      <a:r>
                        <a:rPr lang="en-GB" sz="2400" dirty="0" err="1">
                          <a:solidFill>
                            <a:srgbClr val="115076"/>
                          </a:solidFill>
                          <a:latin typeface="Century Gothic" panose="020B0502020202020204" pitchFamily="34" charset="0"/>
                        </a:rPr>
                        <a:t>Bruder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oder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Schwester</a:t>
                      </a:r>
                      <a:r>
                        <a:rPr lang="en-GB" sz="2400" dirty="0">
                          <a:solidFill>
                            <a:srgbClr val="115076"/>
                          </a:solidFill>
                          <a:latin typeface="Century Gothic" panose="020B0502020202020204" pitchFamily="34" charset="0"/>
                        </a:rPr>
                        <a:t>?</a:t>
                      </a:r>
                    </a:p>
                  </a:txBody>
                  <a:tcPr anchor="ctr">
                    <a:solidFill>
                      <a:schemeClr val="bg1"/>
                    </a:solidFill>
                  </a:tcPr>
                </a:tc>
                <a:tc>
                  <a:txBody>
                    <a:bodyPr/>
                    <a:lstStyle/>
                    <a:p>
                      <a:pPr algn="ctr"/>
                      <a:endParaRPr lang="en-GB" sz="2400" b="0" dirty="0">
                        <a:solidFill>
                          <a:srgbClr val="115076"/>
                        </a:solidFill>
                        <a:latin typeface="Century Gothic" panose="020B0502020202020204" pitchFamily="34" charset="0"/>
                      </a:endParaRPr>
                    </a:p>
                  </a:txBody>
                  <a:tcPr anchor="ctr">
                    <a:solidFill>
                      <a:schemeClr val="bg1"/>
                    </a:solidFill>
                  </a:tcPr>
                </a:tc>
                <a:tc>
                  <a:txBody>
                    <a:bodyPr/>
                    <a:lstStyle/>
                    <a:p>
                      <a:pPr algn="ct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363815721"/>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2400" dirty="0">
                          <a:solidFill>
                            <a:srgbClr val="115076"/>
                          </a:solidFill>
                          <a:latin typeface="Century Gothic" panose="020B0502020202020204" pitchFamily="34" charset="0"/>
                        </a:rPr>
                        <a:t>1</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Lieblingssport</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Rugby</a:t>
                      </a:r>
                    </a:p>
                  </a:txBody>
                  <a:tcPr>
                    <a:solidFill>
                      <a:schemeClr val="bg1"/>
                    </a:solidFill>
                  </a:tcPr>
                </a:tc>
                <a:extLst>
                  <a:ext uri="{0D108BD9-81ED-4DB2-BD59-A6C34878D82A}">
                    <a16:rowId xmlns:a16="http://schemas.microsoft.com/office/drawing/2014/main" val="3617132009"/>
                  </a:ext>
                </a:extLst>
              </a:tr>
              <a:tr h="389605">
                <a:tc>
                  <a:txBody>
                    <a:bodyPr/>
                    <a:lstStyle/>
                    <a:p>
                      <a:pPr marL="0" indent="0" algn="ctr">
                        <a:buFont typeface="+mj-lt"/>
                        <a:buNone/>
                      </a:pPr>
                      <a:r>
                        <a:rPr lang="en-GB" sz="2400" b="0" dirty="0">
                          <a:solidFill>
                            <a:srgbClr val="115076"/>
                          </a:solidFill>
                          <a:latin typeface="Century Gothic" panose="020B0502020202020204" pitchFamily="34" charset="0"/>
                        </a:rPr>
                        <a:t>2</a:t>
                      </a:r>
                    </a:p>
                  </a:txBody>
                  <a:tcPr anchor="ct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Lieblingsort</a:t>
                      </a:r>
                      <a:r>
                        <a:rPr lang="en-GB" sz="2400" dirty="0">
                          <a:solidFill>
                            <a:srgbClr val="115076"/>
                          </a:solidFill>
                          <a:latin typeface="Century Gothic" panose="020B0502020202020204" pitchFamily="34" charset="0"/>
                        </a:rPr>
                        <a:t>:</a:t>
                      </a:r>
                    </a:p>
                  </a:txBody>
                  <a:tcP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1243763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3</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Lieblingssängerin</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602478167"/>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4</a:t>
                      </a:r>
                    </a:p>
                  </a:txBody>
                  <a:tcPr anchor="ctr">
                    <a:solidFill>
                      <a:schemeClr val="bg1"/>
                    </a:solidFill>
                  </a:tcPr>
                </a:tc>
                <a:tc>
                  <a:txBody>
                    <a:bodyPr/>
                    <a:lstStyle/>
                    <a:p>
                      <a:endParaRPr lang="en-GB" sz="2400">
                        <a:solidFill>
                          <a:srgbClr val="115076"/>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Lieblingstag</a:t>
                      </a:r>
                      <a:r>
                        <a:rPr lang="en-GB" sz="2400" dirty="0">
                          <a:solidFill>
                            <a:srgbClr val="115076"/>
                          </a:solidFill>
                          <a:latin typeface="Century Gothic" panose="020B0502020202020204" pitchFamily="34" charset="0"/>
                        </a:rPr>
                        <a:t>:</a:t>
                      </a:r>
                    </a:p>
                  </a:txBody>
                  <a:tcP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81861564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5</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Lieblingsspieler</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Rafa</a:t>
                      </a:r>
                      <a:r>
                        <a:rPr lang="en-GB" sz="2400" b="1" dirty="0">
                          <a:solidFill>
                            <a:srgbClr val="DAA520"/>
                          </a:solidFill>
                          <a:latin typeface="Century Gothic" panose="020B0502020202020204" pitchFamily="34" charset="0"/>
                        </a:rPr>
                        <a:t> Nadal, </a:t>
                      </a:r>
                      <a:r>
                        <a:rPr lang="en-GB" sz="2400" b="1" dirty="0" err="1">
                          <a:solidFill>
                            <a:srgbClr val="DAA520"/>
                          </a:solidFill>
                          <a:latin typeface="Century Gothic" panose="020B0502020202020204" pitchFamily="34" charset="0"/>
                        </a:rPr>
                        <a:t>Tennisspieler</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203056926"/>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6</a:t>
                      </a:r>
                    </a:p>
                  </a:txBody>
                  <a:tcPr anchor="ct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Lieblingsfilm</a:t>
                      </a:r>
                      <a:r>
                        <a:rPr lang="en-GB" sz="2400" dirty="0">
                          <a:solidFill>
                            <a:srgbClr val="115076"/>
                          </a:solidFill>
                          <a:latin typeface="Century Gothic" panose="020B0502020202020204" pitchFamily="34" charset="0"/>
                        </a:rPr>
                        <a:t>:</a:t>
                      </a:r>
                    </a:p>
                  </a:txBody>
                  <a:tcP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72048989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7</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Lieblingsband</a:t>
                      </a:r>
                      <a:r>
                        <a:rPr lang="en-GB" sz="2400" dirty="0">
                          <a:solidFill>
                            <a:srgbClr val="115076"/>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Cro</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434416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8</a:t>
                      </a:r>
                    </a:p>
                  </a:txBody>
                  <a:tcPr anchor="ct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tc>
                  <a:txBody>
                    <a:bodyPr/>
                    <a:lstStyle/>
                    <a:p>
                      <a:r>
                        <a:rPr lang="en-GB" sz="2400" dirty="0" err="1">
                          <a:solidFill>
                            <a:srgbClr val="115076"/>
                          </a:solidFill>
                          <a:latin typeface="Century Gothic" panose="020B0502020202020204" pitchFamily="34" charset="0"/>
                        </a:rPr>
                        <a:t>Lieblingsfarbe</a:t>
                      </a:r>
                      <a:r>
                        <a:rPr lang="en-GB" sz="2400" dirty="0">
                          <a:solidFill>
                            <a:srgbClr val="115076"/>
                          </a:solidFill>
                          <a:latin typeface="Century Gothic" panose="020B0502020202020204" pitchFamily="34" charset="0"/>
                        </a:rPr>
                        <a:t>:</a:t>
                      </a:r>
                    </a:p>
                  </a:txBody>
                  <a:tcP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02475182"/>
                  </a:ext>
                </a:extLst>
              </a:tr>
            </a:tbl>
          </a:graphicData>
        </a:graphic>
      </p:graphicFrame>
    </p:spTree>
    <p:extLst>
      <p:ext uri="{BB962C8B-B14F-4D97-AF65-F5344CB8AC3E}">
        <p14:creationId xmlns:p14="http://schemas.microsoft.com/office/powerpoint/2010/main" val="44292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Rounded Rectangle 11">
            <a:extLst>
              <a:ext uri="{FF2B5EF4-FFF2-40B4-BE49-F238E27FC236}">
                <a16:creationId xmlns:a16="http://schemas.microsoft.com/office/drawing/2014/main" id="{483D7EB9-C2AA-4190-98DE-925F861600E9}"/>
              </a:ext>
            </a:extLst>
          </p:cNvPr>
          <p:cNvSpPr/>
          <p:nvPr/>
        </p:nvSpPr>
        <p:spPr>
          <a:xfrm>
            <a:off x="10354235" y="247046"/>
            <a:ext cx="1603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8" name="TextBox 7"/>
          <p:cNvSpPr txBox="1"/>
          <p:nvPr/>
        </p:nvSpPr>
        <p:spPr>
          <a:xfrm>
            <a:off x="215154" y="1299487"/>
            <a:ext cx="11742174" cy="430887"/>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You have already learnt how to say </a:t>
            </a:r>
            <a:r>
              <a:rPr lang="en-GB" sz="2200" b="1" dirty="0">
                <a:solidFill>
                  <a:srgbClr val="5B9BD5">
                    <a:lumMod val="50000"/>
                  </a:srgbClr>
                </a:solidFill>
                <a:latin typeface="Century Gothic" panose="020B0502020202020204" pitchFamily="34" charset="0"/>
              </a:rPr>
              <a:t>my</a:t>
            </a:r>
            <a:r>
              <a:rPr lang="en-GB" sz="2200" dirty="0">
                <a:solidFill>
                  <a:srgbClr val="5B9BD5">
                    <a:lumMod val="50000"/>
                  </a:srgbClr>
                </a:solidFill>
                <a:latin typeface="Century Gothic" panose="020B0502020202020204" pitchFamily="34" charset="0"/>
              </a:rPr>
              <a:t>:</a:t>
            </a:r>
          </a:p>
        </p:txBody>
      </p:sp>
      <p:sp>
        <p:nvSpPr>
          <p:cNvPr id="10" name="TextBox 9"/>
          <p:cNvSpPr txBox="1"/>
          <p:nvPr/>
        </p:nvSpPr>
        <p:spPr>
          <a:xfrm>
            <a:off x="215153" y="1749260"/>
            <a:ext cx="3913093" cy="369332"/>
          </a:xfrm>
          <a:prstGeom prst="rect">
            <a:avLst/>
          </a:prstGeom>
          <a:noFill/>
        </p:spPr>
        <p:txBody>
          <a:bodyPr wrap="square" rtlCol="0">
            <a:spAutoFit/>
          </a:bodyPr>
          <a:lstStyle/>
          <a:p>
            <a:r>
              <a:rPr lang="en-GB" b="1" dirty="0">
                <a:solidFill>
                  <a:srgbClr val="115076"/>
                </a:solidFill>
                <a:latin typeface="Century Gothic" panose="020B0502020202020204" pitchFamily="34" charset="0"/>
              </a:rPr>
              <a:t>my </a:t>
            </a:r>
            <a:r>
              <a:rPr lang="en-GB" dirty="0">
                <a:solidFill>
                  <a:srgbClr val="115076"/>
                </a:solidFill>
                <a:latin typeface="Century Gothic" panose="020B0502020202020204" pitchFamily="34" charset="0"/>
              </a:rPr>
              <a:t>favourite film</a:t>
            </a:r>
          </a:p>
        </p:txBody>
      </p:sp>
      <p:sp>
        <p:nvSpPr>
          <p:cNvPr id="11" name="TextBox 10"/>
          <p:cNvSpPr txBox="1"/>
          <p:nvPr/>
        </p:nvSpPr>
        <p:spPr>
          <a:xfrm>
            <a:off x="4353251" y="1730374"/>
            <a:ext cx="3913093" cy="369332"/>
          </a:xfrm>
          <a:prstGeom prst="rect">
            <a:avLst/>
          </a:prstGeom>
          <a:noFill/>
        </p:spPr>
        <p:txBody>
          <a:bodyPr wrap="square" rtlCol="0">
            <a:spAutoFit/>
          </a:bodyPr>
          <a:lstStyle/>
          <a:p>
            <a:r>
              <a:rPr lang="en-GB" b="1" dirty="0">
                <a:solidFill>
                  <a:srgbClr val="115076"/>
                </a:solidFill>
                <a:latin typeface="Century Gothic" panose="020B0502020202020204" pitchFamily="34" charset="0"/>
              </a:rPr>
              <a:t>my </a:t>
            </a:r>
            <a:r>
              <a:rPr lang="en-GB" dirty="0">
                <a:solidFill>
                  <a:srgbClr val="115076"/>
                </a:solidFill>
                <a:latin typeface="Century Gothic" panose="020B0502020202020204" pitchFamily="34" charset="0"/>
              </a:rPr>
              <a:t>favourite band</a:t>
            </a:r>
          </a:p>
        </p:txBody>
      </p:sp>
      <p:sp>
        <p:nvSpPr>
          <p:cNvPr id="12" name="TextBox 11"/>
          <p:cNvSpPr txBox="1"/>
          <p:nvPr/>
        </p:nvSpPr>
        <p:spPr>
          <a:xfrm>
            <a:off x="8491349" y="1730374"/>
            <a:ext cx="3913093" cy="369332"/>
          </a:xfrm>
          <a:prstGeom prst="rect">
            <a:avLst/>
          </a:prstGeom>
          <a:noFill/>
        </p:spPr>
        <p:txBody>
          <a:bodyPr wrap="square" rtlCol="0">
            <a:spAutoFit/>
          </a:bodyPr>
          <a:lstStyle/>
          <a:p>
            <a:r>
              <a:rPr lang="en-GB" b="1" dirty="0">
                <a:solidFill>
                  <a:srgbClr val="115076"/>
                </a:solidFill>
                <a:latin typeface="Century Gothic" panose="020B0502020202020204" pitchFamily="34" charset="0"/>
              </a:rPr>
              <a:t>my </a:t>
            </a:r>
            <a:r>
              <a:rPr lang="en-GB" dirty="0">
                <a:solidFill>
                  <a:srgbClr val="115076"/>
                </a:solidFill>
                <a:latin typeface="Century Gothic" panose="020B0502020202020204" pitchFamily="34" charset="0"/>
              </a:rPr>
              <a:t>favourite book</a:t>
            </a:r>
          </a:p>
        </p:txBody>
      </p:sp>
      <p:sp>
        <p:nvSpPr>
          <p:cNvPr id="13" name="TextBox 12"/>
          <p:cNvSpPr txBox="1"/>
          <p:nvPr/>
        </p:nvSpPr>
        <p:spPr>
          <a:xfrm>
            <a:off x="215153" y="2176762"/>
            <a:ext cx="3913093" cy="369332"/>
          </a:xfrm>
          <a:prstGeom prst="rect">
            <a:avLst/>
          </a:prstGeom>
          <a:noFill/>
        </p:spPr>
        <p:txBody>
          <a:bodyPr wrap="square" rtlCol="0">
            <a:spAutoFit/>
          </a:bodyPr>
          <a:lstStyle/>
          <a:p>
            <a:r>
              <a:rPr lang="en-GB" b="1" err="1">
                <a:solidFill>
                  <a:srgbClr val="115076"/>
                </a:solidFill>
                <a:latin typeface="Century Gothic" panose="020B0502020202020204" pitchFamily="34" charset="0"/>
              </a:rPr>
              <a:t>mein</a:t>
            </a:r>
            <a:r>
              <a:rPr lang="en-GB" b="1">
                <a:solidFill>
                  <a:srgbClr val="115076"/>
                </a:solidFill>
                <a:latin typeface="Century Gothic" panose="020B0502020202020204" pitchFamily="34" charset="0"/>
              </a:rPr>
              <a:t> </a:t>
            </a:r>
            <a:r>
              <a:rPr lang="en-GB">
                <a:solidFill>
                  <a:srgbClr val="115076"/>
                </a:solidFill>
                <a:latin typeface="Century Gothic" panose="020B0502020202020204" pitchFamily="34" charset="0"/>
              </a:rPr>
              <a:t>Lieblingsfilm (m)</a:t>
            </a:r>
            <a:endParaRPr lang="en-GB" dirty="0">
              <a:solidFill>
                <a:srgbClr val="115076"/>
              </a:solidFill>
              <a:latin typeface="Century Gothic" panose="020B0502020202020204" pitchFamily="34" charset="0"/>
            </a:endParaRPr>
          </a:p>
        </p:txBody>
      </p:sp>
      <p:sp>
        <p:nvSpPr>
          <p:cNvPr id="14" name="TextBox 13"/>
          <p:cNvSpPr txBox="1"/>
          <p:nvPr/>
        </p:nvSpPr>
        <p:spPr>
          <a:xfrm>
            <a:off x="4353251" y="2157876"/>
            <a:ext cx="3913093" cy="369332"/>
          </a:xfrm>
          <a:prstGeom prst="rect">
            <a:avLst/>
          </a:prstGeom>
          <a:noFill/>
        </p:spPr>
        <p:txBody>
          <a:bodyPr wrap="square" rtlCol="0">
            <a:spAutoFit/>
          </a:bodyPr>
          <a:lstStyle/>
          <a:p>
            <a:r>
              <a:rPr lang="en-GB" b="1" err="1">
                <a:solidFill>
                  <a:srgbClr val="115076"/>
                </a:solidFill>
                <a:latin typeface="Century Gothic" panose="020B0502020202020204" pitchFamily="34" charset="0"/>
              </a:rPr>
              <a:t>mein</a:t>
            </a:r>
            <a:r>
              <a:rPr lang="en-GB" b="1" err="1">
                <a:solidFill>
                  <a:srgbClr val="ED7D31"/>
                </a:solidFill>
                <a:latin typeface="Century Gothic" panose="020B0502020202020204" pitchFamily="34" charset="0"/>
              </a:rPr>
              <a:t>e</a:t>
            </a:r>
            <a:r>
              <a:rPr lang="en-GB" b="1">
                <a:solidFill>
                  <a:srgbClr val="115076"/>
                </a:solidFill>
                <a:latin typeface="Century Gothic" panose="020B0502020202020204" pitchFamily="34" charset="0"/>
              </a:rPr>
              <a:t> </a:t>
            </a:r>
            <a:r>
              <a:rPr lang="en-GB">
                <a:solidFill>
                  <a:srgbClr val="115076"/>
                </a:solidFill>
                <a:latin typeface="Century Gothic" panose="020B0502020202020204" pitchFamily="34" charset="0"/>
              </a:rPr>
              <a:t>Lieblingsband (f)</a:t>
            </a:r>
            <a:endParaRPr lang="en-GB" dirty="0">
              <a:solidFill>
                <a:srgbClr val="115076"/>
              </a:solidFill>
              <a:latin typeface="Century Gothic" panose="020B0502020202020204" pitchFamily="34" charset="0"/>
            </a:endParaRPr>
          </a:p>
        </p:txBody>
      </p:sp>
      <p:sp>
        <p:nvSpPr>
          <p:cNvPr id="15" name="TextBox 14"/>
          <p:cNvSpPr txBox="1"/>
          <p:nvPr/>
        </p:nvSpPr>
        <p:spPr>
          <a:xfrm>
            <a:off x="8491349" y="2157876"/>
            <a:ext cx="3913093" cy="369332"/>
          </a:xfrm>
          <a:prstGeom prst="rect">
            <a:avLst/>
          </a:prstGeom>
          <a:noFill/>
        </p:spPr>
        <p:txBody>
          <a:bodyPr wrap="square" rtlCol="0">
            <a:spAutoFit/>
          </a:bodyPr>
          <a:lstStyle/>
          <a:p>
            <a:r>
              <a:rPr lang="en-GB" b="1" err="1">
                <a:solidFill>
                  <a:srgbClr val="115076"/>
                </a:solidFill>
                <a:latin typeface="Century Gothic" panose="020B0502020202020204" pitchFamily="34" charset="0"/>
              </a:rPr>
              <a:t>mein</a:t>
            </a:r>
            <a:r>
              <a:rPr lang="en-GB" b="1">
                <a:solidFill>
                  <a:srgbClr val="115076"/>
                </a:solidFill>
                <a:latin typeface="Century Gothic" panose="020B0502020202020204" pitchFamily="34" charset="0"/>
              </a:rPr>
              <a:t> </a:t>
            </a:r>
            <a:r>
              <a:rPr lang="en-GB">
                <a:solidFill>
                  <a:srgbClr val="115076"/>
                </a:solidFill>
                <a:latin typeface="Century Gothic" panose="020B0502020202020204" pitchFamily="34" charset="0"/>
              </a:rPr>
              <a:t>Lieblingsbuch (n)</a:t>
            </a:r>
            <a:endParaRPr lang="en-GB" dirty="0">
              <a:solidFill>
                <a:srgbClr val="115076"/>
              </a:solidFill>
              <a:latin typeface="Century Gothic" panose="020B0502020202020204" pitchFamily="34" charset="0"/>
            </a:endParaRPr>
          </a:p>
        </p:txBody>
      </p:sp>
      <p:sp>
        <p:nvSpPr>
          <p:cNvPr id="16" name="TextBox 15"/>
          <p:cNvSpPr txBox="1"/>
          <p:nvPr/>
        </p:nvSpPr>
        <p:spPr>
          <a:xfrm>
            <a:off x="215154" y="2684975"/>
            <a:ext cx="11742174" cy="430887"/>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This is a </a:t>
            </a:r>
            <a:r>
              <a:rPr lang="en-GB" sz="2200" b="1" dirty="0">
                <a:solidFill>
                  <a:srgbClr val="5B9BD5">
                    <a:lumMod val="50000"/>
                  </a:srgbClr>
                </a:solidFill>
                <a:latin typeface="Century Gothic" panose="020B0502020202020204" pitchFamily="34" charset="0"/>
              </a:rPr>
              <a:t>possessive adjective</a:t>
            </a:r>
            <a:r>
              <a:rPr lang="en-GB" sz="2200" dirty="0">
                <a:solidFill>
                  <a:srgbClr val="5B9BD5">
                    <a:lumMod val="50000"/>
                  </a:srgbClr>
                </a:solidFill>
                <a:latin typeface="Century Gothic" panose="020B0502020202020204" pitchFamily="34" charset="0"/>
              </a:rPr>
              <a:t>, as it </a:t>
            </a:r>
            <a:r>
              <a:rPr lang="en-GB" sz="2200" b="1" dirty="0">
                <a:solidFill>
                  <a:srgbClr val="5B9BD5">
                    <a:lumMod val="50000"/>
                  </a:srgbClr>
                </a:solidFill>
                <a:latin typeface="Century Gothic" panose="020B0502020202020204" pitchFamily="34" charset="0"/>
              </a:rPr>
              <a:t>describes</a:t>
            </a:r>
            <a:r>
              <a:rPr lang="en-GB" sz="2200" dirty="0">
                <a:solidFill>
                  <a:srgbClr val="5B9BD5">
                    <a:lumMod val="50000"/>
                  </a:srgbClr>
                </a:solidFill>
                <a:latin typeface="Century Gothic" panose="020B0502020202020204" pitchFamily="34" charset="0"/>
              </a:rPr>
              <a:t> the noun by saying who </a:t>
            </a:r>
            <a:r>
              <a:rPr lang="en-GB" sz="2200" b="1" i="1" dirty="0">
                <a:solidFill>
                  <a:srgbClr val="5B9BD5">
                    <a:lumMod val="50000"/>
                  </a:srgbClr>
                </a:solidFill>
                <a:latin typeface="Century Gothic" panose="020B0502020202020204" pitchFamily="34" charset="0"/>
              </a:rPr>
              <a:t>possesses</a:t>
            </a:r>
            <a:r>
              <a:rPr lang="en-GB" sz="2200" dirty="0">
                <a:solidFill>
                  <a:srgbClr val="5B9BD5">
                    <a:lumMod val="50000"/>
                  </a:srgbClr>
                </a:solidFill>
                <a:latin typeface="Century Gothic" panose="020B0502020202020204" pitchFamily="34" charset="0"/>
              </a:rPr>
              <a:t> it.</a:t>
            </a:r>
          </a:p>
        </p:txBody>
      </p:sp>
      <p:sp>
        <p:nvSpPr>
          <p:cNvPr id="17" name="TextBox 16"/>
          <p:cNvSpPr txBox="1"/>
          <p:nvPr/>
        </p:nvSpPr>
        <p:spPr>
          <a:xfrm>
            <a:off x="215154" y="3251358"/>
            <a:ext cx="11742174" cy="430887"/>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There is a </a:t>
            </a:r>
            <a:r>
              <a:rPr lang="en-GB" sz="2200" b="1" dirty="0">
                <a:solidFill>
                  <a:srgbClr val="5B9BD5">
                    <a:lumMod val="50000"/>
                  </a:srgbClr>
                </a:solidFill>
                <a:latin typeface="Century Gothic" panose="020B0502020202020204" pitchFamily="34" charset="0"/>
              </a:rPr>
              <a:t>possessive adjective</a:t>
            </a:r>
            <a:r>
              <a:rPr lang="en-GB" sz="2200" dirty="0">
                <a:solidFill>
                  <a:srgbClr val="5B9BD5">
                    <a:lumMod val="50000"/>
                  </a:srgbClr>
                </a:solidFill>
                <a:latin typeface="Century Gothic" panose="020B0502020202020204" pitchFamily="34" charset="0"/>
              </a:rPr>
              <a:t> for each of the pronouns:</a:t>
            </a:r>
          </a:p>
        </p:txBody>
      </p:sp>
      <p:sp>
        <p:nvSpPr>
          <p:cNvPr id="18" name="TextBox 17"/>
          <p:cNvSpPr txBox="1"/>
          <p:nvPr/>
        </p:nvSpPr>
        <p:spPr>
          <a:xfrm>
            <a:off x="215153" y="3836627"/>
            <a:ext cx="3913093" cy="369332"/>
          </a:xfrm>
          <a:prstGeom prst="rect">
            <a:avLst/>
          </a:prstGeom>
          <a:noFill/>
        </p:spPr>
        <p:txBody>
          <a:bodyPr wrap="square" rtlCol="0">
            <a:spAutoFit/>
          </a:bodyPr>
          <a:lstStyle/>
          <a:p>
            <a:r>
              <a:rPr lang="en-GB" b="1" dirty="0" err="1">
                <a:solidFill>
                  <a:srgbClr val="115076"/>
                </a:solidFill>
                <a:latin typeface="Century Gothic" panose="020B0502020202020204" pitchFamily="34" charset="0"/>
              </a:rPr>
              <a:t>dein</a:t>
            </a:r>
            <a:r>
              <a:rPr lang="en-GB" b="1" dirty="0">
                <a:solidFill>
                  <a:srgbClr val="115076"/>
                </a:solidFill>
                <a:latin typeface="Century Gothic" panose="020B0502020202020204" pitchFamily="34" charset="0"/>
              </a:rPr>
              <a:t> </a:t>
            </a:r>
            <a:r>
              <a:rPr lang="en-GB" dirty="0">
                <a:solidFill>
                  <a:srgbClr val="115076"/>
                </a:solidFill>
                <a:latin typeface="Century Gothic" panose="020B0502020202020204" pitchFamily="34" charset="0"/>
              </a:rPr>
              <a:t>- your</a:t>
            </a:r>
          </a:p>
        </p:txBody>
      </p:sp>
      <p:sp>
        <p:nvSpPr>
          <p:cNvPr id="19" name="TextBox 18"/>
          <p:cNvSpPr txBox="1"/>
          <p:nvPr/>
        </p:nvSpPr>
        <p:spPr>
          <a:xfrm>
            <a:off x="4353251" y="3817741"/>
            <a:ext cx="3913093" cy="369332"/>
          </a:xfrm>
          <a:prstGeom prst="rect">
            <a:avLst/>
          </a:prstGeom>
          <a:noFill/>
        </p:spPr>
        <p:txBody>
          <a:bodyPr wrap="square" rtlCol="0">
            <a:spAutoFit/>
          </a:bodyPr>
          <a:lstStyle/>
          <a:p>
            <a:r>
              <a:rPr lang="en-GB" b="1" dirty="0">
                <a:solidFill>
                  <a:srgbClr val="115076"/>
                </a:solidFill>
                <a:latin typeface="Century Gothic" panose="020B0502020202020204" pitchFamily="34" charset="0"/>
              </a:rPr>
              <a:t>sein</a:t>
            </a:r>
            <a:r>
              <a:rPr lang="en-GB" dirty="0">
                <a:solidFill>
                  <a:srgbClr val="115076"/>
                </a:solidFill>
                <a:latin typeface="Century Gothic" panose="020B0502020202020204" pitchFamily="34" charset="0"/>
              </a:rPr>
              <a:t> - his</a:t>
            </a:r>
          </a:p>
        </p:txBody>
      </p:sp>
      <p:sp>
        <p:nvSpPr>
          <p:cNvPr id="20" name="TextBox 19"/>
          <p:cNvSpPr txBox="1"/>
          <p:nvPr/>
        </p:nvSpPr>
        <p:spPr>
          <a:xfrm>
            <a:off x="8491349" y="3817741"/>
            <a:ext cx="3913093" cy="369332"/>
          </a:xfrm>
          <a:prstGeom prst="rect">
            <a:avLst/>
          </a:prstGeom>
          <a:noFill/>
        </p:spPr>
        <p:txBody>
          <a:bodyPr wrap="square" rtlCol="0">
            <a:spAutoFit/>
          </a:bodyPr>
          <a:lstStyle/>
          <a:p>
            <a:r>
              <a:rPr lang="en-GB" b="1" dirty="0" err="1">
                <a:solidFill>
                  <a:srgbClr val="115076"/>
                </a:solidFill>
                <a:latin typeface="Century Gothic" panose="020B0502020202020204" pitchFamily="34" charset="0"/>
              </a:rPr>
              <a:t>ihr</a:t>
            </a:r>
            <a:r>
              <a:rPr lang="en-GB" dirty="0">
                <a:solidFill>
                  <a:srgbClr val="115076"/>
                </a:solidFill>
                <a:latin typeface="Century Gothic" panose="020B0502020202020204" pitchFamily="34" charset="0"/>
              </a:rPr>
              <a:t> - her</a:t>
            </a:r>
          </a:p>
        </p:txBody>
      </p:sp>
      <p:sp>
        <p:nvSpPr>
          <p:cNvPr id="21" name="TextBox 20"/>
          <p:cNvSpPr txBox="1"/>
          <p:nvPr/>
        </p:nvSpPr>
        <p:spPr>
          <a:xfrm>
            <a:off x="215154" y="4360341"/>
            <a:ext cx="11742174" cy="430887"/>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Just like </a:t>
            </a:r>
            <a:r>
              <a:rPr lang="en-GB" sz="2200" b="1" dirty="0" err="1">
                <a:solidFill>
                  <a:srgbClr val="5B9BD5">
                    <a:lumMod val="50000"/>
                  </a:srgbClr>
                </a:solidFill>
                <a:latin typeface="Century Gothic" panose="020B0502020202020204" pitchFamily="34" charset="0"/>
              </a:rPr>
              <a:t>mein</a:t>
            </a:r>
            <a:r>
              <a:rPr lang="en-GB" sz="2200" dirty="0">
                <a:solidFill>
                  <a:srgbClr val="5B9BD5">
                    <a:lumMod val="50000"/>
                  </a:srgbClr>
                </a:solidFill>
                <a:latin typeface="Century Gothic" panose="020B0502020202020204" pitchFamily="34" charset="0"/>
              </a:rPr>
              <a:t> they must agree with the gender of the noun that follows:</a:t>
            </a:r>
          </a:p>
        </p:txBody>
      </p:sp>
      <p:sp>
        <p:nvSpPr>
          <p:cNvPr id="22" name="TextBox 21"/>
          <p:cNvSpPr txBox="1"/>
          <p:nvPr/>
        </p:nvSpPr>
        <p:spPr>
          <a:xfrm>
            <a:off x="215153" y="4964496"/>
            <a:ext cx="3913093" cy="369332"/>
          </a:xfrm>
          <a:prstGeom prst="rect">
            <a:avLst/>
          </a:prstGeom>
          <a:noFill/>
        </p:spPr>
        <p:txBody>
          <a:bodyPr wrap="square" rtlCol="0">
            <a:spAutoFit/>
          </a:bodyPr>
          <a:lstStyle/>
          <a:p>
            <a:r>
              <a:rPr lang="en-GB" b="1" err="1">
                <a:solidFill>
                  <a:srgbClr val="115076"/>
                </a:solidFill>
                <a:latin typeface="Century Gothic" panose="020B0502020202020204" pitchFamily="34" charset="0"/>
              </a:rPr>
              <a:t>dein</a:t>
            </a:r>
            <a:r>
              <a:rPr lang="en-GB" b="1">
                <a:solidFill>
                  <a:srgbClr val="115076"/>
                </a:solidFill>
                <a:latin typeface="Century Gothic" panose="020B0502020202020204" pitchFamily="34" charset="0"/>
              </a:rPr>
              <a:t> </a:t>
            </a:r>
            <a:r>
              <a:rPr lang="en-GB">
                <a:solidFill>
                  <a:srgbClr val="115076"/>
                </a:solidFill>
                <a:latin typeface="Century Gothic" panose="020B0502020202020204" pitchFamily="34" charset="0"/>
              </a:rPr>
              <a:t>Lieblingsfilm (m)</a:t>
            </a:r>
            <a:endParaRPr lang="en-GB" dirty="0">
              <a:solidFill>
                <a:srgbClr val="115076"/>
              </a:solidFill>
              <a:latin typeface="Century Gothic" panose="020B0502020202020204" pitchFamily="34" charset="0"/>
            </a:endParaRPr>
          </a:p>
        </p:txBody>
      </p:sp>
      <p:sp>
        <p:nvSpPr>
          <p:cNvPr id="23" name="TextBox 22"/>
          <p:cNvSpPr txBox="1"/>
          <p:nvPr/>
        </p:nvSpPr>
        <p:spPr>
          <a:xfrm>
            <a:off x="4353251" y="4945610"/>
            <a:ext cx="3913093" cy="369332"/>
          </a:xfrm>
          <a:prstGeom prst="rect">
            <a:avLst/>
          </a:prstGeom>
          <a:noFill/>
        </p:spPr>
        <p:txBody>
          <a:bodyPr wrap="square" rtlCol="0">
            <a:spAutoFit/>
          </a:bodyPr>
          <a:lstStyle/>
          <a:p>
            <a:r>
              <a:rPr lang="en-GB" b="1">
                <a:solidFill>
                  <a:srgbClr val="115076"/>
                </a:solidFill>
                <a:latin typeface="Century Gothic" panose="020B0502020202020204" pitchFamily="34" charset="0"/>
              </a:rPr>
              <a:t>sein</a:t>
            </a:r>
            <a:r>
              <a:rPr lang="en-GB" b="1">
                <a:solidFill>
                  <a:srgbClr val="ED7D31"/>
                </a:solidFill>
                <a:latin typeface="Century Gothic" panose="020B0502020202020204" pitchFamily="34" charset="0"/>
              </a:rPr>
              <a:t>e</a:t>
            </a:r>
            <a:r>
              <a:rPr lang="en-GB" b="1">
                <a:solidFill>
                  <a:srgbClr val="115076"/>
                </a:solidFill>
                <a:latin typeface="Century Gothic" panose="020B0502020202020204" pitchFamily="34" charset="0"/>
              </a:rPr>
              <a:t> </a:t>
            </a:r>
            <a:r>
              <a:rPr lang="en-GB">
                <a:solidFill>
                  <a:srgbClr val="115076"/>
                </a:solidFill>
                <a:latin typeface="Century Gothic" panose="020B0502020202020204" pitchFamily="34" charset="0"/>
              </a:rPr>
              <a:t>Lieblingsband (f)</a:t>
            </a:r>
            <a:endParaRPr lang="en-GB" dirty="0">
              <a:solidFill>
                <a:srgbClr val="115076"/>
              </a:solidFill>
              <a:latin typeface="Century Gothic" panose="020B0502020202020204" pitchFamily="34" charset="0"/>
            </a:endParaRPr>
          </a:p>
        </p:txBody>
      </p:sp>
      <p:sp>
        <p:nvSpPr>
          <p:cNvPr id="24" name="TextBox 23"/>
          <p:cNvSpPr txBox="1"/>
          <p:nvPr/>
        </p:nvSpPr>
        <p:spPr>
          <a:xfrm>
            <a:off x="8491349" y="4945610"/>
            <a:ext cx="3913093" cy="369332"/>
          </a:xfrm>
          <a:prstGeom prst="rect">
            <a:avLst/>
          </a:prstGeom>
          <a:noFill/>
        </p:spPr>
        <p:txBody>
          <a:bodyPr wrap="square" rtlCol="0">
            <a:spAutoFit/>
          </a:bodyPr>
          <a:lstStyle/>
          <a:p>
            <a:r>
              <a:rPr lang="en-GB" b="1" err="1">
                <a:solidFill>
                  <a:srgbClr val="115076"/>
                </a:solidFill>
                <a:latin typeface="Century Gothic" panose="020B0502020202020204" pitchFamily="34" charset="0"/>
              </a:rPr>
              <a:t>ihr</a:t>
            </a:r>
            <a:r>
              <a:rPr lang="en-GB" b="1">
                <a:solidFill>
                  <a:srgbClr val="115076"/>
                </a:solidFill>
                <a:latin typeface="Century Gothic" panose="020B0502020202020204" pitchFamily="34" charset="0"/>
              </a:rPr>
              <a:t> </a:t>
            </a:r>
            <a:r>
              <a:rPr lang="en-GB">
                <a:solidFill>
                  <a:srgbClr val="115076"/>
                </a:solidFill>
                <a:latin typeface="Century Gothic" panose="020B0502020202020204" pitchFamily="34" charset="0"/>
              </a:rPr>
              <a:t>Lieblingsbuch (n)</a:t>
            </a:r>
            <a:endParaRPr lang="en-GB" dirty="0">
              <a:solidFill>
                <a:srgbClr val="115076"/>
              </a:solidFill>
              <a:latin typeface="Century Gothic" panose="020B0502020202020204" pitchFamily="34" charset="0"/>
            </a:endParaRPr>
          </a:p>
        </p:txBody>
      </p:sp>
      <p:sp>
        <p:nvSpPr>
          <p:cNvPr id="25" name="Rounded Rectangular Callout 24"/>
          <p:cNvSpPr/>
          <p:nvPr/>
        </p:nvSpPr>
        <p:spPr>
          <a:xfrm>
            <a:off x="6580975" y="151120"/>
            <a:ext cx="3627112" cy="1338966"/>
          </a:xfrm>
          <a:prstGeom prst="wedgeRoundRectCallout">
            <a:avLst>
              <a:gd name="adj1" fmla="val -92766"/>
              <a:gd name="adj2" fmla="val 312863"/>
              <a:gd name="adj3" fmla="val 16667"/>
            </a:avLst>
          </a:prstGeom>
          <a:solidFill>
            <a:schemeClr val="accent1">
              <a:lumMod val="50000"/>
            </a:schemeClr>
          </a:solidFill>
          <a:ln>
            <a:solidFill>
              <a:srgbClr val="DAA52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Notice that the ending follows the gender of the noun, NOT whether it’s </a:t>
            </a:r>
            <a:br>
              <a:rPr lang="en-GB" sz="2000" dirty="0">
                <a:solidFill>
                  <a:prstClr val="white"/>
                </a:solidFill>
                <a:latin typeface="Century Gothic" panose="020B0502020202020204" pitchFamily="34" charset="0"/>
              </a:rPr>
            </a:br>
            <a:r>
              <a:rPr lang="en-GB" sz="2000" i="1" dirty="0">
                <a:solidFill>
                  <a:prstClr val="white"/>
                </a:solidFill>
                <a:latin typeface="Century Gothic" panose="020B0502020202020204" pitchFamily="34" charset="0"/>
              </a:rPr>
              <a:t>his</a:t>
            </a:r>
            <a:r>
              <a:rPr lang="en-GB" sz="2000" dirty="0">
                <a:solidFill>
                  <a:prstClr val="white"/>
                </a:solidFill>
                <a:latin typeface="Century Gothic" panose="020B0502020202020204" pitchFamily="34" charset="0"/>
              </a:rPr>
              <a:t> or </a:t>
            </a:r>
            <a:r>
              <a:rPr lang="en-GB" sz="2000" i="1" dirty="0">
                <a:solidFill>
                  <a:prstClr val="white"/>
                </a:solidFill>
                <a:latin typeface="Century Gothic" panose="020B0502020202020204" pitchFamily="34" charset="0"/>
              </a:rPr>
              <a:t>hers </a:t>
            </a:r>
            <a:r>
              <a:rPr lang="en-GB" sz="2000" dirty="0">
                <a:solidFill>
                  <a:prstClr val="white"/>
                </a:solidFill>
                <a:latin typeface="Century Gothic" panose="020B0502020202020204" pitchFamily="34" charset="0"/>
              </a:rPr>
              <a:t>!</a:t>
            </a:r>
          </a:p>
        </p:txBody>
      </p:sp>
      <p:sp>
        <p:nvSpPr>
          <p:cNvPr id="26" name="TextBox 25"/>
          <p:cNvSpPr txBox="1"/>
          <p:nvPr/>
        </p:nvSpPr>
        <p:spPr>
          <a:xfrm>
            <a:off x="215153" y="5490731"/>
            <a:ext cx="3913093" cy="369332"/>
          </a:xfrm>
          <a:prstGeom prst="rect">
            <a:avLst/>
          </a:prstGeom>
          <a:noFill/>
        </p:spPr>
        <p:txBody>
          <a:bodyPr wrap="square" rtlCol="0">
            <a:spAutoFit/>
          </a:bodyPr>
          <a:lstStyle/>
          <a:p>
            <a:r>
              <a:rPr lang="en-GB" b="1" dirty="0">
                <a:solidFill>
                  <a:srgbClr val="115076"/>
                </a:solidFill>
                <a:latin typeface="Century Gothic" panose="020B0502020202020204" pitchFamily="34" charset="0"/>
              </a:rPr>
              <a:t>your </a:t>
            </a:r>
            <a:r>
              <a:rPr lang="en-GB" dirty="0">
                <a:solidFill>
                  <a:srgbClr val="115076"/>
                </a:solidFill>
                <a:latin typeface="Century Gothic" panose="020B0502020202020204" pitchFamily="34" charset="0"/>
              </a:rPr>
              <a:t>favourite film</a:t>
            </a:r>
          </a:p>
        </p:txBody>
      </p:sp>
      <p:sp>
        <p:nvSpPr>
          <p:cNvPr id="27" name="TextBox 26"/>
          <p:cNvSpPr txBox="1"/>
          <p:nvPr/>
        </p:nvSpPr>
        <p:spPr>
          <a:xfrm>
            <a:off x="4353251" y="5471845"/>
            <a:ext cx="3913093" cy="369332"/>
          </a:xfrm>
          <a:prstGeom prst="rect">
            <a:avLst/>
          </a:prstGeom>
          <a:noFill/>
        </p:spPr>
        <p:txBody>
          <a:bodyPr wrap="square" rtlCol="0">
            <a:spAutoFit/>
          </a:bodyPr>
          <a:lstStyle/>
          <a:p>
            <a:r>
              <a:rPr lang="en-GB" b="1" dirty="0">
                <a:solidFill>
                  <a:srgbClr val="115076"/>
                </a:solidFill>
                <a:latin typeface="Century Gothic" panose="020B0502020202020204" pitchFamily="34" charset="0"/>
              </a:rPr>
              <a:t>his </a:t>
            </a:r>
            <a:r>
              <a:rPr lang="en-GB" dirty="0">
                <a:solidFill>
                  <a:srgbClr val="115076"/>
                </a:solidFill>
                <a:latin typeface="Century Gothic" panose="020B0502020202020204" pitchFamily="34" charset="0"/>
              </a:rPr>
              <a:t>favourite band</a:t>
            </a:r>
          </a:p>
        </p:txBody>
      </p:sp>
      <p:sp>
        <p:nvSpPr>
          <p:cNvPr id="28" name="TextBox 27"/>
          <p:cNvSpPr txBox="1"/>
          <p:nvPr/>
        </p:nvSpPr>
        <p:spPr>
          <a:xfrm>
            <a:off x="8491349" y="5471845"/>
            <a:ext cx="3913093" cy="369332"/>
          </a:xfrm>
          <a:prstGeom prst="rect">
            <a:avLst/>
          </a:prstGeom>
          <a:noFill/>
        </p:spPr>
        <p:txBody>
          <a:bodyPr wrap="square" rtlCol="0">
            <a:spAutoFit/>
          </a:bodyPr>
          <a:lstStyle/>
          <a:p>
            <a:r>
              <a:rPr lang="en-GB" b="1" dirty="0">
                <a:solidFill>
                  <a:srgbClr val="115076"/>
                </a:solidFill>
                <a:latin typeface="Century Gothic" panose="020B0502020202020204" pitchFamily="34" charset="0"/>
              </a:rPr>
              <a:t>her </a:t>
            </a:r>
            <a:r>
              <a:rPr lang="en-GB" dirty="0">
                <a:solidFill>
                  <a:srgbClr val="115076"/>
                </a:solidFill>
                <a:latin typeface="Century Gothic" panose="020B0502020202020204" pitchFamily="34" charset="0"/>
              </a:rPr>
              <a:t>favourite book</a:t>
            </a:r>
          </a:p>
        </p:txBody>
      </p:sp>
      <p:sp>
        <p:nvSpPr>
          <p:cNvPr id="2" name="Title 1">
            <a:extLst>
              <a:ext uri="{FF2B5EF4-FFF2-40B4-BE49-F238E27FC236}">
                <a16:creationId xmlns:a16="http://schemas.microsoft.com/office/drawing/2014/main" id="{BC2FF698-FBFD-D54E-A63B-A392C549F720}"/>
              </a:ext>
            </a:extLst>
          </p:cNvPr>
          <p:cNvSpPr>
            <a:spLocks noGrp="1"/>
          </p:cNvSpPr>
          <p:nvPr>
            <p:ph type="title"/>
          </p:nvPr>
        </p:nvSpPr>
        <p:spPr>
          <a:xfrm>
            <a:off x="0" y="-29229"/>
            <a:ext cx="10515600" cy="1325563"/>
          </a:xfrm>
        </p:spPr>
        <p:txBody>
          <a:bodyPr>
            <a:normAutofit/>
          </a:bodyPr>
          <a:lstStyle/>
          <a:p>
            <a:r>
              <a:rPr lang="en-GB" sz="3100" b="1" dirty="0">
                <a:solidFill>
                  <a:prstClr val="white"/>
                </a:solidFill>
              </a:rPr>
              <a:t>Possessives: your, his and her</a:t>
            </a:r>
            <a:endParaRPr lang="en-US" sz="3100" dirty="0"/>
          </a:p>
        </p:txBody>
      </p:sp>
    </p:spTree>
    <p:extLst>
      <p:ext uri="{BB962C8B-B14F-4D97-AF65-F5344CB8AC3E}">
        <p14:creationId xmlns:p14="http://schemas.microsoft.com/office/powerpoint/2010/main" val="109412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animBg="1"/>
      <p:bldP spid="26"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6" name="TextBox 5"/>
          <p:cNvSpPr txBox="1"/>
          <p:nvPr/>
        </p:nvSpPr>
        <p:spPr>
          <a:xfrm>
            <a:off x="180109" y="1231456"/>
            <a:ext cx="11777217" cy="769441"/>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Mehmet </a:t>
            </a:r>
            <a:r>
              <a:rPr lang="en-GB" sz="2200" dirty="0" err="1">
                <a:solidFill>
                  <a:srgbClr val="5B9BD5">
                    <a:lumMod val="50000"/>
                  </a:srgbClr>
                </a:solidFill>
                <a:latin typeface="Century Gothic" panose="020B0502020202020204" pitchFamily="34" charset="0"/>
              </a:rPr>
              <a:t>spricht</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über</a:t>
            </a:r>
            <a:r>
              <a:rPr lang="en-GB" sz="2200" dirty="0">
                <a:solidFill>
                  <a:srgbClr val="5B9BD5">
                    <a:lumMod val="50000"/>
                  </a:srgbClr>
                </a:solidFill>
                <a:latin typeface="Century Gothic" panose="020B0502020202020204" pitchFamily="34" charset="0"/>
              </a:rPr>
              <a:t> seine </a:t>
            </a:r>
            <a:r>
              <a:rPr lang="en-GB" sz="2200" dirty="0" err="1">
                <a:solidFill>
                  <a:srgbClr val="5B9BD5">
                    <a:lumMod val="50000"/>
                  </a:srgbClr>
                </a:solidFill>
                <a:latin typeface="Century Gothic" panose="020B0502020202020204" pitchFamily="34" charset="0"/>
              </a:rPr>
              <a:t>Klasse</a:t>
            </a:r>
            <a:r>
              <a:rPr lang="en-GB" sz="2200" dirty="0">
                <a:solidFill>
                  <a:srgbClr val="5B9BD5">
                    <a:lumMod val="50000"/>
                  </a:srgbClr>
                </a:solidFill>
                <a:latin typeface="Century Gothic" panose="020B0502020202020204" pitchFamily="34" charset="0"/>
              </a:rPr>
              <a:t>.  </a:t>
            </a:r>
            <a:br>
              <a:rPr lang="en-GB" sz="2200" dirty="0">
                <a:solidFill>
                  <a:srgbClr val="5B9BD5">
                    <a:lumMod val="50000"/>
                  </a:srgbClr>
                </a:solidFill>
                <a:latin typeface="Century Gothic" panose="020B0502020202020204" pitchFamily="34" charset="0"/>
              </a:rPr>
            </a:br>
            <a:r>
              <a:rPr lang="en-GB" sz="2200" dirty="0" err="1">
                <a:solidFill>
                  <a:srgbClr val="5B9BD5">
                    <a:lumMod val="50000"/>
                  </a:srgbClr>
                </a:solidFill>
                <a:latin typeface="Century Gothic" panose="020B0502020202020204" pitchFamily="34" charset="0"/>
              </a:rPr>
              <a:t>Ist</a:t>
            </a:r>
            <a:r>
              <a:rPr lang="en-GB" sz="2200" dirty="0">
                <a:solidFill>
                  <a:srgbClr val="5B9BD5">
                    <a:lumMod val="50000"/>
                  </a:srgbClr>
                </a:solidFill>
                <a:latin typeface="Century Gothic" panose="020B0502020202020204" pitchFamily="34" charset="0"/>
              </a:rPr>
              <a:t> das </a:t>
            </a:r>
            <a:r>
              <a:rPr lang="en-GB" sz="2200" dirty="0" err="1">
                <a:solidFill>
                  <a:srgbClr val="5B9BD5">
                    <a:lumMod val="50000"/>
                  </a:srgbClr>
                </a:solidFill>
                <a:latin typeface="Century Gothic" panose="020B0502020202020204" pitchFamily="34" charset="0"/>
              </a:rPr>
              <a:t>ein</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Junge</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oder</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ein</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Mädchen</a:t>
            </a:r>
            <a:r>
              <a:rPr lang="en-GB" sz="2200" dirty="0">
                <a:solidFill>
                  <a:srgbClr val="5B9BD5">
                    <a:lumMod val="50000"/>
                  </a:srgbClr>
                </a:solidFill>
                <a:latin typeface="Century Gothic" panose="020B0502020202020204" pitchFamily="34" charset="0"/>
              </a:rPr>
              <a:t>? Sein(e) </a:t>
            </a:r>
            <a:r>
              <a:rPr lang="en-GB" sz="2200" dirty="0" err="1">
                <a:solidFill>
                  <a:srgbClr val="5B9BD5">
                    <a:lumMod val="50000"/>
                  </a:srgbClr>
                </a:solidFill>
                <a:latin typeface="Century Gothic" panose="020B0502020202020204" pitchFamily="34" charset="0"/>
              </a:rPr>
              <a:t>oder</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ihr</a:t>
            </a:r>
            <a:r>
              <a:rPr lang="en-GB" sz="2200" dirty="0">
                <a:solidFill>
                  <a:srgbClr val="5B9BD5">
                    <a:lumMod val="50000"/>
                  </a:srgbClr>
                </a:solidFill>
                <a:latin typeface="Century Gothic" panose="020B0502020202020204" pitchFamily="34" charset="0"/>
              </a:rPr>
              <a:t>(e)?</a:t>
            </a:r>
          </a:p>
        </p:txBody>
      </p:sp>
      <p:graphicFrame>
        <p:nvGraphicFramePr>
          <p:cNvPr id="7" name="Table 6">
            <a:extLst>
              <a:ext uri="{FF2B5EF4-FFF2-40B4-BE49-F238E27FC236}">
                <a16:creationId xmlns:a16="http://schemas.microsoft.com/office/drawing/2014/main" id="{BFBC9CFD-A92A-4DD4-9499-19372550160A}"/>
              </a:ext>
            </a:extLst>
          </p:cNvPr>
          <p:cNvGraphicFramePr>
            <a:graphicFrameLocks noGrp="1"/>
          </p:cNvGraphicFramePr>
          <p:nvPr/>
        </p:nvGraphicFramePr>
        <p:xfrm>
          <a:off x="355003" y="2093224"/>
          <a:ext cx="11147188" cy="4189246"/>
        </p:xfrm>
        <a:graphic>
          <a:graphicData uri="http://schemas.openxmlformats.org/drawingml/2006/table">
            <a:tbl>
              <a:tblPr firstRow="1" bandRow="1">
                <a:tableStyleId>{ED083AE6-46FA-4A59-8FB0-9F97EB10719F}</a:tableStyleId>
              </a:tblPr>
              <a:tblGrid>
                <a:gridCol w="812004">
                  <a:extLst>
                    <a:ext uri="{9D8B030D-6E8A-4147-A177-3AD203B41FA5}">
                      <a16:colId xmlns:a16="http://schemas.microsoft.com/office/drawing/2014/main" val="65097138"/>
                    </a:ext>
                  </a:extLst>
                </a:gridCol>
                <a:gridCol w="1905926">
                  <a:extLst>
                    <a:ext uri="{9D8B030D-6E8A-4147-A177-3AD203B41FA5}">
                      <a16:colId xmlns:a16="http://schemas.microsoft.com/office/drawing/2014/main" val="3675688127"/>
                    </a:ext>
                  </a:extLst>
                </a:gridCol>
                <a:gridCol w="1939170">
                  <a:extLst>
                    <a:ext uri="{9D8B030D-6E8A-4147-A177-3AD203B41FA5}">
                      <a16:colId xmlns:a16="http://schemas.microsoft.com/office/drawing/2014/main" val="2422570234"/>
                    </a:ext>
                  </a:extLst>
                </a:gridCol>
                <a:gridCol w="6490088">
                  <a:extLst>
                    <a:ext uri="{9D8B030D-6E8A-4147-A177-3AD203B41FA5}">
                      <a16:colId xmlns:a16="http://schemas.microsoft.com/office/drawing/2014/main" val="1673543155"/>
                    </a:ext>
                  </a:extLst>
                </a:gridCol>
              </a:tblGrid>
              <a:tr h="464925">
                <a:tc>
                  <a:txBody>
                    <a:bodyPr/>
                    <a:lstStyle/>
                    <a:p>
                      <a:endParaRPr lang="en-GB" sz="2200" b="0" dirty="0">
                        <a:solidFill>
                          <a:srgbClr val="115076"/>
                        </a:solidFill>
                        <a:latin typeface="Century Gothic" panose="020B0502020202020204" pitchFamily="34" charset="0"/>
                      </a:endParaRPr>
                    </a:p>
                  </a:txBody>
                  <a:tcPr/>
                </a:tc>
                <a:tc>
                  <a:txBody>
                    <a:bodyPr/>
                    <a:lstStyle/>
                    <a:p>
                      <a:r>
                        <a:rPr lang="en-GB" sz="2200" dirty="0" err="1">
                          <a:solidFill>
                            <a:srgbClr val="115076"/>
                          </a:solidFill>
                          <a:latin typeface="Century Gothic" panose="020B0502020202020204" pitchFamily="34" charset="0"/>
                        </a:rPr>
                        <a:t>Junge</a:t>
                      </a:r>
                      <a:r>
                        <a:rPr lang="en-GB" sz="2200" dirty="0">
                          <a:solidFill>
                            <a:srgbClr val="115076"/>
                          </a:solidFill>
                          <a:latin typeface="Century Gothic" panose="020B0502020202020204" pitchFamily="34" charset="0"/>
                        </a:rPr>
                        <a:t>?</a:t>
                      </a:r>
                    </a:p>
                  </a:txBody>
                  <a:tcPr/>
                </a:tc>
                <a:tc>
                  <a:txBody>
                    <a:bodyPr/>
                    <a:lstStyle/>
                    <a:p>
                      <a:r>
                        <a:rPr lang="en-GB" sz="2200" dirty="0" err="1">
                          <a:solidFill>
                            <a:srgbClr val="115076"/>
                          </a:solidFill>
                          <a:latin typeface="Century Gothic" panose="020B0502020202020204" pitchFamily="34" charset="0"/>
                        </a:rPr>
                        <a:t>Mädchen</a:t>
                      </a:r>
                      <a:r>
                        <a:rPr lang="en-GB" sz="2200" dirty="0">
                          <a:solidFill>
                            <a:srgbClr val="115076"/>
                          </a:solidFill>
                          <a:latin typeface="Century Gothic" panose="020B0502020202020204" pitchFamily="34" charset="0"/>
                        </a:rPr>
                        <a:t>?</a:t>
                      </a:r>
                    </a:p>
                  </a:txBody>
                  <a:tcPr/>
                </a:tc>
                <a:tc>
                  <a:txBody>
                    <a:bodyPr/>
                    <a:lstStyle/>
                    <a:p>
                      <a:r>
                        <a:rPr lang="en-GB" sz="2200" dirty="0" err="1">
                          <a:solidFill>
                            <a:srgbClr val="115076"/>
                          </a:solidFill>
                          <a:latin typeface="Century Gothic" panose="020B0502020202020204" pitchFamily="34" charset="0"/>
                        </a:rPr>
                        <a:t>Lieblingssache</a:t>
                      </a:r>
                      <a:r>
                        <a:rPr lang="en-GB" sz="2200" dirty="0">
                          <a:solidFill>
                            <a:srgbClr val="115076"/>
                          </a:solidFill>
                          <a:latin typeface="Century Gothic" panose="020B0502020202020204" pitchFamily="34" charset="0"/>
                        </a:rPr>
                        <a:t>?</a:t>
                      </a:r>
                    </a:p>
                  </a:txBody>
                  <a:tcPr/>
                </a:tc>
                <a:extLst>
                  <a:ext uri="{0D108BD9-81ED-4DB2-BD59-A6C34878D82A}">
                    <a16:rowId xmlns:a16="http://schemas.microsoft.com/office/drawing/2014/main" val="3931397274"/>
                  </a:ext>
                </a:extLst>
              </a:tr>
              <a:tr h="464925">
                <a:tc>
                  <a:txBody>
                    <a:bodyPr/>
                    <a:lstStyle/>
                    <a:p>
                      <a:endParaRPr lang="en-GB" sz="2200" dirty="0">
                        <a:solidFill>
                          <a:srgbClr val="115076"/>
                        </a:solidFill>
                        <a:latin typeface="Century Gothic" panose="020B0502020202020204" pitchFamily="34" charset="0"/>
                      </a:endParaRPr>
                    </a:p>
                  </a:txBody>
                  <a:tcPr/>
                </a:tc>
                <a:tc>
                  <a:txBody>
                    <a:bodyPr/>
                    <a:lstStyle/>
                    <a:p>
                      <a:r>
                        <a:rPr lang="en-GB" sz="2200" dirty="0">
                          <a:solidFill>
                            <a:srgbClr val="115076"/>
                          </a:solidFill>
                          <a:latin typeface="Century Gothic" panose="020B0502020202020204" pitchFamily="34" charset="0"/>
                        </a:rPr>
                        <a:t>Noah</a:t>
                      </a:r>
                    </a:p>
                  </a:txBody>
                  <a:tcPr/>
                </a:tc>
                <a:tc>
                  <a:txBody>
                    <a:bodyPr/>
                    <a:lstStyle/>
                    <a:p>
                      <a:r>
                        <a:rPr lang="en-GB" sz="2200" dirty="0">
                          <a:solidFill>
                            <a:srgbClr val="115076"/>
                          </a:solidFill>
                          <a:latin typeface="Century Gothic" panose="020B0502020202020204" pitchFamily="34" charset="0"/>
                        </a:rPr>
                        <a:t>Katharina</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043165204"/>
                  </a:ext>
                </a:extLst>
              </a:tr>
              <a:tr h="464925">
                <a:tc>
                  <a:txBody>
                    <a:bodyPr/>
                    <a:lstStyle/>
                    <a:p>
                      <a:endParaRPr lang="en-GB" sz="2200" dirty="0">
                        <a:solidFill>
                          <a:srgbClr val="115076"/>
                        </a:solidFill>
                        <a:latin typeface="Century Gothic" panose="020B0502020202020204" pitchFamily="34" charset="0"/>
                      </a:endParaRPr>
                    </a:p>
                  </a:txBody>
                  <a:tcPr/>
                </a:tc>
                <a:tc>
                  <a:txBody>
                    <a:bodyPr/>
                    <a:lstStyle/>
                    <a:p>
                      <a:r>
                        <a:rPr lang="en-GB" sz="2200" dirty="0">
                          <a:solidFill>
                            <a:srgbClr val="115076"/>
                          </a:solidFill>
                          <a:latin typeface="Century Gothic" panose="020B0502020202020204" pitchFamily="34" charset="0"/>
                        </a:rPr>
                        <a:t>Elias</a:t>
                      </a:r>
                    </a:p>
                  </a:txBody>
                  <a:tcPr/>
                </a:tc>
                <a:tc>
                  <a:txBody>
                    <a:bodyPr/>
                    <a:lstStyle/>
                    <a:p>
                      <a:r>
                        <a:rPr lang="en-GB" sz="2200" dirty="0">
                          <a:solidFill>
                            <a:srgbClr val="115076"/>
                          </a:solidFill>
                          <a:latin typeface="Century Gothic" panose="020B0502020202020204" pitchFamily="34" charset="0"/>
                        </a:rPr>
                        <a:t>Emilia</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919429850"/>
                  </a:ext>
                </a:extLst>
              </a:tr>
              <a:tr h="464925">
                <a:tc>
                  <a:txBody>
                    <a:bodyPr/>
                    <a:lstStyle/>
                    <a:p>
                      <a:endParaRPr lang="en-GB" sz="2200" dirty="0">
                        <a:solidFill>
                          <a:srgbClr val="115076"/>
                        </a:solidFill>
                        <a:latin typeface="Century Gothic" panose="020B0502020202020204" pitchFamily="34" charset="0"/>
                      </a:endParaRPr>
                    </a:p>
                  </a:txBody>
                  <a:tcPr/>
                </a:tc>
                <a:tc>
                  <a:txBody>
                    <a:bodyPr/>
                    <a:lstStyle/>
                    <a:p>
                      <a:r>
                        <a:rPr lang="en-GB" sz="2200">
                          <a:solidFill>
                            <a:srgbClr val="115076"/>
                          </a:solidFill>
                          <a:latin typeface="Century Gothic" panose="020B0502020202020204" pitchFamily="34" charset="0"/>
                        </a:rPr>
                        <a:t>Til</a:t>
                      </a:r>
                      <a:endParaRPr lang="en-GB" sz="2200" dirty="0">
                        <a:solidFill>
                          <a:srgbClr val="115076"/>
                        </a:solidFill>
                        <a:latin typeface="Century Gothic" panose="020B0502020202020204" pitchFamily="34" charset="0"/>
                      </a:endParaRPr>
                    </a:p>
                  </a:txBody>
                  <a:tcPr/>
                </a:tc>
                <a:tc>
                  <a:txBody>
                    <a:bodyPr/>
                    <a:lstStyle/>
                    <a:p>
                      <a:r>
                        <a:rPr lang="en-GB" sz="2200" dirty="0" err="1">
                          <a:solidFill>
                            <a:srgbClr val="115076"/>
                          </a:solidFill>
                          <a:latin typeface="Century Gothic" panose="020B0502020202020204" pitchFamily="34" charset="0"/>
                        </a:rPr>
                        <a:t>Léonie</a:t>
                      </a:r>
                      <a:endParaRPr lang="en-GB" sz="2200" dirty="0">
                        <a:solidFill>
                          <a:srgbClr val="115076"/>
                        </a:solidFill>
                        <a:latin typeface="Century Gothic" panose="020B0502020202020204" pitchFamily="34" charset="0"/>
                      </a:endParaRP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400964865"/>
                  </a:ext>
                </a:extLst>
              </a:tr>
              <a:tr h="464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dirty="0">
                          <a:solidFill>
                            <a:srgbClr val="115076"/>
                          </a:solidFill>
                          <a:latin typeface="Century Gothic" panose="020B0502020202020204" pitchFamily="34" charset="0"/>
                        </a:rPr>
                        <a:t>Friedrich</a:t>
                      </a:r>
                    </a:p>
                  </a:txBody>
                  <a:tcPr/>
                </a:tc>
                <a:tc>
                  <a:txBody>
                    <a:bodyPr/>
                    <a:lstStyle/>
                    <a:p>
                      <a:r>
                        <a:rPr lang="en-GB" sz="2200" dirty="0">
                          <a:solidFill>
                            <a:srgbClr val="115076"/>
                          </a:solidFill>
                          <a:latin typeface="Century Gothic" panose="020B0502020202020204" pitchFamily="34" charset="0"/>
                        </a:rPr>
                        <a:t>Franziska</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325223197"/>
                  </a:ext>
                </a:extLst>
              </a:tr>
              <a:tr h="464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a:solidFill>
                            <a:srgbClr val="115076"/>
                          </a:solidFill>
                          <a:latin typeface="Century Gothic" panose="020B0502020202020204" pitchFamily="34" charset="0"/>
                        </a:rPr>
                        <a:t>Uwe</a:t>
                      </a:r>
                      <a:endParaRPr lang="en-GB" sz="2200" dirty="0">
                        <a:solidFill>
                          <a:srgbClr val="115076"/>
                        </a:solidFill>
                        <a:latin typeface="Century Gothic" panose="020B0502020202020204" pitchFamily="34" charset="0"/>
                      </a:endParaRPr>
                    </a:p>
                  </a:txBody>
                  <a:tcPr/>
                </a:tc>
                <a:tc>
                  <a:txBody>
                    <a:bodyPr/>
                    <a:lstStyle/>
                    <a:p>
                      <a:r>
                        <a:rPr lang="en-GB" sz="2200">
                          <a:solidFill>
                            <a:srgbClr val="115076"/>
                          </a:solidFill>
                          <a:latin typeface="Century Gothic" panose="020B0502020202020204" pitchFamily="34" charset="0"/>
                        </a:rPr>
                        <a:t>Lena</a:t>
                      </a:r>
                      <a:endParaRPr lang="en-GB" sz="2200" dirty="0">
                        <a:solidFill>
                          <a:srgbClr val="115076"/>
                        </a:solidFill>
                        <a:latin typeface="Century Gothic" panose="020B0502020202020204" pitchFamily="34" charset="0"/>
                      </a:endParaRP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177090649"/>
                  </a:ext>
                </a:extLst>
              </a:tr>
              <a:tr h="464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a:solidFill>
                            <a:srgbClr val="115076"/>
                          </a:solidFill>
                          <a:latin typeface="Century Gothic" panose="020B0502020202020204" pitchFamily="34" charset="0"/>
                        </a:rPr>
                        <a:t>Max</a:t>
                      </a:r>
                      <a:endParaRPr lang="en-GB" sz="2200" dirty="0">
                        <a:solidFill>
                          <a:srgbClr val="115076"/>
                        </a:solidFill>
                        <a:latin typeface="Century Gothic" panose="020B0502020202020204" pitchFamily="34" charset="0"/>
                      </a:endParaRPr>
                    </a:p>
                  </a:txBody>
                  <a:tcPr/>
                </a:tc>
                <a:tc>
                  <a:txBody>
                    <a:bodyPr/>
                    <a:lstStyle/>
                    <a:p>
                      <a:r>
                        <a:rPr lang="en-GB" sz="2200" dirty="0">
                          <a:solidFill>
                            <a:srgbClr val="115076"/>
                          </a:solidFill>
                          <a:latin typeface="Century Gothic" panose="020B0502020202020204" pitchFamily="34" charset="0"/>
                        </a:rPr>
                        <a:t>Frieda</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524911152"/>
                  </a:ext>
                </a:extLst>
              </a:tr>
              <a:tr h="464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dirty="0">
                          <a:solidFill>
                            <a:srgbClr val="115076"/>
                          </a:solidFill>
                          <a:latin typeface="Century Gothic" panose="020B0502020202020204" pitchFamily="34" charset="0"/>
                        </a:rPr>
                        <a:t>Wolfgang</a:t>
                      </a:r>
                    </a:p>
                  </a:txBody>
                  <a:tcPr/>
                </a:tc>
                <a:tc>
                  <a:txBody>
                    <a:bodyPr/>
                    <a:lstStyle/>
                    <a:p>
                      <a:r>
                        <a:rPr lang="en-GB" sz="2200">
                          <a:solidFill>
                            <a:srgbClr val="115076"/>
                          </a:solidFill>
                          <a:latin typeface="Century Gothic" panose="020B0502020202020204" pitchFamily="34" charset="0"/>
                        </a:rPr>
                        <a:t>Irene</a:t>
                      </a:r>
                      <a:endParaRPr lang="en-GB" sz="2200" dirty="0">
                        <a:solidFill>
                          <a:srgbClr val="115076"/>
                        </a:solidFill>
                        <a:latin typeface="Century Gothic" panose="020B0502020202020204" pitchFamily="34" charset="0"/>
                      </a:endParaRP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1579762217"/>
                  </a:ext>
                </a:extLst>
              </a:tr>
              <a:tr h="469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dirty="0">
                          <a:solidFill>
                            <a:srgbClr val="115076"/>
                          </a:solidFill>
                          <a:latin typeface="Century Gothic" panose="020B0502020202020204" pitchFamily="34" charset="0"/>
                        </a:rPr>
                        <a:t>Heinrich</a:t>
                      </a:r>
                    </a:p>
                  </a:txBody>
                  <a:tcPr/>
                </a:tc>
                <a:tc>
                  <a:txBody>
                    <a:bodyPr/>
                    <a:lstStyle/>
                    <a:p>
                      <a:r>
                        <a:rPr lang="en-GB" sz="2200">
                          <a:solidFill>
                            <a:srgbClr val="115076"/>
                          </a:solidFill>
                          <a:latin typeface="Century Gothic" panose="020B0502020202020204" pitchFamily="34" charset="0"/>
                        </a:rPr>
                        <a:t>Clara</a:t>
                      </a:r>
                      <a:endParaRPr lang="en-GB" sz="2200" dirty="0">
                        <a:solidFill>
                          <a:srgbClr val="115076"/>
                        </a:solidFill>
                        <a:latin typeface="Century Gothic" panose="020B0502020202020204" pitchFamily="34" charset="0"/>
                      </a:endParaRP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577634851"/>
                  </a:ext>
                </a:extLst>
              </a:tr>
            </a:tbl>
          </a:graphicData>
        </a:graphic>
      </p:graphicFrame>
      <p:sp>
        <p:nvSpPr>
          <p:cNvPr id="16" name="TextBox 15"/>
          <p:cNvSpPr txBox="1"/>
          <p:nvPr/>
        </p:nvSpPr>
        <p:spPr>
          <a:xfrm>
            <a:off x="5093804" y="2578437"/>
            <a:ext cx="4645578" cy="461665"/>
          </a:xfrm>
          <a:prstGeom prst="rect">
            <a:avLst/>
          </a:prstGeom>
          <a:noFill/>
          <a:ln>
            <a:noFill/>
          </a:ln>
        </p:spPr>
        <p:txBody>
          <a:bodyPr wrap="square" rtlCol="0">
            <a:spAutoFit/>
          </a:bodyPr>
          <a:lstStyle/>
          <a:p>
            <a:r>
              <a:rPr lang="en-GB" sz="2400" b="1" dirty="0">
                <a:solidFill>
                  <a:srgbClr val="FA6500"/>
                </a:solidFill>
              </a:rPr>
              <a:t>Band - </a:t>
            </a:r>
            <a:r>
              <a:rPr lang="en-GB" sz="2400" b="1" dirty="0" err="1">
                <a:solidFill>
                  <a:srgbClr val="FA6500"/>
                </a:solidFill>
              </a:rPr>
              <a:t>Cro</a:t>
            </a:r>
            <a:endParaRPr lang="en-GB" sz="2000" b="1" dirty="0">
              <a:solidFill>
                <a:srgbClr val="FA6500"/>
              </a:solidFill>
            </a:endParaRPr>
          </a:p>
        </p:txBody>
      </p:sp>
      <p:sp>
        <p:nvSpPr>
          <p:cNvPr id="17" name="TextBox 16"/>
          <p:cNvSpPr txBox="1"/>
          <p:nvPr/>
        </p:nvSpPr>
        <p:spPr>
          <a:xfrm>
            <a:off x="5103180" y="2973489"/>
            <a:ext cx="4645578" cy="461665"/>
          </a:xfrm>
          <a:prstGeom prst="rect">
            <a:avLst/>
          </a:prstGeom>
          <a:noFill/>
          <a:ln>
            <a:noFill/>
          </a:ln>
        </p:spPr>
        <p:txBody>
          <a:bodyPr wrap="square" rtlCol="0">
            <a:spAutoFit/>
          </a:bodyPr>
          <a:lstStyle/>
          <a:p>
            <a:r>
              <a:rPr lang="en-GB" sz="2400" b="1" dirty="0" err="1">
                <a:solidFill>
                  <a:srgbClr val="FA6500"/>
                </a:solidFill>
              </a:rPr>
              <a:t>Sängerin</a:t>
            </a:r>
            <a:r>
              <a:rPr lang="en-GB" sz="2400" b="1" dirty="0">
                <a:solidFill>
                  <a:srgbClr val="FA6500"/>
                </a:solidFill>
              </a:rPr>
              <a:t> - Rihanna</a:t>
            </a:r>
            <a:endParaRPr lang="en-GB" sz="2000" b="1" dirty="0">
              <a:solidFill>
                <a:srgbClr val="FA6500"/>
              </a:solidFill>
            </a:endParaRPr>
          </a:p>
        </p:txBody>
      </p:sp>
      <p:sp>
        <p:nvSpPr>
          <p:cNvPr id="18" name="TextBox 17"/>
          <p:cNvSpPr txBox="1"/>
          <p:nvPr/>
        </p:nvSpPr>
        <p:spPr>
          <a:xfrm>
            <a:off x="5083681" y="3481318"/>
            <a:ext cx="4645578" cy="461665"/>
          </a:xfrm>
          <a:prstGeom prst="rect">
            <a:avLst/>
          </a:prstGeom>
          <a:noFill/>
          <a:ln>
            <a:noFill/>
          </a:ln>
        </p:spPr>
        <p:txBody>
          <a:bodyPr wrap="square" rtlCol="0">
            <a:spAutoFit/>
          </a:bodyPr>
          <a:lstStyle/>
          <a:p>
            <a:r>
              <a:rPr lang="en-GB" sz="2400" b="1" dirty="0" err="1">
                <a:solidFill>
                  <a:srgbClr val="FA6500"/>
                </a:solidFill>
              </a:rPr>
              <a:t>Schauspieler</a:t>
            </a:r>
            <a:r>
              <a:rPr lang="en-GB" sz="2400" b="1" dirty="0">
                <a:solidFill>
                  <a:srgbClr val="FA6500"/>
                </a:solidFill>
              </a:rPr>
              <a:t> – Daniel </a:t>
            </a:r>
            <a:r>
              <a:rPr lang="en-GB" sz="2400" b="1" dirty="0" err="1">
                <a:solidFill>
                  <a:srgbClr val="FA6500"/>
                </a:solidFill>
              </a:rPr>
              <a:t>Brühl</a:t>
            </a:r>
            <a:endParaRPr lang="en-GB" sz="2000" b="1" dirty="0">
              <a:solidFill>
                <a:srgbClr val="FA6500"/>
              </a:solidFill>
            </a:endParaRPr>
          </a:p>
        </p:txBody>
      </p:sp>
      <p:sp>
        <p:nvSpPr>
          <p:cNvPr id="19" name="TextBox 18"/>
          <p:cNvSpPr txBox="1"/>
          <p:nvPr/>
        </p:nvSpPr>
        <p:spPr>
          <a:xfrm>
            <a:off x="5093804" y="3914900"/>
            <a:ext cx="4645578" cy="461665"/>
          </a:xfrm>
          <a:prstGeom prst="rect">
            <a:avLst/>
          </a:prstGeom>
          <a:noFill/>
          <a:ln>
            <a:noFill/>
          </a:ln>
        </p:spPr>
        <p:txBody>
          <a:bodyPr wrap="square" rtlCol="0">
            <a:spAutoFit/>
          </a:bodyPr>
          <a:lstStyle/>
          <a:p>
            <a:r>
              <a:rPr lang="en-GB" sz="2400" b="1" dirty="0" err="1">
                <a:solidFill>
                  <a:srgbClr val="FA6500"/>
                </a:solidFill>
              </a:rPr>
              <a:t>Lehrerin</a:t>
            </a:r>
            <a:r>
              <a:rPr lang="en-GB" sz="2400" b="1" dirty="0">
                <a:solidFill>
                  <a:srgbClr val="FA6500"/>
                </a:solidFill>
              </a:rPr>
              <a:t> – Frau Braun</a:t>
            </a:r>
            <a:endParaRPr lang="en-GB" sz="2000" b="1" dirty="0">
              <a:solidFill>
                <a:srgbClr val="FA6500"/>
              </a:solidFill>
            </a:endParaRPr>
          </a:p>
        </p:txBody>
      </p:sp>
      <p:sp>
        <p:nvSpPr>
          <p:cNvPr id="20" name="TextBox 19"/>
          <p:cNvSpPr txBox="1"/>
          <p:nvPr/>
        </p:nvSpPr>
        <p:spPr>
          <a:xfrm>
            <a:off x="5103180" y="4403243"/>
            <a:ext cx="4645578" cy="461665"/>
          </a:xfrm>
          <a:prstGeom prst="rect">
            <a:avLst/>
          </a:prstGeom>
          <a:noFill/>
          <a:ln>
            <a:noFill/>
          </a:ln>
        </p:spPr>
        <p:txBody>
          <a:bodyPr wrap="square" rtlCol="0">
            <a:spAutoFit/>
          </a:bodyPr>
          <a:lstStyle/>
          <a:p>
            <a:r>
              <a:rPr lang="en-GB" sz="2400" b="1" dirty="0">
                <a:solidFill>
                  <a:srgbClr val="FA6500"/>
                </a:solidFill>
              </a:rPr>
              <a:t>Sport - Rugby</a:t>
            </a:r>
            <a:endParaRPr lang="en-GB" sz="2000" b="1" dirty="0">
              <a:solidFill>
                <a:srgbClr val="FA6500"/>
              </a:solidFill>
            </a:endParaRPr>
          </a:p>
        </p:txBody>
      </p:sp>
      <p:sp>
        <p:nvSpPr>
          <p:cNvPr id="21" name="TextBox 20"/>
          <p:cNvSpPr txBox="1"/>
          <p:nvPr/>
        </p:nvSpPr>
        <p:spPr>
          <a:xfrm>
            <a:off x="5093804" y="4870031"/>
            <a:ext cx="4645578" cy="461665"/>
          </a:xfrm>
          <a:prstGeom prst="rect">
            <a:avLst/>
          </a:prstGeom>
          <a:noFill/>
          <a:ln>
            <a:noFill/>
          </a:ln>
        </p:spPr>
        <p:txBody>
          <a:bodyPr wrap="square" rtlCol="0">
            <a:spAutoFit/>
          </a:bodyPr>
          <a:lstStyle/>
          <a:p>
            <a:r>
              <a:rPr lang="en-GB" sz="2400" b="1" dirty="0">
                <a:solidFill>
                  <a:srgbClr val="FA6500"/>
                </a:solidFill>
              </a:rPr>
              <a:t>Ort - Wien</a:t>
            </a:r>
            <a:endParaRPr lang="en-GB" sz="2000" b="1" dirty="0">
              <a:solidFill>
                <a:srgbClr val="FA6500"/>
              </a:solidFill>
            </a:endParaRPr>
          </a:p>
        </p:txBody>
      </p:sp>
      <p:sp>
        <p:nvSpPr>
          <p:cNvPr id="22" name="TextBox 21"/>
          <p:cNvSpPr txBox="1"/>
          <p:nvPr/>
        </p:nvSpPr>
        <p:spPr>
          <a:xfrm>
            <a:off x="5093804" y="5350781"/>
            <a:ext cx="4645578" cy="461665"/>
          </a:xfrm>
          <a:prstGeom prst="rect">
            <a:avLst/>
          </a:prstGeom>
          <a:noFill/>
          <a:ln>
            <a:noFill/>
          </a:ln>
        </p:spPr>
        <p:txBody>
          <a:bodyPr wrap="square" rtlCol="0">
            <a:spAutoFit/>
          </a:bodyPr>
          <a:lstStyle/>
          <a:p>
            <a:r>
              <a:rPr lang="en-GB" sz="2400" b="1" dirty="0">
                <a:solidFill>
                  <a:srgbClr val="FA6500"/>
                </a:solidFill>
              </a:rPr>
              <a:t>Tier - Hund</a:t>
            </a:r>
            <a:endParaRPr lang="en-GB" sz="2000" b="1" dirty="0">
              <a:solidFill>
                <a:srgbClr val="FA6500"/>
              </a:solidFill>
            </a:endParaRPr>
          </a:p>
        </p:txBody>
      </p:sp>
      <p:sp>
        <p:nvSpPr>
          <p:cNvPr id="23" name="TextBox 22"/>
          <p:cNvSpPr txBox="1"/>
          <p:nvPr/>
        </p:nvSpPr>
        <p:spPr>
          <a:xfrm>
            <a:off x="5093804" y="5815682"/>
            <a:ext cx="4645578" cy="461665"/>
          </a:xfrm>
          <a:prstGeom prst="rect">
            <a:avLst/>
          </a:prstGeom>
          <a:noFill/>
          <a:ln>
            <a:noFill/>
          </a:ln>
        </p:spPr>
        <p:txBody>
          <a:bodyPr wrap="square" rtlCol="0">
            <a:spAutoFit/>
          </a:bodyPr>
          <a:lstStyle/>
          <a:p>
            <a:r>
              <a:rPr lang="en-GB" sz="2400" b="1" dirty="0">
                <a:solidFill>
                  <a:srgbClr val="FA6500"/>
                </a:solidFill>
              </a:rPr>
              <a:t>Film - </a:t>
            </a:r>
            <a:r>
              <a:rPr lang="en-GB" sz="2400" b="1" dirty="0" err="1">
                <a:solidFill>
                  <a:srgbClr val="FA6500"/>
                </a:solidFill>
              </a:rPr>
              <a:t>Vorstadtkrokodile</a:t>
            </a:r>
            <a:endParaRPr lang="en-GB" sz="2000" b="1" dirty="0">
              <a:solidFill>
                <a:srgbClr val="FA6500"/>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880" y="2687120"/>
            <a:ext cx="253550" cy="261864"/>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0250" y="5896828"/>
            <a:ext cx="253550" cy="261864"/>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0949" y="5374288"/>
            <a:ext cx="253550" cy="261864"/>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909" y="4939428"/>
            <a:ext cx="253550" cy="261864"/>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901" y="4500469"/>
            <a:ext cx="253550" cy="261864"/>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880" y="4042249"/>
            <a:ext cx="253550" cy="261864"/>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901" y="3571236"/>
            <a:ext cx="253550" cy="26186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0250" y="3113016"/>
            <a:ext cx="253550" cy="261864"/>
          </a:xfrm>
          <a:prstGeom prst="rect">
            <a:avLst/>
          </a:prstGeom>
        </p:spPr>
      </p:pic>
      <p:sp>
        <p:nvSpPr>
          <p:cNvPr id="33" name="Action Button: Custom 32" descr="number 1">
            <a:hlinkClick r:id="" action="ppaction://noaction" highlightClick="1">
              <a:snd r:embed="rId5" name="1. seine Lieblingsband ist Cro.wav"/>
            </a:hlinkClick>
          </p:cNvPr>
          <p:cNvSpPr/>
          <p:nvPr/>
        </p:nvSpPr>
        <p:spPr>
          <a:xfrm>
            <a:off x="496887" y="256455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34" name="Action Button: Custom 33" descr="number 2">
            <a:hlinkClick r:id="" action="ppaction://noaction" highlightClick="1">
              <a:snd r:embed="rId6" name="2. seine Lieblingsaengerin ist Rihanna.wav"/>
            </a:hlinkClick>
          </p:cNvPr>
          <p:cNvSpPr/>
          <p:nvPr/>
        </p:nvSpPr>
        <p:spPr>
          <a:xfrm>
            <a:off x="497521" y="300711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35" name="Action Button: Custom 34" descr="number 3">
            <a:hlinkClick r:id="" action="ppaction://noaction" highlightClick="1">
              <a:snd r:embed="rId7" name="3. ihr Lieblingsschauspieler ist Daniel Bruehl.wav"/>
            </a:hlinkClick>
          </p:cNvPr>
          <p:cNvSpPr/>
          <p:nvPr/>
        </p:nvSpPr>
        <p:spPr>
          <a:xfrm>
            <a:off x="486764" y="349066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36" name="Action Button: Custom 35" descr="number 4">
            <a:hlinkClick r:id="" action="ppaction://noaction" highlightClick="1">
              <a:snd r:embed="rId8" name="4. seine Lieblingslehrerin ist frau Braun.wav"/>
            </a:hlinkClick>
          </p:cNvPr>
          <p:cNvSpPr/>
          <p:nvPr/>
        </p:nvSpPr>
        <p:spPr>
          <a:xfrm>
            <a:off x="496887" y="396106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37" name="Action Button: Custom 36" descr="number 5">
            <a:hlinkClick r:id="" action="ppaction://noaction" highlightClick="1">
              <a:snd r:embed="rId9" name="5. ihr Lieblingssport ist Rugby.wav"/>
            </a:hlinkClick>
          </p:cNvPr>
          <p:cNvSpPr/>
          <p:nvPr/>
        </p:nvSpPr>
        <p:spPr>
          <a:xfrm>
            <a:off x="487468" y="442351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sp>
        <p:nvSpPr>
          <p:cNvPr id="38" name="Action Button: Custom 37" descr="number 6">
            <a:hlinkClick r:id="" action="ppaction://noaction" highlightClick="1">
              <a:snd r:embed="rId10" name="6. ihr Lieblingsort ist Wien.wav"/>
            </a:hlinkClick>
          </p:cNvPr>
          <p:cNvSpPr/>
          <p:nvPr/>
        </p:nvSpPr>
        <p:spPr>
          <a:xfrm>
            <a:off x="489347" y="490746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6</a:t>
            </a:r>
          </a:p>
        </p:txBody>
      </p:sp>
      <p:sp>
        <p:nvSpPr>
          <p:cNvPr id="39" name="Action Button: Custom 38" descr="number 7">
            <a:hlinkClick r:id="" action="ppaction://noaction" highlightClick="1">
              <a:snd r:embed="rId11" name="7. sein Lieblingstier ist sein Hund.wav"/>
            </a:hlinkClick>
          </p:cNvPr>
          <p:cNvSpPr/>
          <p:nvPr/>
        </p:nvSpPr>
        <p:spPr>
          <a:xfrm>
            <a:off x="490094" y="537428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7</a:t>
            </a:r>
          </a:p>
        </p:txBody>
      </p:sp>
      <p:sp>
        <p:nvSpPr>
          <p:cNvPr id="40" name="Action Button: Custom 39" descr="number 8">
            <a:hlinkClick r:id="" action="ppaction://noaction" highlightClick="1">
              <a:snd r:embed="rId12" name="8. sein Lieblingsfilm ist Vorstadtkrokodile.wav"/>
            </a:hlinkClick>
          </p:cNvPr>
          <p:cNvSpPr/>
          <p:nvPr/>
        </p:nvSpPr>
        <p:spPr>
          <a:xfrm>
            <a:off x="490094" y="581564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8</a:t>
            </a:r>
          </a:p>
        </p:txBody>
      </p:sp>
      <p:pic>
        <p:nvPicPr>
          <p:cNvPr id="3" name="Picture 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7026" y="182409"/>
            <a:ext cx="1536827" cy="1902562"/>
          </a:xfrm>
          <a:prstGeom prst="rect">
            <a:avLst/>
          </a:prstGeom>
        </p:spPr>
      </p:pic>
      <p:sp>
        <p:nvSpPr>
          <p:cNvPr id="5" name="Title 4">
            <a:extLst>
              <a:ext uri="{FF2B5EF4-FFF2-40B4-BE49-F238E27FC236}">
                <a16:creationId xmlns:a16="http://schemas.microsoft.com/office/drawing/2014/main" id="{EF2886F4-E558-5E4A-AE33-BD9F6F44EE01}"/>
              </a:ext>
            </a:extLst>
          </p:cNvPr>
          <p:cNvSpPr>
            <a:spLocks noGrp="1"/>
          </p:cNvSpPr>
          <p:nvPr>
            <p:ph type="title"/>
          </p:nvPr>
        </p:nvSpPr>
        <p:spPr>
          <a:xfrm>
            <a:off x="-27241" y="-14559"/>
            <a:ext cx="4516114" cy="1325563"/>
          </a:xfrm>
        </p:spPr>
        <p:txBody>
          <a:bodyPr>
            <a:normAutofit/>
          </a:bodyPr>
          <a:lstStyle/>
          <a:p>
            <a:r>
              <a:rPr lang="en-GB" sz="3600" b="1" dirty="0" err="1">
                <a:solidFill>
                  <a:prstClr val="white"/>
                </a:solidFill>
              </a:rPr>
              <a:t>Mehmets</a:t>
            </a:r>
            <a:r>
              <a:rPr lang="en-GB" sz="3600" b="1" dirty="0">
                <a:solidFill>
                  <a:prstClr val="white"/>
                </a:solidFill>
              </a:rPr>
              <a:t> </a:t>
            </a:r>
            <a:r>
              <a:rPr lang="en-GB" sz="3600" b="1" dirty="0" err="1">
                <a:solidFill>
                  <a:prstClr val="white"/>
                </a:solidFill>
              </a:rPr>
              <a:t>Klasse</a:t>
            </a:r>
            <a:endParaRPr lang="en-US" sz="3600" dirty="0"/>
          </a:p>
        </p:txBody>
      </p:sp>
    </p:spTree>
    <p:extLst>
      <p:ext uri="{BB962C8B-B14F-4D97-AF65-F5344CB8AC3E}">
        <p14:creationId xmlns:p14="http://schemas.microsoft.com/office/powerpoint/2010/main" val="10994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err="1">
                <a:solidFill>
                  <a:schemeClr val="bg1"/>
                </a:solidFill>
              </a:rPr>
              <a:t>Mehmets</a:t>
            </a:r>
            <a:r>
              <a:rPr lang="en-GB" sz="3600" b="1" dirty="0">
                <a:solidFill>
                  <a:schemeClr val="bg1"/>
                </a:solidFill>
              </a:rPr>
              <a:t> </a:t>
            </a:r>
            <a:r>
              <a:rPr lang="en-GB" sz="3600" b="1" dirty="0" err="1">
                <a:solidFill>
                  <a:schemeClr val="bg1"/>
                </a:solidFill>
              </a:rPr>
              <a:t>Klasse</a:t>
            </a:r>
            <a:endParaRPr lang="en-GB" sz="3600" b="1" dirty="0">
              <a:solidFill>
                <a:schemeClr val="bg1"/>
              </a:solidFill>
            </a:endParaRPr>
          </a:p>
        </p:txBody>
      </p:sp>
      <p:sp>
        <p:nvSpPr>
          <p:cNvPr id="10" name="Title 3"/>
          <p:cNvSpPr txBox="1">
            <a:spLocks/>
          </p:cNvSpPr>
          <p:nvPr/>
        </p:nvSpPr>
        <p:spPr>
          <a:xfrm>
            <a:off x="0" y="338225"/>
            <a:ext cx="6231468"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8" name="TextBox 7"/>
          <p:cNvSpPr txBox="1"/>
          <p:nvPr/>
        </p:nvSpPr>
        <p:spPr>
          <a:xfrm>
            <a:off x="180108" y="1413164"/>
            <a:ext cx="11777217" cy="430887"/>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Mehmet </a:t>
            </a:r>
            <a:r>
              <a:rPr lang="en-GB" sz="2200" dirty="0" err="1">
                <a:solidFill>
                  <a:srgbClr val="5B9BD5">
                    <a:lumMod val="50000"/>
                  </a:srgbClr>
                </a:solidFill>
                <a:latin typeface="Century Gothic" panose="020B0502020202020204" pitchFamily="34" charset="0"/>
              </a:rPr>
              <a:t>schreibt</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über</a:t>
            </a:r>
            <a:r>
              <a:rPr lang="en-GB" sz="2200" dirty="0">
                <a:solidFill>
                  <a:srgbClr val="5B9BD5">
                    <a:lumMod val="50000"/>
                  </a:srgbClr>
                </a:solidFill>
                <a:latin typeface="Century Gothic" panose="020B0502020202020204" pitchFamily="34" charset="0"/>
              </a:rPr>
              <a:t> seine </a:t>
            </a:r>
            <a:r>
              <a:rPr lang="en-GB" sz="2200" dirty="0" err="1">
                <a:solidFill>
                  <a:srgbClr val="5B9BD5">
                    <a:lumMod val="50000"/>
                  </a:srgbClr>
                </a:solidFill>
                <a:latin typeface="Century Gothic" panose="020B0502020202020204" pitchFamily="34" charset="0"/>
              </a:rPr>
              <a:t>Freunde</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Ist</a:t>
            </a:r>
            <a:r>
              <a:rPr lang="en-GB" sz="2200" dirty="0">
                <a:solidFill>
                  <a:srgbClr val="5B9BD5">
                    <a:lumMod val="50000"/>
                  </a:srgbClr>
                </a:solidFill>
                <a:latin typeface="Century Gothic" panose="020B0502020202020204" pitchFamily="34" charset="0"/>
              </a:rPr>
              <a:t> das </a:t>
            </a:r>
            <a:r>
              <a:rPr lang="en-GB" sz="2200" b="1" dirty="0">
                <a:solidFill>
                  <a:srgbClr val="5B9BD5">
                    <a:lumMod val="50000"/>
                  </a:srgbClr>
                </a:solidFill>
                <a:latin typeface="Century Gothic" panose="020B0502020202020204" pitchFamily="34" charset="0"/>
              </a:rPr>
              <a:t>sein</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oder</a:t>
            </a:r>
            <a:r>
              <a:rPr lang="en-GB" sz="2200"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ihr</a:t>
            </a:r>
            <a:r>
              <a:rPr lang="en-GB" sz="2200" dirty="0">
                <a:solidFill>
                  <a:srgbClr val="5B9BD5">
                    <a:lumMod val="50000"/>
                  </a:srgbClr>
                </a:solidFill>
                <a:latin typeface="Century Gothic" panose="020B0502020202020204" pitchFamily="34" charset="0"/>
              </a:rPr>
              <a:t>?</a:t>
            </a:r>
          </a:p>
        </p:txBody>
      </p:sp>
      <p:graphicFrame>
        <p:nvGraphicFramePr>
          <p:cNvPr id="2" name="Table 1"/>
          <p:cNvGraphicFramePr>
            <a:graphicFrameLocks noGrp="1"/>
          </p:cNvGraphicFramePr>
          <p:nvPr/>
        </p:nvGraphicFramePr>
        <p:xfrm>
          <a:off x="232649" y="2199698"/>
          <a:ext cx="11319165" cy="3799320"/>
        </p:xfrm>
        <a:graphic>
          <a:graphicData uri="http://schemas.openxmlformats.org/drawingml/2006/table">
            <a:tbl>
              <a:tblPr firstRow="1" bandRow="1">
                <a:tableStyleId>{ED083AE6-46FA-4A59-8FB0-9F97EB10719F}</a:tableStyleId>
              </a:tblPr>
              <a:tblGrid>
                <a:gridCol w="11319165">
                  <a:extLst>
                    <a:ext uri="{9D8B030D-6E8A-4147-A177-3AD203B41FA5}">
                      <a16:colId xmlns:a16="http://schemas.microsoft.com/office/drawing/2014/main" val="2450090510"/>
                    </a:ext>
                  </a:extLst>
                </a:gridCol>
              </a:tblGrid>
              <a:tr h="474915">
                <a:tc>
                  <a:txBody>
                    <a:bodyPr/>
                    <a:lstStyle/>
                    <a:p>
                      <a:r>
                        <a:rPr lang="en-GB" sz="2200" b="0" dirty="0">
                          <a:solidFill>
                            <a:srgbClr val="115076"/>
                          </a:solidFill>
                          <a:latin typeface="Century Gothic" panose="020B0502020202020204" pitchFamily="34" charset="0"/>
                        </a:rPr>
                        <a:t>1. Katharina hat </a:t>
                      </a:r>
                      <a:r>
                        <a:rPr lang="en-GB" sz="2200" b="0" dirty="0" err="1">
                          <a:solidFill>
                            <a:srgbClr val="115076"/>
                          </a:solidFill>
                          <a:latin typeface="Century Gothic" panose="020B0502020202020204" pitchFamily="34" charset="0"/>
                        </a:rPr>
                        <a:t>einen</a:t>
                      </a:r>
                      <a:r>
                        <a:rPr lang="en-GB" sz="2200" b="0" dirty="0">
                          <a:solidFill>
                            <a:srgbClr val="115076"/>
                          </a:solidFill>
                          <a:latin typeface="Century Gothic" panose="020B0502020202020204" pitchFamily="34" charset="0"/>
                        </a:rPr>
                        <a:t> </a:t>
                      </a:r>
                      <a:r>
                        <a:rPr lang="en-GB" sz="2200" b="0" dirty="0" err="1">
                          <a:solidFill>
                            <a:srgbClr val="115076"/>
                          </a:solidFill>
                          <a:latin typeface="Century Gothic" panose="020B0502020202020204" pitchFamily="34" charset="0"/>
                        </a:rPr>
                        <a:t>Bruder</a:t>
                      </a:r>
                      <a:r>
                        <a:rPr lang="en-GB" sz="2200" b="0" dirty="0">
                          <a:solidFill>
                            <a:srgbClr val="115076"/>
                          </a:solidFill>
                          <a:latin typeface="Century Gothic" panose="020B0502020202020204" pitchFamily="34" charset="0"/>
                        </a:rPr>
                        <a:t>.  </a:t>
                      </a:r>
                      <a:r>
                        <a:rPr lang="en-GB" sz="2200" b="1" dirty="0">
                          <a:solidFill>
                            <a:srgbClr val="115076"/>
                          </a:solidFill>
                          <a:latin typeface="Century Gothic" panose="020B0502020202020204" pitchFamily="34" charset="0"/>
                        </a:rPr>
                        <a:t>Sein / </a:t>
                      </a:r>
                      <a:r>
                        <a:rPr lang="en-GB" sz="2200" b="1" dirty="0" err="1">
                          <a:solidFill>
                            <a:srgbClr val="115076"/>
                          </a:solidFill>
                          <a:latin typeface="Century Gothic" panose="020B0502020202020204" pitchFamily="34" charset="0"/>
                        </a:rPr>
                        <a:t>Ihr</a:t>
                      </a:r>
                      <a:r>
                        <a:rPr lang="en-GB" sz="2200" b="1" dirty="0">
                          <a:solidFill>
                            <a:srgbClr val="115076"/>
                          </a:solidFill>
                          <a:latin typeface="Century Gothic" panose="020B0502020202020204" pitchFamily="34" charset="0"/>
                        </a:rPr>
                        <a:t> </a:t>
                      </a:r>
                      <a:r>
                        <a:rPr lang="en-GB" sz="2200" b="0" dirty="0" err="1">
                          <a:solidFill>
                            <a:srgbClr val="115076"/>
                          </a:solidFill>
                          <a:latin typeface="Century Gothic" panose="020B0502020202020204" pitchFamily="34" charset="0"/>
                        </a:rPr>
                        <a:t>Lieblingsbuch</a:t>
                      </a:r>
                      <a:r>
                        <a:rPr lang="en-GB" sz="2200" b="0" baseline="0" dirty="0">
                          <a:solidFill>
                            <a:srgbClr val="115076"/>
                          </a:solidFill>
                          <a:latin typeface="Century Gothic" panose="020B0502020202020204" pitchFamily="34" charset="0"/>
                        </a:rPr>
                        <a:t> </a:t>
                      </a:r>
                      <a:r>
                        <a:rPr lang="en-GB" sz="2200" b="0" baseline="0" dirty="0" err="1">
                          <a:solidFill>
                            <a:srgbClr val="115076"/>
                          </a:solidFill>
                          <a:latin typeface="Century Gothic" panose="020B0502020202020204" pitchFamily="34" charset="0"/>
                        </a:rPr>
                        <a:t>ist</a:t>
                      </a:r>
                      <a:r>
                        <a:rPr lang="en-GB" sz="2200" b="0" baseline="0" dirty="0">
                          <a:solidFill>
                            <a:srgbClr val="115076"/>
                          </a:solidFill>
                          <a:latin typeface="Century Gothic" panose="020B0502020202020204" pitchFamily="34" charset="0"/>
                        </a:rPr>
                        <a:t> “der </a:t>
                      </a:r>
                      <a:r>
                        <a:rPr lang="en-GB" sz="2200" b="0" baseline="0" dirty="0" err="1">
                          <a:solidFill>
                            <a:srgbClr val="115076"/>
                          </a:solidFill>
                          <a:latin typeface="Century Gothic" panose="020B0502020202020204" pitchFamily="34" charset="0"/>
                        </a:rPr>
                        <a:t>Sänger</a:t>
                      </a:r>
                      <a:r>
                        <a:rPr lang="en-GB" sz="2200" b="0" baseline="0" dirty="0">
                          <a:solidFill>
                            <a:srgbClr val="115076"/>
                          </a:solidFill>
                          <a:latin typeface="Century Gothic" panose="020B0502020202020204" pitchFamily="34" charset="0"/>
                        </a:rPr>
                        <a:t>”.</a:t>
                      </a:r>
                      <a:endParaRPr lang="en-GB" sz="2200" b="0" dirty="0">
                        <a:solidFill>
                          <a:srgbClr val="115076"/>
                        </a:solidFill>
                        <a:latin typeface="Century Gothic" panose="020B0502020202020204" pitchFamily="34" charset="0"/>
                      </a:endParaRPr>
                    </a:p>
                  </a:txBody>
                  <a:tcPr/>
                </a:tc>
                <a:extLst>
                  <a:ext uri="{0D108BD9-81ED-4DB2-BD59-A6C34878D82A}">
                    <a16:rowId xmlns:a16="http://schemas.microsoft.com/office/drawing/2014/main" val="973073908"/>
                  </a:ext>
                </a:extLst>
              </a:tr>
              <a:tr h="474915">
                <a:tc>
                  <a:txBody>
                    <a:bodyPr/>
                    <a:lstStyle/>
                    <a:p>
                      <a:r>
                        <a:rPr lang="en-GB" sz="2200" dirty="0">
                          <a:solidFill>
                            <a:srgbClr val="115076"/>
                          </a:solidFill>
                          <a:latin typeface="Century Gothic" panose="020B0502020202020204" pitchFamily="34" charset="0"/>
                        </a:rPr>
                        <a:t>2. Tils Mutter </a:t>
                      </a:r>
                      <a:r>
                        <a:rPr lang="en-GB" sz="2200" dirty="0" err="1">
                          <a:solidFill>
                            <a:srgbClr val="115076"/>
                          </a:solidFill>
                          <a:latin typeface="Century Gothic" panose="020B0502020202020204" pitchFamily="34" charset="0"/>
                        </a:rPr>
                        <a:t>ist</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vierzig</a:t>
                      </a:r>
                      <a:r>
                        <a:rPr lang="en-GB" sz="2200" dirty="0">
                          <a:solidFill>
                            <a:srgbClr val="115076"/>
                          </a:solidFill>
                          <a:latin typeface="Century Gothic" panose="020B0502020202020204" pitchFamily="34" charset="0"/>
                        </a:rPr>
                        <a:t>.  </a:t>
                      </a:r>
                      <a:r>
                        <a:rPr lang="en-GB" sz="2200" b="1" dirty="0">
                          <a:solidFill>
                            <a:srgbClr val="115076"/>
                          </a:solidFill>
                          <a:latin typeface="Century Gothic" panose="020B0502020202020204" pitchFamily="34" charset="0"/>
                        </a:rPr>
                        <a:t>Sein / </a:t>
                      </a:r>
                      <a:r>
                        <a:rPr lang="en-GB" sz="2200" b="1" dirty="0" err="1">
                          <a:solidFill>
                            <a:srgbClr val="115076"/>
                          </a:solidFill>
                          <a:latin typeface="Century Gothic" panose="020B0502020202020204" pitchFamily="34" charset="0"/>
                        </a:rPr>
                        <a:t>Ihr</a:t>
                      </a:r>
                      <a:r>
                        <a:rPr lang="en-GB" sz="2200" b="1" dirty="0">
                          <a:solidFill>
                            <a:srgbClr val="115076"/>
                          </a:solidFill>
                          <a:latin typeface="Century Gothic" panose="020B0502020202020204" pitchFamily="34" charset="0"/>
                        </a:rPr>
                        <a:t> </a:t>
                      </a:r>
                      <a:r>
                        <a:rPr lang="en-GB" sz="2200" b="0" dirty="0" err="1">
                          <a:solidFill>
                            <a:srgbClr val="115076"/>
                          </a:solidFill>
                          <a:latin typeface="Century Gothic" panose="020B0502020202020204" pitchFamily="34" charset="0"/>
                        </a:rPr>
                        <a:t>Lieblingssport</a:t>
                      </a:r>
                      <a:r>
                        <a:rPr lang="en-GB" sz="2200" b="0" dirty="0">
                          <a:solidFill>
                            <a:srgbClr val="115076"/>
                          </a:solidFill>
                          <a:latin typeface="Century Gothic" panose="020B0502020202020204" pitchFamily="34" charset="0"/>
                        </a:rPr>
                        <a:t> </a:t>
                      </a:r>
                      <a:r>
                        <a:rPr lang="en-GB" sz="2200" b="0" dirty="0" err="1">
                          <a:solidFill>
                            <a:srgbClr val="115076"/>
                          </a:solidFill>
                          <a:latin typeface="Century Gothic" panose="020B0502020202020204" pitchFamily="34" charset="0"/>
                        </a:rPr>
                        <a:t>ist</a:t>
                      </a:r>
                      <a:r>
                        <a:rPr lang="en-GB" sz="2200" b="0" dirty="0">
                          <a:solidFill>
                            <a:srgbClr val="115076"/>
                          </a:solidFill>
                          <a:latin typeface="Century Gothic" panose="020B0502020202020204" pitchFamily="34" charset="0"/>
                        </a:rPr>
                        <a:t> </a:t>
                      </a:r>
                      <a:r>
                        <a:rPr lang="en-GB" sz="2200" b="0" dirty="0" err="1">
                          <a:solidFill>
                            <a:srgbClr val="115076"/>
                          </a:solidFill>
                          <a:latin typeface="Century Gothic" panose="020B0502020202020204" pitchFamily="34" charset="0"/>
                        </a:rPr>
                        <a:t>Fußball</a:t>
                      </a:r>
                      <a:r>
                        <a:rPr lang="en-GB" sz="2200" b="0" dirty="0">
                          <a:solidFill>
                            <a:srgbClr val="115076"/>
                          </a:solidFill>
                          <a:latin typeface="Century Gothic" panose="020B0502020202020204" pitchFamily="34" charset="0"/>
                        </a:rPr>
                        <a:t>.</a:t>
                      </a:r>
                      <a:r>
                        <a:rPr lang="en-GB" sz="2200" b="0" baseline="0" dirty="0">
                          <a:solidFill>
                            <a:srgbClr val="115076"/>
                          </a:solidFill>
                          <a:latin typeface="Century Gothic" panose="020B0502020202020204" pitchFamily="34" charset="0"/>
                        </a:rPr>
                        <a:t> </a:t>
                      </a:r>
                      <a:endParaRPr lang="en-GB" sz="2200" b="0" dirty="0">
                        <a:solidFill>
                          <a:srgbClr val="115076"/>
                        </a:solidFill>
                        <a:latin typeface="Century Gothic" panose="020B0502020202020204" pitchFamily="34" charset="0"/>
                      </a:endParaRPr>
                    </a:p>
                  </a:txBody>
                  <a:tcPr/>
                </a:tc>
                <a:extLst>
                  <a:ext uri="{0D108BD9-81ED-4DB2-BD59-A6C34878D82A}">
                    <a16:rowId xmlns:a16="http://schemas.microsoft.com/office/drawing/2014/main" val="1379300369"/>
                  </a:ext>
                </a:extLst>
              </a:tr>
              <a:tr h="474915">
                <a:tc>
                  <a:txBody>
                    <a:bodyPr/>
                    <a:lstStyle/>
                    <a:p>
                      <a:r>
                        <a:rPr lang="en-GB" sz="2200" dirty="0">
                          <a:solidFill>
                            <a:srgbClr val="115076"/>
                          </a:solidFill>
                          <a:latin typeface="Century Gothic" panose="020B0502020202020204" pitchFamily="34" charset="0"/>
                        </a:rPr>
                        <a:t>3. </a:t>
                      </a:r>
                      <a:r>
                        <a:rPr lang="en-GB" sz="2200" dirty="0" err="1">
                          <a:solidFill>
                            <a:srgbClr val="115076"/>
                          </a:solidFill>
                          <a:latin typeface="Century Gothic" panose="020B0502020202020204" pitchFamily="34" charset="0"/>
                        </a:rPr>
                        <a:t>Léonies</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Vater</a:t>
                      </a:r>
                      <a:r>
                        <a:rPr lang="en-GB" sz="2200" dirty="0">
                          <a:solidFill>
                            <a:srgbClr val="115076"/>
                          </a:solidFill>
                          <a:latin typeface="Century Gothic" panose="020B0502020202020204" pitchFamily="34" charset="0"/>
                        </a:rPr>
                        <a:t> </a:t>
                      </a:r>
                      <a:r>
                        <a:rPr lang="en-GB" sz="2200" b="0" dirty="0">
                          <a:solidFill>
                            <a:srgbClr val="115076"/>
                          </a:solidFill>
                          <a:latin typeface="Century Gothic" panose="020B0502020202020204" pitchFamily="34" charset="0"/>
                        </a:rPr>
                        <a:t>mag </a:t>
                      </a:r>
                      <a:r>
                        <a:rPr lang="en-GB" sz="2200" b="0" dirty="0" err="1">
                          <a:solidFill>
                            <a:srgbClr val="115076"/>
                          </a:solidFill>
                          <a:latin typeface="Century Gothic" panose="020B0502020202020204" pitchFamily="34" charset="0"/>
                        </a:rPr>
                        <a:t>Musik</a:t>
                      </a:r>
                      <a:r>
                        <a:rPr lang="en-GB" sz="2200" b="0" dirty="0">
                          <a:solidFill>
                            <a:srgbClr val="115076"/>
                          </a:solidFill>
                          <a:latin typeface="Century Gothic" panose="020B0502020202020204" pitchFamily="34" charset="0"/>
                        </a:rPr>
                        <a:t>.</a:t>
                      </a:r>
                      <a:r>
                        <a:rPr lang="en-GB" sz="2200" b="0" baseline="0" dirty="0">
                          <a:solidFill>
                            <a:srgbClr val="115076"/>
                          </a:solidFill>
                          <a:latin typeface="Century Gothic" panose="020B0502020202020204" pitchFamily="34" charset="0"/>
                        </a:rPr>
                        <a:t>  </a:t>
                      </a:r>
                      <a:r>
                        <a:rPr lang="en-GB" sz="2200" b="1" baseline="0" dirty="0">
                          <a:solidFill>
                            <a:srgbClr val="115076"/>
                          </a:solidFill>
                          <a:latin typeface="Century Gothic" panose="020B0502020202020204" pitchFamily="34" charset="0"/>
                        </a:rPr>
                        <a:t>Seine / </a:t>
                      </a:r>
                      <a:r>
                        <a:rPr lang="en-GB" sz="2200" b="1" baseline="0" dirty="0" err="1">
                          <a:solidFill>
                            <a:srgbClr val="115076"/>
                          </a:solidFill>
                          <a:latin typeface="Century Gothic" panose="020B0502020202020204" pitchFamily="34" charset="0"/>
                        </a:rPr>
                        <a:t>Ihre</a:t>
                      </a:r>
                      <a:r>
                        <a:rPr lang="en-GB" sz="2200" b="1" baseline="0" dirty="0">
                          <a:solidFill>
                            <a:srgbClr val="115076"/>
                          </a:solidFill>
                          <a:latin typeface="Century Gothic" panose="020B0502020202020204" pitchFamily="34" charset="0"/>
                        </a:rPr>
                        <a:t> </a:t>
                      </a:r>
                      <a:r>
                        <a:rPr lang="en-GB" sz="2200" b="0" baseline="0" dirty="0" err="1">
                          <a:solidFill>
                            <a:srgbClr val="115076"/>
                          </a:solidFill>
                          <a:latin typeface="Century Gothic" panose="020B0502020202020204" pitchFamily="34" charset="0"/>
                        </a:rPr>
                        <a:t>Lieblingsband</a:t>
                      </a:r>
                      <a:r>
                        <a:rPr lang="en-GB" sz="2200" b="0" baseline="0" dirty="0">
                          <a:solidFill>
                            <a:srgbClr val="115076"/>
                          </a:solidFill>
                          <a:latin typeface="Century Gothic" panose="020B0502020202020204" pitchFamily="34" charset="0"/>
                        </a:rPr>
                        <a:t> </a:t>
                      </a:r>
                      <a:r>
                        <a:rPr lang="en-GB" sz="2200" b="0" baseline="0" dirty="0" err="1">
                          <a:solidFill>
                            <a:srgbClr val="115076"/>
                          </a:solidFill>
                          <a:latin typeface="Century Gothic" panose="020B0502020202020204" pitchFamily="34" charset="0"/>
                        </a:rPr>
                        <a:t>ist</a:t>
                      </a:r>
                      <a:r>
                        <a:rPr lang="en-GB" sz="2200" b="0" baseline="0" dirty="0">
                          <a:solidFill>
                            <a:srgbClr val="115076"/>
                          </a:solidFill>
                          <a:latin typeface="Century Gothic" panose="020B0502020202020204" pitchFamily="34" charset="0"/>
                        </a:rPr>
                        <a:t> Die </a:t>
                      </a:r>
                      <a:r>
                        <a:rPr lang="en-GB" sz="2200" b="0" baseline="0" dirty="0" err="1">
                          <a:solidFill>
                            <a:srgbClr val="115076"/>
                          </a:solidFill>
                          <a:latin typeface="Century Gothic" panose="020B0502020202020204" pitchFamily="34" charset="0"/>
                        </a:rPr>
                        <a:t>Toten</a:t>
                      </a:r>
                      <a:r>
                        <a:rPr lang="en-GB" sz="2200" b="0" baseline="0" dirty="0">
                          <a:solidFill>
                            <a:srgbClr val="115076"/>
                          </a:solidFill>
                          <a:latin typeface="Century Gothic" panose="020B0502020202020204" pitchFamily="34" charset="0"/>
                        </a:rPr>
                        <a:t> Hosen.</a:t>
                      </a:r>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737650796"/>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4. </a:t>
                      </a:r>
                      <a:r>
                        <a:rPr lang="en-GB" sz="2200" dirty="0" err="1">
                          <a:solidFill>
                            <a:srgbClr val="115076"/>
                          </a:solidFill>
                          <a:latin typeface="Century Gothic" panose="020B0502020202020204" pitchFamily="34" charset="0"/>
                        </a:rPr>
                        <a:t>Emilias</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Bruder</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ist</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sechs</a:t>
                      </a:r>
                      <a:r>
                        <a:rPr lang="en-GB" sz="2200" baseline="0" dirty="0">
                          <a:solidFill>
                            <a:srgbClr val="115076"/>
                          </a:solidFill>
                          <a:latin typeface="Century Gothic" panose="020B0502020202020204" pitchFamily="34" charset="0"/>
                        </a:rPr>
                        <a:t>.  </a:t>
                      </a:r>
                      <a:r>
                        <a:rPr lang="en-GB" sz="2200" b="1" baseline="0" dirty="0" err="1">
                          <a:solidFill>
                            <a:srgbClr val="115076"/>
                          </a:solidFill>
                          <a:latin typeface="Century Gothic" panose="020B0502020202020204" pitchFamily="34" charset="0"/>
                        </a:rPr>
                        <a:t>Ihre</a:t>
                      </a:r>
                      <a:r>
                        <a:rPr lang="en-GB" sz="2200" b="1" baseline="0" dirty="0">
                          <a:solidFill>
                            <a:srgbClr val="115076"/>
                          </a:solidFill>
                          <a:latin typeface="Century Gothic" panose="020B0502020202020204" pitchFamily="34" charset="0"/>
                        </a:rPr>
                        <a:t> / Seine </a:t>
                      </a:r>
                      <a:r>
                        <a:rPr lang="en-GB" sz="2200" baseline="0" dirty="0" err="1">
                          <a:solidFill>
                            <a:srgbClr val="115076"/>
                          </a:solidFill>
                          <a:latin typeface="Century Gothic" panose="020B0502020202020204" pitchFamily="34" charset="0"/>
                        </a:rPr>
                        <a:t>Lieblings</a:t>
                      </a:r>
                      <a:r>
                        <a:rPr lang="en-GB" sz="2200" b="0" baseline="0" dirty="0" err="1">
                          <a:solidFill>
                            <a:srgbClr val="115076"/>
                          </a:solidFill>
                          <a:latin typeface="Century Gothic" panose="020B0502020202020204" pitchFamily="34" charset="0"/>
                        </a:rPr>
                        <a:t>sängerin</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ist</a:t>
                      </a:r>
                      <a:r>
                        <a:rPr lang="en-GB" sz="2200" baseline="0" dirty="0">
                          <a:solidFill>
                            <a:srgbClr val="115076"/>
                          </a:solidFill>
                          <a:latin typeface="Century Gothic" panose="020B0502020202020204" pitchFamily="34" charset="0"/>
                        </a:rPr>
                        <a:t> Rihanna.</a:t>
                      </a:r>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135448569"/>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5. </a:t>
                      </a:r>
                      <a:r>
                        <a:rPr lang="en-GB" sz="2200" dirty="0" err="1">
                          <a:solidFill>
                            <a:srgbClr val="115076"/>
                          </a:solidFill>
                          <a:latin typeface="Century Gothic" panose="020B0502020202020204" pitchFamily="34" charset="0"/>
                        </a:rPr>
                        <a:t>Friedas</a:t>
                      </a:r>
                      <a:r>
                        <a:rPr lang="en-GB" sz="2200" baseline="0" dirty="0">
                          <a:solidFill>
                            <a:srgbClr val="115076"/>
                          </a:solidFill>
                          <a:latin typeface="Century Gothic" panose="020B0502020202020204" pitchFamily="34" charset="0"/>
                        </a:rPr>
                        <a:t> Mutter </a:t>
                      </a:r>
                      <a:r>
                        <a:rPr lang="en-GB" sz="2200" baseline="0" dirty="0" err="1">
                          <a:solidFill>
                            <a:srgbClr val="115076"/>
                          </a:solidFill>
                          <a:latin typeface="Century Gothic" panose="020B0502020202020204" pitchFamily="34" charset="0"/>
                        </a:rPr>
                        <a:t>ist</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sehr</a:t>
                      </a:r>
                      <a:r>
                        <a:rPr lang="en-GB" sz="2200" baseline="0" dirty="0">
                          <a:solidFill>
                            <a:srgbClr val="115076"/>
                          </a:solidFill>
                          <a:latin typeface="Century Gothic" panose="020B0502020202020204" pitchFamily="34" charset="0"/>
                        </a:rPr>
                        <a:t> nett.  </a:t>
                      </a:r>
                      <a:r>
                        <a:rPr lang="en-GB" sz="2200" b="1" baseline="0" dirty="0" err="1">
                          <a:solidFill>
                            <a:srgbClr val="115076"/>
                          </a:solidFill>
                          <a:latin typeface="Century Gothic" panose="020B0502020202020204" pitchFamily="34" charset="0"/>
                        </a:rPr>
                        <a:t>Ihr</a:t>
                      </a:r>
                      <a:r>
                        <a:rPr lang="en-GB" sz="2200" b="1" baseline="0" dirty="0">
                          <a:solidFill>
                            <a:srgbClr val="115076"/>
                          </a:solidFill>
                          <a:latin typeface="Century Gothic" panose="020B0502020202020204" pitchFamily="34" charset="0"/>
                        </a:rPr>
                        <a:t> / Sein </a:t>
                      </a:r>
                      <a:r>
                        <a:rPr lang="en-GB" sz="2200" baseline="0" dirty="0" err="1">
                          <a:solidFill>
                            <a:srgbClr val="115076"/>
                          </a:solidFill>
                          <a:latin typeface="Century Gothic" panose="020B0502020202020204" pitchFamily="34" charset="0"/>
                        </a:rPr>
                        <a:t>Lieblingstier</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ist</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eine</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Katze</a:t>
                      </a:r>
                      <a:r>
                        <a:rPr lang="en-GB" sz="2200" baseline="0" dirty="0">
                          <a:solidFill>
                            <a:srgbClr val="115076"/>
                          </a:solidFill>
                          <a:latin typeface="Century Gothic" panose="020B0502020202020204" pitchFamily="34" charset="0"/>
                        </a:rPr>
                        <a:t>.</a:t>
                      </a:r>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1577669653"/>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6. Lena hat </a:t>
                      </a:r>
                      <a:r>
                        <a:rPr lang="en-GB" sz="2200" dirty="0" err="1">
                          <a:solidFill>
                            <a:srgbClr val="115076"/>
                          </a:solidFill>
                          <a:latin typeface="Century Gothic" panose="020B0502020202020204" pitchFamily="34" charset="0"/>
                        </a:rPr>
                        <a:t>einen</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Bruder</a:t>
                      </a:r>
                      <a:r>
                        <a:rPr lang="en-GB" sz="2200" dirty="0">
                          <a:solidFill>
                            <a:srgbClr val="115076"/>
                          </a:solidFill>
                          <a:latin typeface="Century Gothic" panose="020B0502020202020204" pitchFamily="34" charset="0"/>
                        </a:rPr>
                        <a:t>.  </a:t>
                      </a:r>
                      <a:r>
                        <a:rPr lang="en-GB" sz="2200" b="1" dirty="0" err="1">
                          <a:solidFill>
                            <a:srgbClr val="115076"/>
                          </a:solidFill>
                          <a:latin typeface="Century Gothic" panose="020B0502020202020204" pitchFamily="34" charset="0"/>
                        </a:rPr>
                        <a:t>Ihr</a:t>
                      </a:r>
                      <a:r>
                        <a:rPr lang="en-GB" sz="2200" b="1" dirty="0">
                          <a:solidFill>
                            <a:srgbClr val="115076"/>
                          </a:solidFill>
                          <a:latin typeface="Century Gothic" panose="020B0502020202020204" pitchFamily="34" charset="0"/>
                        </a:rPr>
                        <a:t> / Sein </a:t>
                      </a:r>
                      <a:r>
                        <a:rPr lang="en-GB" sz="2200" dirty="0" err="1">
                          <a:solidFill>
                            <a:srgbClr val="115076"/>
                          </a:solidFill>
                          <a:latin typeface="Century Gothic" panose="020B0502020202020204" pitchFamily="34" charset="0"/>
                        </a:rPr>
                        <a:t>Lieblingsort</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ist</a:t>
                      </a:r>
                      <a:r>
                        <a:rPr lang="en-GB" sz="2200" dirty="0">
                          <a:solidFill>
                            <a:srgbClr val="115076"/>
                          </a:solidFill>
                          <a:latin typeface="Century Gothic" panose="020B0502020202020204" pitchFamily="34" charset="0"/>
                        </a:rPr>
                        <a:t> Leipzig.</a:t>
                      </a:r>
                    </a:p>
                  </a:txBody>
                  <a:tcPr/>
                </a:tc>
                <a:extLst>
                  <a:ext uri="{0D108BD9-81ED-4DB2-BD59-A6C34878D82A}">
                    <a16:rowId xmlns:a16="http://schemas.microsoft.com/office/drawing/2014/main" val="1402257765"/>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7. </a:t>
                      </a:r>
                      <a:r>
                        <a:rPr lang="en-GB" sz="2200" dirty="0" err="1">
                          <a:solidFill>
                            <a:srgbClr val="115076"/>
                          </a:solidFill>
                          <a:latin typeface="Century Gothic" panose="020B0502020202020204" pitchFamily="34" charset="0"/>
                        </a:rPr>
                        <a:t>Friedrichs</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Schwester</a:t>
                      </a:r>
                      <a:r>
                        <a:rPr lang="en-GB" sz="2200" dirty="0">
                          <a:solidFill>
                            <a:srgbClr val="115076"/>
                          </a:solidFill>
                          <a:latin typeface="Century Gothic" panose="020B0502020202020204" pitchFamily="34" charset="0"/>
                        </a:rPr>
                        <a:t> hat </a:t>
                      </a:r>
                      <a:r>
                        <a:rPr lang="en-GB" sz="2200" dirty="0" err="1">
                          <a:solidFill>
                            <a:srgbClr val="115076"/>
                          </a:solidFill>
                          <a:latin typeface="Century Gothic" panose="020B0502020202020204" pitchFamily="34" charset="0"/>
                        </a:rPr>
                        <a:t>eine</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Freundin</a:t>
                      </a:r>
                      <a:r>
                        <a:rPr lang="en-GB" sz="2200" dirty="0">
                          <a:solidFill>
                            <a:srgbClr val="115076"/>
                          </a:solidFill>
                          <a:latin typeface="Century Gothic" panose="020B0502020202020204" pitchFamily="34" charset="0"/>
                        </a:rPr>
                        <a:t>.  </a:t>
                      </a:r>
                      <a:r>
                        <a:rPr lang="en-GB" sz="2200" b="1" dirty="0">
                          <a:solidFill>
                            <a:srgbClr val="115076"/>
                          </a:solidFill>
                          <a:latin typeface="Century Gothic" panose="020B0502020202020204" pitchFamily="34" charset="0"/>
                        </a:rPr>
                        <a:t>Sein</a:t>
                      </a:r>
                      <a:r>
                        <a:rPr lang="en-GB" sz="2200" b="1" baseline="0" dirty="0">
                          <a:solidFill>
                            <a:srgbClr val="115076"/>
                          </a:solidFill>
                          <a:latin typeface="Century Gothic" panose="020B0502020202020204" pitchFamily="34" charset="0"/>
                        </a:rPr>
                        <a:t> / </a:t>
                      </a:r>
                      <a:r>
                        <a:rPr lang="en-GB" sz="2200" b="1" baseline="0" dirty="0" err="1">
                          <a:solidFill>
                            <a:srgbClr val="115076"/>
                          </a:solidFill>
                          <a:latin typeface="Century Gothic" panose="020B0502020202020204" pitchFamily="34" charset="0"/>
                        </a:rPr>
                        <a:t>Ihr</a:t>
                      </a:r>
                      <a:r>
                        <a:rPr lang="en-GB" sz="2200" b="1"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Lieblings</a:t>
                      </a:r>
                      <a:r>
                        <a:rPr lang="en-GB" sz="2200" b="0" baseline="0" dirty="0" err="1">
                          <a:solidFill>
                            <a:srgbClr val="115076"/>
                          </a:solidFill>
                          <a:latin typeface="Century Gothic" panose="020B0502020202020204" pitchFamily="34" charset="0"/>
                        </a:rPr>
                        <a:t>f</a:t>
                      </a:r>
                      <a:r>
                        <a:rPr lang="en-GB" sz="2200" b="0" dirty="0" err="1">
                          <a:solidFill>
                            <a:srgbClr val="115076"/>
                          </a:solidFill>
                          <a:latin typeface="Century Gothic" panose="020B0502020202020204" pitchFamily="34" charset="0"/>
                        </a:rPr>
                        <a:t>ußballspieler</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ist</a:t>
                      </a:r>
                      <a:r>
                        <a:rPr lang="en-GB" sz="2200" baseline="0" dirty="0">
                          <a:solidFill>
                            <a:srgbClr val="115076"/>
                          </a:solidFill>
                          <a:latin typeface="Century Gothic" panose="020B0502020202020204" pitchFamily="34" charset="0"/>
                        </a:rPr>
                        <a:t> Messi.</a:t>
                      </a:r>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79794288"/>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8. Heinrich</a:t>
                      </a:r>
                      <a:r>
                        <a:rPr lang="en-GB" sz="2200" baseline="0" dirty="0">
                          <a:solidFill>
                            <a:srgbClr val="115076"/>
                          </a:solidFill>
                          <a:latin typeface="Century Gothic" panose="020B0502020202020204" pitchFamily="34" charset="0"/>
                        </a:rPr>
                        <a:t> hat </a:t>
                      </a:r>
                      <a:r>
                        <a:rPr lang="en-GB" sz="2200" baseline="0" dirty="0" err="1">
                          <a:solidFill>
                            <a:srgbClr val="115076"/>
                          </a:solidFill>
                          <a:latin typeface="Century Gothic" panose="020B0502020202020204" pitchFamily="34" charset="0"/>
                        </a:rPr>
                        <a:t>eine</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Schwester</a:t>
                      </a:r>
                      <a:r>
                        <a:rPr lang="en-GB" sz="2200" baseline="0" dirty="0">
                          <a:solidFill>
                            <a:srgbClr val="115076"/>
                          </a:solidFill>
                          <a:latin typeface="Century Gothic" panose="020B0502020202020204" pitchFamily="34" charset="0"/>
                        </a:rPr>
                        <a:t>.  </a:t>
                      </a:r>
                      <a:r>
                        <a:rPr lang="en-GB" sz="2200" b="1" baseline="0" dirty="0" err="1">
                          <a:solidFill>
                            <a:srgbClr val="115076"/>
                          </a:solidFill>
                          <a:latin typeface="Century Gothic" panose="020B0502020202020204" pitchFamily="34" charset="0"/>
                        </a:rPr>
                        <a:t>Ihre</a:t>
                      </a:r>
                      <a:r>
                        <a:rPr lang="en-GB" sz="2200" b="1" baseline="0" dirty="0">
                          <a:solidFill>
                            <a:srgbClr val="115076"/>
                          </a:solidFill>
                          <a:latin typeface="Century Gothic" panose="020B0502020202020204" pitchFamily="34" charset="0"/>
                        </a:rPr>
                        <a:t> / Seine</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Lieblingssprache</a:t>
                      </a:r>
                      <a:r>
                        <a:rPr lang="en-GB" sz="2200" baseline="0" dirty="0">
                          <a:solidFill>
                            <a:srgbClr val="115076"/>
                          </a:solidFill>
                          <a:latin typeface="Century Gothic" panose="020B0502020202020204" pitchFamily="34" charset="0"/>
                        </a:rPr>
                        <a:t> </a:t>
                      </a:r>
                      <a:r>
                        <a:rPr lang="en-GB" sz="2200" baseline="0" dirty="0" err="1">
                          <a:solidFill>
                            <a:srgbClr val="115076"/>
                          </a:solidFill>
                          <a:latin typeface="Century Gothic" panose="020B0502020202020204" pitchFamily="34" charset="0"/>
                        </a:rPr>
                        <a:t>ist</a:t>
                      </a:r>
                      <a:r>
                        <a:rPr lang="en-GB" sz="2200" baseline="0" dirty="0">
                          <a:solidFill>
                            <a:srgbClr val="115076"/>
                          </a:solidFill>
                          <a:latin typeface="Century Gothic" panose="020B0502020202020204" pitchFamily="34" charset="0"/>
                        </a:rPr>
                        <a:t> Deutsch.</a:t>
                      </a:r>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513911911"/>
                  </a:ext>
                </a:extLst>
              </a:tr>
            </a:tbl>
          </a:graphicData>
        </a:graphic>
      </p:graphicFrame>
      <p:sp>
        <p:nvSpPr>
          <p:cNvPr id="5" name="Oval 4"/>
          <p:cNvSpPr/>
          <p:nvPr/>
        </p:nvSpPr>
        <p:spPr>
          <a:xfrm>
            <a:off x="4377141" y="2211504"/>
            <a:ext cx="797288" cy="425515"/>
          </a:xfrm>
          <a:prstGeom prst="ellipse">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4163209" y="2674019"/>
            <a:ext cx="527125" cy="425515"/>
          </a:xfrm>
          <a:prstGeom prst="ellipse">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4105536" y="3151118"/>
            <a:ext cx="902293" cy="425515"/>
          </a:xfrm>
          <a:prstGeom prst="ellipse">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4565835" y="3637365"/>
            <a:ext cx="883988" cy="425515"/>
          </a:xfrm>
          <a:prstGeom prst="ellipse">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4190251" y="4102538"/>
            <a:ext cx="596292" cy="425515"/>
          </a:xfrm>
          <a:prstGeom prst="ellipse">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4417409" y="4605433"/>
            <a:ext cx="630688" cy="408867"/>
          </a:xfrm>
          <a:prstGeom prst="ellipse">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6669741" y="5082185"/>
            <a:ext cx="656216" cy="385011"/>
          </a:xfrm>
          <a:prstGeom prst="ellipse">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4475181" y="5574614"/>
            <a:ext cx="699248" cy="373626"/>
          </a:xfrm>
          <a:prstGeom prst="ellipse">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8" name="Picture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8391" y="294041"/>
            <a:ext cx="1536827" cy="1902562"/>
          </a:xfrm>
          <a:prstGeom prst="rect">
            <a:avLst/>
          </a:prstGeom>
        </p:spPr>
      </p:pic>
    </p:spTree>
    <p:extLst>
      <p:ext uri="{BB962C8B-B14F-4D97-AF65-F5344CB8AC3E}">
        <p14:creationId xmlns:p14="http://schemas.microsoft.com/office/powerpoint/2010/main" val="402344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4357" y="2140088"/>
          <a:ext cx="8857650" cy="4065837"/>
        </p:xfrm>
        <a:graphic>
          <a:graphicData uri="http://schemas.openxmlformats.org/drawingml/2006/table">
            <a:tbl>
              <a:tblPr firstRow="1" bandRow="1">
                <a:tableStyleId>{ED083AE6-46FA-4A59-8FB0-9F97EB10719F}</a:tableStyleId>
              </a:tblPr>
              <a:tblGrid>
                <a:gridCol w="595859">
                  <a:extLst>
                    <a:ext uri="{9D8B030D-6E8A-4147-A177-3AD203B41FA5}">
                      <a16:colId xmlns:a16="http://schemas.microsoft.com/office/drawing/2014/main" val="20000"/>
                    </a:ext>
                  </a:extLst>
                </a:gridCol>
                <a:gridCol w="603850">
                  <a:extLst>
                    <a:ext uri="{9D8B030D-6E8A-4147-A177-3AD203B41FA5}">
                      <a16:colId xmlns:a16="http://schemas.microsoft.com/office/drawing/2014/main" val="20001"/>
                    </a:ext>
                  </a:extLst>
                </a:gridCol>
                <a:gridCol w="7657941">
                  <a:extLst>
                    <a:ext uri="{9D8B030D-6E8A-4147-A177-3AD203B41FA5}">
                      <a16:colId xmlns:a16="http://schemas.microsoft.com/office/drawing/2014/main" val="20002"/>
                    </a:ext>
                  </a:extLst>
                </a:gridCol>
              </a:tblGrid>
              <a:tr h="463648">
                <a:tc rowSpan="2">
                  <a:txBody>
                    <a:bodyPr/>
                    <a:lstStyle/>
                    <a:p>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rgbClr val="115076"/>
                          </a:solidFill>
                          <a:effectLst/>
                          <a:latin typeface="+mn-lt"/>
                          <a:ea typeface="+mn-ea"/>
                          <a:cs typeface="+mn-cs"/>
                        </a:rPr>
                        <a:t> - Hallo Mehmet. Sag mal*, was </a:t>
                      </a:r>
                      <a:r>
                        <a:rPr lang="en-GB" sz="2000" b="0" kern="1200" dirty="0" err="1">
                          <a:solidFill>
                            <a:srgbClr val="115076"/>
                          </a:solidFill>
                          <a:effectLst/>
                          <a:latin typeface="+mn-lt"/>
                          <a:ea typeface="+mn-ea"/>
                          <a:cs typeface="+mn-cs"/>
                        </a:rPr>
                        <a:t>ist</a:t>
                      </a:r>
                      <a:r>
                        <a:rPr lang="en-GB" sz="2000" b="0" kern="1200" dirty="0">
                          <a:solidFill>
                            <a:srgbClr val="115076"/>
                          </a:solidFill>
                          <a:effectLst/>
                          <a:latin typeface="+mn-lt"/>
                          <a:ea typeface="+mn-ea"/>
                          <a:cs typeface="+mn-cs"/>
                        </a:rPr>
                        <a:t> [1] _______ </a:t>
                      </a:r>
                      <a:r>
                        <a:rPr lang="en-GB" sz="2000" b="0" kern="1200" dirty="0" err="1">
                          <a:solidFill>
                            <a:srgbClr val="115076"/>
                          </a:solidFill>
                          <a:effectLst/>
                          <a:latin typeface="+mn-lt"/>
                          <a:ea typeface="+mn-ea"/>
                          <a:cs typeface="+mn-cs"/>
                        </a:rPr>
                        <a:t>Lieblingssport</a:t>
                      </a:r>
                      <a:r>
                        <a:rPr lang="en-GB" sz="2000" b="0" kern="1200" dirty="0">
                          <a:solidFill>
                            <a:srgbClr val="115076"/>
                          </a:solidFill>
                          <a:effectLst/>
                          <a:latin typeface="+mn-lt"/>
                          <a:ea typeface="+mn-ea"/>
                          <a:cs typeface="+mn-cs"/>
                        </a:rPr>
                        <a:t>?</a:t>
                      </a:r>
                      <a:endParaRPr lang="en-GB" sz="2000" b="0" dirty="0">
                        <a:solidFill>
                          <a:srgbClr val="115076"/>
                        </a:solidFill>
                        <a:latin typeface="Century" panose="02040604050505020304" pitchFamily="18" charset="0"/>
                      </a:endParaRPr>
                    </a:p>
                  </a:txBody>
                  <a:tcPr/>
                </a:tc>
                <a:extLst>
                  <a:ext uri="{0D108BD9-81ED-4DB2-BD59-A6C34878D82A}">
                    <a16:rowId xmlns:a16="http://schemas.microsoft.com/office/drawing/2014/main" val="10000"/>
                  </a:ext>
                </a:extLst>
              </a:tr>
              <a:tr h="463648">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rgbClr val="115076"/>
                          </a:solidFill>
                          <a:effectLst/>
                          <a:latin typeface="+mn-lt"/>
                          <a:ea typeface="+mn-ea"/>
                          <a:cs typeface="+mn-cs"/>
                        </a:rPr>
                        <a:t> - </a:t>
                      </a:r>
                      <a:r>
                        <a:rPr lang="en-GB" sz="2000" b="0" kern="1200" dirty="0" err="1">
                          <a:solidFill>
                            <a:srgbClr val="115076"/>
                          </a:solidFill>
                          <a:effectLst/>
                          <a:latin typeface="+mn-lt"/>
                          <a:ea typeface="+mn-ea"/>
                          <a:cs typeface="+mn-cs"/>
                        </a:rPr>
                        <a:t>Fußball</a:t>
                      </a:r>
                      <a:r>
                        <a:rPr lang="en-GB" sz="2000" b="0" kern="1200" dirty="0">
                          <a:solidFill>
                            <a:srgbClr val="115076"/>
                          </a:solidFill>
                          <a:effectLst/>
                          <a:latin typeface="+mn-lt"/>
                          <a:ea typeface="+mn-ea"/>
                          <a:cs typeface="+mn-cs"/>
                        </a:rPr>
                        <a:t>.</a:t>
                      </a:r>
                      <a:endParaRPr lang="en-GB" sz="2000" b="0" dirty="0">
                        <a:solidFill>
                          <a:srgbClr val="115076"/>
                        </a:solidFill>
                        <a:latin typeface="Century" panose="02040604050505020304" pitchFamily="18" charset="0"/>
                      </a:endParaRPr>
                    </a:p>
                  </a:txBody>
                  <a:tcPr/>
                </a:tc>
                <a:extLst>
                  <a:ext uri="{0D108BD9-81ED-4DB2-BD59-A6C34878D82A}">
                    <a16:rowId xmlns:a16="http://schemas.microsoft.com/office/drawing/2014/main" val="10001"/>
                  </a:ext>
                </a:extLst>
              </a:tr>
              <a:tr h="463648">
                <a:tc rowSpan="2">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Und hast du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Lieblingsfußballspieler</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15076"/>
                        </a:solidFill>
                      </a:endParaRPr>
                    </a:p>
                  </a:txBody>
                  <a:tcPr/>
                </a:tc>
                <a:extLst>
                  <a:ext uri="{0D108BD9-81ED-4DB2-BD59-A6C34878D82A}">
                    <a16:rowId xmlns:a16="http://schemas.microsoft.com/office/drawing/2014/main" val="10002"/>
                  </a:ext>
                </a:extLst>
              </a:tr>
              <a:tr h="820301">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Ja</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[2] </a:t>
                      </a: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________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Lieblingsfußballspieler</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Mesut Özil. </a:t>
                      </a:r>
                      <a:b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[3]</a:t>
                      </a: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_______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Bruder</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Mutlu</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Özil mag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auch</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15076"/>
                        </a:solidFill>
                        <a:latin typeface="Century" panose="02040604050505020304" pitchFamily="18" charset="0"/>
                      </a:endParaRPr>
                    </a:p>
                  </a:txBody>
                  <a:tcPr/>
                </a:tc>
                <a:extLst>
                  <a:ext uri="{0D108BD9-81ED-4DB2-BD59-A6C34878D82A}">
                    <a16:rowId xmlns:a16="http://schemas.microsoft.com/office/drawing/2014/main" val="10003"/>
                  </a:ext>
                </a:extLst>
              </a:tr>
              <a:tr h="463648">
                <a:tc rowSpan="2">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Und [4] </a:t>
                      </a: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_______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Lieblingsfarbe</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15076"/>
                        </a:solidFill>
                      </a:endParaRPr>
                    </a:p>
                  </a:txBody>
                  <a:tcPr/>
                </a:tc>
                <a:extLst>
                  <a:ext uri="{0D108BD9-81ED-4DB2-BD59-A6C34878D82A}">
                    <a16:rowId xmlns:a16="http://schemas.microsoft.com/office/drawing/2014/main" val="10004"/>
                  </a:ext>
                </a:extLst>
              </a:tr>
              <a:tr h="463648">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rot.</a:t>
                      </a:r>
                      <a:endParaRPr lang="en-GB" sz="2000" dirty="0">
                        <a:solidFill>
                          <a:srgbClr val="115076"/>
                        </a:solidFill>
                        <a:latin typeface="Century" panose="02040604050505020304" pitchFamily="18" charset="0"/>
                      </a:endParaRPr>
                    </a:p>
                  </a:txBody>
                  <a:tcPr/>
                </a:tc>
                <a:extLst>
                  <a:ext uri="{0D108BD9-81ED-4DB2-BD59-A6C34878D82A}">
                    <a16:rowId xmlns:a16="http://schemas.microsoft.com/office/drawing/2014/main" val="10005"/>
                  </a:ext>
                </a:extLst>
              </a:tr>
              <a:tr h="463648">
                <a:tc rowSpan="2">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kern="1200" dirty="0">
                          <a:solidFill>
                            <a:srgbClr val="115076"/>
                          </a:solidFill>
                          <a:effectLst/>
                          <a:latin typeface="+mn-lt"/>
                          <a:ea typeface="+mn-ea"/>
                          <a:cs typeface="+mn-cs"/>
                        </a:rPr>
                        <a:t>Und [5] </a:t>
                      </a:r>
                      <a:r>
                        <a:rPr lang="en-GB" sz="2000" b="1" kern="1200" dirty="0">
                          <a:solidFill>
                            <a:srgbClr val="115076"/>
                          </a:solidFill>
                          <a:effectLst/>
                          <a:latin typeface="+mn-lt"/>
                          <a:ea typeface="+mn-ea"/>
                          <a:cs typeface="+mn-cs"/>
                        </a:rPr>
                        <a:t>_______ </a:t>
                      </a:r>
                      <a:r>
                        <a:rPr lang="en-GB" sz="2000" kern="1200" dirty="0" err="1">
                          <a:solidFill>
                            <a:srgbClr val="115076"/>
                          </a:solidFill>
                          <a:effectLst/>
                          <a:latin typeface="+mn-lt"/>
                          <a:ea typeface="+mn-ea"/>
                          <a:cs typeface="+mn-cs"/>
                        </a:rPr>
                        <a:t>Lieblingsband</a:t>
                      </a:r>
                      <a:r>
                        <a:rPr lang="en-GB" sz="2000" kern="1200" dirty="0">
                          <a:solidFill>
                            <a:srgbClr val="115076"/>
                          </a:solidFill>
                          <a:effectLst/>
                          <a:latin typeface="+mn-lt"/>
                          <a:ea typeface="+mn-ea"/>
                          <a:cs typeface="+mn-cs"/>
                        </a:rPr>
                        <a:t>?</a:t>
                      </a:r>
                      <a:endParaRPr lang="en-GB" sz="2000" dirty="0">
                        <a:solidFill>
                          <a:srgbClr val="115076"/>
                        </a:solidFill>
                      </a:endParaRPr>
                    </a:p>
                  </a:txBody>
                  <a:tcPr/>
                </a:tc>
                <a:extLst>
                  <a:ext uri="{0D108BD9-81ED-4DB2-BD59-A6C34878D82A}">
                    <a16:rowId xmlns:a16="http://schemas.microsoft.com/office/drawing/2014/main" val="10006"/>
                  </a:ext>
                </a:extLst>
              </a:tr>
              <a:tr h="463648">
                <a:tc vMerge="1">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tc>
                  <a:txBody>
                    <a:bodyPr/>
                    <a:lstStyle/>
                    <a:p>
                      <a:r>
                        <a:rPr lang="en-GB" sz="2000" b="0" kern="1200" dirty="0">
                          <a:solidFill>
                            <a:srgbClr val="115076"/>
                          </a:solidFill>
                          <a:effectLst/>
                          <a:latin typeface="+mn-lt"/>
                          <a:ea typeface="+mn-ea"/>
                          <a:cs typeface="+mn-cs"/>
                        </a:rPr>
                        <a:t>[6] </a:t>
                      </a:r>
                      <a:r>
                        <a:rPr lang="en-GB" sz="2000" b="1" kern="1200" dirty="0">
                          <a:solidFill>
                            <a:srgbClr val="115076"/>
                          </a:solidFill>
                          <a:effectLst/>
                          <a:latin typeface="+mn-lt"/>
                          <a:ea typeface="+mn-ea"/>
                          <a:cs typeface="+mn-cs"/>
                        </a:rPr>
                        <a:t>_______ </a:t>
                      </a:r>
                      <a:r>
                        <a:rPr lang="en-GB" sz="2000" kern="1200" dirty="0" err="1">
                          <a:solidFill>
                            <a:srgbClr val="115076"/>
                          </a:solidFill>
                          <a:effectLst/>
                          <a:latin typeface="+mn-lt"/>
                          <a:ea typeface="+mn-ea"/>
                          <a:cs typeface="+mn-cs"/>
                        </a:rPr>
                        <a:t>Lieblingsband</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Rammstein</a:t>
                      </a:r>
                      <a:r>
                        <a:rPr lang="en-GB" sz="2000" kern="1200" dirty="0">
                          <a:solidFill>
                            <a:srgbClr val="115076"/>
                          </a:solidFill>
                          <a:effectLst/>
                          <a:latin typeface="+mn-lt"/>
                          <a:ea typeface="+mn-ea"/>
                          <a:cs typeface="+mn-cs"/>
                        </a:rPr>
                        <a:t>.</a:t>
                      </a:r>
                      <a:endParaRPr lang="en-GB" sz="2000" dirty="0">
                        <a:solidFill>
                          <a:srgbClr val="115076"/>
                        </a:solidFill>
                      </a:endParaRPr>
                    </a:p>
                  </a:txBody>
                  <a:tcPr/>
                </a:tc>
                <a:extLst>
                  <a:ext uri="{0D108BD9-81ED-4DB2-BD59-A6C34878D82A}">
                    <a16:rowId xmlns:a16="http://schemas.microsoft.com/office/drawing/2014/main" val="10007"/>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6964" y="326817"/>
            <a:ext cx="7002710" cy="707849"/>
          </a:xfrm>
        </p:spPr>
        <p:txBody>
          <a:bodyPr>
            <a:normAutofit/>
          </a:bodyPr>
          <a:lstStyle/>
          <a:p>
            <a:r>
              <a:rPr lang="en-GB" sz="3600" b="1" dirty="0" err="1">
                <a:solidFill>
                  <a:schemeClr val="bg1"/>
                </a:solidFill>
              </a:rPr>
              <a:t>Lieblingsdinge</a:t>
            </a:r>
            <a:endParaRPr lang="en-GB" sz="3600" b="1" dirty="0">
              <a:solidFill>
                <a:schemeClr val="bg1"/>
              </a:solidFill>
            </a:endParaRPr>
          </a:p>
        </p:txBody>
      </p:sp>
      <p:sp>
        <p:nvSpPr>
          <p:cNvPr id="11" name="Rounded Rectangle 10">
            <a:extLst>
              <a:ext uri="{FF2B5EF4-FFF2-40B4-BE49-F238E27FC236}">
                <a16:creationId xmlns:a16="http://schemas.microsoft.com/office/drawing/2014/main" id="{BA37B2CF-F27A-454D-970F-E6B46CF980F8}"/>
              </a:ext>
            </a:extLst>
          </p:cNvPr>
          <p:cNvSpPr/>
          <p:nvPr/>
        </p:nvSpPr>
        <p:spPr>
          <a:xfrm>
            <a:off x="10013430" y="254800"/>
            <a:ext cx="1878532"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a:t>
            </a:r>
          </a:p>
        </p:txBody>
      </p:sp>
      <p:sp>
        <p:nvSpPr>
          <p:cNvPr id="47" name="TextBox 46">
            <a:extLst>
              <a:ext uri="{FF2B5EF4-FFF2-40B4-BE49-F238E27FC236}">
                <a16:creationId xmlns:a16="http://schemas.microsoft.com/office/drawing/2014/main" id="{6A500173-7AE1-4980-9C52-2DFAE38768EA}"/>
              </a:ext>
            </a:extLst>
          </p:cNvPr>
          <p:cNvSpPr txBox="1"/>
          <p:nvPr/>
        </p:nvSpPr>
        <p:spPr>
          <a:xfrm>
            <a:off x="145886" y="1244689"/>
            <a:ext cx="11867462" cy="769441"/>
          </a:xfrm>
          <a:prstGeom prst="rect">
            <a:avLst/>
          </a:prstGeom>
          <a:noFill/>
        </p:spPr>
        <p:txBody>
          <a:bodyPr wrap="square" rtlCol="0">
            <a:spAutoFit/>
          </a:bodyPr>
          <a:lstStyle/>
          <a:p>
            <a:pPr hangingPunct="0">
              <a:defRPr/>
            </a:pPr>
            <a:r>
              <a:rPr lang="en-US" sz="2200" dirty="0" err="1">
                <a:solidFill>
                  <a:srgbClr val="115076"/>
                </a:solidFill>
              </a:rPr>
              <a:t>Katja</a:t>
            </a:r>
            <a:r>
              <a:rPr lang="en-US" sz="2200" dirty="0">
                <a:solidFill>
                  <a:srgbClr val="115076"/>
                </a:solidFill>
              </a:rPr>
              <a:t> </a:t>
            </a:r>
            <a:r>
              <a:rPr lang="en-US" sz="2200" dirty="0" err="1">
                <a:solidFill>
                  <a:srgbClr val="115076"/>
                </a:solidFill>
              </a:rPr>
              <a:t>redet</a:t>
            </a:r>
            <a:r>
              <a:rPr lang="en-US" sz="2200" dirty="0">
                <a:solidFill>
                  <a:srgbClr val="115076"/>
                </a:solidFill>
              </a:rPr>
              <a:t> </a:t>
            </a:r>
            <a:r>
              <a:rPr lang="en-US" sz="2200" dirty="0" err="1">
                <a:solidFill>
                  <a:srgbClr val="115076"/>
                </a:solidFill>
              </a:rPr>
              <a:t>mit</a:t>
            </a:r>
            <a:r>
              <a:rPr lang="en-US" sz="2200" dirty="0">
                <a:solidFill>
                  <a:srgbClr val="115076"/>
                </a:solidFill>
              </a:rPr>
              <a:t> Mehmet auf </a:t>
            </a:r>
            <a:r>
              <a:rPr lang="en-US" sz="2200" dirty="0" err="1">
                <a:solidFill>
                  <a:srgbClr val="115076"/>
                </a:solidFill>
              </a:rPr>
              <a:t>dem</a:t>
            </a:r>
            <a:r>
              <a:rPr lang="en-US" sz="2200" dirty="0">
                <a:solidFill>
                  <a:srgbClr val="115076"/>
                </a:solidFill>
              </a:rPr>
              <a:t> Handy </a:t>
            </a:r>
            <a:r>
              <a:rPr lang="en-US" sz="2200" dirty="0" err="1">
                <a:solidFill>
                  <a:srgbClr val="115076"/>
                </a:solidFill>
              </a:rPr>
              <a:t>aber</a:t>
            </a:r>
            <a:r>
              <a:rPr lang="en-US" sz="2200" dirty="0">
                <a:solidFill>
                  <a:srgbClr val="115076"/>
                </a:solidFill>
              </a:rPr>
              <a:t> das </a:t>
            </a:r>
            <a:r>
              <a:rPr lang="en-US" sz="2200" dirty="0" err="1">
                <a:solidFill>
                  <a:srgbClr val="115076"/>
                </a:solidFill>
              </a:rPr>
              <a:t>Handysignal</a:t>
            </a:r>
            <a:r>
              <a:rPr lang="en-US" sz="2200" dirty="0">
                <a:solidFill>
                  <a:srgbClr val="115076"/>
                </a:solidFill>
              </a:rPr>
              <a:t> </a:t>
            </a:r>
            <a:r>
              <a:rPr lang="en-US" sz="2200" dirty="0" err="1">
                <a:solidFill>
                  <a:srgbClr val="115076"/>
                </a:solidFill>
              </a:rPr>
              <a:t>ist</a:t>
            </a:r>
            <a:r>
              <a:rPr lang="en-US" sz="2200" dirty="0">
                <a:solidFill>
                  <a:srgbClr val="115076"/>
                </a:solidFill>
              </a:rPr>
              <a:t> </a:t>
            </a:r>
            <a:r>
              <a:rPr lang="en-US" sz="2200" dirty="0" err="1">
                <a:solidFill>
                  <a:srgbClr val="115076"/>
                </a:solidFill>
              </a:rPr>
              <a:t>nicht</a:t>
            </a:r>
            <a:r>
              <a:rPr lang="en-US" sz="2200" dirty="0">
                <a:solidFill>
                  <a:srgbClr val="115076"/>
                </a:solidFill>
              </a:rPr>
              <a:t> gut! </a:t>
            </a:r>
            <a:br>
              <a:rPr lang="en-US" sz="2200" dirty="0">
                <a:solidFill>
                  <a:srgbClr val="115076"/>
                </a:solidFill>
              </a:rPr>
            </a:br>
            <a:r>
              <a:rPr lang="en-US" sz="2200" dirty="0">
                <a:solidFill>
                  <a:srgbClr val="115076"/>
                </a:solidFill>
              </a:rPr>
              <a:t>Was </a:t>
            </a:r>
            <a:r>
              <a:rPr lang="en-US" sz="2200" dirty="0" err="1">
                <a:solidFill>
                  <a:srgbClr val="115076"/>
                </a:solidFill>
              </a:rPr>
              <a:t>sagen</a:t>
            </a:r>
            <a:r>
              <a:rPr lang="en-US" sz="2200" dirty="0">
                <a:solidFill>
                  <a:srgbClr val="115076"/>
                </a:solidFill>
              </a:rPr>
              <a:t> </a:t>
            </a:r>
            <a:r>
              <a:rPr lang="en-US" sz="2200" dirty="0" err="1">
                <a:solidFill>
                  <a:srgbClr val="115076"/>
                </a:solidFill>
              </a:rPr>
              <a:t>sie</a:t>
            </a:r>
            <a:r>
              <a:rPr lang="en-US" sz="2200" dirty="0">
                <a:solidFill>
                  <a:srgbClr val="115076"/>
                </a:solidFill>
              </a:rPr>
              <a:t>?  </a:t>
            </a:r>
            <a:r>
              <a:rPr lang="en-US" sz="2200" dirty="0" err="1">
                <a:solidFill>
                  <a:srgbClr val="115076"/>
                </a:solidFill>
              </a:rPr>
              <a:t>Ist</a:t>
            </a:r>
            <a:r>
              <a:rPr lang="en-US" sz="2200" dirty="0">
                <a:solidFill>
                  <a:srgbClr val="115076"/>
                </a:solidFill>
              </a:rPr>
              <a:t> das </a:t>
            </a:r>
            <a:r>
              <a:rPr lang="en-US" sz="2200" b="1" dirty="0" err="1">
                <a:solidFill>
                  <a:srgbClr val="115076"/>
                </a:solidFill>
              </a:rPr>
              <a:t>mein</a:t>
            </a:r>
            <a:r>
              <a:rPr lang="en-US" sz="2200" b="1" dirty="0">
                <a:solidFill>
                  <a:srgbClr val="115076"/>
                </a:solidFill>
              </a:rPr>
              <a:t>/</a:t>
            </a:r>
            <a:r>
              <a:rPr lang="en-US" sz="2200" b="1" dirty="0" err="1">
                <a:solidFill>
                  <a:srgbClr val="115076"/>
                </a:solidFill>
              </a:rPr>
              <a:t>meine</a:t>
            </a:r>
            <a:r>
              <a:rPr lang="en-US" sz="2200" dirty="0">
                <a:solidFill>
                  <a:srgbClr val="115076"/>
                </a:solidFill>
              </a:rPr>
              <a:t>, </a:t>
            </a:r>
            <a:r>
              <a:rPr lang="en-US" sz="2200" b="1" dirty="0" err="1">
                <a:solidFill>
                  <a:srgbClr val="115076"/>
                </a:solidFill>
              </a:rPr>
              <a:t>dein</a:t>
            </a:r>
            <a:r>
              <a:rPr lang="en-US" sz="2200" b="1" dirty="0">
                <a:solidFill>
                  <a:srgbClr val="115076"/>
                </a:solidFill>
              </a:rPr>
              <a:t>/</a:t>
            </a:r>
            <a:r>
              <a:rPr lang="en-US" sz="2200" b="1" dirty="0" err="1">
                <a:solidFill>
                  <a:srgbClr val="115076"/>
                </a:solidFill>
              </a:rPr>
              <a:t>deine</a:t>
            </a:r>
            <a:r>
              <a:rPr lang="en-US" sz="2200" dirty="0">
                <a:solidFill>
                  <a:srgbClr val="115076"/>
                </a:solidFill>
              </a:rPr>
              <a:t>, </a:t>
            </a:r>
            <a:r>
              <a:rPr lang="en-US" sz="2200" b="1" dirty="0">
                <a:solidFill>
                  <a:srgbClr val="115076"/>
                </a:solidFill>
              </a:rPr>
              <a:t>sein/seine</a:t>
            </a:r>
            <a:r>
              <a:rPr lang="en-US" sz="2200" dirty="0">
                <a:solidFill>
                  <a:srgbClr val="115076"/>
                </a:solidFill>
              </a:rPr>
              <a:t>, </a:t>
            </a:r>
            <a:r>
              <a:rPr lang="en-US" sz="2200" b="1" dirty="0" err="1">
                <a:solidFill>
                  <a:srgbClr val="115076"/>
                </a:solidFill>
              </a:rPr>
              <a:t>ihr</a:t>
            </a:r>
            <a:r>
              <a:rPr lang="en-US" sz="2200" b="1" dirty="0">
                <a:solidFill>
                  <a:srgbClr val="115076"/>
                </a:solidFill>
              </a:rPr>
              <a:t>/</a:t>
            </a:r>
            <a:r>
              <a:rPr lang="en-US" sz="2200" b="1" dirty="0" err="1">
                <a:solidFill>
                  <a:srgbClr val="115076"/>
                </a:solidFill>
              </a:rPr>
              <a:t>ihre</a:t>
            </a:r>
            <a:r>
              <a:rPr lang="en-US" sz="2200" dirty="0">
                <a:solidFill>
                  <a:srgbClr val="115076"/>
                </a:solidFill>
              </a:rPr>
              <a:t>?</a:t>
            </a:r>
          </a:p>
        </p:txBody>
      </p:sp>
      <p:sp>
        <p:nvSpPr>
          <p:cNvPr id="26" name="Google Shape;613;p26">
            <a:hlinkClick r:id="" action="ppaction://noaction" highlightClick="1">
              <a:snd r:embed="rId6" name="Katja_1_beep.wav"/>
            </a:hlinkClick>
            <a:extLst>
              <a:ext uri="{FF2B5EF4-FFF2-40B4-BE49-F238E27FC236}">
                <a16:creationId xmlns:a16="http://schemas.microsoft.com/office/drawing/2014/main" id="{E81506B0-A3F8-47F6-A818-34153DC67087}"/>
              </a:ext>
            </a:extLst>
          </p:cNvPr>
          <p:cNvSpPr/>
          <p:nvPr/>
        </p:nvSpPr>
        <p:spPr>
          <a:xfrm>
            <a:off x="287598" y="2390720"/>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3200" b="1" dirty="0">
                <a:solidFill>
                  <a:prstClr val="white"/>
                </a:solidFill>
              </a:rPr>
              <a:t>A</a:t>
            </a:r>
            <a:endParaRPr sz="3200" b="1" dirty="0">
              <a:solidFill>
                <a:prstClr val="white"/>
              </a:solidFill>
            </a:endParaRPr>
          </a:p>
        </p:txBody>
      </p:sp>
      <p:sp>
        <p:nvSpPr>
          <p:cNvPr id="55" name="Google Shape;613;p26">
            <a:hlinkClick r:id="" action="ppaction://noaction" highlightClick="1">
              <a:snd r:embed="rId7" name="Mehmet_1_beep Lieblingsfussballspieler.wav"/>
            </a:hlinkClick>
            <a:extLst>
              <a:ext uri="{FF2B5EF4-FFF2-40B4-BE49-F238E27FC236}">
                <a16:creationId xmlns:a16="http://schemas.microsoft.com/office/drawing/2014/main" id="{E81506B0-A3F8-47F6-A818-34153DC67087}"/>
              </a:ext>
            </a:extLst>
          </p:cNvPr>
          <p:cNvSpPr/>
          <p:nvPr/>
        </p:nvSpPr>
        <p:spPr>
          <a:xfrm>
            <a:off x="287597" y="3489477"/>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3200" b="1" dirty="0">
                <a:solidFill>
                  <a:prstClr val="white"/>
                </a:solidFill>
              </a:rPr>
              <a:t>B</a:t>
            </a:r>
            <a:endParaRPr sz="3200" b="1" dirty="0">
              <a:solidFill>
                <a:prstClr val="white"/>
              </a:solidFill>
            </a:endParaRPr>
          </a:p>
        </p:txBody>
      </p:sp>
      <p:sp>
        <p:nvSpPr>
          <p:cNvPr id="56" name="Google Shape;613;p26">
            <a:hlinkClick r:id="" action="ppaction://noaction" highlightClick="1">
              <a:snd r:embed="rId8" name="Katja_C_beep.wav"/>
            </a:hlinkClick>
            <a:extLst>
              <a:ext uri="{FF2B5EF4-FFF2-40B4-BE49-F238E27FC236}">
                <a16:creationId xmlns:a16="http://schemas.microsoft.com/office/drawing/2014/main" id="{E81506B0-A3F8-47F6-A818-34153DC67087}"/>
              </a:ext>
            </a:extLst>
          </p:cNvPr>
          <p:cNvSpPr/>
          <p:nvPr/>
        </p:nvSpPr>
        <p:spPr>
          <a:xfrm>
            <a:off x="287596" y="4567152"/>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3200" b="1" dirty="0">
                <a:solidFill>
                  <a:prstClr val="white"/>
                </a:solidFill>
              </a:rPr>
              <a:t>C</a:t>
            </a:r>
            <a:endParaRPr sz="3200" b="1" dirty="0">
              <a:solidFill>
                <a:prstClr val="white"/>
              </a:solidFill>
            </a:endParaRPr>
          </a:p>
        </p:txBody>
      </p:sp>
      <p:sp>
        <p:nvSpPr>
          <p:cNvPr id="57" name="Google Shape;613;p26">
            <a:hlinkClick r:id="" action="ppaction://noaction" highlightClick="1">
              <a:snd r:embed="rId9" name="Katja_D_beep.wav"/>
            </a:hlinkClick>
            <a:extLst>
              <a:ext uri="{FF2B5EF4-FFF2-40B4-BE49-F238E27FC236}">
                <a16:creationId xmlns:a16="http://schemas.microsoft.com/office/drawing/2014/main" id="{E81506B0-A3F8-47F6-A818-34153DC67087}"/>
              </a:ext>
            </a:extLst>
          </p:cNvPr>
          <p:cNvSpPr/>
          <p:nvPr/>
        </p:nvSpPr>
        <p:spPr>
          <a:xfrm>
            <a:off x="287596" y="5528383"/>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3200" b="1" dirty="0">
                <a:solidFill>
                  <a:prstClr val="white"/>
                </a:solidFill>
              </a:rPr>
              <a:t>D</a:t>
            </a:r>
            <a:endParaRPr sz="3200" b="1" dirty="0">
              <a:solidFill>
                <a:prstClr val="white"/>
              </a:solidFill>
            </a:endParaRP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b="30944"/>
          <a:stretch/>
        </p:blipFill>
        <p:spPr>
          <a:xfrm flipH="1">
            <a:off x="1005020" y="2215462"/>
            <a:ext cx="322773" cy="350515"/>
          </a:xfrm>
          <a:prstGeom prst="rect">
            <a:avLst/>
          </a:prstGeom>
        </p:spPr>
      </p:pic>
      <p:pic>
        <p:nvPicPr>
          <p:cNvPr id="58" name="Picture 57"/>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20352" y="2603100"/>
            <a:ext cx="492110" cy="464950"/>
          </a:xfrm>
          <a:prstGeom prst="rect">
            <a:avLst/>
          </a:prstGeom>
        </p:spPr>
      </p:pic>
      <p:pic>
        <p:nvPicPr>
          <p:cNvPr id="59" name="Picture 58"/>
          <p:cNvPicPr>
            <a:picLocks noChangeAspect="1"/>
          </p:cNvPicPr>
          <p:nvPr/>
        </p:nvPicPr>
        <p:blipFill rotWithShape="1">
          <a:blip r:embed="rId10" cstate="print">
            <a:extLst>
              <a:ext uri="{28A0092B-C50C-407E-A947-70E740481C1C}">
                <a14:useLocalDpi xmlns:a14="http://schemas.microsoft.com/office/drawing/2010/main" val="0"/>
              </a:ext>
            </a:extLst>
          </a:blip>
          <a:srcRect b="30944"/>
          <a:stretch/>
        </p:blipFill>
        <p:spPr>
          <a:xfrm flipH="1">
            <a:off x="999959" y="3142413"/>
            <a:ext cx="322773" cy="350515"/>
          </a:xfrm>
          <a:prstGeom prst="rect">
            <a:avLst/>
          </a:prstGeom>
        </p:spPr>
      </p:pic>
      <p:pic>
        <p:nvPicPr>
          <p:cNvPr id="60" name="Picture 59"/>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90" y="3669964"/>
            <a:ext cx="492110" cy="464950"/>
          </a:xfrm>
          <a:prstGeom prst="rect">
            <a:avLst/>
          </a:prstGeom>
        </p:spPr>
      </p:pic>
      <p:pic>
        <p:nvPicPr>
          <p:cNvPr id="61" name="Picture 60"/>
          <p:cNvPicPr>
            <a:picLocks noChangeAspect="1"/>
          </p:cNvPicPr>
          <p:nvPr/>
        </p:nvPicPr>
        <p:blipFill rotWithShape="1">
          <a:blip r:embed="rId10" cstate="print">
            <a:extLst>
              <a:ext uri="{28A0092B-C50C-407E-A947-70E740481C1C}">
                <a14:useLocalDpi xmlns:a14="http://schemas.microsoft.com/office/drawing/2010/main" val="0"/>
              </a:ext>
            </a:extLst>
          </a:blip>
          <a:srcRect b="30944"/>
          <a:stretch/>
        </p:blipFill>
        <p:spPr>
          <a:xfrm flipH="1">
            <a:off x="999958" y="4401779"/>
            <a:ext cx="322773" cy="350515"/>
          </a:xfrm>
          <a:prstGeom prst="rect">
            <a:avLst/>
          </a:prstGeom>
        </p:spPr>
      </p:pic>
      <p:pic>
        <p:nvPicPr>
          <p:cNvPr id="62" name="Picture 61"/>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90" y="4789417"/>
            <a:ext cx="492110" cy="464950"/>
          </a:xfrm>
          <a:prstGeom prst="rect">
            <a:avLst/>
          </a:prstGeom>
        </p:spPr>
      </p:pic>
      <p:pic>
        <p:nvPicPr>
          <p:cNvPr id="63" name="Picture 62"/>
          <p:cNvPicPr>
            <a:picLocks noChangeAspect="1"/>
          </p:cNvPicPr>
          <p:nvPr/>
        </p:nvPicPr>
        <p:blipFill rotWithShape="1">
          <a:blip r:embed="rId10" cstate="print">
            <a:extLst>
              <a:ext uri="{28A0092B-C50C-407E-A947-70E740481C1C}">
                <a14:useLocalDpi xmlns:a14="http://schemas.microsoft.com/office/drawing/2010/main" val="0"/>
              </a:ext>
            </a:extLst>
          </a:blip>
          <a:srcRect b="30944"/>
          <a:stretch/>
        </p:blipFill>
        <p:spPr>
          <a:xfrm flipH="1">
            <a:off x="999958" y="5340576"/>
            <a:ext cx="322773" cy="350515"/>
          </a:xfrm>
          <a:prstGeom prst="rect">
            <a:avLst/>
          </a:prstGeom>
        </p:spPr>
      </p:pic>
      <p:pic>
        <p:nvPicPr>
          <p:cNvPr id="64" name="Picture 63"/>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90" y="5728214"/>
            <a:ext cx="492110" cy="464950"/>
          </a:xfrm>
          <a:prstGeom prst="rect">
            <a:avLst/>
          </a:prstGeom>
        </p:spPr>
      </p:pic>
      <p:sp>
        <p:nvSpPr>
          <p:cNvPr id="8" name="Rounded Rectangular Callout 7"/>
          <p:cNvSpPr/>
          <p:nvPr/>
        </p:nvSpPr>
        <p:spPr>
          <a:xfrm>
            <a:off x="9169831" y="1999664"/>
            <a:ext cx="2823738" cy="1318006"/>
          </a:xfrm>
          <a:prstGeom prst="wedgeRoundRectCallout">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a:t>
            </a:r>
            <a:r>
              <a:rPr lang="en-GB" sz="2000" b="1" dirty="0">
                <a:solidFill>
                  <a:prstClr val="white"/>
                </a:solidFill>
              </a:rPr>
              <a:t>Sag mal</a:t>
            </a:r>
            <a:r>
              <a:rPr lang="en-GB" sz="2000" dirty="0">
                <a:solidFill>
                  <a:prstClr val="white"/>
                </a:solidFill>
              </a:rPr>
              <a:t>” is a conversational filler, the equivalent of ‘</a:t>
            </a:r>
            <a:r>
              <a:rPr lang="en-GB" sz="2000" i="1" dirty="0">
                <a:solidFill>
                  <a:prstClr val="white"/>
                </a:solidFill>
              </a:rPr>
              <a:t>Tell me</a:t>
            </a:r>
            <a:r>
              <a:rPr lang="en-GB" sz="2000" dirty="0">
                <a:solidFill>
                  <a:prstClr val="white"/>
                </a:solidFill>
              </a:rPr>
              <a:t>’</a:t>
            </a:r>
            <a:endParaRPr lang="en-GB" dirty="0">
              <a:solidFill>
                <a:prstClr val="white"/>
              </a:solidFill>
            </a:endParaRPr>
          </a:p>
        </p:txBody>
      </p:sp>
      <p:sp>
        <p:nvSpPr>
          <p:cNvPr id="9" name="TextBox 8"/>
          <p:cNvSpPr txBox="1"/>
          <p:nvPr/>
        </p:nvSpPr>
        <p:spPr>
          <a:xfrm>
            <a:off x="6052064" y="2094828"/>
            <a:ext cx="987610" cy="461665"/>
          </a:xfrm>
          <a:prstGeom prst="rect">
            <a:avLst/>
          </a:prstGeom>
          <a:noFill/>
        </p:spPr>
        <p:txBody>
          <a:bodyPr wrap="square" rtlCol="0">
            <a:spAutoFit/>
          </a:bodyPr>
          <a:lstStyle/>
          <a:p>
            <a:pPr algn="ctr"/>
            <a:r>
              <a:rPr lang="en-GB" sz="2400" b="1" dirty="0" err="1">
                <a:solidFill>
                  <a:srgbClr val="DAA520"/>
                </a:solidFill>
              </a:rPr>
              <a:t>dein</a:t>
            </a:r>
            <a:endParaRPr lang="en-GB" sz="2400" b="1" dirty="0">
              <a:solidFill>
                <a:srgbClr val="DAA520"/>
              </a:solidFill>
            </a:endParaRPr>
          </a:p>
        </p:txBody>
      </p:sp>
      <p:sp>
        <p:nvSpPr>
          <p:cNvPr id="65" name="TextBox 64"/>
          <p:cNvSpPr txBox="1"/>
          <p:nvPr/>
        </p:nvSpPr>
        <p:spPr>
          <a:xfrm>
            <a:off x="2593359" y="3466258"/>
            <a:ext cx="987610" cy="461665"/>
          </a:xfrm>
          <a:prstGeom prst="rect">
            <a:avLst/>
          </a:prstGeom>
          <a:noFill/>
        </p:spPr>
        <p:txBody>
          <a:bodyPr wrap="square" rtlCol="0">
            <a:spAutoFit/>
          </a:bodyPr>
          <a:lstStyle/>
          <a:p>
            <a:pPr algn="ctr"/>
            <a:r>
              <a:rPr lang="en-GB" sz="2400" b="1" dirty="0" err="1">
                <a:solidFill>
                  <a:srgbClr val="DAA520"/>
                </a:solidFill>
              </a:rPr>
              <a:t>mein</a:t>
            </a:r>
            <a:endParaRPr lang="en-GB" sz="2400" b="1" dirty="0">
              <a:solidFill>
                <a:srgbClr val="DAA520"/>
              </a:solidFill>
            </a:endParaRPr>
          </a:p>
        </p:txBody>
      </p:sp>
      <p:sp>
        <p:nvSpPr>
          <p:cNvPr id="66" name="TextBox 65"/>
          <p:cNvSpPr txBox="1"/>
          <p:nvPr/>
        </p:nvSpPr>
        <p:spPr>
          <a:xfrm>
            <a:off x="1830424" y="3793832"/>
            <a:ext cx="987610" cy="461665"/>
          </a:xfrm>
          <a:prstGeom prst="rect">
            <a:avLst/>
          </a:prstGeom>
          <a:noFill/>
        </p:spPr>
        <p:txBody>
          <a:bodyPr wrap="square" rtlCol="0">
            <a:spAutoFit/>
          </a:bodyPr>
          <a:lstStyle/>
          <a:p>
            <a:pPr algn="ctr"/>
            <a:r>
              <a:rPr lang="en-GB" sz="2400" b="1" dirty="0">
                <a:solidFill>
                  <a:srgbClr val="DAA520"/>
                </a:solidFill>
              </a:rPr>
              <a:t>Sein</a:t>
            </a:r>
          </a:p>
        </p:txBody>
      </p:sp>
      <p:sp>
        <p:nvSpPr>
          <p:cNvPr id="67" name="TextBox 66"/>
          <p:cNvSpPr txBox="1"/>
          <p:nvPr/>
        </p:nvSpPr>
        <p:spPr>
          <a:xfrm>
            <a:off x="2444414" y="4275003"/>
            <a:ext cx="1285499" cy="461665"/>
          </a:xfrm>
          <a:prstGeom prst="rect">
            <a:avLst/>
          </a:prstGeom>
          <a:noFill/>
        </p:spPr>
        <p:txBody>
          <a:bodyPr wrap="square" rtlCol="0">
            <a:spAutoFit/>
          </a:bodyPr>
          <a:lstStyle/>
          <a:p>
            <a:pPr algn="ctr"/>
            <a:r>
              <a:rPr lang="en-GB" sz="2400" b="1" dirty="0" err="1">
                <a:solidFill>
                  <a:srgbClr val="DAA520"/>
                </a:solidFill>
              </a:rPr>
              <a:t>deine</a:t>
            </a:r>
            <a:endParaRPr lang="en-GB" sz="2400" b="1" dirty="0">
              <a:solidFill>
                <a:srgbClr val="DAA520"/>
              </a:solidFill>
            </a:endParaRPr>
          </a:p>
        </p:txBody>
      </p:sp>
      <p:sp>
        <p:nvSpPr>
          <p:cNvPr id="68" name="TextBox 67"/>
          <p:cNvSpPr txBox="1"/>
          <p:nvPr/>
        </p:nvSpPr>
        <p:spPr>
          <a:xfrm>
            <a:off x="2324229" y="5243583"/>
            <a:ext cx="1213734" cy="461665"/>
          </a:xfrm>
          <a:prstGeom prst="rect">
            <a:avLst/>
          </a:prstGeom>
          <a:noFill/>
        </p:spPr>
        <p:txBody>
          <a:bodyPr wrap="square" rtlCol="0">
            <a:spAutoFit/>
          </a:bodyPr>
          <a:lstStyle/>
          <a:p>
            <a:pPr algn="ctr"/>
            <a:r>
              <a:rPr lang="en-GB" sz="2400" b="1" dirty="0" err="1">
                <a:solidFill>
                  <a:srgbClr val="DAA520"/>
                </a:solidFill>
              </a:rPr>
              <a:t>deine</a:t>
            </a:r>
            <a:endParaRPr lang="en-GB" sz="2400" b="1" dirty="0">
              <a:solidFill>
                <a:srgbClr val="DAA520"/>
              </a:solidFill>
            </a:endParaRPr>
          </a:p>
        </p:txBody>
      </p:sp>
      <p:sp>
        <p:nvSpPr>
          <p:cNvPr id="69" name="TextBox 68"/>
          <p:cNvSpPr txBox="1"/>
          <p:nvPr/>
        </p:nvSpPr>
        <p:spPr>
          <a:xfrm>
            <a:off x="1717362" y="5699428"/>
            <a:ext cx="1213734" cy="461665"/>
          </a:xfrm>
          <a:prstGeom prst="rect">
            <a:avLst/>
          </a:prstGeom>
          <a:noFill/>
        </p:spPr>
        <p:txBody>
          <a:bodyPr wrap="square" rtlCol="0">
            <a:spAutoFit/>
          </a:bodyPr>
          <a:lstStyle/>
          <a:p>
            <a:pPr algn="ctr"/>
            <a:r>
              <a:rPr lang="en-GB" sz="2400" b="1" dirty="0" err="1">
                <a:solidFill>
                  <a:srgbClr val="DAA520"/>
                </a:solidFill>
              </a:rPr>
              <a:t>Meine</a:t>
            </a:r>
            <a:endParaRPr lang="en-GB" sz="2400" b="1" dirty="0">
              <a:solidFill>
                <a:srgbClr val="DAA520"/>
              </a:solidFill>
            </a:endParaRPr>
          </a:p>
        </p:txBody>
      </p:sp>
      <p:pic>
        <p:nvPicPr>
          <p:cNvPr id="2" name="Katja_Mehmet_A-D_fu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68069" y="150459"/>
            <a:ext cx="609600" cy="609600"/>
          </a:xfrm>
          <a:prstGeom prst="rect">
            <a:avLst/>
          </a:prstGeom>
        </p:spPr>
      </p:pic>
    </p:spTree>
    <p:extLst>
      <p:ext uri="{BB962C8B-B14F-4D97-AF65-F5344CB8AC3E}">
        <p14:creationId xmlns:p14="http://schemas.microsoft.com/office/powerpoint/2010/main" val="17209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427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9" grpId="0"/>
      <p:bldP spid="65" grpId="0"/>
      <p:bldP spid="66" grpId="0"/>
      <p:bldP spid="67" grpId="0"/>
      <p:bldP spid="68"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4357" y="2140088"/>
          <a:ext cx="10655453" cy="4053076"/>
        </p:xfrm>
        <a:graphic>
          <a:graphicData uri="http://schemas.openxmlformats.org/drawingml/2006/table">
            <a:tbl>
              <a:tblPr firstRow="1" bandRow="1">
                <a:tableStyleId>{ED083AE6-46FA-4A59-8FB0-9F97EB10719F}</a:tableStyleId>
              </a:tblPr>
              <a:tblGrid>
                <a:gridCol w="595859">
                  <a:extLst>
                    <a:ext uri="{9D8B030D-6E8A-4147-A177-3AD203B41FA5}">
                      <a16:colId xmlns:a16="http://schemas.microsoft.com/office/drawing/2014/main" val="20000"/>
                    </a:ext>
                  </a:extLst>
                </a:gridCol>
                <a:gridCol w="603850">
                  <a:extLst>
                    <a:ext uri="{9D8B030D-6E8A-4147-A177-3AD203B41FA5}">
                      <a16:colId xmlns:a16="http://schemas.microsoft.com/office/drawing/2014/main" val="20001"/>
                    </a:ext>
                  </a:extLst>
                </a:gridCol>
                <a:gridCol w="9455744">
                  <a:extLst>
                    <a:ext uri="{9D8B030D-6E8A-4147-A177-3AD203B41FA5}">
                      <a16:colId xmlns:a16="http://schemas.microsoft.com/office/drawing/2014/main" val="20002"/>
                    </a:ext>
                  </a:extLst>
                </a:gridCol>
              </a:tblGrid>
              <a:tr h="527647">
                <a:tc rowSpan="2">
                  <a:txBody>
                    <a:bodyPr/>
                    <a:lstStyle/>
                    <a:p>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rgbClr val="115076"/>
                          </a:solidFill>
                          <a:effectLst/>
                          <a:latin typeface="+mn-lt"/>
                          <a:ea typeface="+mn-ea"/>
                          <a:cs typeface="+mn-cs"/>
                        </a:rPr>
                        <a:t> - Und Mehmet, hast du </a:t>
                      </a:r>
                      <a:r>
                        <a:rPr lang="en-GB" sz="2000" b="0" kern="1200" dirty="0" err="1">
                          <a:solidFill>
                            <a:srgbClr val="115076"/>
                          </a:solidFill>
                          <a:effectLst/>
                          <a:latin typeface="+mn-lt"/>
                          <a:ea typeface="+mn-ea"/>
                          <a:cs typeface="+mn-cs"/>
                        </a:rPr>
                        <a:t>Geschwister</a:t>
                      </a:r>
                      <a:r>
                        <a:rPr lang="en-GB" sz="2000" b="0" kern="1200" dirty="0">
                          <a:solidFill>
                            <a:srgbClr val="115076"/>
                          </a:solidFill>
                          <a:effectLst/>
                          <a:latin typeface="+mn-lt"/>
                          <a:ea typeface="+mn-ea"/>
                          <a:cs typeface="+mn-cs"/>
                        </a:rPr>
                        <a:t>?</a:t>
                      </a:r>
                      <a:endParaRPr lang="en-GB" sz="2000" b="0" dirty="0">
                        <a:solidFill>
                          <a:srgbClr val="115076"/>
                        </a:solidFill>
                        <a:latin typeface="Century" panose="02040604050505020304" pitchFamily="18" charset="0"/>
                      </a:endParaRPr>
                    </a:p>
                  </a:txBody>
                  <a:tcPr anchor="ctr"/>
                </a:tc>
                <a:extLst>
                  <a:ext uri="{0D108BD9-81ED-4DB2-BD59-A6C34878D82A}">
                    <a16:rowId xmlns:a16="http://schemas.microsoft.com/office/drawing/2014/main" val="10000"/>
                  </a:ext>
                </a:extLst>
              </a:tr>
              <a:tr h="527647">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rgbClr val="115076"/>
                          </a:solidFill>
                          <a:effectLst/>
                          <a:latin typeface="+mn-lt"/>
                          <a:ea typeface="+mn-ea"/>
                          <a:cs typeface="+mn-cs"/>
                        </a:rPr>
                        <a:t> - </a:t>
                      </a:r>
                      <a:r>
                        <a:rPr lang="en-GB" sz="2000" kern="1200" dirty="0" err="1">
                          <a:solidFill>
                            <a:srgbClr val="115076"/>
                          </a:solidFill>
                          <a:effectLst/>
                          <a:latin typeface="+mn-lt"/>
                          <a:ea typeface="+mn-ea"/>
                          <a:cs typeface="+mn-cs"/>
                        </a:rPr>
                        <a:t>Ja</a:t>
                      </a:r>
                      <a:r>
                        <a:rPr lang="en-GB" sz="2000" kern="1200" dirty="0">
                          <a:solidFill>
                            <a:srgbClr val="115076"/>
                          </a:solidFill>
                          <a:effectLst/>
                          <a:latin typeface="+mn-lt"/>
                          <a:ea typeface="+mn-ea"/>
                          <a:cs typeface="+mn-cs"/>
                        </a:rPr>
                        <a:t>, [7] </a:t>
                      </a:r>
                      <a:r>
                        <a:rPr lang="en-GB" sz="2000" b="1" kern="1200" dirty="0">
                          <a:solidFill>
                            <a:srgbClr val="115076"/>
                          </a:solidFill>
                          <a:effectLst/>
                          <a:latin typeface="+mn-lt"/>
                          <a:ea typeface="+mn-ea"/>
                          <a:cs typeface="+mn-cs"/>
                        </a:rPr>
                        <a:t>________ </a:t>
                      </a:r>
                      <a:r>
                        <a:rPr lang="en-GB" sz="2000" kern="1200" dirty="0" err="1">
                          <a:solidFill>
                            <a:srgbClr val="115076"/>
                          </a:solidFill>
                          <a:effectLst/>
                          <a:latin typeface="+mn-lt"/>
                          <a:ea typeface="+mn-ea"/>
                          <a:cs typeface="+mn-cs"/>
                        </a:rPr>
                        <a:t>Schwester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heißt</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Esma</a:t>
                      </a:r>
                      <a:r>
                        <a:rPr lang="en-GB" sz="2000" kern="1200" dirty="0">
                          <a:solidFill>
                            <a:srgbClr val="115076"/>
                          </a:solidFill>
                          <a:effectLst/>
                          <a:latin typeface="+mn-lt"/>
                          <a:ea typeface="+mn-ea"/>
                          <a:cs typeface="+mn-cs"/>
                        </a:rPr>
                        <a:t>.</a:t>
                      </a:r>
                      <a:endParaRPr lang="en-GB" sz="2000" b="0" dirty="0">
                        <a:solidFill>
                          <a:srgbClr val="115076"/>
                        </a:solidFill>
                        <a:latin typeface="Century" panose="02040604050505020304" pitchFamily="18" charset="0"/>
                      </a:endParaRPr>
                    </a:p>
                  </a:txBody>
                  <a:tcPr anchor="ctr"/>
                </a:tc>
                <a:extLst>
                  <a:ext uri="{0D108BD9-81ED-4DB2-BD59-A6C34878D82A}">
                    <a16:rowId xmlns:a16="http://schemas.microsoft.com/office/drawing/2014/main" val="10001"/>
                  </a:ext>
                </a:extLst>
              </a:tr>
              <a:tr h="527647">
                <a:tc rowSpan="2">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kern="1200" dirty="0" err="1">
                          <a:solidFill>
                            <a:srgbClr val="115076"/>
                          </a:solidFill>
                          <a:effectLst/>
                          <a:latin typeface="+mn-lt"/>
                          <a:ea typeface="+mn-ea"/>
                          <a:cs typeface="+mn-cs"/>
                        </a:rPr>
                        <a:t>Ihr</a:t>
                      </a:r>
                      <a:r>
                        <a:rPr lang="en-GB" sz="2000" kern="1200" dirty="0">
                          <a:solidFill>
                            <a:srgbClr val="115076"/>
                          </a:solidFill>
                          <a:effectLst/>
                          <a:latin typeface="+mn-lt"/>
                          <a:ea typeface="+mn-ea"/>
                          <a:cs typeface="+mn-cs"/>
                        </a:rPr>
                        <a:t> Name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schön</a:t>
                      </a:r>
                      <a:r>
                        <a:rPr lang="en-GB" sz="2000" kern="1200" dirty="0">
                          <a:solidFill>
                            <a:srgbClr val="115076"/>
                          </a:solidFill>
                          <a:effectLst/>
                          <a:latin typeface="+mn-lt"/>
                          <a:ea typeface="+mn-ea"/>
                          <a:cs typeface="+mn-cs"/>
                        </a:rPr>
                        <a:t>! Was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[8]</a:t>
                      </a:r>
                      <a:r>
                        <a:rPr lang="en-GB" sz="2000" kern="1200" baseline="0" dirty="0">
                          <a:solidFill>
                            <a:srgbClr val="115076"/>
                          </a:solidFill>
                          <a:effectLst/>
                          <a:latin typeface="+mn-lt"/>
                          <a:ea typeface="+mn-ea"/>
                          <a:cs typeface="+mn-cs"/>
                        </a:rPr>
                        <a:t> </a:t>
                      </a:r>
                      <a:r>
                        <a:rPr lang="en-GB" sz="2000" b="1" kern="1200" dirty="0">
                          <a:solidFill>
                            <a:srgbClr val="115076"/>
                          </a:solidFill>
                          <a:effectLst/>
                          <a:latin typeface="+mn-lt"/>
                          <a:ea typeface="+mn-ea"/>
                          <a:cs typeface="+mn-cs"/>
                        </a:rPr>
                        <a:t>_______ </a:t>
                      </a:r>
                      <a:r>
                        <a:rPr lang="en-GB" sz="2000" kern="1200" dirty="0" err="1">
                          <a:solidFill>
                            <a:srgbClr val="115076"/>
                          </a:solidFill>
                          <a:effectLst/>
                          <a:latin typeface="+mn-lt"/>
                          <a:ea typeface="+mn-ea"/>
                          <a:cs typeface="+mn-cs"/>
                        </a:rPr>
                        <a:t>Lieblingsessen</a:t>
                      </a:r>
                      <a:r>
                        <a:rPr lang="en-GB" sz="2000" kern="1200" dirty="0">
                          <a:solidFill>
                            <a:srgbClr val="115076"/>
                          </a:solidFill>
                          <a:effectLst/>
                          <a:latin typeface="+mn-lt"/>
                          <a:ea typeface="+mn-ea"/>
                          <a:cs typeface="+mn-cs"/>
                        </a:rPr>
                        <a:t>?</a:t>
                      </a:r>
                      <a:endParaRPr lang="en-GB" sz="2000" dirty="0">
                        <a:solidFill>
                          <a:srgbClr val="115076"/>
                        </a:solidFill>
                      </a:endParaRPr>
                    </a:p>
                  </a:txBody>
                  <a:tcPr anchor="ctr"/>
                </a:tc>
                <a:extLst>
                  <a:ext uri="{0D108BD9-81ED-4DB2-BD59-A6C34878D82A}">
                    <a16:rowId xmlns:a16="http://schemas.microsoft.com/office/drawing/2014/main" val="10002"/>
                  </a:ext>
                </a:extLst>
              </a:tr>
              <a:tr h="450935">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kern="1200" dirty="0">
                          <a:solidFill>
                            <a:srgbClr val="115076"/>
                          </a:solidFill>
                          <a:effectLst/>
                          <a:latin typeface="+mn-lt"/>
                          <a:ea typeface="+mn-ea"/>
                          <a:cs typeface="+mn-cs"/>
                        </a:rPr>
                        <a:t>Sie hat </a:t>
                      </a:r>
                      <a:r>
                        <a:rPr lang="en-GB" sz="2000" kern="1200" dirty="0" err="1">
                          <a:solidFill>
                            <a:srgbClr val="115076"/>
                          </a:solidFill>
                          <a:effectLst/>
                          <a:latin typeface="+mn-lt"/>
                          <a:ea typeface="+mn-ea"/>
                          <a:cs typeface="+mn-cs"/>
                        </a:rPr>
                        <a:t>kein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Lieblingsessen</a:t>
                      </a:r>
                      <a:r>
                        <a:rPr lang="en-GB" sz="2000" kern="1200" dirty="0">
                          <a:solidFill>
                            <a:srgbClr val="115076"/>
                          </a:solidFill>
                          <a:effectLst/>
                          <a:latin typeface="+mn-lt"/>
                          <a:ea typeface="+mn-ea"/>
                          <a:cs typeface="+mn-cs"/>
                        </a:rPr>
                        <a:t>.  Sie </a:t>
                      </a:r>
                      <a:r>
                        <a:rPr lang="en-GB" sz="2000" kern="1200" dirty="0" err="1">
                          <a:solidFill>
                            <a:srgbClr val="115076"/>
                          </a:solidFill>
                          <a:effectLst/>
                          <a:latin typeface="+mn-lt"/>
                          <a:ea typeface="+mn-ea"/>
                          <a:cs typeface="+mn-cs"/>
                        </a:rPr>
                        <a:t>isst</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alles</a:t>
                      </a:r>
                      <a:r>
                        <a:rPr lang="en-GB" sz="2000" kern="1200" dirty="0">
                          <a:solidFill>
                            <a:srgbClr val="115076"/>
                          </a:solidFill>
                          <a:effectLst/>
                          <a:latin typeface="+mn-lt"/>
                          <a:ea typeface="+mn-ea"/>
                          <a:cs typeface="+mn-cs"/>
                        </a:rPr>
                        <a:t>!  </a:t>
                      </a:r>
                      <a:endParaRPr lang="en-GB" sz="2000" dirty="0">
                        <a:solidFill>
                          <a:srgbClr val="115076"/>
                        </a:solidFill>
                        <a:latin typeface="Century" panose="02040604050505020304" pitchFamily="18" charset="0"/>
                      </a:endParaRPr>
                    </a:p>
                  </a:txBody>
                  <a:tcPr anchor="ctr"/>
                </a:tc>
                <a:extLst>
                  <a:ext uri="{0D108BD9-81ED-4DB2-BD59-A6C34878D82A}">
                    <a16:rowId xmlns:a16="http://schemas.microsoft.com/office/drawing/2014/main" val="10003"/>
                  </a:ext>
                </a:extLst>
              </a:tr>
              <a:tr h="527647">
                <a:tc rowSpan="3">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kern="1200" dirty="0">
                          <a:solidFill>
                            <a:srgbClr val="115076"/>
                          </a:solidFill>
                          <a:effectLst/>
                          <a:latin typeface="+mn-lt"/>
                          <a:ea typeface="+mn-ea"/>
                          <a:cs typeface="+mn-cs"/>
                        </a:rPr>
                        <a:t>Und was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[9]</a:t>
                      </a:r>
                      <a:r>
                        <a:rPr lang="en-GB" sz="2000" b="1" kern="1200" dirty="0">
                          <a:solidFill>
                            <a:srgbClr val="115076"/>
                          </a:solidFill>
                          <a:effectLst/>
                          <a:latin typeface="+mn-lt"/>
                          <a:ea typeface="+mn-ea"/>
                          <a:cs typeface="+mn-cs"/>
                        </a:rPr>
                        <a:t>________</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Lieblingsmusik</a:t>
                      </a:r>
                      <a:r>
                        <a:rPr lang="en-GB" sz="2000" kern="1200" dirty="0">
                          <a:solidFill>
                            <a:srgbClr val="115076"/>
                          </a:solidFill>
                          <a:effectLst/>
                          <a:latin typeface="+mn-lt"/>
                          <a:ea typeface="+mn-ea"/>
                          <a:cs typeface="+mn-cs"/>
                        </a:rPr>
                        <a:t>? </a:t>
                      </a:r>
                      <a:endParaRPr lang="en-GB" sz="2000" dirty="0">
                        <a:solidFill>
                          <a:srgbClr val="115076"/>
                        </a:solidFill>
                      </a:endParaRPr>
                    </a:p>
                  </a:txBody>
                  <a:tcPr anchor="ctr"/>
                </a:tc>
                <a:extLst>
                  <a:ext uri="{0D108BD9-81ED-4DB2-BD59-A6C34878D82A}">
                    <a16:rowId xmlns:a16="http://schemas.microsoft.com/office/drawing/2014/main" val="10004"/>
                  </a:ext>
                </a:extLst>
              </a:tr>
              <a:tr h="763120">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kern="1200" dirty="0">
                          <a:solidFill>
                            <a:srgbClr val="115076"/>
                          </a:solidFill>
                          <a:effectLst/>
                          <a:latin typeface="+mn-lt"/>
                          <a:ea typeface="+mn-ea"/>
                          <a:cs typeface="+mn-cs"/>
                        </a:rPr>
                        <a:t>Sie mag Jazz </a:t>
                      </a:r>
                      <a:r>
                        <a:rPr lang="en-GB" sz="2000" kern="1200" dirty="0" err="1">
                          <a:solidFill>
                            <a:srgbClr val="115076"/>
                          </a:solidFill>
                          <a:effectLst/>
                          <a:latin typeface="+mn-lt"/>
                          <a:ea typeface="+mn-ea"/>
                          <a:cs typeface="+mn-cs"/>
                        </a:rPr>
                        <a:t>sehr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Deshalb</a:t>
                      </a:r>
                      <a:r>
                        <a:rPr lang="en-GB" sz="2000" kern="1200" baseline="0" dirty="0">
                          <a:solidFill>
                            <a:srgbClr val="115076"/>
                          </a:solidFill>
                          <a:effectLst/>
                          <a:latin typeface="+mn-lt"/>
                          <a:ea typeface="+mn-ea"/>
                          <a:cs typeface="+mn-cs"/>
                        </a:rPr>
                        <a:t> </a:t>
                      </a:r>
                      <a:r>
                        <a:rPr lang="en-GB" sz="2000" kern="1200" baseline="0" dirty="0" err="1">
                          <a:solidFill>
                            <a:srgbClr val="115076"/>
                          </a:solidFill>
                          <a:effectLst/>
                          <a:latin typeface="+mn-lt"/>
                          <a:ea typeface="+mn-ea"/>
                          <a:cs typeface="+mn-cs"/>
                        </a:rPr>
                        <a:t>haben</a:t>
                      </a:r>
                      <a:r>
                        <a:rPr lang="en-GB" sz="2000" kern="1200" baseline="0" dirty="0">
                          <a:solidFill>
                            <a:srgbClr val="115076"/>
                          </a:solidFill>
                          <a:effectLst/>
                          <a:latin typeface="+mn-lt"/>
                          <a:ea typeface="+mn-ea"/>
                          <a:cs typeface="+mn-cs"/>
                        </a:rPr>
                        <a:t> </a:t>
                      </a:r>
                      <a:r>
                        <a:rPr lang="en-GB" sz="2000" kern="1200" baseline="0" dirty="0" err="1">
                          <a:solidFill>
                            <a:srgbClr val="115076"/>
                          </a:solidFill>
                          <a:effectLst/>
                          <a:latin typeface="+mn-lt"/>
                          <a:ea typeface="+mn-ea"/>
                          <a:cs typeface="+mn-cs"/>
                        </a:rPr>
                        <a:t>wir</a:t>
                      </a:r>
                      <a:r>
                        <a:rPr lang="en-GB" sz="2000" kern="1200" baseline="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nicht</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viel</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gemeinsam</a:t>
                      </a:r>
                      <a:r>
                        <a:rPr lang="en-GB" sz="2000" kern="1200" dirty="0">
                          <a:solidFill>
                            <a:srgbClr val="115076"/>
                          </a:solidFill>
                          <a:effectLst/>
                          <a:latin typeface="+mn-lt"/>
                          <a:ea typeface="+mn-ea"/>
                          <a:cs typeface="+mn-cs"/>
                        </a:rPr>
                        <a:t>.  [10]</a:t>
                      </a:r>
                      <a:r>
                        <a:rPr lang="en-GB" sz="2000" b="1" kern="1200" dirty="0">
                          <a:solidFill>
                            <a:srgbClr val="115076"/>
                          </a:solidFill>
                          <a:effectLst/>
                          <a:latin typeface="+mn-lt"/>
                          <a:ea typeface="+mn-ea"/>
                          <a:cs typeface="+mn-cs"/>
                        </a:rPr>
                        <a:t>________</a:t>
                      </a:r>
                      <a:r>
                        <a:rPr lang="en-GB" sz="2000" b="1" kern="1200" baseline="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Lieblingsmusik</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Rock. Und du, </a:t>
                      </a:r>
                      <a:r>
                        <a:rPr lang="en-GB" sz="2000" kern="1200" dirty="0" err="1">
                          <a:solidFill>
                            <a:srgbClr val="115076"/>
                          </a:solidFill>
                          <a:effectLst/>
                          <a:latin typeface="+mn-lt"/>
                          <a:ea typeface="+mn-ea"/>
                          <a:cs typeface="+mn-cs"/>
                        </a:rPr>
                        <a:t>Katja</a:t>
                      </a:r>
                      <a:r>
                        <a:rPr lang="en-GB" sz="2000" kern="1200" dirty="0">
                          <a:solidFill>
                            <a:srgbClr val="115076"/>
                          </a:solidFill>
                          <a:effectLst/>
                          <a:latin typeface="+mn-lt"/>
                          <a:ea typeface="+mn-ea"/>
                          <a:cs typeface="+mn-cs"/>
                        </a:rPr>
                        <a:t>,</a:t>
                      </a:r>
                      <a:r>
                        <a:rPr lang="en-GB" sz="2000" kern="1200" baseline="0" dirty="0">
                          <a:solidFill>
                            <a:srgbClr val="115076"/>
                          </a:solidFill>
                          <a:effectLst/>
                          <a:latin typeface="+mn-lt"/>
                          <a:ea typeface="+mn-ea"/>
                          <a:cs typeface="+mn-cs"/>
                        </a:rPr>
                        <a:t> w</a:t>
                      </a:r>
                      <a:r>
                        <a:rPr lang="en-GB" sz="2000" kern="1200" dirty="0">
                          <a:solidFill>
                            <a:srgbClr val="115076"/>
                          </a:solidFill>
                          <a:effectLst/>
                          <a:latin typeface="+mn-lt"/>
                          <a:ea typeface="+mn-ea"/>
                          <a:cs typeface="+mn-cs"/>
                        </a:rPr>
                        <a:t>as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[11] </a:t>
                      </a:r>
                      <a:r>
                        <a:rPr lang="en-GB" sz="2000" b="1" kern="1200" dirty="0">
                          <a:solidFill>
                            <a:srgbClr val="115076"/>
                          </a:solidFill>
                          <a:effectLst/>
                          <a:latin typeface="+mn-lt"/>
                          <a:ea typeface="+mn-ea"/>
                          <a:cs typeface="+mn-cs"/>
                        </a:rPr>
                        <a:t>________</a:t>
                      </a:r>
                      <a:r>
                        <a:rPr lang="en-GB" sz="2000" kern="1200" dirty="0" err="1">
                          <a:solidFill>
                            <a:srgbClr val="115076"/>
                          </a:solidFill>
                          <a:effectLst/>
                          <a:latin typeface="+mn-lt"/>
                          <a:ea typeface="+mn-ea"/>
                          <a:cs typeface="+mn-cs"/>
                        </a:rPr>
                        <a:t>Lieblingsband</a:t>
                      </a:r>
                      <a:r>
                        <a:rPr lang="en-GB" sz="2000" kern="1200" dirty="0">
                          <a:solidFill>
                            <a:srgbClr val="115076"/>
                          </a:solidFill>
                          <a:effectLst/>
                          <a:latin typeface="+mn-lt"/>
                          <a:ea typeface="+mn-ea"/>
                          <a:cs typeface="+mn-cs"/>
                        </a:rPr>
                        <a:t>?</a:t>
                      </a:r>
                    </a:p>
                  </a:txBody>
                  <a:tcPr anchor="ctr"/>
                </a:tc>
                <a:extLst>
                  <a:ext uri="{0D108BD9-81ED-4DB2-BD59-A6C34878D82A}">
                    <a16:rowId xmlns:a16="http://schemas.microsoft.com/office/drawing/2014/main" val="10005"/>
                  </a:ext>
                </a:extLst>
              </a:tr>
              <a:tr h="728433">
                <a:tc vMerge="1">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kern="1200" dirty="0" err="1">
                          <a:solidFill>
                            <a:srgbClr val="115076"/>
                          </a:solidFill>
                          <a:effectLst/>
                          <a:latin typeface="+mn-lt"/>
                          <a:ea typeface="+mn-ea"/>
                          <a:cs typeface="+mn-cs"/>
                        </a:rPr>
                        <a:t>Ich</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habe</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keine</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Lieblingsband</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aber</a:t>
                      </a:r>
                      <a:r>
                        <a:rPr lang="en-GB" sz="2000" kern="1200" dirty="0">
                          <a:solidFill>
                            <a:srgbClr val="115076"/>
                          </a:solidFill>
                          <a:effectLst/>
                          <a:latin typeface="+mn-lt"/>
                          <a:ea typeface="+mn-ea"/>
                          <a:cs typeface="+mn-cs"/>
                        </a:rPr>
                        <a:t> [12] </a:t>
                      </a:r>
                      <a:r>
                        <a:rPr lang="en-GB" sz="2000" b="1" kern="1200" dirty="0">
                          <a:solidFill>
                            <a:srgbClr val="115076"/>
                          </a:solidFill>
                          <a:effectLst/>
                          <a:latin typeface="+mn-lt"/>
                          <a:ea typeface="+mn-ea"/>
                          <a:cs typeface="+mn-cs"/>
                        </a:rPr>
                        <a:t>________ </a:t>
                      </a:r>
                      <a:r>
                        <a:rPr lang="en-GB" sz="2000" kern="1200" dirty="0" err="1">
                          <a:solidFill>
                            <a:srgbClr val="115076"/>
                          </a:solidFill>
                          <a:effectLst/>
                          <a:latin typeface="+mn-lt"/>
                          <a:ea typeface="+mn-ea"/>
                          <a:cs typeface="+mn-cs"/>
                        </a:rPr>
                        <a:t>Lieblingssänger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Mark Forster. [13] </a:t>
                      </a:r>
                      <a:r>
                        <a:rPr lang="en-GB" sz="2000" b="1" kern="1200" dirty="0">
                          <a:solidFill>
                            <a:srgbClr val="115076"/>
                          </a:solidFill>
                          <a:effectLst/>
                          <a:latin typeface="+mn-lt"/>
                          <a:ea typeface="+mn-ea"/>
                          <a:cs typeface="+mn-cs"/>
                        </a:rPr>
                        <a:t>________ </a:t>
                      </a:r>
                      <a:r>
                        <a:rPr lang="en-GB" sz="2000" kern="1200" dirty="0" err="1">
                          <a:solidFill>
                            <a:srgbClr val="115076"/>
                          </a:solidFill>
                          <a:effectLst/>
                          <a:latin typeface="+mn-lt"/>
                          <a:ea typeface="+mn-ea"/>
                          <a:cs typeface="+mn-cs"/>
                        </a:rPr>
                        <a:t>Musik</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toll!</a:t>
                      </a:r>
                      <a:endParaRPr lang="en-GB" sz="2000" dirty="0">
                        <a:solidFill>
                          <a:srgbClr val="115076"/>
                        </a:solidFill>
                      </a:endParaRPr>
                    </a:p>
                  </a:txBody>
                  <a:tcPr anchor="ctr"/>
                </a:tc>
                <a:extLst>
                  <a:ext uri="{0D108BD9-81ED-4DB2-BD59-A6C34878D82A}">
                    <a16:rowId xmlns:a16="http://schemas.microsoft.com/office/drawing/2014/main" val="1000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112790" cy="707849"/>
          </a:xfrm>
        </p:spPr>
        <p:txBody>
          <a:bodyPr>
            <a:normAutofit/>
          </a:bodyPr>
          <a:lstStyle/>
          <a:p>
            <a:r>
              <a:rPr lang="en-GB" sz="3600" b="1" dirty="0" err="1">
                <a:solidFill>
                  <a:schemeClr val="bg1"/>
                </a:solidFill>
              </a:rPr>
              <a:t>Lieblingsdinge</a:t>
            </a:r>
            <a:r>
              <a:rPr lang="en-GB" sz="3600" b="1" dirty="0">
                <a:solidFill>
                  <a:schemeClr val="bg1"/>
                </a:solidFill>
              </a:rPr>
              <a:t> [2]</a:t>
            </a:r>
          </a:p>
        </p:txBody>
      </p:sp>
      <p:sp>
        <p:nvSpPr>
          <p:cNvPr id="11" name="Rounded Rectangle 10">
            <a:extLst>
              <a:ext uri="{FF2B5EF4-FFF2-40B4-BE49-F238E27FC236}">
                <a16:creationId xmlns:a16="http://schemas.microsoft.com/office/drawing/2014/main" id="{BA37B2CF-F27A-454D-970F-E6B46CF980F8}"/>
              </a:ext>
            </a:extLst>
          </p:cNvPr>
          <p:cNvSpPr/>
          <p:nvPr/>
        </p:nvSpPr>
        <p:spPr>
          <a:xfrm>
            <a:off x="10013430" y="254800"/>
            <a:ext cx="1878532"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a:t>
            </a:r>
          </a:p>
        </p:txBody>
      </p:sp>
      <p:sp>
        <p:nvSpPr>
          <p:cNvPr id="47" name="TextBox 46">
            <a:extLst>
              <a:ext uri="{FF2B5EF4-FFF2-40B4-BE49-F238E27FC236}">
                <a16:creationId xmlns:a16="http://schemas.microsoft.com/office/drawing/2014/main" id="{6A500173-7AE1-4980-9C52-2DFAE38768EA}"/>
              </a:ext>
            </a:extLst>
          </p:cNvPr>
          <p:cNvSpPr txBox="1"/>
          <p:nvPr/>
        </p:nvSpPr>
        <p:spPr>
          <a:xfrm>
            <a:off x="145886" y="1244689"/>
            <a:ext cx="11867462" cy="738664"/>
          </a:xfrm>
          <a:prstGeom prst="rect">
            <a:avLst/>
          </a:prstGeom>
          <a:noFill/>
        </p:spPr>
        <p:txBody>
          <a:bodyPr wrap="square" rtlCol="0">
            <a:spAutoFit/>
          </a:bodyPr>
          <a:lstStyle/>
          <a:p>
            <a:pPr hangingPunct="0">
              <a:defRPr/>
            </a:pPr>
            <a:r>
              <a:rPr lang="en-US" sz="2000" dirty="0" err="1">
                <a:solidFill>
                  <a:srgbClr val="115076"/>
                </a:solidFill>
              </a:rPr>
              <a:t>Katja</a:t>
            </a:r>
            <a:r>
              <a:rPr lang="en-US" sz="2000" dirty="0">
                <a:solidFill>
                  <a:srgbClr val="115076"/>
                </a:solidFill>
              </a:rPr>
              <a:t> </a:t>
            </a:r>
            <a:r>
              <a:rPr lang="en-US" sz="2000" dirty="0" err="1">
                <a:solidFill>
                  <a:srgbClr val="115076"/>
                </a:solidFill>
              </a:rPr>
              <a:t>fragt</a:t>
            </a:r>
            <a:r>
              <a:rPr lang="en-US" sz="2000" dirty="0">
                <a:solidFill>
                  <a:srgbClr val="115076"/>
                </a:solidFill>
              </a:rPr>
              <a:t> Mehmet </a:t>
            </a:r>
            <a:r>
              <a:rPr lang="en-US" sz="2000" dirty="0" err="1">
                <a:solidFill>
                  <a:srgbClr val="115076"/>
                </a:solidFill>
              </a:rPr>
              <a:t>über</a:t>
            </a:r>
            <a:r>
              <a:rPr lang="en-US" sz="2000" dirty="0">
                <a:solidFill>
                  <a:srgbClr val="115076"/>
                </a:solidFill>
              </a:rPr>
              <a:t> seine </a:t>
            </a:r>
            <a:r>
              <a:rPr lang="en-US" sz="2000" dirty="0" err="1">
                <a:solidFill>
                  <a:srgbClr val="115076"/>
                </a:solidFill>
              </a:rPr>
              <a:t>Geschwister</a:t>
            </a:r>
            <a:r>
              <a:rPr lang="en-US" sz="2000" dirty="0">
                <a:solidFill>
                  <a:srgbClr val="115076"/>
                </a:solidFill>
              </a:rPr>
              <a:t>, </a:t>
            </a:r>
            <a:r>
              <a:rPr lang="en-US" sz="2000" dirty="0" err="1">
                <a:solidFill>
                  <a:srgbClr val="115076"/>
                </a:solidFill>
              </a:rPr>
              <a:t>aber</a:t>
            </a:r>
            <a:r>
              <a:rPr lang="en-US" sz="2000" dirty="0">
                <a:solidFill>
                  <a:srgbClr val="115076"/>
                </a:solidFill>
              </a:rPr>
              <a:t> das </a:t>
            </a:r>
            <a:r>
              <a:rPr lang="en-US" sz="2000" dirty="0" err="1">
                <a:solidFill>
                  <a:srgbClr val="115076"/>
                </a:solidFill>
              </a:rPr>
              <a:t>Handysignal</a:t>
            </a:r>
            <a:r>
              <a:rPr lang="en-US" sz="2000" dirty="0">
                <a:solidFill>
                  <a:srgbClr val="115076"/>
                </a:solidFill>
              </a:rPr>
              <a:t> </a:t>
            </a:r>
            <a:r>
              <a:rPr lang="en-US" sz="2000" dirty="0" err="1">
                <a:solidFill>
                  <a:srgbClr val="115076"/>
                </a:solidFill>
              </a:rPr>
              <a:t>ist</a:t>
            </a:r>
            <a:r>
              <a:rPr lang="en-US" sz="2000" dirty="0">
                <a:solidFill>
                  <a:srgbClr val="115076"/>
                </a:solidFill>
              </a:rPr>
              <a:t> </a:t>
            </a:r>
            <a:r>
              <a:rPr lang="en-US" sz="2000" dirty="0" err="1">
                <a:solidFill>
                  <a:srgbClr val="115076"/>
                </a:solidFill>
              </a:rPr>
              <a:t>immer</a:t>
            </a:r>
            <a:r>
              <a:rPr lang="en-US" sz="2000" dirty="0">
                <a:solidFill>
                  <a:srgbClr val="115076"/>
                </a:solidFill>
              </a:rPr>
              <a:t> </a:t>
            </a:r>
            <a:r>
              <a:rPr lang="en-US" sz="2000" dirty="0" err="1">
                <a:solidFill>
                  <a:srgbClr val="115076"/>
                </a:solidFill>
              </a:rPr>
              <a:t>noch</a:t>
            </a:r>
            <a:r>
              <a:rPr lang="en-US" sz="2000" dirty="0">
                <a:solidFill>
                  <a:srgbClr val="115076"/>
                </a:solidFill>
              </a:rPr>
              <a:t>* </a:t>
            </a:r>
            <a:r>
              <a:rPr lang="en-US" sz="2000" dirty="0" err="1">
                <a:solidFill>
                  <a:srgbClr val="115076"/>
                </a:solidFill>
              </a:rPr>
              <a:t>nicht</a:t>
            </a:r>
            <a:r>
              <a:rPr lang="en-US" sz="2000" dirty="0">
                <a:solidFill>
                  <a:srgbClr val="115076"/>
                </a:solidFill>
              </a:rPr>
              <a:t> gut! </a:t>
            </a:r>
            <a:br>
              <a:rPr lang="en-US" sz="2200" dirty="0">
                <a:solidFill>
                  <a:srgbClr val="115076"/>
                </a:solidFill>
              </a:rPr>
            </a:br>
            <a:r>
              <a:rPr lang="en-US" sz="2200" dirty="0">
                <a:solidFill>
                  <a:srgbClr val="115076"/>
                </a:solidFill>
              </a:rPr>
              <a:t>Was </a:t>
            </a:r>
            <a:r>
              <a:rPr lang="en-US" sz="2200" dirty="0" err="1">
                <a:solidFill>
                  <a:srgbClr val="115076"/>
                </a:solidFill>
              </a:rPr>
              <a:t>sagen</a:t>
            </a:r>
            <a:r>
              <a:rPr lang="en-US" sz="2200" dirty="0">
                <a:solidFill>
                  <a:srgbClr val="115076"/>
                </a:solidFill>
              </a:rPr>
              <a:t> </a:t>
            </a:r>
            <a:r>
              <a:rPr lang="en-US" sz="2200" dirty="0" err="1">
                <a:solidFill>
                  <a:srgbClr val="115076"/>
                </a:solidFill>
              </a:rPr>
              <a:t>sie</a:t>
            </a:r>
            <a:r>
              <a:rPr lang="en-US" sz="2200" dirty="0">
                <a:solidFill>
                  <a:srgbClr val="115076"/>
                </a:solidFill>
              </a:rPr>
              <a:t>?  </a:t>
            </a:r>
            <a:r>
              <a:rPr lang="en-US" sz="2200" dirty="0" err="1">
                <a:solidFill>
                  <a:srgbClr val="115076"/>
                </a:solidFill>
              </a:rPr>
              <a:t>Ist</a:t>
            </a:r>
            <a:r>
              <a:rPr lang="en-US" sz="2200" dirty="0">
                <a:solidFill>
                  <a:srgbClr val="115076"/>
                </a:solidFill>
              </a:rPr>
              <a:t> das </a:t>
            </a:r>
            <a:r>
              <a:rPr lang="en-US" sz="2200" b="1" dirty="0" err="1">
                <a:solidFill>
                  <a:srgbClr val="115076"/>
                </a:solidFill>
              </a:rPr>
              <a:t>mein</a:t>
            </a:r>
            <a:r>
              <a:rPr lang="en-US" sz="2200" b="1" dirty="0">
                <a:solidFill>
                  <a:srgbClr val="115076"/>
                </a:solidFill>
              </a:rPr>
              <a:t>/</a:t>
            </a:r>
            <a:r>
              <a:rPr lang="en-US" sz="2200" b="1" dirty="0" err="1">
                <a:solidFill>
                  <a:srgbClr val="115076"/>
                </a:solidFill>
              </a:rPr>
              <a:t>meine</a:t>
            </a:r>
            <a:r>
              <a:rPr lang="en-US" sz="2200" dirty="0">
                <a:solidFill>
                  <a:srgbClr val="115076"/>
                </a:solidFill>
              </a:rPr>
              <a:t>, </a:t>
            </a:r>
            <a:r>
              <a:rPr lang="en-US" sz="2200" b="1" dirty="0" err="1">
                <a:solidFill>
                  <a:srgbClr val="115076"/>
                </a:solidFill>
              </a:rPr>
              <a:t>dein</a:t>
            </a:r>
            <a:r>
              <a:rPr lang="en-US" sz="2200" b="1" dirty="0">
                <a:solidFill>
                  <a:srgbClr val="115076"/>
                </a:solidFill>
              </a:rPr>
              <a:t>/</a:t>
            </a:r>
            <a:r>
              <a:rPr lang="en-US" sz="2200" b="1" dirty="0" err="1">
                <a:solidFill>
                  <a:srgbClr val="115076"/>
                </a:solidFill>
              </a:rPr>
              <a:t>deine</a:t>
            </a:r>
            <a:r>
              <a:rPr lang="en-US" sz="2200" dirty="0">
                <a:solidFill>
                  <a:srgbClr val="115076"/>
                </a:solidFill>
              </a:rPr>
              <a:t>, </a:t>
            </a:r>
            <a:r>
              <a:rPr lang="en-US" sz="2200" b="1" dirty="0">
                <a:solidFill>
                  <a:srgbClr val="115076"/>
                </a:solidFill>
              </a:rPr>
              <a:t>sein/seine</a:t>
            </a:r>
            <a:r>
              <a:rPr lang="en-US" sz="2200" dirty="0">
                <a:solidFill>
                  <a:srgbClr val="115076"/>
                </a:solidFill>
              </a:rPr>
              <a:t>, </a:t>
            </a:r>
            <a:r>
              <a:rPr lang="en-US" sz="2200" b="1" dirty="0" err="1">
                <a:solidFill>
                  <a:srgbClr val="115076"/>
                </a:solidFill>
              </a:rPr>
              <a:t>ihr</a:t>
            </a:r>
            <a:r>
              <a:rPr lang="en-US" sz="2200" b="1" dirty="0">
                <a:solidFill>
                  <a:srgbClr val="115076"/>
                </a:solidFill>
              </a:rPr>
              <a:t>/</a:t>
            </a:r>
            <a:r>
              <a:rPr lang="en-US" sz="2200" b="1" dirty="0" err="1">
                <a:solidFill>
                  <a:srgbClr val="115076"/>
                </a:solidFill>
              </a:rPr>
              <a:t>ihre</a:t>
            </a:r>
            <a:r>
              <a:rPr lang="en-US" sz="2200" dirty="0">
                <a:solidFill>
                  <a:srgbClr val="115076"/>
                </a:solidFill>
              </a:rPr>
              <a:t>?</a:t>
            </a:r>
          </a:p>
        </p:txBody>
      </p:sp>
      <p:sp>
        <p:nvSpPr>
          <p:cNvPr id="26" name="Google Shape;613;p26">
            <a:hlinkClick r:id="" action="ppaction://noaction" highlightClick="1">
              <a:snd r:embed="rId6" name="Katja_E_beep.wav"/>
            </a:hlinkClick>
            <a:extLst>
              <a:ext uri="{FF2B5EF4-FFF2-40B4-BE49-F238E27FC236}">
                <a16:creationId xmlns:a16="http://schemas.microsoft.com/office/drawing/2014/main" id="{E81506B0-A3F8-47F6-A818-34153DC67087}"/>
              </a:ext>
            </a:extLst>
          </p:cNvPr>
          <p:cNvSpPr/>
          <p:nvPr/>
        </p:nvSpPr>
        <p:spPr>
          <a:xfrm>
            <a:off x="287598" y="2390720"/>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3200" b="1" dirty="0">
                <a:solidFill>
                  <a:prstClr val="white"/>
                </a:solidFill>
              </a:rPr>
              <a:t>E</a:t>
            </a:r>
            <a:endParaRPr sz="3200" b="1" dirty="0">
              <a:solidFill>
                <a:prstClr val="white"/>
              </a:solidFill>
            </a:endParaRPr>
          </a:p>
        </p:txBody>
      </p:sp>
      <p:sp>
        <p:nvSpPr>
          <p:cNvPr id="55" name="Google Shape;613;p26">
            <a:hlinkClick r:id="" action="ppaction://noaction" highlightClick="1">
              <a:snd r:embed="rId7" name="Katja_F_beep.wav"/>
            </a:hlinkClick>
            <a:extLst>
              <a:ext uri="{FF2B5EF4-FFF2-40B4-BE49-F238E27FC236}">
                <a16:creationId xmlns:a16="http://schemas.microsoft.com/office/drawing/2014/main" id="{E81506B0-A3F8-47F6-A818-34153DC67087}"/>
              </a:ext>
            </a:extLst>
          </p:cNvPr>
          <p:cNvSpPr/>
          <p:nvPr/>
        </p:nvSpPr>
        <p:spPr>
          <a:xfrm>
            <a:off x="287597" y="3489477"/>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3200" b="1" dirty="0">
                <a:solidFill>
                  <a:prstClr val="white"/>
                </a:solidFill>
              </a:rPr>
              <a:t>F</a:t>
            </a:r>
            <a:endParaRPr sz="3200" b="1" dirty="0">
              <a:solidFill>
                <a:prstClr val="white"/>
              </a:solidFill>
            </a:endParaRPr>
          </a:p>
        </p:txBody>
      </p:sp>
      <p:sp>
        <p:nvSpPr>
          <p:cNvPr id="56" name="Google Shape;613;p26">
            <a:hlinkClick r:id="" action="ppaction://noaction" highlightClick="1">
              <a:snd r:embed="rId8" name="Katja_G_beep.wav"/>
            </a:hlinkClick>
            <a:extLst>
              <a:ext uri="{FF2B5EF4-FFF2-40B4-BE49-F238E27FC236}">
                <a16:creationId xmlns:a16="http://schemas.microsoft.com/office/drawing/2014/main" id="{E81506B0-A3F8-47F6-A818-34153DC67087}"/>
              </a:ext>
            </a:extLst>
          </p:cNvPr>
          <p:cNvSpPr/>
          <p:nvPr/>
        </p:nvSpPr>
        <p:spPr>
          <a:xfrm>
            <a:off x="287596" y="4901300"/>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3200" b="1" dirty="0">
                <a:solidFill>
                  <a:prstClr val="white"/>
                </a:solidFill>
              </a:rPr>
              <a:t>G</a:t>
            </a:r>
            <a:endParaRPr sz="3200" b="1" dirty="0">
              <a:solidFill>
                <a:prstClr val="white"/>
              </a:solidFill>
            </a:endParaRPr>
          </a:p>
        </p:txBody>
      </p:sp>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b="30944"/>
          <a:stretch/>
        </p:blipFill>
        <p:spPr>
          <a:xfrm flipH="1">
            <a:off x="1005020" y="2215462"/>
            <a:ext cx="322773" cy="350515"/>
          </a:xfrm>
          <a:prstGeom prst="rect">
            <a:avLst/>
          </a:prstGeom>
        </p:spPr>
      </p:pic>
      <p:pic>
        <p:nvPicPr>
          <p:cNvPr id="58" name="Picture 57"/>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88" y="2699702"/>
            <a:ext cx="492110" cy="464950"/>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b="30944"/>
          <a:stretch/>
        </p:blipFill>
        <p:spPr>
          <a:xfrm flipH="1">
            <a:off x="999957" y="3282326"/>
            <a:ext cx="322773" cy="350515"/>
          </a:xfrm>
          <a:prstGeom prst="rect">
            <a:avLst/>
          </a:prstGeom>
        </p:spPr>
      </p:pic>
      <p:pic>
        <p:nvPicPr>
          <p:cNvPr id="60" name="Picture 5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88" y="3701676"/>
            <a:ext cx="492110" cy="464950"/>
          </a:xfrm>
          <a:prstGeom prst="rect">
            <a:avLst/>
          </a:prstGeom>
        </p:spPr>
      </p:pic>
      <p:pic>
        <p:nvPicPr>
          <p:cNvPr id="61" name="Picture 60"/>
          <p:cNvPicPr>
            <a:picLocks noChangeAspect="1"/>
          </p:cNvPicPr>
          <p:nvPr/>
        </p:nvPicPr>
        <p:blipFill rotWithShape="1">
          <a:blip r:embed="rId9" cstate="print">
            <a:extLst>
              <a:ext uri="{28A0092B-C50C-407E-A947-70E740481C1C}">
                <a14:useLocalDpi xmlns:a14="http://schemas.microsoft.com/office/drawing/2010/main" val="0"/>
              </a:ext>
            </a:extLst>
          </a:blip>
          <a:srcRect b="30944"/>
          <a:stretch/>
        </p:blipFill>
        <p:spPr>
          <a:xfrm flipH="1">
            <a:off x="999957" y="4279496"/>
            <a:ext cx="322773" cy="350515"/>
          </a:xfrm>
          <a:prstGeom prst="rect">
            <a:avLst/>
          </a:prstGeom>
        </p:spPr>
      </p:pic>
      <p:pic>
        <p:nvPicPr>
          <p:cNvPr id="62" name="Picture 61"/>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88" y="4862931"/>
            <a:ext cx="492110" cy="464950"/>
          </a:xfrm>
          <a:prstGeom prst="rect">
            <a:avLst/>
          </a:prstGeom>
        </p:spPr>
      </p:pic>
      <p:pic>
        <p:nvPicPr>
          <p:cNvPr id="63" name="Picture 62"/>
          <p:cNvPicPr>
            <a:picLocks noChangeAspect="1"/>
          </p:cNvPicPr>
          <p:nvPr/>
        </p:nvPicPr>
        <p:blipFill rotWithShape="1">
          <a:blip r:embed="rId9" cstate="print">
            <a:extLst>
              <a:ext uri="{28A0092B-C50C-407E-A947-70E740481C1C}">
                <a14:useLocalDpi xmlns:a14="http://schemas.microsoft.com/office/drawing/2010/main" val="0"/>
              </a:ext>
            </a:extLst>
          </a:blip>
          <a:srcRect b="30944"/>
          <a:stretch/>
        </p:blipFill>
        <p:spPr>
          <a:xfrm flipH="1">
            <a:off x="999957" y="5638723"/>
            <a:ext cx="322773" cy="350515"/>
          </a:xfrm>
          <a:prstGeom prst="rect">
            <a:avLst/>
          </a:prstGeom>
        </p:spPr>
      </p:pic>
      <p:sp>
        <p:nvSpPr>
          <p:cNvPr id="2" name="Rectangle 1"/>
          <p:cNvSpPr/>
          <p:nvPr/>
        </p:nvSpPr>
        <p:spPr>
          <a:xfrm>
            <a:off x="9903417" y="693608"/>
            <a:ext cx="2169184" cy="369332"/>
          </a:xfrm>
          <a:prstGeom prst="rect">
            <a:avLst/>
          </a:prstGeom>
        </p:spPr>
        <p:txBody>
          <a:bodyPr wrap="none">
            <a:spAutoFit/>
          </a:bodyPr>
          <a:lstStyle/>
          <a:p>
            <a:r>
              <a:rPr lang="en-US" dirty="0" err="1">
                <a:solidFill>
                  <a:srgbClr val="115076"/>
                </a:solidFill>
              </a:rPr>
              <a:t>immer</a:t>
            </a:r>
            <a:r>
              <a:rPr lang="en-US" dirty="0">
                <a:solidFill>
                  <a:srgbClr val="115076"/>
                </a:solidFill>
              </a:rPr>
              <a:t> </a:t>
            </a:r>
            <a:r>
              <a:rPr lang="en-US" dirty="0" err="1">
                <a:solidFill>
                  <a:srgbClr val="115076"/>
                </a:solidFill>
              </a:rPr>
              <a:t>noch</a:t>
            </a:r>
            <a:r>
              <a:rPr lang="en-US" dirty="0">
                <a:solidFill>
                  <a:srgbClr val="115076"/>
                </a:solidFill>
              </a:rPr>
              <a:t> = still </a:t>
            </a:r>
            <a:endParaRPr lang="en-GB" dirty="0">
              <a:solidFill>
                <a:prstClr val="black"/>
              </a:solidFill>
            </a:endParaRPr>
          </a:p>
        </p:txBody>
      </p:sp>
      <p:sp>
        <p:nvSpPr>
          <p:cNvPr id="20" name="TextBox 19"/>
          <p:cNvSpPr txBox="1"/>
          <p:nvPr/>
        </p:nvSpPr>
        <p:spPr>
          <a:xfrm>
            <a:off x="2432717" y="2692477"/>
            <a:ext cx="1213734" cy="461665"/>
          </a:xfrm>
          <a:prstGeom prst="rect">
            <a:avLst/>
          </a:prstGeom>
          <a:noFill/>
        </p:spPr>
        <p:txBody>
          <a:bodyPr wrap="square" rtlCol="0">
            <a:spAutoFit/>
          </a:bodyPr>
          <a:lstStyle/>
          <a:p>
            <a:pPr algn="ctr"/>
            <a:r>
              <a:rPr lang="en-GB" sz="2400" b="1" dirty="0" err="1">
                <a:solidFill>
                  <a:srgbClr val="DAA520"/>
                </a:solidFill>
              </a:rPr>
              <a:t>Meine</a:t>
            </a:r>
            <a:endParaRPr lang="en-GB" sz="2400" b="1" dirty="0">
              <a:solidFill>
                <a:srgbClr val="DAA520"/>
              </a:solidFill>
            </a:endParaRPr>
          </a:p>
        </p:txBody>
      </p:sp>
      <p:sp>
        <p:nvSpPr>
          <p:cNvPr id="21" name="TextBox 20"/>
          <p:cNvSpPr txBox="1"/>
          <p:nvPr/>
        </p:nvSpPr>
        <p:spPr>
          <a:xfrm>
            <a:off x="5216530" y="3211443"/>
            <a:ext cx="1213734" cy="461665"/>
          </a:xfrm>
          <a:prstGeom prst="rect">
            <a:avLst/>
          </a:prstGeom>
          <a:noFill/>
        </p:spPr>
        <p:txBody>
          <a:bodyPr wrap="square" rtlCol="0">
            <a:spAutoFit/>
          </a:bodyPr>
          <a:lstStyle/>
          <a:p>
            <a:pPr algn="ctr"/>
            <a:r>
              <a:rPr lang="en-GB" sz="2400" b="1" dirty="0" err="1">
                <a:solidFill>
                  <a:srgbClr val="DAA520"/>
                </a:solidFill>
              </a:rPr>
              <a:t>ihr</a:t>
            </a:r>
            <a:endParaRPr lang="en-GB" sz="2400" b="1" dirty="0">
              <a:solidFill>
                <a:srgbClr val="DAA520"/>
              </a:solidFill>
            </a:endParaRPr>
          </a:p>
        </p:txBody>
      </p:sp>
      <p:sp>
        <p:nvSpPr>
          <p:cNvPr id="22" name="TextBox 21"/>
          <p:cNvSpPr txBox="1"/>
          <p:nvPr/>
        </p:nvSpPr>
        <p:spPr>
          <a:xfrm>
            <a:off x="3403600" y="4168346"/>
            <a:ext cx="1213734" cy="461665"/>
          </a:xfrm>
          <a:prstGeom prst="rect">
            <a:avLst/>
          </a:prstGeom>
          <a:noFill/>
        </p:spPr>
        <p:txBody>
          <a:bodyPr wrap="square" rtlCol="0">
            <a:spAutoFit/>
          </a:bodyPr>
          <a:lstStyle/>
          <a:p>
            <a:pPr algn="ctr"/>
            <a:r>
              <a:rPr lang="en-GB" sz="2400" b="1" dirty="0" err="1">
                <a:solidFill>
                  <a:srgbClr val="DAA520"/>
                </a:solidFill>
              </a:rPr>
              <a:t>ihre</a:t>
            </a:r>
            <a:endParaRPr lang="en-GB" sz="2400" b="1" dirty="0">
              <a:solidFill>
                <a:srgbClr val="DAA520"/>
              </a:solidFill>
            </a:endParaRPr>
          </a:p>
        </p:txBody>
      </p:sp>
      <p:sp>
        <p:nvSpPr>
          <p:cNvPr id="23" name="TextBox 22"/>
          <p:cNvSpPr txBox="1"/>
          <p:nvPr/>
        </p:nvSpPr>
        <p:spPr>
          <a:xfrm>
            <a:off x="9666076" y="4670467"/>
            <a:ext cx="1213734" cy="461665"/>
          </a:xfrm>
          <a:prstGeom prst="rect">
            <a:avLst/>
          </a:prstGeom>
          <a:noFill/>
        </p:spPr>
        <p:txBody>
          <a:bodyPr wrap="square" rtlCol="0">
            <a:spAutoFit/>
          </a:bodyPr>
          <a:lstStyle/>
          <a:p>
            <a:pPr algn="ctr"/>
            <a:r>
              <a:rPr lang="en-GB" sz="2400" b="1" dirty="0" err="1">
                <a:solidFill>
                  <a:srgbClr val="DAA520"/>
                </a:solidFill>
              </a:rPr>
              <a:t>Meine</a:t>
            </a:r>
            <a:endParaRPr lang="en-GB" sz="2400" b="1" dirty="0">
              <a:solidFill>
                <a:srgbClr val="DAA520"/>
              </a:solidFill>
            </a:endParaRPr>
          </a:p>
        </p:txBody>
      </p:sp>
      <p:sp>
        <p:nvSpPr>
          <p:cNvPr id="24" name="TextBox 23"/>
          <p:cNvSpPr txBox="1"/>
          <p:nvPr/>
        </p:nvSpPr>
        <p:spPr>
          <a:xfrm>
            <a:off x="7353728" y="4995852"/>
            <a:ext cx="1213734" cy="461665"/>
          </a:xfrm>
          <a:prstGeom prst="rect">
            <a:avLst/>
          </a:prstGeom>
          <a:noFill/>
        </p:spPr>
        <p:txBody>
          <a:bodyPr wrap="square" rtlCol="0">
            <a:spAutoFit/>
          </a:bodyPr>
          <a:lstStyle/>
          <a:p>
            <a:pPr algn="ctr"/>
            <a:r>
              <a:rPr lang="en-GB" sz="2400" b="1" dirty="0" err="1">
                <a:solidFill>
                  <a:srgbClr val="DAA520"/>
                </a:solidFill>
              </a:rPr>
              <a:t>deine</a:t>
            </a:r>
            <a:endParaRPr lang="en-GB" sz="2400" b="1" dirty="0">
              <a:solidFill>
                <a:srgbClr val="DAA520"/>
              </a:solidFill>
            </a:endParaRPr>
          </a:p>
        </p:txBody>
      </p:sp>
      <p:sp>
        <p:nvSpPr>
          <p:cNvPr id="25" name="TextBox 24"/>
          <p:cNvSpPr txBox="1"/>
          <p:nvPr/>
        </p:nvSpPr>
        <p:spPr>
          <a:xfrm>
            <a:off x="6246827" y="5421201"/>
            <a:ext cx="1213734" cy="461665"/>
          </a:xfrm>
          <a:prstGeom prst="rect">
            <a:avLst/>
          </a:prstGeom>
          <a:noFill/>
        </p:spPr>
        <p:txBody>
          <a:bodyPr wrap="square" rtlCol="0">
            <a:spAutoFit/>
          </a:bodyPr>
          <a:lstStyle/>
          <a:p>
            <a:pPr algn="ctr"/>
            <a:r>
              <a:rPr lang="en-GB" sz="2400" b="1" dirty="0" err="1">
                <a:solidFill>
                  <a:srgbClr val="DAA520"/>
                </a:solidFill>
              </a:rPr>
              <a:t>mein</a:t>
            </a:r>
            <a:endParaRPr lang="en-GB" sz="2400" b="1" dirty="0">
              <a:solidFill>
                <a:srgbClr val="DAA520"/>
              </a:solidFill>
            </a:endParaRPr>
          </a:p>
        </p:txBody>
      </p:sp>
      <p:sp>
        <p:nvSpPr>
          <p:cNvPr id="27" name="TextBox 26"/>
          <p:cNvSpPr txBox="1"/>
          <p:nvPr/>
        </p:nvSpPr>
        <p:spPr>
          <a:xfrm>
            <a:off x="2827578" y="5742907"/>
            <a:ext cx="1213734" cy="461665"/>
          </a:xfrm>
          <a:prstGeom prst="rect">
            <a:avLst/>
          </a:prstGeom>
          <a:noFill/>
        </p:spPr>
        <p:txBody>
          <a:bodyPr wrap="square" rtlCol="0">
            <a:spAutoFit/>
          </a:bodyPr>
          <a:lstStyle/>
          <a:p>
            <a:pPr algn="ctr"/>
            <a:r>
              <a:rPr lang="en-GB" sz="2400" b="1" dirty="0">
                <a:solidFill>
                  <a:srgbClr val="DAA520"/>
                </a:solidFill>
              </a:rPr>
              <a:t>Seine</a:t>
            </a:r>
          </a:p>
        </p:txBody>
      </p:sp>
      <p:pic>
        <p:nvPicPr>
          <p:cNvPr id="7" name="Katja_Mehmet_E-G_fu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54893" y="150459"/>
            <a:ext cx="609600" cy="609600"/>
          </a:xfrm>
          <a:prstGeom prst="rect">
            <a:avLst/>
          </a:prstGeom>
        </p:spPr>
      </p:pic>
    </p:spTree>
    <p:extLst>
      <p:ext uri="{BB962C8B-B14F-4D97-AF65-F5344CB8AC3E}">
        <p14:creationId xmlns:p14="http://schemas.microsoft.com/office/powerpoint/2010/main" val="211132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0080" fill="hold"/>
                                        <p:tgtEl>
                                          <p:spTgt spid="7"/>
                                        </p:tgtEl>
                                      </p:cBhvr>
                                    </p:cmd>
                                  </p:childTnLst>
                                </p:cTn>
                              </p:par>
                            </p:childTnLst>
                          </p:cTn>
                        </p:par>
                      </p:childTnLst>
                    </p:cTn>
                  </p:par>
                </p:childTnLst>
              </p:cTn>
              <p:nextCondLst>
                <p:cond evt="onClick" delay="0">
                  <p:tgtEl>
                    <p:spTgt spid="7"/>
                  </p:tgtEl>
                </p:cond>
              </p:nextCondLst>
            </p:seq>
            <p:audio>
              <p:cMediaNode vol="80000">
                <p:cTn id="36" fill="hold" display="0">
                  <p:stCondLst>
                    <p:cond delay="indefinite"/>
                  </p:stCondLst>
                  <p:endCondLst>
                    <p:cond evt="onStopAudio" delay="0">
                      <p:tgtEl>
                        <p:sldTgt/>
                      </p:tgtEl>
                    </p:cond>
                  </p:endCondLst>
                </p:cTn>
                <p:tgtEl>
                  <p:spTgt spid="7"/>
                </p:tgtEl>
              </p:cMediaNode>
            </p:audio>
          </p:childTnLst>
        </p:cTn>
      </p:par>
    </p:tnLst>
    <p:bldLst>
      <p:bldP spid="20" grpId="0"/>
      <p:bldP spid="21" grpId="0"/>
      <p:bldP spid="22" grpId="0"/>
      <p:bldP spid="23" grpId="0"/>
      <p:bldP spid="24"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0441858" y="213709"/>
            <a:ext cx="1558083"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7998372"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7556938" cy="707849"/>
          </a:xfrm>
        </p:spPr>
        <p:txBody>
          <a:bodyPr>
            <a:normAutofit/>
          </a:bodyPr>
          <a:lstStyle/>
          <a:p>
            <a:r>
              <a:rPr lang="en-GB" sz="3600" b="1" dirty="0" err="1">
                <a:solidFill>
                  <a:schemeClr val="bg1"/>
                </a:solidFill>
              </a:rPr>
              <a:t>Katjas</a:t>
            </a:r>
            <a:r>
              <a:rPr lang="en-GB" sz="3600" b="1" dirty="0">
                <a:solidFill>
                  <a:schemeClr val="bg1"/>
                </a:solidFill>
              </a:rPr>
              <a:t> </a:t>
            </a:r>
            <a:r>
              <a:rPr lang="en-GB" sz="3600" b="1" dirty="0" err="1">
                <a:solidFill>
                  <a:schemeClr val="bg1"/>
                </a:solidFill>
              </a:rPr>
              <a:t>Englischhausaufgaben</a:t>
            </a:r>
            <a:endParaRPr lang="en-GB" sz="36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95325" y="1082940"/>
            <a:ext cx="11555219" cy="4755148"/>
          </a:xfrm>
          <a:prstGeom prst="rect">
            <a:avLst/>
          </a:prstGeom>
          <a:noFill/>
        </p:spPr>
        <p:txBody>
          <a:bodyPr wrap="square" rtlCol="0">
            <a:spAutoFit/>
          </a:bodyPr>
          <a:lstStyle/>
          <a:p>
            <a:pPr>
              <a:lnSpc>
                <a:spcPct val="150000"/>
              </a:lnSpc>
            </a:pPr>
            <a:r>
              <a:rPr lang="en-GB" sz="2400" b="1" dirty="0" err="1">
                <a:solidFill>
                  <a:srgbClr val="1F4E79"/>
                </a:solidFill>
                <a:latin typeface="Century Gothic" panose="020B0502020202020204" pitchFamily="34" charset="0"/>
              </a:rPr>
              <a:t>Katja</a:t>
            </a:r>
            <a:r>
              <a:rPr lang="en-GB" sz="2400" b="1"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schreibt</a:t>
            </a:r>
            <a:r>
              <a:rPr lang="en-GB" sz="2400" b="1"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über</a:t>
            </a:r>
            <a:r>
              <a:rPr lang="en-GB" sz="2400" b="1"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Mehmets</a:t>
            </a:r>
            <a:r>
              <a:rPr lang="en-GB" sz="2400" b="1"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Familie</a:t>
            </a:r>
            <a:r>
              <a:rPr lang="en-GB" sz="2400" b="1" dirty="0">
                <a:solidFill>
                  <a:srgbClr val="1F4E79"/>
                </a:solidFill>
                <a:latin typeface="Century Gothic" panose="020B0502020202020204" pitchFamily="34" charset="0"/>
              </a:rPr>
              <a:t> auf </a:t>
            </a:r>
            <a:r>
              <a:rPr lang="en-GB" sz="2400" b="1" dirty="0" err="1">
                <a:solidFill>
                  <a:srgbClr val="1F4E79"/>
                </a:solidFill>
                <a:latin typeface="Century Gothic" panose="020B0502020202020204" pitchFamily="34" charset="0"/>
              </a:rPr>
              <a:t>Englisch</a:t>
            </a:r>
            <a:r>
              <a:rPr lang="en-GB" sz="2400" b="1" dirty="0">
                <a:solidFill>
                  <a:srgbClr val="1F4E79"/>
                </a:solidFill>
                <a:latin typeface="Century Gothic" panose="020B0502020202020204" pitchFamily="34" charset="0"/>
              </a:rPr>
              <a:t>.</a:t>
            </a:r>
            <a:br>
              <a:rPr lang="en-GB" sz="2400" b="1" dirty="0">
                <a:solidFill>
                  <a:srgbClr val="1F4E79"/>
                </a:solidFill>
                <a:latin typeface="Century Gothic" panose="020B0502020202020204" pitchFamily="34" charset="0"/>
              </a:rPr>
            </a:br>
            <a:r>
              <a:rPr lang="en-GB" sz="2400" b="1" dirty="0" err="1">
                <a:solidFill>
                  <a:srgbClr val="1F4E79"/>
                </a:solidFill>
                <a:latin typeface="Century Gothic" panose="020B0502020202020204" pitchFamily="34" charset="0"/>
              </a:rPr>
              <a:t>Kannst</a:t>
            </a:r>
            <a:r>
              <a:rPr lang="en-GB" sz="2400" b="1" dirty="0">
                <a:solidFill>
                  <a:srgbClr val="1F4E79"/>
                </a:solidFill>
                <a:latin typeface="Century Gothic" panose="020B0502020202020204" pitchFamily="34" charset="0"/>
              </a:rPr>
              <a:t> du das auf Deutsch </a:t>
            </a:r>
            <a:r>
              <a:rPr lang="en-GB" sz="2400" b="1" dirty="0" err="1">
                <a:solidFill>
                  <a:srgbClr val="1F4E79"/>
                </a:solidFill>
                <a:latin typeface="Century Gothic" panose="020B0502020202020204" pitchFamily="34" charset="0"/>
              </a:rPr>
              <a:t>schreiben</a:t>
            </a:r>
            <a:r>
              <a:rPr lang="en-GB" sz="2400" b="1" dirty="0">
                <a:solidFill>
                  <a:srgbClr val="1F4E79"/>
                </a:solidFill>
                <a:latin typeface="Century Gothic" panose="020B0502020202020204" pitchFamily="34" charset="0"/>
              </a:rPr>
              <a:t>?</a:t>
            </a:r>
          </a:p>
          <a:p>
            <a:pPr>
              <a:lnSpc>
                <a:spcPct val="150000"/>
              </a:lnSpc>
            </a:pPr>
            <a:endParaRPr lang="en-GB" sz="1000" b="1" dirty="0">
              <a:solidFill>
                <a:srgbClr val="1F4E79"/>
              </a:solidFill>
              <a:latin typeface="Century Gothic" panose="020B0502020202020204" pitchFamily="34" charset="0"/>
            </a:endParaRPr>
          </a:p>
          <a:p>
            <a:pPr marL="457200" indent="-457200">
              <a:lnSpc>
                <a:spcPct val="150000"/>
              </a:lnSpc>
              <a:buFont typeface="+mj-lt"/>
              <a:buAutoNum type="arabicPeriod"/>
            </a:pPr>
            <a:r>
              <a:rPr lang="en-GB" sz="2400" dirty="0">
                <a:solidFill>
                  <a:srgbClr val="1F4E79"/>
                </a:solidFill>
                <a:latin typeface="Century Gothic" panose="020B0502020202020204" pitchFamily="34" charset="0"/>
              </a:rPr>
              <a:t>My friend is called Mehmet.  His favourite sport is football.</a:t>
            </a:r>
            <a:endParaRPr lang="en-GB" sz="2400" b="1" dirty="0">
              <a:solidFill>
                <a:srgbClr val="1F4E79"/>
              </a:solidFill>
              <a:latin typeface="Century Gothic" panose="020B0502020202020204" pitchFamily="34" charset="0"/>
            </a:endParaRPr>
          </a:p>
          <a:p>
            <a:pPr marL="457200" indent="-457200">
              <a:lnSpc>
                <a:spcPct val="150000"/>
              </a:lnSpc>
              <a:buFont typeface="+mj-lt"/>
              <a:buAutoNum type="arabicPeriod"/>
            </a:pPr>
            <a:r>
              <a:rPr lang="en-GB" sz="2400" dirty="0">
                <a:solidFill>
                  <a:srgbClr val="1F4E79"/>
                </a:solidFill>
                <a:latin typeface="Century Gothic" panose="020B0502020202020204" pitchFamily="34" charset="0"/>
              </a:rPr>
              <a:t>His sister is called </a:t>
            </a:r>
            <a:r>
              <a:rPr lang="en-GB" sz="2400" dirty="0" err="1">
                <a:solidFill>
                  <a:srgbClr val="1F4E79"/>
                </a:solidFill>
                <a:latin typeface="Century Gothic" panose="020B0502020202020204" pitchFamily="34" charset="0"/>
              </a:rPr>
              <a:t>Esma</a:t>
            </a:r>
            <a:r>
              <a:rPr lang="en-GB" sz="2400" dirty="0">
                <a:solidFill>
                  <a:srgbClr val="1F4E79"/>
                </a:solidFill>
                <a:latin typeface="Century Gothic" panose="020B0502020202020204" pitchFamily="34" charset="0"/>
              </a:rPr>
              <a:t>.  Her favourite place is Sylt.</a:t>
            </a:r>
          </a:p>
          <a:p>
            <a:pPr marL="457200" indent="-457200">
              <a:lnSpc>
                <a:spcPct val="150000"/>
              </a:lnSpc>
              <a:buFont typeface="+mj-lt"/>
              <a:buAutoNum type="arabicPeriod"/>
            </a:pPr>
            <a:r>
              <a:rPr lang="en-GB" sz="2400" dirty="0">
                <a:solidFill>
                  <a:srgbClr val="1F4E79"/>
                </a:solidFill>
                <a:latin typeface="Century Gothic" panose="020B0502020202020204" pitchFamily="34" charset="0"/>
              </a:rPr>
              <a:t>His mother is very healthy.  Her favourite food is fruit.</a:t>
            </a:r>
          </a:p>
          <a:p>
            <a:pPr marL="457200" indent="-457200">
              <a:lnSpc>
                <a:spcPct val="150000"/>
              </a:lnSpc>
              <a:buFont typeface="+mj-lt"/>
              <a:buAutoNum type="arabicPeriod"/>
            </a:pPr>
            <a:r>
              <a:rPr lang="en-GB" sz="2400" dirty="0">
                <a:solidFill>
                  <a:srgbClr val="1F4E79"/>
                </a:solidFill>
                <a:latin typeface="Century Gothic" panose="020B0502020202020204" pitchFamily="34" charset="0"/>
              </a:rPr>
              <a:t>His father is a bit boring.  His favourite band is Abba!</a:t>
            </a:r>
          </a:p>
          <a:p>
            <a:pPr marL="457200" indent="-457200">
              <a:lnSpc>
                <a:spcPct val="150000"/>
              </a:lnSpc>
              <a:buFont typeface="+mj-lt"/>
              <a:buAutoNum type="arabicPeriod"/>
            </a:pPr>
            <a:r>
              <a:rPr lang="en-GB" sz="2400" dirty="0">
                <a:solidFill>
                  <a:srgbClr val="1F4E79"/>
                </a:solidFill>
                <a:latin typeface="Century Gothic" panose="020B0502020202020204" pitchFamily="34" charset="0"/>
              </a:rPr>
              <a:t>Mehmet’s favourite language is Turkish. What is your favourite language?</a:t>
            </a:r>
          </a:p>
          <a:p>
            <a:pPr marL="457200" indent="-457200">
              <a:lnSpc>
                <a:spcPct val="150000"/>
              </a:lnSpc>
              <a:buFont typeface="+mj-lt"/>
              <a:buAutoNum type="arabicPeriod"/>
            </a:pPr>
            <a:r>
              <a:rPr lang="en-GB" sz="2400" dirty="0">
                <a:solidFill>
                  <a:srgbClr val="1F4E79"/>
                </a:solidFill>
                <a:latin typeface="Century Gothic" panose="020B0502020202020204" pitchFamily="34" charset="0"/>
              </a:rPr>
              <a:t>Mehmet’s favourite day is Friday, but my favourite day is Saturday.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6287" y="731652"/>
            <a:ext cx="1633954" cy="2569525"/>
          </a:xfrm>
          <a:prstGeom prst="rect">
            <a:avLst/>
          </a:prstGeom>
        </p:spPr>
      </p:pic>
      <p:cxnSp>
        <p:nvCxnSpPr>
          <p:cNvPr id="8" name="Straight Connector 7"/>
          <p:cNvCxnSpPr/>
          <p:nvPr/>
        </p:nvCxnSpPr>
        <p:spPr>
          <a:xfrm>
            <a:off x="3352800" y="178265"/>
            <a:ext cx="0" cy="742574"/>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98580" y="178265"/>
            <a:ext cx="0" cy="742574"/>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81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096058F-580D-446F-A949-5FAC4219C7BD}"/>
              </a:ext>
            </a:extLst>
          </p:cNvPr>
          <p:cNvSpPr txBox="1"/>
          <p:nvPr/>
        </p:nvSpPr>
        <p:spPr>
          <a:xfrm>
            <a:off x="95325" y="1229627"/>
            <a:ext cx="11555219" cy="4524315"/>
          </a:xfrm>
          <a:prstGeom prst="rect">
            <a:avLst/>
          </a:prstGeom>
          <a:noFill/>
        </p:spPr>
        <p:txBody>
          <a:bodyPr wrap="square" rtlCol="0">
            <a:spAutoFit/>
          </a:bodyPr>
          <a:lstStyle/>
          <a:p>
            <a:pPr marL="457200" indent="-457200">
              <a:lnSpc>
                <a:spcPct val="200000"/>
              </a:lnSpc>
              <a:buFont typeface="+mj-lt"/>
              <a:buAutoNum type="arabicPeriod"/>
            </a:pPr>
            <a:r>
              <a:rPr lang="en-GB" sz="2400" dirty="0">
                <a:solidFill>
                  <a:srgbClr val="1F4E79"/>
                </a:solidFill>
                <a:latin typeface="Century Gothic" panose="020B0502020202020204" pitchFamily="34" charset="0"/>
              </a:rPr>
              <a:t>My friend is called Mehmet.  His favourite sport is football.</a:t>
            </a:r>
            <a:endParaRPr lang="en-GB" sz="2400" b="1" dirty="0">
              <a:solidFill>
                <a:srgbClr val="1F4E79"/>
              </a:solidFill>
              <a:latin typeface="Century Gothic" panose="020B0502020202020204" pitchFamily="34" charset="0"/>
            </a:endParaRPr>
          </a:p>
          <a:p>
            <a:pPr marL="457200" indent="-457200">
              <a:lnSpc>
                <a:spcPct val="200000"/>
              </a:lnSpc>
              <a:buFont typeface="+mj-lt"/>
              <a:buAutoNum type="arabicPeriod"/>
            </a:pPr>
            <a:r>
              <a:rPr lang="en-GB" sz="2400" dirty="0">
                <a:solidFill>
                  <a:srgbClr val="1F4E79"/>
                </a:solidFill>
                <a:latin typeface="Century Gothic" panose="020B0502020202020204" pitchFamily="34" charset="0"/>
              </a:rPr>
              <a:t>His sister is called </a:t>
            </a:r>
            <a:r>
              <a:rPr lang="en-GB" sz="2400" dirty="0" err="1">
                <a:solidFill>
                  <a:srgbClr val="1F4E79"/>
                </a:solidFill>
                <a:latin typeface="Century Gothic" panose="020B0502020202020204" pitchFamily="34" charset="0"/>
              </a:rPr>
              <a:t>Esma</a:t>
            </a:r>
            <a:r>
              <a:rPr lang="en-GB" sz="2400" dirty="0">
                <a:solidFill>
                  <a:srgbClr val="1F4E79"/>
                </a:solidFill>
                <a:latin typeface="Century Gothic" panose="020B0502020202020204" pitchFamily="34" charset="0"/>
              </a:rPr>
              <a:t>.  Her favourite place is Sylt.</a:t>
            </a:r>
          </a:p>
          <a:p>
            <a:pPr marL="457200" indent="-457200">
              <a:lnSpc>
                <a:spcPct val="200000"/>
              </a:lnSpc>
              <a:buFont typeface="+mj-lt"/>
              <a:buAutoNum type="arabicPeriod"/>
            </a:pPr>
            <a:r>
              <a:rPr lang="en-GB" sz="2400" dirty="0">
                <a:solidFill>
                  <a:srgbClr val="1F4E79"/>
                </a:solidFill>
                <a:latin typeface="Century Gothic" panose="020B0502020202020204" pitchFamily="34" charset="0"/>
              </a:rPr>
              <a:t>His mother is very healthy.  Her favourite food is fruit.</a:t>
            </a:r>
          </a:p>
          <a:p>
            <a:pPr marL="457200" indent="-457200">
              <a:lnSpc>
                <a:spcPct val="200000"/>
              </a:lnSpc>
              <a:buFont typeface="+mj-lt"/>
              <a:buAutoNum type="arabicPeriod"/>
            </a:pPr>
            <a:r>
              <a:rPr lang="en-GB" sz="2400" dirty="0">
                <a:solidFill>
                  <a:srgbClr val="1F4E79"/>
                </a:solidFill>
                <a:latin typeface="Century Gothic" panose="020B0502020202020204" pitchFamily="34" charset="0"/>
              </a:rPr>
              <a:t>His father is a bit boring.  His favourite band is Abba!</a:t>
            </a:r>
          </a:p>
          <a:p>
            <a:pPr marL="457200" indent="-457200">
              <a:lnSpc>
                <a:spcPct val="200000"/>
              </a:lnSpc>
              <a:buFont typeface="+mj-lt"/>
              <a:buAutoNum type="arabicPeriod"/>
            </a:pPr>
            <a:r>
              <a:rPr lang="en-GB" sz="2400" dirty="0">
                <a:solidFill>
                  <a:srgbClr val="1F4E79"/>
                </a:solidFill>
                <a:latin typeface="Century Gothic" panose="020B0502020202020204" pitchFamily="34" charset="0"/>
              </a:rPr>
              <a:t>Mehmet’s favourite language is Turkish. What is your favourite language?</a:t>
            </a:r>
          </a:p>
          <a:p>
            <a:pPr marL="457200" indent="-457200">
              <a:lnSpc>
                <a:spcPct val="200000"/>
              </a:lnSpc>
              <a:buFont typeface="+mj-lt"/>
              <a:buAutoNum type="arabicPeriod"/>
            </a:pPr>
            <a:r>
              <a:rPr lang="en-GB" sz="2400" dirty="0">
                <a:solidFill>
                  <a:srgbClr val="1F4E79"/>
                </a:solidFill>
                <a:latin typeface="Century Gothic" panose="020B0502020202020204" pitchFamily="34" charset="0"/>
              </a:rPr>
              <a:t>Mehmet’s favourite day is Friday, but my favourite day is Saturday.</a:t>
            </a:r>
          </a:p>
        </p:txBody>
      </p:sp>
      <p:sp>
        <p:nvSpPr>
          <p:cNvPr id="4" name="Rounded Rectangle 11">
            <a:extLst>
              <a:ext uri="{FF2B5EF4-FFF2-40B4-BE49-F238E27FC236}">
                <a16:creationId xmlns:a16="http://schemas.microsoft.com/office/drawing/2014/main" id="{F244358A-BC0D-444B-AA4D-A899992D3B7E}"/>
              </a:ext>
            </a:extLst>
          </p:cNvPr>
          <p:cNvSpPr/>
          <p:nvPr/>
        </p:nvSpPr>
        <p:spPr>
          <a:xfrm>
            <a:off x="10441858" y="213709"/>
            <a:ext cx="1558083"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770"/>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a:solidFill>
                  <a:schemeClr val="bg1"/>
                </a:solidFill>
              </a:rPr>
              <a:t>Antworten</a:t>
            </a:r>
            <a:endParaRPr lang="en-GB" sz="3600" b="1" dirty="0">
              <a:solidFill>
                <a:schemeClr val="bg1"/>
              </a:solidFill>
            </a:endParaRPr>
          </a:p>
        </p:txBody>
      </p:sp>
      <p:sp>
        <p:nvSpPr>
          <p:cNvPr id="2" name="TextBox 1"/>
          <p:cNvSpPr txBox="1"/>
          <p:nvPr/>
        </p:nvSpPr>
        <p:spPr>
          <a:xfrm>
            <a:off x="1091381" y="1799300"/>
            <a:ext cx="10674777" cy="461665"/>
          </a:xfrm>
          <a:prstGeom prst="rect">
            <a:avLst/>
          </a:prstGeom>
          <a:noFill/>
        </p:spPr>
        <p:txBody>
          <a:bodyPr wrap="square" rtlCol="0">
            <a:spAutoFit/>
          </a:bodyPr>
          <a:lstStyle/>
          <a:p>
            <a:r>
              <a:rPr lang="en-GB" sz="2400" b="1" dirty="0">
                <a:solidFill>
                  <a:srgbClr val="DAA520"/>
                </a:solidFill>
                <a:latin typeface="Century Gothic" panose="020B0502020202020204" pitchFamily="34" charset="0"/>
              </a:rPr>
              <a:t>Mein Freund </a:t>
            </a:r>
            <a:r>
              <a:rPr lang="en-GB" sz="2400" b="1" dirty="0" err="1">
                <a:solidFill>
                  <a:srgbClr val="DAA520"/>
                </a:solidFill>
                <a:latin typeface="Century Gothic" panose="020B0502020202020204" pitchFamily="34" charset="0"/>
              </a:rPr>
              <a:t>heißt</a:t>
            </a:r>
            <a:r>
              <a:rPr lang="en-GB" sz="2400" b="1" dirty="0">
                <a:solidFill>
                  <a:srgbClr val="DAA520"/>
                </a:solidFill>
                <a:latin typeface="Century Gothic" panose="020B0502020202020204" pitchFamily="34" charset="0"/>
              </a:rPr>
              <a:t> Mehmet.  Sein </a:t>
            </a:r>
            <a:r>
              <a:rPr lang="en-GB" sz="2400" b="1" dirty="0" err="1">
                <a:solidFill>
                  <a:srgbClr val="DAA520"/>
                </a:solidFill>
                <a:latin typeface="Century Gothic" panose="020B0502020202020204" pitchFamily="34" charset="0"/>
              </a:rPr>
              <a:t>Lieblingssport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Fußball</a:t>
            </a:r>
            <a:r>
              <a:rPr lang="en-GB" sz="2400" b="1" dirty="0">
                <a:solidFill>
                  <a:srgbClr val="DAA520"/>
                </a:solidFill>
                <a:latin typeface="Century Gothic" panose="020B0502020202020204" pitchFamily="34" charset="0"/>
              </a:rPr>
              <a:t>.</a:t>
            </a:r>
          </a:p>
        </p:txBody>
      </p:sp>
      <p:sp>
        <p:nvSpPr>
          <p:cNvPr id="8" name="TextBox 7"/>
          <p:cNvSpPr txBox="1"/>
          <p:nvPr/>
        </p:nvSpPr>
        <p:spPr>
          <a:xfrm>
            <a:off x="1091381" y="2558241"/>
            <a:ext cx="10674777" cy="461665"/>
          </a:xfrm>
          <a:prstGeom prst="rect">
            <a:avLst/>
          </a:prstGeom>
          <a:noFill/>
        </p:spPr>
        <p:txBody>
          <a:bodyPr wrap="square" rtlCol="0">
            <a:spAutoFit/>
          </a:bodyPr>
          <a:lstStyle/>
          <a:p>
            <a:r>
              <a:rPr lang="en-GB" sz="2400" b="1" dirty="0" err="1">
                <a:solidFill>
                  <a:srgbClr val="DAA520"/>
                </a:solidFill>
                <a:latin typeface="Century Gothic" panose="020B0502020202020204" pitchFamily="34" charset="0"/>
              </a:rPr>
              <a:t>Mehmets</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Schwester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heißt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Esma</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Ihr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Lieblingsort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Sylt.</a:t>
            </a:r>
          </a:p>
        </p:txBody>
      </p:sp>
      <p:sp>
        <p:nvSpPr>
          <p:cNvPr id="9" name="TextBox 8"/>
          <p:cNvSpPr txBox="1"/>
          <p:nvPr/>
        </p:nvSpPr>
        <p:spPr>
          <a:xfrm>
            <a:off x="1091381" y="3260953"/>
            <a:ext cx="10674777" cy="461665"/>
          </a:xfrm>
          <a:prstGeom prst="rect">
            <a:avLst/>
          </a:prstGeom>
          <a:noFill/>
        </p:spPr>
        <p:txBody>
          <a:bodyPr wrap="square" rtlCol="0">
            <a:spAutoFit/>
          </a:bodyPr>
          <a:lstStyle/>
          <a:p>
            <a:r>
              <a:rPr lang="en-GB" sz="2400" b="1" dirty="0">
                <a:solidFill>
                  <a:srgbClr val="DAA520"/>
                </a:solidFill>
                <a:latin typeface="Century Gothic" panose="020B0502020202020204" pitchFamily="34" charset="0"/>
              </a:rPr>
              <a:t>Seine Mutter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sehr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gesund</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Ihr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Lieblingsessen</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Obst</a:t>
            </a:r>
            <a:r>
              <a:rPr lang="en-GB" sz="2400" b="1" dirty="0">
                <a:solidFill>
                  <a:srgbClr val="DAA520"/>
                </a:solidFill>
                <a:latin typeface="Century Gothic" panose="020B0502020202020204" pitchFamily="34" charset="0"/>
              </a:rPr>
              <a:t>.</a:t>
            </a:r>
          </a:p>
        </p:txBody>
      </p:sp>
      <p:sp>
        <p:nvSpPr>
          <p:cNvPr id="10" name="TextBox 9"/>
          <p:cNvSpPr txBox="1"/>
          <p:nvPr/>
        </p:nvSpPr>
        <p:spPr>
          <a:xfrm>
            <a:off x="1091380" y="3990099"/>
            <a:ext cx="10674777" cy="461665"/>
          </a:xfrm>
          <a:prstGeom prst="rect">
            <a:avLst/>
          </a:prstGeom>
          <a:noFill/>
        </p:spPr>
        <p:txBody>
          <a:bodyPr wrap="square" rtlCol="0">
            <a:spAutoFit/>
          </a:bodyPr>
          <a:lstStyle/>
          <a:p>
            <a:r>
              <a:rPr lang="en-GB" sz="2400" b="1" dirty="0">
                <a:solidFill>
                  <a:srgbClr val="DAA520"/>
                </a:solidFill>
                <a:latin typeface="Century Gothic" panose="020B0502020202020204" pitchFamily="34" charset="0"/>
              </a:rPr>
              <a:t>Sein </a:t>
            </a:r>
            <a:r>
              <a:rPr lang="en-GB" sz="2400" b="1" dirty="0" err="1">
                <a:solidFill>
                  <a:srgbClr val="DAA520"/>
                </a:solidFill>
                <a:latin typeface="Century Gothic" panose="020B0502020202020204" pitchFamily="34" charset="0"/>
              </a:rPr>
              <a:t>Vater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ein</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bisschen</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langweilig</a:t>
            </a:r>
            <a:r>
              <a:rPr lang="en-GB" sz="2400" b="1" dirty="0">
                <a:solidFill>
                  <a:srgbClr val="DAA520"/>
                </a:solidFill>
                <a:latin typeface="Century Gothic" panose="020B0502020202020204" pitchFamily="34" charset="0"/>
              </a:rPr>
              <a:t>.  Seine </a:t>
            </a:r>
            <a:r>
              <a:rPr lang="en-GB" sz="2400" b="1" dirty="0" err="1">
                <a:solidFill>
                  <a:srgbClr val="DAA520"/>
                </a:solidFill>
                <a:latin typeface="Century Gothic" panose="020B0502020202020204" pitchFamily="34" charset="0"/>
              </a:rPr>
              <a:t>Lieblingsband</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Abba.</a:t>
            </a:r>
          </a:p>
        </p:txBody>
      </p:sp>
      <p:sp>
        <p:nvSpPr>
          <p:cNvPr id="11" name="TextBox 10"/>
          <p:cNvSpPr txBox="1"/>
          <p:nvPr/>
        </p:nvSpPr>
        <p:spPr>
          <a:xfrm>
            <a:off x="1091379" y="4766882"/>
            <a:ext cx="10674777" cy="461665"/>
          </a:xfrm>
          <a:prstGeom prst="rect">
            <a:avLst/>
          </a:prstGeom>
          <a:noFill/>
        </p:spPr>
        <p:txBody>
          <a:bodyPr wrap="square" rtlCol="0">
            <a:spAutoFit/>
          </a:bodyPr>
          <a:lstStyle/>
          <a:p>
            <a:r>
              <a:rPr lang="en-GB" sz="2400" b="1" dirty="0" err="1">
                <a:solidFill>
                  <a:srgbClr val="DAA520"/>
                </a:solidFill>
                <a:latin typeface="Century Gothic" panose="020B0502020202020204" pitchFamily="34" charset="0"/>
              </a:rPr>
              <a:t>Mehmets</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Lieblingssprache</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Türkisch</a:t>
            </a:r>
            <a:r>
              <a:rPr lang="en-GB" sz="2400" b="1" dirty="0">
                <a:solidFill>
                  <a:srgbClr val="DAA520"/>
                </a:solidFill>
                <a:latin typeface="Century Gothic" panose="020B0502020202020204" pitchFamily="34" charset="0"/>
              </a:rPr>
              <a:t>. Was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deine</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Lieblingssprache</a:t>
            </a:r>
            <a:r>
              <a:rPr lang="en-GB" sz="2400" b="1" dirty="0">
                <a:solidFill>
                  <a:srgbClr val="DAA520"/>
                </a:solidFill>
                <a:latin typeface="Century Gothic" panose="020B0502020202020204" pitchFamily="34" charset="0"/>
              </a:rPr>
              <a:t>?</a:t>
            </a:r>
          </a:p>
        </p:txBody>
      </p:sp>
      <p:sp>
        <p:nvSpPr>
          <p:cNvPr id="12" name="TextBox 11"/>
          <p:cNvSpPr txBox="1"/>
          <p:nvPr/>
        </p:nvSpPr>
        <p:spPr>
          <a:xfrm>
            <a:off x="1091379" y="5480023"/>
            <a:ext cx="10674777" cy="461665"/>
          </a:xfrm>
          <a:prstGeom prst="rect">
            <a:avLst/>
          </a:prstGeom>
          <a:noFill/>
        </p:spPr>
        <p:txBody>
          <a:bodyPr wrap="square" rtlCol="0">
            <a:spAutoFit/>
          </a:bodyPr>
          <a:lstStyle/>
          <a:p>
            <a:r>
              <a:rPr lang="en-GB" sz="2400" b="1" dirty="0" err="1">
                <a:solidFill>
                  <a:srgbClr val="DAA520"/>
                </a:solidFill>
                <a:latin typeface="Century Gothic" panose="020B0502020202020204" pitchFamily="34" charset="0"/>
              </a:rPr>
              <a:t>Mehmets</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Lieblingstag</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Freitag</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aber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mein</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Lieblingstag</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Samstag</a:t>
            </a:r>
            <a:r>
              <a:rPr lang="en-GB" sz="2400" b="1" dirty="0">
                <a:solidFill>
                  <a:srgbClr val="DAA520"/>
                </a:solidFill>
                <a:latin typeface="Century Gothic" panose="020B0502020202020204" pitchFamily="34" charset="0"/>
              </a:rPr>
              <a:t>.</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6287" y="731652"/>
            <a:ext cx="1633954" cy="2569525"/>
          </a:xfrm>
          <a:prstGeom prst="rect">
            <a:avLst/>
          </a:prstGeom>
        </p:spPr>
      </p:pic>
    </p:spTree>
    <p:extLst>
      <p:ext uri="{BB962C8B-B14F-4D97-AF65-F5344CB8AC3E}">
        <p14:creationId xmlns:p14="http://schemas.microsoft.com/office/powerpoint/2010/main" val="54474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Fragen</a:t>
            </a:r>
            <a:r>
              <a:rPr lang="en-GB" sz="3600" b="1" dirty="0">
                <a:solidFill>
                  <a:schemeClr val="bg1"/>
                </a:solidFill>
              </a:rPr>
              <a:t> </a:t>
            </a:r>
            <a:r>
              <a:rPr lang="en-GB" sz="3600" b="1" dirty="0" err="1">
                <a:solidFill>
                  <a:schemeClr val="bg1"/>
                </a:solidFill>
              </a:rPr>
              <a:t>über</a:t>
            </a:r>
            <a:r>
              <a:rPr lang="en-GB" sz="3600" b="1" dirty="0">
                <a:solidFill>
                  <a:schemeClr val="bg1"/>
                </a:solidFill>
              </a:rPr>
              <a:t> </a:t>
            </a:r>
            <a:r>
              <a:rPr lang="en-GB" sz="3600" b="1" dirty="0" err="1">
                <a:solidFill>
                  <a:schemeClr val="bg1"/>
                </a:solidFill>
              </a:rPr>
              <a:t>Familien</a:t>
            </a:r>
            <a:r>
              <a:rPr lang="en-GB" sz="3600" b="1" dirty="0">
                <a:solidFill>
                  <a:schemeClr val="bg1"/>
                </a:solidFill>
              </a:rPr>
              <a:t>!</a:t>
            </a:r>
          </a:p>
        </p:txBody>
      </p:sp>
      <p:sp>
        <p:nvSpPr>
          <p:cNvPr id="7" name="TextBox 6">
            <a:extLst>
              <a:ext uri="{FF2B5EF4-FFF2-40B4-BE49-F238E27FC236}">
                <a16:creationId xmlns:a16="http://schemas.microsoft.com/office/drawing/2014/main" id="{1096058F-580D-446F-A949-5FAC4219C7BD}"/>
              </a:ext>
            </a:extLst>
          </p:cNvPr>
          <p:cNvSpPr txBox="1"/>
          <p:nvPr/>
        </p:nvSpPr>
        <p:spPr>
          <a:xfrm>
            <a:off x="178642" y="1317370"/>
            <a:ext cx="5349033" cy="3477875"/>
          </a:xfrm>
          <a:prstGeom prst="rect">
            <a:avLst/>
          </a:prstGeom>
          <a:noFill/>
          <a:ln w="28575">
            <a:solidFill>
              <a:srgbClr val="115076"/>
            </a:solidFill>
          </a:ln>
        </p:spPr>
        <p:txBody>
          <a:bodyPr wrap="square" rtlCol="0">
            <a:spAutoFit/>
          </a:bodyPr>
          <a:lstStyle/>
          <a:p>
            <a:endParaRPr lang="en-GB" sz="2000" b="1" dirty="0">
              <a:solidFill>
                <a:srgbClr val="1F4E79"/>
              </a:solidFill>
              <a:latin typeface="Century Gothic" panose="020B0502020202020204" pitchFamily="34" charset="0"/>
            </a:endParaRPr>
          </a:p>
          <a:p>
            <a:r>
              <a:rPr lang="en-GB" sz="2000" b="1" dirty="0" err="1">
                <a:solidFill>
                  <a:srgbClr val="1F4E79"/>
                </a:solidFill>
                <a:latin typeface="Century Gothic" panose="020B0502020202020204" pitchFamily="34" charset="0"/>
              </a:rPr>
              <a:t>Beispiel</a:t>
            </a:r>
            <a:r>
              <a:rPr lang="en-GB" sz="2000" dirty="0">
                <a:solidFill>
                  <a:srgbClr val="1F4E79"/>
                </a:solidFill>
                <a:latin typeface="Century Gothic" panose="020B0502020202020204" pitchFamily="34" charset="0"/>
              </a:rPr>
              <a:t>: </a:t>
            </a:r>
          </a:p>
          <a:p>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Partner A:   “Hast du </a:t>
            </a:r>
            <a:r>
              <a:rPr lang="en-GB" sz="2000" dirty="0" err="1">
                <a:solidFill>
                  <a:srgbClr val="1F4E79"/>
                </a:solidFill>
                <a:latin typeface="Century Gothic" panose="020B0502020202020204" pitchFamily="34" charset="0"/>
              </a:rPr>
              <a:t>Geschwister</a:t>
            </a:r>
            <a:r>
              <a:rPr lang="en-GB" sz="2000" dirty="0">
                <a:solidFill>
                  <a:srgbClr val="1F4E79"/>
                </a:solidFill>
                <a:latin typeface="Century Gothic" panose="020B0502020202020204" pitchFamily="34" charset="0"/>
              </a:rPr>
              <a:t>?”	 </a:t>
            </a:r>
          </a:p>
          <a:p>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Partner B:   “</a:t>
            </a:r>
            <a:r>
              <a:rPr lang="en-GB" sz="2000" dirty="0" err="1">
                <a:solidFill>
                  <a:srgbClr val="1F4E79"/>
                </a:solidFill>
                <a:latin typeface="Century Gothic" panose="020B0502020202020204" pitchFamily="34" charset="0"/>
              </a:rPr>
              <a:t>Ja</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ich</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habe</a:t>
            </a:r>
            <a:r>
              <a:rPr lang="en-GB" sz="2000" dirty="0">
                <a:solidFill>
                  <a:srgbClr val="1F4E79"/>
                </a:solidFill>
                <a:latin typeface="Century Gothic" panose="020B0502020202020204" pitchFamily="34" charset="0"/>
              </a:rPr>
              <a:t> </a:t>
            </a:r>
            <a:r>
              <a:rPr lang="en-GB" sz="2000" b="1" dirty="0" err="1">
                <a:solidFill>
                  <a:srgbClr val="DAA520"/>
                </a:solidFill>
                <a:latin typeface="Century Gothic" panose="020B0502020202020204" pitchFamily="34" charset="0"/>
              </a:rPr>
              <a:t>eine</a:t>
            </a:r>
            <a:r>
              <a:rPr lang="en-GB" sz="2000" b="1" dirty="0">
                <a:solidFill>
                  <a:srgbClr val="DAA520"/>
                </a:solidFill>
                <a:latin typeface="Century Gothic" panose="020B0502020202020204" pitchFamily="34" charset="0"/>
              </a:rPr>
              <a:t> </a:t>
            </a:r>
            <a:r>
              <a:rPr lang="en-GB" sz="2000" b="1" dirty="0" err="1">
                <a:solidFill>
                  <a:srgbClr val="DAA520"/>
                </a:solidFill>
                <a:latin typeface="Century Gothic" panose="020B0502020202020204" pitchFamily="34" charset="0"/>
              </a:rPr>
              <a:t>Schwester</a:t>
            </a:r>
            <a:r>
              <a:rPr lang="en-GB" sz="2000" dirty="0">
                <a:solidFill>
                  <a:srgbClr val="1F4E79"/>
                </a:solidFill>
                <a:latin typeface="Century Gothic" panose="020B0502020202020204" pitchFamily="34" charset="0"/>
              </a:rPr>
              <a:t>.”</a:t>
            </a:r>
          </a:p>
          <a:p>
            <a:endParaRPr lang="en-GB" sz="2000" b="1"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Partner A:   “Was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b="1" dirty="0" err="1">
                <a:solidFill>
                  <a:srgbClr val="DAA520"/>
                </a:solidFill>
                <a:latin typeface="Century Gothic" panose="020B0502020202020204" pitchFamily="34" charset="0"/>
              </a:rPr>
              <a:t>ihr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Lieblingssport</a:t>
            </a:r>
            <a:r>
              <a:rPr lang="en-GB" sz="2000" dirty="0">
                <a:solidFill>
                  <a:srgbClr val="1F4E79"/>
                </a:solidFill>
                <a:latin typeface="Century Gothic" panose="020B0502020202020204" pitchFamily="34" charset="0"/>
              </a:rPr>
              <a:t>?”</a:t>
            </a:r>
          </a:p>
          <a:p>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Partner B:   “</a:t>
            </a:r>
            <a:r>
              <a:rPr lang="en-GB" sz="2000" b="1" dirty="0" err="1">
                <a:solidFill>
                  <a:srgbClr val="DAA520"/>
                </a:solidFill>
                <a:latin typeface="Century Gothic" panose="020B0502020202020204" pitchFamily="34" charset="0"/>
              </a:rPr>
              <a:t>Ihr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Lieblingssport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Rugby”</a:t>
            </a:r>
          </a:p>
          <a:p>
            <a:endParaRPr lang="en-GB" sz="2000" b="1"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1096058F-580D-446F-A949-5FAC4219C7BD}"/>
              </a:ext>
            </a:extLst>
          </p:cNvPr>
          <p:cNvSpPr txBox="1"/>
          <p:nvPr/>
        </p:nvSpPr>
        <p:spPr>
          <a:xfrm>
            <a:off x="5706319" y="1317369"/>
            <a:ext cx="6086288" cy="3477875"/>
          </a:xfrm>
          <a:prstGeom prst="rect">
            <a:avLst/>
          </a:prstGeom>
          <a:solidFill>
            <a:srgbClr val="FBF0D5"/>
          </a:solidFill>
          <a:effectLst>
            <a:outerShdw blurRad="50800" dist="38100" dir="5400000" algn="t" rotWithShape="0">
              <a:prstClr val="black">
                <a:alpha val="40000"/>
              </a:prstClr>
            </a:outerShdw>
          </a:effectLst>
        </p:spPr>
        <p:txBody>
          <a:bodyPr wrap="square" rtlCol="0">
            <a:spAutoFit/>
          </a:bodyPr>
          <a:lstStyle/>
          <a:p>
            <a:endParaRPr lang="en-GB" sz="2000" b="1" dirty="0">
              <a:solidFill>
                <a:srgbClr val="1F4E79"/>
              </a:solidFill>
              <a:latin typeface="Century Gothic" panose="020B0502020202020204" pitchFamily="34" charset="0"/>
            </a:endParaRPr>
          </a:p>
          <a:p>
            <a:r>
              <a:rPr lang="en-GB" sz="2000" b="1" dirty="0" err="1">
                <a:solidFill>
                  <a:srgbClr val="1F4E79"/>
                </a:solidFill>
                <a:latin typeface="Century Gothic" panose="020B0502020202020204" pitchFamily="34" charset="0"/>
              </a:rPr>
              <a:t>Beispiel</a:t>
            </a:r>
            <a:r>
              <a:rPr lang="en-GB" sz="2000" dirty="0">
                <a:solidFill>
                  <a:srgbClr val="1F4E79"/>
                </a:solidFill>
                <a:latin typeface="Century Gothic" panose="020B0502020202020204" pitchFamily="34" charset="0"/>
              </a:rPr>
              <a:t>: </a:t>
            </a:r>
          </a:p>
          <a:p>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Partner A:   “Hast du </a:t>
            </a:r>
            <a:r>
              <a:rPr lang="en-GB" sz="2000" dirty="0" err="1">
                <a:solidFill>
                  <a:srgbClr val="1F4E79"/>
                </a:solidFill>
                <a:latin typeface="Century Gothic" panose="020B0502020202020204" pitchFamily="34" charset="0"/>
              </a:rPr>
              <a:t>Geschwister</a:t>
            </a:r>
            <a:r>
              <a:rPr lang="en-GB" sz="2000" dirty="0">
                <a:solidFill>
                  <a:srgbClr val="1F4E79"/>
                </a:solidFill>
                <a:latin typeface="Century Gothic" panose="020B0502020202020204" pitchFamily="34" charset="0"/>
              </a:rPr>
              <a:t>?”	 </a:t>
            </a:r>
          </a:p>
          <a:p>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Partner B:   “Nein, </a:t>
            </a:r>
            <a:r>
              <a:rPr lang="en-GB" sz="2000" dirty="0" err="1">
                <a:solidFill>
                  <a:srgbClr val="1F4E79"/>
                </a:solidFill>
                <a:latin typeface="Century Gothic" panose="020B0502020202020204" pitchFamily="34" charset="0"/>
              </a:rPr>
              <a:t>ich</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habe</a:t>
            </a:r>
            <a:r>
              <a:rPr lang="en-GB" sz="2000" dirty="0">
                <a:solidFill>
                  <a:srgbClr val="1F4E79"/>
                </a:solidFill>
                <a:latin typeface="Century Gothic" panose="020B0502020202020204" pitchFamily="34" charset="0"/>
              </a:rPr>
              <a:t> </a:t>
            </a:r>
            <a:r>
              <a:rPr lang="en-GB" sz="2000" b="1" u="sng" dirty="0" err="1">
                <a:solidFill>
                  <a:srgbClr val="DAA520"/>
                </a:solidFill>
                <a:latin typeface="Century Gothic" panose="020B0502020202020204" pitchFamily="34" charset="0"/>
              </a:rPr>
              <a:t>keine</a:t>
            </a:r>
            <a:r>
              <a:rPr lang="en-GB" sz="2000" b="1" dirty="0">
                <a:solidFill>
                  <a:srgbClr val="DAA520"/>
                </a:solidFill>
                <a:latin typeface="Century Gothic" panose="020B0502020202020204" pitchFamily="34" charset="0"/>
              </a:rPr>
              <a:t> </a:t>
            </a:r>
            <a:r>
              <a:rPr lang="en-GB" sz="2000" b="1" dirty="0" err="1">
                <a:solidFill>
                  <a:srgbClr val="DAA520"/>
                </a:solidFill>
                <a:latin typeface="Century Gothic" panose="020B0502020202020204" pitchFamily="34" charset="0"/>
              </a:rPr>
              <a:t>Geschwister</a:t>
            </a:r>
            <a:r>
              <a:rPr lang="en-GB" sz="2000" dirty="0">
                <a:solidFill>
                  <a:srgbClr val="1F4E79"/>
                </a:solidFill>
                <a:latin typeface="Century Gothic" panose="020B0502020202020204" pitchFamily="34" charset="0"/>
              </a:rPr>
              <a:t>.”</a:t>
            </a:r>
          </a:p>
          <a:p>
            <a:endParaRPr lang="en-GB" sz="2000" b="1"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Partner A:   “OK. Was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b="1" u="sng" dirty="0" err="1">
                <a:solidFill>
                  <a:srgbClr val="DAA520"/>
                </a:solidFill>
                <a:latin typeface="Century Gothic" panose="020B0502020202020204" pitchFamily="34" charset="0"/>
              </a:rPr>
              <a:t>dein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Lieblingssport</a:t>
            </a:r>
            <a:r>
              <a:rPr lang="en-GB" sz="2000" dirty="0">
                <a:solidFill>
                  <a:srgbClr val="1F4E79"/>
                </a:solidFill>
                <a:latin typeface="Century Gothic" panose="020B0502020202020204" pitchFamily="34" charset="0"/>
              </a:rPr>
              <a:t>?”</a:t>
            </a:r>
          </a:p>
          <a:p>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Partner B:   “</a:t>
            </a:r>
            <a:r>
              <a:rPr lang="en-GB" sz="2000" b="1" u="sng" dirty="0">
                <a:solidFill>
                  <a:srgbClr val="DAA520"/>
                </a:solidFill>
                <a:latin typeface="Century Gothic" panose="020B0502020202020204" pitchFamily="34" charset="0"/>
              </a:rPr>
              <a:t>Mein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Lieblingssport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Rugby”</a:t>
            </a:r>
          </a:p>
          <a:p>
            <a:endParaRPr lang="en-GB" sz="2000" b="1" dirty="0">
              <a:solidFill>
                <a:srgbClr val="1F4E79"/>
              </a:solidFill>
              <a:latin typeface="Century Gothic" panose="020B0502020202020204" pitchFamily="34" charset="0"/>
            </a:endParaRPr>
          </a:p>
        </p:txBody>
      </p:sp>
      <p:sp>
        <p:nvSpPr>
          <p:cNvPr id="2" name="Rectangle 1"/>
          <p:cNvSpPr/>
          <p:nvPr/>
        </p:nvSpPr>
        <p:spPr>
          <a:xfrm>
            <a:off x="198312" y="5094341"/>
            <a:ext cx="11801629" cy="646331"/>
          </a:xfrm>
          <a:prstGeom prst="rect">
            <a:avLst/>
          </a:prstGeom>
        </p:spPr>
        <p:txBody>
          <a:bodyPr wrap="none">
            <a:spAutoFit/>
          </a:bodyPr>
          <a:lstStyle/>
          <a:p>
            <a:r>
              <a:rPr lang="en-GB" sz="3600" b="1" dirty="0">
                <a:solidFill>
                  <a:srgbClr val="DAA520"/>
                </a:solidFill>
                <a:latin typeface="Century Gothic" panose="020B0502020202020204" pitchFamily="34" charset="0"/>
              </a:rPr>
              <a:t>----------- = has no favourite </a:t>
            </a:r>
            <a:r>
              <a:rPr lang="en-GB" sz="3600" b="1" dirty="0">
                <a:solidFill>
                  <a:srgbClr val="DAA520"/>
                </a:solidFill>
                <a:latin typeface="Century Gothic" panose="020B0502020202020204" pitchFamily="34" charset="0"/>
                <a:sym typeface="Wingdings" panose="05000000000000000000" pitchFamily="2" charset="2"/>
              </a:rPr>
              <a:t> </a:t>
            </a:r>
            <a:r>
              <a:rPr lang="en-GB" sz="3600" b="1" dirty="0" err="1">
                <a:solidFill>
                  <a:srgbClr val="DAA520"/>
                </a:solidFill>
                <a:latin typeface="Century Gothic" panose="020B0502020202020204" pitchFamily="34" charset="0"/>
                <a:sym typeface="Wingdings" panose="05000000000000000000" pitchFamily="2" charset="2"/>
              </a:rPr>
              <a:t>keinen</a:t>
            </a:r>
            <a:r>
              <a:rPr lang="en-GB" sz="3600" b="1" dirty="0">
                <a:solidFill>
                  <a:srgbClr val="DAA520"/>
                </a:solidFill>
                <a:latin typeface="Century Gothic" panose="020B0502020202020204" pitchFamily="34" charset="0"/>
                <a:sym typeface="Wingdings" panose="05000000000000000000" pitchFamily="2" charset="2"/>
              </a:rPr>
              <a:t> / </a:t>
            </a:r>
            <a:r>
              <a:rPr lang="en-GB" sz="3600" b="1" dirty="0" err="1">
                <a:solidFill>
                  <a:srgbClr val="DAA520"/>
                </a:solidFill>
                <a:latin typeface="Century Gothic" panose="020B0502020202020204" pitchFamily="34" charset="0"/>
                <a:sym typeface="Wingdings" panose="05000000000000000000" pitchFamily="2" charset="2"/>
              </a:rPr>
              <a:t>keine</a:t>
            </a:r>
            <a:r>
              <a:rPr lang="en-GB" sz="3600" b="1" dirty="0">
                <a:solidFill>
                  <a:srgbClr val="DAA520"/>
                </a:solidFill>
                <a:latin typeface="Century Gothic" panose="020B0502020202020204" pitchFamily="34" charset="0"/>
                <a:sym typeface="Wingdings" panose="05000000000000000000" pitchFamily="2" charset="2"/>
              </a:rPr>
              <a:t> / </a:t>
            </a:r>
            <a:r>
              <a:rPr lang="en-GB" sz="3600" b="1" dirty="0" err="1">
                <a:solidFill>
                  <a:srgbClr val="DAA520"/>
                </a:solidFill>
                <a:latin typeface="Century Gothic" panose="020B0502020202020204" pitchFamily="34" charset="0"/>
                <a:sym typeface="Wingdings" panose="05000000000000000000" pitchFamily="2" charset="2"/>
              </a:rPr>
              <a:t>kein</a:t>
            </a:r>
            <a:endParaRPr lang="en-GB" sz="3600" b="1" dirty="0">
              <a:solidFill>
                <a:srgbClr val="DAA520"/>
              </a:solidFill>
              <a:latin typeface="Century Gothic" panose="020B0502020202020204" pitchFamily="34" charset="0"/>
            </a:endParaRPr>
          </a:p>
        </p:txBody>
      </p:sp>
    </p:spTree>
    <p:extLst>
      <p:ext uri="{BB962C8B-B14F-4D97-AF65-F5344CB8AC3E}">
        <p14:creationId xmlns:p14="http://schemas.microsoft.com/office/powerpoint/2010/main" val="39307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D67C606-AF9C-7242-AF89-7E0EA20FADA6}" vid="{330BF7C0-A975-874B-A7BE-A2ADB8C43C4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Template>
  <TotalTime>2606</TotalTime>
  <Words>2803</Words>
  <Application>Microsoft Macintosh PowerPoint</Application>
  <PresentationFormat>Widescreen</PresentationFormat>
  <Paragraphs>348</Paragraphs>
  <Slides>13</Slides>
  <Notes>13</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Calibri</vt:lpstr>
      <vt:lpstr>Calibri Light</vt:lpstr>
      <vt:lpstr>Century</vt:lpstr>
      <vt:lpstr>Century Gothic</vt:lpstr>
      <vt:lpstr>Tw Cen MT</vt:lpstr>
      <vt:lpstr>6_Office Theme</vt:lpstr>
      <vt:lpstr>1_Office Theme</vt:lpstr>
      <vt:lpstr>2_Office Theme</vt:lpstr>
      <vt:lpstr>Grammatik</vt:lpstr>
      <vt:lpstr>Possessives: your, his and her</vt:lpstr>
      <vt:lpstr>Mehmets Klasse</vt:lpstr>
      <vt:lpstr>Mehmets Klasse</vt:lpstr>
      <vt:lpstr>Lieblingsdinge</vt:lpstr>
      <vt:lpstr>Lieblingsdinge [2]</vt:lpstr>
      <vt:lpstr>Katjas Englischhausaufgaben</vt:lpstr>
      <vt:lpstr>Antworten</vt:lpstr>
      <vt:lpstr>Fragen über Familien!</vt:lpstr>
      <vt:lpstr>Self-study version</vt:lpstr>
      <vt:lpstr>Fragen über Familien</vt:lpstr>
      <vt:lpstr>Fragen über Familien</vt:lpstr>
      <vt:lpstr>Fragen über Familien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Helen Thomas</cp:lastModifiedBy>
  <cp:revision>169</cp:revision>
  <dcterms:created xsi:type="dcterms:W3CDTF">2020-03-10T16:54:18Z</dcterms:created>
  <dcterms:modified xsi:type="dcterms:W3CDTF">2020-05-04T10:02:23Z</dcterms:modified>
</cp:coreProperties>
</file>