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6"/>
  </p:notesMasterIdLst>
  <p:sldIdLst>
    <p:sldId id="259" r:id="rId5"/>
    <p:sldId id="261" r:id="rId6"/>
    <p:sldId id="717" r:id="rId7"/>
    <p:sldId id="720" r:id="rId8"/>
    <p:sldId id="721" r:id="rId9"/>
    <p:sldId id="740" r:id="rId10"/>
    <p:sldId id="741" r:id="rId11"/>
    <p:sldId id="738" r:id="rId12"/>
    <p:sldId id="739" r:id="rId13"/>
    <p:sldId id="611" r:id="rId14"/>
    <p:sldId id="612" r:id="rId15"/>
    <p:sldId id="718" r:id="rId16"/>
    <p:sldId id="727" r:id="rId17"/>
    <p:sldId id="722" r:id="rId18"/>
    <p:sldId id="723" r:id="rId19"/>
    <p:sldId id="282" r:id="rId20"/>
    <p:sldId id="724" r:id="rId21"/>
    <p:sldId id="742" r:id="rId22"/>
    <p:sldId id="743" r:id="rId23"/>
    <p:sldId id="733" r:id="rId24"/>
    <p:sldId id="734" r:id="rId25"/>
    <p:sldId id="563" r:id="rId26"/>
    <p:sldId id="725" r:id="rId27"/>
    <p:sldId id="728" r:id="rId28"/>
    <p:sldId id="726" r:id="rId29"/>
    <p:sldId id="729" r:id="rId30"/>
    <p:sldId id="730" r:id="rId31"/>
    <p:sldId id="281" r:id="rId32"/>
    <p:sldId id="731" r:id="rId33"/>
    <p:sldId id="732" r:id="rId34"/>
    <p:sldId id="26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Moss" initials="CM" lastIdx="2" clrIdx="0">
    <p:extLst>
      <p:ext uri="{19B8F6BF-5375-455C-9EA6-DF929625EA0E}">
        <p15:presenceInfo xmlns:p15="http://schemas.microsoft.com/office/powerpoint/2012/main" userId="S::charlotte.moss@york.ac.uk::635a8712-2fa3-4fac-8927-10587cdfe00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EBEFF7"/>
    <a:srgbClr val="DAA520"/>
    <a:srgbClr val="FFF4E7"/>
    <a:srgbClr val="FFE8CB"/>
    <a:srgbClr val="D1DFEF"/>
    <a:srgbClr val="E3EAFD"/>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85" autoAdjust="0"/>
    <p:restoredTop sz="57476" autoAdjust="0"/>
  </p:normalViewPr>
  <p:slideViewPr>
    <p:cSldViewPr snapToGrid="0">
      <p:cViewPr varScale="1">
        <p:scale>
          <a:sx n="70" d="100"/>
          <a:sy n="70" d="100"/>
        </p:scale>
        <p:origin x="1416" y="17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6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15/02/2022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 </a:t>
            </a:r>
            <a:r>
              <a:rPr lang="en-GB" sz="1200" b="0" dirty="0"/>
              <a:t>the title is a nod to the widespread use of the word ‘</a:t>
            </a:r>
            <a:r>
              <a:rPr lang="en-GB" sz="1200" b="0" dirty="0" err="1"/>
              <a:t>Futur</a:t>
            </a:r>
            <a:r>
              <a:rPr lang="en-GB" sz="1200" b="0" dirty="0"/>
              <a:t>’ in German for ‘future', particularly within the context of the environment, e.g., Fridays for Future. Teachers can clarify for students that </a:t>
            </a:r>
            <a:r>
              <a:rPr lang="en-GB" sz="1200" b="0" dirty="0" err="1"/>
              <a:t>Futur</a:t>
            </a:r>
            <a:r>
              <a:rPr lang="en-GB" sz="1200" b="0" dirty="0"/>
              <a:t> is used informally, and particularly in the context of the environment issues, as an alternative to </a:t>
            </a:r>
            <a:r>
              <a:rPr lang="en-GB" sz="1200" b="0" dirty="0" err="1"/>
              <a:t>Zukunft</a:t>
            </a:r>
            <a:r>
              <a:rPr lang="en-GB" sz="1200" b="0" dirty="0"/>
              <a:t>, but that the use of </a:t>
            </a:r>
            <a:r>
              <a:rPr lang="en-GB" sz="1200" b="0" dirty="0" err="1"/>
              <a:t>Futur</a:t>
            </a:r>
            <a:r>
              <a:rPr lang="en-GB" sz="1200" b="0" dirty="0"/>
              <a:t> in German is more traditionally used only for the grammatical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wo- and da- compounds</a:t>
            </a:r>
            <a:br>
              <a:rPr lang="en-GB" sz="1200" b="0" baseline="0" dirty="0"/>
            </a:br>
            <a:r>
              <a:rPr lang="en-GB" sz="1200" b="0" baseline="0" dirty="0"/>
              <a:t>Consolidation of verbs and prepositions</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9.3.2.1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darauf, drauf [194] dafür [175] damit [119] davor [1479] darüber, drüber [283] drohen [925] entstehen [264] informieren [1515] sich informieren (über) [1515] Hilfe [481] Natur [739] Schutz [1152] Wetter [1881] Umwelt [1664] extrem [1127]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9.3.1.5 (revisit)</a:t>
            </a:r>
            <a:r>
              <a:rPr lang="en-GB" sz="1200" b="1"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hoffen (auf) [689] interessieren [631] (sich) interessieren (für) [631] sich freuen (auf) [589] warnen (vor) [1337] Autor [723] Druck [558] Erfolg [541] Interview [931] Rede [759] morgen [752]</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9.2.1.2 (revisit)</a:t>
            </a:r>
            <a:r>
              <a:rPr lang="en-GB" sz="1200" b="0"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jemand [330] niemand [362] Blume [2463] Gegenstand [1308] Juni [1148] Meter [479] Person [357]  Zentimeter [1338] gucken/kucken [1362] wachsen [470]  aktiv [790]  beliebt [1873] meist [705] ungefähr [1458]</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(two slides)</a:t>
            </a:r>
            <a:br>
              <a:rPr lang="en-GB" dirty="0"/>
            </a:br>
            <a:br>
              <a:rPr lang="en-GB" b="1" dirty="0"/>
            </a:br>
            <a:r>
              <a:rPr lang="en-GB" b="1" dirty="0"/>
              <a:t>Aim: </a:t>
            </a:r>
            <a:r>
              <a:rPr lang="en-GB" b="0" dirty="0"/>
              <a:t>to remind students of the concept of verbs with prepositions.</a:t>
            </a:r>
            <a:br>
              <a:rPr lang="en-GB" b="0" dirty="0"/>
            </a:br>
            <a:br>
              <a:rPr lang="en-GB" dirty="0"/>
            </a:br>
            <a:r>
              <a:rPr lang="en-GB" b="1" dirty="0"/>
              <a:t>Procedure:</a:t>
            </a:r>
            <a:br>
              <a:rPr lang="en-GB" dirty="0"/>
            </a:br>
            <a:r>
              <a:rPr lang="en-GB" dirty="0"/>
              <a:t>1. Click through the animations to present the knowledge.</a:t>
            </a:r>
          </a:p>
          <a:p>
            <a:r>
              <a:rPr lang="en-GB" dirty="0"/>
              <a:t>2. Where appropriate, elicit the English meanings from students.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329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revisit the knowledge that prepositions often change the article.</a:t>
            </a:r>
            <a:br>
              <a:rPr lang="en-GB" b="0" dirty="0"/>
            </a:br>
            <a:br>
              <a:rPr lang="en-GB" dirty="0"/>
            </a:br>
            <a:r>
              <a:rPr lang="en-GB" b="1" dirty="0"/>
              <a:t>Procedure:</a:t>
            </a:r>
            <a:br>
              <a:rPr lang="en-GB" dirty="0"/>
            </a:br>
            <a:r>
              <a:rPr lang="en-GB" dirty="0"/>
              <a:t>1. Click through the animations to present the knowledge.</a:t>
            </a:r>
          </a:p>
          <a:p>
            <a:r>
              <a:rPr lang="en-GB" dirty="0"/>
              <a:t>2. Where appropriate, elicit the English meanings from students.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646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differentiate aurally between verbs with prepositions that take the accusative or dative.</a:t>
            </a:r>
            <a:br>
              <a:rPr lang="en-GB" dirty="0"/>
            </a:br>
            <a:br>
              <a:rPr lang="en-GB" dirty="0"/>
            </a:br>
            <a:r>
              <a:rPr lang="en-GB" b="1" dirty="0"/>
              <a:t>Procedure:</a:t>
            </a:r>
            <a:br>
              <a:rPr lang="en-GB" dirty="0"/>
            </a:br>
            <a:r>
              <a:rPr lang="en-GB" dirty="0"/>
              <a:t>1. Explain the activity, ensuring students know to listen out for the preposition following the verb in order to decide which sentence ending to write. </a:t>
            </a:r>
          </a:p>
          <a:p>
            <a:r>
              <a:rPr lang="en-GB" dirty="0"/>
              <a:t>2. Do item one with the class to model the task.  Note that the animation is set up to provide feedback on item one (including a listen and check to the whole sentence) before completing items 2 – 8.</a:t>
            </a:r>
          </a:p>
          <a:p>
            <a:r>
              <a:rPr lang="en-GB" dirty="0"/>
              <a:t>3. Click on the audio buttons to hear the recordings.</a:t>
            </a:r>
          </a:p>
          <a:p>
            <a:r>
              <a:rPr lang="en-GB" dirty="0"/>
              <a:t>4. Click to reveal written answers.</a:t>
            </a:r>
            <a:br>
              <a:rPr lang="en-GB" dirty="0"/>
            </a:br>
            <a:r>
              <a:rPr lang="en-GB" dirty="0"/>
              <a:t>4. Click to reveal a new set of audio buttons and click these to hear the full sentence audio.</a:t>
            </a:r>
            <a:br>
              <a:rPr lang="en-GB" dirty="0"/>
            </a:br>
            <a:r>
              <a:rPr lang="en-GB" dirty="0"/>
              <a:t> </a:t>
            </a:r>
          </a:p>
          <a:p>
            <a:r>
              <a:rPr lang="en-GB" b="1" dirty="0"/>
              <a:t>Transcript:</a:t>
            </a:r>
          </a:p>
          <a:p>
            <a:r>
              <a:rPr lang="de-DE" sz="1000" kern="1200" dirty="0">
                <a:solidFill>
                  <a:schemeClr val="tx1"/>
                </a:solidFill>
                <a:effectLst/>
                <a:latin typeface="+mn-lt"/>
                <a:ea typeface="+mn-ea"/>
                <a:cs typeface="+mn-cs"/>
              </a:rPr>
              <a:t>1. </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Wir hoffen auf [eine gute Lösung].</a:t>
            </a:r>
          </a:p>
          <a:p>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Ich habe Angst vor [extremem Wetter].</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Meine Mutter nimmt an [einer Umweltkonferenz] teil.</a:t>
            </a:r>
          </a:p>
          <a:p>
            <a:r>
              <a:rPr lang="de-DE" sz="1200" kern="1200" dirty="0">
                <a:solidFill>
                  <a:srgbClr val="1F4E79"/>
                </a:solidFill>
                <a:effectLst/>
                <a:latin typeface="Century Gothic" panose="020B0502020202020204" pitchFamily="34" charset="0"/>
                <a:ea typeface="+mn-ea"/>
                <a:cs typeface="Times New Roman" panose="02020603050405020304" pitchFamily="18" charset="0"/>
              </a:rPr>
              <a:t>4. Mein Vater macht Druck auf [seine lokalen Betriebe].</a:t>
            </a:r>
          </a:p>
          <a:p>
            <a:r>
              <a:rPr lang="de-DE" sz="1200" kern="1200" dirty="0">
                <a:solidFill>
                  <a:srgbClr val="1F4E79"/>
                </a:solidFill>
                <a:effectLst/>
                <a:latin typeface="Century Gothic" panose="020B0502020202020204" pitchFamily="34" charset="0"/>
                <a:ea typeface="+mn-ea"/>
                <a:cs typeface="Times New Roman" panose="02020603050405020304" pitchFamily="18" charset="0"/>
              </a:rPr>
              <a:t>5. Ich informiere mich über [die Natur].</a:t>
            </a:r>
          </a:p>
          <a:p>
            <a:r>
              <a:rPr lang="de-DE" sz="1200" kern="1200" dirty="0">
                <a:solidFill>
                  <a:srgbClr val="1F4E79"/>
                </a:solidFill>
                <a:effectLst/>
                <a:latin typeface="Century Gothic" panose="020B0502020202020204" pitchFamily="34" charset="0"/>
                <a:ea typeface="+mn-ea"/>
                <a:cs typeface="Times New Roman" panose="02020603050405020304" pitchFamily="18" charset="0"/>
              </a:rPr>
              <a:t>6. Wissenschaftler warnen vor [dem heißen Sommer].</a:t>
            </a:r>
          </a:p>
          <a:p>
            <a:r>
              <a:rPr lang="de-DE" sz="1200" kern="1200" dirty="0">
                <a:solidFill>
                  <a:srgbClr val="1F4E79"/>
                </a:solidFill>
                <a:effectLst/>
                <a:latin typeface="Century Gothic" panose="020B0502020202020204" pitchFamily="34" charset="0"/>
                <a:ea typeface="+mn-ea"/>
                <a:cs typeface="Times New Roman" panose="02020603050405020304" pitchFamily="18" charset="0"/>
              </a:rPr>
              <a:t>7. Wir schützen die Küste vor [dem Meer]. </a:t>
            </a:r>
            <a:br>
              <a:rPr lang="de-DE" sz="1000" kern="1200" dirty="0">
                <a:solidFill>
                  <a:schemeClr val="tx1"/>
                </a:solidFill>
                <a:effectLst/>
                <a:latin typeface="+mn-lt"/>
                <a:ea typeface="+mn-ea"/>
                <a:cs typeface="+mn-cs"/>
              </a:rPr>
            </a:br>
            <a:r>
              <a:rPr lang="de-DE" sz="1000" kern="1200" dirty="0">
                <a:solidFill>
                  <a:schemeClr val="tx1"/>
                </a:solidFill>
                <a:effectLst/>
                <a:latin typeface="+mn-lt"/>
                <a:ea typeface="+mn-ea"/>
                <a:cs typeface="+mn-cs"/>
              </a:rPr>
              <a:t>8. Ich freue mich auf [einen neuen Wald].</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b="1" dirty="0"/>
            </a:br>
            <a:br>
              <a:rPr lang="en-GB" b="1" dirty="0"/>
            </a:br>
            <a:r>
              <a:rPr lang="en-GB" b="1" dirty="0"/>
              <a:t>Aim: </a:t>
            </a:r>
            <a:r>
              <a:rPr lang="en-GB" b="0" dirty="0"/>
              <a:t>to introduce the concept of da-compounds </a:t>
            </a:r>
          </a:p>
          <a:p>
            <a:endParaRPr lang="en-GB" b="0" dirty="0"/>
          </a:p>
          <a:p>
            <a:r>
              <a:rPr lang="en-GB" b="1" dirty="0"/>
              <a:t>Procedure:</a:t>
            </a:r>
            <a:br>
              <a:rPr lang="en-GB" dirty="0"/>
            </a:br>
            <a:r>
              <a:rPr lang="en-GB" dirty="0"/>
              <a:t>1. Click through the animations to present the knowledge.</a:t>
            </a:r>
          </a:p>
          <a:p>
            <a:r>
              <a:rPr lang="en-GB" dirty="0"/>
              <a:t>2. Where appropriate, elicit the English meanings from students.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752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 (two slides)</a:t>
            </a:r>
            <a:br>
              <a:rPr lang="en-GB" dirty="0"/>
            </a:br>
            <a:br>
              <a:rPr lang="en-GB" b="1" dirty="0"/>
            </a:br>
            <a:r>
              <a:rPr lang="en-GB" b="1" dirty="0"/>
              <a:t>Aim: </a:t>
            </a:r>
            <a:r>
              <a:rPr lang="en-GB" b="0" dirty="0"/>
              <a:t>to practise verbs with prepositions with animate and inanimate objects.</a:t>
            </a:r>
            <a:br>
              <a:rPr lang="en-GB" dirty="0"/>
            </a:br>
            <a:br>
              <a:rPr lang="en-GB" dirty="0"/>
            </a:br>
            <a:r>
              <a:rPr lang="en-GB" b="1" dirty="0"/>
              <a:t>Procedure:</a:t>
            </a:r>
            <a:br>
              <a:rPr lang="en-GB" dirty="0"/>
            </a:br>
            <a:r>
              <a:rPr lang="en-GB" dirty="0"/>
              <a:t>1. Explain the task. Mia is writing to Andrea with ideas for the environment.</a:t>
            </a:r>
          </a:p>
          <a:p>
            <a:r>
              <a:rPr lang="en-GB" dirty="0"/>
              <a:t>2. Students determine whether the noun to which the word in bold refers is animate or inanimate. If it is animate, they use a pronoun. If it is inanimate, they use the da- compound. </a:t>
            </a:r>
          </a:p>
          <a:p>
            <a:r>
              <a:rPr lang="en-GB" dirty="0"/>
              <a:t>3. Click to reveal answers.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practise written comprehension of the main ideas of the text.</a:t>
            </a:r>
            <a:br>
              <a:rPr lang="en-GB" b="0" dirty="0"/>
            </a:br>
            <a:br>
              <a:rPr lang="en-GB" dirty="0"/>
            </a:br>
            <a:r>
              <a:rPr lang="en-GB" b="1" dirty="0"/>
              <a:t>Procedure:</a:t>
            </a:r>
            <a:br>
              <a:rPr lang="en-GB" dirty="0"/>
            </a:br>
            <a:r>
              <a:rPr lang="en-GB" dirty="0"/>
              <a:t>1. Explain the task. Andrea is making notes on the key points in Mia’s email.</a:t>
            </a:r>
          </a:p>
          <a:p>
            <a:r>
              <a:rPr lang="en-GB" dirty="0"/>
              <a:t>2. Students help her out and write sentences starting with the prompts. </a:t>
            </a:r>
          </a:p>
          <a:p>
            <a:r>
              <a:rPr lang="en-GB" dirty="0"/>
              <a:t>3. Click to reveal suggested answers.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827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(two slides)</a:t>
            </a:r>
            <a:br>
              <a:rPr lang="en-GB" dirty="0"/>
            </a:br>
            <a:br>
              <a:rPr lang="en-GB" b="1" dirty="0"/>
            </a:br>
            <a:r>
              <a:rPr lang="en-GB" b="1" dirty="0"/>
              <a:t>Aim: </a:t>
            </a:r>
            <a:r>
              <a:rPr lang="en-GB" b="0" dirty="0"/>
              <a:t>to practise verbs with prepositions with animate and inanimate objects in a spoken context.</a:t>
            </a:r>
            <a:br>
              <a:rPr lang="en-GB" dirty="0"/>
            </a:br>
            <a:br>
              <a:rPr lang="en-GB" dirty="0"/>
            </a:br>
            <a:r>
              <a:rPr lang="en-GB" b="1" dirty="0"/>
              <a:t>Procedure:</a:t>
            </a:r>
            <a:br>
              <a:rPr lang="en-GB" dirty="0"/>
            </a:br>
            <a:r>
              <a:rPr lang="en-GB" dirty="0"/>
              <a:t>1. This task gives students an opportunity to voice their own views on the environment.</a:t>
            </a:r>
          </a:p>
          <a:p>
            <a:r>
              <a:rPr lang="en-GB" dirty="0"/>
              <a:t>2. Partner A asks Partner B the question starters on the slide in German, finishing the question with one of the pictures on the right (note not all pictures work with each question). </a:t>
            </a:r>
          </a:p>
          <a:p>
            <a:r>
              <a:rPr lang="en-GB" dirty="0"/>
              <a:t>3. Partner B responds using a da-compound if the object is inanimate or a pronoun if it is animate, e.g. Partner A asks </a:t>
            </a:r>
            <a:r>
              <a:rPr lang="en-GB" i="1" dirty="0" err="1"/>
              <a:t>Hoffst</a:t>
            </a:r>
            <a:r>
              <a:rPr lang="en-GB" i="1" dirty="0"/>
              <a:t> du auf </a:t>
            </a:r>
            <a:r>
              <a:rPr lang="en-GB" i="1" dirty="0" err="1"/>
              <a:t>mehr</a:t>
            </a:r>
            <a:r>
              <a:rPr lang="en-GB" i="1" dirty="0"/>
              <a:t> </a:t>
            </a:r>
            <a:r>
              <a:rPr lang="en-GB" i="1" dirty="0" err="1"/>
              <a:t>Bäume</a:t>
            </a:r>
            <a:r>
              <a:rPr lang="en-GB" i="1" dirty="0"/>
              <a:t>? </a:t>
            </a:r>
            <a:r>
              <a:rPr lang="en-GB" i="0" dirty="0"/>
              <a:t>Partner B responds </a:t>
            </a:r>
            <a:r>
              <a:rPr lang="en-GB" i="1" dirty="0" err="1"/>
              <a:t>Ja</a:t>
            </a:r>
            <a:r>
              <a:rPr lang="en-GB" i="1" dirty="0"/>
              <a:t>, ich </a:t>
            </a:r>
            <a:r>
              <a:rPr lang="en-GB" i="1" dirty="0" err="1"/>
              <a:t>hoffe</a:t>
            </a:r>
            <a:r>
              <a:rPr lang="en-GB" i="1" dirty="0"/>
              <a:t> auf </a:t>
            </a:r>
            <a:r>
              <a:rPr lang="en-GB" i="1" dirty="0" err="1"/>
              <a:t>sie</a:t>
            </a:r>
            <a:r>
              <a:rPr lang="en-GB" i="1" dirty="0"/>
              <a:t>.</a:t>
            </a:r>
            <a:endParaRPr lang="en-GB" dirty="0"/>
          </a:p>
          <a:p>
            <a:r>
              <a:rPr lang="en-GB" dirty="0"/>
              <a:t>4. Once Partner A has asked all the questions on the slide, click to reveal the following slide and partners swap roles.</a:t>
            </a:r>
          </a:p>
          <a:p>
            <a:endParaRPr lang="en-GB" dirty="0"/>
          </a:p>
          <a:p>
            <a:br>
              <a:rPr lang="en-GB" dirty="0"/>
            </a:br>
            <a:r>
              <a:rPr lang="en-GB" b="1" baseline="0" dirty="0"/>
              <a:t>Word frequency (1 is the most frequent word in German): </a:t>
            </a:r>
            <a:br>
              <a:rPr lang="en-GB" baseline="0" dirty="0"/>
            </a:br>
            <a:r>
              <a:rPr lang="en-GB" baseline="0" dirty="0" err="1"/>
              <a:t>recyceln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r>
              <a:rPr lang="en-GB" dirty="0"/>
              <a:t>Picture of Greta attribution: European Parliament, CC BY 2.0 &lt;https://creativecommons.org/licenses/by/2.0&gt;, via Wikimedia Commons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recyceln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429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9 minutes</a:t>
            </a:r>
          </a:p>
          <a:p>
            <a:endParaRPr lang="en-GB" b="1" dirty="0"/>
          </a:p>
          <a:p>
            <a:r>
              <a:rPr lang="en-GB" b="1" dirty="0"/>
              <a:t>Aim: </a:t>
            </a:r>
            <a:r>
              <a:rPr lang="en-GB" b="0" dirty="0"/>
              <a:t>to practise verbs with prepositions with animate and inanimate objects in a written context.</a:t>
            </a:r>
            <a:br>
              <a:rPr lang="en-GB" dirty="0"/>
            </a:br>
            <a:br>
              <a:rPr lang="en-GB" dirty="0"/>
            </a:br>
            <a:r>
              <a:rPr lang="en-GB" b="1" dirty="0"/>
              <a:t>Procedure:</a:t>
            </a:r>
            <a:br>
              <a:rPr lang="en-GB" dirty="0"/>
            </a:br>
            <a:r>
              <a:rPr lang="en-GB" dirty="0"/>
              <a:t>1. Explain the task. Andrea is reading a book about the environment and writes down how she feels about each item.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Students write full sentences based on Andrea’s notes and their knowledge of da- compounds.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fällen</a:t>
            </a:r>
            <a:r>
              <a:rPr lang="en-GB" baseline="0" dirty="0"/>
              <a:t> [&gt;5009] </a:t>
            </a:r>
            <a:r>
              <a:rPr lang="en-GB" baseline="0" dirty="0" err="1"/>
              <a:t>zerstören</a:t>
            </a:r>
            <a:r>
              <a:rPr lang="en-GB" baseline="0" dirty="0"/>
              <a:t> [1628]</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175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 </a:t>
            </a:r>
            <a:r>
              <a:rPr lang="en-GB" sz="1200" b="0" dirty="0"/>
              <a:t>the title is a nod to the widespread use of the word ‘</a:t>
            </a:r>
            <a:r>
              <a:rPr lang="en-GB" sz="1200" b="0" dirty="0" err="1"/>
              <a:t>Futur</a:t>
            </a:r>
            <a:r>
              <a:rPr lang="en-GB" sz="1200" b="0" dirty="0"/>
              <a:t>’ in German for ‘future', particularly within the context of the environment, e.g., Fridays for Future. Teachers can clarify for students that </a:t>
            </a:r>
            <a:r>
              <a:rPr lang="en-GB" sz="1200" b="0" dirty="0" err="1"/>
              <a:t>Futur</a:t>
            </a:r>
            <a:r>
              <a:rPr lang="en-GB" sz="1200" b="0" dirty="0"/>
              <a:t> is used informally, and particularly in the context of the environment issues, as an alternative to </a:t>
            </a:r>
            <a:r>
              <a:rPr lang="en-GB" sz="1200" b="0" dirty="0" err="1"/>
              <a:t>Zukunft</a:t>
            </a:r>
            <a:r>
              <a:rPr lang="en-GB" sz="1200" b="0" dirty="0"/>
              <a:t>, but that the use of </a:t>
            </a:r>
            <a:r>
              <a:rPr lang="en-GB" sz="1200" b="0" dirty="0" err="1"/>
              <a:t>Futur</a:t>
            </a:r>
            <a:r>
              <a:rPr lang="en-GB" sz="1200" b="0" dirty="0"/>
              <a:t> in German is more traditionally used only for the grammatical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wo- and da- compounds</a:t>
            </a:r>
            <a:br>
              <a:rPr lang="en-GB" sz="1200" b="0" baseline="0" dirty="0"/>
            </a:br>
            <a:r>
              <a:rPr lang="en-GB" sz="1200" b="0" baseline="0" dirty="0"/>
              <a:t>Consolidation of verbs and prepositions</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9.3.2.1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darauf, drauf [194] dafür [175] damit [119] davor [1479] darüber, drüber [283] drohen [925] entstehen [264] informieren [1515] sich informieren (über) [1515] Hilfe [481] Natur [739] Schutz [1152] Wetter [1881] Umwelt [1664] extrem [1127]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9.3.1.5 (revisit)</a:t>
            </a:r>
            <a:r>
              <a:rPr lang="en-GB" sz="1200" b="1"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hoffen (auf) [689] interessieren [631] (sich) interessieren (für) [631] sich freuen (auf) [589] warnen (vor) [1337] Autor [723] Druck [558] Erfolg [541] Interview [931] Rede [759] morgen [752]</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9.2.1.2 (revisit)</a:t>
            </a:r>
            <a:r>
              <a:rPr lang="en-GB" sz="1200" b="0"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jemand [330] niemand [362] Blume [2463] Gegenstand [1308] Juni [1148] Meter [479] Person [357]  Zentimeter [1338] gucken/kucken [1362] wachsen [470]  aktiv [790]  beliebt [1873] meist [705] ungefähr [1458]</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10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revisit SSC [r] in different positions in words.</a:t>
            </a:r>
            <a:br>
              <a:rPr lang="en-GB" dirty="0"/>
            </a:br>
            <a:br>
              <a:rPr lang="en-GB" dirty="0"/>
            </a:br>
            <a:r>
              <a:rPr lang="en-GB" b="1" dirty="0"/>
              <a:t>Procedure:</a:t>
            </a:r>
            <a:br>
              <a:rPr lang="en-GB" dirty="0"/>
            </a:br>
            <a:r>
              <a:rPr lang="en-GB" dirty="0"/>
              <a:t>1. Click on the audio buttons to hear each paragraph. </a:t>
            </a:r>
          </a:p>
          <a:p>
            <a:r>
              <a:rPr lang="en-GB" dirty="0"/>
              <a:t>2. Students transcribe the blanked out words using their knowledge of [r]. (The blanked out words are mostly cognates to aid understanding of the text).</a:t>
            </a:r>
          </a:p>
          <a:p>
            <a:r>
              <a:rPr lang="en-GB" dirty="0"/>
              <a:t>4.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de-DE" sz="1200" dirty="0">
                <a:solidFill>
                  <a:schemeClr val="accent5">
                    <a:lumMod val="50000"/>
                  </a:schemeClr>
                </a:solidFill>
              </a:rPr>
              <a:t>Es gibt schon </a:t>
            </a:r>
            <a:r>
              <a:rPr lang="de-DE" sz="1200" b="1" dirty="0">
                <a:solidFill>
                  <a:schemeClr val="accent5">
                    <a:lumMod val="50000"/>
                  </a:schemeClr>
                </a:solidFill>
              </a:rPr>
              <a:t>Rekordtemperaturen</a:t>
            </a:r>
            <a:r>
              <a:rPr lang="de-DE" sz="1200" dirty="0">
                <a:solidFill>
                  <a:schemeClr val="accent5">
                    <a:lumMod val="50000"/>
                  </a:schemeClr>
                </a:solidFill>
              </a:rPr>
              <a:t> und Waldbrände* in </a:t>
            </a:r>
            <a:r>
              <a:rPr lang="de-DE" sz="1200" b="1" dirty="0">
                <a:solidFill>
                  <a:schemeClr val="accent5">
                    <a:lumMod val="50000"/>
                  </a:schemeClr>
                </a:solidFill>
              </a:rPr>
              <a:t>Nordamerika</a:t>
            </a:r>
            <a:r>
              <a:rPr lang="de-DE" sz="1200" dirty="0">
                <a:solidFill>
                  <a:schemeClr val="accent5">
                    <a:lumMod val="50000"/>
                  </a:schemeClr>
                </a:solidFill>
              </a:rPr>
              <a:t> und Sibirien. Wir wollen keine hohen Temperaturen und </a:t>
            </a:r>
            <a:r>
              <a:rPr lang="de-DE" sz="1200" b="1" dirty="0">
                <a:solidFill>
                  <a:schemeClr val="accent5">
                    <a:lumMod val="50000"/>
                  </a:schemeClr>
                </a:solidFill>
              </a:rPr>
              <a:t>extremes</a:t>
            </a:r>
            <a:r>
              <a:rPr lang="de-DE" sz="1200" dirty="0">
                <a:solidFill>
                  <a:schemeClr val="accent5">
                    <a:lumMod val="50000"/>
                  </a:schemeClr>
                </a:solidFill>
              </a:rPr>
              <a:t> Wetter. Deshalb brauchen wir eine schnelle </a:t>
            </a:r>
            <a:r>
              <a:rPr lang="de-DE" sz="1200" b="1" dirty="0">
                <a:solidFill>
                  <a:schemeClr val="accent5">
                    <a:lumMod val="50000"/>
                  </a:schemeClr>
                </a:solidFill>
              </a:rPr>
              <a:t>Reduzierung</a:t>
            </a:r>
            <a:r>
              <a:rPr lang="de-DE" sz="1200" dirty="0">
                <a:solidFill>
                  <a:schemeClr val="accent5">
                    <a:lumMod val="50000"/>
                  </a:schemeClr>
                </a:solidFill>
              </a:rPr>
              <a:t> von Emissionen.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de-DE" sz="1200" dirty="0">
                <a:solidFill>
                  <a:schemeClr val="accent5">
                    <a:lumMod val="50000"/>
                  </a:schemeClr>
                </a:solidFill>
              </a:rPr>
              <a:t>2021 hat Deutschland </a:t>
            </a:r>
            <a:r>
              <a:rPr lang="de-DE" sz="1200" b="1" dirty="0">
                <a:solidFill>
                  <a:schemeClr val="accent5">
                    <a:lumMod val="50000"/>
                  </a:schemeClr>
                </a:solidFill>
              </a:rPr>
              <a:t>versprochen</a:t>
            </a:r>
            <a:r>
              <a:rPr lang="de-DE" sz="1200" dirty="0">
                <a:solidFill>
                  <a:schemeClr val="accent5">
                    <a:lumMod val="50000"/>
                  </a:schemeClr>
                </a:solidFill>
              </a:rPr>
              <a:t>, bis 2045 klimaneutral* zu sein. Das wird </a:t>
            </a:r>
            <a:r>
              <a:rPr lang="de-DE" sz="1200" b="1" dirty="0">
                <a:solidFill>
                  <a:schemeClr val="accent5">
                    <a:lumMod val="50000"/>
                  </a:schemeClr>
                </a:solidFill>
              </a:rPr>
              <a:t>schwierig</a:t>
            </a:r>
            <a:r>
              <a:rPr lang="de-DE" sz="1200" dirty="0">
                <a:solidFill>
                  <a:schemeClr val="accent5">
                    <a:lumMod val="50000"/>
                  </a:schemeClr>
                </a:solidFill>
              </a:rPr>
              <a:t> sein und viel Geld kosten. Das Land muss jetzt mehr </a:t>
            </a:r>
            <a:r>
              <a:rPr lang="de-DE" sz="1200" b="1" dirty="0">
                <a:solidFill>
                  <a:schemeClr val="accent5">
                    <a:lumMod val="50000"/>
                  </a:schemeClr>
                </a:solidFill>
              </a:rPr>
              <a:t>grüne</a:t>
            </a:r>
            <a:r>
              <a:rPr lang="de-DE" sz="1200" dirty="0">
                <a:solidFill>
                  <a:schemeClr val="accent5">
                    <a:lumMod val="50000"/>
                  </a:schemeClr>
                </a:solidFill>
              </a:rPr>
              <a:t> Technologien und </a:t>
            </a:r>
            <a:r>
              <a:rPr lang="de-DE" sz="1200" b="1" dirty="0">
                <a:solidFill>
                  <a:schemeClr val="accent5">
                    <a:lumMod val="50000"/>
                  </a:schemeClr>
                </a:solidFill>
              </a:rPr>
              <a:t>Infrastruktur </a:t>
            </a:r>
            <a:r>
              <a:rPr lang="de-DE" sz="1200" dirty="0">
                <a:solidFill>
                  <a:schemeClr val="accent5">
                    <a:lumMod val="50000"/>
                  </a:schemeClr>
                </a:solidFill>
              </a:rPr>
              <a:t>benutzen. </a:t>
            </a:r>
            <a:endParaRPr lang="en-US" sz="1200" dirty="0">
              <a:solidFill>
                <a:schemeClr val="accent5">
                  <a:lumMod val="50000"/>
                </a:schemeClr>
              </a:solidFill>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Source: </a:t>
            </a:r>
            <a:r>
              <a:rPr lang="en-GB" b="0" dirty="0"/>
              <a:t>https://www.dw.com/de/deutschland-klimaneutral-2045-kosten/a-59197085</a:t>
            </a:r>
          </a:p>
          <a:p>
            <a:br>
              <a:rPr lang="en-GB" dirty="0"/>
            </a:br>
            <a:r>
              <a:rPr lang="en-GB" b="1" baseline="0" dirty="0"/>
              <a:t>Word frequency (1 is the most frequent word in German): </a:t>
            </a:r>
            <a:br>
              <a:rPr lang="en-GB" baseline="0" dirty="0"/>
            </a:br>
            <a:r>
              <a:rPr lang="en-GB" baseline="0" dirty="0" err="1"/>
              <a:t>Temperatur</a:t>
            </a:r>
            <a:r>
              <a:rPr lang="en-GB" baseline="0" dirty="0"/>
              <a:t> [873] Brand [3937] </a:t>
            </a:r>
            <a:r>
              <a:rPr lang="en-GB" baseline="0" dirty="0" err="1"/>
              <a:t>Sibirien</a:t>
            </a:r>
            <a:r>
              <a:rPr lang="en-GB" baseline="0" dirty="0"/>
              <a:t> [&gt;5009] Wetter [1881] Emission [&gt;500] Klima [3146] </a:t>
            </a:r>
            <a:r>
              <a:rPr lang="en-GB" baseline="0" dirty="0" err="1"/>
              <a:t>Technologie</a:t>
            </a:r>
            <a:r>
              <a:rPr lang="en-GB" baseline="0" dirty="0"/>
              <a:t> [2170] </a:t>
            </a:r>
            <a:r>
              <a:rPr lang="en-GB" baseline="0" dirty="0" err="1"/>
              <a:t>Infrastruktur</a:t>
            </a:r>
            <a:r>
              <a:rPr lang="en-GB" baseline="0" dirty="0"/>
              <a:t> [2807]</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p>
          <a:p>
            <a:endParaRPr lang="en-GB" b="1" dirty="0"/>
          </a:p>
          <a:p>
            <a:r>
              <a:rPr lang="en-GB" b="1" dirty="0"/>
              <a:t>Aim: </a:t>
            </a:r>
            <a:r>
              <a:rPr lang="en-GB" b="0" dirty="0"/>
              <a:t>to practise saying [r] in different positions in words. To simulate a real-life example where German speakers would over-enunciate the sound to be clearer.</a:t>
            </a:r>
            <a:br>
              <a:rPr lang="en-GB" dirty="0"/>
            </a:br>
            <a:br>
              <a:rPr lang="en-GB" dirty="0"/>
            </a:br>
            <a:r>
              <a:rPr lang="en-GB" b="1" dirty="0"/>
              <a:t>Procedure:</a:t>
            </a:r>
            <a:br>
              <a:rPr lang="en-GB" dirty="0"/>
            </a:br>
            <a:r>
              <a:rPr lang="en-GB" dirty="0"/>
              <a:t>1. Explain the task. The group have gone to see an environment activist and need to register at the desk. </a:t>
            </a:r>
          </a:p>
          <a:p>
            <a:r>
              <a:rPr lang="en-GB" b="0" dirty="0"/>
              <a:t>2. Partner A turns away from the board.</a:t>
            </a:r>
          </a:p>
          <a:p>
            <a:r>
              <a:rPr lang="en-GB" b="0" dirty="0"/>
              <a:t>3. Click to reveal the characters’ names and addresses</a:t>
            </a:r>
          </a:p>
          <a:p>
            <a:r>
              <a:rPr lang="en-GB" b="0" dirty="0"/>
              <a:t>4. Partner B carefully reads out the names and addresses, over enunciating the ‘r’ sound where need be for clarity.</a:t>
            </a:r>
          </a:p>
          <a:p>
            <a:r>
              <a:rPr lang="en-GB" b="0" dirty="0"/>
              <a:t>5. Partner A notes down what they hear.</a:t>
            </a:r>
          </a:p>
          <a:p>
            <a:r>
              <a:rPr lang="en-GB" b="0" dirty="0"/>
              <a:t>6. Partner A turns around to check answers.</a:t>
            </a:r>
          </a:p>
          <a:p>
            <a:r>
              <a:rPr lang="en-GB" b="0" dirty="0"/>
              <a:t>7. If desired, click the people image to hear native speaker audio.</a:t>
            </a:r>
          </a:p>
          <a:p>
            <a:r>
              <a:rPr lang="en-GB" b="0" dirty="0"/>
              <a:t>8. Click to reveal the following slide and partners swap roles.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291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829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a:t>
            </a:r>
            <a:r>
              <a:rPr lang="en-GB" b="1" dirty="0"/>
              <a:t>10 minutes (two slides)</a:t>
            </a:r>
          </a:p>
          <a:p>
            <a:br>
              <a:rPr lang="en-GB" b="1" dirty="0"/>
            </a:br>
            <a:r>
              <a:rPr lang="en-GB" b="1" dirty="0"/>
              <a:t>Aim: </a:t>
            </a:r>
            <a:r>
              <a:rPr lang="en-GB" b="0" dirty="0"/>
              <a:t>to practise written comprehension of some of this week’s revisited vocabulary.</a:t>
            </a:r>
            <a:br>
              <a:rPr lang="en-GB" b="0" dirty="0"/>
            </a:br>
            <a:br>
              <a:rPr lang="en-GB" dirty="0"/>
            </a:br>
            <a:r>
              <a:rPr lang="en-GB" b="1" dirty="0"/>
              <a:t>Procedure:</a:t>
            </a:r>
            <a:br>
              <a:rPr lang="en-GB" dirty="0"/>
            </a:br>
            <a:r>
              <a:rPr lang="en-GB" dirty="0"/>
              <a:t>1. Explain the task. The headteacher at Mia and Wolfgang’s school has written an email to students about a project in Berlin. </a:t>
            </a:r>
          </a:p>
          <a:p>
            <a:r>
              <a:rPr lang="en-GB" dirty="0"/>
              <a:t>2. Students write 1-15 in their books. They look at the jumbled English words at the bottom of the slide and write the German translation for each gap. </a:t>
            </a:r>
          </a:p>
          <a:p>
            <a:r>
              <a:rPr lang="en-GB" dirty="0"/>
              <a:t>3. Click to reveal answers.</a:t>
            </a:r>
          </a:p>
          <a:p>
            <a:endParaRPr lang="en-GB" dirty="0"/>
          </a:p>
          <a:p>
            <a:r>
              <a:rPr lang="en-GB" b="1" dirty="0"/>
              <a:t>Note</a:t>
            </a:r>
            <a:r>
              <a:rPr lang="en-GB" dirty="0"/>
              <a:t>: if this task is too challenging for students, teachers could replace the numbers in the gaps with the English meanings. For more support, change the English words at the bottom to a pool of German words (retaining the English meanings in the gaps).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502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a:t>
            </a:r>
          </a:p>
          <a:p>
            <a:endParaRPr lang="en-GB" b="1" dirty="0"/>
          </a:p>
          <a:p>
            <a:r>
              <a:rPr lang="en-GB" b="1" dirty="0"/>
              <a:t>Aim: </a:t>
            </a:r>
            <a:r>
              <a:rPr lang="en-GB" b="0" dirty="0"/>
              <a:t>to practise further written comprehension of the text.</a:t>
            </a:r>
          </a:p>
          <a:p>
            <a:br>
              <a:rPr lang="en-GB" dirty="0"/>
            </a:br>
            <a:r>
              <a:rPr lang="en-GB" b="1" dirty="0"/>
              <a:t>Procedure:</a:t>
            </a:r>
            <a:br>
              <a:rPr lang="en-GB" dirty="0"/>
            </a:br>
            <a:r>
              <a:rPr lang="en-GB" dirty="0"/>
              <a:t>1. Explain the task. Alastair has questions for Wolfgang about the project. </a:t>
            </a:r>
          </a:p>
          <a:p>
            <a:r>
              <a:rPr lang="en-GB" dirty="0"/>
              <a:t>2. Students write 1-5 in their books. They write in English the answer to each question</a:t>
            </a:r>
          </a:p>
          <a:p>
            <a:r>
              <a:rPr lang="en-GB" dirty="0"/>
              <a:t>3. Click to reveal answers.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641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da-compounds and introduce the concept of wo-compounds.</a:t>
            </a:r>
          </a:p>
          <a:p>
            <a:endParaRPr lang="en-GB" b="0" dirty="0"/>
          </a:p>
          <a:p>
            <a:r>
              <a:rPr lang="en-GB" b="1" dirty="0"/>
              <a:t>Procedure:</a:t>
            </a:r>
            <a:br>
              <a:rPr lang="en-GB" dirty="0"/>
            </a:br>
            <a:r>
              <a:rPr lang="en-GB" dirty="0"/>
              <a:t>1. Click through the animations to present the knowledge.</a:t>
            </a:r>
          </a:p>
          <a:p>
            <a:r>
              <a:rPr lang="en-GB" dirty="0"/>
              <a:t>2. Where appropriate, elicit the English meanings from students.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420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p>
          <a:p>
            <a:endParaRPr lang="en-GB" b="1" dirty="0"/>
          </a:p>
          <a:p>
            <a:r>
              <a:rPr lang="en-GB" b="1" dirty="0"/>
              <a:t>Aim: </a:t>
            </a:r>
            <a:r>
              <a:rPr lang="en-GB" b="0" dirty="0"/>
              <a:t>to practise using wo-compounds.</a:t>
            </a:r>
            <a:br>
              <a:rPr lang="en-GB" dirty="0"/>
            </a:br>
            <a:br>
              <a:rPr lang="en-GB" dirty="0"/>
            </a:br>
            <a:r>
              <a:rPr lang="en-GB" b="1" dirty="0"/>
              <a:t>Procedure:</a:t>
            </a:r>
            <a:br>
              <a:rPr lang="en-GB" dirty="0"/>
            </a:br>
            <a:r>
              <a:rPr lang="en-GB" dirty="0"/>
              <a:t>1. Explain the task. The group have written questions for the activist, but Heidi’s brother has been playing with them!</a:t>
            </a:r>
          </a:p>
          <a:p>
            <a:r>
              <a:rPr lang="en-GB" dirty="0"/>
              <a:t>2. Students write 1-8 in their books. Using their knowledge of wo- compounds and verbs with prepositions, they choose the right ending for each wo-question.</a:t>
            </a:r>
          </a:p>
          <a:p>
            <a:r>
              <a:rPr lang="en-GB" dirty="0"/>
              <a:t>3. Click to reveal answers.</a:t>
            </a:r>
          </a:p>
          <a:p>
            <a:r>
              <a:rPr lang="en-GB" dirty="0"/>
              <a:t>4. Click on the audio buttons to hear answers to the questions. Students write down which question they think each statement is answering. </a:t>
            </a:r>
          </a:p>
          <a:p>
            <a:endParaRPr lang="en-GB" dirty="0"/>
          </a:p>
          <a:p>
            <a:r>
              <a:rPr lang="en-GB" b="1" dirty="0"/>
              <a:t>Transcript:</a:t>
            </a:r>
          </a:p>
          <a:p>
            <a:pPr marL="228600" indent="-228600">
              <a:buAutoNum type="arabicPeriod"/>
            </a:pPr>
            <a:r>
              <a:rPr lang="en-GB" b="0" dirty="0"/>
              <a:t>Ich </a:t>
            </a:r>
            <a:r>
              <a:rPr lang="en-GB" b="0" dirty="0" err="1"/>
              <a:t>freue</a:t>
            </a:r>
            <a:r>
              <a:rPr lang="en-GB" b="0" dirty="0"/>
              <a:t> </a:t>
            </a:r>
            <a:r>
              <a:rPr lang="en-GB" b="0" dirty="0" err="1"/>
              <a:t>mich</a:t>
            </a:r>
            <a:r>
              <a:rPr lang="en-GB" b="0" dirty="0"/>
              <a:t> auf die </a:t>
            </a:r>
            <a:r>
              <a:rPr lang="en-GB" b="0" dirty="0" err="1"/>
              <a:t>Umweltkonferenz</a:t>
            </a:r>
            <a:r>
              <a:rPr lang="en-GB" b="0" dirty="0"/>
              <a:t>.</a:t>
            </a:r>
          </a:p>
          <a:p>
            <a:pPr marL="228600" indent="-228600">
              <a:buAutoNum type="arabicPeriod"/>
            </a:pPr>
            <a:r>
              <a:rPr lang="en-GB" b="0" dirty="0"/>
              <a:t>Ich </a:t>
            </a:r>
            <a:r>
              <a:rPr lang="en-GB" b="0" dirty="0" err="1"/>
              <a:t>hoffe</a:t>
            </a:r>
            <a:r>
              <a:rPr lang="en-GB" b="0" dirty="0"/>
              <a:t> auf </a:t>
            </a:r>
            <a:r>
              <a:rPr lang="en-GB" b="0" dirty="0" err="1"/>
              <a:t>eine</a:t>
            </a:r>
            <a:r>
              <a:rPr lang="en-GB" b="0" dirty="0"/>
              <a:t> </a:t>
            </a:r>
            <a:r>
              <a:rPr lang="en-GB" b="0" dirty="0" err="1"/>
              <a:t>bessere</a:t>
            </a:r>
            <a:r>
              <a:rPr lang="en-GB" b="0" dirty="0"/>
              <a:t> Zukunft.</a:t>
            </a:r>
          </a:p>
          <a:p>
            <a:pPr marL="228600" indent="-228600">
              <a:buAutoNum type="arabicPeriod"/>
            </a:pPr>
            <a:r>
              <a:rPr lang="en-GB" b="0" dirty="0"/>
              <a:t>Ich </a:t>
            </a:r>
            <a:r>
              <a:rPr lang="en-GB" b="0" dirty="0" err="1"/>
              <a:t>interessiere</a:t>
            </a:r>
            <a:r>
              <a:rPr lang="en-GB" b="0" dirty="0"/>
              <a:t> </a:t>
            </a:r>
            <a:r>
              <a:rPr lang="en-GB" b="0" dirty="0" err="1"/>
              <a:t>mich</a:t>
            </a:r>
            <a:r>
              <a:rPr lang="en-GB" b="0" dirty="0"/>
              <a:t> </a:t>
            </a:r>
            <a:r>
              <a:rPr lang="en-GB" b="0" dirty="0" err="1"/>
              <a:t>für</a:t>
            </a:r>
            <a:r>
              <a:rPr lang="en-GB" b="0" dirty="0"/>
              <a:t> </a:t>
            </a:r>
            <a:r>
              <a:rPr lang="en-GB" b="0" dirty="0" err="1"/>
              <a:t>grüne</a:t>
            </a:r>
            <a:r>
              <a:rPr lang="en-GB" b="0" dirty="0"/>
              <a:t> </a:t>
            </a:r>
            <a:r>
              <a:rPr lang="en-GB" b="0" dirty="0" err="1"/>
              <a:t>Lösungen</a:t>
            </a:r>
            <a:r>
              <a:rPr lang="en-GB" b="0" dirty="0"/>
              <a:t>.</a:t>
            </a:r>
          </a:p>
          <a:p>
            <a:pPr marL="228600" indent="-228600">
              <a:buAutoNum type="arabicPeriod"/>
            </a:pPr>
            <a:r>
              <a:rPr lang="en-GB" b="0" dirty="0"/>
              <a:t>Sie </a:t>
            </a:r>
            <a:r>
              <a:rPr lang="en-GB" b="0" dirty="0" err="1"/>
              <a:t>können</a:t>
            </a:r>
            <a:r>
              <a:rPr lang="en-GB" b="0" dirty="0"/>
              <a:t> </a:t>
            </a:r>
            <a:r>
              <a:rPr lang="en-GB" b="0" dirty="0" err="1"/>
              <a:t>Druck</a:t>
            </a:r>
            <a:r>
              <a:rPr lang="en-GB" b="0" dirty="0"/>
              <a:t> auf </a:t>
            </a:r>
            <a:r>
              <a:rPr lang="en-GB" b="0" dirty="0" err="1"/>
              <a:t>große</a:t>
            </a:r>
            <a:r>
              <a:rPr lang="en-GB" b="0" dirty="0"/>
              <a:t> </a:t>
            </a:r>
            <a:r>
              <a:rPr lang="en-GB" b="0" dirty="0" err="1"/>
              <a:t>Betriebe</a:t>
            </a:r>
            <a:r>
              <a:rPr lang="en-GB" b="0" dirty="0"/>
              <a:t> </a:t>
            </a:r>
            <a:r>
              <a:rPr lang="en-GB" b="0" dirty="0" err="1"/>
              <a:t>machen</a:t>
            </a:r>
            <a:r>
              <a:rPr lang="en-GB" b="0" dirty="0"/>
              <a:t>.</a:t>
            </a:r>
          </a:p>
          <a:p>
            <a:pPr marL="228600" indent="-228600">
              <a:buAutoNum type="arabicPeriod"/>
            </a:pPr>
            <a:r>
              <a:rPr lang="en-GB" b="0" dirty="0"/>
              <a:t>Ich </a:t>
            </a:r>
            <a:r>
              <a:rPr lang="en-GB" b="0" dirty="0" err="1"/>
              <a:t>habe</a:t>
            </a:r>
            <a:r>
              <a:rPr lang="en-GB" b="0" dirty="0"/>
              <a:t> Angst </a:t>
            </a:r>
            <a:r>
              <a:rPr lang="en-GB" b="0" dirty="0" err="1"/>
              <a:t>vor</a:t>
            </a:r>
            <a:r>
              <a:rPr lang="en-GB" b="0" dirty="0"/>
              <a:t> </a:t>
            </a:r>
            <a:r>
              <a:rPr lang="en-GB" b="0" dirty="0" err="1"/>
              <a:t>unserer</a:t>
            </a:r>
            <a:r>
              <a:rPr lang="en-GB" b="0" dirty="0"/>
              <a:t> Zukunft.</a:t>
            </a:r>
          </a:p>
          <a:p>
            <a:pPr marL="228600" indent="-228600">
              <a:buAutoNum type="arabicPeriod"/>
            </a:pPr>
            <a:r>
              <a:rPr lang="en-GB" b="0" dirty="0" err="1"/>
              <a:t>Nächsten</a:t>
            </a:r>
            <a:r>
              <a:rPr lang="en-GB" b="0" dirty="0"/>
              <a:t> Monat </a:t>
            </a:r>
            <a:r>
              <a:rPr lang="en-GB" b="0" dirty="0" err="1"/>
              <a:t>nehme</a:t>
            </a:r>
            <a:r>
              <a:rPr lang="en-GB" b="0" dirty="0"/>
              <a:t> ich an </a:t>
            </a:r>
            <a:r>
              <a:rPr lang="en-GB" b="0" dirty="0" err="1"/>
              <a:t>einem</a:t>
            </a:r>
            <a:r>
              <a:rPr lang="en-GB" b="0" dirty="0"/>
              <a:t> Protest teil.</a:t>
            </a:r>
          </a:p>
          <a:p>
            <a:pPr marL="228600" indent="-228600">
              <a:buAutoNum type="arabicPeriod"/>
            </a:pPr>
            <a:r>
              <a:rPr lang="en-GB" b="0" dirty="0"/>
              <a:t>In </a:t>
            </a:r>
            <a:r>
              <a:rPr lang="en-GB" b="0" dirty="0" err="1"/>
              <a:t>diesem</a:t>
            </a:r>
            <a:r>
              <a:rPr lang="en-GB" b="0" dirty="0"/>
              <a:t> </a:t>
            </a:r>
            <a:r>
              <a:rPr lang="en-GB" b="0" dirty="0" err="1"/>
              <a:t>Artikel</a:t>
            </a:r>
            <a:r>
              <a:rPr lang="en-GB" b="0" dirty="0"/>
              <a:t> </a:t>
            </a:r>
            <a:r>
              <a:rPr lang="en-GB" b="0" dirty="0" err="1"/>
              <a:t>warne</a:t>
            </a:r>
            <a:r>
              <a:rPr lang="en-GB" b="0" dirty="0"/>
              <a:t> ich </a:t>
            </a:r>
            <a:r>
              <a:rPr lang="en-GB" b="0" dirty="0" err="1"/>
              <a:t>vor</a:t>
            </a:r>
            <a:r>
              <a:rPr lang="en-GB" b="0" dirty="0"/>
              <a:t> den </a:t>
            </a:r>
            <a:r>
              <a:rPr lang="en-GB" b="0" dirty="0" err="1"/>
              <a:t>Risiken</a:t>
            </a:r>
            <a:r>
              <a:rPr lang="en-GB" b="0" dirty="0"/>
              <a:t>, </a:t>
            </a:r>
            <a:r>
              <a:rPr lang="en-GB" b="0" dirty="0" err="1"/>
              <a:t>wenn</a:t>
            </a:r>
            <a:r>
              <a:rPr lang="en-GB" b="0" dirty="0"/>
              <a:t> </a:t>
            </a:r>
            <a:r>
              <a:rPr lang="en-GB" b="0" dirty="0" err="1"/>
              <a:t>wir</a:t>
            </a:r>
            <a:r>
              <a:rPr lang="en-GB" b="0" dirty="0"/>
              <a:t> </a:t>
            </a:r>
            <a:r>
              <a:rPr lang="en-GB" b="0" dirty="0" err="1"/>
              <a:t>nichts</a:t>
            </a:r>
            <a:r>
              <a:rPr lang="en-GB" b="0" dirty="0"/>
              <a:t> tun. </a:t>
            </a:r>
          </a:p>
          <a:p>
            <a:pPr marL="228600" indent="-228600">
              <a:buAutoNum type="arabicPeriod"/>
            </a:pPr>
            <a:r>
              <a:rPr lang="en-GB" b="0" dirty="0"/>
              <a:t>Sie </a:t>
            </a:r>
            <a:r>
              <a:rPr lang="en-GB" b="0" dirty="0" err="1"/>
              <a:t>können</a:t>
            </a:r>
            <a:r>
              <a:rPr lang="en-GB" b="0" dirty="0"/>
              <a:t> </a:t>
            </a:r>
            <a:r>
              <a:rPr lang="en-GB" b="0" dirty="0" err="1"/>
              <a:t>sich</a:t>
            </a:r>
            <a:r>
              <a:rPr lang="en-GB" b="0" dirty="0"/>
              <a:t> </a:t>
            </a:r>
            <a:r>
              <a:rPr lang="en-GB" b="0" dirty="0" err="1"/>
              <a:t>über</a:t>
            </a:r>
            <a:r>
              <a:rPr lang="en-GB" b="0" dirty="0"/>
              <a:t> </a:t>
            </a:r>
            <a:r>
              <a:rPr lang="en-GB" b="0" dirty="0" err="1"/>
              <a:t>Naturschutz</a:t>
            </a:r>
            <a:r>
              <a:rPr lang="en-GB" b="0" dirty="0"/>
              <a:t> </a:t>
            </a:r>
            <a:r>
              <a:rPr lang="en-GB" b="0" dirty="0" err="1"/>
              <a:t>informieren</a:t>
            </a:r>
            <a:r>
              <a:rPr lang="en-GB" b="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029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a:t>
            </a:r>
            <a:r>
              <a:rPr lang="en-GB" b="0" dirty="0"/>
              <a:t>a less challenging version of this exercise can be found on the following slide. </a:t>
            </a:r>
            <a:br>
              <a:rPr lang="en-GB" dirty="0"/>
            </a:br>
            <a:endParaRPr lang="en-GB" dirty="0"/>
          </a:p>
          <a:p>
            <a:r>
              <a:rPr lang="en-GB" b="1" dirty="0"/>
              <a:t>Timing: 9 minutes</a:t>
            </a:r>
            <a:br>
              <a:rPr lang="en-GB" dirty="0"/>
            </a:br>
            <a:br>
              <a:rPr lang="en-GB" b="1" dirty="0"/>
            </a:br>
            <a:r>
              <a:rPr lang="en-GB" b="1" dirty="0"/>
              <a:t>Aim: </a:t>
            </a:r>
            <a:r>
              <a:rPr lang="en-GB" b="0" dirty="0"/>
              <a:t>to practise forming wo-compounds based on a statement.</a:t>
            </a:r>
          </a:p>
          <a:p>
            <a:endParaRPr lang="en-GB" b="0" dirty="0"/>
          </a:p>
          <a:p>
            <a:r>
              <a:rPr lang="en-GB" b="1" dirty="0"/>
              <a:t>Procedure:</a:t>
            </a:r>
            <a:br>
              <a:rPr lang="en-GB" dirty="0"/>
            </a:br>
            <a:r>
              <a:rPr lang="en-GB" dirty="0"/>
              <a:t>1. Explain the task. Frau </a:t>
            </a:r>
            <a:r>
              <a:rPr lang="en-GB" dirty="0" err="1"/>
              <a:t>Eiche</a:t>
            </a:r>
            <a:r>
              <a:rPr lang="en-GB" dirty="0"/>
              <a:t> from the city trees project has come to give a talk at the school.</a:t>
            </a:r>
          </a:p>
          <a:p>
            <a:r>
              <a:rPr lang="en-GB" dirty="0"/>
              <a:t>2. Click on the audio buttons to hear the answers she gives in response to the students’ questions.</a:t>
            </a:r>
          </a:p>
          <a:p>
            <a:r>
              <a:rPr lang="en-GB" dirty="0"/>
              <a:t>3. Ask students to write down what the question to her could have been using wo-compounds.</a:t>
            </a:r>
          </a:p>
          <a:p>
            <a:r>
              <a:rPr lang="en-GB" dirty="0"/>
              <a:t>4.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Ich will die </a:t>
            </a:r>
            <a:r>
              <a:rPr lang="en-GB" dirty="0" err="1"/>
              <a:t>Straßen</a:t>
            </a:r>
            <a:r>
              <a:rPr lang="en-GB" dirty="0"/>
              <a:t> </a:t>
            </a:r>
            <a:r>
              <a:rPr lang="en-GB" dirty="0" err="1"/>
              <a:t>vor</a:t>
            </a:r>
            <a:r>
              <a:rPr lang="en-GB" dirty="0"/>
              <a:t> der </a:t>
            </a:r>
            <a:r>
              <a:rPr lang="en-GB" dirty="0" err="1"/>
              <a:t>heißen</a:t>
            </a:r>
            <a:r>
              <a:rPr lang="en-GB" dirty="0"/>
              <a:t> </a:t>
            </a:r>
            <a:r>
              <a:rPr lang="en-GB" dirty="0" err="1"/>
              <a:t>Sonne</a:t>
            </a:r>
            <a:r>
              <a:rPr lang="en-GB" dirty="0"/>
              <a:t> </a:t>
            </a:r>
            <a:r>
              <a:rPr lang="en-GB" dirty="0" err="1"/>
              <a:t>schützen</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Ich </a:t>
            </a:r>
            <a:r>
              <a:rPr lang="en-GB" dirty="0" err="1"/>
              <a:t>hoffe</a:t>
            </a:r>
            <a:r>
              <a:rPr lang="en-GB" dirty="0"/>
              <a:t> auf </a:t>
            </a:r>
            <a:r>
              <a:rPr lang="en-GB" dirty="0" err="1"/>
              <a:t>eine</a:t>
            </a:r>
            <a:r>
              <a:rPr lang="en-GB" dirty="0"/>
              <a:t> </a:t>
            </a:r>
            <a:r>
              <a:rPr lang="en-GB" dirty="0" err="1"/>
              <a:t>grüne</a:t>
            </a:r>
            <a:r>
              <a:rPr lang="en-GB" dirty="0"/>
              <a:t> Stadt.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Ich </a:t>
            </a:r>
            <a:r>
              <a:rPr lang="en-GB" dirty="0" err="1"/>
              <a:t>interessiere</a:t>
            </a:r>
            <a:r>
              <a:rPr lang="en-GB" dirty="0"/>
              <a:t> </a:t>
            </a:r>
            <a:r>
              <a:rPr lang="en-GB" dirty="0" err="1"/>
              <a:t>mich</a:t>
            </a:r>
            <a:r>
              <a:rPr lang="en-GB" dirty="0"/>
              <a:t> </a:t>
            </a:r>
            <a:r>
              <a:rPr lang="en-GB" dirty="0" err="1"/>
              <a:t>für</a:t>
            </a:r>
            <a:r>
              <a:rPr lang="en-GB" dirty="0"/>
              <a:t> </a:t>
            </a:r>
            <a:r>
              <a:rPr lang="en-GB" dirty="0" err="1"/>
              <a:t>Baumarten</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Ich </a:t>
            </a:r>
            <a:r>
              <a:rPr lang="en-GB" dirty="0" err="1"/>
              <a:t>nehme</a:t>
            </a:r>
            <a:r>
              <a:rPr lang="en-GB" dirty="0"/>
              <a:t> an </a:t>
            </a:r>
            <a:r>
              <a:rPr lang="en-GB" dirty="0" err="1"/>
              <a:t>vielen</a:t>
            </a:r>
            <a:r>
              <a:rPr lang="en-GB" dirty="0"/>
              <a:t> </a:t>
            </a:r>
            <a:r>
              <a:rPr lang="en-GB" dirty="0" err="1"/>
              <a:t>Schulprojekten</a:t>
            </a:r>
            <a:r>
              <a:rPr lang="en-GB" dirty="0"/>
              <a:t> </a:t>
            </a:r>
            <a:r>
              <a:rPr lang="en-GB" dirty="0" err="1"/>
              <a:t>teil</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Ich </a:t>
            </a:r>
            <a:r>
              <a:rPr lang="en-GB" dirty="0" err="1"/>
              <a:t>mache</a:t>
            </a:r>
            <a:r>
              <a:rPr lang="en-GB" dirty="0"/>
              <a:t> </a:t>
            </a:r>
            <a:r>
              <a:rPr lang="en-GB" dirty="0" err="1"/>
              <a:t>Druck</a:t>
            </a:r>
            <a:r>
              <a:rPr lang="en-GB" dirty="0"/>
              <a:t> auf </a:t>
            </a:r>
            <a:r>
              <a:rPr lang="en-GB" dirty="0" err="1"/>
              <a:t>lokale</a:t>
            </a:r>
            <a:r>
              <a:rPr lang="en-GB" dirty="0"/>
              <a:t> </a:t>
            </a:r>
            <a:r>
              <a:rPr lang="en-GB" dirty="0" err="1"/>
              <a:t>Betriebe</a:t>
            </a:r>
            <a:r>
              <a:rPr lang="en-GB" dirty="0"/>
              <a:t>. </a:t>
            </a:r>
            <a:r>
              <a:rPr lang="en-GB" dirty="0" err="1"/>
              <a:t>Ihre</a:t>
            </a:r>
            <a:r>
              <a:rPr lang="en-GB" dirty="0"/>
              <a:t> </a:t>
            </a:r>
            <a:r>
              <a:rPr lang="en-GB" dirty="0" err="1"/>
              <a:t>Teilnahme</a:t>
            </a:r>
            <a:r>
              <a:rPr lang="en-GB" dirty="0"/>
              <a:t> </a:t>
            </a:r>
            <a:r>
              <a:rPr lang="en-GB" dirty="0" err="1"/>
              <a:t>ist</a:t>
            </a:r>
            <a:r>
              <a:rPr lang="en-GB" dirty="0"/>
              <a:t> </a:t>
            </a:r>
            <a:r>
              <a:rPr lang="en-GB" dirty="0" err="1"/>
              <a:t>wichtig</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Ich </a:t>
            </a:r>
            <a:r>
              <a:rPr lang="en-GB" dirty="0" err="1"/>
              <a:t>freue</a:t>
            </a:r>
            <a:r>
              <a:rPr lang="en-GB" dirty="0"/>
              <a:t> </a:t>
            </a:r>
            <a:r>
              <a:rPr lang="en-GB" dirty="0" err="1"/>
              <a:t>mich</a:t>
            </a:r>
            <a:r>
              <a:rPr lang="en-GB" dirty="0"/>
              <a:t> auf </a:t>
            </a:r>
            <a:r>
              <a:rPr lang="en-GB" dirty="0" err="1"/>
              <a:t>unsere</a:t>
            </a:r>
            <a:r>
              <a:rPr lang="en-GB" dirty="0"/>
              <a:t> </a:t>
            </a:r>
            <a:r>
              <a:rPr lang="en-GB" dirty="0" err="1"/>
              <a:t>Zusammenarbeit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Ihr</a:t>
            </a:r>
            <a:r>
              <a:rPr lang="en-GB" dirty="0"/>
              <a:t> </a:t>
            </a:r>
            <a:r>
              <a:rPr lang="en-GB" dirty="0" err="1"/>
              <a:t>informiert</a:t>
            </a:r>
            <a:r>
              <a:rPr lang="en-GB" dirty="0"/>
              <a:t> </a:t>
            </a:r>
            <a:r>
              <a:rPr lang="en-GB" dirty="0" err="1"/>
              <a:t>euch</a:t>
            </a:r>
            <a:r>
              <a:rPr lang="en-GB" dirty="0"/>
              <a:t> </a:t>
            </a:r>
            <a:r>
              <a:rPr lang="en-GB" dirty="0" err="1"/>
              <a:t>über</a:t>
            </a:r>
            <a:r>
              <a:rPr lang="en-GB" dirty="0"/>
              <a:t> das </a:t>
            </a:r>
            <a:r>
              <a:rPr lang="en-GB" dirty="0" err="1"/>
              <a:t>Pflanzen</a:t>
            </a:r>
            <a:r>
              <a:rPr lang="en-GB" dirty="0"/>
              <a:t> von </a:t>
            </a:r>
            <a:r>
              <a:rPr lang="en-GB" dirty="0" err="1"/>
              <a:t>Bäumen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Ich </a:t>
            </a:r>
            <a:r>
              <a:rPr lang="en-GB" dirty="0" err="1"/>
              <a:t>habe</a:t>
            </a:r>
            <a:r>
              <a:rPr lang="en-GB" dirty="0"/>
              <a:t> Angst </a:t>
            </a:r>
            <a:r>
              <a:rPr lang="en-GB" dirty="0" err="1"/>
              <a:t>vor</a:t>
            </a:r>
            <a:r>
              <a:rPr lang="en-GB" dirty="0"/>
              <a:t> </a:t>
            </a:r>
            <a:r>
              <a:rPr lang="en-GB" dirty="0" err="1"/>
              <a:t>dem</a:t>
            </a:r>
            <a:r>
              <a:rPr lang="en-GB" dirty="0"/>
              <a:t> </a:t>
            </a:r>
            <a:r>
              <a:rPr lang="en-GB" dirty="0" err="1"/>
              <a:t>Baumsterben</a:t>
            </a:r>
            <a:r>
              <a:rPr lang="en-GB" dirty="0"/>
              <a:t>.</a:t>
            </a:r>
            <a:br>
              <a:rPr lang="en-GB" dirty="0"/>
            </a:b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a:t>
            </a:r>
            <a:r>
              <a:rPr lang="en-GB" b="0" dirty="0"/>
              <a:t>a more challenging version of this exercise can be found on the previous slide. </a:t>
            </a:r>
            <a:br>
              <a:rPr lang="en-GB" b="0" dirty="0"/>
            </a:br>
            <a:br>
              <a:rPr lang="en-GB" b="0" dirty="0"/>
            </a:br>
            <a:r>
              <a:rPr lang="en-GB" b="1" dirty="0"/>
              <a:t>Timing: 9 minutes</a:t>
            </a:r>
            <a:br>
              <a:rPr lang="en-GB" dirty="0"/>
            </a:br>
            <a:br>
              <a:rPr lang="en-GB" b="1" dirty="0"/>
            </a:br>
            <a:r>
              <a:rPr lang="en-GB" b="1" dirty="0"/>
              <a:t>Aim: </a:t>
            </a:r>
            <a:r>
              <a:rPr lang="en-GB" b="0" dirty="0"/>
              <a:t>to practise forming wo-compounds based on a statement.</a:t>
            </a:r>
          </a:p>
          <a:p>
            <a:endParaRPr lang="en-GB" b="0" dirty="0"/>
          </a:p>
          <a:p>
            <a:r>
              <a:rPr lang="en-GB" b="1" dirty="0"/>
              <a:t>Procedure:</a:t>
            </a:r>
            <a:br>
              <a:rPr lang="en-GB" dirty="0"/>
            </a:br>
            <a:r>
              <a:rPr lang="en-GB" dirty="0"/>
              <a:t>1. Explain the task. Frau </a:t>
            </a:r>
            <a:r>
              <a:rPr lang="en-GB" dirty="0" err="1"/>
              <a:t>Eiche</a:t>
            </a:r>
            <a:r>
              <a:rPr lang="en-GB" dirty="0"/>
              <a:t> from the city trees project has come to give a talk at the school.</a:t>
            </a:r>
          </a:p>
          <a:p>
            <a:r>
              <a:rPr lang="en-GB" dirty="0"/>
              <a:t>2. Click on the audio buttons to hear the answers she gives in response to the students’ questions.</a:t>
            </a:r>
          </a:p>
          <a:p>
            <a:r>
              <a:rPr lang="en-GB" dirty="0"/>
              <a:t>3. Ask students to note down what she says in German, and then to write down what the question to her could have been using wo- compounds.</a:t>
            </a:r>
          </a:p>
          <a:p>
            <a:r>
              <a:rPr lang="en-GB" dirty="0"/>
              <a:t>4.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Ich will die </a:t>
            </a:r>
            <a:r>
              <a:rPr lang="en-GB" dirty="0" err="1"/>
              <a:t>Straßen</a:t>
            </a:r>
            <a:r>
              <a:rPr lang="en-GB" dirty="0"/>
              <a:t> </a:t>
            </a:r>
            <a:r>
              <a:rPr lang="en-GB" dirty="0" err="1"/>
              <a:t>vor</a:t>
            </a:r>
            <a:r>
              <a:rPr lang="en-GB" dirty="0"/>
              <a:t> der </a:t>
            </a:r>
            <a:r>
              <a:rPr lang="en-GB" dirty="0" err="1"/>
              <a:t>heißen</a:t>
            </a:r>
            <a:r>
              <a:rPr lang="en-GB" dirty="0"/>
              <a:t> </a:t>
            </a:r>
            <a:r>
              <a:rPr lang="en-GB" dirty="0" err="1"/>
              <a:t>Sonne</a:t>
            </a:r>
            <a:r>
              <a:rPr lang="en-GB" dirty="0"/>
              <a:t> </a:t>
            </a:r>
            <a:r>
              <a:rPr lang="en-GB" dirty="0" err="1"/>
              <a:t>schützen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Ich </a:t>
            </a:r>
            <a:r>
              <a:rPr lang="en-GB" dirty="0" err="1"/>
              <a:t>hoffe</a:t>
            </a:r>
            <a:r>
              <a:rPr lang="en-GB" dirty="0"/>
              <a:t> auf </a:t>
            </a:r>
            <a:r>
              <a:rPr lang="en-GB" dirty="0" err="1"/>
              <a:t>eine</a:t>
            </a:r>
            <a:r>
              <a:rPr lang="en-GB" dirty="0"/>
              <a:t> </a:t>
            </a:r>
            <a:r>
              <a:rPr lang="en-GB" dirty="0" err="1"/>
              <a:t>grüne</a:t>
            </a:r>
            <a:r>
              <a:rPr lang="en-GB" dirty="0"/>
              <a:t> Stadt.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Ich </a:t>
            </a:r>
            <a:r>
              <a:rPr lang="en-GB" dirty="0" err="1"/>
              <a:t>interessiere</a:t>
            </a:r>
            <a:r>
              <a:rPr lang="en-GB" dirty="0"/>
              <a:t> </a:t>
            </a:r>
            <a:r>
              <a:rPr lang="en-GB" dirty="0" err="1"/>
              <a:t>mich</a:t>
            </a:r>
            <a:r>
              <a:rPr lang="en-GB" dirty="0"/>
              <a:t> </a:t>
            </a:r>
            <a:r>
              <a:rPr lang="en-GB" dirty="0" err="1"/>
              <a:t>für</a:t>
            </a:r>
            <a:r>
              <a:rPr lang="en-GB" dirty="0"/>
              <a:t> </a:t>
            </a:r>
            <a:r>
              <a:rPr lang="en-GB" dirty="0" err="1"/>
              <a:t>Baumarten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Ich </a:t>
            </a:r>
            <a:r>
              <a:rPr lang="en-GB" dirty="0" err="1"/>
              <a:t>nehme</a:t>
            </a:r>
            <a:r>
              <a:rPr lang="en-GB" dirty="0"/>
              <a:t> an </a:t>
            </a:r>
            <a:r>
              <a:rPr lang="en-GB" dirty="0" err="1"/>
              <a:t>vielen</a:t>
            </a:r>
            <a:r>
              <a:rPr lang="en-GB" dirty="0"/>
              <a:t> </a:t>
            </a:r>
            <a:r>
              <a:rPr lang="en-GB" dirty="0" err="1"/>
              <a:t>Schulprojekten</a:t>
            </a:r>
            <a:r>
              <a:rPr lang="en-GB" dirty="0"/>
              <a:t> </a:t>
            </a:r>
            <a:r>
              <a:rPr lang="en-GB" dirty="0" err="1"/>
              <a:t>teil</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Ich </a:t>
            </a:r>
            <a:r>
              <a:rPr lang="en-GB" dirty="0" err="1"/>
              <a:t>mache</a:t>
            </a:r>
            <a:r>
              <a:rPr lang="en-GB" dirty="0"/>
              <a:t> </a:t>
            </a:r>
            <a:r>
              <a:rPr lang="en-GB" dirty="0" err="1"/>
              <a:t>Druck</a:t>
            </a:r>
            <a:r>
              <a:rPr lang="en-GB" dirty="0"/>
              <a:t> auf </a:t>
            </a:r>
            <a:r>
              <a:rPr lang="en-GB" dirty="0" err="1"/>
              <a:t>lokale</a:t>
            </a:r>
            <a:r>
              <a:rPr lang="en-GB" dirty="0"/>
              <a:t> </a:t>
            </a:r>
            <a:r>
              <a:rPr lang="en-GB" dirty="0" err="1"/>
              <a:t>Betriebe</a:t>
            </a:r>
            <a:r>
              <a:rPr lang="en-GB" dirty="0"/>
              <a:t>. </a:t>
            </a:r>
            <a:r>
              <a:rPr lang="en-GB" dirty="0" err="1"/>
              <a:t>Ihre</a:t>
            </a:r>
            <a:r>
              <a:rPr lang="en-GB" dirty="0"/>
              <a:t> </a:t>
            </a:r>
            <a:r>
              <a:rPr lang="en-GB" dirty="0" err="1"/>
              <a:t>Teilnahme</a:t>
            </a:r>
            <a:r>
              <a:rPr lang="en-GB" dirty="0"/>
              <a:t> </a:t>
            </a:r>
            <a:r>
              <a:rPr lang="en-GB" dirty="0" err="1"/>
              <a:t>ist</a:t>
            </a:r>
            <a:r>
              <a:rPr lang="en-GB" dirty="0"/>
              <a:t> </a:t>
            </a:r>
            <a:r>
              <a:rPr lang="en-GB" dirty="0" err="1"/>
              <a:t>wichtig</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Ich </a:t>
            </a:r>
            <a:r>
              <a:rPr lang="en-GB" dirty="0" err="1"/>
              <a:t>freue</a:t>
            </a:r>
            <a:r>
              <a:rPr lang="en-GB" dirty="0"/>
              <a:t> </a:t>
            </a:r>
            <a:r>
              <a:rPr lang="en-GB" dirty="0" err="1"/>
              <a:t>mich</a:t>
            </a:r>
            <a:r>
              <a:rPr lang="en-GB" dirty="0"/>
              <a:t> auf </a:t>
            </a:r>
            <a:r>
              <a:rPr lang="en-GB" dirty="0" err="1"/>
              <a:t>unsere</a:t>
            </a:r>
            <a:r>
              <a:rPr lang="en-GB" dirty="0"/>
              <a:t> </a:t>
            </a:r>
            <a:r>
              <a:rPr lang="en-GB" dirty="0" err="1"/>
              <a:t>Zusammenarbeit</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Ihr</a:t>
            </a:r>
            <a:r>
              <a:rPr lang="en-GB" dirty="0"/>
              <a:t> </a:t>
            </a:r>
            <a:r>
              <a:rPr lang="en-GB" dirty="0" err="1"/>
              <a:t>informiert</a:t>
            </a:r>
            <a:r>
              <a:rPr lang="en-GB" dirty="0"/>
              <a:t> </a:t>
            </a:r>
            <a:r>
              <a:rPr lang="en-GB" dirty="0" err="1"/>
              <a:t>euch</a:t>
            </a:r>
            <a:r>
              <a:rPr lang="en-GB" dirty="0"/>
              <a:t> </a:t>
            </a:r>
            <a:r>
              <a:rPr lang="en-GB" dirty="0" err="1"/>
              <a:t>über</a:t>
            </a:r>
            <a:r>
              <a:rPr lang="en-GB" dirty="0"/>
              <a:t> das </a:t>
            </a:r>
            <a:r>
              <a:rPr lang="en-GB" dirty="0" err="1"/>
              <a:t>Pflanzen</a:t>
            </a:r>
            <a:r>
              <a:rPr lang="en-GB" dirty="0"/>
              <a:t> von </a:t>
            </a:r>
            <a:r>
              <a:rPr lang="en-GB" dirty="0" err="1"/>
              <a:t>Bäumen</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Ich </a:t>
            </a:r>
            <a:r>
              <a:rPr lang="en-GB" dirty="0" err="1"/>
              <a:t>habe</a:t>
            </a:r>
            <a:r>
              <a:rPr lang="en-GB" dirty="0"/>
              <a:t> Angst </a:t>
            </a:r>
            <a:r>
              <a:rPr lang="en-GB" dirty="0" err="1"/>
              <a:t>vor</a:t>
            </a:r>
            <a:r>
              <a:rPr lang="en-GB" dirty="0"/>
              <a:t> </a:t>
            </a:r>
            <a:r>
              <a:rPr lang="en-GB" dirty="0" err="1"/>
              <a:t>dem</a:t>
            </a:r>
            <a:r>
              <a:rPr lang="en-GB" dirty="0"/>
              <a:t> </a:t>
            </a:r>
            <a:r>
              <a:rPr lang="en-GB" dirty="0" err="1"/>
              <a:t>Baumsterben</a:t>
            </a:r>
            <a:r>
              <a:rPr lang="en-GB" dirty="0"/>
              <a:t>. </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385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 (two slides)</a:t>
            </a:r>
            <a:br>
              <a:rPr lang="en-GB" dirty="0"/>
            </a:br>
            <a:br>
              <a:rPr lang="en-GB" b="1" dirty="0"/>
            </a:br>
            <a:r>
              <a:rPr lang="en-GB" b="1" dirty="0"/>
              <a:t>Aim: </a:t>
            </a:r>
            <a:r>
              <a:rPr lang="en-GB" b="0" dirty="0"/>
              <a:t>to practise producing wo-compounds orally.</a:t>
            </a:r>
            <a:br>
              <a:rPr lang="en-GB" dirty="0"/>
            </a:br>
            <a:br>
              <a:rPr lang="en-GB" dirty="0"/>
            </a:br>
            <a:r>
              <a:rPr lang="en-GB" b="1" dirty="0"/>
              <a:t>Procedure:</a:t>
            </a:r>
            <a:br>
              <a:rPr lang="en-GB" dirty="0"/>
            </a:br>
            <a:r>
              <a:rPr lang="en-GB" dirty="0"/>
              <a:t>1. Student A creates a wo-question based on one of the answers in yellow, without telling their partner which answer they are using, e.g. if they chose ‘</a:t>
            </a:r>
            <a:r>
              <a:rPr lang="en-GB" i="1" dirty="0"/>
              <a:t>Ich </a:t>
            </a:r>
            <a:r>
              <a:rPr lang="en-GB" i="1" dirty="0" err="1"/>
              <a:t>habe</a:t>
            </a:r>
            <a:r>
              <a:rPr lang="en-GB" i="1" dirty="0"/>
              <a:t> Angst </a:t>
            </a:r>
            <a:r>
              <a:rPr lang="en-GB" i="1" dirty="0" err="1"/>
              <a:t>vor</a:t>
            </a:r>
            <a:r>
              <a:rPr lang="en-GB" i="1" dirty="0"/>
              <a:t> Wasser’ </a:t>
            </a:r>
            <a:r>
              <a:rPr lang="en-GB" i="0" dirty="0"/>
              <a:t>they would ask </a:t>
            </a:r>
            <a:r>
              <a:rPr lang="en-GB" i="1" dirty="0"/>
              <a:t>‘</a:t>
            </a:r>
            <a:r>
              <a:rPr lang="en-GB" i="1" dirty="0" err="1"/>
              <a:t>Wovor</a:t>
            </a:r>
            <a:r>
              <a:rPr lang="en-GB" i="1" dirty="0"/>
              <a:t> hast du Angst?’</a:t>
            </a:r>
            <a:endParaRPr lang="en-GB" dirty="0"/>
          </a:p>
          <a:p>
            <a:r>
              <a:rPr lang="en-GB" dirty="0"/>
              <a:t>2. Student B says which of the answers they think Student A has asked about. In this example they would say ‘</a:t>
            </a:r>
            <a:r>
              <a:rPr lang="en-GB" i="1" dirty="0"/>
              <a:t>Ich </a:t>
            </a:r>
            <a:r>
              <a:rPr lang="en-GB" i="1" dirty="0" err="1"/>
              <a:t>habe</a:t>
            </a:r>
            <a:r>
              <a:rPr lang="en-GB" i="1" dirty="0"/>
              <a:t> Angst </a:t>
            </a:r>
            <a:r>
              <a:rPr lang="en-GB" i="1" dirty="0" err="1"/>
              <a:t>vor</a:t>
            </a:r>
            <a:r>
              <a:rPr lang="en-GB" i="1" dirty="0"/>
              <a:t> Wasser’.</a:t>
            </a:r>
            <a:endParaRPr lang="en-GB" dirty="0"/>
          </a:p>
          <a:p>
            <a:r>
              <a:rPr lang="en-GB" dirty="0"/>
              <a:t>3. Student A repeats the process until they have asked questions based on all four answers on the slide.</a:t>
            </a:r>
          </a:p>
          <a:p>
            <a:r>
              <a:rPr lang="en-GB" dirty="0"/>
              <a:t>4. Click to reveal the questions.</a:t>
            </a:r>
          </a:p>
          <a:p>
            <a:r>
              <a:rPr lang="en-GB" dirty="0"/>
              <a:t>5. Repeat on the following slide with partners swapping roles.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095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practise aural comprehension of this week’s new vocabulary set.</a:t>
            </a:r>
            <a:br>
              <a:rPr lang="en-GB" b="0" dirty="0"/>
            </a:br>
            <a:br>
              <a:rPr lang="en-GB" dirty="0"/>
            </a:br>
            <a:r>
              <a:rPr lang="en-GB" b="1" dirty="0"/>
              <a:t>Procedure:</a:t>
            </a:r>
            <a:br>
              <a:rPr lang="en-GB" dirty="0"/>
            </a:br>
            <a:r>
              <a:rPr lang="en-GB" dirty="0"/>
              <a:t>1. Click to play the audio.</a:t>
            </a:r>
          </a:p>
          <a:p>
            <a:r>
              <a:rPr lang="en-GB" dirty="0"/>
              <a:t>2. Students write the corresponding letter.</a:t>
            </a:r>
          </a:p>
          <a:p>
            <a:r>
              <a:rPr lang="en-GB" dirty="0"/>
              <a:t>3. Click to check responses.</a:t>
            </a:r>
          </a:p>
          <a:p>
            <a:r>
              <a:rPr lang="en-GB" dirty="0"/>
              <a:t>4. Teachers may then also seek to practise oral recall by using the letters, e.g. “Wie </a:t>
            </a:r>
            <a:r>
              <a:rPr lang="en-GB" dirty="0" err="1"/>
              <a:t>heißt</a:t>
            </a:r>
            <a:r>
              <a:rPr lang="en-GB" dirty="0"/>
              <a:t> Q auf Deutsch?” “</a:t>
            </a:r>
            <a:r>
              <a:rPr lang="en-GB" dirty="0" err="1"/>
              <a:t>Hilfe</a:t>
            </a:r>
            <a:r>
              <a:rPr lang="en-GB" dirty="0"/>
              <a:t>.” “</a:t>
            </a:r>
            <a:r>
              <a:rPr lang="en-GB" dirty="0" err="1"/>
              <a:t>Ja</a:t>
            </a:r>
            <a:r>
              <a:rPr lang="en-GB" dirty="0"/>
              <a:t>, </a:t>
            </a:r>
            <a:r>
              <a:rPr lang="en-GB" dirty="0" err="1"/>
              <a:t>richtig</a:t>
            </a:r>
            <a:r>
              <a:rPr lang="en-GB" dirty="0"/>
              <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drohen</a:t>
            </a:r>
            <a:br>
              <a:rPr lang="en-GB" dirty="0"/>
            </a:br>
            <a:r>
              <a:rPr lang="en-GB" dirty="0"/>
              <a:t>2. </a:t>
            </a:r>
            <a:r>
              <a:rPr lang="en-GB" dirty="0" err="1"/>
              <a:t>davor</a:t>
            </a:r>
            <a:br>
              <a:rPr lang="en-GB" dirty="0"/>
            </a:br>
            <a:r>
              <a:rPr lang="en-GB" dirty="0"/>
              <a:t>3. die Umwelt</a:t>
            </a:r>
            <a:br>
              <a:rPr lang="en-GB" dirty="0"/>
            </a:br>
            <a:r>
              <a:rPr lang="en-GB" dirty="0"/>
              <a:t>4. das Wetter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darüber</a:t>
            </a:r>
            <a:br>
              <a:rPr lang="en-GB" dirty="0"/>
            </a:br>
            <a:r>
              <a:rPr lang="en-GB" dirty="0"/>
              <a:t>6. die </a:t>
            </a:r>
            <a:r>
              <a:rPr lang="en-GB" dirty="0" err="1"/>
              <a:t>Natur</a:t>
            </a:r>
            <a:br>
              <a:rPr lang="en-GB" dirty="0"/>
            </a:br>
            <a:r>
              <a:rPr lang="en-GB" dirty="0"/>
              <a:t>7. </a:t>
            </a:r>
            <a:r>
              <a:rPr lang="en-GB" dirty="0" err="1"/>
              <a:t>entstehen</a:t>
            </a:r>
            <a:br>
              <a:rPr lang="en-GB" dirty="0"/>
            </a:br>
            <a:r>
              <a:rPr lang="en-GB" dirty="0"/>
              <a:t>8. </a:t>
            </a:r>
            <a:r>
              <a:rPr lang="en-GB" dirty="0" err="1"/>
              <a:t>damit</a:t>
            </a:r>
            <a:br>
              <a:rPr lang="en-GB" dirty="0"/>
            </a:br>
            <a:r>
              <a:rPr lang="en-GB" dirty="0"/>
              <a:t>9. </a:t>
            </a:r>
            <a:r>
              <a:rPr lang="en-GB" dirty="0" err="1"/>
              <a:t>dafür</a:t>
            </a:r>
            <a:br>
              <a:rPr lang="en-GB" dirty="0"/>
            </a:br>
            <a:r>
              <a:rPr lang="en-GB" dirty="0"/>
              <a:t>10. die </a:t>
            </a:r>
            <a:r>
              <a:rPr lang="en-GB" dirty="0" err="1"/>
              <a:t>Hilfe</a:t>
            </a:r>
            <a:br>
              <a:rPr lang="en-GB" dirty="0"/>
            </a:br>
            <a:r>
              <a:rPr lang="en-GB" dirty="0"/>
              <a:t>11. </a:t>
            </a:r>
            <a:r>
              <a:rPr lang="en-GB" dirty="0" err="1"/>
              <a:t>darauf</a:t>
            </a:r>
            <a:br>
              <a:rPr lang="en-GB" dirty="0"/>
            </a:br>
            <a:r>
              <a:rPr lang="en-GB" dirty="0"/>
              <a:t>12. </a:t>
            </a:r>
            <a:r>
              <a:rPr lang="en-GB" dirty="0" err="1"/>
              <a:t>sich</a:t>
            </a:r>
            <a:r>
              <a:rPr lang="en-GB" dirty="0"/>
              <a:t> </a:t>
            </a:r>
            <a:r>
              <a:rPr lang="en-GB" dirty="0" err="1"/>
              <a:t>informieren</a:t>
            </a:r>
            <a:r>
              <a:rPr lang="en-GB" dirty="0"/>
              <a:t> </a:t>
            </a:r>
            <a:r>
              <a:rPr lang="en-GB" dirty="0" err="1"/>
              <a:t>über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13. </a:t>
            </a:r>
            <a:r>
              <a:rPr lang="en-GB" dirty="0" err="1"/>
              <a:t>informieren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14. der Schutz</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15. </a:t>
            </a:r>
            <a:r>
              <a:rPr lang="en-GB" dirty="0" err="1"/>
              <a:t>extrem</a:t>
            </a: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practise answering wo-compound answers and to provide students with the opportunity to write more freely without answer prompts.</a:t>
            </a:r>
            <a:br>
              <a:rPr lang="en-GB" b="0" dirty="0"/>
            </a:br>
            <a:br>
              <a:rPr lang="en-GB" b="0" dirty="0"/>
            </a:br>
            <a:r>
              <a:rPr lang="en-GB" b="1" dirty="0"/>
              <a:t>Procedure:</a:t>
            </a:r>
            <a:br>
              <a:rPr lang="en-GB" dirty="0"/>
            </a:br>
            <a:r>
              <a:rPr lang="en-GB" dirty="0"/>
              <a:t>1. Ask students if they can think what </a:t>
            </a:r>
            <a:r>
              <a:rPr lang="en-GB" i="1" dirty="0"/>
              <a:t>du </a:t>
            </a:r>
            <a:r>
              <a:rPr lang="en-GB" i="1" dirty="0" err="1"/>
              <a:t>bist</a:t>
            </a:r>
            <a:r>
              <a:rPr lang="en-GB" i="1" dirty="0"/>
              <a:t> </a:t>
            </a:r>
            <a:r>
              <a:rPr lang="en-GB" i="1" dirty="0" err="1"/>
              <a:t>daran</a:t>
            </a:r>
            <a:r>
              <a:rPr lang="en-GB" i="1" dirty="0"/>
              <a:t> </a:t>
            </a:r>
            <a:r>
              <a:rPr lang="en-GB" dirty="0"/>
              <a:t>means, now that they have knowledge of da-compounds.</a:t>
            </a:r>
          </a:p>
          <a:p>
            <a:r>
              <a:rPr lang="en-GB" dirty="0"/>
              <a:t>2. Ask them to answer the questions with their own opinions. </a:t>
            </a:r>
          </a:p>
          <a:p>
            <a:r>
              <a:rPr lang="en-GB" dirty="0"/>
              <a:t>3. If time permits, ask students to read out their answers and have a short discussion based on them.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5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Student worksheet answers: https://</a:t>
            </a:r>
            <a:r>
              <a:rPr lang="en-GB" sz="1200" b="0" i="0" dirty="0" err="1">
                <a:latin typeface="+mn-lt"/>
                <a:ea typeface="Calibri"/>
                <a:cs typeface="Calibri"/>
                <a:sym typeface="Calibri"/>
              </a:rPr>
              <a:t>resources.ncelp.org</a:t>
            </a:r>
            <a:r>
              <a:rPr lang="en-GB" sz="1200" b="0" i="0" dirty="0">
                <a:latin typeface="+mn-lt"/>
                <a:ea typeface="Calibri"/>
                <a:cs typeface="Calibri"/>
                <a:sym typeface="Calibri"/>
              </a:rPr>
              <a:t>/concern/resources/cv43nz36c?locale=</a:t>
            </a:r>
            <a:r>
              <a:rPr lang="en-GB" sz="1200" b="0" i="0" dirty="0" err="1">
                <a:latin typeface="+mn-lt"/>
                <a:ea typeface="Calibri"/>
                <a:cs typeface="Calibri"/>
                <a:sym typeface="Calibri"/>
              </a:rPr>
              <a:t>en</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(6 slides in total)</a:t>
            </a:r>
            <a:br>
              <a:rPr lang="en-GB" dirty="0"/>
            </a:br>
            <a:br>
              <a:rPr lang="en-GB" b="1" dirty="0"/>
            </a:br>
            <a:r>
              <a:rPr lang="en-GB" b="1" dirty="0"/>
              <a:t>Aim: </a:t>
            </a:r>
            <a:r>
              <a:rPr lang="en-GB" b="0" dirty="0"/>
              <a:t>to practise receptive then productive use of this week’s new vocabulary in the oral modality.</a:t>
            </a:r>
            <a:br>
              <a:rPr lang="en-GB" dirty="0"/>
            </a:br>
            <a:br>
              <a:rPr lang="en-GB" dirty="0"/>
            </a:br>
            <a:r>
              <a:rPr lang="en-GB" b="1" dirty="0"/>
              <a:t>Procedure:</a:t>
            </a:r>
            <a:br>
              <a:rPr lang="en-GB" dirty="0"/>
            </a:br>
            <a:r>
              <a:rPr lang="en-GB" dirty="0"/>
              <a:t>1. Students take it in turns to ask each other what an item means in English: ‘Was </a:t>
            </a:r>
            <a:r>
              <a:rPr lang="en-GB" dirty="0" err="1"/>
              <a:t>heißt</a:t>
            </a:r>
            <a:r>
              <a:rPr lang="en-GB" dirty="0"/>
              <a:t> A auf </a:t>
            </a:r>
            <a:r>
              <a:rPr lang="en-GB" dirty="0" err="1"/>
              <a:t>Englisch</a:t>
            </a:r>
            <a:r>
              <a:rPr lang="en-GB" dirty="0"/>
              <a:t>?’ Students can turn away from the board so that they are only listening to their partner, or they can remain facing the board so that they also have reference to the written forms.</a:t>
            </a:r>
          </a:p>
          <a:p>
            <a:r>
              <a:rPr lang="en-GB" dirty="0"/>
              <a:t>2. Click to start the timer – there is time for students to ask and answer (i.e. two rounds) within the time.</a:t>
            </a:r>
          </a:p>
          <a:p>
            <a:r>
              <a:rPr lang="en-GB" dirty="0"/>
              <a:t>3. Repeat for the following slide.</a:t>
            </a:r>
            <a:br>
              <a:rPr lang="en-GB" dirty="0"/>
            </a:br>
            <a:r>
              <a:rPr lang="en-GB" dirty="0"/>
              <a:t>4. For the next two slides, students ask: Was </a:t>
            </a:r>
            <a:r>
              <a:rPr lang="en-GB" dirty="0" err="1"/>
              <a:t>heißt</a:t>
            </a:r>
            <a:r>
              <a:rPr lang="en-GB" dirty="0"/>
              <a:t> A auf Deutsch? to elicit productive use of the new vocabulary.</a:t>
            </a:r>
            <a:br>
              <a:rPr lang="en-GB" dirty="0"/>
            </a:br>
            <a:r>
              <a:rPr lang="en-GB" dirty="0"/>
              <a:t>5. The final two slides are optional; the teacher may use them to elicit productive use of the new vocabulary.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[2/6]</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138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b="1" dirty="0"/>
              <a:t>3/6</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47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[4/6]</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040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for teacher use</a:t>
            </a:r>
            <a:br>
              <a:rPr lang="en-GB" b="1" dirty="0"/>
            </a:br>
            <a:r>
              <a:rPr lang="en-GB" b="1" dirty="0"/>
              <a:t>[5/6]</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166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[6/6]</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187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gif"/></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33.png"/><Relationship Id="rId18" Type="http://schemas.openxmlformats.org/officeDocument/2006/relationships/audio" Target="../media/audio28.wav"/><Relationship Id="rId3" Type="http://schemas.openxmlformats.org/officeDocument/2006/relationships/image" Target="../media/image4.png"/><Relationship Id="rId21" Type="http://schemas.openxmlformats.org/officeDocument/2006/relationships/audio" Target="../media/audio31.wav"/><Relationship Id="rId7" Type="http://schemas.openxmlformats.org/officeDocument/2006/relationships/audio" Target="../media/audio20.wav"/><Relationship Id="rId12" Type="http://schemas.openxmlformats.org/officeDocument/2006/relationships/image" Target="../media/image32.png"/><Relationship Id="rId17" Type="http://schemas.openxmlformats.org/officeDocument/2006/relationships/audio" Target="../media/audio27.wav"/><Relationship Id="rId2" Type="http://schemas.openxmlformats.org/officeDocument/2006/relationships/notesSlide" Target="../notesSlides/notesSlide12.xml"/><Relationship Id="rId16" Type="http://schemas.openxmlformats.org/officeDocument/2006/relationships/audio" Target="../media/audio26.wav"/><Relationship Id="rId20" Type="http://schemas.openxmlformats.org/officeDocument/2006/relationships/audio" Target="../media/audio30.wav"/><Relationship Id="rId1" Type="http://schemas.openxmlformats.org/officeDocument/2006/relationships/slideLayout" Target="../slideLayouts/slideLayout2.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5" Type="http://schemas.openxmlformats.org/officeDocument/2006/relationships/audio" Target="../media/audio25.wav"/><Relationship Id="rId10" Type="http://schemas.openxmlformats.org/officeDocument/2006/relationships/audio" Target="../media/audio23.wav"/><Relationship Id="rId19" Type="http://schemas.openxmlformats.org/officeDocument/2006/relationships/audio" Target="../media/audio29.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image" Target="../media/image34.png"/><Relationship Id="rId22" Type="http://schemas.openxmlformats.org/officeDocument/2006/relationships/audio" Target="../media/audio32.wav"/></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35.gif"/></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jp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4.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7.png"/><Relationship Id="rId3" Type="http://schemas.microsoft.com/office/2007/relationships/media" Target="../media/media2.mp3"/><Relationship Id="rId7" Type="http://schemas.openxmlformats.org/officeDocument/2006/relationships/image" Target="../media/image1.jpg"/><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5.jpeg"/><Relationship Id="rId5" Type="http://schemas.openxmlformats.org/officeDocument/2006/relationships/slideLayout" Target="../slideLayouts/slideLayout2.xml"/><Relationship Id="rId10" Type="http://schemas.openxmlformats.org/officeDocument/2006/relationships/audio" Target="../media/audio1.wav"/><Relationship Id="rId4" Type="http://schemas.openxmlformats.org/officeDocument/2006/relationships/audio" Target="../media/media2.mp3"/><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55.svg"/><Relationship Id="rId3" Type="http://schemas.openxmlformats.org/officeDocument/2006/relationships/image" Target="../media/image4.png"/><Relationship Id="rId7" Type="http://schemas.openxmlformats.org/officeDocument/2006/relationships/image" Target="../media/image51.gif"/><Relationship Id="rId12"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34.wav"/><Relationship Id="rId11" Type="http://schemas.openxmlformats.org/officeDocument/2006/relationships/image" Target="../media/image53.png"/><Relationship Id="rId5" Type="http://schemas.openxmlformats.org/officeDocument/2006/relationships/image" Target="../media/image35.gif"/><Relationship Id="rId10" Type="http://schemas.openxmlformats.org/officeDocument/2006/relationships/audio" Target="../media/audio36.wav"/><Relationship Id="rId4" Type="http://schemas.openxmlformats.org/officeDocument/2006/relationships/audio" Target="../media/audio33.wav"/><Relationship Id="rId9" Type="http://schemas.openxmlformats.org/officeDocument/2006/relationships/image" Target="../media/image52.jpeg"/></Relationships>
</file>

<file path=ppt/slides/_rels/slide21.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image" Target="../media/image55.svg"/><Relationship Id="rId3" Type="http://schemas.openxmlformats.org/officeDocument/2006/relationships/image" Target="../media/image4.png"/><Relationship Id="rId7" Type="http://schemas.openxmlformats.org/officeDocument/2006/relationships/image" Target="../media/image57.png"/><Relationship Id="rId12"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6.gif"/><Relationship Id="rId11" Type="http://schemas.openxmlformats.org/officeDocument/2006/relationships/image" Target="../media/image59.png"/><Relationship Id="rId5" Type="http://schemas.openxmlformats.org/officeDocument/2006/relationships/audio" Target="../media/audio38.wav"/><Relationship Id="rId10" Type="http://schemas.openxmlformats.org/officeDocument/2006/relationships/audio" Target="../media/audio40.wav"/><Relationship Id="rId4" Type="http://schemas.openxmlformats.org/officeDocument/2006/relationships/audio" Target="../media/audio37.wav"/><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sv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4.gif"/><Relationship Id="rId4" Type="http://schemas.openxmlformats.org/officeDocument/2006/relationships/image" Target="../media/image63.gif"/></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audio" Target="../media/audio45.wav"/><Relationship Id="rId3" Type="http://schemas.openxmlformats.org/officeDocument/2006/relationships/image" Target="../media/image4.png"/><Relationship Id="rId21" Type="http://schemas.openxmlformats.org/officeDocument/2006/relationships/audio" Target="../media/audio48.wav"/><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audio" Target="../media/audio44.wav"/><Relationship Id="rId2" Type="http://schemas.openxmlformats.org/officeDocument/2006/relationships/notesSlide" Target="../notesSlides/notesSlide25.xml"/><Relationship Id="rId16" Type="http://schemas.openxmlformats.org/officeDocument/2006/relationships/audio" Target="../media/audio43.wav"/><Relationship Id="rId20" Type="http://schemas.openxmlformats.org/officeDocument/2006/relationships/audio" Target="../media/audio47.wav"/><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audio" Target="../media/audio42.wav"/><Relationship Id="rId23" Type="http://schemas.openxmlformats.org/officeDocument/2006/relationships/image" Target="../media/image78.gif"/><Relationship Id="rId10" Type="http://schemas.openxmlformats.org/officeDocument/2006/relationships/image" Target="../media/image73.png"/><Relationship Id="rId19" Type="http://schemas.openxmlformats.org/officeDocument/2006/relationships/audio" Target="../media/audio46.wav"/><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audio" Target="../media/audio41.wav"/><Relationship Id="rId22" Type="http://schemas.openxmlformats.org/officeDocument/2006/relationships/image" Target="../media/image77.gif"/></Relationships>
</file>

<file path=ppt/slides/_rels/slide26.xml.rels><?xml version="1.0" encoding="UTF-8" standalone="yes"?>
<Relationships xmlns="http://schemas.openxmlformats.org/package/2006/relationships"><Relationship Id="rId8" Type="http://schemas.openxmlformats.org/officeDocument/2006/relationships/audio" Target="../media/audio53.wav"/><Relationship Id="rId3" Type="http://schemas.openxmlformats.org/officeDocument/2006/relationships/image" Target="../media/image4.png"/><Relationship Id="rId7" Type="http://schemas.openxmlformats.org/officeDocument/2006/relationships/audio" Target="../media/audio52.wav"/><Relationship Id="rId12"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audio" Target="../media/audio51.wav"/><Relationship Id="rId11" Type="http://schemas.openxmlformats.org/officeDocument/2006/relationships/audio" Target="../media/audio56.wav"/><Relationship Id="rId5" Type="http://schemas.openxmlformats.org/officeDocument/2006/relationships/audio" Target="../media/audio50.wav"/><Relationship Id="rId10" Type="http://schemas.openxmlformats.org/officeDocument/2006/relationships/audio" Target="../media/audio55.wav"/><Relationship Id="rId4" Type="http://schemas.openxmlformats.org/officeDocument/2006/relationships/audio" Target="../media/audio49.wav"/><Relationship Id="rId9" Type="http://schemas.openxmlformats.org/officeDocument/2006/relationships/audio" Target="../media/audio54.wav"/></Relationships>
</file>

<file path=ppt/slides/_rels/slide27.xml.rels><?xml version="1.0" encoding="UTF-8" standalone="yes"?>
<Relationships xmlns="http://schemas.openxmlformats.org/package/2006/relationships"><Relationship Id="rId8" Type="http://schemas.openxmlformats.org/officeDocument/2006/relationships/audio" Target="../media/audio52.wav"/><Relationship Id="rId3" Type="http://schemas.openxmlformats.org/officeDocument/2006/relationships/image" Target="../media/image4.png"/><Relationship Id="rId7" Type="http://schemas.openxmlformats.org/officeDocument/2006/relationships/audio" Target="../media/audio51.wav"/><Relationship Id="rId12" Type="http://schemas.openxmlformats.org/officeDocument/2006/relationships/audio" Target="../media/audio54.wav"/><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audio" Target="../media/audio50.wav"/><Relationship Id="rId11" Type="http://schemas.openxmlformats.org/officeDocument/2006/relationships/audio" Target="../media/audio56.wav"/><Relationship Id="rId5" Type="http://schemas.openxmlformats.org/officeDocument/2006/relationships/audio" Target="../media/audio49.wav"/><Relationship Id="rId10" Type="http://schemas.openxmlformats.org/officeDocument/2006/relationships/audio" Target="../media/audio55.wav"/><Relationship Id="rId4" Type="http://schemas.openxmlformats.org/officeDocument/2006/relationships/image" Target="../media/image79.png"/><Relationship Id="rId9" Type="http://schemas.openxmlformats.org/officeDocument/2006/relationships/audio" Target="../media/audio53.wav"/></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3" Type="http://schemas.openxmlformats.org/officeDocument/2006/relationships/audio" Target="../media/audio11.wav"/><Relationship Id="rId18" Type="http://schemas.openxmlformats.org/officeDocument/2006/relationships/audio" Target="../media/audio16.wav"/><Relationship Id="rId26" Type="http://schemas.openxmlformats.org/officeDocument/2006/relationships/image" Target="../media/image15.jpeg"/><Relationship Id="rId3" Type="http://schemas.openxmlformats.org/officeDocument/2006/relationships/image" Target="../media/image4.png"/><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5.wav"/><Relationship Id="rId25" Type="http://schemas.openxmlformats.org/officeDocument/2006/relationships/image" Target="../media/image14.jpeg"/><Relationship Id="rId33"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audio" Target="../media/audio14.wav"/><Relationship Id="rId20" Type="http://schemas.openxmlformats.org/officeDocument/2006/relationships/image" Target="../media/image9.jpeg"/><Relationship Id="rId29"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audio" Target="../media/audio9.wav"/><Relationship Id="rId24" Type="http://schemas.openxmlformats.org/officeDocument/2006/relationships/image" Target="../media/image13.png"/><Relationship Id="rId32" Type="http://schemas.openxmlformats.org/officeDocument/2006/relationships/image" Target="../media/image21.png"/><Relationship Id="rId5" Type="http://schemas.openxmlformats.org/officeDocument/2006/relationships/audio" Target="../media/audio3.wav"/><Relationship Id="rId15" Type="http://schemas.openxmlformats.org/officeDocument/2006/relationships/audio" Target="../media/audio13.wav"/><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svg"/><Relationship Id="rId10" Type="http://schemas.openxmlformats.org/officeDocument/2006/relationships/audio" Target="../media/audio8.wav"/><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 Id="rId8" Type="http://schemas.openxmlformats.org/officeDocument/2006/relationships/audio" Target="../media/audio6.wav"/></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quizlet.com/gb/609991136/year-9-german-term-32-week-2-flash-cards/" TargetMode="External"/><Relationship Id="rId3" Type="http://schemas.openxmlformats.org/officeDocument/2006/relationships/image" Target="../media/image4.png"/><Relationship Id="rId7" Type="http://schemas.openxmlformats.org/officeDocument/2006/relationships/hyperlink" Target="https://resources.ncelp.org/concern/resources/sq87bv96r?locale=en"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2.png"/><Relationship Id="rId5" Type="http://schemas.openxmlformats.org/officeDocument/2006/relationships/hyperlink" Target="https://drive.google.com/file/d/1vZvnJlHW243RyYs-7adx9Oo-Qow48sCE/view?usp=sharing" TargetMode="External"/><Relationship Id="rId10" Type="http://schemas.openxmlformats.org/officeDocument/2006/relationships/hyperlink" Target="https://quizlet.com/gb/601795988/year-9-german-term-21-week-4-flash-cards/" TargetMode="External"/><Relationship Id="rId4" Type="http://schemas.openxmlformats.org/officeDocument/2006/relationships/image" Target="../media/image80.png"/><Relationship Id="rId9" Type="http://schemas.openxmlformats.org/officeDocument/2006/relationships/hyperlink" Target="https://quizlet.com/gb/609988847/year-9-german-term-31-week-6-flash-card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9.jpeg"/><Relationship Id="rId5" Type="http://schemas.openxmlformats.org/officeDocument/2006/relationships/image" Target="../media/image13.png"/><Relationship Id="rId10" Type="http://schemas.openxmlformats.org/officeDocument/2006/relationships/image" Target="../media/image22.png"/><Relationship Id="rId4" Type="http://schemas.openxmlformats.org/officeDocument/2006/relationships/image" Target="../media/image10.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3.png"/><Relationship Id="rId5" Type="http://schemas.openxmlformats.org/officeDocument/2006/relationships/image" Target="../media/image8.pn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9.jpeg"/><Relationship Id="rId4" Type="http://schemas.openxmlformats.org/officeDocument/2006/relationships/image" Target="../media/image10.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3.png"/><Relationship Id="rId5" Type="http://schemas.openxmlformats.org/officeDocument/2006/relationships/image" Target="../media/image8.pn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9.jpeg"/><Relationship Id="rId4" Type="http://schemas.openxmlformats.org/officeDocument/2006/relationships/image" Target="../media/image10.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3.png"/><Relationship Id="rId5" Type="http://schemas.openxmlformats.org/officeDocument/2006/relationships/image" Target="../media/image8.pn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err="1">
                <a:solidFill>
                  <a:prstClr val="white"/>
                </a:solidFill>
              </a:rPr>
              <a:t>Zukunft</a:t>
            </a:r>
            <a:r>
              <a:rPr lang="en-GB" sz="4000" b="1" dirty="0">
                <a:solidFill>
                  <a:prstClr val="white"/>
                </a:solidFill>
              </a:rPr>
              <a:t> </a:t>
            </a:r>
            <a:r>
              <a:rPr lang="en-GB" sz="4000" b="1" dirty="0" err="1">
                <a:solidFill>
                  <a:prstClr val="white"/>
                </a:solidFill>
              </a:rPr>
              <a:t>nur</a:t>
            </a:r>
            <a:r>
              <a:rPr lang="en-GB" sz="4000" b="1" dirty="0">
                <a:solidFill>
                  <a:prstClr val="white"/>
                </a:solidFill>
              </a:rPr>
              <a:t> </a:t>
            </a:r>
            <a:r>
              <a:rPr lang="en-GB" sz="4000" b="1" dirty="0" err="1">
                <a:solidFill>
                  <a:prstClr val="white"/>
                </a:solidFill>
              </a:rPr>
              <a:t>mit</a:t>
            </a:r>
            <a:r>
              <a:rPr lang="en-GB" sz="4000" b="1" dirty="0">
                <a:solidFill>
                  <a:prstClr val="white"/>
                </a:solidFill>
              </a:rPr>
              <a:t> </a:t>
            </a:r>
            <a:r>
              <a:rPr lang="en-GB" sz="4000" b="1" dirty="0" err="1">
                <a:solidFill>
                  <a:prstClr val="white"/>
                </a:solidFill>
              </a:rPr>
              <a:t>Natur</a:t>
            </a:r>
            <a:r>
              <a:rPr lang="en-GB" sz="4000" b="1" dirty="0">
                <a:solidFill>
                  <a:prstClr val="white"/>
                </a:solidFill>
              </a:rPr>
              <a:t>!</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Wo- and da- compounds</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[r-] [-r-] [-r]</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1 - Lesson 61</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Charlotte Moss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15/02/22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Rectangle 15">
            <a:extLst>
              <a:ext uri="{FF2B5EF4-FFF2-40B4-BE49-F238E27FC236}">
                <a16:creationId xmlns:a16="http://schemas.microsoft.com/office/drawing/2014/main" id="{F0C553E9-3AD5-41D6-8B97-E9C47FF8AAF2}"/>
              </a:ext>
            </a:extLst>
          </p:cNvPr>
          <p:cNvSpPr/>
          <p:nvPr/>
        </p:nvSpPr>
        <p:spPr>
          <a:xfrm>
            <a:off x="243593" y="1796910"/>
            <a:ext cx="1483098" cy="769441"/>
          </a:xfrm>
          <a:prstGeom prst="rect">
            <a:avLst/>
          </a:prstGeom>
        </p:spPr>
        <p:txBody>
          <a:bodyPr wrap="none">
            <a:spAutoFit/>
          </a:bodyPr>
          <a:lstStyle/>
          <a:p>
            <a:r>
              <a:rPr lang="en-GB" sz="4400" b="1" dirty="0" err="1">
                <a:solidFill>
                  <a:prstClr val="white"/>
                </a:solidFill>
                <a:latin typeface="Century Gothic" panose="020B0502020202020204" pitchFamily="34" charset="0"/>
                <a:ea typeface="+mj-ea"/>
                <a:cs typeface="+mj-cs"/>
              </a:rPr>
              <a:t>Futur</a:t>
            </a:r>
            <a:endParaRPr lang="en-GB" sz="2000" dirty="0"/>
          </a:p>
        </p:txBody>
      </p:sp>
      <p:cxnSp>
        <p:nvCxnSpPr>
          <p:cNvPr id="17" name="Straight Connector 16">
            <a:extLst>
              <a:ext uri="{FF2B5EF4-FFF2-40B4-BE49-F238E27FC236}">
                <a16:creationId xmlns:a16="http://schemas.microsoft.com/office/drawing/2014/main" id="{7F0BCA97-BDCA-FA46-99E9-4C774B177CB7}"/>
              </a:ext>
            </a:extLst>
          </p:cNvPr>
          <p:cNvCxnSpPr/>
          <p:nvPr/>
        </p:nvCxnSpPr>
        <p:spPr>
          <a:xfrm flipV="1">
            <a:off x="689548" y="2452612"/>
            <a:ext cx="1259173" cy="6353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hought Bubble: Cloud 26">
            <a:extLst>
              <a:ext uri="{FF2B5EF4-FFF2-40B4-BE49-F238E27FC236}">
                <a16:creationId xmlns:a16="http://schemas.microsoft.com/office/drawing/2014/main" id="{7AFE3AC9-7304-4195-983F-C2380A5FF184}"/>
              </a:ext>
            </a:extLst>
          </p:cNvPr>
          <p:cNvSpPr/>
          <p:nvPr/>
        </p:nvSpPr>
        <p:spPr>
          <a:xfrm>
            <a:off x="9047041" y="4937344"/>
            <a:ext cx="2827975" cy="1605176"/>
          </a:xfrm>
          <a:prstGeom prst="cloudCallout">
            <a:avLst>
              <a:gd name="adj1" fmla="val 31318"/>
              <a:gd name="adj2" fmla="val -71043"/>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7" y="119767"/>
            <a:ext cx="5651931" cy="869950"/>
          </a:xfrm>
          <a:prstGeom prst="rect">
            <a:avLst/>
          </a:prstGeom>
        </p:spPr>
      </p:pic>
      <p:sp>
        <p:nvSpPr>
          <p:cNvPr id="4" name="Title 3"/>
          <p:cNvSpPr>
            <a:spLocks noGrp="1"/>
          </p:cNvSpPr>
          <p:nvPr>
            <p:ph type="title"/>
          </p:nvPr>
        </p:nvSpPr>
        <p:spPr>
          <a:xfrm>
            <a:off x="0" y="119767"/>
            <a:ext cx="4881716" cy="707849"/>
          </a:xfrm>
        </p:spPr>
        <p:txBody>
          <a:bodyPr>
            <a:normAutofit fontScale="90000"/>
          </a:bodyPr>
          <a:lstStyle/>
          <a:p>
            <a:r>
              <a:rPr lang="en-GB" sz="3600" b="1" dirty="0">
                <a:solidFill>
                  <a:schemeClr val="bg1"/>
                </a:solidFill>
              </a:rPr>
              <a:t>Verbs with prepositions</a:t>
            </a:r>
          </a:p>
        </p:txBody>
      </p:sp>
      <p:sp>
        <p:nvSpPr>
          <p:cNvPr id="42" name="TextBox 41">
            <a:extLst>
              <a:ext uri="{FF2B5EF4-FFF2-40B4-BE49-F238E27FC236}">
                <a16:creationId xmlns:a16="http://schemas.microsoft.com/office/drawing/2014/main" id="{58ACE505-6069-4759-88F4-487391F7DBD3}"/>
              </a:ext>
            </a:extLst>
          </p:cNvPr>
          <p:cNvSpPr txBox="1"/>
          <p:nvPr/>
        </p:nvSpPr>
        <p:spPr>
          <a:xfrm>
            <a:off x="163184" y="1137201"/>
            <a:ext cx="110099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that some verbs need a preposition to link them to a noun:</a:t>
            </a:r>
          </a:p>
        </p:txBody>
      </p:sp>
      <p:sp>
        <p:nvSpPr>
          <p:cNvPr id="5" name="Rounded Rectangle 11">
            <a:extLst>
              <a:ext uri="{FF2B5EF4-FFF2-40B4-BE49-F238E27FC236}">
                <a16:creationId xmlns:a16="http://schemas.microsoft.com/office/drawing/2014/main" id="{BCA25CB7-493A-4A1B-B43F-A9314233D1E4}"/>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8" name="TextBox 7">
            <a:extLst>
              <a:ext uri="{FF2B5EF4-FFF2-40B4-BE49-F238E27FC236}">
                <a16:creationId xmlns:a16="http://schemas.microsoft.com/office/drawing/2014/main" id="{666DC687-209B-4E47-A00F-0ACA1F489219}"/>
              </a:ext>
            </a:extLst>
          </p:cNvPr>
          <p:cNvSpPr txBox="1"/>
          <p:nvPr/>
        </p:nvSpPr>
        <p:spPr>
          <a:xfrm>
            <a:off x="163184" y="2399317"/>
            <a:ext cx="43793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Blumen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F69220A2-9C6E-4990-B92E-57D612440A70}"/>
              </a:ext>
            </a:extLst>
          </p:cNvPr>
          <p:cNvSpPr txBox="1"/>
          <p:nvPr/>
        </p:nvSpPr>
        <p:spPr>
          <a:xfrm>
            <a:off x="4314663" y="2386951"/>
            <a:ext cx="59873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 waiting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flowers.</a:t>
            </a:r>
          </a:p>
        </p:txBody>
      </p:sp>
      <p:sp>
        <p:nvSpPr>
          <p:cNvPr id="11" name="TextBox 10">
            <a:extLst>
              <a:ext uri="{FF2B5EF4-FFF2-40B4-BE49-F238E27FC236}">
                <a16:creationId xmlns:a16="http://schemas.microsoft.com/office/drawing/2014/main" id="{6AECE90E-FB9C-46CB-8DFD-B4B4D327079D}"/>
              </a:ext>
            </a:extLst>
          </p:cNvPr>
          <p:cNvSpPr txBox="1"/>
          <p:nvPr/>
        </p:nvSpPr>
        <p:spPr>
          <a:xfrm>
            <a:off x="163184" y="4062303"/>
            <a:ext cx="110099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German verbs often use </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different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prepositions from those used in English:</a:t>
            </a:r>
          </a:p>
        </p:txBody>
      </p:sp>
      <p:sp>
        <p:nvSpPr>
          <p:cNvPr id="12" name="TextBox 11">
            <a:extLst>
              <a:ext uri="{FF2B5EF4-FFF2-40B4-BE49-F238E27FC236}">
                <a16:creationId xmlns:a16="http://schemas.microsoft.com/office/drawing/2014/main" id="{BE5ACC59-89FE-48F5-89ED-4C191509ED77}"/>
              </a:ext>
            </a:extLst>
          </p:cNvPr>
          <p:cNvSpPr txBox="1"/>
          <p:nvPr/>
        </p:nvSpPr>
        <p:spPr>
          <a:xfrm>
            <a:off x="163184" y="4623263"/>
            <a:ext cx="5470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 Sommer.</a:t>
            </a:r>
          </a:p>
        </p:txBody>
      </p:sp>
      <p:sp>
        <p:nvSpPr>
          <p:cNvPr id="13" name="TextBox 12">
            <a:extLst>
              <a:ext uri="{FF2B5EF4-FFF2-40B4-BE49-F238E27FC236}">
                <a16:creationId xmlns:a16="http://schemas.microsoft.com/office/drawing/2014/main" id="{1C057D7C-3FE0-4252-AC13-D2E155AC3F85}"/>
              </a:ext>
            </a:extLst>
          </p:cNvPr>
          <p:cNvSpPr txBox="1"/>
          <p:nvPr/>
        </p:nvSpPr>
        <p:spPr>
          <a:xfrm>
            <a:off x="5185721" y="4610897"/>
            <a:ext cx="59873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 looking forward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summer.</a:t>
            </a:r>
          </a:p>
        </p:txBody>
      </p:sp>
      <p:sp>
        <p:nvSpPr>
          <p:cNvPr id="15" name="Thought Bubble: Cloud 14">
            <a:extLst>
              <a:ext uri="{FF2B5EF4-FFF2-40B4-BE49-F238E27FC236}">
                <a16:creationId xmlns:a16="http://schemas.microsoft.com/office/drawing/2014/main" id="{8B666206-142F-43CA-893D-530FC281C29B}"/>
              </a:ext>
            </a:extLst>
          </p:cNvPr>
          <p:cNvSpPr/>
          <p:nvPr/>
        </p:nvSpPr>
        <p:spPr>
          <a:xfrm>
            <a:off x="8693983" y="1685795"/>
            <a:ext cx="3263346" cy="2193155"/>
          </a:xfrm>
          <a:prstGeom prst="cloudCallout">
            <a:avLst>
              <a:gd name="adj1" fmla="val 32883"/>
              <a:gd name="adj2" fmla="val 58962"/>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9" name="Picture 18" descr="A picture containing text&#10;&#10;Description automatically generated">
            <a:extLst>
              <a:ext uri="{FF2B5EF4-FFF2-40B4-BE49-F238E27FC236}">
                <a16:creationId xmlns:a16="http://schemas.microsoft.com/office/drawing/2014/main" id="{EE48D8C5-4B9C-4D60-85D0-F15F6F3FFA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1249" y="5132270"/>
            <a:ext cx="1406372" cy="1177057"/>
          </a:xfrm>
          <a:prstGeom prst="rect">
            <a:avLst/>
          </a:prstGeom>
        </p:spPr>
      </p:pic>
      <p:pic>
        <p:nvPicPr>
          <p:cNvPr id="23" name="Picture 22" descr="A picture containing text, vector graphics&#10;&#10;Description automatically generated">
            <a:extLst>
              <a:ext uri="{FF2B5EF4-FFF2-40B4-BE49-F238E27FC236}">
                <a16:creationId xmlns:a16="http://schemas.microsoft.com/office/drawing/2014/main" id="{763602E8-4FCC-4F37-93E6-3E0AB5F1B2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83196" y="4015915"/>
            <a:ext cx="902800" cy="921429"/>
          </a:xfrm>
          <a:prstGeom prst="rect">
            <a:avLst/>
          </a:prstGeom>
        </p:spPr>
      </p:pic>
      <p:pic>
        <p:nvPicPr>
          <p:cNvPr id="14" name="Picture 13" descr="A picture containing dark, dessert&#10;&#10;Description automatically generated">
            <a:extLst>
              <a:ext uri="{FF2B5EF4-FFF2-40B4-BE49-F238E27FC236}">
                <a16:creationId xmlns:a16="http://schemas.microsoft.com/office/drawing/2014/main" id="{8094BFFE-4CA6-436E-A654-BA7CEBB763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7681" y="2762317"/>
            <a:ext cx="1908820" cy="764325"/>
          </a:xfrm>
          <a:prstGeom prst="rect">
            <a:avLst/>
          </a:prstGeom>
        </p:spPr>
      </p:pic>
      <p:pic>
        <p:nvPicPr>
          <p:cNvPr id="18" name="Picture 17" descr="Icon&#10;&#10;Description automatically generated">
            <a:extLst>
              <a:ext uri="{FF2B5EF4-FFF2-40B4-BE49-F238E27FC236}">
                <a16:creationId xmlns:a16="http://schemas.microsoft.com/office/drawing/2014/main" id="{C73DADD3-535D-49C6-AF96-BD082CF4F9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17355" y="1891970"/>
            <a:ext cx="956752" cy="1036077"/>
          </a:xfrm>
          <a:prstGeom prst="rect">
            <a:avLst/>
          </a:prstGeom>
        </p:spPr>
      </p:pic>
    </p:spTree>
    <p:extLst>
      <p:ext uri="{BB962C8B-B14F-4D97-AF65-F5344CB8AC3E}">
        <p14:creationId xmlns:p14="http://schemas.microsoft.com/office/powerpoint/2010/main" val="310359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2" grpId="0"/>
      <p:bldP spid="8" grpId="0"/>
      <p:bldP spid="9" grpId="0"/>
      <p:bldP spid="11" grpId="0"/>
      <p:bldP spid="12" grpId="0"/>
      <p:bldP spid="13"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AA3D88B-81DB-44E5-8156-30D60B42CDDD}"/>
              </a:ext>
            </a:extLst>
          </p:cNvPr>
          <p:cNvSpPr/>
          <p:nvPr/>
        </p:nvSpPr>
        <p:spPr>
          <a:xfrm>
            <a:off x="70527" y="3537621"/>
            <a:ext cx="5361275" cy="458284"/>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04D55CF5-B134-483D-A825-B076BADA9929}"/>
              </a:ext>
            </a:extLst>
          </p:cNvPr>
          <p:cNvSpPr/>
          <p:nvPr/>
        </p:nvSpPr>
        <p:spPr>
          <a:xfrm>
            <a:off x="70527" y="4662303"/>
            <a:ext cx="6797205" cy="461664"/>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E05A0F88-6FC4-459C-AE68-7E506D0042A0}"/>
              </a:ext>
            </a:extLst>
          </p:cNvPr>
          <p:cNvSpPr/>
          <p:nvPr/>
        </p:nvSpPr>
        <p:spPr>
          <a:xfrm>
            <a:off x="90409" y="5703381"/>
            <a:ext cx="4273774" cy="509252"/>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ectangle: Rounded Corners 1">
            <a:extLst>
              <a:ext uri="{FF2B5EF4-FFF2-40B4-BE49-F238E27FC236}">
                <a16:creationId xmlns:a16="http://schemas.microsoft.com/office/drawing/2014/main" id="{03CFD498-090D-4DA9-A0FE-3C40291A6590}"/>
              </a:ext>
            </a:extLst>
          </p:cNvPr>
          <p:cNvSpPr/>
          <p:nvPr/>
        </p:nvSpPr>
        <p:spPr>
          <a:xfrm>
            <a:off x="70528" y="2397050"/>
            <a:ext cx="6777748" cy="484586"/>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7" y="119767"/>
            <a:ext cx="5578189" cy="869950"/>
          </a:xfrm>
          <a:prstGeom prst="rect">
            <a:avLst/>
          </a:prstGeom>
        </p:spPr>
      </p:pic>
      <p:sp>
        <p:nvSpPr>
          <p:cNvPr id="4" name="Title 3"/>
          <p:cNvSpPr>
            <a:spLocks noGrp="1"/>
          </p:cNvSpPr>
          <p:nvPr>
            <p:ph type="title"/>
          </p:nvPr>
        </p:nvSpPr>
        <p:spPr>
          <a:xfrm>
            <a:off x="-18047" y="182691"/>
            <a:ext cx="4840770" cy="707849"/>
          </a:xfrm>
        </p:spPr>
        <p:txBody>
          <a:bodyPr>
            <a:normAutofit fontScale="90000"/>
          </a:bodyPr>
          <a:lstStyle/>
          <a:p>
            <a:r>
              <a:rPr lang="en-GB" sz="3600" b="1" dirty="0">
                <a:solidFill>
                  <a:schemeClr val="bg1"/>
                </a:solidFill>
              </a:rPr>
              <a:t>Verbs with prepositions</a:t>
            </a:r>
          </a:p>
        </p:txBody>
      </p:sp>
      <p:sp>
        <p:nvSpPr>
          <p:cNvPr id="42" name="TextBox 41">
            <a:extLst>
              <a:ext uri="{FF2B5EF4-FFF2-40B4-BE49-F238E27FC236}">
                <a16:creationId xmlns:a16="http://schemas.microsoft.com/office/drawing/2014/main" id="{58ACE505-6069-4759-88F4-487391F7DBD3}"/>
              </a:ext>
            </a:extLst>
          </p:cNvPr>
          <p:cNvSpPr txBox="1"/>
          <p:nvPr/>
        </p:nvSpPr>
        <p:spPr>
          <a:xfrm>
            <a:off x="198867" y="1154618"/>
            <a:ext cx="115703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Prepositions may change the article that follows.</a:t>
            </a:r>
          </a:p>
        </p:txBody>
      </p:sp>
      <p:sp>
        <p:nvSpPr>
          <p:cNvPr id="5" name="Rounded Rectangle 11">
            <a:extLst>
              <a:ext uri="{FF2B5EF4-FFF2-40B4-BE49-F238E27FC236}">
                <a16:creationId xmlns:a16="http://schemas.microsoft.com/office/drawing/2014/main" id="{3EF9E429-BDA9-407B-AE1A-0B86AB15C19C}"/>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EB6AFE8E-3A27-440C-9F7B-FB80C84EED1A}"/>
              </a:ext>
            </a:extLst>
          </p:cNvPr>
          <p:cNvSpPr txBox="1"/>
          <p:nvPr/>
        </p:nvSpPr>
        <p:spPr>
          <a:xfrm>
            <a:off x="90409" y="1970468"/>
            <a:ext cx="115703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Verbs +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always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followed by R2 (accusative):</a:t>
            </a:r>
          </a:p>
        </p:txBody>
      </p:sp>
      <p:sp>
        <p:nvSpPr>
          <p:cNvPr id="7" name="TextBox 6">
            <a:extLst>
              <a:ext uri="{FF2B5EF4-FFF2-40B4-BE49-F238E27FC236}">
                <a16:creationId xmlns:a16="http://schemas.microsoft.com/office/drawing/2014/main" id="{52C2E2CC-DB09-42DE-AEA2-89FDD6AFD66F}"/>
              </a:ext>
            </a:extLst>
          </p:cNvPr>
          <p:cNvSpPr txBox="1"/>
          <p:nvPr/>
        </p:nvSpPr>
        <p:spPr>
          <a:xfrm>
            <a:off x="59775" y="3142740"/>
            <a:ext cx="115703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Verbs +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usually</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followed by R2 (accusative):</a:t>
            </a:r>
          </a:p>
        </p:txBody>
      </p:sp>
      <p:sp>
        <p:nvSpPr>
          <p:cNvPr id="8" name="Speech Bubble: Rectangle with Corners Rounded 7">
            <a:extLst>
              <a:ext uri="{FF2B5EF4-FFF2-40B4-BE49-F238E27FC236}">
                <a16:creationId xmlns:a16="http://schemas.microsoft.com/office/drawing/2014/main" id="{D29A1EFC-CEFF-4948-9B8E-5D1A3C28E81D}"/>
              </a:ext>
            </a:extLst>
          </p:cNvPr>
          <p:cNvSpPr/>
          <p:nvPr/>
        </p:nvSpPr>
        <p:spPr>
          <a:xfrm>
            <a:off x="8460798" y="810963"/>
            <a:ext cx="3532335" cy="1044968"/>
          </a:xfrm>
          <a:prstGeom prst="wedgeRoundRectCallout">
            <a:avLst>
              <a:gd name="adj1" fmla="val -64901"/>
              <a:gd name="adj2" fmla="val 5370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R2 only the masculine article changes:</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den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Wingdings" panose="05000000000000000000" pitchFamily="2" charset="2"/>
              </a:rPr>
              <a:t>ein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Wingdings" panose="05000000000000000000" pitchFamily="2" charset="2"/>
              </a:rPr>
              <a:t>einen</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B6747FE4-CC93-449A-9155-CD4DED7C63E2}"/>
              </a:ext>
            </a:extLst>
          </p:cNvPr>
          <p:cNvSpPr txBox="1"/>
          <p:nvPr/>
        </p:nvSpPr>
        <p:spPr>
          <a:xfrm>
            <a:off x="70528" y="2403170"/>
            <a:ext cx="67096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informiere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Umweltschutz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20CBEACC-214B-4368-8E18-7FBC7913FDB9}"/>
              </a:ext>
            </a:extLst>
          </p:cNvPr>
          <p:cNvSpPr txBox="1"/>
          <p:nvPr/>
        </p:nvSpPr>
        <p:spPr>
          <a:xfrm>
            <a:off x="7029454" y="2303000"/>
            <a:ext cx="514269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 getting informed about environmental protection.</a:t>
            </a:r>
          </a:p>
        </p:txBody>
      </p:sp>
      <p:sp>
        <p:nvSpPr>
          <p:cNvPr id="11" name="TextBox 10">
            <a:extLst>
              <a:ext uri="{FF2B5EF4-FFF2-40B4-BE49-F238E27FC236}">
                <a16:creationId xmlns:a16="http://schemas.microsoft.com/office/drawing/2014/main" id="{D4758974-CBF0-4A16-A69E-E7571DAB880F}"/>
              </a:ext>
            </a:extLst>
          </p:cNvPr>
          <p:cNvSpPr txBox="1"/>
          <p:nvPr/>
        </p:nvSpPr>
        <p:spPr>
          <a:xfrm>
            <a:off x="59775" y="4244577"/>
            <a:ext cx="115703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Verbs +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always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followed by R3 (dative):</a:t>
            </a:r>
          </a:p>
        </p:txBody>
      </p:sp>
      <p:sp>
        <p:nvSpPr>
          <p:cNvPr id="13" name="TextBox 12">
            <a:extLst>
              <a:ext uri="{FF2B5EF4-FFF2-40B4-BE49-F238E27FC236}">
                <a16:creationId xmlns:a16="http://schemas.microsoft.com/office/drawing/2014/main" id="{598D991B-B415-4940-ACC9-E768910A7BF1}"/>
              </a:ext>
            </a:extLst>
          </p:cNvPr>
          <p:cNvSpPr txBox="1"/>
          <p:nvPr/>
        </p:nvSpPr>
        <p:spPr>
          <a:xfrm>
            <a:off x="70528" y="3541001"/>
            <a:ext cx="53612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hofft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guten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Zweck</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85944397-5007-45B4-9826-016317C35B93}"/>
              </a:ext>
            </a:extLst>
          </p:cNvPr>
          <p:cNvSpPr txBox="1"/>
          <p:nvPr/>
        </p:nvSpPr>
        <p:spPr>
          <a:xfrm>
            <a:off x="5687442" y="3541000"/>
            <a:ext cx="58971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a:t>
            </a:r>
            <a:r>
              <a:rPr kumimoji="0" lang="en-US"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is</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hoping for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good cause.</a:t>
            </a:r>
          </a:p>
        </p:txBody>
      </p:sp>
      <p:sp>
        <p:nvSpPr>
          <p:cNvPr id="15" name="TextBox 14">
            <a:extLst>
              <a:ext uri="{FF2B5EF4-FFF2-40B4-BE49-F238E27FC236}">
                <a16:creationId xmlns:a16="http://schemas.microsoft.com/office/drawing/2014/main" id="{8CD7A9E2-B6EB-440B-B3F0-5927CA2D5EBE}"/>
              </a:ext>
            </a:extLst>
          </p:cNvPr>
          <p:cNvSpPr txBox="1"/>
          <p:nvPr/>
        </p:nvSpPr>
        <p:spPr>
          <a:xfrm>
            <a:off x="90409" y="4678364"/>
            <a:ext cx="69390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Gefahren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6" name="TextBox 15">
            <a:extLst>
              <a:ext uri="{FF2B5EF4-FFF2-40B4-BE49-F238E27FC236}">
                <a16:creationId xmlns:a16="http://schemas.microsoft.com/office/drawing/2014/main" id="{5E39462B-7FF4-4086-A082-A88C4027FE40}"/>
              </a:ext>
            </a:extLst>
          </p:cNvPr>
          <p:cNvSpPr txBox="1"/>
          <p:nvPr/>
        </p:nvSpPr>
        <p:spPr>
          <a:xfrm>
            <a:off x="90409" y="5198707"/>
            <a:ext cx="6524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We’re warning people about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dangers.</a:t>
            </a:r>
          </a:p>
        </p:txBody>
      </p:sp>
      <p:sp>
        <p:nvSpPr>
          <p:cNvPr id="17" name="TextBox 16">
            <a:extLst>
              <a:ext uri="{FF2B5EF4-FFF2-40B4-BE49-F238E27FC236}">
                <a16:creationId xmlns:a16="http://schemas.microsoft.com/office/drawing/2014/main" id="{22A1D2C1-9DD6-42DB-93A4-8076199A06FD}"/>
              </a:ext>
            </a:extLst>
          </p:cNvPr>
          <p:cNvSpPr txBox="1"/>
          <p:nvPr/>
        </p:nvSpPr>
        <p:spPr>
          <a:xfrm>
            <a:off x="70527" y="5747441"/>
            <a:ext cx="53612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nimmt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7F6ACAC2-C4FF-4119-B35D-C7EFF043E6E9}"/>
              </a:ext>
            </a:extLst>
          </p:cNvPr>
          <p:cNvSpPr txBox="1"/>
          <p:nvPr/>
        </p:nvSpPr>
        <p:spPr>
          <a:xfrm>
            <a:off x="4364183" y="5731379"/>
            <a:ext cx="56147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She’s taking part in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action.</a:t>
            </a:r>
          </a:p>
        </p:txBody>
      </p:sp>
      <p:sp>
        <p:nvSpPr>
          <p:cNvPr id="24" name="Speech Bubble: Rectangle with Corners Rounded 23">
            <a:extLst>
              <a:ext uri="{FF2B5EF4-FFF2-40B4-BE49-F238E27FC236}">
                <a16:creationId xmlns:a16="http://schemas.microsoft.com/office/drawing/2014/main" id="{07283D97-184E-4BBB-A761-EDC8D0A878AA}"/>
              </a:ext>
            </a:extLst>
          </p:cNvPr>
          <p:cNvSpPr/>
          <p:nvPr/>
        </p:nvSpPr>
        <p:spPr>
          <a:xfrm>
            <a:off x="7772401" y="3995905"/>
            <a:ext cx="4184928" cy="1151253"/>
          </a:xfrm>
          <a:prstGeom prst="wedgeRoundRectCallout">
            <a:avLst>
              <a:gd name="adj1" fmla="val -67427"/>
              <a:gd name="adj2" fmla="val 3880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In R3 all articles change: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der/das </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dem | ein </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einem</a:t>
            </a:r>
            <a:b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der | eine  einer</a:t>
            </a:r>
            <a:b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b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die (plural)  den</a:t>
            </a:r>
            <a:endPar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CA46521A-5A7C-411B-83B0-27F720526323}"/>
              </a:ext>
            </a:extLst>
          </p:cNvPr>
          <p:cNvSpPr/>
          <p:nvPr/>
        </p:nvSpPr>
        <p:spPr>
          <a:xfrm>
            <a:off x="59775" y="6375528"/>
            <a:ext cx="12112369" cy="457051"/>
          </a:xfrm>
          <a:prstGeom prst="wedgeRoundRectCallout">
            <a:avLst>
              <a:gd name="adj1" fmla="val -50020"/>
              <a:gd name="adj2" fmla="val 2047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Verbs + an are often + R3</a:t>
            </a:r>
            <a:r>
              <a:rPr kumimoji="0" lang="de-DE" sz="2000" b="0" i="0" u="none" strike="noStrike" kern="1200" cap="none" spc="0" normalizeH="0" noProof="0" dirty="0">
                <a:ln>
                  <a:noFill/>
                </a:ln>
                <a:solidFill>
                  <a:prstClr val="white"/>
                </a:solidFill>
                <a:effectLst/>
                <a:uLnTx/>
                <a:uFillTx/>
                <a:latin typeface="Century Gothic" panose="020F0302020204030204"/>
                <a:ea typeface="+mn-ea"/>
                <a:cs typeface="+mn-cs"/>
              </a:rPr>
              <a:t> but d</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on‘t forget that </a:t>
            </a:r>
            <a:r>
              <a:rPr kumimoji="0" lang="de-DE" sz="2000" b="1" i="0" u="none" strike="noStrike" kern="1200" cap="none" spc="0" normalizeH="0" baseline="0" noProof="0" dirty="0">
                <a:ln>
                  <a:noFill/>
                </a:ln>
                <a:solidFill>
                  <a:prstClr val="white"/>
                </a:solidFill>
                <a:effectLst/>
                <a:uLnTx/>
                <a:uFillTx/>
                <a:latin typeface="Century Gothic" panose="020F0302020204030204"/>
                <a:ea typeface="+mn-ea"/>
                <a:cs typeface="+mn-cs"/>
              </a:rPr>
              <a:t>an </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is followed by R2 when there is movement. </a:t>
            </a:r>
          </a:p>
        </p:txBody>
      </p:sp>
      <p:pic>
        <p:nvPicPr>
          <p:cNvPr id="20" name="Picture 19">
            <a:extLst>
              <a:ext uri="{FF2B5EF4-FFF2-40B4-BE49-F238E27FC236}">
                <a16:creationId xmlns:a16="http://schemas.microsoft.com/office/drawing/2014/main" id="{C7580F38-0C62-41AC-8CDE-11DD535170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05" t="27063" r="12729" b="32068"/>
          <a:stretch/>
        </p:blipFill>
        <p:spPr>
          <a:xfrm>
            <a:off x="9074315" y="5273088"/>
            <a:ext cx="1814268" cy="1101766"/>
          </a:xfrm>
          <a:prstGeom prst="rect">
            <a:avLst/>
          </a:prstGeom>
        </p:spPr>
      </p:pic>
    </p:spTree>
    <p:extLst>
      <p:ext uri="{BB962C8B-B14F-4D97-AF65-F5344CB8AC3E}">
        <p14:creationId xmlns:p14="http://schemas.microsoft.com/office/powerpoint/2010/main" val="92033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 grpId="0" animBg="1"/>
      <p:bldP spid="42" grpId="0"/>
      <p:bldP spid="6" grpId="0"/>
      <p:bldP spid="7" grpId="0"/>
      <p:bldP spid="8" grpId="0" animBg="1"/>
      <p:bldP spid="9" grpId="0"/>
      <p:bldP spid="10" grpId="0"/>
      <p:bldP spid="11" grpId="0"/>
      <p:bldP spid="13" grpId="0"/>
      <p:bldP spid="14" grpId="0"/>
      <p:bldP spid="15" grpId="0"/>
      <p:bldP spid="16" grpId="0"/>
      <p:bldP spid="17" grpId="0"/>
      <p:bldP spid="18" grpId="0"/>
      <p:bldP spid="24"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81" y="121034"/>
            <a:ext cx="2642992" cy="869950"/>
          </a:xfrm>
          <a:prstGeom prst="rect">
            <a:avLst/>
          </a:prstGeom>
        </p:spPr>
      </p:pic>
      <p:sp>
        <p:nvSpPr>
          <p:cNvPr id="4" name="Title 3"/>
          <p:cNvSpPr>
            <a:spLocks noGrp="1"/>
          </p:cNvSpPr>
          <p:nvPr>
            <p:ph type="title"/>
          </p:nvPr>
        </p:nvSpPr>
        <p:spPr>
          <a:xfrm>
            <a:off x="-23322" y="147792"/>
            <a:ext cx="3745089" cy="707849"/>
          </a:xfrm>
        </p:spPr>
        <p:txBody>
          <a:bodyPr>
            <a:normAutofit/>
          </a:bodyPr>
          <a:lstStyle/>
          <a:p>
            <a:r>
              <a:rPr lang="en-GB" sz="3600" b="1" dirty="0" err="1">
                <a:solidFill>
                  <a:schemeClr val="bg1"/>
                </a:solidFill>
              </a:rPr>
              <a:t>Im</a:t>
            </a:r>
            <a:r>
              <a:rPr lang="en-GB" sz="3600" b="1" dirty="0">
                <a:solidFill>
                  <a:schemeClr val="bg1"/>
                </a:solidFill>
              </a:rPr>
              <a:t> Radio</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3903576" y="110871"/>
            <a:ext cx="70912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and Wolfgang listen to people’s thoughts about the environment. But reception is bad! </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nvGraphicFramePr>
        <p:xfrm>
          <a:off x="107565" y="1602341"/>
          <a:ext cx="11529614" cy="4473603"/>
        </p:xfrm>
        <a:graphic>
          <a:graphicData uri="http://schemas.openxmlformats.org/drawingml/2006/table">
            <a:tbl>
              <a:tblPr firstRow="1" bandRow="1">
                <a:tableStyleId>{00A15C55-8517-42AA-B614-E9B94910E393}</a:tableStyleId>
              </a:tblPr>
              <a:tblGrid>
                <a:gridCol w="537401">
                  <a:extLst>
                    <a:ext uri="{9D8B030D-6E8A-4147-A177-3AD203B41FA5}">
                      <a16:colId xmlns:a16="http://schemas.microsoft.com/office/drawing/2014/main" val="2607353726"/>
                    </a:ext>
                  </a:extLst>
                </a:gridCol>
                <a:gridCol w="5441447">
                  <a:extLst>
                    <a:ext uri="{9D8B030D-6E8A-4147-A177-3AD203B41FA5}">
                      <a16:colId xmlns:a16="http://schemas.microsoft.com/office/drawing/2014/main" val="1600817978"/>
                    </a:ext>
                  </a:extLst>
                </a:gridCol>
                <a:gridCol w="5550766">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Akkusativ</a:t>
                      </a:r>
                      <a:r>
                        <a:rPr lang="en-GB" sz="2000" b="1" dirty="0"/>
                        <a:t> </a:t>
                      </a:r>
                      <a:r>
                        <a:rPr lang="en-GB" sz="2000" b="1" dirty="0" err="1"/>
                        <a:t>oder</a:t>
                      </a:r>
                      <a:r>
                        <a:rPr lang="en-GB" sz="2000" b="1" dirty="0"/>
                        <a:t> </a:t>
                      </a:r>
                      <a:r>
                        <a:rPr lang="en-GB" sz="2000" b="1" dirty="0" err="1"/>
                        <a:t>Dativ</a:t>
                      </a:r>
                      <a:r>
                        <a:rPr lang="en-GB" sz="2000" b="1" dirty="0"/>
                        <a:t>?</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Wir</a:t>
                      </a:r>
                      <a:r>
                        <a:rPr lang="en-GB" sz="2000" dirty="0">
                          <a:solidFill>
                            <a:srgbClr val="115076"/>
                          </a:solidFill>
                        </a:rPr>
                        <a:t> </a:t>
                      </a:r>
                      <a:r>
                        <a:rPr lang="en-GB" sz="2000" dirty="0" err="1">
                          <a:solidFill>
                            <a:srgbClr val="115076"/>
                          </a:solidFill>
                        </a:rPr>
                        <a:t>hoffen</a:t>
                      </a:r>
                      <a:r>
                        <a:rPr lang="en-GB" sz="2000" dirty="0">
                          <a:solidFill>
                            <a:srgbClr val="115076"/>
                          </a:solidFill>
                        </a:rPr>
                        <a:t> auf</a:t>
                      </a:r>
                    </a:p>
                  </a:txBody>
                  <a:tcPr anchor="ctr"/>
                </a:tc>
                <a:tc>
                  <a:txBody>
                    <a:bodyPr/>
                    <a:lstStyle/>
                    <a:p>
                      <a:r>
                        <a:rPr lang="en-GB" sz="2000" dirty="0" err="1">
                          <a:solidFill>
                            <a:schemeClr val="accent1">
                              <a:lumMod val="50000"/>
                            </a:schemeClr>
                          </a:solidFill>
                        </a:rPr>
                        <a:t>eine</a:t>
                      </a:r>
                      <a:r>
                        <a:rPr lang="en-GB" sz="2000" dirty="0">
                          <a:solidFill>
                            <a:schemeClr val="accent1">
                              <a:lumMod val="50000"/>
                            </a:schemeClr>
                          </a:solidFill>
                        </a:rPr>
                        <a:t> </a:t>
                      </a:r>
                      <a:r>
                        <a:rPr lang="en-GB" sz="2000" dirty="0" err="1">
                          <a:solidFill>
                            <a:schemeClr val="accent1">
                              <a:lumMod val="50000"/>
                            </a:schemeClr>
                          </a:solidFill>
                        </a:rPr>
                        <a:t>gute</a:t>
                      </a:r>
                      <a:r>
                        <a:rPr lang="en-GB" sz="2000" dirty="0">
                          <a:solidFill>
                            <a:schemeClr val="accent1">
                              <a:lumMod val="50000"/>
                            </a:schemeClr>
                          </a:solidFill>
                        </a:rPr>
                        <a:t> </a:t>
                      </a:r>
                      <a:r>
                        <a:rPr lang="en-GB" sz="2000" dirty="0" err="1">
                          <a:solidFill>
                            <a:schemeClr val="accent1">
                              <a:lumMod val="50000"/>
                            </a:schemeClr>
                          </a:solidFill>
                        </a:rPr>
                        <a:t>Lösung</a:t>
                      </a:r>
                      <a:r>
                        <a:rPr lang="en-GB" sz="2000" dirty="0">
                          <a:solidFill>
                            <a:schemeClr val="accent1">
                              <a:lumMod val="50000"/>
                            </a:schemeClr>
                          </a:solidFill>
                        </a:rPr>
                        <a:t> </a:t>
                      </a: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2000" dirty="0">
                          <a:solidFill>
                            <a:schemeClr val="accent1">
                              <a:lumMod val="50000"/>
                            </a:schemeClr>
                          </a:solidFill>
                        </a:rPr>
                        <a:t> </a:t>
                      </a:r>
                      <a:r>
                        <a:rPr lang="en-GB" sz="2000" dirty="0" err="1">
                          <a:solidFill>
                            <a:schemeClr val="accent1">
                              <a:lumMod val="50000"/>
                            </a:schemeClr>
                          </a:solidFill>
                        </a:rPr>
                        <a:t>einer</a:t>
                      </a:r>
                      <a:r>
                        <a:rPr lang="en-GB" sz="2000" dirty="0">
                          <a:solidFill>
                            <a:schemeClr val="accent1">
                              <a:lumMod val="50000"/>
                            </a:schemeClr>
                          </a:solidFill>
                        </a:rPr>
                        <a:t> </a:t>
                      </a:r>
                      <a:r>
                        <a:rPr lang="en-GB" sz="2000" dirty="0" err="1">
                          <a:solidFill>
                            <a:schemeClr val="accent1">
                              <a:lumMod val="50000"/>
                            </a:schemeClr>
                          </a:solidFill>
                        </a:rPr>
                        <a:t>besseren</a:t>
                      </a:r>
                      <a:r>
                        <a:rPr lang="en-GB" sz="2000" dirty="0">
                          <a:solidFill>
                            <a:schemeClr val="accent1">
                              <a:lumMod val="50000"/>
                            </a:schemeClr>
                          </a:solidFill>
                        </a:rPr>
                        <a:t> Zukunft</a:t>
                      </a: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I</a:t>
                      </a:r>
                      <a:r>
                        <a:rPr lang="en-GB" sz="2000" dirty="0" err="1">
                          <a:solidFill>
                            <a:srgbClr val="115076"/>
                          </a:solidFill>
                        </a:rPr>
                        <a:t>ch</a:t>
                      </a:r>
                      <a:r>
                        <a:rPr lang="en-GB" sz="2000" dirty="0">
                          <a:solidFill>
                            <a:srgbClr val="115076"/>
                          </a:solidFill>
                        </a:rPr>
                        <a:t> </a:t>
                      </a:r>
                      <a:r>
                        <a:rPr lang="en-GB" sz="2000" dirty="0" err="1">
                          <a:solidFill>
                            <a:srgbClr val="115076"/>
                          </a:solidFill>
                        </a:rPr>
                        <a:t>habe</a:t>
                      </a:r>
                      <a:r>
                        <a:rPr lang="en-GB" sz="2000" dirty="0">
                          <a:solidFill>
                            <a:srgbClr val="115076"/>
                          </a:solidFill>
                        </a:rPr>
                        <a:t> Angst </a:t>
                      </a:r>
                      <a:r>
                        <a:rPr lang="en-GB" sz="2000" dirty="0" err="1">
                          <a:solidFill>
                            <a:srgbClr val="115076"/>
                          </a:solidFill>
                        </a:rPr>
                        <a:t>vor</a:t>
                      </a:r>
                      <a:endParaRPr lang="en-GB" sz="2000" dirty="0">
                        <a:solidFill>
                          <a:srgbClr val="115076"/>
                        </a:solidFill>
                      </a:endParaRPr>
                    </a:p>
                  </a:txBody>
                  <a:tcPr anchor="ctr"/>
                </a:tc>
                <a:tc>
                  <a:txBody>
                    <a:bodyPr/>
                    <a:lstStyle/>
                    <a:p>
                      <a:r>
                        <a:rPr lang="en-GB" sz="2000" dirty="0">
                          <a:solidFill>
                            <a:schemeClr val="accent1">
                              <a:lumMod val="50000"/>
                            </a:schemeClr>
                          </a:solidFill>
                        </a:rPr>
                        <a:t>das </a:t>
                      </a:r>
                      <a:r>
                        <a:rPr lang="en-GB" sz="2000" dirty="0" err="1">
                          <a:solidFill>
                            <a:schemeClr val="accent1">
                              <a:lumMod val="50000"/>
                            </a:schemeClr>
                          </a:solidFill>
                        </a:rPr>
                        <a:t>Risiko</a:t>
                      </a:r>
                      <a:r>
                        <a:rPr lang="en-GB" sz="2000" dirty="0">
                          <a:solidFill>
                            <a:schemeClr val="accent1">
                              <a:lumMod val="50000"/>
                            </a:schemeClr>
                          </a:solidFill>
                        </a:rPr>
                        <a:t> </a:t>
                      </a: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2000" dirty="0">
                          <a:solidFill>
                            <a:schemeClr val="accent1">
                              <a:lumMod val="50000"/>
                            </a:schemeClr>
                          </a:solidFill>
                        </a:rPr>
                        <a:t> </a:t>
                      </a:r>
                      <a:r>
                        <a:rPr lang="en-GB" sz="2000" dirty="0" err="1">
                          <a:solidFill>
                            <a:schemeClr val="accent1">
                              <a:lumMod val="50000"/>
                            </a:schemeClr>
                          </a:solidFill>
                        </a:rPr>
                        <a:t>extremem</a:t>
                      </a:r>
                      <a:r>
                        <a:rPr lang="en-GB" sz="2000" dirty="0">
                          <a:solidFill>
                            <a:schemeClr val="accent1">
                              <a:lumMod val="50000"/>
                            </a:schemeClr>
                          </a:solidFill>
                        </a:rPr>
                        <a:t> Wetter</a:t>
                      </a: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Meine</a:t>
                      </a:r>
                      <a:r>
                        <a:rPr lang="en-GB" sz="2000" dirty="0">
                          <a:solidFill>
                            <a:srgbClr val="115076"/>
                          </a:solidFill>
                        </a:rPr>
                        <a:t> Mutter </a:t>
                      </a:r>
                      <a:r>
                        <a:rPr lang="en-GB" sz="2000" dirty="0" err="1">
                          <a:solidFill>
                            <a:srgbClr val="115076"/>
                          </a:solidFill>
                        </a:rPr>
                        <a:t>nimmt</a:t>
                      </a:r>
                      <a:r>
                        <a:rPr lang="en-GB" sz="2000" dirty="0">
                          <a:solidFill>
                            <a:srgbClr val="115076"/>
                          </a:solidFill>
                        </a:rPr>
                        <a:t> an</a:t>
                      </a:r>
                    </a:p>
                  </a:txBody>
                  <a:tcPr anchor="ctr"/>
                </a:tc>
                <a:tc>
                  <a:txBody>
                    <a:bodyPr/>
                    <a:lstStyle/>
                    <a:p>
                      <a:r>
                        <a:rPr lang="en-GB" sz="2000" dirty="0" err="1">
                          <a:solidFill>
                            <a:schemeClr val="accent1">
                              <a:lumMod val="50000"/>
                            </a:schemeClr>
                          </a:solidFill>
                        </a:rPr>
                        <a:t>ein</a:t>
                      </a:r>
                      <a:r>
                        <a:rPr lang="en-GB" sz="2000" dirty="0">
                          <a:solidFill>
                            <a:schemeClr val="accent1">
                              <a:lumMod val="50000"/>
                            </a:schemeClr>
                          </a:solidFill>
                        </a:rPr>
                        <a:t> Interview </a:t>
                      </a: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2000" dirty="0" err="1">
                          <a:solidFill>
                            <a:schemeClr val="accent1">
                              <a:lumMod val="50000"/>
                            </a:schemeClr>
                          </a:solidFill>
                        </a:rPr>
                        <a:t>einer</a:t>
                      </a:r>
                      <a:r>
                        <a:rPr lang="en-GB" sz="2000" dirty="0">
                          <a:solidFill>
                            <a:schemeClr val="accent1">
                              <a:lumMod val="50000"/>
                            </a:schemeClr>
                          </a:solidFill>
                        </a:rPr>
                        <a:t> </a:t>
                      </a:r>
                      <a:r>
                        <a:rPr lang="en-GB" sz="2000" dirty="0" err="1">
                          <a:solidFill>
                            <a:schemeClr val="accent1">
                              <a:lumMod val="50000"/>
                            </a:schemeClr>
                          </a:solidFill>
                        </a:rPr>
                        <a:t>Umweltkonferenz</a:t>
                      </a:r>
                      <a:r>
                        <a:rPr lang="en-GB" sz="2000" dirty="0">
                          <a:solidFill>
                            <a:schemeClr val="accent1">
                              <a:lumMod val="50000"/>
                            </a:schemeClr>
                          </a:solidFill>
                        </a:rPr>
                        <a:t> teil</a:t>
                      </a: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Mein </a:t>
                      </a:r>
                      <a:r>
                        <a:rPr lang="en-GB" sz="2000" dirty="0" err="1">
                          <a:solidFill>
                            <a:srgbClr val="115076"/>
                          </a:solidFill>
                        </a:rPr>
                        <a:t>Vater</a:t>
                      </a:r>
                      <a:r>
                        <a:rPr lang="en-GB" sz="2000" dirty="0">
                          <a:solidFill>
                            <a:srgbClr val="115076"/>
                          </a:solidFill>
                        </a:rPr>
                        <a:t> </a:t>
                      </a:r>
                      <a:r>
                        <a:rPr lang="en-GB" sz="2000" dirty="0" err="1">
                          <a:solidFill>
                            <a:srgbClr val="115076"/>
                          </a:solidFill>
                        </a:rPr>
                        <a:t>macht</a:t>
                      </a:r>
                      <a:r>
                        <a:rPr lang="en-GB" sz="2000" dirty="0">
                          <a:solidFill>
                            <a:srgbClr val="115076"/>
                          </a:solidFill>
                        </a:rPr>
                        <a:t> </a:t>
                      </a:r>
                      <a:r>
                        <a:rPr lang="en-GB" sz="2000" dirty="0" err="1">
                          <a:solidFill>
                            <a:srgbClr val="115076"/>
                          </a:solidFill>
                        </a:rPr>
                        <a:t>Druck</a:t>
                      </a:r>
                      <a:r>
                        <a:rPr lang="en-GB" sz="2000" dirty="0">
                          <a:solidFill>
                            <a:srgbClr val="115076"/>
                          </a:solidFill>
                        </a:rPr>
                        <a:t> auf</a:t>
                      </a:r>
                    </a:p>
                  </a:txBody>
                  <a:tcPr anchor="ctr"/>
                </a:tc>
                <a:tc>
                  <a:txBody>
                    <a:bodyPr/>
                    <a:lstStyle/>
                    <a:p>
                      <a:r>
                        <a:rPr lang="en-GB" sz="2000" dirty="0">
                          <a:solidFill>
                            <a:schemeClr val="accent1">
                              <a:lumMod val="50000"/>
                            </a:schemeClr>
                          </a:solidFill>
                        </a:rPr>
                        <a:t>seine </a:t>
                      </a:r>
                      <a:r>
                        <a:rPr lang="en-GB" sz="2000" dirty="0" err="1">
                          <a:solidFill>
                            <a:schemeClr val="accent1">
                              <a:lumMod val="50000"/>
                            </a:schemeClr>
                          </a:solidFill>
                        </a:rPr>
                        <a:t>lokalen</a:t>
                      </a:r>
                      <a:r>
                        <a:rPr lang="en-GB" sz="2000" dirty="0">
                          <a:solidFill>
                            <a:schemeClr val="accent1">
                              <a:lumMod val="50000"/>
                            </a:schemeClr>
                          </a:solidFill>
                        </a:rPr>
                        <a:t> </a:t>
                      </a:r>
                      <a:r>
                        <a:rPr lang="en-GB" sz="2000" dirty="0" err="1">
                          <a:solidFill>
                            <a:schemeClr val="accent1">
                              <a:lumMod val="50000"/>
                            </a:schemeClr>
                          </a:solidFill>
                        </a:rPr>
                        <a:t>Betriebe</a:t>
                      </a: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|der Schule</a:t>
                      </a:r>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Ich </a:t>
                      </a:r>
                      <a:r>
                        <a:rPr lang="en-GB" sz="2000" dirty="0" err="1">
                          <a:solidFill>
                            <a:srgbClr val="115076"/>
                          </a:solidFill>
                        </a:rPr>
                        <a:t>informiere</a:t>
                      </a:r>
                      <a:r>
                        <a:rPr lang="en-GB" sz="2000" dirty="0">
                          <a:solidFill>
                            <a:srgbClr val="115076"/>
                          </a:solidFill>
                        </a:rPr>
                        <a:t> </a:t>
                      </a:r>
                      <a:r>
                        <a:rPr lang="en-GB" sz="2000" dirty="0" err="1">
                          <a:solidFill>
                            <a:srgbClr val="115076"/>
                          </a:solidFill>
                        </a:rPr>
                        <a:t>mich</a:t>
                      </a:r>
                      <a:r>
                        <a:rPr lang="en-GB" sz="2000" dirty="0">
                          <a:solidFill>
                            <a:srgbClr val="115076"/>
                          </a:solidFill>
                        </a:rPr>
                        <a:t> </a:t>
                      </a:r>
                      <a:r>
                        <a:rPr lang="en-GB" sz="2000" dirty="0" err="1">
                          <a:solidFill>
                            <a:srgbClr val="115076"/>
                          </a:solidFill>
                        </a:rPr>
                        <a:t>über</a:t>
                      </a:r>
                      <a:endParaRPr lang="en-GB" sz="2000" dirty="0">
                        <a:solidFill>
                          <a:srgbClr val="115076"/>
                        </a:solidFill>
                      </a:endParaRPr>
                    </a:p>
                  </a:txBody>
                  <a:tcPr anchor="ctr"/>
                </a:tc>
                <a:tc>
                  <a:txBody>
                    <a:bodyPr/>
                    <a:lstStyle/>
                    <a:p>
                      <a:r>
                        <a:rPr lang="en-GB" sz="2000" dirty="0">
                          <a:solidFill>
                            <a:schemeClr val="accent1">
                              <a:lumMod val="50000"/>
                            </a:schemeClr>
                          </a:solidFill>
                        </a:rPr>
                        <a:t>die </a:t>
                      </a:r>
                      <a:r>
                        <a:rPr lang="en-GB" sz="2000" dirty="0" err="1">
                          <a:solidFill>
                            <a:schemeClr val="accent1">
                              <a:lumMod val="50000"/>
                            </a:schemeClr>
                          </a:solidFill>
                        </a:rPr>
                        <a:t>Natur</a:t>
                      </a: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|dem Problem</a:t>
                      </a:r>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Wissenschaftler</a:t>
                      </a:r>
                      <a:r>
                        <a:rPr lang="en-GB" sz="2000" dirty="0">
                          <a:solidFill>
                            <a:srgbClr val="115076"/>
                          </a:solidFill>
                        </a:rPr>
                        <a:t> </a:t>
                      </a:r>
                      <a:r>
                        <a:rPr lang="en-GB" sz="2000" dirty="0" err="1">
                          <a:solidFill>
                            <a:srgbClr val="115076"/>
                          </a:solidFill>
                        </a:rPr>
                        <a:t>warnen</a:t>
                      </a:r>
                      <a:r>
                        <a:rPr lang="en-GB" sz="2000" dirty="0">
                          <a:solidFill>
                            <a:srgbClr val="115076"/>
                          </a:solidFill>
                        </a:rPr>
                        <a:t> </a:t>
                      </a:r>
                      <a:r>
                        <a:rPr lang="en-GB" sz="2000" dirty="0" err="1">
                          <a:solidFill>
                            <a:srgbClr val="115076"/>
                          </a:solidFill>
                        </a:rPr>
                        <a:t>vor</a:t>
                      </a:r>
                      <a:endParaRPr lang="en-GB" sz="2000" dirty="0">
                        <a:solidFill>
                          <a:srgbClr val="115076"/>
                        </a:solidFill>
                      </a:endParaRPr>
                    </a:p>
                  </a:txBody>
                  <a:tcPr anchor="ctr"/>
                </a:tc>
                <a:tc>
                  <a:txBody>
                    <a:bodyPr/>
                    <a:lstStyle/>
                    <a:p>
                      <a:r>
                        <a:rPr lang="en-GB" sz="2000" dirty="0">
                          <a:solidFill>
                            <a:schemeClr val="accent1">
                              <a:lumMod val="50000"/>
                            </a:schemeClr>
                          </a:solidFill>
                        </a:rPr>
                        <a:t>die </a:t>
                      </a:r>
                      <a:r>
                        <a:rPr lang="en-GB" sz="2000" dirty="0" err="1">
                          <a:solidFill>
                            <a:schemeClr val="accent1">
                              <a:lumMod val="50000"/>
                            </a:schemeClr>
                          </a:solidFill>
                        </a:rPr>
                        <a:t>Gefahr</a:t>
                      </a: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2000" dirty="0" err="1">
                          <a:solidFill>
                            <a:schemeClr val="accent1">
                              <a:lumMod val="50000"/>
                            </a:schemeClr>
                          </a:solidFill>
                        </a:rPr>
                        <a:t>dem</a:t>
                      </a:r>
                      <a:r>
                        <a:rPr lang="en-GB" sz="2000" dirty="0">
                          <a:solidFill>
                            <a:schemeClr val="accent1">
                              <a:lumMod val="50000"/>
                            </a:schemeClr>
                          </a:solidFill>
                        </a:rPr>
                        <a:t> </a:t>
                      </a:r>
                      <a:r>
                        <a:rPr lang="en-GB" sz="2000" dirty="0" err="1">
                          <a:solidFill>
                            <a:schemeClr val="accent1">
                              <a:lumMod val="50000"/>
                            </a:schemeClr>
                          </a:solidFill>
                        </a:rPr>
                        <a:t>heißen</a:t>
                      </a:r>
                      <a:r>
                        <a:rPr lang="en-GB" sz="2000" dirty="0">
                          <a:solidFill>
                            <a:schemeClr val="accent1">
                              <a:lumMod val="50000"/>
                            </a:schemeClr>
                          </a:solidFill>
                        </a:rPr>
                        <a:t> Sommer</a:t>
                      </a: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Wir</a:t>
                      </a:r>
                      <a:r>
                        <a:rPr lang="en-GB" sz="2000" dirty="0">
                          <a:solidFill>
                            <a:srgbClr val="115076"/>
                          </a:solidFill>
                        </a:rPr>
                        <a:t> </a:t>
                      </a:r>
                      <a:r>
                        <a:rPr lang="en-GB" sz="2000" dirty="0" err="1">
                          <a:solidFill>
                            <a:srgbClr val="115076"/>
                          </a:solidFill>
                        </a:rPr>
                        <a:t>schützen</a:t>
                      </a:r>
                      <a:r>
                        <a:rPr lang="en-GB" sz="2000" dirty="0">
                          <a:solidFill>
                            <a:srgbClr val="115076"/>
                          </a:solidFill>
                        </a:rPr>
                        <a:t> die </a:t>
                      </a:r>
                      <a:r>
                        <a:rPr lang="en-GB" sz="2000" dirty="0" err="1">
                          <a:solidFill>
                            <a:srgbClr val="115076"/>
                          </a:solidFill>
                        </a:rPr>
                        <a:t>Küste</a:t>
                      </a:r>
                      <a:r>
                        <a:rPr lang="en-GB" sz="2000" dirty="0">
                          <a:solidFill>
                            <a:srgbClr val="115076"/>
                          </a:solidFill>
                        </a:rPr>
                        <a:t> </a:t>
                      </a:r>
                      <a:r>
                        <a:rPr lang="en-GB" sz="2000" dirty="0" err="1">
                          <a:solidFill>
                            <a:srgbClr val="115076"/>
                          </a:solidFill>
                        </a:rPr>
                        <a:t>vor</a:t>
                      </a:r>
                      <a:endParaRPr lang="en-GB" sz="2000" dirty="0">
                        <a:solidFill>
                          <a:srgbClr val="115076"/>
                        </a:solidFill>
                      </a:endParaRPr>
                    </a:p>
                  </a:txBody>
                  <a:tcPr anchor="ctr"/>
                </a:tc>
                <a:tc>
                  <a:txBody>
                    <a:bodyPr/>
                    <a:lstStyle/>
                    <a:p>
                      <a:r>
                        <a:rPr lang="en-GB" sz="2000" dirty="0">
                          <a:solidFill>
                            <a:schemeClr val="accent1">
                              <a:lumMod val="50000"/>
                            </a:schemeClr>
                          </a:solidFill>
                        </a:rPr>
                        <a:t>das Wasser </a:t>
                      </a: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2000" dirty="0" err="1">
                          <a:solidFill>
                            <a:schemeClr val="accent1">
                              <a:lumMod val="50000"/>
                            </a:schemeClr>
                          </a:solidFill>
                        </a:rPr>
                        <a:t>dem</a:t>
                      </a:r>
                      <a:r>
                        <a:rPr lang="en-GB" sz="2000" dirty="0">
                          <a:solidFill>
                            <a:schemeClr val="accent1">
                              <a:lumMod val="50000"/>
                            </a:schemeClr>
                          </a:solidFill>
                        </a:rPr>
                        <a:t> Meer</a:t>
                      </a: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I</a:t>
                      </a:r>
                      <a:r>
                        <a:rPr lang="en-GB" sz="2000" dirty="0" err="1">
                          <a:solidFill>
                            <a:srgbClr val="115076"/>
                          </a:solidFill>
                        </a:rPr>
                        <a:t>ch</a:t>
                      </a:r>
                      <a:r>
                        <a:rPr lang="en-GB" sz="2000" dirty="0">
                          <a:solidFill>
                            <a:srgbClr val="115076"/>
                          </a:solidFill>
                        </a:rPr>
                        <a:t> </a:t>
                      </a:r>
                      <a:r>
                        <a:rPr lang="en-GB" sz="2000" dirty="0" err="1">
                          <a:solidFill>
                            <a:srgbClr val="115076"/>
                          </a:solidFill>
                        </a:rPr>
                        <a:t>freue</a:t>
                      </a:r>
                      <a:r>
                        <a:rPr lang="en-GB" sz="2000" dirty="0">
                          <a:solidFill>
                            <a:srgbClr val="115076"/>
                          </a:solidFill>
                        </a:rPr>
                        <a:t> </a:t>
                      </a:r>
                      <a:r>
                        <a:rPr lang="en-GB" sz="2000" dirty="0" err="1">
                          <a:solidFill>
                            <a:srgbClr val="115076"/>
                          </a:solidFill>
                        </a:rPr>
                        <a:t>mich</a:t>
                      </a:r>
                      <a:r>
                        <a:rPr lang="en-GB" sz="2000" dirty="0">
                          <a:solidFill>
                            <a:srgbClr val="115076"/>
                          </a:solidFill>
                        </a:rPr>
                        <a:t> auf</a:t>
                      </a:r>
                    </a:p>
                  </a:txBody>
                  <a:tcPr anchor="ctr"/>
                </a:tc>
                <a:tc>
                  <a:txBody>
                    <a:bodyPr/>
                    <a:lstStyle/>
                    <a:p>
                      <a:r>
                        <a:rPr lang="en-GB" sz="2000" dirty="0" err="1">
                          <a:solidFill>
                            <a:schemeClr val="accent1">
                              <a:lumMod val="50000"/>
                            </a:schemeClr>
                          </a:solidFill>
                        </a:rPr>
                        <a:t>einen</a:t>
                      </a:r>
                      <a:r>
                        <a:rPr lang="en-GB" sz="2000" dirty="0">
                          <a:solidFill>
                            <a:schemeClr val="accent1">
                              <a:lumMod val="50000"/>
                            </a:schemeClr>
                          </a:solidFill>
                        </a:rPr>
                        <a:t> </a:t>
                      </a:r>
                      <a:r>
                        <a:rPr lang="en-GB" sz="2000" dirty="0" err="1">
                          <a:solidFill>
                            <a:schemeClr val="accent1">
                              <a:lumMod val="50000"/>
                            </a:schemeClr>
                          </a:solidFill>
                        </a:rPr>
                        <a:t>neuen</a:t>
                      </a:r>
                      <a:r>
                        <a:rPr lang="en-GB" sz="2000" dirty="0">
                          <a:solidFill>
                            <a:schemeClr val="accent1">
                              <a:lumMod val="50000"/>
                            </a:schemeClr>
                          </a:solidFill>
                        </a:rPr>
                        <a:t> Wald</a:t>
                      </a: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|einem sauberen Auto</a:t>
                      </a:r>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9.3.2.1 slide 12 1.wav"/>
            </a:hlinkClick>
            <a:extLst>
              <a:ext uri="{FF2B5EF4-FFF2-40B4-BE49-F238E27FC236}">
                <a16:creationId xmlns:a16="http://schemas.microsoft.com/office/drawing/2014/main" id="{3B418770-1E72-B240-9307-3BBF955557C6}"/>
              </a:ext>
            </a:extLst>
          </p:cNvPr>
          <p:cNvSpPr/>
          <p:nvPr/>
        </p:nvSpPr>
        <p:spPr>
          <a:xfrm>
            <a:off x="183412" y="216001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9.3.2.1 slide 12 2.wav"/>
            </a:hlinkClick>
            <a:extLst>
              <a:ext uri="{FF2B5EF4-FFF2-40B4-BE49-F238E27FC236}">
                <a16:creationId xmlns:a16="http://schemas.microsoft.com/office/drawing/2014/main" id="{F18D09F0-0D24-5B4F-A26E-132DCCD8073A}"/>
              </a:ext>
            </a:extLst>
          </p:cNvPr>
          <p:cNvSpPr/>
          <p:nvPr/>
        </p:nvSpPr>
        <p:spPr>
          <a:xfrm>
            <a:off x="183412" y="263264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689028" y="2680365"/>
            <a:ext cx="3738115" cy="39600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Action Button: Custom 16">
            <a:hlinkClick r:id="" action="ppaction://noaction" highlightClick="1">
              <a:snd r:embed="rId6" name="9.3.2.1 slide 12 3.wav"/>
            </a:hlinkClick>
            <a:extLst>
              <a:ext uri="{FF2B5EF4-FFF2-40B4-BE49-F238E27FC236}">
                <a16:creationId xmlns:a16="http://schemas.microsoft.com/office/drawing/2014/main" id="{747EFDEF-0DCF-DB44-BBF0-27990DDE521B}"/>
              </a:ext>
            </a:extLst>
          </p:cNvPr>
          <p:cNvSpPr/>
          <p:nvPr/>
        </p:nvSpPr>
        <p:spPr>
          <a:xfrm>
            <a:off x="181334" y="314334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747629" y="3187797"/>
            <a:ext cx="3898994" cy="32262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Action Button: Custom 16">
            <a:hlinkClick r:id="" action="ppaction://noaction" highlightClick="1">
              <a:snd r:embed="rId7" name="9.3.2.1 slide 12 4.wav"/>
            </a:hlinkClick>
            <a:extLst>
              <a:ext uri="{FF2B5EF4-FFF2-40B4-BE49-F238E27FC236}">
                <a16:creationId xmlns:a16="http://schemas.microsoft.com/office/drawing/2014/main" id="{408DED6B-8D00-7843-820C-3A35CED50594}"/>
              </a:ext>
            </a:extLst>
          </p:cNvPr>
          <p:cNvSpPr/>
          <p:nvPr/>
        </p:nvSpPr>
        <p:spPr>
          <a:xfrm>
            <a:off x="181334" y="362550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651103" y="3653818"/>
            <a:ext cx="3868804" cy="34382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Action Button: Custom 16">
            <a:hlinkClick r:id="" action="ppaction://noaction" highlightClick="1">
              <a:snd r:embed="rId8" name="9.3.2.1 slide 12 5.wav"/>
            </a:hlinkClick>
            <a:extLst>
              <a:ext uri="{FF2B5EF4-FFF2-40B4-BE49-F238E27FC236}">
                <a16:creationId xmlns:a16="http://schemas.microsoft.com/office/drawing/2014/main" id="{25121CCC-82F7-F14F-B30E-8A5AD31BE634}"/>
              </a:ext>
            </a:extLst>
          </p:cNvPr>
          <p:cNvSpPr/>
          <p:nvPr/>
        </p:nvSpPr>
        <p:spPr>
          <a:xfrm>
            <a:off x="181334" y="414304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1040072" y="2684117"/>
            <a:ext cx="50800" cy="4571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Action Button: Custom 16">
            <a:hlinkClick r:id="" action="ppaction://noaction" highlightClick="1">
              <a:snd r:embed="rId9" name="9.3.2.1 slide 12 6.wav"/>
            </a:hlinkClick>
            <a:extLst>
              <a:ext uri="{FF2B5EF4-FFF2-40B4-BE49-F238E27FC236}">
                <a16:creationId xmlns:a16="http://schemas.microsoft.com/office/drawing/2014/main" id="{DA5FAA28-0FFE-FD44-82BD-8BEA8CA05A2D}"/>
              </a:ext>
            </a:extLst>
          </p:cNvPr>
          <p:cNvSpPr/>
          <p:nvPr/>
        </p:nvSpPr>
        <p:spPr>
          <a:xfrm>
            <a:off x="186128" y="462896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689028" y="4667880"/>
            <a:ext cx="3830879" cy="34828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Action Button: Custom 16">
            <a:hlinkClick r:id="" action="ppaction://noaction" highlightClick="1">
              <a:snd r:embed="rId10" name="9.3.2.1 slide 12 7.wav"/>
            </a:hlinkClick>
            <a:extLst>
              <a:ext uri="{FF2B5EF4-FFF2-40B4-BE49-F238E27FC236}">
                <a16:creationId xmlns:a16="http://schemas.microsoft.com/office/drawing/2014/main" id="{B941CF18-9FF3-084E-9E12-F82721CE7509}"/>
              </a:ext>
            </a:extLst>
          </p:cNvPr>
          <p:cNvSpPr/>
          <p:nvPr/>
        </p:nvSpPr>
        <p:spPr>
          <a:xfrm>
            <a:off x="191528" y="513533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671491" y="5141967"/>
            <a:ext cx="3277814" cy="34828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Action Button: Custom 16">
            <a:hlinkClick r:id="" action="ppaction://noaction" highlightClick="1">
              <a:snd r:embed="rId11" name="9.3.2.1 slide 12 8.wav"/>
            </a:hlinkClick>
            <a:extLst>
              <a:ext uri="{FF2B5EF4-FFF2-40B4-BE49-F238E27FC236}">
                <a16:creationId xmlns:a16="http://schemas.microsoft.com/office/drawing/2014/main" id="{13F9AB66-2DAB-A849-89C4-7AF59987F5A8}"/>
              </a:ext>
            </a:extLst>
          </p:cNvPr>
          <p:cNvSpPr/>
          <p:nvPr/>
        </p:nvSpPr>
        <p:spPr>
          <a:xfrm>
            <a:off x="181334" y="562247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689027" y="5565107"/>
            <a:ext cx="2813089" cy="45336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062" name="Picture 14" descr="Headphones, Microphone, Record, Music, Sound, Audio">
            <a:extLst>
              <a:ext uri="{FF2B5EF4-FFF2-40B4-BE49-F238E27FC236}">
                <a16:creationId xmlns:a16="http://schemas.microsoft.com/office/drawing/2014/main" id="{981EFADA-7EC5-4ABD-9E6B-85E96F0B19D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63856" y="93239"/>
            <a:ext cx="1044733" cy="1109451"/>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descr="text box hiding answer">
            <a:extLst>
              <a:ext uri="{FF2B5EF4-FFF2-40B4-BE49-F238E27FC236}">
                <a16:creationId xmlns:a16="http://schemas.microsoft.com/office/drawing/2014/main" id="{13AA7F5B-9367-4F6D-9A6D-6BB80E57921A}"/>
              </a:ext>
            </a:extLst>
          </p:cNvPr>
          <p:cNvSpPr txBox="1"/>
          <p:nvPr/>
        </p:nvSpPr>
        <p:spPr>
          <a:xfrm>
            <a:off x="728390" y="2205861"/>
            <a:ext cx="3277814" cy="30893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descr="text box hiding answer">
            <a:extLst>
              <a:ext uri="{FF2B5EF4-FFF2-40B4-BE49-F238E27FC236}">
                <a16:creationId xmlns:a16="http://schemas.microsoft.com/office/drawing/2014/main" id="{940F2C84-12C9-4891-8EB5-8C926326741A}"/>
              </a:ext>
            </a:extLst>
          </p:cNvPr>
          <p:cNvSpPr txBox="1"/>
          <p:nvPr/>
        </p:nvSpPr>
        <p:spPr>
          <a:xfrm>
            <a:off x="747629" y="4116273"/>
            <a:ext cx="3463520" cy="39600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25F8A2A8-DE5D-489A-A135-A95D42A55CFF}"/>
              </a:ext>
            </a:extLst>
          </p:cNvPr>
          <p:cNvSpPr txBox="1"/>
          <p:nvPr/>
        </p:nvSpPr>
        <p:spPr>
          <a:xfrm>
            <a:off x="162981" y="1154269"/>
            <a:ext cx="7970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1-8 und 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Satzende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 name="Picture 2" descr="Tree, Trunk, Leaves, Branches, Nature, Outdoors">
            <a:extLst>
              <a:ext uri="{FF2B5EF4-FFF2-40B4-BE49-F238E27FC236}">
                <a16:creationId xmlns:a16="http://schemas.microsoft.com/office/drawing/2014/main" id="{0B6F1649-0F6C-4DF3-A6AA-19108946B89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69274" y="845869"/>
            <a:ext cx="722743" cy="7813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World, Earth, Planet, Globe, Map, Geography">
            <a:extLst>
              <a:ext uri="{FF2B5EF4-FFF2-40B4-BE49-F238E27FC236}">
                <a16:creationId xmlns:a16="http://schemas.microsoft.com/office/drawing/2014/main" id="{EAE062F6-4C65-4C50-863D-B926FDE839E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896315" y="845869"/>
            <a:ext cx="736710" cy="73671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descr="text box hiding answer">
            <a:extLst>
              <a:ext uri="{FF2B5EF4-FFF2-40B4-BE49-F238E27FC236}">
                <a16:creationId xmlns:a16="http://schemas.microsoft.com/office/drawing/2014/main" id="{F18AE045-0139-434C-9CDF-0FFA8042860D}"/>
              </a:ext>
            </a:extLst>
          </p:cNvPr>
          <p:cNvSpPr txBox="1"/>
          <p:nvPr/>
        </p:nvSpPr>
        <p:spPr>
          <a:xfrm>
            <a:off x="8344280" y="2133220"/>
            <a:ext cx="3064880" cy="30893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TextBox 48" descr="text box hiding answer">
            <a:extLst>
              <a:ext uri="{FF2B5EF4-FFF2-40B4-BE49-F238E27FC236}">
                <a16:creationId xmlns:a16="http://schemas.microsoft.com/office/drawing/2014/main" id="{1C791AEC-B185-4A4F-9D2F-930B21295C8E}"/>
              </a:ext>
            </a:extLst>
          </p:cNvPr>
          <p:cNvSpPr txBox="1"/>
          <p:nvPr/>
        </p:nvSpPr>
        <p:spPr>
          <a:xfrm>
            <a:off x="6135681" y="2632647"/>
            <a:ext cx="1509924" cy="40995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0" name="TextBox 49" descr="text box hiding answer">
            <a:extLst>
              <a:ext uri="{FF2B5EF4-FFF2-40B4-BE49-F238E27FC236}">
                <a16:creationId xmlns:a16="http://schemas.microsoft.com/office/drawing/2014/main" id="{0419EA73-02AF-42C8-BF47-C9633F8430A4}"/>
              </a:ext>
            </a:extLst>
          </p:cNvPr>
          <p:cNvSpPr txBox="1"/>
          <p:nvPr/>
        </p:nvSpPr>
        <p:spPr>
          <a:xfrm>
            <a:off x="6135681" y="3149934"/>
            <a:ext cx="1781822" cy="34828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1" name="TextBox 50" descr="text box hiding answer">
            <a:extLst>
              <a:ext uri="{FF2B5EF4-FFF2-40B4-BE49-F238E27FC236}">
                <a16:creationId xmlns:a16="http://schemas.microsoft.com/office/drawing/2014/main" id="{DF847342-733E-4176-8F2B-165DD6A55F02}"/>
              </a:ext>
            </a:extLst>
          </p:cNvPr>
          <p:cNvSpPr txBox="1"/>
          <p:nvPr/>
        </p:nvSpPr>
        <p:spPr>
          <a:xfrm>
            <a:off x="8850516" y="3649364"/>
            <a:ext cx="1576037" cy="34828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2" name="TextBox 51" descr="text box hiding answer">
            <a:extLst>
              <a:ext uri="{FF2B5EF4-FFF2-40B4-BE49-F238E27FC236}">
                <a16:creationId xmlns:a16="http://schemas.microsoft.com/office/drawing/2014/main" id="{A4731EEA-571A-4ECF-B4F3-C878839F9615}"/>
              </a:ext>
            </a:extLst>
          </p:cNvPr>
          <p:cNvSpPr txBox="1"/>
          <p:nvPr/>
        </p:nvSpPr>
        <p:spPr>
          <a:xfrm>
            <a:off x="7386729" y="4166902"/>
            <a:ext cx="1908933" cy="30893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TextBox 52" descr="text box hiding answer">
            <a:extLst>
              <a:ext uri="{FF2B5EF4-FFF2-40B4-BE49-F238E27FC236}">
                <a16:creationId xmlns:a16="http://schemas.microsoft.com/office/drawing/2014/main" id="{15DFD0AA-9B86-4E02-B68E-6E0EDBB5DC60}"/>
              </a:ext>
            </a:extLst>
          </p:cNvPr>
          <p:cNvSpPr txBox="1"/>
          <p:nvPr/>
        </p:nvSpPr>
        <p:spPr>
          <a:xfrm>
            <a:off x="6102948" y="4627404"/>
            <a:ext cx="1576037" cy="34828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4" name="TextBox 53" descr="text box hiding answer">
            <a:extLst>
              <a:ext uri="{FF2B5EF4-FFF2-40B4-BE49-F238E27FC236}">
                <a16:creationId xmlns:a16="http://schemas.microsoft.com/office/drawing/2014/main" id="{FF3D207C-D9E8-4CE5-8CBE-D25F3C8E4593}"/>
              </a:ext>
            </a:extLst>
          </p:cNvPr>
          <p:cNvSpPr txBox="1"/>
          <p:nvPr/>
        </p:nvSpPr>
        <p:spPr>
          <a:xfrm>
            <a:off x="6142228" y="5118852"/>
            <a:ext cx="1576038" cy="39600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5" name="TextBox 54" descr="text box hiding answer">
            <a:extLst>
              <a:ext uri="{FF2B5EF4-FFF2-40B4-BE49-F238E27FC236}">
                <a16:creationId xmlns:a16="http://schemas.microsoft.com/office/drawing/2014/main" id="{D87D5945-E774-4CE8-84C9-97D9E20F55AD}"/>
              </a:ext>
            </a:extLst>
          </p:cNvPr>
          <p:cNvSpPr txBox="1"/>
          <p:nvPr/>
        </p:nvSpPr>
        <p:spPr>
          <a:xfrm>
            <a:off x="8495616" y="5625884"/>
            <a:ext cx="2925578" cy="30893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Speech Bubble: Rectangle with Corners Rounded 35">
            <a:extLst>
              <a:ext uri="{FF2B5EF4-FFF2-40B4-BE49-F238E27FC236}">
                <a16:creationId xmlns:a16="http://schemas.microsoft.com/office/drawing/2014/main" id="{4EC1B0F1-2633-4F75-8D7D-834F66D4F6C1}"/>
              </a:ext>
            </a:extLst>
          </p:cNvPr>
          <p:cNvSpPr/>
          <p:nvPr/>
        </p:nvSpPr>
        <p:spPr>
          <a:xfrm>
            <a:off x="3872823" y="73093"/>
            <a:ext cx="8220031" cy="2042083"/>
          </a:xfrm>
          <a:prstGeom prst="wedgeRoundRectCallout">
            <a:avLst>
              <a:gd name="adj1" fmla="val 12541"/>
              <a:gd name="adj2" fmla="val 7409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We often refer to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Wetter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without ‘the’ and the adjective ending then matches the article ending:</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Zum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Beispiel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schlechte</a:t>
            </a:r>
            <a:r>
              <a:rPr kumimoji="0" lang="en-GB" sz="2000" b="1" i="0" u="sng" strike="noStrike" kern="1200" cap="none" spc="0" normalizeH="0" baseline="0" noProof="0" dirty="0" err="1">
                <a:ln>
                  <a:noFill/>
                </a:ln>
                <a:solidFill>
                  <a:prstClr val="white"/>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Wetter. </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It is bad weather. (R1, nominative)</a:t>
            </a:r>
            <a:b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Man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warnt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vor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schlechte</a:t>
            </a:r>
            <a:r>
              <a:rPr kumimoji="0" lang="en-GB" sz="2000" b="1" i="0" u="sng" strike="noStrike" kern="1200" cap="none" spc="0" normalizeH="0" baseline="0" noProof="0" dirty="0" err="1">
                <a:ln>
                  <a:noFill/>
                </a:ln>
                <a:solidFill>
                  <a:prstClr val="white"/>
                </a:solidFill>
                <a:effectLst/>
                <a:uLnTx/>
                <a:uFillTx/>
                <a:latin typeface="Century Gothic" panose="020F0302020204030204"/>
                <a:ea typeface="+mn-ea"/>
                <a:cs typeface="+mn-cs"/>
              </a:rPr>
              <a:t>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Wetter. </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(R3, dative)</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People warn of bad weather. </a:t>
            </a:r>
          </a:p>
        </p:txBody>
      </p:sp>
      <p:sp>
        <p:nvSpPr>
          <p:cNvPr id="37" name="Action Button: Custom 16">
            <a:hlinkClick r:id="" action="ppaction://noaction" highlightClick="1">
              <a:snd r:embed="rId15" name="9.3.2.1 slide 12 1b.wav"/>
            </a:hlinkClick>
            <a:extLst>
              <a:ext uri="{FF2B5EF4-FFF2-40B4-BE49-F238E27FC236}">
                <a16:creationId xmlns:a16="http://schemas.microsoft.com/office/drawing/2014/main" id="{92A289EB-FD81-47AA-96B4-E79BCB0C8990}"/>
              </a:ext>
            </a:extLst>
          </p:cNvPr>
          <p:cNvSpPr/>
          <p:nvPr/>
        </p:nvSpPr>
        <p:spPr>
          <a:xfrm>
            <a:off x="11619229" y="2118926"/>
            <a:ext cx="393922" cy="357939"/>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38" name="Action Button: Custom 16">
            <a:hlinkClick r:id="" action="ppaction://noaction" highlightClick="1">
              <a:snd r:embed="rId16" name="9.3.2.1 slide 12 2b.wav"/>
            </a:hlinkClick>
            <a:extLst>
              <a:ext uri="{FF2B5EF4-FFF2-40B4-BE49-F238E27FC236}">
                <a16:creationId xmlns:a16="http://schemas.microsoft.com/office/drawing/2014/main" id="{783B5C4C-C50C-435D-B10C-DCCD2F7993C8}"/>
              </a:ext>
            </a:extLst>
          </p:cNvPr>
          <p:cNvSpPr/>
          <p:nvPr/>
        </p:nvSpPr>
        <p:spPr>
          <a:xfrm>
            <a:off x="11619229" y="2591560"/>
            <a:ext cx="396000" cy="396000"/>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39" name="Action Button: Custom 16">
            <a:hlinkClick r:id="" action="ppaction://noaction" highlightClick="1">
              <a:snd r:embed="rId17" name="9.3.2.1 slide 12 3b.wav"/>
            </a:hlinkClick>
            <a:extLst>
              <a:ext uri="{FF2B5EF4-FFF2-40B4-BE49-F238E27FC236}">
                <a16:creationId xmlns:a16="http://schemas.microsoft.com/office/drawing/2014/main" id="{A4140C2C-62D6-40BC-940C-8BD94D13B7F3}"/>
              </a:ext>
            </a:extLst>
          </p:cNvPr>
          <p:cNvSpPr/>
          <p:nvPr/>
        </p:nvSpPr>
        <p:spPr>
          <a:xfrm>
            <a:off x="11617151" y="3102255"/>
            <a:ext cx="396000" cy="396000"/>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40" name="Action Button: Custom 16">
            <a:hlinkClick r:id="" action="ppaction://noaction" highlightClick="1">
              <a:snd r:embed="rId18" name="9.3.2.1 slide 12 4b.wav"/>
            </a:hlinkClick>
            <a:extLst>
              <a:ext uri="{FF2B5EF4-FFF2-40B4-BE49-F238E27FC236}">
                <a16:creationId xmlns:a16="http://schemas.microsoft.com/office/drawing/2014/main" id="{0CD682E1-2026-460F-917A-67844E91191A}"/>
              </a:ext>
            </a:extLst>
          </p:cNvPr>
          <p:cNvSpPr/>
          <p:nvPr/>
        </p:nvSpPr>
        <p:spPr>
          <a:xfrm>
            <a:off x="11617151" y="3584418"/>
            <a:ext cx="396000" cy="396000"/>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41" name="Action Button: Custom 16">
            <a:hlinkClick r:id="" action="ppaction://noaction" highlightClick="1">
              <a:snd r:embed="rId19" name="9.3.2.1 slide 12 5b.wav"/>
            </a:hlinkClick>
            <a:extLst>
              <a:ext uri="{FF2B5EF4-FFF2-40B4-BE49-F238E27FC236}">
                <a16:creationId xmlns:a16="http://schemas.microsoft.com/office/drawing/2014/main" id="{A635741A-3119-4883-95EF-FEC04847DB93}"/>
              </a:ext>
            </a:extLst>
          </p:cNvPr>
          <p:cNvSpPr/>
          <p:nvPr/>
        </p:nvSpPr>
        <p:spPr>
          <a:xfrm>
            <a:off x="11617151" y="4101956"/>
            <a:ext cx="396000" cy="396000"/>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42" name="Action Button: Custom 16">
            <a:hlinkClick r:id="" action="ppaction://noaction" highlightClick="1">
              <a:snd r:embed="rId20" name="9.3.2.1 slide 12 6b.wav"/>
            </a:hlinkClick>
            <a:extLst>
              <a:ext uri="{FF2B5EF4-FFF2-40B4-BE49-F238E27FC236}">
                <a16:creationId xmlns:a16="http://schemas.microsoft.com/office/drawing/2014/main" id="{D816698E-43B5-48A6-BCF0-C66EF9081C2A}"/>
              </a:ext>
            </a:extLst>
          </p:cNvPr>
          <p:cNvSpPr/>
          <p:nvPr/>
        </p:nvSpPr>
        <p:spPr>
          <a:xfrm>
            <a:off x="11621945" y="4587882"/>
            <a:ext cx="396000" cy="396000"/>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43" name="Action Button: Custom 16">
            <a:hlinkClick r:id="" action="ppaction://noaction" highlightClick="1">
              <a:snd r:embed="rId21" name="9.3.2.1 slide 12 7b.wav"/>
            </a:hlinkClick>
            <a:extLst>
              <a:ext uri="{FF2B5EF4-FFF2-40B4-BE49-F238E27FC236}">
                <a16:creationId xmlns:a16="http://schemas.microsoft.com/office/drawing/2014/main" id="{D8260B4F-BBC2-4E37-A758-31C4027A0750}"/>
              </a:ext>
            </a:extLst>
          </p:cNvPr>
          <p:cNvSpPr/>
          <p:nvPr/>
        </p:nvSpPr>
        <p:spPr>
          <a:xfrm>
            <a:off x="11627345" y="5094249"/>
            <a:ext cx="396000" cy="396000"/>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44" name="Action Button: Custom 16">
            <a:hlinkClick r:id="" action="ppaction://noaction" highlightClick="1">
              <a:snd r:embed="rId22" name="9.3.2.1 slide 12 8b.wav"/>
            </a:hlinkClick>
            <a:extLst>
              <a:ext uri="{FF2B5EF4-FFF2-40B4-BE49-F238E27FC236}">
                <a16:creationId xmlns:a16="http://schemas.microsoft.com/office/drawing/2014/main" id="{0668A5E4-6164-4387-84BD-A6C0E959C994}"/>
              </a:ext>
            </a:extLst>
          </p:cNvPr>
          <p:cNvSpPr/>
          <p:nvPr/>
        </p:nvSpPr>
        <p:spPr>
          <a:xfrm>
            <a:off x="11631899" y="5581388"/>
            <a:ext cx="396000" cy="396000"/>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288632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8" grpId="0" animBg="1"/>
      <p:bldP spid="24" grpId="0" animBg="1"/>
      <p:bldP spid="27" grpId="0" animBg="1"/>
      <p:bldP spid="30" grpId="0" animBg="1"/>
      <p:bldP spid="45" grpId="0" animBg="1"/>
      <p:bldP spid="46" grpId="0" animBg="1"/>
      <p:bldP spid="48" grpId="0" animBg="1"/>
      <p:bldP spid="49" grpId="0" animBg="1"/>
      <p:bldP spid="50" grpId="0" animBg="1"/>
      <p:bldP spid="51" grpId="0" animBg="1"/>
      <p:bldP spid="52" grpId="0" animBg="1"/>
      <p:bldP spid="53" grpId="0" animBg="1"/>
      <p:bldP spid="54" grpId="0" animBg="1"/>
      <p:bldP spid="55" grpId="0" animBg="1"/>
      <p:bldP spid="36" grpId="0" animBg="1"/>
      <p:bldP spid="36" grpId="1"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A4CE5708-BAD6-4735-87B3-C943B5481205}"/>
              </a:ext>
            </a:extLst>
          </p:cNvPr>
          <p:cNvSpPr/>
          <p:nvPr/>
        </p:nvSpPr>
        <p:spPr>
          <a:xfrm>
            <a:off x="163184" y="5285653"/>
            <a:ext cx="3576060" cy="458284"/>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6A6B5663-4B37-4A5C-9256-7093642B290E}"/>
              </a:ext>
            </a:extLst>
          </p:cNvPr>
          <p:cNvSpPr/>
          <p:nvPr/>
        </p:nvSpPr>
        <p:spPr>
          <a:xfrm>
            <a:off x="163183" y="4638030"/>
            <a:ext cx="2856048" cy="458284"/>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Rounded Corners 30">
            <a:extLst>
              <a:ext uri="{FF2B5EF4-FFF2-40B4-BE49-F238E27FC236}">
                <a16:creationId xmlns:a16="http://schemas.microsoft.com/office/drawing/2014/main" id="{8322B489-8A79-4BAF-878B-2F07A8F4E1E2}"/>
              </a:ext>
            </a:extLst>
          </p:cNvPr>
          <p:cNvSpPr/>
          <p:nvPr/>
        </p:nvSpPr>
        <p:spPr>
          <a:xfrm>
            <a:off x="163183" y="3487945"/>
            <a:ext cx="3697773" cy="458284"/>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Rounded Corners 29">
            <a:extLst>
              <a:ext uri="{FF2B5EF4-FFF2-40B4-BE49-F238E27FC236}">
                <a16:creationId xmlns:a16="http://schemas.microsoft.com/office/drawing/2014/main" id="{59C3FA90-4559-4D2F-8D14-3E92169A163B}"/>
              </a:ext>
            </a:extLst>
          </p:cNvPr>
          <p:cNvSpPr/>
          <p:nvPr/>
        </p:nvSpPr>
        <p:spPr>
          <a:xfrm>
            <a:off x="163183" y="2281513"/>
            <a:ext cx="2821795" cy="458284"/>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7" y="119767"/>
            <a:ext cx="6823796" cy="869950"/>
          </a:xfrm>
          <a:prstGeom prst="rect">
            <a:avLst/>
          </a:prstGeom>
        </p:spPr>
      </p:pic>
      <p:sp>
        <p:nvSpPr>
          <p:cNvPr id="4" name="Title 3"/>
          <p:cNvSpPr>
            <a:spLocks noGrp="1"/>
          </p:cNvSpPr>
          <p:nvPr>
            <p:ph type="title"/>
          </p:nvPr>
        </p:nvSpPr>
        <p:spPr>
          <a:xfrm>
            <a:off x="-1" y="119767"/>
            <a:ext cx="6230983" cy="707849"/>
          </a:xfrm>
        </p:spPr>
        <p:txBody>
          <a:bodyPr>
            <a:normAutofit fontScale="90000"/>
          </a:bodyPr>
          <a:lstStyle/>
          <a:p>
            <a:r>
              <a:rPr lang="en-GB" sz="3600" b="1" dirty="0">
                <a:solidFill>
                  <a:schemeClr val="bg1"/>
                </a:solidFill>
              </a:rPr>
              <a:t>Pronouns and da-compounds</a:t>
            </a:r>
          </a:p>
        </p:txBody>
      </p:sp>
      <p:sp>
        <p:nvSpPr>
          <p:cNvPr id="42" name="TextBox 41">
            <a:extLst>
              <a:ext uri="{FF2B5EF4-FFF2-40B4-BE49-F238E27FC236}">
                <a16:creationId xmlns:a16="http://schemas.microsoft.com/office/drawing/2014/main" id="{58ACE505-6069-4759-88F4-487391F7DBD3}"/>
              </a:ext>
            </a:extLst>
          </p:cNvPr>
          <p:cNvSpPr txBox="1"/>
          <p:nvPr/>
        </p:nvSpPr>
        <p:spPr>
          <a:xfrm>
            <a:off x="163184" y="1137201"/>
            <a:ext cx="110099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that </a:t>
            </a:r>
            <a:r>
              <a:rPr lang="en-US" sz="2400" dirty="0">
                <a:solidFill>
                  <a:srgbClr val="4472C4">
                    <a:lumMod val="50000"/>
                  </a:srgbClr>
                </a:solidFill>
                <a:latin typeface="Century Gothic" panose="020F0302020204030204"/>
              </a:rPr>
              <a:t>we use pronouns instead of repeating a noun.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Rounded Rectangle 11">
            <a:extLst>
              <a:ext uri="{FF2B5EF4-FFF2-40B4-BE49-F238E27FC236}">
                <a16:creationId xmlns:a16="http://schemas.microsoft.com/office/drawing/2014/main" id="{BCA25CB7-493A-4A1B-B43F-A9314233D1E4}"/>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8" name="TextBox 7">
            <a:extLst>
              <a:ext uri="{FF2B5EF4-FFF2-40B4-BE49-F238E27FC236}">
                <a16:creationId xmlns:a16="http://schemas.microsoft.com/office/drawing/2014/main" id="{666DC687-209B-4E47-A00F-0ACA1F489219}"/>
              </a:ext>
            </a:extLst>
          </p:cNvPr>
          <p:cNvSpPr txBox="1"/>
          <p:nvPr/>
        </p:nvSpPr>
        <p:spPr>
          <a:xfrm>
            <a:off x="163184" y="2279896"/>
            <a:ext cx="43793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 </a:t>
            </a:r>
            <a:r>
              <a:rPr kumimoji="0" lang="en-US" sz="2400" b="0"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F69220A2-9C6E-4990-B92E-57D612440A70}"/>
              </a:ext>
            </a:extLst>
          </p:cNvPr>
          <p:cNvSpPr txBox="1"/>
          <p:nvPr/>
        </p:nvSpPr>
        <p:spPr>
          <a:xfrm>
            <a:off x="3219652" y="2309452"/>
            <a:ext cx="59873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 waiting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her / them.</a:t>
            </a:r>
          </a:p>
        </p:txBody>
      </p:sp>
      <p:sp>
        <p:nvSpPr>
          <p:cNvPr id="11" name="TextBox 10">
            <a:extLst>
              <a:ext uri="{FF2B5EF4-FFF2-40B4-BE49-F238E27FC236}">
                <a16:creationId xmlns:a16="http://schemas.microsoft.com/office/drawing/2014/main" id="{6AECE90E-FB9C-46CB-8DFD-B4B4D327079D}"/>
              </a:ext>
            </a:extLst>
          </p:cNvPr>
          <p:cNvSpPr txBox="1"/>
          <p:nvPr/>
        </p:nvSpPr>
        <p:spPr>
          <a:xfrm>
            <a:off x="163184" y="4062303"/>
            <a:ext cx="110099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the objects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are inanimate, we use da-compounds instead: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BE5ACC59-89FE-48F5-89ED-4C191509ED77}"/>
              </a:ext>
            </a:extLst>
          </p:cNvPr>
          <p:cNvSpPr txBox="1"/>
          <p:nvPr/>
        </p:nvSpPr>
        <p:spPr>
          <a:xfrm>
            <a:off x="163184" y="4623263"/>
            <a:ext cx="5470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darauf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3" name="TextBox 12">
            <a:extLst>
              <a:ext uri="{FF2B5EF4-FFF2-40B4-BE49-F238E27FC236}">
                <a16:creationId xmlns:a16="http://schemas.microsoft.com/office/drawing/2014/main" id="{1C057D7C-3FE0-4252-AC13-D2E155AC3F85}"/>
              </a:ext>
            </a:extLst>
          </p:cNvPr>
          <p:cNvSpPr txBox="1"/>
          <p:nvPr/>
        </p:nvSpPr>
        <p:spPr>
          <a:xfrm>
            <a:off x="4322822" y="4623263"/>
            <a:ext cx="59873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 waiting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 it / them</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14CED418-BFE3-4A08-A7F8-69DD144AE932}"/>
              </a:ext>
            </a:extLst>
          </p:cNvPr>
          <p:cNvSpPr txBox="1"/>
          <p:nvPr/>
        </p:nvSpPr>
        <p:spPr>
          <a:xfrm>
            <a:off x="163184" y="1698161"/>
            <a:ext cx="110099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After certain prepositions we use direct (R2) object pronouns: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1E145D89-AB4A-4D39-B8EF-83643EF9E3A8}"/>
              </a:ext>
            </a:extLst>
          </p:cNvPr>
          <p:cNvSpPr txBox="1"/>
          <p:nvPr/>
        </p:nvSpPr>
        <p:spPr>
          <a:xfrm>
            <a:off x="163183" y="3006074"/>
            <a:ext cx="110099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After other prepositions we use indirect (R3) object pronouns: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02AED46E-66DE-432D-BB4A-ADB0D60BFD19}"/>
              </a:ext>
            </a:extLst>
          </p:cNvPr>
          <p:cNvSpPr txBox="1"/>
          <p:nvPr/>
        </p:nvSpPr>
        <p:spPr>
          <a:xfrm>
            <a:off x="204815" y="3466463"/>
            <a:ext cx="43793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Angst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4" name="TextBox 23">
            <a:extLst>
              <a:ext uri="{FF2B5EF4-FFF2-40B4-BE49-F238E27FC236}">
                <a16:creationId xmlns:a16="http://schemas.microsoft.com/office/drawing/2014/main" id="{51D660F9-BCDE-43AD-BBC9-5560E72A974E}"/>
              </a:ext>
            </a:extLst>
          </p:cNvPr>
          <p:cNvSpPr txBox="1"/>
          <p:nvPr/>
        </p:nvSpPr>
        <p:spPr>
          <a:xfrm>
            <a:off x="4322822" y="3466463"/>
            <a:ext cx="36977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 afraid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a:t>
            </a:r>
          </a:p>
        </p:txBody>
      </p:sp>
      <p:sp>
        <p:nvSpPr>
          <p:cNvPr id="25" name="TextBox 24">
            <a:extLst>
              <a:ext uri="{FF2B5EF4-FFF2-40B4-BE49-F238E27FC236}">
                <a16:creationId xmlns:a16="http://schemas.microsoft.com/office/drawing/2014/main" id="{4B9E185F-1C10-4D86-A9FC-5DD8451117E4}"/>
              </a:ext>
            </a:extLst>
          </p:cNvPr>
          <p:cNvSpPr txBox="1"/>
          <p:nvPr/>
        </p:nvSpPr>
        <p:spPr>
          <a:xfrm>
            <a:off x="163183" y="5270440"/>
            <a:ext cx="43793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Angst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davor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6" name="TextBox 25">
            <a:extLst>
              <a:ext uri="{FF2B5EF4-FFF2-40B4-BE49-F238E27FC236}">
                <a16:creationId xmlns:a16="http://schemas.microsoft.com/office/drawing/2014/main" id="{2A4E8692-25B0-4B70-AB81-FA05BA722C25}"/>
              </a:ext>
            </a:extLst>
          </p:cNvPr>
          <p:cNvSpPr txBox="1"/>
          <p:nvPr/>
        </p:nvSpPr>
        <p:spPr>
          <a:xfrm>
            <a:off x="4322822" y="5249820"/>
            <a:ext cx="59873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 afraid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it / them</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Speech Bubble: Rectangle with Corners Rounded 27">
            <a:extLst>
              <a:ext uri="{FF2B5EF4-FFF2-40B4-BE49-F238E27FC236}">
                <a16:creationId xmlns:a16="http://schemas.microsoft.com/office/drawing/2014/main" id="{13BA25D6-85B2-4DF2-91AF-26153511AA43}"/>
              </a:ext>
            </a:extLst>
          </p:cNvPr>
          <p:cNvSpPr/>
          <p:nvPr/>
        </p:nvSpPr>
        <p:spPr>
          <a:xfrm>
            <a:off x="9441696" y="2138992"/>
            <a:ext cx="2587120" cy="1927766"/>
          </a:xfrm>
          <a:prstGeom prst="wedgeRoundRectCallout">
            <a:avLst>
              <a:gd name="adj1" fmla="val -36210"/>
              <a:gd name="adj2" fmla="val 1775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pronouns are for people, animals and plants;</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a:t>
            </a:r>
            <a:r>
              <a:rPr lang="en-GB" sz="2000" dirty="0" err="1">
                <a:solidFill>
                  <a:prstClr val="white"/>
                </a:solidFill>
                <a:latin typeface="Century Gothic" panose="020F0302020204030204"/>
              </a:rPr>
              <a:t>ll</a:t>
            </a:r>
            <a:r>
              <a:rPr lang="en-GB" sz="2000" dirty="0">
                <a:solidFill>
                  <a:prstClr val="white"/>
                </a:solidFill>
                <a:latin typeface="Century Gothic" panose="020F0302020204030204"/>
              </a:rPr>
              <a:t> living or animate nouns.</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Speech Bubble: Rectangle with Corners Rounded 28">
            <a:extLst>
              <a:ext uri="{FF2B5EF4-FFF2-40B4-BE49-F238E27FC236}">
                <a16:creationId xmlns:a16="http://schemas.microsoft.com/office/drawing/2014/main" id="{9CD93E4F-2FD2-47B0-AF79-AE9E77B29C9B}"/>
              </a:ext>
            </a:extLst>
          </p:cNvPr>
          <p:cNvSpPr/>
          <p:nvPr/>
        </p:nvSpPr>
        <p:spPr>
          <a:xfrm>
            <a:off x="8348241" y="4523968"/>
            <a:ext cx="3694713" cy="1752846"/>
          </a:xfrm>
          <a:prstGeom prst="wedgeRoundRectCallout">
            <a:avLst>
              <a:gd name="adj1" fmla="val -61402"/>
              <a:gd name="adj2" fmla="val -3333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pronouns are for </a:t>
            </a:r>
            <a:r>
              <a:rPr kumimoji="0" lang="en-GB" sz="2000" b="0" i="0" u="sng" strike="noStrike" kern="1200" cap="none" spc="0" normalizeH="0" baseline="0" noProof="0" dirty="0">
                <a:ln>
                  <a:noFill/>
                </a:ln>
                <a:solidFill>
                  <a:prstClr val="white"/>
                </a:solidFill>
                <a:effectLst/>
                <a:uLnTx/>
                <a:uFillTx/>
                <a:latin typeface="Century Gothic" panose="020F0302020204030204"/>
                <a:ea typeface="+mn-ea"/>
                <a:cs typeface="+mn-cs"/>
              </a:rPr>
              <a:t>all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inanimate nouns</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(masculine, feminine, neuter, plural). E.g. I’m waiting for ‘the exam(s).’</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1918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2" grpId="0" animBg="1"/>
      <p:bldP spid="31" grpId="0" animBg="1"/>
      <p:bldP spid="30" grpId="0" animBg="1"/>
      <p:bldP spid="42" grpId="0"/>
      <p:bldP spid="8" grpId="0"/>
      <p:bldP spid="9" grpId="0"/>
      <p:bldP spid="11" grpId="0"/>
      <p:bldP spid="12" grpId="0"/>
      <p:bldP spid="13" grpId="0"/>
      <p:bldP spid="20" grpId="0"/>
      <p:bldP spid="21" grpId="0"/>
      <p:bldP spid="22" grpId="0"/>
      <p:bldP spid="24" grpId="0"/>
      <p:bldP spid="25" grpId="0"/>
      <p:bldP spid="26" grpId="0"/>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305797" cy="869950"/>
          </a:xfrm>
          <a:prstGeom prst="rect">
            <a:avLst/>
          </a:prstGeom>
        </p:spPr>
      </p:pic>
      <p:sp>
        <p:nvSpPr>
          <p:cNvPr id="4" name="Title 3"/>
          <p:cNvSpPr>
            <a:spLocks noGrp="1"/>
          </p:cNvSpPr>
          <p:nvPr>
            <p:ph type="title"/>
          </p:nvPr>
        </p:nvSpPr>
        <p:spPr>
          <a:xfrm>
            <a:off x="0" y="294041"/>
            <a:ext cx="5545777" cy="707849"/>
          </a:xfrm>
        </p:spPr>
        <p:txBody>
          <a:bodyPr>
            <a:normAutofit/>
          </a:bodyPr>
          <a:lstStyle/>
          <a:p>
            <a:r>
              <a:rPr lang="en-GB" sz="3600" b="1" dirty="0">
                <a:solidFill>
                  <a:schemeClr val="bg1"/>
                </a:solidFill>
              </a:rPr>
              <a:t>Mia </a:t>
            </a:r>
            <a:r>
              <a:rPr lang="en-GB" sz="3600" b="1" dirty="0" err="1">
                <a:solidFill>
                  <a:schemeClr val="bg1"/>
                </a:solidFill>
              </a:rPr>
              <a:t>schreibt</a:t>
            </a:r>
            <a:r>
              <a:rPr lang="en-GB" sz="3600" b="1" dirty="0">
                <a:solidFill>
                  <a:schemeClr val="bg1"/>
                </a:solidFill>
              </a:rPr>
              <a:t> an Andrea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310629" y="1829239"/>
            <a:ext cx="11777327" cy="4524315"/>
          </a:xfrm>
          <a:prstGeom prst="rect">
            <a:avLst/>
          </a:prstGeom>
          <a:noFill/>
        </p:spPr>
        <p:txBody>
          <a:bodyPr wrap="square" rtlCol="0">
            <a:spAutoFit/>
          </a:bodyPr>
          <a:lstStyle/>
          <a:p>
            <a:r>
              <a:rPr lang="de-DE" sz="2400" dirty="0">
                <a:solidFill>
                  <a:schemeClr val="accent5">
                    <a:lumMod val="50000"/>
                  </a:schemeClr>
                </a:solidFill>
              </a:rPr>
              <a:t>Liebe Andrea,</a:t>
            </a:r>
            <a:br>
              <a:rPr lang="de-DE" sz="2400" dirty="0">
                <a:solidFill>
                  <a:schemeClr val="accent5">
                    <a:lumMod val="50000"/>
                  </a:schemeClr>
                </a:solidFill>
              </a:rPr>
            </a:br>
            <a:r>
              <a:rPr lang="de-DE" sz="2400" dirty="0">
                <a:solidFill>
                  <a:schemeClr val="accent5">
                    <a:lumMod val="50000"/>
                  </a:schemeClr>
                </a:solidFill>
              </a:rPr>
              <a:t>danke für deine E-Mail über die Umwelt. Ich will </a:t>
            </a:r>
            <a:r>
              <a:rPr lang="de-DE" sz="2400" b="1" dirty="0">
                <a:solidFill>
                  <a:schemeClr val="accent5">
                    <a:lumMod val="50000"/>
                  </a:schemeClr>
                </a:solidFill>
              </a:rPr>
              <a:t>über</a:t>
            </a:r>
            <a:r>
              <a:rPr lang="de-DE" sz="2400" dirty="0">
                <a:solidFill>
                  <a:schemeClr val="accent5">
                    <a:lumMod val="50000"/>
                  </a:schemeClr>
                </a:solidFill>
              </a:rPr>
              <a:t> </a:t>
            </a:r>
            <a:r>
              <a:rPr lang="de-DE" sz="2400" b="1" dirty="0">
                <a:solidFill>
                  <a:schemeClr val="accent5">
                    <a:lumMod val="50000"/>
                  </a:schemeClr>
                </a:solidFill>
              </a:rPr>
              <a:t>sie | darüber </a:t>
            </a:r>
            <a:r>
              <a:rPr lang="de-DE" sz="2400" dirty="0">
                <a:solidFill>
                  <a:schemeClr val="accent5">
                    <a:lumMod val="50000"/>
                  </a:schemeClr>
                </a:solidFill>
              </a:rPr>
              <a:t>schreiben. Ich schreibe dir jetzt eine Antwort über Umweltschutz. Ich will dir </a:t>
            </a:r>
            <a:r>
              <a:rPr lang="de-DE" sz="2400" b="1" dirty="0">
                <a:solidFill>
                  <a:schemeClr val="accent5">
                    <a:lumMod val="50000"/>
                  </a:schemeClr>
                </a:solidFill>
              </a:rPr>
              <a:t>mit</a:t>
            </a:r>
            <a:r>
              <a:rPr lang="de-DE" sz="2400" dirty="0">
                <a:solidFill>
                  <a:schemeClr val="accent5">
                    <a:lumMod val="50000"/>
                  </a:schemeClr>
                </a:solidFill>
              </a:rPr>
              <a:t> </a:t>
            </a:r>
            <a:r>
              <a:rPr lang="de-DE" sz="2400" b="1" dirty="0">
                <a:solidFill>
                  <a:schemeClr val="accent5">
                    <a:lumMod val="50000"/>
                  </a:schemeClr>
                </a:solidFill>
              </a:rPr>
              <a:t>ihr | damit </a:t>
            </a:r>
            <a:r>
              <a:rPr lang="de-DE" sz="2400" dirty="0">
                <a:solidFill>
                  <a:schemeClr val="accent5">
                    <a:lumMod val="50000"/>
                  </a:schemeClr>
                </a:solidFill>
              </a:rPr>
              <a:t>helfen.  Ich mag die Natur.  Ich interessiere mich sehr </a:t>
            </a:r>
            <a:r>
              <a:rPr lang="de-DE" sz="2400" b="1" dirty="0">
                <a:solidFill>
                  <a:schemeClr val="accent5">
                    <a:lumMod val="50000"/>
                  </a:schemeClr>
                </a:solidFill>
              </a:rPr>
              <a:t>für sie | dafür</a:t>
            </a:r>
            <a:r>
              <a:rPr lang="de-DE" sz="2400" dirty="0">
                <a:solidFill>
                  <a:schemeClr val="accent5">
                    <a:lumMod val="50000"/>
                  </a:schemeClr>
                </a:solidFill>
              </a:rPr>
              <a:t>. Deshalb wachsen Blumen in meinem Garten. Ich freue mich </a:t>
            </a:r>
            <a:r>
              <a:rPr lang="de-DE" sz="2400" b="1" dirty="0">
                <a:solidFill>
                  <a:schemeClr val="accent5">
                    <a:lumMod val="50000"/>
                  </a:schemeClr>
                </a:solidFill>
              </a:rPr>
              <a:t>auf</a:t>
            </a:r>
            <a:r>
              <a:rPr lang="de-DE" sz="2400" dirty="0">
                <a:solidFill>
                  <a:schemeClr val="accent5">
                    <a:lumMod val="50000"/>
                  </a:schemeClr>
                </a:solidFill>
              </a:rPr>
              <a:t> </a:t>
            </a:r>
            <a:r>
              <a:rPr lang="de-DE" sz="2400" b="1" dirty="0">
                <a:solidFill>
                  <a:schemeClr val="accent5">
                    <a:lumMod val="50000"/>
                  </a:schemeClr>
                </a:solidFill>
              </a:rPr>
              <a:t>sie | darauf</a:t>
            </a:r>
            <a:r>
              <a:rPr lang="de-DE" sz="2400" dirty="0">
                <a:solidFill>
                  <a:schemeClr val="accent5">
                    <a:lumMod val="50000"/>
                  </a:schemeClr>
                </a:solidFill>
              </a:rPr>
              <a:t>. Es gibt eine Umweltschutzkonferez in Berlin. Ich will </a:t>
            </a:r>
            <a:r>
              <a:rPr lang="de-DE" sz="2400" b="1" dirty="0">
                <a:solidFill>
                  <a:schemeClr val="accent5">
                    <a:lumMod val="50000"/>
                  </a:schemeClr>
                </a:solidFill>
              </a:rPr>
              <a:t>an ihr | daran </a:t>
            </a:r>
            <a:r>
              <a:rPr lang="de-DE" sz="2400" dirty="0">
                <a:solidFill>
                  <a:schemeClr val="accent5">
                    <a:lumMod val="50000"/>
                  </a:schemeClr>
                </a:solidFill>
              </a:rPr>
              <a:t>teilnehmen. Leider tun manche Leute nicht genug für die Umwelt. Die Konferenz will Druck </a:t>
            </a:r>
            <a:r>
              <a:rPr lang="de-DE" sz="2400" b="1" dirty="0">
                <a:solidFill>
                  <a:schemeClr val="accent5">
                    <a:lumMod val="50000"/>
                  </a:schemeClr>
                </a:solidFill>
              </a:rPr>
              <a:t>auf sie | darauf </a:t>
            </a:r>
            <a:r>
              <a:rPr lang="de-DE" sz="2400" dirty="0">
                <a:solidFill>
                  <a:schemeClr val="accent5">
                    <a:lumMod val="50000"/>
                  </a:schemeClr>
                </a:solidFill>
              </a:rPr>
              <a:t>machen. Das will ich auch. Meine Freundin Katja wird mir helfen. Ich arbeite gerne  </a:t>
            </a:r>
            <a:r>
              <a:rPr lang="de-DE" sz="2400" b="1" dirty="0">
                <a:solidFill>
                  <a:schemeClr val="accent5">
                    <a:lumMod val="50000"/>
                  </a:schemeClr>
                </a:solidFill>
              </a:rPr>
              <a:t>mit ihr  </a:t>
            </a:r>
            <a:r>
              <a:rPr lang="de-DE" sz="2400" dirty="0">
                <a:solidFill>
                  <a:schemeClr val="accent5">
                    <a:lumMod val="50000"/>
                  </a:schemeClr>
                </a:solidFill>
              </a:rPr>
              <a:t>| </a:t>
            </a:r>
            <a:r>
              <a:rPr lang="de-DE" sz="2400" b="1" dirty="0">
                <a:solidFill>
                  <a:schemeClr val="accent5">
                    <a:lumMod val="50000"/>
                  </a:schemeClr>
                </a:solidFill>
              </a:rPr>
              <a:t>damit</a:t>
            </a:r>
            <a:r>
              <a:rPr lang="de-DE" sz="2400" dirty="0">
                <a:solidFill>
                  <a:schemeClr val="accent5">
                    <a:lumMod val="50000"/>
                  </a:schemeClr>
                </a:solidFill>
              </a:rPr>
              <a:t>. Es wird extremes Wetter geben. Ich will die Leute </a:t>
            </a:r>
            <a:r>
              <a:rPr lang="de-DE" sz="2400" b="1" dirty="0">
                <a:solidFill>
                  <a:schemeClr val="accent5">
                    <a:lumMod val="50000"/>
                  </a:schemeClr>
                </a:solidFill>
              </a:rPr>
              <a:t>vor ihm| davor </a:t>
            </a:r>
            <a:r>
              <a:rPr lang="de-DE" sz="2400" dirty="0">
                <a:solidFill>
                  <a:schemeClr val="accent5">
                    <a:lumMod val="50000"/>
                  </a:schemeClr>
                </a:solidFill>
              </a:rPr>
              <a:t>warnen. Ich will Erfolg haben. Ich hoffe </a:t>
            </a:r>
            <a:br>
              <a:rPr lang="de-DE" sz="2400" dirty="0">
                <a:solidFill>
                  <a:schemeClr val="accent5">
                    <a:lumMod val="50000"/>
                  </a:schemeClr>
                </a:solidFill>
              </a:rPr>
            </a:br>
            <a:r>
              <a:rPr lang="de-DE" sz="2400" b="1" dirty="0">
                <a:solidFill>
                  <a:schemeClr val="accent5">
                    <a:lumMod val="50000"/>
                  </a:schemeClr>
                </a:solidFill>
              </a:rPr>
              <a:t>auf ihn | darauf.</a:t>
            </a:r>
          </a:p>
          <a:p>
            <a:r>
              <a:rPr lang="de-DE" sz="2400" dirty="0">
                <a:solidFill>
                  <a:schemeClr val="accent5">
                    <a:lumMod val="50000"/>
                  </a:schemeClr>
                </a:solidFill>
              </a:rPr>
              <a:t>LG, Mia.</a:t>
            </a:r>
            <a:endParaRPr lang="en-US" sz="2400" dirty="0">
              <a:solidFill>
                <a:schemeClr val="accent5">
                  <a:lumMod val="50000"/>
                </a:schemeClr>
              </a:solidFill>
            </a:endParaRPr>
          </a:p>
        </p:txBody>
      </p:sp>
      <p:sp>
        <p:nvSpPr>
          <p:cNvPr id="6" name="TextBox 5">
            <a:extLst>
              <a:ext uri="{FF2B5EF4-FFF2-40B4-BE49-F238E27FC236}">
                <a16:creationId xmlns:a16="http://schemas.microsoft.com/office/drawing/2014/main" id="{F7A7CE74-07C7-4DD8-85B5-867BF83A0377}"/>
              </a:ext>
            </a:extLst>
          </p:cNvPr>
          <p:cNvSpPr txBox="1"/>
          <p:nvPr/>
        </p:nvSpPr>
        <p:spPr>
          <a:xfrm>
            <a:off x="310629" y="1313213"/>
            <a:ext cx="11777327" cy="461665"/>
          </a:xfrm>
          <a:prstGeom prst="rect">
            <a:avLst/>
          </a:prstGeom>
          <a:noFill/>
        </p:spPr>
        <p:txBody>
          <a:bodyPr wrap="square" rtlCol="0">
            <a:spAutoFit/>
          </a:bodyPr>
          <a:lstStyle/>
          <a:p>
            <a:r>
              <a:rPr lang="de-DE" sz="2400" dirty="0">
                <a:solidFill>
                  <a:schemeClr val="accent5">
                    <a:lumMod val="50000"/>
                  </a:schemeClr>
                </a:solidFill>
              </a:rPr>
              <a:t>Andrea will mehr für die Umwelt tun. Mia schreibt ihr eine E-Mail mit Ideen.</a:t>
            </a:r>
            <a:endParaRPr lang="en-US" sz="2400" dirty="0">
              <a:solidFill>
                <a:schemeClr val="accent5">
                  <a:lumMod val="50000"/>
                </a:schemeClr>
              </a:solidFill>
            </a:endParaRPr>
          </a:p>
        </p:txBody>
      </p:sp>
      <p:sp>
        <p:nvSpPr>
          <p:cNvPr id="2" name="TextBox 1">
            <a:extLst>
              <a:ext uri="{FF2B5EF4-FFF2-40B4-BE49-F238E27FC236}">
                <a16:creationId xmlns:a16="http://schemas.microsoft.com/office/drawing/2014/main" id="{721AF7E3-0731-4DD5-8A66-4BCFA64FF569}"/>
              </a:ext>
            </a:extLst>
          </p:cNvPr>
          <p:cNvSpPr txBox="1"/>
          <p:nvPr/>
        </p:nvSpPr>
        <p:spPr>
          <a:xfrm>
            <a:off x="7445498" y="2220407"/>
            <a:ext cx="1401288" cy="377734"/>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8" name="TextBox 7">
            <a:extLst>
              <a:ext uri="{FF2B5EF4-FFF2-40B4-BE49-F238E27FC236}">
                <a16:creationId xmlns:a16="http://schemas.microsoft.com/office/drawing/2014/main" id="{F8C572C5-CE39-4D58-B216-C04E0FF83275}"/>
              </a:ext>
            </a:extLst>
          </p:cNvPr>
          <p:cNvSpPr txBox="1"/>
          <p:nvPr/>
        </p:nvSpPr>
        <p:spPr>
          <a:xfrm>
            <a:off x="9771414" y="2663548"/>
            <a:ext cx="1272639" cy="377734"/>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9" name="TextBox 8">
            <a:extLst>
              <a:ext uri="{FF2B5EF4-FFF2-40B4-BE49-F238E27FC236}">
                <a16:creationId xmlns:a16="http://schemas.microsoft.com/office/drawing/2014/main" id="{03084CC3-4ED7-42A7-B5CC-558CE5D974E7}"/>
              </a:ext>
            </a:extLst>
          </p:cNvPr>
          <p:cNvSpPr txBox="1"/>
          <p:nvPr/>
        </p:nvSpPr>
        <p:spPr>
          <a:xfrm>
            <a:off x="8195476" y="2983989"/>
            <a:ext cx="1272639" cy="377734"/>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10" name="TextBox 9">
            <a:extLst>
              <a:ext uri="{FF2B5EF4-FFF2-40B4-BE49-F238E27FC236}">
                <a16:creationId xmlns:a16="http://schemas.microsoft.com/office/drawing/2014/main" id="{3FEB7037-F891-4C06-9D63-79CB8DA53E75}"/>
              </a:ext>
            </a:extLst>
          </p:cNvPr>
          <p:cNvSpPr txBox="1"/>
          <p:nvPr/>
        </p:nvSpPr>
        <p:spPr>
          <a:xfrm>
            <a:off x="9112635" y="3341617"/>
            <a:ext cx="1272639" cy="377734"/>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11" name="TextBox 10">
            <a:extLst>
              <a:ext uri="{FF2B5EF4-FFF2-40B4-BE49-F238E27FC236}">
                <a16:creationId xmlns:a16="http://schemas.microsoft.com/office/drawing/2014/main" id="{9FAA6C03-0ABE-4CE9-80F0-CCE5E95FBF8D}"/>
              </a:ext>
            </a:extLst>
          </p:cNvPr>
          <p:cNvSpPr txBox="1"/>
          <p:nvPr/>
        </p:nvSpPr>
        <p:spPr>
          <a:xfrm>
            <a:off x="6745680" y="3768935"/>
            <a:ext cx="1174668" cy="322461"/>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12" name="TextBox 11">
            <a:extLst>
              <a:ext uri="{FF2B5EF4-FFF2-40B4-BE49-F238E27FC236}">
                <a16:creationId xmlns:a16="http://schemas.microsoft.com/office/drawing/2014/main" id="{F785D291-2CEB-4A9D-8B54-3F0D6126696E}"/>
              </a:ext>
            </a:extLst>
          </p:cNvPr>
          <p:cNvSpPr txBox="1"/>
          <p:nvPr/>
        </p:nvSpPr>
        <p:spPr>
          <a:xfrm>
            <a:off x="310629" y="4405912"/>
            <a:ext cx="1419746" cy="415498"/>
          </a:xfrm>
          <a:prstGeom prst="rect">
            <a:avLst/>
          </a:prstGeom>
          <a:solidFill>
            <a:schemeClr val="bg1"/>
          </a:solidFill>
        </p:spPr>
        <p:txBody>
          <a:bodyPr wrap="square" rtlCol="0">
            <a:spAutoFit/>
          </a:bodyPr>
          <a:lstStyle/>
          <a:p>
            <a:pPr algn="l"/>
            <a:endParaRPr lang="en-GB" sz="2100" dirty="0">
              <a:solidFill>
                <a:schemeClr val="accent5">
                  <a:lumMod val="50000"/>
                </a:schemeClr>
              </a:solidFill>
            </a:endParaRPr>
          </a:p>
        </p:txBody>
      </p:sp>
      <p:sp>
        <p:nvSpPr>
          <p:cNvPr id="13" name="TextBox 12">
            <a:extLst>
              <a:ext uri="{FF2B5EF4-FFF2-40B4-BE49-F238E27FC236}">
                <a16:creationId xmlns:a16="http://schemas.microsoft.com/office/drawing/2014/main" id="{ABD97BD7-B328-4419-947C-1A7626D79EE8}"/>
              </a:ext>
            </a:extLst>
          </p:cNvPr>
          <p:cNvSpPr txBox="1"/>
          <p:nvPr/>
        </p:nvSpPr>
        <p:spPr>
          <a:xfrm>
            <a:off x="3505515" y="4815065"/>
            <a:ext cx="1341912" cy="343225"/>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14" name="TextBox 13">
            <a:extLst>
              <a:ext uri="{FF2B5EF4-FFF2-40B4-BE49-F238E27FC236}">
                <a16:creationId xmlns:a16="http://schemas.microsoft.com/office/drawing/2014/main" id="{EB6F3813-C76C-4BCC-ADB8-F70555C4E251}"/>
              </a:ext>
            </a:extLst>
          </p:cNvPr>
          <p:cNvSpPr txBox="1"/>
          <p:nvPr/>
        </p:nvSpPr>
        <p:spPr>
          <a:xfrm>
            <a:off x="1237116" y="5155219"/>
            <a:ext cx="1341912" cy="41919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pic>
        <p:nvPicPr>
          <p:cNvPr id="16" name="Picture 15" descr="A picture containing text&#10;&#10;Description automatically generated">
            <a:extLst>
              <a:ext uri="{FF2B5EF4-FFF2-40B4-BE49-F238E27FC236}">
                <a16:creationId xmlns:a16="http://schemas.microsoft.com/office/drawing/2014/main" id="{22B714C7-BAB4-44A8-B9D0-07F5292C44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0970" y="38233"/>
            <a:ext cx="1227984" cy="1253323"/>
          </a:xfrm>
          <a:prstGeom prst="rect">
            <a:avLst/>
          </a:prstGeom>
        </p:spPr>
      </p:pic>
      <p:pic>
        <p:nvPicPr>
          <p:cNvPr id="18" name="Picture 17" descr="A person wearing a white shirt&#10;&#10;Description automatically generated with low confidence">
            <a:extLst>
              <a:ext uri="{FF2B5EF4-FFF2-40B4-BE49-F238E27FC236}">
                <a16:creationId xmlns:a16="http://schemas.microsoft.com/office/drawing/2014/main" id="{61D4F60A-DD73-4ABA-984D-AADF5C2F3D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8430"/>
          <a:stretch/>
        </p:blipFill>
        <p:spPr>
          <a:xfrm>
            <a:off x="7333014" y="1472"/>
            <a:ext cx="1187956" cy="1292986"/>
          </a:xfrm>
          <a:prstGeom prst="rect">
            <a:avLst/>
          </a:prstGeom>
        </p:spPr>
      </p:pic>
      <p:sp>
        <p:nvSpPr>
          <p:cNvPr id="19" name="TextBox 18">
            <a:extLst>
              <a:ext uri="{FF2B5EF4-FFF2-40B4-BE49-F238E27FC236}">
                <a16:creationId xmlns:a16="http://schemas.microsoft.com/office/drawing/2014/main" id="{9EAAA24E-4D52-4A86-9E18-EE60834BE9CC}"/>
              </a:ext>
            </a:extLst>
          </p:cNvPr>
          <p:cNvSpPr txBox="1"/>
          <p:nvPr/>
        </p:nvSpPr>
        <p:spPr>
          <a:xfrm>
            <a:off x="310629" y="5544787"/>
            <a:ext cx="1341912" cy="41919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Tree>
    <p:extLst>
      <p:ext uri="{BB962C8B-B14F-4D97-AF65-F5344CB8AC3E}">
        <p14:creationId xmlns:p14="http://schemas.microsoft.com/office/powerpoint/2010/main" val="245120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P spid="13" grpId="0" animBg="1"/>
      <p:bldP spid="14"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305797" cy="869950"/>
          </a:xfrm>
          <a:prstGeom prst="rect">
            <a:avLst/>
          </a:prstGeom>
        </p:spPr>
      </p:pic>
      <p:sp>
        <p:nvSpPr>
          <p:cNvPr id="4" name="Title 3"/>
          <p:cNvSpPr>
            <a:spLocks noGrp="1"/>
          </p:cNvSpPr>
          <p:nvPr>
            <p:ph type="title"/>
          </p:nvPr>
        </p:nvSpPr>
        <p:spPr>
          <a:xfrm>
            <a:off x="0" y="294041"/>
            <a:ext cx="5545777" cy="707849"/>
          </a:xfrm>
        </p:spPr>
        <p:txBody>
          <a:bodyPr>
            <a:normAutofit/>
          </a:bodyPr>
          <a:lstStyle/>
          <a:p>
            <a:r>
              <a:rPr lang="en-GB" sz="3600" b="1" dirty="0">
                <a:solidFill>
                  <a:schemeClr val="bg1"/>
                </a:solidFill>
              </a:rPr>
              <a:t>Mia </a:t>
            </a:r>
            <a:r>
              <a:rPr lang="en-GB" sz="3600" b="1" dirty="0" err="1">
                <a:solidFill>
                  <a:schemeClr val="bg1"/>
                </a:solidFill>
              </a:rPr>
              <a:t>schreibt</a:t>
            </a:r>
            <a:r>
              <a:rPr lang="en-GB" sz="3600" b="1" dirty="0">
                <a:solidFill>
                  <a:schemeClr val="bg1"/>
                </a:solidFill>
              </a:rPr>
              <a:t> an Andrea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37427" y="1109436"/>
            <a:ext cx="5389529" cy="5324535"/>
          </a:xfrm>
          <a:prstGeom prst="rect">
            <a:avLst/>
          </a:prstGeom>
          <a:noFill/>
        </p:spPr>
        <p:txBody>
          <a:bodyPr wrap="square" rtlCol="0">
            <a:spAutoFit/>
          </a:bodyPr>
          <a:lstStyle/>
          <a:p>
            <a:r>
              <a:rPr lang="de-DE" sz="2000" dirty="0">
                <a:solidFill>
                  <a:schemeClr val="accent5">
                    <a:lumMod val="50000"/>
                  </a:schemeClr>
                </a:solidFill>
              </a:rPr>
              <a:t>Liebe Andrea,</a:t>
            </a:r>
            <a:br>
              <a:rPr lang="de-DE" sz="2000" dirty="0">
                <a:solidFill>
                  <a:schemeClr val="accent5">
                    <a:lumMod val="50000"/>
                  </a:schemeClr>
                </a:solidFill>
              </a:rPr>
            </a:br>
            <a:r>
              <a:rPr lang="de-DE" sz="2000" dirty="0">
                <a:solidFill>
                  <a:schemeClr val="accent5">
                    <a:lumMod val="50000"/>
                  </a:schemeClr>
                </a:solidFill>
              </a:rPr>
              <a:t>danke für deine E-Mail über die Umwelt. Ich will darüber schreiben. Ich schreibe dir jetzt eine Antwort über Umweltschutz. Ich will dir damit helfen. Ich mag die Natur.  Ich interessiere mich sehr dafür. Deshalb wachsen Blumen im Garten. Ich freue mich auf sie. Es gibt eine Umweltschutzkonferenz in Berlin. Ich will daran teilnehmen. Leider tun manche Leute nicht genug für die Umwelt. Die Konferenz will Druck auf sie machen. Das will ich auch. Meine Freundin Katja wird mir helfen. Ich arbeite gerne mit ihr. Es wird extremes Wetter geben. Ich will die Leute davor warnen. Ich will Erfolg haben. Ich hoffe darauf.</a:t>
            </a:r>
          </a:p>
        </p:txBody>
      </p:sp>
      <p:sp>
        <p:nvSpPr>
          <p:cNvPr id="6" name="TextBox 5">
            <a:extLst>
              <a:ext uri="{FF2B5EF4-FFF2-40B4-BE49-F238E27FC236}">
                <a16:creationId xmlns:a16="http://schemas.microsoft.com/office/drawing/2014/main" id="{F7A7CE74-07C7-4DD8-85B5-867BF83A0377}"/>
              </a:ext>
            </a:extLst>
          </p:cNvPr>
          <p:cNvSpPr txBox="1"/>
          <p:nvPr/>
        </p:nvSpPr>
        <p:spPr>
          <a:xfrm>
            <a:off x="6246356" y="213771"/>
            <a:ext cx="4440311" cy="830997"/>
          </a:xfrm>
          <a:prstGeom prst="rect">
            <a:avLst/>
          </a:prstGeom>
          <a:noFill/>
        </p:spPr>
        <p:txBody>
          <a:bodyPr wrap="square" rtlCol="0">
            <a:spAutoFit/>
          </a:bodyPr>
          <a:lstStyle/>
          <a:p>
            <a:r>
              <a:rPr lang="de-DE" sz="2400" dirty="0">
                <a:solidFill>
                  <a:schemeClr val="accent5">
                    <a:lumMod val="50000"/>
                  </a:schemeClr>
                </a:solidFill>
              </a:rPr>
              <a:t>Andrea schreibt die Hauptpunkte auf Englisch.</a:t>
            </a:r>
            <a:endParaRPr lang="en-US" sz="2400" dirty="0">
              <a:solidFill>
                <a:schemeClr val="accent5">
                  <a:lumMod val="50000"/>
                </a:schemeClr>
              </a:solidFill>
            </a:endParaRPr>
          </a:p>
        </p:txBody>
      </p:sp>
      <p:pic>
        <p:nvPicPr>
          <p:cNvPr id="3074" name="Picture 2" descr="Post-It, Sticky Note, Note, Memo, Office, Paper">
            <a:extLst>
              <a:ext uri="{FF2B5EF4-FFF2-40B4-BE49-F238E27FC236}">
                <a16:creationId xmlns:a16="http://schemas.microsoft.com/office/drawing/2014/main" id="{E5DBE9F5-AEAE-47BF-8E26-3E750AD2D0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5959" y="987621"/>
            <a:ext cx="7760869" cy="609257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036A274-FABF-4057-861D-0A3F325F0719}"/>
              </a:ext>
            </a:extLst>
          </p:cNvPr>
          <p:cNvSpPr txBox="1"/>
          <p:nvPr/>
        </p:nvSpPr>
        <p:spPr>
          <a:xfrm>
            <a:off x="5390863" y="1959366"/>
            <a:ext cx="5421195" cy="400110"/>
          </a:xfrm>
          <a:prstGeom prst="rect">
            <a:avLst/>
          </a:prstGeom>
          <a:noFill/>
        </p:spPr>
        <p:txBody>
          <a:bodyPr wrap="square" rtlCol="0">
            <a:spAutoFit/>
          </a:bodyPr>
          <a:lstStyle/>
          <a:p>
            <a:r>
              <a:rPr lang="de-DE" sz="2000" dirty="0">
                <a:solidFill>
                  <a:schemeClr val="accent5">
                    <a:lumMod val="50000"/>
                  </a:schemeClr>
                </a:solidFill>
              </a:rPr>
              <a:t>Mia is interested in... </a:t>
            </a:r>
          </a:p>
        </p:txBody>
      </p:sp>
      <p:sp>
        <p:nvSpPr>
          <p:cNvPr id="20" name="TextBox 19">
            <a:extLst>
              <a:ext uri="{FF2B5EF4-FFF2-40B4-BE49-F238E27FC236}">
                <a16:creationId xmlns:a16="http://schemas.microsoft.com/office/drawing/2014/main" id="{DE482AE4-17AD-4AA9-A6F6-2CB53D876EED}"/>
              </a:ext>
            </a:extLst>
          </p:cNvPr>
          <p:cNvSpPr txBox="1"/>
          <p:nvPr/>
        </p:nvSpPr>
        <p:spPr>
          <a:xfrm>
            <a:off x="5426956" y="2605809"/>
            <a:ext cx="5421195" cy="400110"/>
          </a:xfrm>
          <a:prstGeom prst="rect">
            <a:avLst/>
          </a:prstGeom>
          <a:noFill/>
        </p:spPr>
        <p:txBody>
          <a:bodyPr wrap="square" rtlCol="0">
            <a:spAutoFit/>
          </a:bodyPr>
          <a:lstStyle/>
          <a:p>
            <a:r>
              <a:rPr lang="de-DE" sz="2000" dirty="0">
                <a:solidFill>
                  <a:schemeClr val="accent5">
                    <a:lumMod val="50000"/>
                  </a:schemeClr>
                </a:solidFill>
              </a:rPr>
              <a:t>Therefore, there are... </a:t>
            </a:r>
          </a:p>
        </p:txBody>
      </p:sp>
      <p:sp>
        <p:nvSpPr>
          <p:cNvPr id="21" name="TextBox 20">
            <a:extLst>
              <a:ext uri="{FF2B5EF4-FFF2-40B4-BE49-F238E27FC236}">
                <a16:creationId xmlns:a16="http://schemas.microsoft.com/office/drawing/2014/main" id="{1AD57FFE-758B-43DE-93FC-7539792713E0}"/>
              </a:ext>
            </a:extLst>
          </p:cNvPr>
          <p:cNvSpPr txBox="1"/>
          <p:nvPr/>
        </p:nvSpPr>
        <p:spPr>
          <a:xfrm>
            <a:off x="5426957" y="3340286"/>
            <a:ext cx="5421195" cy="400110"/>
          </a:xfrm>
          <a:prstGeom prst="rect">
            <a:avLst/>
          </a:prstGeom>
          <a:noFill/>
        </p:spPr>
        <p:txBody>
          <a:bodyPr wrap="square" rtlCol="0">
            <a:spAutoFit/>
          </a:bodyPr>
          <a:lstStyle/>
          <a:p>
            <a:r>
              <a:rPr lang="de-DE" sz="2000" dirty="0">
                <a:solidFill>
                  <a:schemeClr val="accent5">
                    <a:lumMod val="50000"/>
                  </a:schemeClr>
                </a:solidFill>
              </a:rPr>
              <a:t>She wants... </a:t>
            </a:r>
          </a:p>
        </p:txBody>
      </p:sp>
      <p:sp>
        <p:nvSpPr>
          <p:cNvPr id="22" name="TextBox 21">
            <a:extLst>
              <a:ext uri="{FF2B5EF4-FFF2-40B4-BE49-F238E27FC236}">
                <a16:creationId xmlns:a16="http://schemas.microsoft.com/office/drawing/2014/main" id="{6760F115-FE34-42F1-A3EC-FFAC5FDCE21F}"/>
              </a:ext>
            </a:extLst>
          </p:cNvPr>
          <p:cNvSpPr txBox="1"/>
          <p:nvPr/>
        </p:nvSpPr>
        <p:spPr>
          <a:xfrm>
            <a:off x="5426956" y="4029283"/>
            <a:ext cx="5421195" cy="400110"/>
          </a:xfrm>
          <a:prstGeom prst="rect">
            <a:avLst/>
          </a:prstGeom>
          <a:noFill/>
        </p:spPr>
        <p:txBody>
          <a:bodyPr wrap="square" rtlCol="0">
            <a:spAutoFit/>
          </a:bodyPr>
          <a:lstStyle/>
          <a:p>
            <a:r>
              <a:rPr lang="de-DE" sz="2000" dirty="0">
                <a:solidFill>
                  <a:schemeClr val="accent5">
                    <a:lumMod val="50000"/>
                  </a:schemeClr>
                </a:solidFill>
              </a:rPr>
              <a:t>Unfortunately... </a:t>
            </a:r>
          </a:p>
        </p:txBody>
      </p:sp>
      <p:sp>
        <p:nvSpPr>
          <p:cNvPr id="23" name="TextBox 22">
            <a:extLst>
              <a:ext uri="{FF2B5EF4-FFF2-40B4-BE49-F238E27FC236}">
                <a16:creationId xmlns:a16="http://schemas.microsoft.com/office/drawing/2014/main" id="{F0E69F79-4B79-42B7-A685-2A04AA3AF17B}"/>
              </a:ext>
            </a:extLst>
          </p:cNvPr>
          <p:cNvSpPr txBox="1"/>
          <p:nvPr/>
        </p:nvSpPr>
        <p:spPr>
          <a:xfrm>
            <a:off x="5367580" y="4750495"/>
            <a:ext cx="5421195" cy="400110"/>
          </a:xfrm>
          <a:prstGeom prst="rect">
            <a:avLst/>
          </a:prstGeom>
          <a:noFill/>
        </p:spPr>
        <p:txBody>
          <a:bodyPr wrap="square" rtlCol="0">
            <a:spAutoFit/>
          </a:bodyPr>
          <a:lstStyle/>
          <a:p>
            <a:r>
              <a:rPr lang="de-DE" sz="2000" dirty="0">
                <a:solidFill>
                  <a:schemeClr val="accent5">
                    <a:lumMod val="50000"/>
                  </a:schemeClr>
                </a:solidFill>
              </a:rPr>
              <a:t>The conference... </a:t>
            </a:r>
          </a:p>
        </p:txBody>
      </p:sp>
      <p:sp>
        <p:nvSpPr>
          <p:cNvPr id="24" name="TextBox 23">
            <a:extLst>
              <a:ext uri="{FF2B5EF4-FFF2-40B4-BE49-F238E27FC236}">
                <a16:creationId xmlns:a16="http://schemas.microsoft.com/office/drawing/2014/main" id="{12940016-E65C-48A5-8EB6-3C500063004F}"/>
              </a:ext>
            </a:extLst>
          </p:cNvPr>
          <p:cNvSpPr txBox="1"/>
          <p:nvPr/>
        </p:nvSpPr>
        <p:spPr>
          <a:xfrm>
            <a:off x="5265472" y="5422666"/>
            <a:ext cx="5421195" cy="400110"/>
          </a:xfrm>
          <a:prstGeom prst="rect">
            <a:avLst/>
          </a:prstGeom>
          <a:noFill/>
        </p:spPr>
        <p:txBody>
          <a:bodyPr wrap="square" rtlCol="0">
            <a:spAutoFit/>
          </a:bodyPr>
          <a:lstStyle/>
          <a:p>
            <a:r>
              <a:rPr lang="de-DE" sz="2000" dirty="0">
                <a:solidFill>
                  <a:schemeClr val="accent5">
                    <a:lumMod val="50000"/>
                  </a:schemeClr>
                </a:solidFill>
              </a:rPr>
              <a:t>She wants to warn... </a:t>
            </a:r>
          </a:p>
        </p:txBody>
      </p:sp>
      <p:sp>
        <p:nvSpPr>
          <p:cNvPr id="15" name="TextBox 14">
            <a:extLst>
              <a:ext uri="{FF2B5EF4-FFF2-40B4-BE49-F238E27FC236}">
                <a16:creationId xmlns:a16="http://schemas.microsoft.com/office/drawing/2014/main" id="{7499AAD6-5840-4DB7-90A9-E9C08DE5B356}"/>
              </a:ext>
            </a:extLst>
          </p:cNvPr>
          <p:cNvSpPr txBox="1"/>
          <p:nvPr/>
        </p:nvSpPr>
        <p:spPr>
          <a:xfrm>
            <a:off x="8137553" y="1950826"/>
            <a:ext cx="1900051" cy="400110"/>
          </a:xfrm>
          <a:prstGeom prst="rect">
            <a:avLst/>
          </a:prstGeom>
          <a:noFill/>
        </p:spPr>
        <p:txBody>
          <a:bodyPr wrap="square" rtlCol="0">
            <a:spAutoFit/>
          </a:bodyPr>
          <a:lstStyle/>
          <a:p>
            <a:pPr algn="l"/>
            <a:r>
              <a:rPr lang="en-GB" sz="2000" dirty="0">
                <a:solidFill>
                  <a:schemeClr val="accent5">
                    <a:lumMod val="50000"/>
                  </a:schemeClr>
                </a:solidFill>
              </a:rPr>
              <a:t>nature.</a:t>
            </a:r>
          </a:p>
        </p:txBody>
      </p:sp>
      <p:sp>
        <p:nvSpPr>
          <p:cNvPr id="26" name="TextBox 25">
            <a:extLst>
              <a:ext uri="{FF2B5EF4-FFF2-40B4-BE49-F238E27FC236}">
                <a16:creationId xmlns:a16="http://schemas.microsoft.com/office/drawing/2014/main" id="{6DDCD991-30E4-4C44-BBAF-1A774BB3B633}"/>
              </a:ext>
            </a:extLst>
          </p:cNvPr>
          <p:cNvSpPr txBox="1"/>
          <p:nvPr/>
        </p:nvSpPr>
        <p:spPr>
          <a:xfrm>
            <a:off x="8180927" y="2587653"/>
            <a:ext cx="3794928" cy="707886"/>
          </a:xfrm>
          <a:prstGeom prst="rect">
            <a:avLst/>
          </a:prstGeom>
          <a:noFill/>
        </p:spPr>
        <p:txBody>
          <a:bodyPr wrap="square" rtlCol="0">
            <a:spAutoFit/>
          </a:bodyPr>
          <a:lstStyle/>
          <a:p>
            <a:r>
              <a:rPr lang="en-GB" sz="2000" dirty="0">
                <a:solidFill>
                  <a:schemeClr val="accent5">
                    <a:lumMod val="50000"/>
                  </a:schemeClr>
                </a:solidFill>
              </a:rPr>
              <a:t>flowers growing in the garden.</a:t>
            </a:r>
          </a:p>
        </p:txBody>
      </p:sp>
      <p:sp>
        <p:nvSpPr>
          <p:cNvPr id="27" name="TextBox 26">
            <a:extLst>
              <a:ext uri="{FF2B5EF4-FFF2-40B4-BE49-F238E27FC236}">
                <a16:creationId xmlns:a16="http://schemas.microsoft.com/office/drawing/2014/main" id="{D688D4CC-D85A-4F85-8578-A41A66262E4D}"/>
              </a:ext>
            </a:extLst>
          </p:cNvPr>
          <p:cNvSpPr txBox="1"/>
          <p:nvPr/>
        </p:nvSpPr>
        <p:spPr>
          <a:xfrm>
            <a:off x="7112723" y="3296234"/>
            <a:ext cx="4607626" cy="707886"/>
          </a:xfrm>
          <a:prstGeom prst="rect">
            <a:avLst/>
          </a:prstGeom>
          <a:noFill/>
        </p:spPr>
        <p:txBody>
          <a:bodyPr wrap="square" rtlCol="0">
            <a:spAutoFit/>
          </a:bodyPr>
          <a:lstStyle/>
          <a:p>
            <a:pPr algn="l"/>
            <a:r>
              <a:rPr lang="en-GB" sz="2000" dirty="0">
                <a:solidFill>
                  <a:schemeClr val="accent5">
                    <a:lumMod val="50000"/>
                  </a:schemeClr>
                </a:solidFill>
              </a:rPr>
              <a:t>to take part in an environmental protection conference in Berlin.</a:t>
            </a:r>
          </a:p>
        </p:txBody>
      </p:sp>
      <p:sp>
        <p:nvSpPr>
          <p:cNvPr id="28" name="TextBox 27">
            <a:extLst>
              <a:ext uri="{FF2B5EF4-FFF2-40B4-BE49-F238E27FC236}">
                <a16:creationId xmlns:a16="http://schemas.microsoft.com/office/drawing/2014/main" id="{2D56843A-DB1C-49FD-B2EC-03D2EDFA9E5D}"/>
              </a:ext>
            </a:extLst>
          </p:cNvPr>
          <p:cNvSpPr txBox="1"/>
          <p:nvPr/>
        </p:nvSpPr>
        <p:spPr>
          <a:xfrm>
            <a:off x="7510129" y="4043012"/>
            <a:ext cx="4182366" cy="707886"/>
          </a:xfrm>
          <a:prstGeom prst="rect">
            <a:avLst/>
          </a:prstGeom>
          <a:noFill/>
        </p:spPr>
        <p:txBody>
          <a:bodyPr wrap="square" rtlCol="0">
            <a:spAutoFit/>
          </a:bodyPr>
          <a:lstStyle/>
          <a:p>
            <a:pPr algn="l"/>
            <a:r>
              <a:rPr lang="en-GB" sz="2000" dirty="0">
                <a:solidFill>
                  <a:schemeClr val="accent5">
                    <a:lumMod val="50000"/>
                  </a:schemeClr>
                </a:solidFill>
              </a:rPr>
              <a:t>some people don’t do enough for the environment.</a:t>
            </a:r>
          </a:p>
        </p:txBody>
      </p:sp>
      <p:sp>
        <p:nvSpPr>
          <p:cNvPr id="29" name="TextBox 28">
            <a:extLst>
              <a:ext uri="{FF2B5EF4-FFF2-40B4-BE49-F238E27FC236}">
                <a16:creationId xmlns:a16="http://schemas.microsoft.com/office/drawing/2014/main" id="{3DDFC9A3-D351-4EBE-9449-D97A6C5BFE88}"/>
              </a:ext>
            </a:extLst>
          </p:cNvPr>
          <p:cNvSpPr txBox="1"/>
          <p:nvPr/>
        </p:nvSpPr>
        <p:spPr>
          <a:xfrm>
            <a:off x="7651809" y="4697700"/>
            <a:ext cx="4182366" cy="707886"/>
          </a:xfrm>
          <a:prstGeom prst="rect">
            <a:avLst/>
          </a:prstGeom>
          <a:noFill/>
        </p:spPr>
        <p:txBody>
          <a:bodyPr wrap="square" rtlCol="0">
            <a:spAutoFit/>
          </a:bodyPr>
          <a:lstStyle/>
          <a:p>
            <a:pPr algn="l"/>
            <a:r>
              <a:rPr lang="en-GB" sz="2000" dirty="0">
                <a:solidFill>
                  <a:schemeClr val="accent5">
                    <a:lumMod val="50000"/>
                  </a:schemeClr>
                </a:solidFill>
              </a:rPr>
              <a:t>wants to put pressure on them. So does Mia.</a:t>
            </a:r>
          </a:p>
        </p:txBody>
      </p:sp>
      <p:sp>
        <p:nvSpPr>
          <p:cNvPr id="30" name="TextBox 29">
            <a:extLst>
              <a:ext uri="{FF2B5EF4-FFF2-40B4-BE49-F238E27FC236}">
                <a16:creationId xmlns:a16="http://schemas.microsoft.com/office/drawing/2014/main" id="{2E9F42D2-7F14-4633-B6BE-99848CA4CCC0}"/>
              </a:ext>
            </a:extLst>
          </p:cNvPr>
          <p:cNvSpPr txBox="1"/>
          <p:nvPr/>
        </p:nvSpPr>
        <p:spPr>
          <a:xfrm>
            <a:off x="7793489" y="5402747"/>
            <a:ext cx="4182366" cy="707886"/>
          </a:xfrm>
          <a:prstGeom prst="rect">
            <a:avLst/>
          </a:prstGeom>
          <a:noFill/>
        </p:spPr>
        <p:txBody>
          <a:bodyPr wrap="square" rtlCol="0">
            <a:spAutoFit/>
          </a:bodyPr>
          <a:lstStyle/>
          <a:p>
            <a:pPr algn="l"/>
            <a:r>
              <a:rPr lang="en-GB" sz="2000" dirty="0">
                <a:solidFill>
                  <a:schemeClr val="accent5">
                    <a:lumMod val="50000"/>
                  </a:schemeClr>
                </a:solidFill>
              </a:rPr>
              <a:t>people that there will be </a:t>
            </a:r>
            <a:r>
              <a:rPr lang="en-GB" sz="2000">
                <a:solidFill>
                  <a:schemeClr val="accent5">
                    <a:lumMod val="50000"/>
                  </a:schemeClr>
                </a:solidFill>
              </a:rPr>
              <a:t>extreme weather.</a:t>
            </a:r>
            <a:endParaRPr lang="en-GB" sz="2000" dirty="0">
              <a:solidFill>
                <a:schemeClr val="accent5">
                  <a:lumMod val="50000"/>
                </a:schemeClr>
              </a:solidFill>
            </a:endParaRPr>
          </a:p>
        </p:txBody>
      </p:sp>
    </p:spTree>
    <p:extLst>
      <p:ext uri="{BB962C8B-B14F-4D97-AF65-F5344CB8AC3E}">
        <p14:creationId xmlns:p14="http://schemas.microsoft.com/office/powerpoint/2010/main" val="216389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P spid="27" grpId="0"/>
      <p:bldP spid="28" grpId="0"/>
      <p:bldP spid="29"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8566484" cy="869950"/>
          </a:xfrm>
          <a:prstGeom prst="rect">
            <a:avLst/>
          </a:prstGeom>
        </p:spPr>
      </p:pic>
      <p:sp>
        <p:nvSpPr>
          <p:cNvPr id="4" name="Title 3"/>
          <p:cNvSpPr>
            <a:spLocks noGrp="1"/>
          </p:cNvSpPr>
          <p:nvPr>
            <p:ph type="title"/>
          </p:nvPr>
        </p:nvSpPr>
        <p:spPr>
          <a:xfrm>
            <a:off x="0" y="294041"/>
            <a:ext cx="7844589" cy="707849"/>
          </a:xfrm>
        </p:spPr>
        <p:txBody>
          <a:bodyPr>
            <a:normAutofit/>
          </a:bodyPr>
          <a:lstStyle/>
          <a:p>
            <a:r>
              <a:rPr lang="en-GB" sz="3600" b="1" dirty="0">
                <a:solidFill>
                  <a:schemeClr val="bg1"/>
                </a:solidFill>
              </a:rPr>
              <a:t>Was </a:t>
            </a:r>
            <a:r>
              <a:rPr lang="en-GB" sz="3600" b="1" dirty="0" err="1">
                <a:solidFill>
                  <a:schemeClr val="bg1"/>
                </a:solidFill>
              </a:rPr>
              <a:t>denkst</a:t>
            </a:r>
            <a:r>
              <a:rPr lang="en-GB" sz="3600" b="1" dirty="0">
                <a:solidFill>
                  <a:schemeClr val="bg1"/>
                </a:solidFill>
              </a:rPr>
              <a:t> du </a:t>
            </a:r>
            <a:r>
              <a:rPr lang="en-GB" sz="3600" b="1" dirty="0" err="1">
                <a:solidFill>
                  <a:schemeClr val="bg1"/>
                </a:solidFill>
              </a:rPr>
              <a:t>über</a:t>
            </a:r>
            <a:r>
              <a:rPr lang="en-GB" sz="3600" b="1" dirty="0">
                <a:solidFill>
                  <a:schemeClr val="bg1"/>
                </a:solidFill>
              </a:rPr>
              <a:t> die Umwelt?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604FF63B-F6AE-42E3-A6AE-A5AD5A66AB86}"/>
              </a:ext>
            </a:extLst>
          </p:cNvPr>
          <p:cNvSpPr txBox="1"/>
          <p:nvPr/>
        </p:nvSpPr>
        <p:spPr>
          <a:xfrm>
            <a:off x="324378" y="2366811"/>
            <a:ext cx="5638909" cy="3354765"/>
          </a:xfrm>
          <a:prstGeom prst="rect">
            <a:avLst/>
          </a:prstGeom>
          <a:noFill/>
        </p:spPr>
        <p:txBody>
          <a:bodyPr wrap="square" rtlCol="0">
            <a:spAutoFit/>
          </a:bodyPr>
          <a:lstStyle/>
          <a:p>
            <a:r>
              <a:rPr lang="en-US" sz="2400" dirty="0">
                <a:solidFill>
                  <a:schemeClr val="accent5">
                    <a:lumMod val="50000"/>
                  </a:schemeClr>
                </a:solidFill>
              </a:rPr>
              <a:t>Are you hoping for…?</a:t>
            </a:r>
          </a:p>
          <a:p>
            <a:endParaRPr lang="en-US" sz="2400" dirty="0">
              <a:solidFill>
                <a:schemeClr val="accent5">
                  <a:lumMod val="50000"/>
                </a:schemeClr>
              </a:solidFill>
            </a:endParaRPr>
          </a:p>
          <a:p>
            <a:r>
              <a:rPr lang="en-US" sz="2400" dirty="0">
                <a:solidFill>
                  <a:schemeClr val="accent5">
                    <a:lumMod val="50000"/>
                  </a:schemeClr>
                </a:solidFill>
              </a:rPr>
              <a:t>Are you interested in …?</a:t>
            </a:r>
          </a:p>
          <a:p>
            <a:endParaRPr lang="en-US" sz="2400" dirty="0">
              <a:solidFill>
                <a:schemeClr val="accent5">
                  <a:lumMod val="50000"/>
                </a:schemeClr>
              </a:solidFill>
            </a:endParaRPr>
          </a:p>
          <a:p>
            <a:r>
              <a:rPr lang="en-US" sz="2400" dirty="0">
                <a:solidFill>
                  <a:schemeClr val="accent5">
                    <a:lumMod val="50000"/>
                  </a:schemeClr>
                </a:solidFill>
              </a:rPr>
              <a:t>Are you afraid of…?</a:t>
            </a:r>
          </a:p>
          <a:p>
            <a:endParaRPr lang="en-US" sz="2400" dirty="0">
              <a:solidFill>
                <a:schemeClr val="accent5">
                  <a:lumMod val="50000"/>
                </a:schemeClr>
              </a:solidFill>
            </a:endParaRPr>
          </a:p>
          <a:p>
            <a:r>
              <a:rPr lang="en-US" sz="2400" dirty="0">
                <a:solidFill>
                  <a:schemeClr val="accent5">
                    <a:lumMod val="50000"/>
                  </a:schemeClr>
                </a:solidFill>
              </a:rPr>
              <a:t>Are you warning against…?</a:t>
            </a:r>
          </a:p>
          <a:p>
            <a:endParaRPr lang="en-US" sz="2400" dirty="0">
              <a:solidFill>
                <a:schemeClr val="accent5">
                  <a:lumMod val="50000"/>
                </a:schemeClr>
              </a:solidFill>
            </a:endParaRPr>
          </a:p>
          <a:p>
            <a:endParaRPr lang="en-US" sz="2000" dirty="0">
              <a:solidFill>
                <a:schemeClr val="accent5">
                  <a:lumMod val="50000"/>
                </a:schemeClr>
              </a:solidFill>
            </a:endParaRPr>
          </a:p>
        </p:txBody>
      </p:sp>
      <p:pic>
        <p:nvPicPr>
          <p:cNvPr id="1026" name="Picture 2" descr="Portrait of Thunberg at the European Parliament in 2020">
            <a:extLst>
              <a:ext uri="{FF2B5EF4-FFF2-40B4-BE49-F238E27FC236}">
                <a16:creationId xmlns:a16="http://schemas.microsoft.com/office/drawing/2014/main" id="{EB3F54C1-3B09-49BF-A49E-8DAF7B98BC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3295" y="1490886"/>
            <a:ext cx="1012705" cy="13897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990E9C6-2CAD-45B3-85E4-C6EA06DA63EF}"/>
              </a:ext>
            </a:extLst>
          </p:cNvPr>
          <p:cNvSpPr txBox="1"/>
          <p:nvPr/>
        </p:nvSpPr>
        <p:spPr>
          <a:xfrm>
            <a:off x="4755927" y="2881448"/>
            <a:ext cx="1667439" cy="707886"/>
          </a:xfrm>
          <a:prstGeom prst="rect">
            <a:avLst/>
          </a:prstGeom>
          <a:noFill/>
        </p:spPr>
        <p:txBody>
          <a:bodyPr wrap="square" rtlCol="0">
            <a:spAutoFit/>
          </a:bodyPr>
          <a:lstStyle/>
          <a:p>
            <a:pPr algn="ctr"/>
            <a:r>
              <a:rPr lang="en-GB" sz="2000" dirty="0">
                <a:solidFill>
                  <a:schemeClr val="accent5">
                    <a:lumMod val="50000"/>
                  </a:schemeClr>
                </a:solidFill>
              </a:rPr>
              <a:t>Greta Thunberg</a:t>
            </a:r>
          </a:p>
        </p:txBody>
      </p:sp>
      <p:pic>
        <p:nvPicPr>
          <p:cNvPr id="1028" name="Picture 4" descr="Earth, Destruction, Environment, Damage, Pollution">
            <a:extLst>
              <a:ext uri="{FF2B5EF4-FFF2-40B4-BE49-F238E27FC236}">
                <a16:creationId xmlns:a16="http://schemas.microsoft.com/office/drawing/2014/main" id="{FD193C56-9C2B-4CBD-9997-AF2FDA4325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909" y="1604009"/>
            <a:ext cx="1354992" cy="138973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F68C0B3-7BFE-48D8-A724-1B532BE116C9}"/>
              </a:ext>
            </a:extLst>
          </p:cNvPr>
          <p:cNvSpPr txBox="1"/>
          <p:nvPr/>
        </p:nvSpPr>
        <p:spPr>
          <a:xfrm>
            <a:off x="6717075" y="3072847"/>
            <a:ext cx="2538663" cy="707886"/>
          </a:xfrm>
          <a:prstGeom prst="rect">
            <a:avLst/>
          </a:prstGeom>
          <a:noFill/>
        </p:spPr>
        <p:txBody>
          <a:bodyPr wrap="square" rtlCol="0">
            <a:spAutoFit/>
          </a:bodyPr>
          <a:lstStyle/>
          <a:p>
            <a:pPr algn="ctr"/>
            <a:r>
              <a:rPr lang="en-GB" sz="2000" dirty="0">
                <a:solidFill>
                  <a:schemeClr val="accent5">
                    <a:lumMod val="50000"/>
                  </a:schemeClr>
                </a:solidFill>
              </a:rPr>
              <a:t>environmental problems</a:t>
            </a:r>
          </a:p>
        </p:txBody>
      </p:sp>
      <p:pic>
        <p:nvPicPr>
          <p:cNvPr id="1032" name="Picture 8" descr="Tree, Trunk, Leaves, Branches, Nature, Outdoors">
            <a:extLst>
              <a:ext uri="{FF2B5EF4-FFF2-40B4-BE49-F238E27FC236}">
                <a16:creationId xmlns:a16="http://schemas.microsoft.com/office/drawing/2014/main" id="{7AD4D083-4F27-4B6F-8EA7-2B99E32337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52686" y="3895063"/>
            <a:ext cx="1667439" cy="180263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FCF3D8F-D470-4C5D-8781-FC2916252AC6}"/>
              </a:ext>
            </a:extLst>
          </p:cNvPr>
          <p:cNvSpPr txBox="1"/>
          <p:nvPr/>
        </p:nvSpPr>
        <p:spPr>
          <a:xfrm>
            <a:off x="6829556" y="5697700"/>
            <a:ext cx="2538663" cy="400110"/>
          </a:xfrm>
          <a:prstGeom prst="rect">
            <a:avLst/>
          </a:prstGeom>
          <a:noFill/>
        </p:spPr>
        <p:txBody>
          <a:bodyPr wrap="square" rtlCol="0">
            <a:spAutoFit/>
          </a:bodyPr>
          <a:lstStyle/>
          <a:p>
            <a:pPr algn="ctr"/>
            <a:r>
              <a:rPr lang="en-GB" sz="2000" dirty="0">
                <a:solidFill>
                  <a:schemeClr val="accent5">
                    <a:lumMod val="50000"/>
                  </a:schemeClr>
                </a:solidFill>
              </a:rPr>
              <a:t>more trees</a:t>
            </a:r>
          </a:p>
        </p:txBody>
      </p:sp>
      <p:pic>
        <p:nvPicPr>
          <p:cNvPr id="1034" name="Picture 10" descr="Steak, Meat, Food, Beef, Tenderloin, Chop, Raw, Protein">
            <a:extLst>
              <a:ext uri="{FF2B5EF4-FFF2-40B4-BE49-F238E27FC236}">
                <a16:creationId xmlns:a16="http://schemas.microsoft.com/office/drawing/2014/main" id="{D4A3BB68-3188-4EF8-8684-533A810DB55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60240" y="4162595"/>
            <a:ext cx="2423160" cy="121158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07F7D1E-1DCA-4D79-8BC7-60B05B71B525}"/>
              </a:ext>
            </a:extLst>
          </p:cNvPr>
          <p:cNvSpPr txBox="1"/>
          <p:nvPr/>
        </p:nvSpPr>
        <p:spPr>
          <a:xfrm>
            <a:off x="9534168" y="5106643"/>
            <a:ext cx="2538663" cy="400110"/>
          </a:xfrm>
          <a:prstGeom prst="rect">
            <a:avLst/>
          </a:prstGeom>
          <a:noFill/>
        </p:spPr>
        <p:txBody>
          <a:bodyPr wrap="square" rtlCol="0">
            <a:spAutoFit/>
          </a:bodyPr>
          <a:lstStyle/>
          <a:p>
            <a:pPr algn="ctr"/>
            <a:r>
              <a:rPr lang="en-GB" sz="2000" dirty="0">
                <a:solidFill>
                  <a:schemeClr val="accent5">
                    <a:lumMod val="50000"/>
                  </a:schemeClr>
                </a:solidFill>
              </a:rPr>
              <a:t>eating meat</a:t>
            </a:r>
          </a:p>
        </p:txBody>
      </p:sp>
      <p:pic>
        <p:nvPicPr>
          <p:cNvPr id="1036" name="Picture 12" descr="Animal, Polar Bear, Arctic, Mammal, Species, Cutout">
            <a:extLst>
              <a:ext uri="{FF2B5EF4-FFF2-40B4-BE49-F238E27FC236}">
                <a16:creationId xmlns:a16="http://schemas.microsoft.com/office/drawing/2014/main" id="{4B661A28-72BD-441A-B977-4B72DADBFB4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72915" y="4248854"/>
            <a:ext cx="1567266" cy="87505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B746013-4BB6-43C2-8C51-6BC236B39530}"/>
              </a:ext>
            </a:extLst>
          </p:cNvPr>
          <p:cNvSpPr txBox="1"/>
          <p:nvPr/>
        </p:nvSpPr>
        <p:spPr>
          <a:xfrm>
            <a:off x="4452458" y="5252415"/>
            <a:ext cx="2538663" cy="400110"/>
          </a:xfrm>
          <a:prstGeom prst="rect">
            <a:avLst/>
          </a:prstGeom>
          <a:noFill/>
        </p:spPr>
        <p:txBody>
          <a:bodyPr wrap="square" rtlCol="0">
            <a:spAutoFit/>
          </a:bodyPr>
          <a:lstStyle/>
          <a:p>
            <a:pPr algn="ctr"/>
            <a:r>
              <a:rPr lang="en-GB" sz="2000" dirty="0">
                <a:solidFill>
                  <a:schemeClr val="accent5">
                    <a:lumMod val="50000"/>
                  </a:schemeClr>
                </a:solidFill>
              </a:rPr>
              <a:t>animals</a:t>
            </a:r>
          </a:p>
        </p:txBody>
      </p:sp>
      <p:pic>
        <p:nvPicPr>
          <p:cNvPr id="21" name="Picture 2" descr="Disposal, Dump, Garbage, Junk, Landfill, Litter, Pile">
            <a:extLst>
              <a:ext uri="{FF2B5EF4-FFF2-40B4-BE49-F238E27FC236}">
                <a16:creationId xmlns:a16="http://schemas.microsoft.com/office/drawing/2014/main" id="{4BA741A9-6E2D-41A9-9374-596A4B8E2FC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598237" y="1351247"/>
            <a:ext cx="1799880" cy="119992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EE9E6ED-4EE8-4263-8610-A035133D97A6}"/>
              </a:ext>
            </a:extLst>
          </p:cNvPr>
          <p:cNvSpPr txBox="1"/>
          <p:nvPr/>
        </p:nvSpPr>
        <p:spPr>
          <a:xfrm>
            <a:off x="9769659" y="2634858"/>
            <a:ext cx="1667439" cy="400110"/>
          </a:xfrm>
          <a:prstGeom prst="rect">
            <a:avLst/>
          </a:prstGeom>
          <a:noFill/>
        </p:spPr>
        <p:txBody>
          <a:bodyPr wrap="square" rtlCol="0">
            <a:spAutoFit/>
          </a:bodyPr>
          <a:lstStyle/>
          <a:p>
            <a:pPr algn="ctr"/>
            <a:r>
              <a:rPr lang="en-GB" sz="2000" dirty="0">
                <a:solidFill>
                  <a:schemeClr val="accent5">
                    <a:lumMod val="50000"/>
                  </a:schemeClr>
                </a:solidFill>
              </a:rPr>
              <a:t>rubbish</a:t>
            </a:r>
          </a:p>
        </p:txBody>
      </p:sp>
    </p:spTree>
    <p:extLst>
      <p:ext uri="{BB962C8B-B14F-4D97-AF65-F5344CB8AC3E}">
        <p14:creationId xmlns:p14="http://schemas.microsoft.com/office/powerpoint/2010/main" val="2157176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8566484" cy="869950"/>
          </a:xfrm>
          <a:prstGeom prst="rect">
            <a:avLst/>
          </a:prstGeom>
        </p:spPr>
      </p:pic>
      <p:sp>
        <p:nvSpPr>
          <p:cNvPr id="4" name="Title 3"/>
          <p:cNvSpPr>
            <a:spLocks noGrp="1"/>
          </p:cNvSpPr>
          <p:nvPr>
            <p:ph type="title"/>
          </p:nvPr>
        </p:nvSpPr>
        <p:spPr>
          <a:xfrm>
            <a:off x="0" y="294041"/>
            <a:ext cx="7844589" cy="707849"/>
          </a:xfrm>
        </p:spPr>
        <p:txBody>
          <a:bodyPr>
            <a:normAutofit/>
          </a:bodyPr>
          <a:lstStyle/>
          <a:p>
            <a:r>
              <a:rPr lang="en-GB" sz="3600" b="1" dirty="0">
                <a:solidFill>
                  <a:schemeClr val="bg1"/>
                </a:solidFill>
              </a:rPr>
              <a:t>Was </a:t>
            </a:r>
            <a:r>
              <a:rPr lang="en-GB" sz="3600" b="1" dirty="0" err="1">
                <a:solidFill>
                  <a:schemeClr val="bg1"/>
                </a:solidFill>
              </a:rPr>
              <a:t>denkst</a:t>
            </a:r>
            <a:r>
              <a:rPr lang="en-GB" sz="3600" b="1" dirty="0">
                <a:solidFill>
                  <a:schemeClr val="bg1"/>
                </a:solidFill>
              </a:rPr>
              <a:t> du </a:t>
            </a:r>
            <a:r>
              <a:rPr lang="en-GB" sz="3600" b="1" dirty="0" err="1">
                <a:solidFill>
                  <a:schemeClr val="bg1"/>
                </a:solidFill>
              </a:rPr>
              <a:t>über</a:t>
            </a:r>
            <a:r>
              <a:rPr lang="en-GB" sz="3600" b="1" dirty="0">
                <a:solidFill>
                  <a:schemeClr val="bg1"/>
                </a:solidFill>
              </a:rPr>
              <a:t> die Umwelt?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604FF63B-F6AE-42E3-A6AE-A5AD5A66AB86}"/>
              </a:ext>
            </a:extLst>
          </p:cNvPr>
          <p:cNvSpPr txBox="1"/>
          <p:nvPr/>
        </p:nvSpPr>
        <p:spPr>
          <a:xfrm>
            <a:off x="311788" y="2061501"/>
            <a:ext cx="5638909" cy="3416320"/>
          </a:xfrm>
          <a:prstGeom prst="rect">
            <a:avLst/>
          </a:prstGeom>
          <a:noFill/>
        </p:spPr>
        <p:txBody>
          <a:bodyPr wrap="square" rtlCol="0">
            <a:spAutoFit/>
          </a:bodyPr>
          <a:lstStyle/>
          <a:p>
            <a:endParaRPr lang="en-US" sz="2400" dirty="0">
              <a:solidFill>
                <a:schemeClr val="accent5">
                  <a:lumMod val="50000"/>
                </a:schemeClr>
              </a:solidFill>
            </a:endParaRPr>
          </a:p>
          <a:p>
            <a:r>
              <a:rPr lang="en-US" sz="2400" dirty="0">
                <a:solidFill>
                  <a:schemeClr val="accent5">
                    <a:lumMod val="50000"/>
                  </a:schemeClr>
                </a:solidFill>
              </a:rPr>
              <a:t>Are you putting pressure on…?</a:t>
            </a:r>
          </a:p>
          <a:p>
            <a:endParaRPr lang="en-US" sz="2400" dirty="0">
              <a:solidFill>
                <a:schemeClr val="accent5">
                  <a:lumMod val="50000"/>
                </a:schemeClr>
              </a:solidFill>
            </a:endParaRPr>
          </a:p>
          <a:p>
            <a:r>
              <a:rPr lang="en-US" sz="2400" dirty="0">
                <a:solidFill>
                  <a:schemeClr val="accent5">
                    <a:lumMod val="50000"/>
                  </a:schemeClr>
                </a:solidFill>
              </a:rPr>
              <a:t>Are you protecting against…?</a:t>
            </a:r>
          </a:p>
          <a:p>
            <a:endParaRPr lang="en-US" sz="2400" dirty="0">
              <a:solidFill>
                <a:schemeClr val="accent5">
                  <a:lumMod val="50000"/>
                </a:schemeClr>
              </a:solidFill>
            </a:endParaRPr>
          </a:p>
          <a:p>
            <a:r>
              <a:rPr lang="en-US" sz="2400" dirty="0">
                <a:solidFill>
                  <a:schemeClr val="accent5">
                    <a:lumMod val="50000"/>
                  </a:schemeClr>
                </a:solidFill>
              </a:rPr>
              <a:t>Are you waiting for…?</a:t>
            </a:r>
          </a:p>
          <a:p>
            <a:endParaRPr lang="en-US" sz="2400" dirty="0">
              <a:solidFill>
                <a:schemeClr val="accent5">
                  <a:lumMod val="50000"/>
                </a:schemeClr>
              </a:solidFill>
            </a:endParaRPr>
          </a:p>
          <a:p>
            <a:r>
              <a:rPr lang="en-US" sz="2400" dirty="0">
                <a:solidFill>
                  <a:schemeClr val="accent5">
                    <a:lumMod val="50000"/>
                  </a:schemeClr>
                </a:solidFill>
              </a:rPr>
              <a:t>Are you looking forward to…?</a:t>
            </a:r>
          </a:p>
          <a:p>
            <a:endParaRPr lang="en-US" sz="2400" dirty="0">
              <a:solidFill>
                <a:schemeClr val="accent5">
                  <a:lumMod val="50000"/>
                </a:schemeClr>
              </a:solidFill>
            </a:endParaRPr>
          </a:p>
        </p:txBody>
      </p:sp>
      <p:pic>
        <p:nvPicPr>
          <p:cNvPr id="8" name="Picture 6" descr="Aeroplane, Airliner, Airbus, Airplane, Fly, Jet, Plane">
            <a:extLst>
              <a:ext uri="{FF2B5EF4-FFF2-40B4-BE49-F238E27FC236}">
                <a16:creationId xmlns:a16="http://schemas.microsoft.com/office/drawing/2014/main" id="{250B3E51-0E21-41FC-BB20-63F82B0A7E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41073" y="1579079"/>
            <a:ext cx="1722120" cy="11301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85EA19-F864-4A35-A0A4-B507F5AD684F}"/>
              </a:ext>
            </a:extLst>
          </p:cNvPr>
          <p:cNvSpPr txBox="1"/>
          <p:nvPr/>
        </p:nvSpPr>
        <p:spPr>
          <a:xfrm>
            <a:off x="9341549" y="2811015"/>
            <a:ext cx="2538663" cy="400110"/>
          </a:xfrm>
          <a:prstGeom prst="rect">
            <a:avLst/>
          </a:prstGeom>
          <a:noFill/>
        </p:spPr>
        <p:txBody>
          <a:bodyPr wrap="square" rtlCol="0">
            <a:spAutoFit/>
          </a:bodyPr>
          <a:lstStyle/>
          <a:p>
            <a:pPr algn="ctr"/>
            <a:r>
              <a:rPr lang="en-GB" sz="2000" dirty="0">
                <a:solidFill>
                  <a:schemeClr val="accent5">
                    <a:lumMod val="50000"/>
                  </a:schemeClr>
                </a:solidFill>
              </a:rPr>
              <a:t>flying</a:t>
            </a:r>
            <a:endParaRPr lang="en-GB" sz="2400" dirty="0">
              <a:solidFill>
                <a:schemeClr val="accent5">
                  <a:lumMod val="50000"/>
                </a:schemeClr>
              </a:solidFill>
            </a:endParaRPr>
          </a:p>
        </p:txBody>
      </p:sp>
      <p:pic>
        <p:nvPicPr>
          <p:cNvPr id="2052" name="Picture 4" descr="Recycle, Bin, Green, Can, Open, Lid, Recycling">
            <a:extLst>
              <a:ext uri="{FF2B5EF4-FFF2-40B4-BE49-F238E27FC236}">
                <a16:creationId xmlns:a16="http://schemas.microsoft.com/office/drawing/2014/main" id="{25B592D3-B584-4458-941B-039465387D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3555" y="1976233"/>
            <a:ext cx="919384" cy="151131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A09246F-2134-4420-9ACD-7A6DC55C343C}"/>
              </a:ext>
            </a:extLst>
          </p:cNvPr>
          <p:cNvSpPr txBox="1"/>
          <p:nvPr/>
        </p:nvSpPr>
        <p:spPr>
          <a:xfrm>
            <a:off x="7319357" y="3498366"/>
            <a:ext cx="2267781" cy="707886"/>
          </a:xfrm>
          <a:prstGeom prst="rect">
            <a:avLst/>
          </a:prstGeom>
          <a:noFill/>
        </p:spPr>
        <p:txBody>
          <a:bodyPr wrap="square" rtlCol="0">
            <a:spAutoFit/>
          </a:bodyPr>
          <a:lstStyle/>
          <a:p>
            <a:pPr algn="ctr"/>
            <a:r>
              <a:rPr lang="en-GB" sz="2000" dirty="0">
                <a:solidFill>
                  <a:schemeClr val="accent5">
                    <a:lumMod val="50000"/>
                  </a:schemeClr>
                </a:solidFill>
              </a:rPr>
              <a:t>people who don’t recycle*</a:t>
            </a:r>
            <a:endParaRPr lang="en-GB" sz="2400" dirty="0">
              <a:solidFill>
                <a:schemeClr val="accent5">
                  <a:lumMod val="50000"/>
                </a:schemeClr>
              </a:solidFill>
            </a:endParaRPr>
          </a:p>
        </p:txBody>
      </p:sp>
      <p:sp>
        <p:nvSpPr>
          <p:cNvPr id="2" name="Rectangle: Rounded Corners 1">
            <a:extLst>
              <a:ext uri="{FF2B5EF4-FFF2-40B4-BE49-F238E27FC236}">
                <a16:creationId xmlns:a16="http://schemas.microsoft.com/office/drawing/2014/main" id="{3D7C0CC8-6C6E-4FCB-BF23-61D4B08E6FEB}"/>
              </a:ext>
            </a:extLst>
          </p:cNvPr>
          <p:cNvSpPr/>
          <p:nvPr/>
        </p:nvSpPr>
        <p:spPr>
          <a:xfrm>
            <a:off x="9438171" y="875779"/>
            <a:ext cx="2519157" cy="400110"/>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r>
              <a:rPr lang="en-GB" dirty="0" err="1"/>
              <a:t>recyling</a:t>
            </a:r>
            <a:r>
              <a:rPr lang="en-GB" dirty="0"/>
              <a:t> – </a:t>
            </a:r>
            <a:r>
              <a:rPr lang="en-GB" dirty="0" err="1"/>
              <a:t>recyceln</a:t>
            </a:r>
            <a:endParaRPr lang="en-GB" dirty="0"/>
          </a:p>
        </p:txBody>
      </p:sp>
      <p:pic>
        <p:nvPicPr>
          <p:cNvPr id="2054" name="Picture 6" descr="Bouquet, Flower, Rose, Red, Love">
            <a:extLst>
              <a:ext uri="{FF2B5EF4-FFF2-40B4-BE49-F238E27FC236}">
                <a16:creationId xmlns:a16="http://schemas.microsoft.com/office/drawing/2014/main" id="{A53C1B5B-4F4C-4D9C-A64D-69AF452457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7950" y="1796900"/>
            <a:ext cx="913328" cy="121777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21AC568-1EB1-4D46-B612-D5C5416A1516}"/>
              </a:ext>
            </a:extLst>
          </p:cNvPr>
          <p:cNvSpPr txBox="1"/>
          <p:nvPr/>
        </p:nvSpPr>
        <p:spPr>
          <a:xfrm>
            <a:off x="5610570" y="3123375"/>
            <a:ext cx="1540836" cy="707886"/>
          </a:xfrm>
          <a:prstGeom prst="rect">
            <a:avLst/>
          </a:prstGeom>
          <a:noFill/>
        </p:spPr>
        <p:txBody>
          <a:bodyPr wrap="square" rtlCol="0">
            <a:spAutoFit/>
          </a:bodyPr>
          <a:lstStyle/>
          <a:p>
            <a:pPr algn="ctr"/>
            <a:r>
              <a:rPr lang="en-GB" sz="2000" dirty="0">
                <a:solidFill>
                  <a:schemeClr val="accent5">
                    <a:lumMod val="50000"/>
                  </a:schemeClr>
                </a:solidFill>
              </a:rPr>
              <a:t>more flowers</a:t>
            </a:r>
            <a:endParaRPr lang="en-GB" sz="2400" dirty="0">
              <a:solidFill>
                <a:schemeClr val="accent5">
                  <a:lumMod val="50000"/>
                </a:schemeClr>
              </a:solidFill>
            </a:endParaRPr>
          </a:p>
        </p:txBody>
      </p:sp>
      <p:pic>
        <p:nvPicPr>
          <p:cNvPr id="2056" name="Picture 8" descr="Hot, Temperature, Thermometer, Weather">
            <a:extLst>
              <a:ext uri="{FF2B5EF4-FFF2-40B4-BE49-F238E27FC236}">
                <a16:creationId xmlns:a16="http://schemas.microsoft.com/office/drawing/2014/main" id="{B0F2650B-D622-44B6-8D76-4FFEF2B625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91907" y="4003032"/>
            <a:ext cx="637945" cy="127588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0AEC528-888B-4C9C-81B3-3B1A916C1DED}"/>
              </a:ext>
            </a:extLst>
          </p:cNvPr>
          <p:cNvSpPr txBox="1"/>
          <p:nvPr/>
        </p:nvSpPr>
        <p:spPr>
          <a:xfrm>
            <a:off x="9816726" y="5237537"/>
            <a:ext cx="1588305" cy="707886"/>
          </a:xfrm>
          <a:prstGeom prst="rect">
            <a:avLst/>
          </a:prstGeom>
          <a:noFill/>
        </p:spPr>
        <p:txBody>
          <a:bodyPr wrap="square" rtlCol="0">
            <a:spAutoFit/>
          </a:bodyPr>
          <a:lstStyle/>
          <a:p>
            <a:pPr algn="ctr"/>
            <a:r>
              <a:rPr lang="en-GB" sz="2000" dirty="0">
                <a:solidFill>
                  <a:schemeClr val="accent5">
                    <a:lumMod val="50000"/>
                  </a:schemeClr>
                </a:solidFill>
              </a:rPr>
              <a:t>hot weather</a:t>
            </a:r>
            <a:endParaRPr lang="en-GB" sz="2400" dirty="0">
              <a:solidFill>
                <a:schemeClr val="accent5">
                  <a:lumMod val="50000"/>
                </a:schemeClr>
              </a:solidFill>
            </a:endParaRPr>
          </a:p>
        </p:txBody>
      </p:sp>
      <p:pic>
        <p:nvPicPr>
          <p:cNvPr id="2058" name="Picture 10" descr="Handshake, Handshaking, Men, Man, Businessmen">
            <a:extLst>
              <a:ext uri="{FF2B5EF4-FFF2-40B4-BE49-F238E27FC236}">
                <a16:creationId xmlns:a16="http://schemas.microsoft.com/office/drawing/2014/main" id="{657EEF90-D584-429E-AD6A-903656460FB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71859" y="4640976"/>
            <a:ext cx="1588305" cy="11531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231F95D-330F-4EBC-8664-AB618632782F}"/>
              </a:ext>
            </a:extLst>
          </p:cNvPr>
          <p:cNvSpPr txBox="1"/>
          <p:nvPr/>
        </p:nvSpPr>
        <p:spPr>
          <a:xfrm>
            <a:off x="7292684" y="5745368"/>
            <a:ext cx="2267781" cy="400110"/>
          </a:xfrm>
          <a:prstGeom prst="rect">
            <a:avLst/>
          </a:prstGeom>
          <a:noFill/>
        </p:spPr>
        <p:txBody>
          <a:bodyPr wrap="square" rtlCol="0">
            <a:spAutoFit/>
          </a:bodyPr>
          <a:lstStyle/>
          <a:p>
            <a:pPr algn="ctr"/>
            <a:r>
              <a:rPr lang="en-GB" sz="2000" dirty="0">
                <a:solidFill>
                  <a:schemeClr val="accent5">
                    <a:lumMod val="50000"/>
                  </a:schemeClr>
                </a:solidFill>
              </a:rPr>
              <a:t>a solution</a:t>
            </a:r>
            <a:endParaRPr lang="en-GB" sz="2400" dirty="0">
              <a:solidFill>
                <a:schemeClr val="accent5">
                  <a:lumMod val="50000"/>
                </a:schemeClr>
              </a:solidFill>
            </a:endParaRPr>
          </a:p>
        </p:txBody>
      </p:sp>
      <p:pic>
        <p:nvPicPr>
          <p:cNvPr id="2060" name="Picture 12" descr="Cartoon, Chemist, Chemistry, Experiment, Science">
            <a:extLst>
              <a:ext uri="{FF2B5EF4-FFF2-40B4-BE49-F238E27FC236}">
                <a16:creationId xmlns:a16="http://schemas.microsoft.com/office/drawing/2014/main" id="{620D7332-DCF2-4BAE-97DF-4B1F3A8DCDC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44497" y="4070178"/>
            <a:ext cx="1220233" cy="180775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72C9991-57F9-4D15-B35E-B692AEC326EA}"/>
              </a:ext>
            </a:extLst>
          </p:cNvPr>
          <p:cNvSpPr txBox="1"/>
          <p:nvPr/>
        </p:nvSpPr>
        <p:spPr>
          <a:xfrm>
            <a:off x="5131542" y="5856980"/>
            <a:ext cx="2267781" cy="400110"/>
          </a:xfrm>
          <a:prstGeom prst="rect">
            <a:avLst/>
          </a:prstGeom>
          <a:noFill/>
        </p:spPr>
        <p:txBody>
          <a:bodyPr wrap="square" rtlCol="0">
            <a:spAutoFit/>
          </a:bodyPr>
          <a:lstStyle/>
          <a:p>
            <a:pPr algn="ctr"/>
            <a:r>
              <a:rPr lang="en-GB" sz="2000" dirty="0">
                <a:solidFill>
                  <a:schemeClr val="accent5">
                    <a:lumMod val="50000"/>
                  </a:schemeClr>
                </a:solidFill>
              </a:rPr>
              <a:t>scientists</a:t>
            </a:r>
            <a:endParaRPr lang="en-GB" sz="2400" dirty="0">
              <a:solidFill>
                <a:schemeClr val="accent5">
                  <a:lumMod val="50000"/>
                </a:schemeClr>
              </a:solidFill>
            </a:endParaRPr>
          </a:p>
        </p:txBody>
      </p:sp>
    </p:spTree>
    <p:extLst>
      <p:ext uri="{BB962C8B-B14F-4D97-AF65-F5344CB8AC3E}">
        <p14:creationId xmlns:p14="http://schemas.microsoft.com/office/powerpoint/2010/main" val="2209381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Book, Notebook, Paper, Text, Textbook, Tome">
            <a:extLst>
              <a:ext uri="{FF2B5EF4-FFF2-40B4-BE49-F238E27FC236}">
                <a16:creationId xmlns:a16="http://schemas.microsoft.com/office/drawing/2014/main" id="{95BD9B17-92C6-4953-8486-740DB3E2F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85" y="1734896"/>
            <a:ext cx="11849043" cy="46792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6340642" cy="869950"/>
          </a:xfrm>
          <a:prstGeom prst="rect">
            <a:avLst/>
          </a:prstGeom>
        </p:spPr>
      </p:pic>
      <p:sp>
        <p:nvSpPr>
          <p:cNvPr id="4" name="Title 3"/>
          <p:cNvSpPr>
            <a:spLocks noGrp="1"/>
          </p:cNvSpPr>
          <p:nvPr>
            <p:ph type="title"/>
          </p:nvPr>
        </p:nvSpPr>
        <p:spPr>
          <a:xfrm>
            <a:off x="0" y="294041"/>
            <a:ext cx="6232358" cy="707849"/>
          </a:xfrm>
        </p:spPr>
        <p:txBody>
          <a:bodyPr>
            <a:normAutofit/>
          </a:bodyPr>
          <a:lstStyle/>
          <a:p>
            <a:r>
              <a:rPr lang="en-GB" sz="3600" b="1" dirty="0">
                <a:solidFill>
                  <a:schemeClr val="bg1"/>
                </a:solidFill>
              </a:rPr>
              <a:t>Andrea </a:t>
            </a:r>
            <a:r>
              <a:rPr lang="en-GB" sz="3600" b="1" dirty="0" err="1">
                <a:solidFill>
                  <a:schemeClr val="bg1"/>
                </a:solidFill>
              </a:rPr>
              <a:t>macht</a:t>
            </a:r>
            <a:r>
              <a:rPr lang="en-GB" sz="3600" b="1" dirty="0">
                <a:solidFill>
                  <a:schemeClr val="bg1"/>
                </a:solidFill>
              </a:rPr>
              <a:t> </a:t>
            </a:r>
            <a:r>
              <a:rPr lang="en-GB" sz="3600" b="1" dirty="0" err="1">
                <a:solidFill>
                  <a:schemeClr val="bg1"/>
                </a:solidFill>
              </a:rPr>
              <a:t>Notizen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30456" y="115043"/>
            <a:ext cx="1718454" cy="41643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604FF63B-F6AE-42E3-A6AE-A5AD5A66AB86}"/>
              </a:ext>
            </a:extLst>
          </p:cNvPr>
          <p:cNvSpPr txBox="1"/>
          <p:nvPr/>
        </p:nvSpPr>
        <p:spPr>
          <a:xfrm>
            <a:off x="108284" y="839072"/>
            <a:ext cx="11849044" cy="1384995"/>
          </a:xfrm>
          <a:prstGeom prst="rect">
            <a:avLst/>
          </a:prstGeom>
          <a:noFill/>
        </p:spPr>
        <p:txBody>
          <a:bodyPr wrap="square" rtlCol="0">
            <a:spAutoFit/>
          </a:bodyPr>
          <a:lstStyle/>
          <a:p>
            <a:endParaRPr lang="en-US" sz="2400" dirty="0">
              <a:solidFill>
                <a:schemeClr val="accent5">
                  <a:lumMod val="50000"/>
                </a:schemeClr>
              </a:solidFill>
            </a:endParaRPr>
          </a:p>
          <a:p>
            <a:r>
              <a:rPr lang="en-GB" sz="2000" dirty="0">
                <a:solidFill>
                  <a:schemeClr val="accent5">
                    <a:lumMod val="50000"/>
                  </a:schemeClr>
                </a:solidFill>
              </a:rPr>
              <a:t>Andrea </a:t>
            </a:r>
            <a:r>
              <a:rPr lang="en-GB" sz="2000" dirty="0" err="1">
                <a:solidFill>
                  <a:schemeClr val="accent5">
                    <a:lumMod val="50000"/>
                  </a:schemeClr>
                </a:solidFill>
              </a:rPr>
              <a:t>liest</a:t>
            </a:r>
            <a:r>
              <a:rPr lang="en-GB" sz="2000" dirty="0">
                <a:solidFill>
                  <a:schemeClr val="accent5">
                    <a:lumMod val="50000"/>
                  </a:schemeClr>
                </a:solidFill>
              </a:rPr>
              <a:t> </a:t>
            </a:r>
            <a:r>
              <a:rPr lang="en-GB" sz="2000" dirty="0" err="1">
                <a:solidFill>
                  <a:schemeClr val="accent5">
                    <a:lumMod val="50000"/>
                  </a:schemeClr>
                </a:solidFill>
              </a:rPr>
              <a:t>ein</a:t>
            </a:r>
            <a:r>
              <a:rPr lang="en-GB" sz="2000" dirty="0">
                <a:solidFill>
                  <a:schemeClr val="accent5">
                    <a:lumMod val="50000"/>
                  </a:schemeClr>
                </a:solidFill>
              </a:rPr>
              <a:t> Buch </a:t>
            </a:r>
            <a:r>
              <a:rPr lang="en-GB" sz="2000" dirty="0" err="1">
                <a:solidFill>
                  <a:schemeClr val="accent5">
                    <a:lumMod val="50000"/>
                  </a:schemeClr>
                </a:solidFill>
              </a:rPr>
              <a:t>über</a:t>
            </a:r>
            <a:r>
              <a:rPr lang="en-GB" sz="2000" dirty="0">
                <a:solidFill>
                  <a:schemeClr val="accent5">
                    <a:lumMod val="50000"/>
                  </a:schemeClr>
                </a:solidFill>
              </a:rPr>
              <a:t> die Umwelt und </a:t>
            </a:r>
            <a:r>
              <a:rPr lang="en-GB" sz="2000" dirty="0" err="1">
                <a:solidFill>
                  <a:schemeClr val="accent5">
                    <a:lumMod val="50000"/>
                  </a:schemeClr>
                </a:solidFill>
              </a:rPr>
              <a:t>macht</a:t>
            </a:r>
            <a:r>
              <a:rPr lang="en-GB" sz="2000" dirty="0">
                <a:solidFill>
                  <a:schemeClr val="accent5">
                    <a:lumMod val="50000"/>
                  </a:schemeClr>
                </a:solidFill>
              </a:rPr>
              <a:t> </a:t>
            </a:r>
            <a:r>
              <a:rPr lang="en-GB" sz="2000" dirty="0" err="1">
                <a:solidFill>
                  <a:schemeClr val="accent5">
                    <a:lumMod val="50000"/>
                  </a:schemeClr>
                </a:solidFill>
              </a:rPr>
              <a:t>Notizen</a:t>
            </a:r>
            <a:r>
              <a:rPr lang="en-GB" sz="2000" dirty="0">
                <a:solidFill>
                  <a:schemeClr val="accent5">
                    <a:lumMod val="50000"/>
                  </a:schemeClr>
                </a:solidFill>
              </a:rPr>
              <a:t> auf </a:t>
            </a:r>
            <a:r>
              <a:rPr lang="en-GB" sz="2000" dirty="0" err="1">
                <a:solidFill>
                  <a:schemeClr val="accent5">
                    <a:lumMod val="50000"/>
                  </a:schemeClr>
                </a:solidFill>
              </a:rPr>
              <a:t>Englisch</a:t>
            </a:r>
            <a:r>
              <a:rPr lang="en-GB" sz="2000" dirty="0">
                <a:solidFill>
                  <a:schemeClr val="accent5">
                    <a:lumMod val="50000"/>
                  </a:schemeClr>
                </a:solidFill>
              </a:rPr>
              <a:t>. </a:t>
            </a:r>
            <a:r>
              <a:rPr lang="en-GB" sz="2000" dirty="0" err="1">
                <a:solidFill>
                  <a:schemeClr val="accent5">
                    <a:lumMod val="50000"/>
                  </a:schemeClr>
                </a:solidFill>
              </a:rPr>
              <a:t>Übersetze</a:t>
            </a:r>
            <a:r>
              <a:rPr lang="en-GB" sz="2000" dirty="0">
                <a:solidFill>
                  <a:schemeClr val="accent5">
                    <a:lumMod val="50000"/>
                  </a:schemeClr>
                </a:solidFill>
              </a:rPr>
              <a:t> die </a:t>
            </a:r>
            <a:r>
              <a:rPr lang="en-GB" sz="2000" dirty="0" err="1">
                <a:solidFill>
                  <a:schemeClr val="accent5">
                    <a:lumMod val="50000"/>
                  </a:schemeClr>
                </a:solidFill>
              </a:rPr>
              <a:t>Notizen</a:t>
            </a:r>
            <a:r>
              <a:rPr lang="en-GB" sz="2000" dirty="0">
                <a:solidFill>
                  <a:schemeClr val="accent5">
                    <a:lumMod val="50000"/>
                  </a:schemeClr>
                </a:solidFill>
              </a:rPr>
              <a:t> auf Deutsch. </a:t>
            </a:r>
            <a:r>
              <a:rPr lang="en-GB" sz="2000" dirty="0" err="1">
                <a:solidFill>
                  <a:schemeClr val="accent5">
                    <a:lumMod val="50000"/>
                  </a:schemeClr>
                </a:solidFill>
              </a:rPr>
              <a:t>Schreib</a:t>
            </a:r>
            <a:r>
              <a:rPr lang="en-GB" sz="2000" dirty="0">
                <a:solidFill>
                  <a:schemeClr val="accent5">
                    <a:lumMod val="50000"/>
                  </a:schemeClr>
                </a:solidFill>
              </a:rPr>
              <a:t> </a:t>
            </a:r>
            <a:r>
              <a:rPr lang="en-GB" sz="2000" dirty="0" err="1">
                <a:solidFill>
                  <a:schemeClr val="accent5">
                    <a:lumMod val="50000"/>
                  </a:schemeClr>
                </a:solidFill>
              </a:rPr>
              <a:t>ganze</a:t>
            </a:r>
            <a:r>
              <a:rPr lang="en-GB" sz="2000" dirty="0">
                <a:solidFill>
                  <a:schemeClr val="accent5">
                    <a:lumMod val="50000"/>
                  </a:schemeClr>
                </a:solidFill>
              </a:rPr>
              <a:t> </a:t>
            </a:r>
            <a:r>
              <a:rPr lang="en-GB" sz="2000" dirty="0" err="1">
                <a:solidFill>
                  <a:schemeClr val="accent5">
                    <a:lumMod val="50000"/>
                  </a:schemeClr>
                </a:solidFill>
              </a:rPr>
              <a:t>Sätze</a:t>
            </a:r>
            <a:r>
              <a:rPr lang="en-GB" sz="2000" dirty="0">
                <a:solidFill>
                  <a:schemeClr val="accent5">
                    <a:lumMod val="50000"/>
                  </a:schemeClr>
                </a:solidFill>
              </a:rPr>
              <a:t> </a:t>
            </a:r>
            <a:r>
              <a:rPr lang="en-GB" sz="2000" dirty="0" err="1">
                <a:solidFill>
                  <a:schemeClr val="accent5">
                    <a:lumMod val="50000"/>
                  </a:schemeClr>
                </a:solidFill>
              </a:rPr>
              <a:t>mit</a:t>
            </a:r>
            <a:r>
              <a:rPr lang="en-GB" sz="2000" dirty="0">
                <a:solidFill>
                  <a:schemeClr val="accent5">
                    <a:lumMod val="50000"/>
                  </a:schemeClr>
                </a:solidFill>
              </a:rPr>
              <a:t> ‘ich’.</a:t>
            </a:r>
          </a:p>
          <a:p>
            <a:endParaRPr lang="en-US" sz="2000" dirty="0">
              <a:solidFill>
                <a:schemeClr val="accent5">
                  <a:lumMod val="50000"/>
                </a:schemeClr>
              </a:solidFill>
            </a:endParaRPr>
          </a:p>
        </p:txBody>
      </p:sp>
      <p:sp>
        <p:nvSpPr>
          <p:cNvPr id="2" name="TextBox 1">
            <a:extLst>
              <a:ext uri="{FF2B5EF4-FFF2-40B4-BE49-F238E27FC236}">
                <a16:creationId xmlns:a16="http://schemas.microsoft.com/office/drawing/2014/main" id="{55DEFD6D-ECCF-43B5-A01E-53E477EBE1F4}"/>
              </a:ext>
            </a:extLst>
          </p:cNvPr>
          <p:cNvSpPr txBox="1"/>
          <p:nvPr/>
        </p:nvSpPr>
        <p:spPr>
          <a:xfrm>
            <a:off x="904374" y="1952560"/>
            <a:ext cx="5103394" cy="707886"/>
          </a:xfrm>
          <a:prstGeom prst="rect">
            <a:avLst/>
          </a:prstGeom>
          <a:noFill/>
        </p:spPr>
        <p:txBody>
          <a:bodyPr wrap="square" rtlCol="0">
            <a:spAutoFit/>
          </a:bodyPr>
          <a:lstStyle/>
          <a:p>
            <a:pPr algn="l"/>
            <a:r>
              <a:rPr lang="en-GB" sz="2000" dirty="0">
                <a:solidFill>
                  <a:schemeClr val="accent5">
                    <a:lumMod val="50000"/>
                  </a:schemeClr>
                </a:solidFill>
              </a:rPr>
              <a:t>Die </a:t>
            </a:r>
            <a:r>
              <a:rPr lang="en-GB" sz="2000" dirty="0" err="1">
                <a:solidFill>
                  <a:schemeClr val="accent5">
                    <a:lumMod val="50000"/>
                  </a:schemeClr>
                </a:solidFill>
              </a:rPr>
              <a:t>Umweltprobleme</a:t>
            </a:r>
            <a:r>
              <a:rPr lang="en-GB" sz="2000" dirty="0">
                <a:solidFill>
                  <a:schemeClr val="accent5">
                    <a:lumMod val="50000"/>
                  </a:schemeClr>
                </a:solidFill>
              </a:rPr>
              <a:t> </a:t>
            </a:r>
            <a:r>
              <a:rPr lang="en-GB" sz="2000" dirty="0" err="1">
                <a:solidFill>
                  <a:schemeClr val="accent5">
                    <a:lumMod val="50000"/>
                  </a:schemeClr>
                </a:solidFill>
              </a:rPr>
              <a:t>drohen</a:t>
            </a:r>
            <a:r>
              <a:rPr lang="en-GB" sz="2000" dirty="0">
                <a:solidFill>
                  <a:schemeClr val="accent5">
                    <a:lumMod val="50000"/>
                  </a:schemeClr>
                </a:solidFill>
              </a:rPr>
              <a:t>, </a:t>
            </a:r>
            <a:br>
              <a:rPr lang="en-GB" sz="2000" dirty="0">
                <a:solidFill>
                  <a:schemeClr val="accent5">
                    <a:lumMod val="50000"/>
                  </a:schemeClr>
                </a:solidFill>
              </a:rPr>
            </a:br>
            <a:r>
              <a:rPr lang="en-GB" sz="2000" dirty="0">
                <a:solidFill>
                  <a:schemeClr val="accent5">
                    <a:lumMod val="50000"/>
                  </a:schemeClr>
                </a:solidFill>
              </a:rPr>
              <a:t>die </a:t>
            </a:r>
            <a:r>
              <a:rPr lang="en-GB" sz="2000" dirty="0" err="1">
                <a:solidFill>
                  <a:schemeClr val="accent5">
                    <a:lumMod val="50000"/>
                  </a:schemeClr>
                </a:solidFill>
              </a:rPr>
              <a:t>Tierwelt</a:t>
            </a:r>
            <a:r>
              <a:rPr lang="en-GB" sz="2000" dirty="0">
                <a:solidFill>
                  <a:schemeClr val="accent5">
                    <a:lumMod val="50000"/>
                  </a:schemeClr>
                </a:solidFill>
              </a:rPr>
              <a:t> </a:t>
            </a:r>
            <a:r>
              <a:rPr lang="en-GB" sz="2000" dirty="0" err="1">
                <a:solidFill>
                  <a:schemeClr val="accent5">
                    <a:lumMod val="50000"/>
                  </a:schemeClr>
                </a:solidFill>
              </a:rPr>
              <a:t>zu</a:t>
            </a:r>
            <a:r>
              <a:rPr lang="en-GB" sz="2000" dirty="0">
                <a:solidFill>
                  <a:schemeClr val="accent5">
                    <a:lumMod val="50000"/>
                  </a:schemeClr>
                </a:solidFill>
              </a:rPr>
              <a:t> </a:t>
            </a:r>
            <a:r>
              <a:rPr lang="en-GB" sz="2000" dirty="0" err="1">
                <a:solidFill>
                  <a:schemeClr val="accent5">
                    <a:lumMod val="50000"/>
                  </a:schemeClr>
                </a:solidFill>
              </a:rPr>
              <a:t>zerstören</a:t>
            </a:r>
            <a:r>
              <a:rPr lang="en-GB" sz="2000" dirty="0">
                <a:solidFill>
                  <a:schemeClr val="accent5">
                    <a:lumMod val="50000"/>
                  </a:schemeClr>
                </a:solidFill>
              </a:rPr>
              <a:t>*.</a:t>
            </a:r>
          </a:p>
        </p:txBody>
      </p:sp>
      <p:sp>
        <p:nvSpPr>
          <p:cNvPr id="7" name="TextBox 6">
            <a:extLst>
              <a:ext uri="{FF2B5EF4-FFF2-40B4-BE49-F238E27FC236}">
                <a16:creationId xmlns:a16="http://schemas.microsoft.com/office/drawing/2014/main" id="{0EFF30E8-40A6-41B3-990E-4108E96D5732}"/>
              </a:ext>
            </a:extLst>
          </p:cNvPr>
          <p:cNvSpPr txBox="1"/>
          <p:nvPr/>
        </p:nvSpPr>
        <p:spPr>
          <a:xfrm>
            <a:off x="3581401" y="2638432"/>
            <a:ext cx="2340143" cy="400110"/>
          </a:xfrm>
          <a:prstGeom prst="rect">
            <a:avLst/>
          </a:prstGeom>
          <a:noFill/>
        </p:spPr>
        <p:txBody>
          <a:bodyPr wrap="square" rtlCol="0">
            <a:spAutoFit/>
          </a:bodyPr>
          <a:lstStyle/>
          <a:p>
            <a:pPr algn="l"/>
            <a:r>
              <a:rPr lang="en-GB" sz="2000" dirty="0">
                <a:solidFill>
                  <a:schemeClr val="accent5">
                    <a:lumMod val="50000"/>
                  </a:schemeClr>
                </a:solidFill>
                <a:latin typeface="Bradley Hand ITC" panose="03070402050302030203" pitchFamily="66" charset="0"/>
              </a:rPr>
              <a:t>Afraid of them</a:t>
            </a:r>
          </a:p>
        </p:txBody>
      </p:sp>
      <p:sp>
        <p:nvSpPr>
          <p:cNvPr id="11" name="TextBox 10">
            <a:extLst>
              <a:ext uri="{FF2B5EF4-FFF2-40B4-BE49-F238E27FC236}">
                <a16:creationId xmlns:a16="http://schemas.microsoft.com/office/drawing/2014/main" id="{AFCA8F31-D7A7-475B-A234-8B074F67368D}"/>
              </a:ext>
            </a:extLst>
          </p:cNvPr>
          <p:cNvSpPr txBox="1"/>
          <p:nvPr/>
        </p:nvSpPr>
        <p:spPr>
          <a:xfrm>
            <a:off x="904374" y="3051129"/>
            <a:ext cx="4186990" cy="707886"/>
          </a:xfrm>
          <a:prstGeom prst="rect">
            <a:avLst/>
          </a:prstGeom>
          <a:noFill/>
        </p:spPr>
        <p:txBody>
          <a:bodyPr wrap="square" rtlCol="0">
            <a:spAutoFit/>
          </a:bodyPr>
          <a:lstStyle/>
          <a:p>
            <a:pPr algn="l"/>
            <a:r>
              <a:rPr lang="en-GB" sz="2000" dirty="0" err="1">
                <a:solidFill>
                  <a:schemeClr val="accent5">
                    <a:lumMod val="50000"/>
                  </a:schemeClr>
                </a:solidFill>
              </a:rPr>
              <a:t>Risiken</a:t>
            </a:r>
            <a:r>
              <a:rPr lang="en-GB" sz="2000" dirty="0">
                <a:solidFill>
                  <a:schemeClr val="accent5">
                    <a:lumMod val="50000"/>
                  </a:schemeClr>
                </a:solidFill>
              </a:rPr>
              <a:t> </a:t>
            </a:r>
            <a:r>
              <a:rPr lang="en-GB" sz="2000" dirty="0" err="1">
                <a:solidFill>
                  <a:schemeClr val="accent5">
                    <a:lumMod val="50000"/>
                  </a:schemeClr>
                </a:solidFill>
              </a:rPr>
              <a:t>können</a:t>
            </a:r>
            <a:r>
              <a:rPr lang="en-GB" sz="2000" dirty="0">
                <a:solidFill>
                  <a:schemeClr val="accent5">
                    <a:lumMod val="50000"/>
                  </a:schemeClr>
                </a:solidFill>
              </a:rPr>
              <a:t> </a:t>
            </a:r>
            <a:r>
              <a:rPr lang="en-GB" sz="2000" dirty="0" err="1">
                <a:solidFill>
                  <a:schemeClr val="accent5">
                    <a:lumMod val="50000"/>
                  </a:schemeClr>
                </a:solidFill>
              </a:rPr>
              <a:t>durch</a:t>
            </a:r>
            <a:r>
              <a:rPr lang="en-GB" sz="2000" dirty="0">
                <a:solidFill>
                  <a:schemeClr val="accent5">
                    <a:lumMod val="50000"/>
                  </a:schemeClr>
                </a:solidFill>
              </a:rPr>
              <a:t> extremes Wetter </a:t>
            </a:r>
            <a:r>
              <a:rPr lang="en-GB" sz="2000" dirty="0" err="1">
                <a:solidFill>
                  <a:schemeClr val="accent5">
                    <a:lumMod val="50000"/>
                  </a:schemeClr>
                </a:solidFill>
              </a:rPr>
              <a:t>entstehen</a:t>
            </a:r>
            <a:r>
              <a:rPr lang="en-GB" sz="2000" dirty="0">
                <a:solidFill>
                  <a:schemeClr val="accent5">
                    <a:lumMod val="50000"/>
                  </a:schemeClr>
                </a:solidFill>
              </a:rPr>
              <a:t>.</a:t>
            </a:r>
          </a:p>
        </p:txBody>
      </p:sp>
      <p:sp>
        <p:nvSpPr>
          <p:cNvPr id="12" name="TextBox 11">
            <a:extLst>
              <a:ext uri="{FF2B5EF4-FFF2-40B4-BE49-F238E27FC236}">
                <a16:creationId xmlns:a16="http://schemas.microsoft.com/office/drawing/2014/main" id="{A820E1E8-5E91-48AA-A43A-6ED9E6F06FD0}"/>
              </a:ext>
            </a:extLst>
          </p:cNvPr>
          <p:cNvSpPr txBox="1"/>
          <p:nvPr/>
        </p:nvSpPr>
        <p:spPr>
          <a:xfrm>
            <a:off x="1139472" y="3653490"/>
            <a:ext cx="4014537" cy="400110"/>
          </a:xfrm>
          <a:prstGeom prst="rect">
            <a:avLst/>
          </a:prstGeom>
          <a:noFill/>
        </p:spPr>
        <p:txBody>
          <a:bodyPr wrap="square" rtlCol="0">
            <a:spAutoFit/>
          </a:bodyPr>
          <a:lstStyle/>
          <a:p>
            <a:pPr algn="l"/>
            <a:r>
              <a:rPr lang="en-GB" sz="2000" dirty="0">
                <a:solidFill>
                  <a:schemeClr val="accent5">
                    <a:lumMod val="50000"/>
                  </a:schemeClr>
                </a:solidFill>
                <a:latin typeface="Bradley Hand ITC" panose="03070402050302030203" pitchFamily="66" charset="0"/>
              </a:rPr>
              <a:t>Want to protect against them</a:t>
            </a:r>
          </a:p>
        </p:txBody>
      </p:sp>
      <p:sp>
        <p:nvSpPr>
          <p:cNvPr id="13" name="TextBox 12">
            <a:extLst>
              <a:ext uri="{FF2B5EF4-FFF2-40B4-BE49-F238E27FC236}">
                <a16:creationId xmlns:a16="http://schemas.microsoft.com/office/drawing/2014/main" id="{9A07FFF3-6ADE-4455-BE82-3E753774C8C0}"/>
              </a:ext>
            </a:extLst>
          </p:cNvPr>
          <p:cNvSpPr txBox="1"/>
          <p:nvPr/>
        </p:nvSpPr>
        <p:spPr>
          <a:xfrm>
            <a:off x="780047" y="3939764"/>
            <a:ext cx="5187615" cy="707886"/>
          </a:xfrm>
          <a:prstGeom prst="rect">
            <a:avLst/>
          </a:prstGeom>
          <a:noFill/>
        </p:spPr>
        <p:txBody>
          <a:bodyPr wrap="square" rtlCol="0">
            <a:spAutoFit/>
          </a:bodyPr>
          <a:lstStyle/>
          <a:p>
            <a:pPr algn="l"/>
            <a:r>
              <a:rPr lang="en-GB" sz="2000" dirty="0">
                <a:solidFill>
                  <a:schemeClr val="accent5">
                    <a:lumMod val="50000"/>
                  </a:schemeClr>
                </a:solidFill>
              </a:rPr>
              <a:t>Will McCallum </a:t>
            </a:r>
            <a:r>
              <a:rPr lang="en-GB" sz="2000" dirty="0" err="1">
                <a:solidFill>
                  <a:schemeClr val="accent5">
                    <a:lumMod val="50000"/>
                  </a:schemeClr>
                </a:solidFill>
              </a:rPr>
              <a:t>ist</a:t>
            </a:r>
            <a:r>
              <a:rPr lang="en-GB" sz="2000" dirty="0">
                <a:solidFill>
                  <a:schemeClr val="accent5">
                    <a:lumMod val="50000"/>
                  </a:schemeClr>
                </a:solidFill>
              </a:rPr>
              <a:t> </a:t>
            </a:r>
            <a:r>
              <a:rPr lang="en-GB" sz="2000" dirty="0" err="1">
                <a:solidFill>
                  <a:schemeClr val="accent5">
                    <a:lumMod val="50000"/>
                  </a:schemeClr>
                </a:solidFill>
              </a:rPr>
              <a:t>ein</a:t>
            </a:r>
            <a:r>
              <a:rPr lang="en-GB" sz="2000" dirty="0">
                <a:solidFill>
                  <a:schemeClr val="accent5">
                    <a:lumMod val="50000"/>
                  </a:schemeClr>
                </a:solidFill>
              </a:rPr>
              <a:t> Autor, der </a:t>
            </a:r>
            <a:r>
              <a:rPr lang="en-GB" sz="2000" dirty="0" err="1">
                <a:solidFill>
                  <a:schemeClr val="accent5">
                    <a:lumMod val="50000"/>
                  </a:schemeClr>
                </a:solidFill>
              </a:rPr>
              <a:t>über</a:t>
            </a:r>
            <a:r>
              <a:rPr lang="en-GB" sz="2000" dirty="0">
                <a:solidFill>
                  <a:schemeClr val="accent5">
                    <a:lumMod val="50000"/>
                  </a:schemeClr>
                </a:solidFill>
              </a:rPr>
              <a:t> </a:t>
            </a:r>
            <a:r>
              <a:rPr lang="en-GB" sz="2000" dirty="0" err="1">
                <a:solidFill>
                  <a:schemeClr val="accent5">
                    <a:lumMod val="50000"/>
                  </a:schemeClr>
                </a:solidFill>
              </a:rPr>
              <a:t>Plastik</a:t>
            </a:r>
            <a:r>
              <a:rPr lang="en-GB" sz="2000" dirty="0">
                <a:solidFill>
                  <a:schemeClr val="accent5">
                    <a:lumMod val="50000"/>
                  </a:schemeClr>
                </a:solidFill>
              </a:rPr>
              <a:t> </a:t>
            </a:r>
            <a:r>
              <a:rPr lang="en-GB" sz="2000" dirty="0" err="1">
                <a:solidFill>
                  <a:schemeClr val="accent5">
                    <a:lumMod val="50000"/>
                  </a:schemeClr>
                </a:solidFill>
              </a:rPr>
              <a:t>schreibt</a:t>
            </a:r>
            <a:r>
              <a:rPr lang="en-GB" sz="2000" dirty="0">
                <a:solidFill>
                  <a:schemeClr val="accent5">
                    <a:lumMod val="50000"/>
                  </a:schemeClr>
                </a:solidFill>
              </a:rPr>
              <a:t>.</a:t>
            </a:r>
          </a:p>
        </p:txBody>
      </p:sp>
      <p:sp>
        <p:nvSpPr>
          <p:cNvPr id="14" name="TextBox 13">
            <a:extLst>
              <a:ext uri="{FF2B5EF4-FFF2-40B4-BE49-F238E27FC236}">
                <a16:creationId xmlns:a16="http://schemas.microsoft.com/office/drawing/2014/main" id="{22B0B61E-D0D3-4966-99CE-3A6F692C8E08}"/>
              </a:ext>
            </a:extLst>
          </p:cNvPr>
          <p:cNvSpPr txBox="1"/>
          <p:nvPr/>
        </p:nvSpPr>
        <p:spPr>
          <a:xfrm>
            <a:off x="3224463" y="4304046"/>
            <a:ext cx="2871536" cy="400110"/>
          </a:xfrm>
          <a:prstGeom prst="rect">
            <a:avLst/>
          </a:prstGeom>
          <a:noFill/>
        </p:spPr>
        <p:txBody>
          <a:bodyPr wrap="square" rtlCol="0">
            <a:spAutoFit/>
          </a:bodyPr>
          <a:lstStyle/>
          <a:p>
            <a:pPr algn="l"/>
            <a:r>
              <a:rPr lang="en-GB" sz="2000" dirty="0">
                <a:solidFill>
                  <a:schemeClr val="accent5">
                    <a:lumMod val="50000"/>
                  </a:schemeClr>
                </a:solidFill>
                <a:latin typeface="Bradley Hand ITC" panose="03070402050302030203" pitchFamily="66" charset="0"/>
              </a:rPr>
              <a:t>Interested in him</a:t>
            </a:r>
          </a:p>
        </p:txBody>
      </p:sp>
      <p:sp>
        <p:nvSpPr>
          <p:cNvPr id="15" name="TextBox 14">
            <a:extLst>
              <a:ext uri="{FF2B5EF4-FFF2-40B4-BE49-F238E27FC236}">
                <a16:creationId xmlns:a16="http://schemas.microsoft.com/office/drawing/2014/main" id="{EDBE345E-28F8-4785-A74F-EAF9FA5A8B5A}"/>
              </a:ext>
            </a:extLst>
          </p:cNvPr>
          <p:cNvSpPr txBox="1"/>
          <p:nvPr/>
        </p:nvSpPr>
        <p:spPr>
          <a:xfrm>
            <a:off x="6285498" y="2174585"/>
            <a:ext cx="5187615" cy="400110"/>
          </a:xfrm>
          <a:prstGeom prst="rect">
            <a:avLst/>
          </a:prstGeom>
          <a:noFill/>
        </p:spPr>
        <p:txBody>
          <a:bodyPr wrap="square" rtlCol="0">
            <a:spAutoFit/>
          </a:bodyPr>
          <a:lstStyle/>
          <a:p>
            <a:pPr algn="l"/>
            <a:r>
              <a:rPr lang="en-GB" sz="2000" dirty="0" err="1">
                <a:solidFill>
                  <a:schemeClr val="accent5">
                    <a:lumMod val="50000"/>
                  </a:schemeClr>
                </a:solidFill>
              </a:rPr>
              <a:t>Bäume</a:t>
            </a:r>
            <a:r>
              <a:rPr lang="en-GB" sz="2000" dirty="0">
                <a:solidFill>
                  <a:schemeClr val="accent5">
                    <a:lumMod val="50000"/>
                  </a:schemeClr>
                </a:solidFill>
              </a:rPr>
              <a:t> </a:t>
            </a:r>
            <a:r>
              <a:rPr lang="en-GB" sz="2000" dirty="0" err="1">
                <a:solidFill>
                  <a:schemeClr val="accent5">
                    <a:lumMod val="50000"/>
                  </a:schemeClr>
                </a:solidFill>
              </a:rPr>
              <a:t>sind</a:t>
            </a:r>
            <a:r>
              <a:rPr lang="en-GB" sz="2000" dirty="0">
                <a:solidFill>
                  <a:schemeClr val="accent5">
                    <a:lumMod val="50000"/>
                  </a:schemeClr>
                </a:solidFill>
              </a:rPr>
              <a:t> gut </a:t>
            </a:r>
            <a:r>
              <a:rPr lang="en-GB" sz="2000" dirty="0" err="1">
                <a:solidFill>
                  <a:schemeClr val="accent5">
                    <a:lumMod val="50000"/>
                  </a:schemeClr>
                </a:solidFill>
              </a:rPr>
              <a:t>für</a:t>
            </a:r>
            <a:r>
              <a:rPr lang="en-GB" sz="2000" dirty="0">
                <a:solidFill>
                  <a:schemeClr val="accent5">
                    <a:lumMod val="50000"/>
                  </a:schemeClr>
                </a:solidFill>
              </a:rPr>
              <a:t> das Klima.</a:t>
            </a:r>
          </a:p>
        </p:txBody>
      </p:sp>
      <p:sp>
        <p:nvSpPr>
          <p:cNvPr id="16" name="TextBox 15">
            <a:extLst>
              <a:ext uri="{FF2B5EF4-FFF2-40B4-BE49-F238E27FC236}">
                <a16:creationId xmlns:a16="http://schemas.microsoft.com/office/drawing/2014/main" id="{D521F884-6080-4A3E-A4C6-B98F4BF7D783}"/>
              </a:ext>
            </a:extLst>
          </p:cNvPr>
          <p:cNvSpPr txBox="1"/>
          <p:nvPr/>
        </p:nvSpPr>
        <p:spPr>
          <a:xfrm>
            <a:off x="7070966" y="2501544"/>
            <a:ext cx="4212648" cy="400110"/>
          </a:xfrm>
          <a:prstGeom prst="rect">
            <a:avLst/>
          </a:prstGeom>
          <a:noFill/>
        </p:spPr>
        <p:txBody>
          <a:bodyPr wrap="square" rtlCol="0">
            <a:spAutoFit/>
          </a:bodyPr>
          <a:lstStyle/>
          <a:p>
            <a:pPr algn="l"/>
            <a:r>
              <a:rPr lang="en-GB" sz="2000" dirty="0">
                <a:solidFill>
                  <a:schemeClr val="accent5">
                    <a:lumMod val="50000"/>
                  </a:schemeClr>
                </a:solidFill>
                <a:latin typeface="Bradley Hand ITC" panose="03070402050302030203" pitchFamily="66" charset="0"/>
              </a:rPr>
              <a:t>Find out, get informed about them</a:t>
            </a:r>
          </a:p>
        </p:txBody>
      </p:sp>
      <p:sp>
        <p:nvSpPr>
          <p:cNvPr id="17" name="TextBox 16">
            <a:extLst>
              <a:ext uri="{FF2B5EF4-FFF2-40B4-BE49-F238E27FC236}">
                <a16:creationId xmlns:a16="http://schemas.microsoft.com/office/drawing/2014/main" id="{06986053-8AA1-49EE-84CA-5E83D074D51B}"/>
              </a:ext>
            </a:extLst>
          </p:cNvPr>
          <p:cNvSpPr txBox="1"/>
          <p:nvPr/>
        </p:nvSpPr>
        <p:spPr>
          <a:xfrm>
            <a:off x="618625" y="4758985"/>
            <a:ext cx="5103394" cy="400110"/>
          </a:xfrm>
          <a:prstGeom prst="rect">
            <a:avLst/>
          </a:prstGeom>
          <a:noFill/>
        </p:spPr>
        <p:txBody>
          <a:bodyPr wrap="square" rtlCol="0">
            <a:spAutoFit/>
          </a:bodyPr>
          <a:lstStyle/>
          <a:p>
            <a:pPr algn="l"/>
            <a:r>
              <a:rPr lang="en-GB" sz="2000" dirty="0">
                <a:solidFill>
                  <a:schemeClr val="accent5">
                    <a:lumMod val="50000"/>
                  </a:schemeClr>
                </a:solidFill>
              </a:rPr>
              <a:t>Er </a:t>
            </a:r>
            <a:r>
              <a:rPr lang="en-GB" sz="2000" dirty="0" err="1">
                <a:solidFill>
                  <a:schemeClr val="accent5">
                    <a:lumMod val="50000"/>
                  </a:schemeClr>
                </a:solidFill>
              </a:rPr>
              <a:t>wird</a:t>
            </a:r>
            <a:r>
              <a:rPr lang="en-GB" sz="2000" dirty="0">
                <a:solidFill>
                  <a:schemeClr val="accent5">
                    <a:lumMod val="50000"/>
                  </a:schemeClr>
                </a:solidFill>
              </a:rPr>
              <a:t> </a:t>
            </a:r>
            <a:r>
              <a:rPr lang="en-GB" sz="2000" dirty="0" err="1">
                <a:solidFill>
                  <a:schemeClr val="accent5">
                    <a:lumMod val="50000"/>
                  </a:schemeClr>
                </a:solidFill>
              </a:rPr>
              <a:t>ein</a:t>
            </a:r>
            <a:r>
              <a:rPr lang="en-GB" sz="2000" dirty="0">
                <a:solidFill>
                  <a:schemeClr val="accent5">
                    <a:lumMod val="50000"/>
                  </a:schemeClr>
                </a:solidFill>
              </a:rPr>
              <a:t> </a:t>
            </a:r>
            <a:r>
              <a:rPr lang="en-GB" sz="2000" dirty="0" err="1">
                <a:solidFill>
                  <a:schemeClr val="accent5">
                    <a:lumMod val="50000"/>
                  </a:schemeClr>
                </a:solidFill>
              </a:rPr>
              <a:t>neues</a:t>
            </a:r>
            <a:r>
              <a:rPr lang="en-GB" sz="2000" dirty="0">
                <a:solidFill>
                  <a:schemeClr val="accent5">
                    <a:lumMod val="50000"/>
                  </a:schemeClr>
                </a:solidFill>
              </a:rPr>
              <a:t> Buch </a:t>
            </a:r>
            <a:r>
              <a:rPr lang="en-GB" sz="2000" dirty="0" err="1">
                <a:solidFill>
                  <a:schemeClr val="accent5">
                    <a:lumMod val="50000"/>
                  </a:schemeClr>
                </a:solidFill>
              </a:rPr>
              <a:t>schreiben</a:t>
            </a:r>
            <a:r>
              <a:rPr lang="en-GB" sz="2000" dirty="0">
                <a:solidFill>
                  <a:schemeClr val="accent5">
                    <a:lumMod val="50000"/>
                  </a:schemeClr>
                </a:solidFill>
              </a:rPr>
              <a:t>.</a:t>
            </a:r>
          </a:p>
        </p:txBody>
      </p:sp>
      <p:sp>
        <p:nvSpPr>
          <p:cNvPr id="18" name="TextBox 17">
            <a:extLst>
              <a:ext uri="{FF2B5EF4-FFF2-40B4-BE49-F238E27FC236}">
                <a16:creationId xmlns:a16="http://schemas.microsoft.com/office/drawing/2014/main" id="{0E492980-EDB0-4B9A-B769-C72C82CB977B}"/>
              </a:ext>
            </a:extLst>
          </p:cNvPr>
          <p:cNvSpPr txBox="1"/>
          <p:nvPr/>
        </p:nvSpPr>
        <p:spPr>
          <a:xfrm>
            <a:off x="3413962" y="5140119"/>
            <a:ext cx="2871536" cy="400110"/>
          </a:xfrm>
          <a:prstGeom prst="rect">
            <a:avLst/>
          </a:prstGeom>
          <a:noFill/>
        </p:spPr>
        <p:txBody>
          <a:bodyPr wrap="square" rtlCol="0">
            <a:spAutoFit/>
          </a:bodyPr>
          <a:lstStyle/>
          <a:p>
            <a:pPr algn="l"/>
            <a:r>
              <a:rPr lang="en-GB" sz="2000" dirty="0">
                <a:solidFill>
                  <a:schemeClr val="accent5">
                    <a:lumMod val="50000"/>
                  </a:schemeClr>
                </a:solidFill>
                <a:latin typeface="Bradley Hand ITC" panose="03070402050302030203" pitchFamily="66" charset="0"/>
              </a:rPr>
              <a:t>Waiting for it</a:t>
            </a:r>
          </a:p>
        </p:txBody>
      </p:sp>
      <p:sp>
        <p:nvSpPr>
          <p:cNvPr id="19" name="TextBox 18">
            <a:extLst>
              <a:ext uri="{FF2B5EF4-FFF2-40B4-BE49-F238E27FC236}">
                <a16:creationId xmlns:a16="http://schemas.microsoft.com/office/drawing/2014/main" id="{4931BE75-D176-4E6A-9CDB-2413215BA738}"/>
              </a:ext>
            </a:extLst>
          </p:cNvPr>
          <p:cNvSpPr txBox="1"/>
          <p:nvPr/>
        </p:nvSpPr>
        <p:spPr>
          <a:xfrm>
            <a:off x="6095999" y="2992170"/>
            <a:ext cx="5187615" cy="400110"/>
          </a:xfrm>
          <a:prstGeom prst="rect">
            <a:avLst/>
          </a:prstGeom>
          <a:noFill/>
        </p:spPr>
        <p:txBody>
          <a:bodyPr wrap="square" rtlCol="0">
            <a:spAutoFit/>
          </a:bodyPr>
          <a:lstStyle/>
          <a:p>
            <a:pPr algn="l"/>
            <a:r>
              <a:rPr lang="en-GB" sz="2000" dirty="0" err="1">
                <a:solidFill>
                  <a:schemeClr val="accent5">
                    <a:lumMod val="50000"/>
                  </a:schemeClr>
                </a:solidFill>
              </a:rPr>
              <a:t>Leider</a:t>
            </a:r>
            <a:r>
              <a:rPr lang="en-GB" sz="2000" dirty="0">
                <a:solidFill>
                  <a:schemeClr val="accent5">
                    <a:lumMod val="50000"/>
                  </a:schemeClr>
                </a:solidFill>
              </a:rPr>
              <a:t> </a:t>
            </a:r>
            <a:r>
              <a:rPr lang="en-GB" sz="2000" dirty="0" err="1">
                <a:solidFill>
                  <a:schemeClr val="accent5">
                    <a:lumMod val="50000"/>
                  </a:schemeClr>
                </a:solidFill>
              </a:rPr>
              <a:t>fällen</a:t>
            </a:r>
            <a:r>
              <a:rPr lang="en-GB" sz="2000" dirty="0">
                <a:solidFill>
                  <a:schemeClr val="accent5">
                    <a:lumMod val="50000"/>
                  </a:schemeClr>
                </a:solidFill>
              </a:rPr>
              <a:t>* </a:t>
            </a:r>
            <a:r>
              <a:rPr lang="en-GB" sz="2000" dirty="0" err="1">
                <a:solidFill>
                  <a:schemeClr val="accent5">
                    <a:lumMod val="50000"/>
                  </a:schemeClr>
                </a:solidFill>
              </a:rPr>
              <a:t>einige</a:t>
            </a:r>
            <a:r>
              <a:rPr lang="en-GB" sz="2000" dirty="0">
                <a:solidFill>
                  <a:schemeClr val="accent5">
                    <a:lumMod val="50000"/>
                  </a:schemeClr>
                </a:solidFill>
              </a:rPr>
              <a:t> Leute </a:t>
            </a:r>
            <a:r>
              <a:rPr lang="en-GB" sz="2000" dirty="0" err="1">
                <a:solidFill>
                  <a:schemeClr val="accent5">
                    <a:lumMod val="50000"/>
                  </a:schemeClr>
                </a:solidFill>
              </a:rPr>
              <a:t>Bäume</a:t>
            </a:r>
            <a:r>
              <a:rPr lang="en-GB" sz="2000" dirty="0">
                <a:solidFill>
                  <a:schemeClr val="accent5">
                    <a:lumMod val="50000"/>
                  </a:schemeClr>
                </a:solidFill>
              </a:rPr>
              <a:t>.</a:t>
            </a:r>
          </a:p>
        </p:txBody>
      </p:sp>
      <p:sp>
        <p:nvSpPr>
          <p:cNvPr id="9" name="Rectangle: Rounded Corners 8">
            <a:extLst>
              <a:ext uri="{FF2B5EF4-FFF2-40B4-BE49-F238E27FC236}">
                <a16:creationId xmlns:a16="http://schemas.microsoft.com/office/drawing/2014/main" id="{02857072-51AD-4478-9BD1-8D179CE2569E}"/>
              </a:ext>
            </a:extLst>
          </p:cNvPr>
          <p:cNvSpPr/>
          <p:nvPr/>
        </p:nvSpPr>
        <p:spPr>
          <a:xfrm>
            <a:off x="9107870" y="617111"/>
            <a:ext cx="2904596" cy="61110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r>
              <a:rPr lang="en-GB" dirty="0" err="1"/>
              <a:t>zerstören</a:t>
            </a:r>
            <a:r>
              <a:rPr lang="en-GB" dirty="0"/>
              <a:t> – to destroy</a:t>
            </a:r>
          </a:p>
          <a:p>
            <a:pPr algn="ctr"/>
            <a:r>
              <a:rPr lang="en-GB" dirty="0"/>
              <a:t>*</a:t>
            </a:r>
            <a:r>
              <a:rPr lang="en-GB" dirty="0" err="1"/>
              <a:t>fällen</a:t>
            </a:r>
            <a:r>
              <a:rPr lang="en-GB" dirty="0"/>
              <a:t> – to chop down</a:t>
            </a:r>
          </a:p>
        </p:txBody>
      </p:sp>
      <p:sp>
        <p:nvSpPr>
          <p:cNvPr id="21" name="TextBox 20">
            <a:extLst>
              <a:ext uri="{FF2B5EF4-FFF2-40B4-BE49-F238E27FC236}">
                <a16:creationId xmlns:a16="http://schemas.microsoft.com/office/drawing/2014/main" id="{8CB5D8F3-ED05-4680-B0A6-6BF8A2193BCD}"/>
              </a:ext>
            </a:extLst>
          </p:cNvPr>
          <p:cNvSpPr txBox="1"/>
          <p:nvPr/>
        </p:nvSpPr>
        <p:spPr>
          <a:xfrm>
            <a:off x="8560469" y="3358905"/>
            <a:ext cx="2871536" cy="400110"/>
          </a:xfrm>
          <a:prstGeom prst="rect">
            <a:avLst/>
          </a:prstGeom>
          <a:noFill/>
        </p:spPr>
        <p:txBody>
          <a:bodyPr wrap="square" rtlCol="0">
            <a:spAutoFit/>
          </a:bodyPr>
          <a:lstStyle/>
          <a:p>
            <a:pPr algn="l"/>
            <a:r>
              <a:rPr lang="en-GB" sz="2000" dirty="0">
                <a:solidFill>
                  <a:schemeClr val="accent5">
                    <a:lumMod val="50000"/>
                  </a:schemeClr>
                </a:solidFill>
                <a:latin typeface="Bradley Hand ITC" panose="03070402050302030203" pitchFamily="66" charset="0"/>
              </a:rPr>
              <a:t>Put pressure on them</a:t>
            </a:r>
          </a:p>
        </p:txBody>
      </p:sp>
      <p:sp>
        <p:nvSpPr>
          <p:cNvPr id="22" name="TextBox 21">
            <a:extLst>
              <a:ext uri="{FF2B5EF4-FFF2-40B4-BE49-F238E27FC236}">
                <a16:creationId xmlns:a16="http://schemas.microsoft.com/office/drawing/2014/main" id="{48DF6E05-2CE7-4F3F-8E46-3E02DBE9777B}"/>
              </a:ext>
            </a:extLst>
          </p:cNvPr>
          <p:cNvSpPr txBox="1"/>
          <p:nvPr/>
        </p:nvSpPr>
        <p:spPr>
          <a:xfrm>
            <a:off x="6161143" y="3830504"/>
            <a:ext cx="5187615" cy="400110"/>
          </a:xfrm>
          <a:prstGeom prst="rect">
            <a:avLst/>
          </a:prstGeom>
          <a:noFill/>
        </p:spPr>
        <p:txBody>
          <a:bodyPr wrap="square" rtlCol="0">
            <a:spAutoFit/>
          </a:bodyPr>
          <a:lstStyle/>
          <a:p>
            <a:pPr algn="l"/>
            <a:r>
              <a:rPr lang="en-GB" sz="2000" dirty="0" err="1">
                <a:solidFill>
                  <a:schemeClr val="accent5">
                    <a:lumMod val="50000"/>
                  </a:schemeClr>
                </a:solidFill>
              </a:rPr>
              <a:t>Schüler</a:t>
            </a:r>
            <a:r>
              <a:rPr lang="en-GB" sz="2000" dirty="0">
                <a:solidFill>
                  <a:schemeClr val="accent5">
                    <a:lumMod val="50000"/>
                  </a:schemeClr>
                </a:solidFill>
              </a:rPr>
              <a:t> </a:t>
            </a:r>
            <a:r>
              <a:rPr lang="en-GB" sz="2000" dirty="0" err="1">
                <a:solidFill>
                  <a:schemeClr val="accent5">
                    <a:lumMod val="50000"/>
                  </a:schemeClr>
                </a:solidFill>
              </a:rPr>
              <a:t>sammeln</a:t>
            </a:r>
            <a:r>
              <a:rPr lang="en-GB" sz="2000" dirty="0">
                <a:solidFill>
                  <a:schemeClr val="accent5">
                    <a:lumMod val="50000"/>
                  </a:schemeClr>
                </a:solidFill>
              </a:rPr>
              <a:t> </a:t>
            </a:r>
            <a:r>
              <a:rPr lang="en-GB" sz="2000" dirty="0" err="1">
                <a:solidFill>
                  <a:schemeClr val="accent5">
                    <a:lumMod val="50000"/>
                  </a:schemeClr>
                </a:solidFill>
              </a:rPr>
              <a:t>Müll</a:t>
            </a:r>
            <a:r>
              <a:rPr lang="en-GB" sz="2000" dirty="0">
                <a:solidFill>
                  <a:schemeClr val="accent5">
                    <a:lumMod val="50000"/>
                  </a:schemeClr>
                </a:solidFill>
              </a:rPr>
              <a:t> am Strand.</a:t>
            </a:r>
          </a:p>
        </p:txBody>
      </p:sp>
      <p:sp>
        <p:nvSpPr>
          <p:cNvPr id="23" name="TextBox 22">
            <a:extLst>
              <a:ext uri="{FF2B5EF4-FFF2-40B4-BE49-F238E27FC236}">
                <a16:creationId xmlns:a16="http://schemas.microsoft.com/office/drawing/2014/main" id="{0A5A32B1-52DA-4824-A95D-DF01B9DBF3FA}"/>
              </a:ext>
            </a:extLst>
          </p:cNvPr>
          <p:cNvSpPr txBox="1"/>
          <p:nvPr/>
        </p:nvSpPr>
        <p:spPr>
          <a:xfrm>
            <a:off x="9342466" y="4162735"/>
            <a:ext cx="2871536" cy="400110"/>
          </a:xfrm>
          <a:prstGeom prst="rect">
            <a:avLst/>
          </a:prstGeom>
          <a:noFill/>
        </p:spPr>
        <p:txBody>
          <a:bodyPr wrap="square" rtlCol="0">
            <a:spAutoFit/>
          </a:bodyPr>
          <a:lstStyle/>
          <a:p>
            <a:pPr algn="l"/>
            <a:r>
              <a:rPr lang="en-GB" sz="2000" dirty="0">
                <a:solidFill>
                  <a:schemeClr val="accent5">
                    <a:lumMod val="50000"/>
                  </a:schemeClr>
                </a:solidFill>
                <a:latin typeface="Bradley Hand ITC" panose="03070402050302030203" pitchFamily="66" charset="0"/>
              </a:rPr>
              <a:t>Take part</a:t>
            </a:r>
          </a:p>
        </p:txBody>
      </p:sp>
      <p:sp>
        <p:nvSpPr>
          <p:cNvPr id="24" name="TextBox 23">
            <a:extLst>
              <a:ext uri="{FF2B5EF4-FFF2-40B4-BE49-F238E27FC236}">
                <a16:creationId xmlns:a16="http://schemas.microsoft.com/office/drawing/2014/main" id="{FC8CF73F-95D9-4818-9F3A-DBB02FEAEF2D}"/>
              </a:ext>
            </a:extLst>
          </p:cNvPr>
          <p:cNvSpPr txBox="1"/>
          <p:nvPr/>
        </p:nvSpPr>
        <p:spPr>
          <a:xfrm>
            <a:off x="6159193" y="4667993"/>
            <a:ext cx="5187615" cy="707886"/>
          </a:xfrm>
          <a:prstGeom prst="rect">
            <a:avLst/>
          </a:prstGeom>
          <a:noFill/>
        </p:spPr>
        <p:txBody>
          <a:bodyPr wrap="square" rtlCol="0">
            <a:spAutoFit/>
          </a:bodyPr>
          <a:lstStyle/>
          <a:p>
            <a:pPr algn="l"/>
            <a:r>
              <a:rPr lang="en-GB" sz="2000" dirty="0" err="1">
                <a:solidFill>
                  <a:schemeClr val="accent5">
                    <a:lumMod val="50000"/>
                  </a:schemeClr>
                </a:solidFill>
              </a:rPr>
              <a:t>Zusammen</a:t>
            </a:r>
            <a:r>
              <a:rPr lang="en-GB" sz="2000" dirty="0">
                <a:solidFill>
                  <a:schemeClr val="accent5">
                    <a:lumMod val="50000"/>
                  </a:schemeClr>
                </a:solidFill>
              </a:rPr>
              <a:t> </a:t>
            </a:r>
            <a:r>
              <a:rPr lang="en-GB" sz="2000" dirty="0" err="1">
                <a:solidFill>
                  <a:schemeClr val="accent5">
                    <a:lumMod val="50000"/>
                  </a:schemeClr>
                </a:solidFill>
              </a:rPr>
              <a:t>können</a:t>
            </a:r>
            <a:r>
              <a:rPr lang="en-GB" sz="2000" dirty="0">
                <a:solidFill>
                  <a:schemeClr val="accent5">
                    <a:lumMod val="50000"/>
                  </a:schemeClr>
                </a:solidFill>
              </a:rPr>
              <a:t> </a:t>
            </a:r>
            <a:r>
              <a:rPr lang="en-GB" sz="2000" dirty="0" err="1">
                <a:solidFill>
                  <a:schemeClr val="accent5">
                    <a:lumMod val="50000"/>
                  </a:schemeClr>
                </a:solidFill>
              </a:rPr>
              <a:t>wir</a:t>
            </a:r>
            <a:r>
              <a:rPr lang="en-GB" sz="2000" dirty="0">
                <a:solidFill>
                  <a:schemeClr val="accent5">
                    <a:lumMod val="50000"/>
                  </a:schemeClr>
                </a:solidFill>
              </a:rPr>
              <a:t> </a:t>
            </a:r>
            <a:r>
              <a:rPr lang="en-GB" sz="2000" dirty="0" err="1">
                <a:solidFill>
                  <a:schemeClr val="accent5">
                    <a:lumMod val="50000"/>
                  </a:schemeClr>
                </a:solidFill>
              </a:rPr>
              <a:t>gute</a:t>
            </a:r>
            <a:r>
              <a:rPr lang="en-GB" sz="2000" dirty="0">
                <a:solidFill>
                  <a:schemeClr val="accent5">
                    <a:lumMod val="50000"/>
                  </a:schemeClr>
                </a:solidFill>
              </a:rPr>
              <a:t> </a:t>
            </a:r>
            <a:r>
              <a:rPr lang="en-GB" sz="2000" dirty="0" err="1">
                <a:solidFill>
                  <a:schemeClr val="accent5">
                    <a:lumMod val="50000"/>
                  </a:schemeClr>
                </a:solidFill>
              </a:rPr>
              <a:t>Lösungen</a:t>
            </a:r>
            <a:r>
              <a:rPr lang="en-GB" sz="2000" dirty="0">
                <a:solidFill>
                  <a:schemeClr val="accent5">
                    <a:lumMod val="50000"/>
                  </a:schemeClr>
                </a:solidFill>
              </a:rPr>
              <a:t> </a:t>
            </a:r>
            <a:r>
              <a:rPr lang="en-GB" sz="2000" dirty="0" err="1">
                <a:solidFill>
                  <a:schemeClr val="accent5">
                    <a:lumMod val="50000"/>
                  </a:schemeClr>
                </a:solidFill>
              </a:rPr>
              <a:t>finden</a:t>
            </a:r>
            <a:r>
              <a:rPr lang="en-GB" sz="2000" dirty="0">
                <a:solidFill>
                  <a:schemeClr val="accent5">
                    <a:lumMod val="50000"/>
                  </a:schemeClr>
                </a:solidFill>
              </a:rPr>
              <a:t>.</a:t>
            </a:r>
          </a:p>
        </p:txBody>
      </p:sp>
      <p:sp>
        <p:nvSpPr>
          <p:cNvPr id="25" name="TextBox 24">
            <a:extLst>
              <a:ext uri="{FF2B5EF4-FFF2-40B4-BE49-F238E27FC236}">
                <a16:creationId xmlns:a16="http://schemas.microsoft.com/office/drawing/2014/main" id="{C3BB536E-776C-49B5-A5F5-A6BF8753262E}"/>
              </a:ext>
            </a:extLst>
          </p:cNvPr>
          <p:cNvSpPr txBox="1"/>
          <p:nvPr/>
        </p:nvSpPr>
        <p:spPr>
          <a:xfrm>
            <a:off x="8560469" y="5090301"/>
            <a:ext cx="2871536" cy="400110"/>
          </a:xfrm>
          <a:prstGeom prst="rect">
            <a:avLst/>
          </a:prstGeom>
          <a:noFill/>
        </p:spPr>
        <p:txBody>
          <a:bodyPr wrap="square" rtlCol="0">
            <a:spAutoFit/>
          </a:bodyPr>
          <a:lstStyle/>
          <a:p>
            <a:pPr algn="l"/>
            <a:r>
              <a:rPr lang="en-GB" sz="2000" dirty="0">
                <a:solidFill>
                  <a:schemeClr val="accent5">
                    <a:lumMod val="50000"/>
                  </a:schemeClr>
                </a:solidFill>
                <a:latin typeface="Bradley Hand ITC" panose="03070402050302030203" pitchFamily="66" charset="0"/>
              </a:rPr>
              <a:t>Looking forward to them</a:t>
            </a:r>
          </a:p>
        </p:txBody>
      </p:sp>
      <p:sp>
        <p:nvSpPr>
          <p:cNvPr id="28" name="TextBox 27">
            <a:extLst>
              <a:ext uri="{FF2B5EF4-FFF2-40B4-BE49-F238E27FC236}">
                <a16:creationId xmlns:a16="http://schemas.microsoft.com/office/drawing/2014/main" id="{EE6A3FC7-DE77-4371-96CD-E986B64C7EDE}"/>
              </a:ext>
            </a:extLst>
          </p:cNvPr>
          <p:cNvSpPr txBox="1"/>
          <p:nvPr/>
        </p:nvSpPr>
        <p:spPr>
          <a:xfrm>
            <a:off x="979588" y="2647696"/>
            <a:ext cx="2871536" cy="400110"/>
          </a:xfrm>
          <a:prstGeom prst="rect">
            <a:avLst/>
          </a:prstGeom>
          <a:noFill/>
        </p:spPr>
        <p:txBody>
          <a:bodyPr wrap="square" rtlCol="0">
            <a:spAutoFit/>
          </a:bodyPr>
          <a:lstStyle/>
          <a:p>
            <a:pPr algn="l"/>
            <a:r>
              <a:rPr lang="en-GB" sz="2000" dirty="0">
                <a:solidFill>
                  <a:schemeClr val="accent5">
                    <a:lumMod val="50000"/>
                  </a:schemeClr>
                </a:solidFill>
                <a:latin typeface="Bradley Hand ITC" panose="03070402050302030203" pitchFamily="66" charset="0"/>
              </a:rPr>
              <a:t>Ich </a:t>
            </a:r>
            <a:r>
              <a:rPr lang="en-GB" sz="2000" dirty="0" err="1">
                <a:solidFill>
                  <a:schemeClr val="accent5">
                    <a:lumMod val="50000"/>
                  </a:schemeClr>
                </a:solidFill>
                <a:latin typeface="Bradley Hand ITC" panose="03070402050302030203" pitchFamily="66" charset="0"/>
              </a:rPr>
              <a:t>habe</a:t>
            </a:r>
            <a:r>
              <a:rPr lang="en-GB" sz="2000" dirty="0">
                <a:solidFill>
                  <a:schemeClr val="accent5">
                    <a:lumMod val="50000"/>
                  </a:schemeClr>
                </a:solidFill>
                <a:latin typeface="Bradley Hand ITC" panose="03070402050302030203" pitchFamily="66" charset="0"/>
              </a:rPr>
              <a:t> Angst </a:t>
            </a:r>
            <a:r>
              <a:rPr lang="en-GB" sz="2000" dirty="0" err="1">
                <a:solidFill>
                  <a:schemeClr val="accent5">
                    <a:lumMod val="50000"/>
                  </a:schemeClr>
                </a:solidFill>
                <a:latin typeface="Bradley Hand ITC" panose="03070402050302030203" pitchFamily="66" charset="0"/>
              </a:rPr>
              <a:t>davor</a:t>
            </a:r>
            <a:r>
              <a:rPr lang="en-GB" sz="2000" dirty="0">
                <a:solidFill>
                  <a:schemeClr val="accent5">
                    <a:lumMod val="50000"/>
                  </a:schemeClr>
                </a:solidFill>
                <a:latin typeface="Bradley Hand ITC" panose="03070402050302030203" pitchFamily="66" charset="0"/>
              </a:rPr>
              <a:t>.</a:t>
            </a:r>
          </a:p>
        </p:txBody>
      </p:sp>
      <p:sp>
        <p:nvSpPr>
          <p:cNvPr id="29" name="TextBox 28">
            <a:extLst>
              <a:ext uri="{FF2B5EF4-FFF2-40B4-BE49-F238E27FC236}">
                <a16:creationId xmlns:a16="http://schemas.microsoft.com/office/drawing/2014/main" id="{47143B86-9969-4C6F-950E-53DB325E9A1F}"/>
              </a:ext>
            </a:extLst>
          </p:cNvPr>
          <p:cNvSpPr txBox="1"/>
          <p:nvPr/>
        </p:nvSpPr>
        <p:spPr>
          <a:xfrm>
            <a:off x="1139472" y="3648108"/>
            <a:ext cx="2871536" cy="400110"/>
          </a:xfrm>
          <a:prstGeom prst="rect">
            <a:avLst/>
          </a:prstGeom>
          <a:noFill/>
        </p:spPr>
        <p:txBody>
          <a:bodyPr wrap="square" rtlCol="0">
            <a:spAutoFit/>
          </a:bodyPr>
          <a:lstStyle/>
          <a:p>
            <a:pPr algn="l"/>
            <a:r>
              <a:rPr lang="en-GB" sz="2000" dirty="0">
                <a:solidFill>
                  <a:schemeClr val="accent5">
                    <a:lumMod val="50000"/>
                  </a:schemeClr>
                </a:solidFill>
                <a:latin typeface="Bradley Hand ITC" panose="03070402050302030203" pitchFamily="66" charset="0"/>
              </a:rPr>
              <a:t>Ich will </a:t>
            </a:r>
            <a:r>
              <a:rPr lang="en-GB" sz="2000" dirty="0" err="1">
                <a:solidFill>
                  <a:schemeClr val="accent5">
                    <a:lumMod val="50000"/>
                  </a:schemeClr>
                </a:solidFill>
                <a:latin typeface="Bradley Hand ITC" panose="03070402050302030203" pitchFamily="66" charset="0"/>
              </a:rPr>
              <a:t>davor</a:t>
            </a:r>
            <a:r>
              <a:rPr lang="en-GB" sz="2000" dirty="0">
                <a:solidFill>
                  <a:schemeClr val="accent5">
                    <a:lumMod val="50000"/>
                  </a:schemeClr>
                </a:solidFill>
                <a:latin typeface="Bradley Hand ITC" panose="03070402050302030203" pitchFamily="66" charset="0"/>
              </a:rPr>
              <a:t> </a:t>
            </a:r>
            <a:r>
              <a:rPr lang="en-GB" sz="2000" dirty="0" err="1">
                <a:solidFill>
                  <a:schemeClr val="accent5">
                    <a:lumMod val="50000"/>
                  </a:schemeClr>
                </a:solidFill>
                <a:latin typeface="Bradley Hand ITC" panose="03070402050302030203" pitchFamily="66" charset="0"/>
              </a:rPr>
              <a:t>schützen</a:t>
            </a:r>
            <a:r>
              <a:rPr lang="en-GB" sz="2000" dirty="0">
                <a:solidFill>
                  <a:schemeClr val="accent5">
                    <a:lumMod val="50000"/>
                  </a:schemeClr>
                </a:solidFill>
                <a:latin typeface="Bradley Hand ITC" panose="03070402050302030203" pitchFamily="66" charset="0"/>
              </a:rPr>
              <a:t>.</a:t>
            </a:r>
          </a:p>
        </p:txBody>
      </p:sp>
      <p:sp>
        <p:nvSpPr>
          <p:cNvPr id="30" name="TextBox 29">
            <a:extLst>
              <a:ext uri="{FF2B5EF4-FFF2-40B4-BE49-F238E27FC236}">
                <a16:creationId xmlns:a16="http://schemas.microsoft.com/office/drawing/2014/main" id="{35BE76B9-44B4-44FC-AAB4-98FB957D000C}"/>
              </a:ext>
            </a:extLst>
          </p:cNvPr>
          <p:cNvSpPr txBox="1"/>
          <p:nvPr/>
        </p:nvSpPr>
        <p:spPr>
          <a:xfrm>
            <a:off x="2676040" y="4266067"/>
            <a:ext cx="3416912" cy="400110"/>
          </a:xfrm>
          <a:prstGeom prst="rect">
            <a:avLst/>
          </a:prstGeom>
          <a:noFill/>
        </p:spPr>
        <p:txBody>
          <a:bodyPr wrap="square" rtlCol="0">
            <a:spAutoFit/>
          </a:bodyPr>
          <a:lstStyle/>
          <a:p>
            <a:pPr algn="l"/>
            <a:r>
              <a:rPr lang="en-GB" sz="2000" dirty="0">
                <a:solidFill>
                  <a:schemeClr val="accent5">
                    <a:lumMod val="50000"/>
                  </a:schemeClr>
                </a:solidFill>
                <a:latin typeface="Bradley Hand ITC" panose="03070402050302030203" pitchFamily="66" charset="0"/>
              </a:rPr>
              <a:t>Ich </a:t>
            </a:r>
            <a:r>
              <a:rPr lang="en-GB" sz="2000" dirty="0" err="1">
                <a:solidFill>
                  <a:schemeClr val="accent5">
                    <a:lumMod val="50000"/>
                  </a:schemeClr>
                </a:solidFill>
                <a:latin typeface="Bradley Hand ITC" panose="03070402050302030203" pitchFamily="66" charset="0"/>
              </a:rPr>
              <a:t>interessiere</a:t>
            </a:r>
            <a:r>
              <a:rPr lang="en-GB" sz="2000" dirty="0">
                <a:solidFill>
                  <a:schemeClr val="accent5">
                    <a:lumMod val="50000"/>
                  </a:schemeClr>
                </a:solidFill>
                <a:latin typeface="Bradley Hand ITC" panose="03070402050302030203" pitchFamily="66" charset="0"/>
              </a:rPr>
              <a:t> </a:t>
            </a:r>
            <a:r>
              <a:rPr lang="en-GB" sz="2000" dirty="0" err="1">
                <a:solidFill>
                  <a:schemeClr val="accent5">
                    <a:lumMod val="50000"/>
                  </a:schemeClr>
                </a:solidFill>
                <a:latin typeface="Bradley Hand ITC" panose="03070402050302030203" pitchFamily="66" charset="0"/>
              </a:rPr>
              <a:t>mich</a:t>
            </a:r>
            <a:r>
              <a:rPr lang="en-GB" sz="2000" dirty="0">
                <a:solidFill>
                  <a:schemeClr val="accent5">
                    <a:lumMod val="50000"/>
                  </a:schemeClr>
                </a:solidFill>
                <a:latin typeface="Bradley Hand ITC" panose="03070402050302030203" pitchFamily="66" charset="0"/>
              </a:rPr>
              <a:t> </a:t>
            </a:r>
            <a:r>
              <a:rPr lang="en-GB" sz="2000" dirty="0" err="1">
                <a:solidFill>
                  <a:schemeClr val="accent5">
                    <a:lumMod val="50000"/>
                  </a:schemeClr>
                </a:solidFill>
                <a:latin typeface="Bradley Hand ITC" panose="03070402050302030203" pitchFamily="66" charset="0"/>
              </a:rPr>
              <a:t>für</a:t>
            </a:r>
            <a:r>
              <a:rPr lang="en-GB" sz="2000" dirty="0">
                <a:solidFill>
                  <a:schemeClr val="accent5">
                    <a:lumMod val="50000"/>
                  </a:schemeClr>
                </a:solidFill>
                <a:latin typeface="Bradley Hand ITC" panose="03070402050302030203" pitchFamily="66" charset="0"/>
              </a:rPr>
              <a:t> </a:t>
            </a:r>
            <a:r>
              <a:rPr lang="en-GB" sz="2000" dirty="0" err="1">
                <a:solidFill>
                  <a:schemeClr val="accent5">
                    <a:lumMod val="50000"/>
                  </a:schemeClr>
                </a:solidFill>
                <a:latin typeface="Bradley Hand ITC" panose="03070402050302030203" pitchFamily="66" charset="0"/>
              </a:rPr>
              <a:t>ihn</a:t>
            </a:r>
            <a:r>
              <a:rPr lang="en-GB" sz="2000" dirty="0">
                <a:solidFill>
                  <a:schemeClr val="accent5">
                    <a:lumMod val="50000"/>
                  </a:schemeClr>
                </a:solidFill>
                <a:latin typeface="Bradley Hand ITC" panose="03070402050302030203" pitchFamily="66" charset="0"/>
              </a:rPr>
              <a:t>.</a:t>
            </a:r>
          </a:p>
        </p:txBody>
      </p:sp>
      <p:sp>
        <p:nvSpPr>
          <p:cNvPr id="31" name="TextBox 30">
            <a:extLst>
              <a:ext uri="{FF2B5EF4-FFF2-40B4-BE49-F238E27FC236}">
                <a16:creationId xmlns:a16="http://schemas.microsoft.com/office/drawing/2014/main" id="{31621AEE-E53B-4A3E-9293-0D74777E17C0}"/>
              </a:ext>
            </a:extLst>
          </p:cNvPr>
          <p:cNvSpPr txBox="1"/>
          <p:nvPr/>
        </p:nvSpPr>
        <p:spPr>
          <a:xfrm>
            <a:off x="840709" y="5070375"/>
            <a:ext cx="2871536" cy="400110"/>
          </a:xfrm>
          <a:prstGeom prst="rect">
            <a:avLst/>
          </a:prstGeom>
          <a:noFill/>
        </p:spPr>
        <p:txBody>
          <a:bodyPr wrap="square" rtlCol="0">
            <a:spAutoFit/>
          </a:bodyPr>
          <a:lstStyle/>
          <a:p>
            <a:pPr algn="l"/>
            <a:r>
              <a:rPr lang="en-GB" sz="2000" dirty="0">
                <a:solidFill>
                  <a:schemeClr val="accent5">
                    <a:lumMod val="50000"/>
                  </a:schemeClr>
                </a:solidFill>
                <a:latin typeface="Bradley Hand ITC" panose="03070402050302030203" pitchFamily="66" charset="0"/>
              </a:rPr>
              <a:t>Ich </a:t>
            </a:r>
            <a:r>
              <a:rPr lang="en-GB" sz="2000" dirty="0" err="1">
                <a:solidFill>
                  <a:schemeClr val="accent5">
                    <a:lumMod val="50000"/>
                  </a:schemeClr>
                </a:solidFill>
                <a:latin typeface="Bradley Hand ITC" panose="03070402050302030203" pitchFamily="66" charset="0"/>
              </a:rPr>
              <a:t>warte</a:t>
            </a:r>
            <a:r>
              <a:rPr lang="en-GB" sz="2000" dirty="0">
                <a:solidFill>
                  <a:schemeClr val="accent5">
                    <a:lumMod val="50000"/>
                  </a:schemeClr>
                </a:solidFill>
                <a:latin typeface="Bradley Hand ITC" panose="03070402050302030203" pitchFamily="66" charset="0"/>
              </a:rPr>
              <a:t> </a:t>
            </a:r>
            <a:r>
              <a:rPr lang="en-GB" sz="2000" dirty="0" err="1">
                <a:solidFill>
                  <a:schemeClr val="accent5">
                    <a:lumMod val="50000"/>
                  </a:schemeClr>
                </a:solidFill>
                <a:latin typeface="Bradley Hand ITC" panose="03070402050302030203" pitchFamily="66" charset="0"/>
              </a:rPr>
              <a:t>darauf</a:t>
            </a:r>
            <a:r>
              <a:rPr lang="en-GB" sz="2000" dirty="0">
                <a:solidFill>
                  <a:schemeClr val="accent5">
                    <a:lumMod val="50000"/>
                  </a:schemeClr>
                </a:solidFill>
                <a:latin typeface="Bradley Hand ITC" panose="03070402050302030203" pitchFamily="66" charset="0"/>
              </a:rPr>
              <a:t>.</a:t>
            </a:r>
          </a:p>
        </p:txBody>
      </p:sp>
      <p:sp>
        <p:nvSpPr>
          <p:cNvPr id="32" name="TextBox 31">
            <a:extLst>
              <a:ext uri="{FF2B5EF4-FFF2-40B4-BE49-F238E27FC236}">
                <a16:creationId xmlns:a16="http://schemas.microsoft.com/office/drawing/2014/main" id="{01BE1202-5E9B-4DB3-9605-50BB5B59CE62}"/>
              </a:ext>
            </a:extLst>
          </p:cNvPr>
          <p:cNvSpPr txBox="1"/>
          <p:nvPr/>
        </p:nvSpPr>
        <p:spPr>
          <a:xfrm>
            <a:off x="6285498" y="2578639"/>
            <a:ext cx="4371474" cy="400110"/>
          </a:xfrm>
          <a:prstGeom prst="rect">
            <a:avLst/>
          </a:prstGeom>
          <a:noFill/>
        </p:spPr>
        <p:txBody>
          <a:bodyPr wrap="square" rtlCol="0">
            <a:spAutoFit/>
          </a:bodyPr>
          <a:lstStyle/>
          <a:p>
            <a:pPr algn="l"/>
            <a:r>
              <a:rPr lang="en-GB" sz="2000" dirty="0">
                <a:solidFill>
                  <a:schemeClr val="accent5">
                    <a:lumMod val="50000"/>
                  </a:schemeClr>
                </a:solidFill>
                <a:latin typeface="Bradley Hand ITC" panose="03070402050302030203" pitchFamily="66" charset="0"/>
              </a:rPr>
              <a:t>Ich </a:t>
            </a:r>
            <a:r>
              <a:rPr lang="en-GB" sz="2000" dirty="0" err="1">
                <a:solidFill>
                  <a:schemeClr val="accent5">
                    <a:lumMod val="50000"/>
                  </a:schemeClr>
                </a:solidFill>
                <a:latin typeface="Bradley Hand ITC" panose="03070402050302030203" pitchFamily="66" charset="0"/>
              </a:rPr>
              <a:t>informiere</a:t>
            </a:r>
            <a:r>
              <a:rPr lang="en-GB" sz="2000" dirty="0">
                <a:solidFill>
                  <a:schemeClr val="accent5">
                    <a:lumMod val="50000"/>
                  </a:schemeClr>
                </a:solidFill>
                <a:latin typeface="Bradley Hand ITC" panose="03070402050302030203" pitchFamily="66" charset="0"/>
              </a:rPr>
              <a:t> </a:t>
            </a:r>
            <a:r>
              <a:rPr lang="en-GB" sz="2000" dirty="0" err="1">
                <a:solidFill>
                  <a:schemeClr val="accent5">
                    <a:lumMod val="50000"/>
                  </a:schemeClr>
                </a:solidFill>
                <a:latin typeface="Bradley Hand ITC" panose="03070402050302030203" pitchFamily="66" charset="0"/>
              </a:rPr>
              <a:t>mich</a:t>
            </a:r>
            <a:r>
              <a:rPr lang="en-GB" sz="2000" dirty="0">
                <a:solidFill>
                  <a:schemeClr val="accent5">
                    <a:lumMod val="50000"/>
                  </a:schemeClr>
                </a:solidFill>
                <a:latin typeface="Bradley Hand ITC" panose="03070402050302030203" pitchFamily="66" charset="0"/>
              </a:rPr>
              <a:t> </a:t>
            </a:r>
            <a:r>
              <a:rPr lang="en-GB" sz="2000" dirty="0" err="1">
                <a:solidFill>
                  <a:schemeClr val="accent5">
                    <a:lumMod val="50000"/>
                  </a:schemeClr>
                </a:solidFill>
                <a:latin typeface="Bradley Hand ITC" panose="03070402050302030203" pitchFamily="66" charset="0"/>
              </a:rPr>
              <a:t>über</a:t>
            </a:r>
            <a:r>
              <a:rPr lang="en-GB" sz="2000" dirty="0">
                <a:solidFill>
                  <a:schemeClr val="accent5">
                    <a:lumMod val="50000"/>
                  </a:schemeClr>
                </a:solidFill>
                <a:latin typeface="Bradley Hand ITC" panose="03070402050302030203" pitchFamily="66" charset="0"/>
              </a:rPr>
              <a:t> </a:t>
            </a:r>
            <a:r>
              <a:rPr lang="en-GB" sz="2000" dirty="0" err="1">
                <a:solidFill>
                  <a:schemeClr val="accent5">
                    <a:lumMod val="50000"/>
                  </a:schemeClr>
                </a:solidFill>
                <a:latin typeface="Bradley Hand ITC" panose="03070402050302030203" pitchFamily="66" charset="0"/>
              </a:rPr>
              <a:t>sie</a:t>
            </a:r>
            <a:r>
              <a:rPr lang="en-GB" sz="2000" dirty="0">
                <a:solidFill>
                  <a:schemeClr val="accent5">
                    <a:lumMod val="50000"/>
                  </a:schemeClr>
                </a:solidFill>
                <a:latin typeface="Bradley Hand ITC" panose="03070402050302030203" pitchFamily="66" charset="0"/>
              </a:rPr>
              <a:t>.</a:t>
            </a:r>
          </a:p>
        </p:txBody>
      </p:sp>
      <p:sp>
        <p:nvSpPr>
          <p:cNvPr id="33" name="TextBox 32">
            <a:extLst>
              <a:ext uri="{FF2B5EF4-FFF2-40B4-BE49-F238E27FC236}">
                <a16:creationId xmlns:a16="http://schemas.microsoft.com/office/drawing/2014/main" id="{AA8F9956-C7C5-437E-9B57-D94B5CDF8320}"/>
              </a:ext>
            </a:extLst>
          </p:cNvPr>
          <p:cNvSpPr txBox="1"/>
          <p:nvPr/>
        </p:nvSpPr>
        <p:spPr>
          <a:xfrm>
            <a:off x="6340643" y="3365437"/>
            <a:ext cx="2871536" cy="400110"/>
          </a:xfrm>
          <a:prstGeom prst="rect">
            <a:avLst/>
          </a:prstGeom>
          <a:noFill/>
        </p:spPr>
        <p:txBody>
          <a:bodyPr wrap="square" rtlCol="0">
            <a:spAutoFit/>
          </a:bodyPr>
          <a:lstStyle/>
          <a:p>
            <a:pPr algn="l"/>
            <a:r>
              <a:rPr lang="en-GB" sz="2000" dirty="0">
                <a:solidFill>
                  <a:schemeClr val="accent5">
                    <a:lumMod val="50000"/>
                  </a:schemeClr>
                </a:solidFill>
                <a:latin typeface="Bradley Hand ITC" panose="03070402050302030203" pitchFamily="66" charset="0"/>
              </a:rPr>
              <a:t>Ich </a:t>
            </a:r>
            <a:r>
              <a:rPr lang="en-GB" sz="2000" dirty="0" err="1">
                <a:solidFill>
                  <a:schemeClr val="accent5">
                    <a:lumMod val="50000"/>
                  </a:schemeClr>
                </a:solidFill>
                <a:latin typeface="Bradley Hand ITC" panose="03070402050302030203" pitchFamily="66" charset="0"/>
              </a:rPr>
              <a:t>mache</a:t>
            </a:r>
            <a:r>
              <a:rPr lang="en-GB" sz="2000" dirty="0">
                <a:solidFill>
                  <a:schemeClr val="accent5">
                    <a:lumMod val="50000"/>
                  </a:schemeClr>
                </a:solidFill>
                <a:latin typeface="Bradley Hand ITC" panose="03070402050302030203" pitchFamily="66" charset="0"/>
              </a:rPr>
              <a:t> </a:t>
            </a:r>
            <a:r>
              <a:rPr lang="en-GB" sz="2000" dirty="0" err="1">
                <a:solidFill>
                  <a:schemeClr val="accent5">
                    <a:lumMod val="50000"/>
                  </a:schemeClr>
                </a:solidFill>
                <a:latin typeface="Bradley Hand ITC" panose="03070402050302030203" pitchFamily="66" charset="0"/>
              </a:rPr>
              <a:t>Druck</a:t>
            </a:r>
            <a:r>
              <a:rPr lang="en-GB" sz="2000" dirty="0">
                <a:solidFill>
                  <a:schemeClr val="accent5">
                    <a:lumMod val="50000"/>
                  </a:schemeClr>
                </a:solidFill>
                <a:latin typeface="Bradley Hand ITC" panose="03070402050302030203" pitchFamily="66" charset="0"/>
              </a:rPr>
              <a:t> auf </a:t>
            </a:r>
            <a:r>
              <a:rPr lang="en-GB" sz="2000" dirty="0" err="1">
                <a:solidFill>
                  <a:schemeClr val="accent5">
                    <a:lumMod val="50000"/>
                  </a:schemeClr>
                </a:solidFill>
                <a:latin typeface="Bradley Hand ITC" panose="03070402050302030203" pitchFamily="66" charset="0"/>
              </a:rPr>
              <a:t>sie</a:t>
            </a:r>
            <a:r>
              <a:rPr lang="en-GB" sz="2000" dirty="0">
                <a:solidFill>
                  <a:schemeClr val="accent5">
                    <a:lumMod val="50000"/>
                  </a:schemeClr>
                </a:solidFill>
                <a:latin typeface="Bradley Hand ITC" panose="03070402050302030203" pitchFamily="66" charset="0"/>
              </a:rPr>
              <a:t>.</a:t>
            </a:r>
          </a:p>
        </p:txBody>
      </p:sp>
      <p:sp>
        <p:nvSpPr>
          <p:cNvPr id="34" name="TextBox 33">
            <a:extLst>
              <a:ext uri="{FF2B5EF4-FFF2-40B4-BE49-F238E27FC236}">
                <a16:creationId xmlns:a16="http://schemas.microsoft.com/office/drawing/2014/main" id="{5767F680-C09B-4289-941C-51B1F48D30A3}"/>
              </a:ext>
            </a:extLst>
          </p:cNvPr>
          <p:cNvSpPr txBox="1"/>
          <p:nvPr/>
        </p:nvSpPr>
        <p:spPr>
          <a:xfrm>
            <a:off x="6427887" y="4182247"/>
            <a:ext cx="2871536" cy="400110"/>
          </a:xfrm>
          <a:prstGeom prst="rect">
            <a:avLst/>
          </a:prstGeom>
          <a:noFill/>
        </p:spPr>
        <p:txBody>
          <a:bodyPr wrap="square" rtlCol="0">
            <a:spAutoFit/>
          </a:bodyPr>
          <a:lstStyle/>
          <a:p>
            <a:pPr algn="l"/>
            <a:r>
              <a:rPr lang="en-GB" sz="2000" dirty="0">
                <a:solidFill>
                  <a:schemeClr val="accent5">
                    <a:lumMod val="50000"/>
                  </a:schemeClr>
                </a:solidFill>
                <a:latin typeface="Bradley Hand ITC" panose="03070402050302030203" pitchFamily="66" charset="0"/>
              </a:rPr>
              <a:t>Ich </a:t>
            </a:r>
            <a:r>
              <a:rPr lang="en-GB" sz="2000" dirty="0" err="1">
                <a:solidFill>
                  <a:schemeClr val="accent5">
                    <a:lumMod val="50000"/>
                  </a:schemeClr>
                </a:solidFill>
                <a:latin typeface="Bradley Hand ITC" panose="03070402050302030203" pitchFamily="66" charset="0"/>
              </a:rPr>
              <a:t>nehme</a:t>
            </a:r>
            <a:r>
              <a:rPr lang="en-GB" sz="2000" dirty="0">
                <a:solidFill>
                  <a:schemeClr val="accent5">
                    <a:lumMod val="50000"/>
                  </a:schemeClr>
                </a:solidFill>
                <a:latin typeface="Bradley Hand ITC" panose="03070402050302030203" pitchFamily="66" charset="0"/>
              </a:rPr>
              <a:t> </a:t>
            </a:r>
            <a:r>
              <a:rPr lang="en-GB" sz="2000" dirty="0" err="1">
                <a:solidFill>
                  <a:schemeClr val="accent5">
                    <a:lumMod val="50000"/>
                  </a:schemeClr>
                </a:solidFill>
                <a:latin typeface="Bradley Hand ITC" panose="03070402050302030203" pitchFamily="66" charset="0"/>
              </a:rPr>
              <a:t>daran</a:t>
            </a:r>
            <a:r>
              <a:rPr lang="en-GB" sz="2000" dirty="0">
                <a:solidFill>
                  <a:schemeClr val="accent5">
                    <a:lumMod val="50000"/>
                  </a:schemeClr>
                </a:solidFill>
                <a:latin typeface="Bradley Hand ITC" panose="03070402050302030203" pitchFamily="66" charset="0"/>
              </a:rPr>
              <a:t> teil.</a:t>
            </a:r>
          </a:p>
        </p:txBody>
      </p:sp>
      <p:sp>
        <p:nvSpPr>
          <p:cNvPr id="35" name="TextBox 34">
            <a:extLst>
              <a:ext uri="{FF2B5EF4-FFF2-40B4-BE49-F238E27FC236}">
                <a16:creationId xmlns:a16="http://schemas.microsoft.com/office/drawing/2014/main" id="{772C8DDB-AD45-4995-B969-E41DB9677A9B}"/>
              </a:ext>
            </a:extLst>
          </p:cNvPr>
          <p:cNvSpPr txBox="1"/>
          <p:nvPr/>
        </p:nvSpPr>
        <p:spPr>
          <a:xfrm>
            <a:off x="7333762" y="5070375"/>
            <a:ext cx="2871536" cy="400110"/>
          </a:xfrm>
          <a:prstGeom prst="rect">
            <a:avLst/>
          </a:prstGeom>
          <a:noFill/>
        </p:spPr>
        <p:txBody>
          <a:bodyPr wrap="square" rtlCol="0">
            <a:spAutoFit/>
          </a:bodyPr>
          <a:lstStyle/>
          <a:p>
            <a:pPr algn="l"/>
            <a:r>
              <a:rPr lang="en-GB" sz="2000" dirty="0">
                <a:solidFill>
                  <a:schemeClr val="accent5">
                    <a:lumMod val="50000"/>
                  </a:schemeClr>
                </a:solidFill>
                <a:latin typeface="Bradley Hand ITC" panose="03070402050302030203" pitchFamily="66" charset="0"/>
              </a:rPr>
              <a:t>Ich </a:t>
            </a:r>
            <a:r>
              <a:rPr lang="en-GB" sz="2000" dirty="0" err="1">
                <a:solidFill>
                  <a:schemeClr val="accent5">
                    <a:lumMod val="50000"/>
                  </a:schemeClr>
                </a:solidFill>
                <a:latin typeface="Bradley Hand ITC" panose="03070402050302030203" pitchFamily="66" charset="0"/>
              </a:rPr>
              <a:t>freue</a:t>
            </a:r>
            <a:r>
              <a:rPr lang="en-GB" sz="2000" dirty="0">
                <a:solidFill>
                  <a:schemeClr val="accent5">
                    <a:lumMod val="50000"/>
                  </a:schemeClr>
                </a:solidFill>
                <a:latin typeface="Bradley Hand ITC" panose="03070402050302030203" pitchFamily="66" charset="0"/>
              </a:rPr>
              <a:t> </a:t>
            </a:r>
            <a:r>
              <a:rPr lang="en-GB" sz="2000" dirty="0" err="1">
                <a:solidFill>
                  <a:schemeClr val="accent5">
                    <a:lumMod val="50000"/>
                  </a:schemeClr>
                </a:solidFill>
                <a:latin typeface="Bradley Hand ITC" panose="03070402050302030203" pitchFamily="66" charset="0"/>
              </a:rPr>
              <a:t>mich</a:t>
            </a:r>
            <a:r>
              <a:rPr lang="en-GB" sz="2000" dirty="0">
                <a:solidFill>
                  <a:schemeClr val="accent5">
                    <a:lumMod val="50000"/>
                  </a:schemeClr>
                </a:solidFill>
                <a:latin typeface="Bradley Hand ITC" panose="03070402050302030203" pitchFamily="66" charset="0"/>
              </a:rPr>
              <a:t> </a:t>
            </a:r>
            <a:r>
              <a:rPr lang="en-GB" sz="2000" dirty="0" err="1">
                <a:solidFill>
                  <a:schemeClr val="accent5">
                    <a:lumMod val="50000"/>
                  </a:schemeClr>
                </a:solidFill>
                <a:latin typeface="Bradley Hand ITC" panose="03070402050302030203" pitchFamily="66" charset="0"/>
              </a:rPr>
              <a:t>darauf</a:t>
            </a:r>
            <a:r>
              <a:rPr lang="en-GB" sz="2000" dirty="0">
                <a:solidFill>
                  <a:schemeClr val="accent5">
                    <a:lumMod val="50000"/>
                  </a:schemeClr>
                </a:solidFill>
                <a:latin typeface="Bradley Hand ITC" panose="03070402050302030203" pitchFamily="66" charset="0"/>
              </a:rPr>
              <a:t>.</a:t>
            </a:r>
          </a:p>
        </p:txBody>
      </p:sp>
      <p:pic>
        <p:nvPicPr>
          <p:cNvPr id="36" name="Picture 35" descr="A person wearing a white shirt&#10;&#10;Description automatically generated with low confidence">
            <a:extLst>
              <a:ext uri="{FF2B5EF4-FFF2-40B4-BE49-F238E27FC236}">
                <a16:creationId xmlns:a16="http://schemas.microsoft.com/office/drawing/2014/main" id="{16A7B748-4A73-4B28-8CD3-7438308812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9518"/>
          <a:stretch/>
        </p:blipFill>
        <p:spPr>
          <a:xfrm>
            <a:off x="7072619" y="106160"/>
            <a:ext cx="1031567" cy="1105711"/>
          </a:xfrm>
          <a:prstGeom prst="rect">
            <a:avLst/>
          </a:prstGeom>
        </p:spPr>
      </p:pic>
    </p:spTree>
    <p:extLst>
      <p:ext uri="{BB962C8B-B14F-4D97-AF65-F5344CB8AC3E}">
        <p14:creationId xmlns:p14="http://schemas.microsoft.com/office/powerpoint/2010/main" val="338020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4" grpId="0"/>
      <p:bldP spid="16" grpId="0"/>
      <p:bldP spid="18" grpId="0"/>
      <p:bldP spid="21" grpId="0"/>
      <p:bldP spid="23" grpId="0"/>
      <p:bldP spid="25" grpId="0"/>
      <p:bldP spid="28" grpId="0"/>
      <p:bldP spid="29" grpId="0"/>
      <p:bldP spid="30" grpId="0"/>
      <p:bldP spid="31" grpId="0"/>
      <p:bldP spid="32" grpId="0"/>
      <p:bldP spid="33" grpId="0"/>
      <p:bldP spid="34"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err="1">
                <a:solidFill>
                  <a:prstClr val="white"/>
                </a:solidFill>
              </a:rPr>
              <a:t>Zukunft</a:t>
            </a:r>
            <a:r>
              <a:rPr lang="en-GB" sz="4000" b="1" dirty="0">
                <a:solidFill>
                  <a:prstClr val="white"/>
                </a:solidFill>
              </a:rPr>
              <a:t> </a:t>
            </a:r>
            <a:r>
              <a:rPr lang="en-GB" sz="4000" b="1" dirty="0" err="1">
                <a:solidFill>
                  <a:prstClr val="white"/>
                </a:solidFill>
              </a:rPr>
              <a:t>nur</a:t>
            </a:r>
            <a:r>
              <a:rPr lang="en-GB" sz="4000" b="1" dirty="0">
                <a:solidFill>
                  <a:prstClr val="white"/>
                </a:solidFill>
              </a:rPr>
              <a:t> </a:t>
            </a:r>
            <a:r>
              <a:rPr lang="en-GB" sz="4000" b="1" dirty="0" err="1">
                <a:solidFill>
                  <a:prstClr val="white"/>
                </a:solidFill>
              </a:rPr>
              <a:t>mit</a:t>
            </a:r>
            <a:r>
              <a:rPr lang="en-GB" sz="4000" b="1" dirty="0">
                <a:solidFill>
                  <a:prstClr val="white"/>
                </a:solidFill>
              </a:rPr>
              <a:t> </a:t>
            </a:r>
            <a:r>
              <a:rPr lang="en-GB" sz="4000" b="1" dirty="0" err="1">
                <a:solidFill>
                  <a:prstClr val="white"/>
                </a:solidFill>
              </a:rPr>
              <a:t>Natur</a:t>
            </a:r>
            <a:r>
              <a:rPr lang="en-GB" sz="4000" b="1" dirty="0">
                <a:solidFill>
                  <a:prstClr val="white"/>
                </a:solidFill>
              </a:rPr>
              <a:t>!</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Wo- and da- compounds</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Revisit [r-] [-r-] [-r]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1 - Lesson 62</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Charlotte Moss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15</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/02/22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cxnSp>
        <p:nvCxnSpPr>
          <p:cNvPr id="11" name="Straight Connector 10">
            <a:extLst>
              <a:ext uri="{FF2B5EF4-FFF2-40B4-BE49-F238E27FC236}">
                <a16:creationId xmlns:a16="http://schemas.microsoft.com/office/drawing/2014/main" id="{34249BC3-8084-4F5C-B838-18B44ED32709}"/>
              </a:ext>
            </a:extLst>
          </p:cNvPr>
          <p:cNvCxnSpPr/>
          <p:nvPr/>
        </p:nvCxnSpPr>
        <p:spPr>
          <a:xfrm flipV="1">
            <a:off x="689548" y="2452612"/>
            <a:ext cx="1259173" cy="6353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F0C553E9-3AD5-41D6-8B97-E9C47FF8AAF2}"/>
              </a:ext>
            </a:extLst>
          </p:cNvPr>
          <p:cNvSpPr/>
          <p:nvPr/>
        </p:nvSpPr>
        <p:spPr>
          <a:xfrm>
            <a:off x="243593" y="1796910"/>
            <a:ext cx="1483098"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Futur</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11858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61521F7-2161-4B6A-B6CA-B5C8A42666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44290" y="711775"/>
            <a:ext cx="4747709" cy="2035085"/>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94041"/>
            <a:ext cx="292281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748145" y="2685927"/>
            <a:ext cx="11083637" cy="2677656"/>
          </a:xfrm>
          <a:prstGeom prst="rect">
            <a:avLst/>
          </a:prstGeom>
          <a:noFill/>
        </p:spPr>
        <p:txBody>
          <a:bodyPr wrap="square" rtlCol="0">
            <a:spAutoFit/>
          </a:bodyPr>
          <a:lstStyle/>
          <a:p>
            <a:r>
              <a:rPr lang="de-DE" sz="2400" dirty="0">
                <a:solidFill>
                  <a:schemeClr val="accent5">
                    <a:lumMod val="50000"/>
                  </a:schemeClr>
                </a:solidFill>
              </a:rPr>
              <a:t>Es gibt schon </a:t>
            </a:r>
            <a:r>
              <a:rPr lang="de-DE" sz="2400" b="1" dirty="0">
                <a:solidFill>
                  <a:schemeClr val="accent5">
                    <a:lumMod val="50000"/>
                  </a:schemeClr>
                </a:solidFill>
              </a:rPr>
              <a:t>Rekordtemperaturen</a:t>
            </a:r>
            <a:r>
              <a:rPr lang="de-DE" sz="2400" dirty="0">
                <a:solidFill>
                  <a:schemeClr val="accent5">
                    <a:lumMod val="50000"/>
                  </a:schemeClr>
                </a:solidFill>
              </a:rPr>
              <a:t> und Waldbrände* in </a:t>
            </a:r>
            <a:r>
              <a:rPr lang="de-DE" sz="2400" b="1" dirty="0">
                <a:solidFill>
                  <a:schemeClr val="accent5">
                    <a:lumMod val="50000"/>
                  </a:schemeClr>
                </a:solidFill>
              </a:rPr>
              <a:t>Nordamerika  </a:t>
            </a:r>
            <a:r>
              <a:rPr lang="de-DE" sz="2400" dirty="0">
                <a:solidFill>
                  <a:schemeClr val="accent5">
                    <a:lumMod val="50000"/>
                  </a:schemeClr>
                </a:solidFill>
              </a:rPr>
              <a:t>und Sibirien. Wir wollen keine hohen Temperaturen und </a:t>
            </a:r>
            <a:r>
              <a:rPr lang="de-DE" sz="2400" b="1" dirty="0">
                <a:solidFill>
                  <a:schemeClr val="accent5">
                    <a:lumMod val="50000"/>
                  </a:schemeClr>
                </a:solidFill>
              </a:rPr>
              <a:t>extremes</a:t>
            </a:r>
            <a:r>
              <a:rPr lang="de-DE" sz="2400" dirty="0">
                <a:solidFill>
                  <a:schemeClr val="accent5">
                    <a:lumMod val="50000"/>
                  </a:schemeClr>
                </a:solidFill>
              </a:rPr>
              <a:t>  Wetter. Deshalb brauchen wir eine schnelle  </a:t>
            </a:r>
            <a:r>
              <a:rPr lang="de-DE" sz="2400" b="1" dirty="0">
                <a:solidFill>
                  <a:schemeClr val="accent5">
                    <a:lumMod val="50000"/>
                  </a:schemeClr>
                </a:solidFill>
              </a:rPr>
              <a:t>Reduzierung</a:t>
            </a:r>
            <a:r>
              <a:rPr lang="de-DE" sz="2400" dirty="0">
                <a:solidFill>
                  <a:schemeClr val="accent5">
                    <a:lumMod val="50000"/>
                  </a:schemeClr>
                </a:solidFill>
              </a:rPr>
              <a:t>  von Emissionen.  </a:t>
            </a:r>
          </a:p>
          <a:p>
            <a:endParaRPr lang="de-DE" sz="2400" dirty="0">
              <a:solidFill>
                <a:schemeClr val="accent5">
                  <a:lumMod val="50000"/>
                </a:schemeClr>
              </a:solidFill>
            </a:endParaRPr>
          </a:p>
          <a:p>
            <a:r>
              <a:rPr lang="de-DE" sz="2400" dirty="0">
                <a:solidFill>
                  <a:schemeClr val="accent5">
                    <a:lumMod val="50000"/>
                  </a:schemeClr>
                </a:solidFill>
              </a:rPr>
              <a:t>2021 hat Deutschland  </a:t>
            </a:r>
            <a:r>
              <a:rPr lang="de-DE" sz="2400" b="1" dirty="0">
                <a:solidFill>
                  <a:schemeClr val="accent5">
                    <a:lumMod val="50000"/>
                  </a:schemeClr>
                </a:solidFill>
              </a:rPr>
              <a:t>versprochen</a:t>
            </a:r>
            <a:r>
              <a:rPr lang="de-DE" sz="2400" dirty="0">
                <a:solidFill>
                  <a:schemeClr val="accent5">
                    <a:lumMod val="50000"/>
                  </a:schemeClr>
                </a:solidFill>
              </a:rPr>
              <a:t>,  bis 2045 klimaneutral* zu sein. Das wird   </a:t>
            </a:r>
            <a:r>
              <a:rPr lang="de-DE" sz="2400" b="1" dirty="0">
                <a:solidFill>
                  <a:schemeClr val="accent5">
                    <a:lumMod val="50000"/>
                  </a:schemeClr>
                </a:solidFill>
              </a:rPr>
              <a:t>schwierig</a:t>
            </a:r>
            <a:r>
              <a:rPr lang="de-DE" sz="2400" dirty="0">
                <a:solidFill>
                  <a:schemeClr val="accent5">
                    <a:lumMod val="50000"/>
                  </a:schemeClr>
                </a:solidFill>
              </a:rPr>
              <a:t>     sein und viel Geld kosten. Das Land muss jetzt mehr </a:t>
            </a:r>
            <a:r>
              <a:rPr lang="de-DE" sz="2400" b="1" dirty="0">
                <a:solidFill>
                  <a:schemeClr val="accent5">
                    <a:lumMod val="50000"/>
                  </a:schemeClr>
                </a:solidFill>
              </a:rPr>
              <a:t>grüne</a:t>
            </a:r>
            <a:r>
              <a:rPr lang="de-DE" sz="2400" dirty="0">
                <a:solidFill>
                  <a:schemeClr val="accent5">
                    <a:lumMod val="50000"/>
                  </a:schemeClr>
                </a:solidFill>
              </a:rPr>
              <a:t> Technologien und     </a:t>
            </a:r>
            <a:r>
              <a:rPr lang="de-DE" sz="2400" b="1" dirty="0">
                <a:solidFill>
                  <a:schemeClr val="accent5">
                    <a:lumMod val="50000"/>
                  </a:schemeClr>
                </a:solidFill>
              </a:rPr>
              <a:t>Infrastruktur   </a:t>
            </a:r>
            <a:r>
              <a:rPr lang="de-DE" sz="2400" dirty="0">
                <a:solidFill>
                  <a:schemeClr val="accent5">
                    <a:lumMod val="50000"/>
                  </a:schemeClr>
                </a:solidFill>
              </a:rPr>
              <a:t>   benutzen. </a:t>
            </a:r>
            <a:endParaRPr lang="en-US" sz="2400" dirty="0">
              <a:solidFill>
                <a:schemeClr val="accent5">
                  <a:lumMod val="50000"/>
                </a:schemeClr>
              </a:solidFill>
            </a:endParaRPr>
          </a:p>
        </p:txBody>
      </p:sp>
      <p:sp>
        <p:nvSpPr>
          <p:cNvPr id="6" name="Action Button: Custom 16">
            <a:hlinkClick r:id="" action="ppaction://noaction" highlightClick="1"/>
            <a:extLst>
              <a:ext uri="{FF2B5EF4-FFF2-40B4-BE49-F238E27FC236}">
                <a16:creationId xmlns:a16="http://schemas.microsoft.com/office/drawing/2014/main" id="{1CD6DD29-B729-46FE-9226-C944DA15FD69}"/>
              </a:ext>
            </a:extLst>
          </p:cNvPr>
          <p:cNvSpPr/>
          <p:nvPr/>
        </p:nvSpPr>
        <p:spPr>
          <a:xfrm>
            <a:off x="132551" y="278440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 name="Action Button: Custom 16">
            <a:hlinkClick r:id="" action="ppaction://noaction" highlightClick="1">
              <a:snd r:embed="rId10" name="1.wav"/>
            </a:hlinkClick>
            <a:extLst>
              <a:ext uri="{FF2B5EF4-FFF2-40B4-BE49-F238E27FC236}">
                <a16:creationId xmlns:a16="http://schemas.microsoft.com/office/drawing/2014/main" id="{64F60579-82F0-48FB-8C54-179CF128027D}"/>
              </a:ext>
            </a:extLst>
          </p:cNvPr>
          <p:cNvSpPr/>
          <p:nvPr/>
        </p:nvSpPr>
        <p:spPr>
          <a:xfrm>
            <a:off x="132551" y="428468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 name="TextBox 7">
            <a:extLst>
              <a:ext uri="{FF2B5EF4-FFF2-40B4-BE49-F238E27FC236}">
                <a16:creationId xmlns:a16="http://schemas.microsoft.com/office/drawing/2014/main" id="{BB3FE104-90ED-46E6-B3E8-318AABF6E43A}"/>
              </a:ext>
            </a:extLst>
          </p:cNvPr>
          <p:cNvSpPr txBox="1"/>
          <p:nvPr/>
        </p:nvSpPr>
        <p:spPr>
          <a:xfrm>
            <a:off x="2781327" y="2727603"/>
            <a:ext cx="3158837" cy="369332"/>
          </a:xfrm>
          <a:prstGeom prst="rect">
            <a:avLst/>
          </a:prstGeom>
          <a:solidFill>
            <a:schemeClr val="bg1"/>
          </a:solidFill>
        </p:spPr>
        <p:txBody>
          <a:bodyPr wrap="square" rtlCol="0">
            <a:spAutoFit/>
          </a:bodyPr>
          <a:lstStyle/>
          <a:p>
            <a:pPr algn="l"/>
            <a:r>
              <a:rPr lang="en-GB" dirty="0">
                <a:solidFill>
                  <a:schemeClr val="accent5">
                    <a:lumMod val="50000"/>
                  </a:schemeClr>
                </a:solidFill>
              </a:rPr>
              <a:t>_ _ _ _ _ _ _ _ _ _ _ _ _ _ _ _ _</a:t>
            </a:r>
          </a:p>
        </p:txBody>
      </p:sp>
      <p:sp>
        <p:nvSpPr>
          <p:cNvPr id="9" name="TextBox 8">
            <a:extLst>
              <a:ext uri="{FF2B5EF4-FFF2-40B4-BE49-F238E27FC236}">
                <a16:creationId xmlns:a16="http://schemas.microsoft.com/office/drawing/2014/main" id="{1B116D75-1C0B-4051-9C11-2318C260554A}"/>
              </a:ext>
            </a:extLst>
          </p:cNvPr>
          <p:cNvSpPr txBox="1"/>
          <p:nvPr/>
        </p:nvSpPr>
        <p:spPr>
          <a:xfrm>
            <a:off x="9026760" y="2742420"/>
            <a:ext cx="2230232" cy="369332"/>
          </a:xfrm>
          <a:prstGeom prst="rect">
            <a:avLst/>
          </a:prstGeom>
          <a:solidFill>
            <a:schemeClr val="bg1"/>
          </a:solidFill>
        </p:spPr>
        <p:txBody>
          <a:bodyPr wrap="square" rtlCol="0">
            <a:spAutoFit/>
          </a:bodyPr>
          <a:lstStyle/>
          <a:p>
            <a:pPr algn="l"/>
            <a:r>
              <a:rPr lang="en-GB" dirty="0">
                <a:solidFill>
                  <a:schemeClr val="accent5">
                    <a:lumMod val="50000"/>
                  </a:schemeClr>
                </a:solidFill>
              </a:rPr>
              <a:t>_ _ _ _ _ _ _ _ _ _ _</a:t>
            </a:r>
          </a:p>
        </p:txBody>
      </p:sp>
      <p:sp>
        <p:nvSpPr>
          <p:cNvPr id="11" name="TextBox 10">
            <a:extLst>
              <a:ext uri="{FF2B5EF4-FFF2-40B4-BE49-F238E27FC236}">
                <a16:creationId xmlns:a16="http://schemas.microsoft.com/office/drawing/2014/main" id="{5784D7BD-7391-476B-B029-41DBDDEFA7EE}"/>
              </a:ext>
            </a:extLst>
          </p:cNvPr>
          <p:cNvSpPr txBox="1"/>
          <p:nvPr/>
        </p:nvSpPr>
        <p:spPr>
          <a:xfrm>
            <a:off x="6096000" y="3529079"/>
            <a:ext cx="2157243" cy="369332"/>
          </a:xfrm>
          <a:prstGeom prst="rect">
            <a:avLst/>
          </a:prstGeom>
          <a:solidFill>
            <a:schemeClr val="bg1"/>
          </a:solidFill>
        </p:spPr>
        <p:txBody>
          <a:bodyPr wrap="square" rtlCol="0">
            <a:spAutoFit/>
          </a:bodyPr>
          <a:lstStyle/>
          <a:p>
            <a:pPr algn="l"/>
            <a:r>
              <a:rPr lang="en-GB" dirty="0">
                <a:solidFill>
                  <a:schemeClr val="accent5">
                    <a:lumMod val="50000"/>
                  </a:schemeClr>
                </a:solidFill>
              </a:rPr>
              <a:t>_ _ _ _ _ _ _ _ _ _ _</a:t>
            </a:r>
          </a:p>
        </p:txBody>
      </p:sp>
      <p:sp>
        <p:nvSpPr>
          <p:cNvPr id="12" name="TextBox 11">
            <a:extLst>
              <a:ext uri="{FF2B5EF4-FFF2-40B4-BE49-F238E27FC236}">
                <a16:creationId xmlns:a16="http://schemas.microsoft.com/office/drawing/2014/main" id="{C02334F5-6A90-457F-89B2-366967BFB166}"/>
              </a:ext>
            </a:extLst>
          </p:cNvPr>
          <p:cNvSpPr txBox="1"/>
          <p:nvPr/>
        </p:nvSpPr>
        <p:spPr>
          <a:xfrm>
            <a:off x="4132720" y="4237716"/>
            <a:ext cx="2157243" cy="369332"/>
          </a:xfrm>
          <a:prstGeom prst="rect">
            <a:avLst/>
          </a:prstGeom>
          <a:solidFill>
            <a:schemeClr val="bg1"/>
          </a:solidFill>
        </p:spPr>
        <p:txBody>
          <a:bodyPr wrap="square" rtlCol="0">
            <a:spAutoFit/>
          </a:bodyPr>
          <a:lstStyle/>
          <a:p>
            <a:pPr algn="l"/>
            <a:r>
              <a:rPr lang="en-GB" dirty="0">
                <a:solidFill>
                  <a:schemeClr val="accent5">
                    <a:lumMod val="50000"/>
                  </a:schemeClr>
                </a:solidFill>
              </a:rPr>
              <a:t>_ _ _ _ _ _ _ _ _ _ _</a:t>
            </a:r>
          </a:p>
        </p:txBody>
      </p:sp>
      <p:sp>
        <p:nvSpPr>
          <p:cNvPr id="13" name="TextBox 12">
            <a:extLst>
              <a:ext uri="{FF2B5EF4-FFF2-40B4-BE49-F238E27FC236}">
                <a16:creationId xmlns:a16="http://schemas.microsoft.com/office/drawing/2014/main" id="{743FC9A3-E8DF-4C43-AD71-F7F0BC324DCE}"/>
              </a:ext>
            </a:extLst>
          </p:cNvPr>
          <p:cNvSpPr txBox="1"/>
          <p:nvPr/>
        </p:nvSpPr>
        <p:spPr>
          <a:xfrm>
            <a:off x="1488683" y="4607048"/>
            <a:ext cx="1903499" cy="369332"/>
          </a:xfrm>
          <a:prstGeom prst="rect">
            <a:avLst/>
          </a:prstGeom>
          <a:solidFill>
            <a:schemeClr val="bg1"/>
          </a:solidFill>
        </p:spPr>
        <p:txBody>
          <a:bodyPr wrap="square" rtlCol="0">
            <a:spAutoFit/>
          </a:bodyPr>
          <a:lstStyle/>
          <a:p>
            <a:pPr algn="l"/>
            <a:r>
              <a:rPr lang="en-GB" dirty="0">
                <a:solidFill>
                  <a:schemeClr val="accent5">
                    <a:lumMod val="50000"/>
                  </a:schemeClr>
                </a:solidFill>
              </a:rPr>
              <a:t>_ _ _ _ _ _ _ _ _ _</a:t>
            </a:r>
          </a:p>
        </p:txBody>
      </p:sp>
      <p:sp>
        <p:nvSpPr>
          <p:cNvPr id="14" name="TextBox 13">
            <a:extLst>
              <a:ext uri="{FF2B5EF4-FFF2-40B4-BE49-F238E27FC236}">
                <a16:creationId xmlns:a16="http://schemas.microsoft.com/office/drawing/2014/main" id="{AFA80ED7-219C-4E33-AC61-2C3BBE5DAF19}"/>
              </a:ext>
            </a:extLst>
          </p:cNvPr>
          <p:cNvSpPr txBox="1"/>
          <p:nvPr/>
        </p:nvSpPr>
        <p:spPr>
          <a:xfrm>
            <a:off x="748145" y="4977630"/>
            <a:ext cx="1027989" cy="369332"/>
          </a:xfrm>
          <a:prstGeom prst="rect">
            <a:avLst/>
          </a:prstGeom>
          <a:solidFill>
            <a:schemeClr val="bg1"/>
          </a:solidFill>
        </p:spPr>
        <p:txBody>
          <a:bodyPr wrap="square" rtlCol="0">
            <a:spAutoFit/>
          </a:bodyPr>
          <a:lstStyle/>
          <a:p>
            <a:pPr algn="l"/>
            <a:r>
              <a:rPr lang="en-GB" dirty="0">
                <a:solidFill>
                  <a:schemeClr val="accent5">
                    <a:lumMod val="50000"/>
                  </a:schemeClr>
                </a:solidFill>
              </a:rPr>
              <a:t>_ _ _ _ _</a:t>
            </a:r>
          </a:p>
        </p:txBody>
      </p:sp>
      <p:sp>
        <p:nvSpPr>
          <p:cNvPr id="15" name="TextBox 14">
            <a:extLst>
              <a:ext uri="{FF2B5EF4-FFF2-40B4-BE49-F238E27FC236}">
                <a16:creationId xmlns:a16="http://schemas.microsoft.com/office/drawing/2014/main" id="{A66B03E6-8748-4A95-9097-8796479BD874}"/>
              </a:ext>
            </a:extLst>
          </p:cNvPr>
          <p:cNvSpPr txBox="1"/>
          <p:nvPr/>
        </p:nvSpPr>
        <p:spPr>
          <a:xfrm>
            <a:off x="4513028" y="4946353"/>
            <a:ext cx="2535383" cy="369332"/>
          </a:xfrm>
          <a:prstGeom prst="rect">
            <a:avLst/>
          </a:prstGeom>
          <a:solidFill>
            <a:schemeClr val="bg1"/>
          </a:solidFill>
        </p:spPr>
        <p:txBody>
          <a:bodyPr wrap="square" rtlCol="0">
            <a:spAutoFit/>
          </a:bodyPr>
          <a:lstStyle/>
          <a:p>
            <a:pPr algn="l"/>
            <a:r>
              <a:rPr lang="en-GB" dirty="0">
                <a:solidFill>
                  <a:schemeClr val="accent5">
                    <a:lumMod val="50000"/>
                  </a:schemeClr>
                </a:solidFill>
              </a:rPr>
              <a:t>_ _ _ _ _ _ _ _ _ _ _ _ _</a:t>
            </a:r>
          </a:p>
        </p:txBody>
      </p:sp>
      <p:sp>
        <p:nvSpPr>
          <p:cNvPr id="16" name="Rectangle: Rounded Corners 15">
            <a:extLst>
              <a:ext uri="{FF2B5EF4-FFF2-40B4-BE49-F238E27FC236}">
                <a16:creationId xmlns:a16="http://schemas.microsoft.com/office/drawing/2014/main" id="{11E96BBA-1AB3-452C-B554-D8226CE97B2F}"/>
              </a:ext>
            </a:extLst>
          </p:cNvPr>
          <p:cNvSpPr/>
          <p:nvPr/>
        </p:nvSpPr>
        <p:spPr>
          <a:xfrm>
            <a:off x="8344453" y="2028924"/>
            <a:ext cx="3810970" cy="65700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*der </a:t>
            </a:r>
            <a:r>
              <a:rPr lang="en-GB" sz="2000" dirty="0" err="1"/>
              <a:t>Waldbrand</a:t>
            </a:r>
            <a:r>
              <a:rPr lang="en-GB" sz="2000" dirty="0"/>
              <a:t> – forest fire</a:t>
            </a:r>
          </a:p>
          <a:p>
            <a:pPr algn="ctr"/>
            <a:r>
              <a:rPr lang="en-GB" sz="2000" dirty="0"/>
              <a:t>*das Klima – climate</a:t>
            </a:r>
          </a:p>
        </p:txBody>
      </p:sp>
      <p:sp>
        <p:nvSpPr>
          <p:cNvPr id="17" name="TextBox 16">
            <a:extLst>
              <a:ext uri="{FF2B5EF4-FFF2-40B4-BE49-F238E27FC236}">
                <a16:creationId xmlns:a16="http://schemas.microsoft.com/office/drawing/2014/main" id="{F0A6EC4E-CF63-49B2-A78C-C7F484D6879A}"/>
              </a:ext>
            </a:extLst>
          </p:cNvPr>
          <p:cNvSpPr txBox="1"/>
          <p:nvPr/>
        </p:nvSpPr>
        <p:spPr>
          <a:xfrm>
            <a:off x="10302" y="1348490"/>
            <a:ext cx="6987178" cy="461665"/>
          </a:xfrm>
          <a:prstGeom prst="rect">
            <a:avLst/>
          </a:prstGeom>
          <a:noFill/>
        </p:spPr>
        <p:txBody>
          <a:bodyPr wrap="square" rtlCol="0">
            <a:spAutoFit/>
          </a:bodyPr>
          <a:lstStyle/>
          <a:p>
            <a:r>
              <a:rPr lang="de-DE" sz="2400" dirty="0">
                <a:solidFill>
                  <a:schemeClr val="accent5">
                    <a:lumMod val="50000"/>
                  </a:schemeClr>
                </a:solidFill>
              </a:rPr>
              <a:t>Hör zu. Schreib 1-8 und die Wörter, die fehlen.  </a:t>
            </a:r>
            <a:endParaRPr lang="en-US" sz="2400" dirty="0">
              <a:solidFill>
                <a:schemeClr val="accent5">
                  <a:lumMod val="50000"/>
                </a:schemeClr>
              </a:solidFill>
            </a:endParaRPr>
          </a:p>
        </p:txBody>
      </p:sp>
      <p:pic>
        <p:nvPicPr>
          <p:cNvPr id="21" name="Picture 20" descr="A picture containing shape&#10;&#10;Description automatically generated">
            <a:extLst>
              <a:ext uri="{FF2B5EF4-FFF2-40B4-BE49-F238E27FC236}">
                <a16:creationId xmlns:a16="http://schemas.microsoft.com/office/drawing/2014/main" id="{0D0EC9A6-7746-41A8-B947-0FB2AEAF2BB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7667" b="20289"/>
          <a:stretch/>
        </p:blipFill>
        <p:spPr>
          <a:xfrm>
            <a:off x="2974577" y="146918"/>
            <a:ext cx="2626034" cy="1102328"/>
          </a:xfrm>
          <a:prstGeom prst="rect">
            <a:avLst/>
          </a:prstGeom>
        </p:spPr>
      </p:pic>
      <p:pic>
        <p:nvPicPr>
          <p:cNvPr id="23" name="Picture 22" descr="Icon&#10;&#10;Description automatically generated">
            <a:extLst>
              <a:ext uri="{FF2B5EF4-FFF2-40B4-BE49-F238E27FC236}">
                <a16:creationId xmlns:a16="http://schemas.microsoft.com/office/drawing/2014/main" id="{4F10FD38-EB87-4214-B7BA-1A13EEC7B93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20472" y="292746"/>
            <a:ext cx="460248" cy="920496"/>
          </a:xfrm>
          <a:prstGeom prst="rect">
            <a:avLst/>
          </a:prstGeom>
        </p:spPr>
      </p:pic>
      <p:pic>
        <p:nvPicPr>
          <p:cNvPr id="20" name="9.3.2.1 slide 2 2.mp3" descr="9.3.2.1 slide 2 2.mp3">
            <a:hlinkClick r:id="" action="ppaction://media"/>
            <a:extLst>
              <a:ext uri="{FF2B5EF4-FFF2-40B4-BE49-F238E27FC236}">
                <a16:creationId xmlns:a16="http://schemas.microsoft.com/office/drawing/2014/main" id="{44F8BB0D-7C95-254E-A61F-4248B13C30C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0805" y="4862621"/>
            <a:ext cx="474063" cy="474063"/>
          </a:xfrm>
          <a:prstGeom prst="rect">
            <a:avLst/>
          </a:prstGeom>
        </p:spPr>
      </p:pic>
      <p:pic>
        <p:nvPicPr>
          <p:cNvPr id="22" name="9.3.2.1 slide 2 1.mp3" descr="9.3.2.1 slide 2 1.mp3">
            <a:hlinkClick r:id="" action="ppaction://media"/>
            <a:extLst>
              <a:ext uri="{FF2B5EF4-FFF2-40B4-BE49-F238E27FC236}">
                <a16:creationId xmlns:a16="http://schemas.microsoft.com/office/drawing/2014/main" id="{5908FEDA-9EB4-FE42-972E-BD9B907C1237}"/>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784" y="3346485"/>
            <a:ext cx="473456" cy="473456"/>
          </a:xfrm>
          <a:prstGeom prst="rect">
            <a:avLst/>
          </a:prstGeom>
        </p:spPr>
      </p:pic>
      <p:sp>
        <p:nvSpPr>
          <p:cNvPr id="24" name="TextBox 23">
            <a:extLst>
              <a:ext uri="{FF2B5EF4-FFF2-40B4-BE49-F238E27FC236}">
                <a16:creationId xmlns:a16="http://schemas.microsoft.com/office/drawing/2014/main" id="{26EEB5D9-9473-4E91-A898-F3AAE5C12E62}"/>
              </a:ext>
            </a:extLst>
          </p:cNvPr>
          <p:cNvSpPr txBox="1"/>
          <p:nvPr/>
        </p:nvSpPr>
        <p:spPr>
          <a:xfrm>
            <a:off x="8916604" y="3107312"/>
            <a:ext cx="1593272" cy="369332"/>
          </a:xfrm>
          <a:prstGeom prst="rect">
            <a:avLst/>
          </a:prstGeom>
          <a:solidFill>
            <a:schemeClr val="bg1"/>
          </a:solidFill>
        </p:spPr>
        <p:txBody>
          <a:bodyPr wrap="square" rtlCol="0">
            <a:spAutoFit/>
          </a:bodyPr>
          <a:lstStyle/>
          <a:p>
            <a:pPr algn="l"/>
            <a:r>
              <a:rPr lang="en-GB" dirty="0">
                <a:solidFill>
                  <a:schemeClr val="accent5">
                    <a:lumMod val="50000"/>
                  </a:schemeClr>
                </a:solidFill>
              </a:rPr>
              <a:t>_ _ _ _ _ _ _ _</a:t>
            </a: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9826" fill="hold"/>
                                        <p:tgtEl>
                                          <p:spTgt spid="20"/>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935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0"/>
                </p:tgtEl>
              </p:cMediaNode>
            </p:audio>
            <p:audio>
              <p:cMediaNode vol="80000">
                <p:cTn id="44" fill="hold" display="0">
                  <p:stCondLst>
                    <p:cond delay="indefinite"/>
                  </p:stCondLst>
                  <p:endCondLst>
                    <p:cond evt="onStopAudio" delay="0">
                      <p:tgtEl>
                        <p:sldTgt/>
                      </p:tgtEl>
                    </p:cond>
                  </p:endCondLst>
                </p:cTn>
                <p:tgtEl>
                  <p:spTgt spid="22"/>
                </p:tgtEl>
              </p:cMediaNode>
            </p:audio>
          </p:childTnLst>
        </p:cTn>
      </p:par>
    </p:tnLst>
    <p:bldLst>
      <p:bldP spid="8" grpId="0" animBg="1"/>
      <p:bldP spid="9" grpId="0" animBg="1"/>
      <p:bldP spid="11" grpId="0" animBg="1"/>
      <p:bldP spid="12" grpId="0" animBg="1"/>
      <p:bldP spid="13" grpId="0" animBg="1"/>
      <p:bldP spid="14" grpId="0" animBg="1"/>
      <p:bldP spid="15"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839453" cy="869950"/>
          </a:xfrm>
          <a:prstGeom prst="rect">
            <a:avLst/>
          </a:prstGeom>
        </p:spPr>
      </p:pic>
      <p:sp>
        <p:nvSpPr>
          <p:cNvPr id="4" name="Title 3"/>
          <p:cNvSpPr>
            <a:spLocks noGrp="1"/>
          </p:cNvSpPr>
          <p:nvPr>
            <p:ph type="title"/>
          </p:nvPr>
        </p:nvSpPr>
        <p:spPr>
          <a:xfrm>
            <a:off x="0" y="294041"/>
            <a:ext cx="2683243"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99692" y="221243"/>
            <a:ext cx="2357636" cy="40011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604FF63B-F6AE-42E3-A6AE-A5AD5A66AB86}"/>
              </a:ext>
            </a:extLst>
          </p:cNvPr>
          <p:cNvSpPr txBox="1"/>
          <p:nvPr/>
        </p:nvSpPr>
        <p:spPr>
          <a:xfrm>
            <a:off x="2683243" y="311437"/>
            <a:ext cx="118490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und Freunde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müssen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Rede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anmelden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müssen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Namen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Adresse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angeben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a:hlinkClick r:id="" action="ppaction://noaction">
              <a:snd r:embed="rId4" name="9.3.2.1 slide 20 1.wav"/>
            </a:hlinkClick>
            <a:extLst>
              <a:ext uri="{FF2B5EF4-FFF2-40B4-BE49-F238E27FC236}">
                <a16:creationId xmlns:a16="http://schemas.microsoft.com/office/drawing/2014/main" id="{B9E673C0-B9C0-4CF0-9EB3-0B9F8242D4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261" y="2412080"/>
            <a:ext cx="996360" cy="1016920"/>
          </a:xfrm>
          <a:prstGeom prst="rect">
            <a:avLst/>
          </a:prstGeom>
        </p:spPr>
      </p:pic>
      <p:sp>
        <p:nvSpPr>
          <p:cNvPr id="10" name="Speech Bubble: Rectangle with Corners Rounded 9">
            <a:hlinkClick r:id="" action="ppaction://noaction">
              <a:snd r:embed="rId4" name="9.3.2.1 slide 20 1.wav"/>
            </a:hlinkClick>
            <a:extLst>
              <a:ext uri="{FF2B5EF4-FFF2-40B4-BE49-F238E27FC236}">
                <a16:creationId xmlns:a16="http://schemas.microsoft.com/office/drawing/2014/main" id="{04771F56-BEC4-4F4B-B630-58304F487F9F}"/>
              </a:ext>
            </a:extLst>
          </p:cNvPr>
          <p:cNvSpPr/>
          <p:nvPr/>
        </p:nvSpPr>
        <p:spPr>
          <a:xfrm>
            <a:off x="1503947" y="2773118"/>
            <a:ext cx="6665495" cy="372979"/>
          </a:xfrm>
          <a:prstGeom prst="wedgeRoundRectCallout">
            <a:avLst>
              <a:gd name="adj1" fmla="val -53685"/>
              <a:gd name="adj2" fmla="val 43145"/>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Mia und Wolfgang Richter.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Forststraße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203,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Zehlendorf</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pic>
        <p:nvPicPr>
          <p:cNvPr id="12" name="Picture 11" descr="A picture containing text&#10;&#10;Description automatically generated">
            <a:hlinkClick r:id="" action="ppaction://noaction">
              <a:snd r:embed="rId6" name="9.3.2.1 slide 20 2.wav"/>
            </a:hlinkClick>
            <a:extLst>
              <a:ext uri="{FF2B5EF4-FFF2-40B4-BE49-F238E27FC236}">
                <a16:creationId xmlns:a16="http://schemas.microsoft.com/office/drawing/2014/main" id="{9D23AA59-0121-4253-B80B-C9D8AAACDC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8994" y="3344940"/>
            <a:ext cx="822879" cy="1106905"/>
          </a:xfrm>
          <a:prstGeom prst="rect">
            <a:avLst/>
          </a:prstGeom>
        </p:spPr>
      </p:pic>
      <p:sp>
        <p:nvSpPr>
          <p:cNvPr id="53" name="Speech Bubble: Rectangle with Corners Rounded 52">
            <a:hlinkClick r:id="" action="ppaction://noaction">
              <a:snd r:embed="rId6" name="9.3.2.1 slide 20 2.wav"/>
            </a:hlinkClick>
            <a:extLst>
              <a:ext uri="{FF2B5EF4-FFF2-40B4-BE49-F238E27FC236}">
                <a16:creationId xmlns:a16="http://schemas.microsoft.com/office/drawing/2014/main" id="{CC3EE1A2-015E-4CA3-8277-A49E5385A294}"/>
              </a:ext>
            </a:extLst>
          </p:cNvPr>
          <p:cNvSpPr/>
          <p:nvPr/>
        </p:nvSpPr>
        <p:spPr>
          <a:xfrm>
            <a:off x="3617495" y="3686033"/>
            <a:ext cx="6665495" cy="372979"/>
          </a:xfrm>
          <a:prstGeom prst="wedgeRoundRectCallout">
            <a:avLst>
              <a:gd name="adj1" fmla="val 52994"/>
              <a:gd name="adj2" fmla="val 39919"/>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Heidi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Schröder</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Berner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Straße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314,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Lichterfelde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pic>
        <p:nvPicPr>
          <p:cNvPr id="4100" name="Picture 4" descr="Cartoon, Boy, Child, Character, Cute, Kid, Happy">
            <a:hlinkClick r:id="" action="ppaction://noaction">
              <a:snd r:embed="rId8" name="9.3.2.1 slide 20 3.wav"/>
            </a:hlinkClick>
            <a:extLst>
              <a:ext uri="{FF2B5EF4-FFF2-40B4-BE49-F238E27FC236}">
                <a16:creationId xmlns:a16="http://schemas.microsoft.com/office/drawing/2014/main" id="{4D9AAA5F-1071-4C6E-A717-AE7A7CCCAE9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41403"/>
          <a:stretch/>
        </p:blipFill>
        <p:spPr bwMode="auto">
          <a:xfrm>
            <a:off x="242388" y="4232567"/>
            <a:ext cx="1435138" cy="1106905"/>
          </a:xfrm>
          <a:prstGeom prst="rect">
            <a:avLst/>
          </a:prstGeom>
          <a:noFill/>
          <a:extLst>
            <a:ext uri="{909E8E84-426E-40DD-AFC4-6F175D3DCCD1}">
              <a14:hiddenFill xmlns:a14="http://schemas.microsoft.com/office/drawing/2010/main">
                <a:solidFill>
                  <a:srgbClr val="FFFFFF"/>
                </a:solidFill>
              </a14:hiddenFill>
            </a:ext>
          </a:extLst>
        </p:spPr>
      </p:pic>
      <p:sp>
        <p:nvSpPr>
          <p:cNvPr id="68" name="Speech Bubble: Rectangle with Corners Rounded 67">
            <a:hlinkClick r:id="" action="ppaction://noaction">
              <a:snd r:embed="rId8" name="9.3.2.1 slide 20 3.wav"/>
            </a:hlinkClick>
            <a:extLst>
              <a:ext uri="{FF2B5EF4-FFF2-40B4-BE49-F238E27FC236}">
                <a16:creationId xmlns:a16="http://schemas.microsoft.com/office/drawing/2014/main" id="{A88D97B6-A363-4E57-A97C-B42A06BFCA4E}"/>
              </a:ext>
            </a:extLst>
          </p:cNvPr>
          <p:cNvSpPr/>
          <p:nvPr/>
        </p:nvSpPr>
        <p:spPr>
          <a:xfrm>
            <a:off x="1677526" y="4598948"/>
            <a:ext cx="6665495" cy="372979"/>
          </a:xfrm>
          <a:prstGeom prst="wedgeRoundRectCallout">
            <a:avLst>
              <a:gd name="adj1" fmla="val -53685"/>
              <a:gd name="adj2" fmla="val 43145"/>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Walter Schulte.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Riesaer</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Straße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416,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Hellersdorf</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69" name="Speech Bubble: Rectangle with Corners Rounded 68">
            <a:hlinkClick r:id="" action="ppaction://noaction">
              <a:snd r:embed="rId10" name="9.3.2.1 slide 20 4.wav"/>
            </a:hlinkClick>
            <a:extLst>
              <a:ext uri="{FF2B5EF4-FFF2-40B4-BE49-F238E27FC236}">
                <a16:creationId xmlns:a16="http://schemas.microsoft.com/office/drawing/2014/main" id="{BB6A5F4A-4F43-402E-8D5B-55D12DA496DD}"/>
              </a:ext>
            </a:extLst>
          </p:cNvPr>
          <p:cNvSpPr/>
          <p:nvPr/>
        </p:nvSpPr>
        <p:spPr>
          <a:xfrm>
            <a:off x="3617494" y="5511864"/>
            <a:ext cx="6665495" cy="372979"/>
          </a:xfrm>
          <a:prstGeom prst="wedgeRoundRectCallout">
            <a:avLst>
              <a:gd name="adj1" fmla="val 52994"/>
              <a:gd name="adj2" fmla="val 39919"/>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Dieter Werner.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Raabestraße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632,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Hoppegarten</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pic>
        <p:nvPicPr>
          <p:cNvPr id="4102" name="Picture 6" descr="Growth, Man, Boy, Avatar, Boy Avatar, Male Avatar, Male">
            <a:hlinkClick r:id="" action="ppaction://noaction">
              <a:snd r:embed="rId10" name="9.3.2.1 slide 20 4.wav"/>
            </a:hlinkClick>
            <a:extLst>
              <a:ext uri="{FF2B5EF4-FFF2-40B4-BE49-F238E27FC236}">
                <a16:creationId xmlns:a16="http://schemas.microsoft.com/office/drawing/2014/main" id="{31172E32-2137-489D-8018-D3ECCEF54A2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9772" t="23838" r="29430" b="45566"/>
          <a:stretch/>
        </p:blipFill>
        <p:spPr bwMode="auto">
          <a:xfrm flipH="1">
            <a:off x="10514474" y="4984863"/>
            <a:ext cx="947364" cy="1069970"/>
          </a:xfrm>
          <a:prstGeom prst="rect">
            <a:avLst/>
          </a:prstGeom>
          <a:noFill/>
          <a:extLst>
            <a:ext uri="{909E8E84-426E-40DD-AFC4-6F175D3DCCD1}">
              <a14:hiddenFill xmlns:a14="http://schemas.microsoft.com/office/drawing/2010/main">
                <a:solidFill>
                  <a:srgbClr val="FFFFFF"/>
                </a:solidFill>
              </a14:hiddenFill>
            </a:ext>
          </a:extLst>
        </p:spPr>
      </p:pic>
      <p:sp>
        <p:nvSpPr>
          <p:cNvPr id="15" name="Speech Bubble: Rectangle with Corners Rounded 14">
            <a:extLst>
              <a:ext uri="{FF2B5EF4-FFF2-40B4-BE49-F238E27FC236}">
                <a16:creationId xmlns:a16="http://schemas.microsoft.com/office/drawing/2014/main" id="{B0F41961-D706-4A93-A044-880CEA22EE32}"/>
              </a:ext>
            </a:extLst>
          </p:cNvPr>
          <p:cNvSpPr/>
          <p:nvPr/>
        </p:nvSpPr>
        <p:spPr>
          <a:xfrm>
            <a:off x="6138344" y="1052614"/>
            <a:ext cx="5373529" cy="1510514"/>
          </a:xfrm>
          <a:prstGeom prst="wedgeRoundRectCallout">
            <a:avLst>
              <a:gd name="adj1" fmla="val -58836"/>
              <a:gd name="adj2" fmla="val 1816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Note! When spelling is important and the final –r might not be heard, German speakers often exaggerate it. Be helpful to your partner in the same way. </a:t>
            </a:r>
          </a:p>
        </p:txBody>
      </p:sp>
      <p:sp>
        <p:nvSpPr>
          <p:cNvPr id="16" name="TextBox 15">
            <a:extLst>
              <a:ext uri="{FF2B5EF4-FFF2-40B4-BE49-F238E27FC236}">
                <a16:creationId xmlns:a16="http://schemas.microsoft.com/office/drawing/2014/main" id="{AD107A9A-3767-4539-8F11-CB09DCF2C3EB}"/>
              </a:ext>
            </a:extLst>
          </p:cNvPr>
          <p:cNvSpPr txBox="1"/>
          <p:nvPr/>
        </p:nvSpPr>
        <p:spPr>
          <a:xfrm>
            <a:off x="171477" y="1155880"/>
            <a:ext cx="32943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um.</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B987BDB3-26B0-4030-B92E-9F22249EF75C}"/>
              </a:ext>
            </a:extLst>
          </p:cNvPr>
          <p:cNvSpPr txBox="1"/>
          <p:nvPr/>
        </p:nvSpPr>
        <p:spPr>
          <a:xfrm>
            <a:off x="171477" y="1488259"/>
            <a:ext cx="59245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Namen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Adressen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FC7102F0-C6B4-431C-AC8B-F31972790B85}"/>
              </a:ext>
            </a:extLst>
          </p:cNvPr>
          <p:cNvSpPr txBox="1"/>
          <p:nvPr/>
        </p:nvSpPr>
        <p:spPr>
          <a:xfrm>
            <a:off x="171477" y="1837361"/>
            <a:ext cx="32943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Graphic 7" descr="User">
            <a:extLst>
              <a:ext uri="{FF2B5EF4-FFF2-40B4-BE49-F238E27FC236}">
                <a16:creationId xmlns:a16="http://schemas.microsoft.com/office/drawing/2014/main" id="{2807847D-9DE2-4152-A4EF-1D02ED2721D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175752" y="1036719"/>
            <a:ext cx="580236" cy="580236"/>
          </a:xfrm>
          <a:prstGeom prst="rect">
            <a:avLst/>
          </a:prstGeom>
        </p:spPr>
      </p:pic>
    </p:spTree>
    <p:extLst>
      <p:ext uri="{BB962C8B-B14F-4D97-AF65-F5344CB8AC3E}">
        <p14:creationId xmlns:p14="http://schemas.microsoft.com/office/powerpoint/2010/main" val="48865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45"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2000"/>
                                        <p:tgtEl>
                                          <p:spTgt spid="8"/>
                                        </p:tgtEl>
                                      </p:cBhvr>
                                    </p:animEffect>
                                    <p:anim calcmode="lin" valueType="num">
                                      <p:cBhvr>
                                        <p:cTn id="10" dur="2000" fill="hold"/>
                                        <p:tgtEl>
                                          <p:spTgt spid="8"/>
                                        </p:tgtEl>
                                        <p:attrNameLst>
                                          <p:attrName>ppt_w</p:attrName>
                                        </p:attrNameLst>
                                      </p:cBhvr>
                                      <p:tavLst>
                                        <p:tav tm="0" fmla="#ppt_w*sin(2.5*pi*$)">
                                          <p:val>
                                            <p:fltVal val="0"/>
                                          </p:val>
                                        </p:tav>
                                        <p:tav tm="100000">
                                          <p:val>
                                            <p:fltVal val="1"/>
                                          </p:val>
                                        </p:tav>
                                      </p:tavLst>
                                    </p:anim>
                                    <p:anim calcmode="lin" valueType="num">
                                      <p:cBhvr>
                                        <p:cTn id="11"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10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3" grpId="0" animBg="1"/>
      <p:bldP spid="68" grpId="0" animBg="1"/>
      <p:bldP spid="69" grpId="0" animBg="1"/>
      <p:bldP spid="15" grpId="0" animBg="1"/>
      <p:bldP spid="16"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839453" cy="869950"/>
          </a:xfrm>
          <a:prstGeom prst="rect">
            <a:avLst/>
          </a:prstGeom>
        </p:spPr>
      </p:pic>
      <p:sp>
        <p:nvSpPr>
          <p:cNvPr id="4" name="Title 3"/>
          <p:cNvSpPr>
            <a:spLocks noGrp="1"/>
          </p:cNvSpPr>
          <p:nvPr>
            <p:ph type="title"/>
          </p:nvPr>
        </p:nvSpPr>
        <p:spPr>
          <a:xfrm>
            <a:off x="0" y="294041"/>
            <a:ext cx="2683243"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99692" y="221243"/>
            <a:ext cx="2357636" cy="40011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Speech Bubble: Rectangle with Corners Rounded 9">
            <a:hlinkClick r:id="" action="ppaction://noaction">
              <a:snd r:embed="rId4" name="9.3.2.1 slide 20 5.wav"/>
            </a:hlinkClick>
            <a:extLst>
              <a:ext uri="{FF2B5EF4-FFF2-40B4-BE49-F238E27FC236}">
                <a16:creationId xmlns:a16="http://schemas.microsoft.com/office/drawing/2014/main" id="{04771F56-BEC4-4F4B-B630-58304F487F9F}"/>
              </a:ext>
            </a:extLst>
          </p:cNvPr>
          <p:cNvSpPr/>
          <p:nvPr/>
        </p:nvSpPr>
        <p:spPr>
          <a:xfrm>
            <a:off x="1503947" y="2773118"/>
            <a:ext cx="6665495" cy="372979"/>
          </a:xfrm>
          <a:prstGeom prst="wedgeRoundRectCallout">
            <a:avLst>
              <a:gd name="adj1" fmla="val -53685"/>
              <a:gd name="adj2" fmla="val 43145"/>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Katja Nowak.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Reger</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Straße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854, Grunewald.</a:t>
            </a:r>
          </a:p>
        </p:txBody>
      </p:sp>
      <p:sp>
        <p:nvSpPr>
          <p:cNvPr id="53" name="Speech Bubble: Rectangle with Corners Rounded 52">
            <a:hlinkClick r:id="" action="ppaction://noaction">
              <a:snd r:embed="rId5" name="9.3.2.1 slide 20 6.wav"/>
            </a:hlinkClick>
            <a:extLst>
              <a:ext uri="{FF2B5EF4-FFF2-40B4-BE49-F238E27FC236}">
                <a16:creationId xmlns:a16="http://schemas.microsoft.com/office/drawing/2014/main" id="{CC3EE1A2-015E-4CA3-8277-A49E5385A294}"/>
              </a:ext>
            </a:extLst>
          </p:cNvPr>
          <p:cNvSpPr/>
          <p:nvPr/>
        </p:nvSpPr>
        <p:spPr>
          <a:xfrm>
            <a:off x="3545305" y="3638551"/>
            <a:ext cx="6665495" cy="372979"/>
          </a:xfrm>
          <a:prstGeom prst="wedgeRoundRectCallout">
            <a:avLst>
              <a:gd name="adj1" fmla="val 52994"/>
              <a:gd name="adj2" fmla="val 39919"/>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Mehmet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Bayrak</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Sundgauer</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Straße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503,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Lichterfelde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pic>
        <p:nvPicPr>
          <p:cNvPr id="8" name="Picture 7" descr="A cartoon of a person&#10;&#10;Description automatically generated with low confidence">
            <a:hlinkClick r:id="" action="ppaction://noaction">
              <a:snd r:embed="rId4" name="9.3.2.1 slide 20 5.wav"/>
            </a:hlinkClick>
            <a:extLst>
              <a:ext uri="{FF2B5EF4-FFF2-40B4-BE49-F238E27FC236}">
                <a16:creationId xmlns:a16="http://schemas.microsoft.com/office/drawing/2014/main" id="{E87DB8F5-BADD-4DA5-A800-E3ABD17E16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350" y="2388965"/>
            <a:ext cx="725740" cy="1141284"/>
          </a:xfrm>
          <a:prstGeom prst="rect">
            <a:avLst/>
          </a:prstGeom>
        </p:spPr>
      </p:pic>
      <p:pic>
        <p:nvPicPr>
          <p:cNvPr id="17" name="Picture 16" descr="A picture containing clipart&#10;&#10;Description automatically generated">
            <a:hlinkClick r:id="" action="ppaction://noaction">
              <a:snd r:embed="rId5" name="9.3.2.1 slide 20 6.wav"/>
            </a:hlinkClick>
            <a:extLst>
              <a:ext uri="{FF2B5EF4-FFF2-40B4-BE49-F238E27FC236}">
                <a16:creationId xmlns:a16="http://schemas.microsoft.com/office/drawing/2014/main" id="{396E10F7-570E-44FB-A052-CD8920FA7F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8053" y="2773118"/>
            <a:ext cx="1191403" cy="1474934"/>
          </a:xfrm>
          <a:prstGeom prst="rect">
            <a:avLst/>
          </a:prstGeom>
        </p:spPr>
      </p:pic>
      <p:sp>
        <p:nvSpPr>
          <p:cNvPr id="18" name="Speech Bubble: Rectangle with Corners Rounded 17">
            <a:hlinkClick r:id="" action="ppaction://noaction">
              <a:snd r:embed="rId8" name="9.3.2.1 slide 20 7.wav"/>
            </a:hlinkClick>
            <a:extLst>
              <a:ext uri="{FF2B5EF4-FFF2-40B4-BE49-F238E27FC236}">
                <a16:creationId xmlns:a16="http://schemas.microsoft.com/office/drawing/2014/main" id="{04E6B42A-72B0-4F9D-936D-4E43C40134FE}"/>
              </a:ext>
            </a:extLst>
          </p:cNvPr>
          <p:cNvSpPr/>
          <p:nvPr/>
        </p:nvSpPr>
        <p:spPr>
          <a:xfrm>
            <a:off x="1997242" y="4529762"/>
            <a:ext cx="6665495" cy="372979"/>
          </a:xfrm>
          <a:prstGeom prst="wedgeRoundRectCallout">
            <a:avLst>
              <a:gd name="adj1" fmla="val -52782"/>
              <a:gd name="adj2" fmla="val 20564"/>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Uwe Müller. Kaiser-Friedrich-</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Straße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698, Charlottenburg.</a:t>
            </a:r>
          </a:p>
        </p:txBody>
      </p:sp>
      <p:pic>
        <p:nvPicPr>
          <p:cNvPr id="2050" name="Picture 2" descr="Boy, Man, Teen, Teenager, Young, Student">
            <a:hlinkClick r:id="" action="ppaction://noaction">
              <a:snd r:embed="rId8" name="9.3.2.1 slide 20 7.wav"/>
            </a:hlinkClick>
            <a:extLst>
              <a:ext uri="{FF2B5EF4-FFF2-40B4-BE49-F238E27FC236}">
                <a16:creationId xmlns:a16="http://schemas.microsoft.com/office/drawing/2014/main" id="{6923CBE3-9990-43F8-8B29-66F02CEE7F6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69474"/>
          <a:stretch/>
        </p:blipFill>
        <p:spPr bwMode="auto">
          <a:xfrm>
            <a:off x="108284" y="4310701"/>
            <a:ext cx="1658353" cy="10124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irl, School, Child, Young, Happy, Expectantly">
            <a:hlinkClick r:id="" action="ppaction://noaction">
              <a:snd r:embed="rId10" name="9.3.2.1 slide 20 8.wav"/>
            </a:hlinkClick>
            <a:extLst>
              <a:ext uri="{FF2B5EF4-FFF2-40B4-BE49-F238E27FC236}">
                <a16:creationId xmlns:a16="http://schemas.microsoft.com/office/drawing/2014/main" id="{C1DFF8E1-5EB2-4081-92FB-1D0614CFCC1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45841"/>
          <a:stretch/>
        </p:blipFill>
        <p:spPr bwMode="auto">
          <a:xfrm>
            <a:off x="10688053" y="4902741"/>
            <a:ext cx="1132074" cy="1100869"/>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hlinkClick r:id="" action="ppaction://noaction">
              <a:snd r:embed="rId10" name="9.3.2.1 slide 20 8.wav"/>
            </a:hlinkClick>
            <a:extLst>
              <a:ext uri="{FF2B5EF4-FFF2-40B4-BE49-F238E27FC236}">
                <a16:creationId xmlns:a16="http://schemas.microsoft.com/office/drawing/2014/main" id="{378BB0AC-AB55-410B-B9A6-80A6C22FB478}"/>
              </a:ext>
            </a:extLst>
          </p:cNvPr>
          <p:cNvSpPr/>
          <p:nvPr/>
        </p:nvSpPr>
        <p:spPr>
          <a:xfrm>
            <a:off x="3457073" y="5323169"/>
            <a:ext cx="6665495" cy="372979"/>
          </a:xfrm>
          <a:prstGeom prst="wedgeRoundRectCallout">
            <a:avLst>
              <a:gd name="adj1" fmla="val 52994"/>
              <a:gd name="adj2" fmla="val 39919"/>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Anneliese Krause.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Trelleborger</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Straße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713,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Prenzlauerberg</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4" name="TextBox 13">
            <a:extLst>
              <a:ext uri="{FF2B5EF4-FFF2-40B4-BE49-F238E27FC236}">
                <a16:creationId xmlns:a16="http://schemas.microsoft.com/office/drawing/2014/main" id="{829FC1F9-3CB3-4EB1-8C3D-E8A2886386C6}"/>
              </a:ext>
            </a:extLst>
          </p:cNvPr>
          <p:cNvSpPr txBox="1"/>
          <p:nvPr/>
        </p:nvSpPr>
        <p:spPr>
          <a:xfrm>
            <a:off x="171477" y="1155880"/>
            <a:ext cx="32943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um.</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A6D9FBDC-1C0E-46E4-9CB7-5ADCFEFFC79A}"/>
              </a:ext>
            </a:extLst>
          </p:cNvPr>
          <p:cNvSpPr txBox="1"/>
          <p:nvPr/>
        </p:nvSpPr>
        <p:spPr>
          <a:xfrm>
            <a:off x="171477" y="1488259"/>
            <a:ext cx="59245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Namen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Adressen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0670044D-D5CE-43BF-B343-D0B4FED0767B}"/>
              </a:ext>
            </a:extLst>
          </p:cNvPr>
          <p:cNvSpPr txBox="1"/>
          <p:nvPr/>
        </p:nvSpPr>
        <p:spPr>
          <a:xfrm>
            <a:off x="171477" y="1837361"/>
            <a:ext cx="32943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9" name="Graphic 18" descr="User">
            <a:extLst>
              <a:ext uri="{FF2B5EF4-FFF2-40B4-BE49-F238E27FC236}">
                <a16:creationId xmlns:a16="http://schemas.microsoft.com/office/drawing/2014/main" id="{EB8B0495-BE1E-4680-9D13-E376C4B6E69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175752" y="1036719"/>
            <a:ext cx="580236" cy="580236"/>
          </a:xfrm>
          <a:prstGeom prst="rect">
            <a:avLst/>
          </a:prstGeom>
        </p:spPr>
      </p:pic>
    </p:spTree>
    <p:extLst>
      <p:ext uri="{BB962C8B-B14F-4D97-AF65-F5344CB8AC3E}">
        <p14:creationId xmlns:p14="http://schemas.microsoft.com/office/powerpoint/2010/main" val="166758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3" grpId="0" animBg="1"/>
      <p:bldP spid="18"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B575EA53-14D0-46C8-B8DD-28CC38D78725}"/>
              </a:ext>
            </a:extLst>
          </p:cNvPr>
          <p:cNvGraphicFramePr>
            <a:graphicFrameLocks noGrp="1"/>
          </p:cNvGraphicFramePr>
          <p:nvPr>
            <p:extLst>
              <p:ext uri="{D42A27DB-BD31-4B8C-83A1-F6EECF244321}">
                <p14:modId xmlns:p14="http://schemas.microsoft.com/office/powerpoint/2010/main" val="2723090366"/>
              </p:ext>
            </p:extLst>
          </p:nvPr>
        </p:nvGraphicFramePr>
        <p:xfrm>
          <a:off x="294349" y="1327811"/>
          <a:ext cx="11838779" cy="4846320"/>
        </p:xfrm>
        <a:graphic>
          <a:graphicData uri="http://schemas.openxmlformats.org/drawingml/2006/table">
            <a:tbl>
              <a:tblPr firstRow="1" bandRow="1">
                <a:tableStyleId>{5940675A-B579-460E-94D1-54222C63F5DA}</a:tableStyleId>
              </a:tblPr>
              <a:tblGrid>
                <a:gridCol w="11838779">
                  <a:extLst>
                    <a:ext uri="{9D8B030D-6E8A-4147-A177-3AD203B41FA5}">
                      <a16:colId xmlns:a16="http://schemas.microsoft.com/office/drawing/2014/main" val="4029747735"/>
                    </a:ext>
                  </a:extLst>
                </a:gridCol>
              </a:tblGrid>
              <a:tr h="370840">
                <a:tc>
                  <a:txBody>
                    <a:bodyPr/>
                    <a:lstStyle/>
                    <a:p>
                      <a:r>
                        <a:rPr lang="en-GB" sz="2000" dirty="0">
                          <a:solidFill>
                            <a:srgbClr val="002060"/>
                          </a:solidFill>
                        </a:rPr>
                        <a:t>       Von: </a:t>
                      </a:r>
                      <a:r>
                        <a:rPr lang="en-GB" sz="2000" dirty="0" err="1">
                          <a:solidFill>
                            <a:srgbClr val="002060"/>
                          </a:solidFill>
                        </a:rPr>
                        <a:t>Schuldirektor</a:t>
                      </a:r>
                      <a:r>
                        <a:rPr lang="en-GB" sz="2000" dirty="0">
                          <a:solidFill>
                            <a:srgbClr val="002060"/>
                          </a:solidFill>
                        </a:rPr>
                        <a:t> &lt;direktor@berlinschule.de&gt;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4071676815"/>
                  </a:ext>
                </a:extLst>
              </a:tr>
              <a:tr h="370840">
                <a:tc>
                  <a:txBody>
                    <a:bodyPr/>
                    <a:lstStyle/>
                    <a:p>
                      <a:r>
                        <a:rPr lang="en-GB" sz="2000" dirty="0">
                          <a:solidFill>
                            <a:srgbClr val="002060"/>
                          </a:solidFill>
                        </a:rPr>
                        <a:t>       An: Alle </a:t>
                      </a:r>
                      <a:r>
                        <a:rPr lang="en-GB" sz="2000" dirty="0" err="1">
                          <a:solidFill>
                            <a:srgbClr val="002060"/>
                          </a:solidFill>
                        </a:rPr>
                        <a:t>Schüler</a:t>
                      </a:r>
                      <a:r>
                        <a:rPr lang="en-GB" sz="2000" dirty="0">
                          <a:solidFill>
                            <a:srgbClr val="002060"/>
                          </a:solidFill>
                        </a:rPr>
                        <a:t> &lt;schüler@berlinschule.de&gt;</a:t>
                      </a:r>
                      <a:r>
                        <a:rPr lang="en-GB" sz="2000" dirty="0"/>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4255096367"/>
                  </a:ext>
                </a:extLst>
              </a:tr>
              <a:tr h="370840">
                <a:tc>
                  <a:txBody>
                    <a:bodyPr/>
                    <a:lstStyle/>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087461823"/>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936181" cy="869950"/>
          </a:xfrm>
          <a:prstGeom prst="rect">
            <a:avLst/>
          </a:prstGeom>
        </p:spPr>
      </p:pic>
      <p:sp>
        <p:nvSpPr>
          <p:cNvPr id="4" name="Title 3"/>
          <p:cNvSpPr>
            <a:spLocks noGrp="1"/>
          </p:cNvSpPr>
          <p:nvPr>
            <p:ph type="title"/>
          </p:nvPr>
        </p:nvSpPr>
        <p:spPr>
          <a:xfrm>
            <a:off x="82026"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3827115" y="346017"/>
            <a:ext cx="4634497" cy="1015663"/>
          </a:xfrm>
          <a:prstGeom prst="rect">
            <a:avLst/>
          </a:prstGeom>
          <a:noFill/>
        </p:spPr>
        <p:txBody>
          <a:bodyPr wrap="square" rtlCol="0">
            <a:spAutoFit/>
          </a:bodyPr>
          <a:lstStyle/>
          <a:p>
            <a:pPr>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Schuldirektor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E-Mail an</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alle </a:t>
            </a:r>
            <a:r>
              <a:rPr kumimoji="0" lang="en-US"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Schüler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lang="en-US" sz="2000" dirty="0">
              <a:solidFill>
                <a:schemeClr val="accent5">
                  <a:lumMod val="50000"/>
                </a:schemeClr>
              </a:solidFill>
            </a:endParaRPr>
          </a:p>
        </p:txBody>
      </p:sp>
      <p:sp>
        <p:nvSpPr>
          <p:cNvPr id="7" name="TextBox 6">
            <a:extLst>
              <a:ext uri="{FF2B5EF4-FFF2-40B4-BE49-F238E27FC236}">
                <a16:creationId xmlns:a16="http://schemas.microsoft.com/office/drawing/2014/main" id="{D5D709FC-8064-4394-A4DA-8404266FC162}"/>
              </a:ext>
            </a:extLst>
          </p:cNvPr>
          <p:cNvSpPr txBox="1"/>
          <p:nvPr/>
        </p:nvSpPr>
        <p:spPr>
          <a:xfrm>
            <a:off x="263047" y="2151881"/>
            <a:ext cx="11696153"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Liebe Schüler*Innen,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lvl="0">
              <a:defRPr/>
            </a:pPr>
            <a:r>
              <a:rPr lang="de-DE" sz="2000" dirty="0">
                <a:solidFill>
                  <a:srgbClr val="002060"/>
                </a:solidFill>
                <a:latin typeface="Century Gothic" panose="020F0302020204030204"/>
              </a:rPr>
              <a:t>m</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orgen      wird     jemand von dem </a:t>
            </a:r>
            <a:r>
              <a:rPr kumimoji="0" lang="de-DE" sz="2000" b="1" i="1" u="none" strike="noStrike" kern="1200" cap="none" spc="0" normalizeH="0" baseline="0" noProof="0" dirty="0">
                <a:ln>
                  <a:noFill/>
                </a:ln>
                <a:solidFill>
                  <a:srgbClr val="002060"/>
                </a:solidFill>
                <a:effectLst/>
                <a:uLnTx/>
                <a:uFillTx/>
                <a:latin typeface="Century Gothic" panose="020F0302020204030204"/>
                <a:ea typeface="+mn-ea"/>
                <a:cs typeface="+mn-cs"/>
              </a:rPr>
              <a:t>Stadtbäume für Berlin Projekt </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eine    Rede   für uns halten. Das wird euch interessieren</a:t>
            </a:r>
            <a:r>
              <a:rPr lang="de-DE" sz="2000" dirty="0">
                <a:solidFill>
                  <a:srgbClr val="002060"/>
                </a:solidFill>
              </a:rPr>
              <a:t>.    Niemand mag die       meist      grauen Straßen, Gebäude und Gegenstände in Berlin, deshalb </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will die Schule i</a:t>
            </a:r>
            <a:r>
              <a:rPr lang="de-DE" sz="2000" dirty="0">
                <a:solidFill>
                  <a:srgbClr val="002060"/>
                </a:solidFill>
              </a:rPr>
              <a:t>m        Juni       einen </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Baum in Berlin pflanzen. Der Baum ist eine Esche* und ist sehr         beliebt. Er ist neun Jahre alt und fünf    Meter     hoch. Er ist sehr        aktiv       und     wächst        ungefähr  60 Zentimeter  pro Jahr. Man wird ihn in der Nähe pflanzen. </a:t>
            </a:r>
            <a:r>
              <a:rPr lang="de-DE" sz="2000" dirty="0">
                <a:solidFill>
                  <a:srgbClr val="002060"/>
                </a:solidFill>
                <a:latin typeface="Century Gothic" panose="020F0302020204030204"/>
              </a:rPr>
              <a:t>Nächstes Jahr können wir alle durch die Fenster     gucken    und ihn sehen.</a:t>
            </a:r>
            <a:endPar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nvGrpSpPr>
          <p:cNvPr id="39" name="Group 38">
            <a:extLst>
              <a:ext uri="{FF2B5EF4-FFF2-40B4-BE49-F238E27FC236}">
                <a16:creationId xmlns:a16="http://schemas.microsoft.com/office/drawing/2014/main" id="{1E3F6AA3-3B88-4B23-B67D-A91FE4E4AC1F}"/>
              </a:ext>
            </a:extLst>
          </p:cNvPr>
          <p:cNvGrpSpPr/>
          <p:nvPr/>
        </p:nvGrpSpPr>
        <p:grpSpPr>
          <a:xfrm>
            <a:off x="341965" y="1327811"/>
            <a:ext cx="365074" cy="365074"/>
            <a:chOff x="1244831" y="1852734"/>
            <a:chExt cx="365074" cy="365074"/>
          </a:xfrm>
        </p:grpSpPr>
        <p:sp>
          <p:nvSpPr>
            <p:cNvPr id="43" name="Oval 42">
              <a:extLst>
                <a:ext uri="{FF2B5EF4-FFF2-40B4-BE49-F238E27FC236}">
                  <a16:creationId xmlns:a16="http://schemas.microsoft.com/office/drawing/2014/main" id="{9B945AB4-6259-4321-A187-A13CF5CD7E13}"/>
                </a:ext>
              </a:extLst>
            </p:cNvPr>
            <p:cNvSpPr/>
            <p:nvPr/>
          </p:nvSpPr>
          <p:spPr>
            <a:xfrm>
              <a:off x="1260158" y="1886603"/>
              <a:ext cx="337694" cy="319528"/>
            </a:xfrm>
            <a:prstGeom prst="ellipse">
              <a:avLst/>
            </a:prstGeom>
            <a:solidFill>
              <a:srgbClr val="FFF4E7"/>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8" name="Graphic 37" descr="User">
              <a:extLst>
                <a:ext uri="{FF2B5EF4-FFF2-40B4-BE49-F238E27FC236}">
                  <a16:creationId xmlns:a16="http://schemas.microsoft.com/office/drawing/2014/main" id="{9E61B97C-7EDC-4A6F-B13B-3FCD9747879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4831" y="1852734"/>
              <a:ext cx="365074" cy="365074"/>
            </a:xfrm>
            <a:prstGeom prst="rect">
              <a:avLst/>
            </a:prstGeom>
          </p:spPr>
        </p:pic>
      </p:grpSp>
      <p:grpSp>
        <p:nvGrpSpPr>
          <p:cNvPr id="33" name="Group 32">
            <a:extLst>
              <a:ext uri="{FF2B5EF4-FFF2-40B4-BE49-F238E27FC236}">
                <a16:creationId xmlns:a16="http://schemas.microsoft.com/office/drawing/2014/main" id="{EE7E284F-7AA0-4EAB-B798-AEDF2F074540}"/>
              </a:ext>
            </a:extLst>
          </p:cNvPr>
          <p:cNvGrpSpPr/>
          <p:nvPr/>
        </p:nvGrpSpPr>
        <p:grpSpPr>
          <a:xfrm>
            <a:off x="352930" y="1716948"/>
            <a:ext cx="365074" cy="365074"/>
            <a:chOff x="1244831" y="1852734"/>
            <a:chExt cx="365074" cy="365074"/>
          </a:xfrm>
        </p:grpSpPr>
        <p:sp>
          <p:nvSpPr>
            <p:cNvPr id="35" name="Oval 34">
              <a:extLst>
                <a:ext uri="{FF2B5EF4-FFF2-40B4-BE49-F238E27FC236}">
                  <a16:creationId xmlns:a16="http://schemas.microsoft.com/office/drawing/2014/main" id="{E9C949E8-6B7C-4138-9121-00E3D273A8A6}"/>
                </a:ext>
              </a:extLst>
            </p:cNvPr>
            <p:cNvSpPr/>
            <p:nvPr/>
          </p:nvSpPr>
          <p:spPr>
            <a:xfrm>
              <a:off x="1260158" y="1886603"/>
              <a:ext cx="337694" cy="319528"/>
            </a:xfrm>
            <a:prstGeom prst="ellipse">
              <a:avLst/>
            </a:prstGeom>
            <a:solidFill>
              <a:srgbClr val="FFF4E7"/>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7" name="Graphic 36" descr="User">
              <a:extLst>
                <a:ext uri="{FF2B5EF4-FFF2-40B4-BE49-F238E27FC236}">
                  <a16:creationId xmlns:a16="http://schemas.microsoft.com/office/drawing/2014/main" id="{732EA89B-D1F2-4C59-96FD-4DBB0B3716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4831" y="1852734"/>
              <a:ext cx="365074" cy="365074"/>
            </a:xfrm>
            <a:prstGeom prst="rect">
              <a:avLst/>
            </a:prstGeom>
          </p:spPr>
        </p:pic>
      </p:grpSp>
      <p:pic>
        <p:nvPicPr>
          <p:cNvPr id="3076" name="Picture 4" descr="Leaves, Ash, Tree, Branches, Green, Common Ash">
            <a:extLst>
              <a:ext uri="{FF2B5EF4-FFF2-40B4-BE49-F238E27FC236}">
                <a16:creationId xmlns:a16="http://schemas.microsoft.com/office/drawing/2014/main" id="{900B4AD7-6E76-471E-B8F2-F2CAF911C6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65957" y="163962"/>
            <a:ext cx="950400" cy="10788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19E9B29-892A-4B68-940F-8499CFDCC62F}"/>
              </a:ext>
            </a:extLst>
          </p:cNvPr>
          <p:cNvSpPr/>
          <p:nvPr/>
        </p:nvSpPr>
        <p:spPr>
          <a:xfrm>
            <a:off x="314669" y="2859721"/>
            <a:ext cx="1337568" cy="24295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p>
        </p:txBody>
      </p:sp>
      <p:sp>
        <p:nvSpPr>
          <p:cNvPr id="27" name="Rectangle: Rounded Corners 26">
            <a:extLst>
              <a:ext uri="{FF2B5EF4-FFF2-40B4-BE49-F238E27FC236}">
                <a16:creationId xmlns:a16="http://schemas.microsoft.com/office/drawing/2014/main" id="{4A47E79D-E417-457F-BA99-BE56631D0380}"/>
              </a:ext>
            </a:extLst>
          </p:cNvPr>
          <p:cNvSpPr/>
          <p:nvPr/>
        </p:nvSpPr>
        <p:spPr>
          <a:xfrm>
            <a:off x="2300679" y="2870262"/>
            <a:ext cx="1337568" cy="24295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p>
        </p:txBody>
      </p:sp>
      <p:sp>
        <p:nvSpPr>
          <p:cNvPr id="28" name="Rectangle: Rounded Corners 27">
            <a:extLst>
              <a:ext uri="{FF2B5EF4-FFF2-40B4-BE49-F238E27FC236}">
                <a16:creationId xmlns:a16="http://schemas.microsoft.com/office/drawing/2014/main" id="{CBA1E979-8E8C-4FD8-A21D-343BC37DC011}"/>
              </a:ext>
            </a:extLst>
          </p:cNvPr>
          <p:cNvSpPr/>
          <p:nvPr/>
        </p:nvSpPr>
        <p:spPr>
          <a:xfrm>
            <a:off x="8948149" y="2854093"/>
            <a:ext cx="1151347" cy="24295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p>
        </p:txBody>
      </p:sp>
      <p:sp>
        <p:nvSpPr>
          <p:cNvPr id="9" name="Rectangle: Rounded Corners 8">
            <a:extLst>
              <a:ext uri="{FF2B5EF4-FFF2-40B4-BE49-F238E27FC236}">
                <a16:creationId xmlns:a16="http://schemas.microsoft.com/office/drawing/2014/main" id="{97904AAC-A391-4F04-BFAC-697A69FD653A}"/>
              </a:ext>
            </a:extLst>
          </p:cNvPr>
          <p:cNvSpPr/>
          <p:nvPr/>
        </p:nvSpPr>
        <p:spPr>
          <a:xfrm>
            <a:off x="10268292" y="838622"/>
            <a:ext cx="1690908" cy="40415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r>
              <a:rPr lang="en-GB" dirty="0" err="1"/>
              <a:t>Esche</a:t>
            </a:r>
            <a:r>
              <a:rPr lang="en-GB" dirty="0"/>
              <a:t> – ash</a:t>
            </a:r>
          </a:p>
        </p:txBody>
      </p:sp>
      <p:sp>
        <p:nvSpPr>
          <p:cNvPr id="30" name="Rectangle: Rounded Corners 29">
            <a:extLst>
              <a:ext uri="{FF2B5EF4-FFF2-40B4-BE49-F238E27FC236}">
                <a16:creationId xmlns:a16="http://schemas.microsoft.com/office/drawing/2014/main" id="{74421D4F-FE38-4761-A748-67DC3323AADA}"/>
              </a:ext>
            </a:extLst>
          </p:cNvPr>
          <p:cNvSpPr/>
          <p:nvPr/>
        </p:nvSpPr>
        <p:spPr>
          <a:xfrm>
            <a:off x="2192444" y="3160143"/>
            <a:ext cx="1473099" cy="24858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p>
        </p:txBody>
      </p:sp>
      <p:sp>
        <p:nvSpPr>
          <p:cNvPr id="32" name="Rectangle: Rounded Corners 31">
            <a:extLst>
              <a:ext uri="{FF2B5EF4-FFF2-40B4-BE49-F238E27FC236}">
                <a16:creationId xmlns:a16="http://schemas.microsoft.com/office/drawing/2014/main" id="{FD2D42E6-43D5-4695-880F-C664B455221F}"/>
              </a:ext>
            </a:extLst>
          </p:cNvPr>
          <p:cNvSpPr/>
          <p:nvPr/>
        </p:nvSpPr>
        <p:spPr>
          <a:xfrm>
            <a:off x="3799819" y="3132847"/>
            <a:ext cx="1473099" cy="24858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5</a:t>
            </a:r>
          </a:p>
        </p:txBody>
      </p:sp>
      <p:sp>
        <p:nvSpPr>
          <p:cNvPr id="34" name="Rectangle: Rounded Corners 33">
            <a:extLst>
              <a:ext uri="{FF2B5EF4-FFF2-40B4-BE49-F238E27FC236}">
                <a16:creationId xmlns:a16="http://schemas.microsoft.com/office/drawing/2014/main" id="{9FF9251A-6BE5-4D10-80DF-18885E3C52A3}"/>
              </a:ext>
            </a:extLst>
          </p:cNvPr>
          <p:cNvSpPr/>
          <p:nvPr/>
        </p:nvSpPr>
        <p:spPr>
          <a:xfrm>
            <a:off x="6323504" y="3160143"/>
            <a:ext cx="1473099" cy="24858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6</a:t>
            </a:r>
          </a:p>
        </p:txBody>
      </p:sp>
      <p:sp>
        <p:nvSpPr>
          <p:cNvPr id="40" name="Rectangle: Rounded Corners 39">
            <a:extLst>
              <a:ext uri="{FF2B5EF4-FFF2-40B4-BE49-F238E27FC236}">
                <a16:creationId xmlns:a16="http://schemas.microsoft.com/office/drawing/2014/main" id="{6AC3580D-CA25-484A-81A0-133A8BA7DF08}"/>
              </a:ext>
            </a:extLst>
          </p:cNvPr>
          <p:cNvSpPr/>
          <p:nvPr/>
        </p:nvSpPr>
        <p:spPr>
          <a:xfrm>
            <a:off x="295705" y="3472728"/>
            <a:ext cx="1832881" cy="24295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7</a:t>
            </a:r>
          </a:p>
        </p:txBody>
      </p:sp>
      <p:sp>
        <p:nvSpPr>
          <p:cNvPr id="45" name="Rectangle: Rounded Corners 44">
            <a:extLst>
              <a:ext uri="{FF2B5EF4-FFF2-40B4-BE49-F238E27FC236}">
                <a16:creationId xmlns:a16="http://schemas.microsoft.com/office/drawing/2014/main" id="{0271F2DF-BD50-496C-9160-359BCDB83FB8}"/>
              </a:ext>
            </a:extLst>
          </p:cNvPr>
          <p:cNvSpPr/>
          <p:nvPr/>
        </p:nvSpPr>
        <p:spPr>
          <a:xfrm>
            <a:off x="6395424" y="3454186"/>
            <a:ext cx="1473099" cy="24858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8</a:t>
            </a:r>
          </a:p>
        </p:txBody>
      </p:sp>
      <p:sp>
        <p:nvSpPr>
          <p:cNvPr id="49" name="Rectangle: Rounded Corners 48">
            <a:extLst>
              <a:ext uri="{FF2B5EF4-FFF2-40B4-BE49-F238E27FC236}">
                <a16:creationId xmlns:a16="http://schemas.microsoft.com/office/drawing/2014/main" id="{12D8F48F-B813-43C2-A564-AD2FC53CF9C2}"/>
              </a:ext>
            </a:extLst>
          </p:cNvPr>
          <p:cNvSpPr/>
          <p:nvPr/>
        </p:nvSpPr>
        <p:spPr>
          <a:xfrm>
            <a:off x="4862955" y="3763783"/>
            <a:ext cx="1473099" cy="24858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9</a:t>
            </a:r>
          </a:p>
        </p:txBody>
      </p:sp>
      <p:sp>
        <p:nvSpPr>
          <p:cNvPr id="50" name="Rectangle: Rounded Corners 49">
            <a:extLst>
              <a:ext uri="{FF2B5EF4-FFF2-40B4-BE49-F238E27FC236}">
                <a16:creationId xmlns:a16="http://schemas.microsoft.com/office/drawing/2014/main" id="{85F1716F-43FC-4FB7-A406-42678D281FFD}"/>
              </a:ext>
            </a:extLst>
          </p:cNvPr>
          <p:cNvSpPr/>
          <p:nvPr/>
        </p:nvSpPr>
        <p:spPr>
          <a:xfrm>
            <a:off x="9963491" y="3737274"/>
            <a:ext cx="1473099" cy="24858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10</a:t>
            </a:r>
          </a:p>
        </p:txBody>
      </p:sp>
      <p:sp>
        <p:nvSpPr>
          <p:cNvPr id="51" name="Rectangle: Rounded Corners 50">
            <a:extLst>
              <a:ext uri="{FF2B5EF4-FFF2-40B4-BE49-F238E27FC236}">
                <a16:creationId xmlns:a16="http://schemas.microsoft.com/office/drawing/2014/main" id="{83EE35EB-67C5-4177-B2C2-558E2DCE518D}"/>
              </a:ext>
            </a:extLst>
          </p:cNvPr>
          <p:cNvSpPr/>
          <p:nvPr/>
        </p:nvSpPr>
        <p:spPr>
          <a:xfrm>
            <a:off x="2326720" y="4074635"/>
            <a:ext cx="1473099" cy="24858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11</a:t>
            </a:r>
          </a:p>
        </p:txBody>
      </p:sp>
      <p:sp>
        <p:nvSpPr>
          <p:cNvPr id="52" name="Rectangle: Rounded Corners 51">
            <a:extLst>
              <a:ext uri="{FF2B5EF4-FFF2-40B4-BE49-F238E27FC236}">
                <a16:creationId xmlns:a16="http://schemas.microsoft.com/office/drawing/2014/main" id="{4F999817-4614-43C0-95E6-E842B6508D60}"/>
              </a:ext>
            </a:extLst>
          </p:cNvPr>
          <p:cNvSpPr/>
          <p:nvPr/>
        </p:nvSpPr>
        <p:spPr>
          <a:xfrm>
            <a:off x="4369845" y="4069404"/>
            <a:ext cx="1473099" cy="24858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12</a:t>
            </a:r>
          </a:p>
        </p:txBody>
      </p:sp>
      <p:sp>
        <p:nvSpPr>
          <p:cNvPr id="53" name="Rectangle: Rounded Corners 52">
            <a:extLst>
              <a:ext uri="{FF2B5EF4-FFF2-40B4-BE49-F238E27FC236}">
                <a16:creationId xmlns:a16="http://schemas.microsoft.com/office/drawing/2014/main" id="{60E6BD72-1C6D-4117-9A45-E1E2B5DCE47D}"/>
              </a:ext>
            </a:extLst>
          </p:cNvPr>
          <p:cNvSpPr/>
          <p:nvPr/>
        </p:nvSpPr>
        <p:spPr>
          <a:xfrm>
            <a:off x="5894314" y="4068100"/>
            <a:ext cx="1473099" cy="24858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13</a:t>
            </a:r>
          </a:p>
        </p:txBody>
      </p:sp>
      <p:sp>
        <p:nvSpPr>
          <p:cNvPr id="54" name="Rectangle: Rounded Corners 53">
            <a:extLst>
              <a:ext uri="{FF2B5EF4-FFF2-40B4-BE49-F238E27FC236}">
                <a16:creationId xmlns:a16="http://schemas.microsoft.com/office/drawing/2014/main" id="{12BC919D-46EA-4E56-BAB4-AAF1C2CE7135}"/>
              </a:ext>
            </a:extLst>
          </p:cNvPr>
          <p:cNvSpPr/>
          <p:nvPr/>
        </p:nvSpPr>
        <p:spPr>
          <a:xfrm>
            <a:off x="7725062" y="4068100"/>
            <a:ext cx="1473099" cy="24858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14</a:t>
            </a:r>
          </a:p>
        </p:txBody>
      </p:sp>
      <p:sp>
        <p:nvSpPr>
          <p:cNvPr id="10" name="Rectangle: Rounded Corners 9">
            <a:extLst>
              <a:ext uri="{FF2B5EF4-FFF2-40B4-BE49-F238E27FC236}">
                <a16:creationId xmlns:a16="http://schemas.microsoft.com/office/drawing/2014/main" id="{386437BD-90DA-436E-B82C-0DBEC8D8897F}"/>
              </a:ext>
            </a:extLst>
          </p:cNvPr>
          <p:cNvSpPr/>
          <p:nvPr/>
        </p:nvSpPr>
        <p:spPr>
          <a:xfrm>
            <a:off x="5463697" y="5035970"/>
            <a:ext cx="1466291"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tomorrow</a:t>
            </a:r>
          </a:p>
        </p:txBody>
      </p:sp>
      <p:sp>
        <p:nvSpPr>
          <p:cNvPr id="55" name="Rectangle: Rounded Corners 54">
            <a:extLst>
              <a:ext uri="{FF2B5EF4-FFF2-40B4-BE49-F238E27FC236}">
                <a16:creationId xmlns:a16="http://schemas.microsoft.com/office/drawing/2014/main" id="{7AED2296-15F9-45D8-B855-64105F5336AA}"/>
              </a:ext>
            </a:extLst>
          </p:cNvPr>
          <p:cNvSpPr/>
          <p:nvPr/>
        </p:nvSpPr>
        <p:spPr>
          <a:xfrm>
            <a:off x="2086948" y="5035970"/>
            <a:ext cx="1602801"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somebody</a:t>
            </a:r>
          </a:p>
        </p:txBody>
      </p:sp>
      <p:sp>
        <p:nvSpPr>
          <p:cNvPr id="56" name="Rectangle: Rounded Corners 55">
            <a:extLst>
              <a:ext uri="{FF2B5EF4-FFF2-40B4-BE49-F238E27FC236}">
                <a16:creationId xmlns:a16="http://schemas.microsoft.com/office/drawing/2014/main" id="{736100FA-A9C5-4E07-8D21-068C81129971}"/>
              </a:ext>
            </a:extLst>
          </p:cNvPr>
          <p:cNvSpPr/>
          <p:nvPr/>
        </p:nvSpPr>
        <p:spPr>
          <a:xfrm>
            <a:off x="4567360" y="5589477"/>
            <a:ext cx="1308475"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speech</a:t>
            </a:r>
          </a:p>
        </p:txBody>
      </p:sp>
      <p:sp>
        <p:nvSpPr>
          <p:cNvPr id="57" name="Rectangle: Rounded Corners 56">
            <a:extLst>
              <a:ext uri="{FF2B5EF4-FFF2-40B4-BE49-F238E27FC236}">
                <a16:creationId xmlns:a16="http://schemas.microsoft.com/office/drawing/2014/main" id="{C7452BAA-774E-4CF2-9CE2-B001FCCC4FD0}"/>
              </a:ext>
            </a:extLst>
          </p:cNvPr>
          <p:cNvSpPr/>
          <p:nvPr/>
        </p:nvSpPr>
        <p:spPr>
          <a:xfrm>
            <a:off x="10013012" y="5035970"/>
            <a:ext cx="1523219"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interest</a:t>
            </a:r>
          </a:p>
        </p:txBody>
      </p:sp>
      <p:sp>
        <p:nvSpPr>
          <p:cNvPr id="58" name="Rectangle: Rounded Corners 57">
            <a:extLst>
              <a:ext uri="{FF2B5EF4-FFF2-40B4-BE49-F238E27FC236}">
                <a16:creationId xmlns:a16="http://schemas.microsoft.com/office/drawing/2014/main" id="{75462BE4-9908-4D26-AAA2-3508CF755E45}"/>
              </a:ext>
            </a:extLst>
          </p:cNvPr>
          <p:cNvSpPr/>
          <p:nvPr/>
        </p:nvSpPr>
        <p:spPr>
          <a:xfrm>
            <a:off x="6058465" y="5589477"/>
            <a:ext cx="1308475"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nobody</a:t>
            </a:r>
          </a:p>
        </p:txBody>
      </p:sp>
      <p:sp>
        <p:nvSpPr>
          <p:cNvPr id="59" name="Rectangle: Rounded Corners 58">
            <a:extLst>
              <a:ext uri="{FF2B5EF4-FFF2-40B4-BE49-F238E27FC236}">
                <a16:creationId xmlns:a16="http://schemas.microsoft.com/office/drawing/2014/main" id="{1D2DF52B-F9D0-4AE2-8CD6-6E07B6153310}"/>
              </a:ext>
            </a:extLst>
          </p:cNvPr>
          <p:cNvSpPr/>
          <p:nvPr/>
        </p:nvSpPr>
        <p:spPr>
          <a:xfrm>
            <a:off x="1606457" y="5589477"/>
            <a:ext cx="1167148"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mostly</a:t>
            </a:r>
          </a:p>
        </p:txBody>
      </p:sp>
      <p:sp>
        <p:nvSpPr>
          <p:cNvPr id="61" name="Rectangle: Rounded Corners 60">
            <a:extLst>
              <a:ext uri="{FF2B5EF4-FFF2-40B4-BE49-F238E27FC236}">
                <a16:creationId xmlns:a16="http://schemas.microsoft.com/office/drawing/2014/main" id="{FB8784AF-5C09-41C0-A8B1-DF88C85D49FC}"/>
              </a:ext>
            </a:extLst>
          </p:cNvPr>
          <p:cNvSpPr/>
          <p:nvPr/>
        </p:nvSpPr>
        <p:spPr>
          <a:xfrm>
            <a:off x="8229586" y="5035970"/>
            <a:ext cx="1523219"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objects</a:t>
            </a:r>
          </a:p>
        </p:txBody>
      </p:sp>
      <p:sp>
        <p:nvSpPr>
          <p:cNvPr id="62" name="Rectangle: Rounded Corners 61">
            <a:extLst>
              <a:ext uri="{FF2B5EF4-FFF2-40B4-BE49-F238E27FC236}">
                <a16:creationId xmlns:a16="http://schemas.microsoft.com/office/drawing/2014/main" id="{1B87AB83-275C-4F98-9707-02CE58B884D9}"/>
              </a:ext>
            </a:extLst>
          </p:cNvPr>
          <p:cNvSpPr/>
          <p:nvPr/>
        </p:nvSpPr>
        <p:spPr>
          <a:xfrm>
            <a:off x="7099537" y="5035970"/>
            <a:ext cx="869844"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June</a:t>
            </a:r>
          </a:p>
        </p:txBody>
      </p:sp>
      <p:sp>
        <p:nvSpPr>
          <p:cNvPr id="63" name="Rectangle: Rounded Corners 62">
            <a:extLst>
              <a:ext uri="{FF2B5EF4-FFF2-40B4-BE49-F238E27FC236}">
                <a16:creationId xmlns:a16="http://schemas.microsoft.com/office/drawing/2014/main" id="{A4CC65E5-0539-4DE5-9009-65E3D2EB6AD8}"/>
              </a:ext>
            </a:extLst>
          </p:cNvPr>
          <p:cNvSpPr/>
          <p:nvPr/>
        </p:nvSpPr>
        <p:spPr>
          <a:xfrm>
            <a:off x="9337135" y="5589477"/>
            <a:ext cx="1351754"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popular</a:t>
            </a:r>
          </a:p>
        </p:txBody>
      </p:sp>
      <p:sp>
        <p:nvSpPr>
          <p:cNvPr id="64" name="Rectangle: Rounded Corners 63">
            <a:extLst>
              <a:ext uri="{FF2B5EF4-FFF2-40B4-BE49-F238E27FC236}">
                <a16:creationId xmlns:a16="http://schemas.microsoft.com/office/drawing/2014/main" id="{B9DE415C-9BB5-429D-BFE5-8D5288861D25}"/>
              </a:ext>
            </a:extLst>
          </p:cNvPr>
          <p:cNvSpPr/>
          <p:nvPr/>
        </p:nvSpPr>
        <p:spPr>
          <a:xfrm>
            <a:off x="368257" y="5589477"/>
            <a:ext cx="1055570"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metre</a:t>
            </a:r>
          </a:p>
        </p:txBody>
      </p:sp>
      <p:sp>
        <p:nvSpPr>
          <p:cNvPr id="65" name="Rectangle: Rounded Corners 64">
            <a:extLst>
              <a:ext uri="{FF2B5EF4-FFF2-40B4-BE49-F238E27FC236}">
                <a16:creationId xmlns:a16="http://schemas.microsoft.com/office/drawing/2014/main" id="{884C71F2-05A3-47DC-99FF-3C53E8485DC3}"/>
              </a:ext>
            </a:extLst>
          </p:cNvPr>
          <p:cNvSpPr/>
          <p:nvPr/>
        </p:nvSpPr>
        <p:spPr>
          <a:xfrm>
            <a:off x="10871522" y="5589477"/>
            <a:ext cx="1156069"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active</a:t>
            </a:r>
          </a:p>
        </p:txBody>
      </p:sp>
      <p:sp>
        <p:nvSpPr>
          <p:cNvPr id="66" name="Rectangle: Rounded Corners 65">
            <a:extLst>
              <a:ext uri="{FF2B5EF4-FFF2-40B4-BE49-F238E27FC236}">
                <a16:creationId xmlns:a16="http://schemas.microsoft.com/office/drawing/2014/main" id="{F71AAFF9-7FB8-43F6-9651-86B1841FCE07}"/>
              </a:ext>
            </a:extLst>
          </p:cNvPr>
          <p:cNvSpPr/>
          <p:nvPr/>
        </p:nvSpPr>
        <p:spPr>
          <a:xfrm>
            <a:off x="3949954" y="5035970"/>
            <a:ext cx="1320698"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grows</a:t>
            </a:r>
          </a:p>
        </p:txBody>
      </p:sp>
      <p:sp>
        <p:nvSpPr>
          <p:cNvPr id="67" name="Rectangle: Rounded Corners 66">
            <a:extLst>
              <a:ext uri="{FF2B5EF4-FFF2-40B4-BE49-F238E27FC236}">
                <a16:creationId xmlns:a16="http://schemas.microsoft.com/office/drawing/2014/main" id="{525B8780-A21E-42E1-A74E-22ECC20C6B09}"/>
              </a:ext>
            </a:extLst>
          </p:cNvPr>
          <p:cNvSpPr/>
          <p:nvPr/>
        </p:nvSpPr>
        <p:spPr>
          <a:xfrm>
            <a:off x="2956235" y="5589477"/>
            <a:ext cx="1428495"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about</a:t>
            </a:r>
          </a:p>
        </p:txBody>
      </p:sp>
      <p:sp>
        <p:nvSpPr>
          <p:cNvPr id="68" name="Rectangle: Rounded Corners 67">
            <a:extLst>
              <a:ext uri="{FF2B5EF4-FFF2-40B4-BE49-F238E27FC236}">
                <a16:creationId xmlns:a16="http://schemas.microsoft.com/office/drawing/2014/main" id="{BA40EAA2-9B72-41EA-ADE9-F6893B6F9C12}"/>
              </a:ext>
            </a:extLst>
          </p:cNvPr>
          <p:cNvSpPr/>
          <p:nvPr/>
        </p:nvSpPr>
        <p:spPr>
          <a:xfrm>
            <a:off x="7549570" y="5589477"/>
            <a:ext cx="1604935"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centimetre</a:t>
            </a:r>
          </a:p>
        </p:txBody>
      </p:sp>
      <p:sp>
        <p:nvSpPr>
          <p:cNvPr id="69" name="Rectangle: Rounded Corners 68">
            <a:extLst>
              <a:ext uri="{FF2B5EF4-FFF2-40B4-BE49-F238E27FC236}">
                <a16:creationId xmlns:a16="http://schemas.microsoft.com/office/drawing/2014/main" id="{D9593851-B767-4E54-83EA-35190BA83E2B}"/>
              </a:ext>
            </a:extLst>
          </p:cNvPr>
          <p:cNvSpPr/>
          <p:nvPr/>
        </p:nvSpPr>
        <p:spPr>
          <a:xfrm>
            <a:off x="9362946" y="4376450"/>
            <a:ext cx="1473099" cy="24858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15</a:t>
            </a:r>
          </a:p>
        </p:txBody>
      </p:sp>
      <p:sp>
        <p:nvSpPr>
          <p:cNvPr id="70" name="Rectangle: Rounded Corners 69">
            <a:extLst>
              <a:ext uri="{FF2B5EF4-FFF2-40B4-BE49-F238E27FC236}">
                <a16:creationId xmlns:a16="http://schemas.microsoft.com/office/drawing/2014/main" id="{4F7A1BED-1E16-4E8B-AB49-DEF5D9764C28}"/>
              </a:ext>
            </a:extLst>
          </p:cNvPr>
          <p:cNvSpPr/>
          <p:nvPr/>
        </p:nvSpPr>
        <p:spPr>
          <a:xfrm>
            <a:off x="995825" y="5035970"/>
            <a:ext cx="830918"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look</a:t>
            </a:r>
          </a:p>
        </p:txBody>
      </p:sp>
    </p:spTree>
    <p:extLst>
      <p:ext uri="{BB962C8B-B14F-4D97-AF65-F5344CB8AC3E}">
        <p14:creationId xmlns:p14="http://schemas.microsoft.com/office/powerpoint/2010/main" val="237830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P spid="28" grpId="0" animBg="1"/>
      <p:bldP spid="30" grpId="0" animBg="1"/>
      <p:bldP spid="32" grpId="0" animBg="1"/>
      <p:bldP spid="34" grpId="0" animBg="1"/>
      <p:bldP spid="40" grpId="0" animBg="1"/>
      <p:bldP spid="45" grpId="0" animBg="1"/>
      <p:bldP spid="49" grpId="0" animBg="1"/>
      <p:bldP spid="50" grpId="0" animBg="1"/>
      <p:bldP spid="51" grpId="0" animBg="1"/>
      <p:bldP spid="52" grpId="0" animBg="1"/>
      <p:bldP spid="53" grpId="0" animBg="1"/>
      <p:bldP spid="54" grpId="0" animBg="1"/>
      <p:bldP spid="6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938409" cy="869950"/>
          </a:xfrm>
          <a:prstGeom prst="rect">
            <a:avLst/>
          </a:prstGeom>
        </p:spPr>
      </p:pic>
      <p:sp>
        <p:nvSpPr>
          <p:cNvPr id="4" name="Title 3"/>
          <p:cNvSpPr>
            <a:spLocks noGrp="1"/>
          </p:cNvSpPr>
          <p:nvPr>
            <p:ph type="title"/>
          </p:nvPr>
        </p:nvSpPr>
        <p:spPr>
          <a:xfrm>
            <a:off x="0" y="294041"/>
            <a:ext cx="293840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604FF63B-F6AE-42E3-A6AE-A5AD5A66AB86}"/>
              </a:ext>
            </a:extLst>
          </p:cNvPr>
          <p:cNvSpPr txBox="1"/>
          <p:nvPr/>
        </p:nvSpPr>
        <p:spPr>
          <a:xfrm>
            <a:off x="2941441" y="150406"/>
            <a:ext cx="9063440" cy="769441"/>
          </a:xfrm>
          <a:prstGeom prst="rect">
            <a:avLst/>
          </a:prstGeom>
          <a:noFill/>
        </p:spPr>
        <p:txBody>
          <a:bodyPr wrap="square" rtlCol="0">
            <a:spAutoFit/>
          </a:bodyPr>
          <a:lstStyle/>
          <a:p>
            <a:r>
              <a:rPr lang="en-US" sz="2200" dirty="0">
                <a:solidFill>
                  <a:schemeClr val="accent5">
                    <a:lumMod val="50000"/>
                  </a:schemeClr>
                </a:solidFill>
              </a:rPr>
              <a:t>Alastair </a:t>
            </a:r>
            <a:r>
              <a:rPr lang="en-US" sz="2200" dirty="0" err="1">
                <a:solidFill>
                  <a:schemeClr val="accent5">
                    <a:lumMod val="50000"/>
                  </a:schemeClr>
                </a:solidFill>
              </a:rPr>
              <a:t>findet</a:t>
            </a:r>
            <a:r>
              <a:rPr lang="en-US" sz="2200" dirty="0">
                <a:solidFill>
                  <a:schemeClr val="accent5">
                    <a:lumMod val="50000"/>
                  </a:schemeClr>
                </a:solidFill>
              </a:rPr>
              <a:t> das </a:t>
            </a:r>
            <a:r>
              <a:rPr lang="en-US" sz="2200" dirty="0" err="1">
                <a:solidFill>
                  <a:schemeClr val="accent5">
                    <a:lumMod val="50000"/>
                  </a:schemeClr>
                </a:solidFill>
              </a:rPr>
              <a:t>Projekt</a:t>
            </a:r>
            <a:r>
              <a:rPr lang="en-US" sz="2200" dirty="0">
                <a:solidFill>
                  <a:schemeClr val="accent5">
                    <a:lumMod val="50000"/>
                  </a:schemeClr>
                </a:solidFill>
              </a:rPr>
              <a:t> </a:t>
            </a:r>
            <a:r>
              <a:rPr lang="en-US" sz="2200" dirty="0" err="1">
                <a:solidFill>
                  <a:schemeClr val="accent5">
                    <a:lumMod val="50000"/>
                  </a:schemeClr>
                </a:solidFill>
              </a:rPr>
              <a:t>interessant</a:t>
            </a:r>
            <a:r>
              <a:rPr lang="en-US" sz="2200" dirty="0">
                <a:solidFill>
                  <a:schemeClr val="accent5">
                    <a:lumMod val="50000"/>
                  </a:schemeClr>
                </a:solidFill>
              </a:rPr>
              <a:t>. </a:t>
            </a:r>
            <a:br>
              <a:rPr lang="en-US" sz="2200" dirty="0">
                <a:solidFill>
                  <a:schemeClr val="accent5">
                    <a:lumMod val="50000"/>
                  </a:schemeClr>
                </a:solidFill>
              </a:rPr>
            </a:br>
            <a:r>
              <a:rPr lang="en-US" sz="2200" dirty="0" err="1">
                <a:solidFill>
                  <a:schemeClr val="accent5">
                    <a:lumMod val="50000"/>
                  </a:schemeClr>
                </a:solidFill>
              </a:rPr>
              <a:t>Er</a:t>
            </a:r>
            <a:r>
              <a:rPr lang="en-US" sz="2200" dirty="0">
                <a:solidFill>
                  <a:schemeClr val="accent5">
                    <a:lumMod val="50000"/>
                  </a:schemeClr>
                </a:solidFill>
              </a:rPr>
              <a:t> </a:t>
            </a:r>
            <a:r>
              <a:rPr lang="en-US" sz="2200" dirty="0" err="1">
                <a:solidFill>
                  <a:schemeClr val="accent5">
                    <a:lumMod val="50000"/>
                  </a:schemeClr>
                </a:solidFill>
              </a:rPr>
              <a:t>stellt</a:t>
            </a:r>
            <a:r>
              <a:rPr lang="en-US" sz="2200" dirty="0">
                <a:solidFill>
                  <a:schemeClr val="accent5">
                    <a:lumMod val="50000"/>
                  </a:schemeClr>
                </a:solidFill>
              </a:rPr>
              <a:t> Wolfgang </a:t>
            </a:r>
            <a:r>
              <a:rPr lang="en-US" sz="2200" dirty="0" err="1">
                <a:solidFill>
                  <a:schemeClr val="accent5">
                    <a:lumMod val="50000"/>
                  </a:schemeClr>
                </a:solidFill>
              </a:rPr>
              <a:t>ein</a:t>
            </a:r>
            <a:r>
              <a:rPr lang="en-US" sz="2200" dirty="0">
                <a:solidFill>
                  <a:schemeClr val="accent5">
                    <a:lumMod val="50000"/>
                  </a:schemeClr>
                </a:solidFill>
              </a:rPr>
              <a:t> </a:t>
            </a:r>
            <a:r>
              <a:rPr lang="en-US" sz="2200" dirty="0" err="1">
                <a:solidFill>
                  <a:schemeClr val="accent5">
                    <a:lumMod val="50000"/>
                  </a:schemeClr>
                </a:solidFill>
              </a:rPr>
              <a:t>paar</a:t>
            </a:r>
            <a:r>
              <a:rPr lang="en-US" sz="2200" dirty="0">
                <a:solidFill>
                  <a:schemeClr val="accent5">
                    <a:lumMod val="50000"/>
                  </a:schemeClr>
                </a:solidFill>
              </a:rPr>
              <a:t> </a:t>
            </a:r>
            <a:r>
              <a:rPr lang="en-US" sz="2200" dirty="0" err="1">
                <a:solidFill>
                  <a:schemeClr val="accent5">
                    <a:lumMod val="50000"/>
                  </a:schemeClr>
                </a:solidFill>
              </a:rPr>
              <a:t>Fragen</a:t>
            </a:r>
            <a:r>
              <a:rPr lang="en-US" sz="2200" dirty="0">
                <a:solidFill>
                  <a:schemeClr val="accent5">
                    <a:lumMod val="50000"/>
                  </a:schemeClr>
                </a:solidFill>
              </a:rPr>
              <a:t> </a:t>
            </a:r>
            <a:r>
              <a:rPr lang="en-US" sz="2200" dirty="0" err="1">
                <a:solidFill>
                  <a:schemeClr val="accent5">
                    <a:lumMod val="50000"/>
                  </a:schemeClr>
                </a:solidFill>
              </a:rPr>
              <a:t>darüber</a:t>
            </a:r>
            <a:r>
              <a:rPr lang="en-US" sz="2200" dirty="0">
                <a:solidFill>
                  <a:schemeClr val="accent5">
                    <a:lumMod val="50000"/>
                  </a:schemeClr>
                </a:solidFill>
              </a:rPr>
              <a:t>. </a:t>
            </a:r>
          </a:p>
        </p:txBody>
      </p:sp>
      <p:pic>
        <p:nvPicPr>
          <p:cNvPr id="13" name="Picture 12" descr="A picture containing text&#10;&#10;Description automatically generated">
            <a:extLst>
              <a:ext uri="{FF2B5EF4-FFF2-40B4-BE49-F238E27FC236}">
                <a16:creationId xmlns:a16="http://schemas.microsoft.com/office/drawing/2014/main" id="{D3B8BF77-1593-4C1F-93D2-9A63161128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3760" y="4894495"/>
            <a:ext cx="1014455" cy="1469324"/>
          </a:xfrm>
          <a:prstGeom prst="rect">
            <a:avLst/>
          </a:prstGeom>
        </p:spPr>
      </p:pic>
      <p:sp>
        <p:nvSpPr>
          <p:cNvPr id="15" name="Speech Bubble: Rectangle with Corners Rounded 14">
            <a:extLst>
              <a:ext uri="{FF2B5EF4-FFF2-40B4-BE49-F238E27FC236}">
                <a16:creationId xmlns:a16="http://schemas.microsoft.com/office/drawing/2014/main" id="{0C4BD88A-ADF9-4D7D-8833-73702EA43F00}"/>
              </a:ext>
            </a:extLst>
          </p:cNvPr>
          <p:cNvSpPr/>
          <p:nvPr/>
        </p:nvSpPr>
        <p:spPr>
          <a:xfrm>
            <a:off x="4493760" y="2096110"/>
            <a:ext cx="3373283" cy="2680167"/>
          </a:xfrm>
          <a:prstGeom prst="wedgeRoundRectCallou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What is happening tomorrow?</a:t>
            </a:r>
          </a:p>
          <a:p>
            <a:r>
              <a:rPr lang="en-GB" sz="2000" dirty="0">
                <a:solidFill>
                  <a:schemeClr val="accent5">
                    <a:lumMod val="50000"/>
                  </a:schemeClr>
                </a:solidFill>
              </a:rPr>
              <a:t>Why does the school want to plant a tree?</a:t>
            </a:r>
          </a:p>
          <a:p>
            <a:r>
              <a:rPr lang="en-GB" sz="2000" dirty="0">
                <a:solidFill>
                  <a:schemeClr val="accent5">
                    <a:lumMod val="50000"/>
                  </a:schemeClr>
                </a:solidFill>
              </a:rPr>
              <a:t>How old</a:t>
            </a:r>
            <a:r>
              <a:rPr lang="en-GB" sz="2000" dirty="0"/>
              <a:t> </a:t>
            </a:r>
            <a:r>
              <a:rPr lang="en-GB" sz="2000" dirty="0">
                <a:solidFill>
                  <a:schemeClr val="accent5">
                    <a:lumMod val="50000"/>
                  </a:schemeClr>
                </a:solidFill>
              </a:rPr>
              <a:t>and tall is it?</a:t>
            </a:r>
          </a:p>
          <a:p>
            <a:r>
              <a:rPr lang="en-GB" sz="2000" dirty="0">
                <a:solidFill>
                  <a:schemeClr val="accent5">
                    <a:lumMod val="50000"/>
                  </a:schemeClr>
                </a:solidFill>
              </a:rPr>
              <a:t>How fast does it grow?</a:t>
            </a:r>
          </a:p>
          <a:p>
            <a:r>
              <a:rPr lang="en-GB" sz="2000" dirty="0">
                <a:solidFill>
                  <a:schemeClr val="accent5">
                    <a:lumMod val="50000"/>
                  </a:schemeClr>
                </a:solidFill>
              </a:rPr>
              <a:t>Where is it being planted?</a:t>
            </a:r>
            <a:endParaRPr lang="en-GB" sz="2000" dirty="0"/>
          </a:p>
        </p:txBody>
      </p:sp>
      <p:sp>
        <p:nvSpPr>
          <p:cNvPr id="25" name="TextBox 24">
            <a:extLst>
              <a:ext uri="{FF2B5EF4-FFF2-40B4-BE49-F238E27FC236}">
                <a16:creationId xmlns:a16="http://schemas.microsoft.com/office/drawing/2014/main" id="{BC68E8F0-6EA6-46A3-9CD4-07E7B23ED63A}"/>
              </a:ext>
            </a:extLst>
          </p:cNvPr>
          <p:cNvSpPr txBox="1"/>
          <p:nvPr/>
        </p:nvSpPr>
        <p:spPr>
          <a:xfrm>
            <a:off x="15487" y="1221200"/>
            <a:ext cx="4405429" cy="5016758"/>
          </a:xfrm>
          <a:prstGeom prst="rect">
            <a:avLst/>
          </a:prstGeom>
          <a:noFill/>
        </p:spPr>
        <p:txBody>
          <a:bodyPr wrap="square">
            <a:spAutoFit/>
          </a:bodyPr>
          <a:lstStyle/>
          <a:p>
            <a:pPr lvl="0">
              <a:defRPr/>
            </a:pP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Morgen wird jemand von dem </a:t>
            </a:r>
            <a:r>
              <a:rPr kumimoji="0" lang="de-DE" sz="2000" b="1" i="1" u="none" strike="noStrike" kern="1200" cap="none" spc="0" normalizeH="0" baseline="0" noProof="0" dirty="0">
                <a:ln>
                  <a:noFill/>
                </a:ln>
                <a:solidFill>
                  <a:srgbClr val="002060"/>
                </a:solidFill>
                <a:effectLst/>
                <a:uLnTx/>
                <a:uFillTx/>
                <a:latin typeface="Century Gothic" panose="020F0302020204030204"/>
                <a:ea typeface="+mn-ea"/>
                <a:cs typeface="+mn-cs"/>
              </a:rPr>
              <a:t>Stadtbäume für Berlin Projekt </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eine Rede für uns halten. Das wird euch interessieren</a:t>
            </a:r>
            <a:r>
              <a:rPr lang="de-DE" sz="2000" dirty="0">
                <a:solidFill>
                  <a:srgbClr val="002060"/>
                </a:solidFill>
              </a:rPr>
              <a:t>. Niemand mag die meist grauen Straßen, Gebäude und Gegenstände in Berlin, deshalb </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will die Schule i</a:t>
            </a:r>
            <a:r>
              <a:rPr lang="de-DE" sz="2000" dirty="0">
                <a:solidFill>
                  <a:srgbClr val="002060"/>
                </a:solidFill>
              </a:rPr>
              <a:t>m Juni einen </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Baum in Berlin pflanzen. Der Baum ist eine Esche* und ist sehr beliebt. Er ist neun Jahre alt und fünf Meter hoch. Er ist sehr aktiv und wächst ungefähr  60 Zentimeter  pro Jahr. Man wird ihn in der Nähe pflanzen. </a:t>
            </a:r>
            <a:r>
              <a:rPr lang="de-DE" sz="2000" dirty="0">
                <a:solidFill>
                  <a:srgbClr val="002060"/>
                </a:solidFill>
                <a:latin typeface="Century Gothic" panose="020F0302020204030204"/>
              </a:rPr>
              <a:t>Nächstes Jahr können wir alle durch die Fenster gucken und ihn sehen.</a:t>
            </a:r>
            <a:endPar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6" name="Speech Bubble: Rectangle with Corners Rounded 25">
            <a:extLst>
              <a:ext uri="{FF2B5EF4-FFF2-40B4-BE49-F238E27FC236}">
                <a16:creationId xmlns:a16="http://schemas.microsoft.com/office/drawing/2014/main" id="{626BDA40-50B8-4D73-9FEB-DF1A49A78B77}"/>
              </a:ext>
            </a:extLst>
          </p:cNvPr>
          <p:cNvSpPr/>
          <p:nvPr/>
        </p:nvSpPr>
        <p:spPr>
          <a:xfrm>
            <a:off x="8244618" y="927375"/>
            <a:ext cx="3760263" cy="1596209"/>
          </a:xfrm>
          <a:prstGeom prst="wedgeRoundRectCallout">
            <a:avLst>
              <a:gd name="adj1" fmla="val -55228"/>
              <a:gd name="adj2" fmla="val -27001"/>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Someone from the ‘City trees for Berlin’ project is giving a speech.</a:t>
            </a:r>
          </a:p>
        </p:txBody>
      </p:sp>
      <p:pic>
        <p:nvPicPr>
          <p:cNvPr id="10" name="Picture 9" descr="A cartoon of a child&#10;&#10;Description automatically generated with low confidence">
            <a:extLst>
              <a:ext uri="{FF2B5EF4-FFF2-40B4-BE49-F238E27FC236}">
                <a16:creationId xmlns:a16="http://schemas.microsoft.com/office/drawing/2014/main" id="{4548E1AA-F4B5-428F-A23A-83D2291917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6843" y="859284"/>
            <a:ext cx="1298097" cy="1249112"/>
          </a:xfrm>
          <a:prstGeom prst="rect">
            <a:avLst/>
          </a:prstGeom>
        </p:spPr>
      </p:pic>
      <p:sp>
        <p:nvSpPr>
          <p:cNvPr id="12" name="Speech Bubble: Rectangle with Corners Rounded 11">
            <a:extLst>
              <a:ext uri="{FF2B5EF4-FFF2-40B4-BE49-F238E27FC236}">
                <a16:creationId xmlns:a16="http://schemas.microsoft.com/office/drawing/2014/main" id="{65E77678-7100-48FA-872D-C0ADD5FBEB52}"/>
              </a:ext>
            </a:extLst>
          </p:cNvPr>
          <p:cNvSpPr/>
          <p:nvPr/>
        </p:nvSpPr>
        <p:spPr>
          <a:xfrm>
            <a:off x="8244618" y="2259231"/>
            <a:ext cx="3760263" cy="1596209"/>
          </a:xfrm>
          <a:prstGeom prst="wedgeRoundRectCallout">
            <a:avLst>
              <a:gd name="adj1" fmla="val -55228"/>
              <a:gd name="adj2" fmla="val -27001"/>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a:solidFill>
                  <a:srgbClr val="4472C4">
                    <a:lumMod val="50000"/>
                  </a:srgbClr>
                </a:solidFill>
              </a:rPr>
              <a:t>Because nobody likes the grey streets, buildings and objects in Berlin.</a:t>
            </a:r>
          </a:p>
        </p:txBody>
      </p:sp>
      <p:sp>
        <p:nvSpPr>
          <p:cNvPr id="14" name="Speech Bubble: Rectangle with Corners Rounded 13">
            <a:extLst>
              <a:ext uri="{FF2B5EF4-FFF2-40B4-BE49-F238E27FC236}">
                <a16:creationId xmlns:a16="http://schemas.microsoft.com/office/drawing/2014/main" id="{5E3975C1-AB03-4234-A1A2-C987C1F0B099}"/>
              </a:ext>
            </a:extLst>
          </p:cNvPr>
          <p:cNvSpPr/>
          <p:nvPr/>
        </p:nvSpPr>
        <p:spPr>
          <a:xfrm>
            <a:off x="8244618" y="3536313"/>
            <a:ext cx="3760263" cy="1122136"/>
          </a:xfrm>
          <a:prstGeom prst="wedgeRoundRectCallout">
            <a:avLst>
              <a:gd name="adj1" fmla="val -55228"/>
              <a:gd name="adj2" fmla="val -27001"/>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a:solidFill>
                  <a:srgbClr val="4472C4">
                    <a:lumMod val="50000"/>
                  </a:srgbClr>
                </a:solidFill>
              </a:rPr>
              <a:t>It is nine years old and five meters tall.</a:t>
            </a:r>
          </a:p>
        </p:txBody>
      </p:sp>
      <p:sp>
        <p:nvSpPr>
          <p:cNvPr id="16" name="Speech Bubble: Rectangle with Corners Rounded 15">
            <a:extLst>
              <a:ext uri="{FF2B5EF4-FFF2-40B4-BE49-F238E27FC236}">
                <a16:creationId xmlns:a16="http://schemas.microsoft.com/office/drawing/2014/main" id="{976D2B10-EFC0-4EB2-91D6-B97B312D0C26}"/>
              </a:ext>
            </a:extLst>
          </p:cNvPr>
          <p:cNvSpPr/>
          <p:nvPr/>
        </p:nvSpPr>
        <p:spPr>
          <a:xfrm>
            <a:off x="8244618" y="4635517"/>
            <a:ext cx="3760263" cy="875422"/>
          </a:xfrm>
          <a:prstGeom prst="wedgeRoundRectCallout">
            <a:avLst>
              <a:gd name="adj1" fmla="val -55228"/>
              <a:gd name="adj2" fmla="val -27001"/>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a:solidFill>
                  <a:srgbClr val="4472C4">
                    <a:lumMod val="50000"/>
                  </a:srgbClr>
                </a:solidFill>
              </a:rPr>
              <a:t>It grows about 60 centimetres per year.</a:t>
            </a:r>
          </a:p>
        </p:txBody>
      </p:sp>
      <p:sp>
        <p:nvSpPr>
          <p:cNvPr id="17" name="Speech Bubble: Rectangle with Corners Rounded 16">
            <a:extLst>
              <a:ext uri="{FF2B5EF4-FFF2-40B4-BE49-F238E27FC236}">
                <a16:creationId xmlns:a16="http://schemas.microsoft.com/office/drawing/2014/main" id="{38DE47A9-DA00-4150-B795-F381203E3B91}"/>
              </a:ext>
            </a:extLst>
          </p:cNvPr>
          <p:cNvSpPr/>
          <p:nvPr/>
        </p:nvSpPr>
        <p:spPr>
          <a:xfrm>
            <a:off x="8197065" y="5438526"/>
            <a:ext cx="3760263" cy="875422"/>
          </a:xfrm>
          <a:prstGeom prst="wedgeRoundRectCallout">
            <a:avLst>
              <a:gd name="adj1" fmla="val -55228"/>
              <a:gd name="adj2" fmla="val -27001"/>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a:solidFill>
                  <a:srgbClr val="4472C4">
                    <a:lumMod val="50000"/>
                  </a:srgbClr>
                </a:solidFill>
              </a:rPr>
              <a:t>It is being planted near the school.</a:t>
            </a:r>
            <a:endParaRPr lang="en-GB" sz="2000" dirty="0">
              <a:solidFill>
                <a:prstClr val="white"/>
              </a:solidFill>
            </a:endParaRPr>
          </a:p>
        </p:txBody>
      </p:sp>
    </p:spTree>
    <p:extLst>
      <p:ext uri="{BB962C8B-B14F-4D97-AF65-F5344CB8AC3E}">
        <p14:creationId xmlns:p14="http://schemas.microsoft.com/office/powerpoint/2010/main" val="300192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2" grpId="0" animBg="1"/>
      <p:bldP spid="14" grpId="0" animBg="1"/>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BD52A43C-13B0-4E1A-8837-B880872A65B6}"/>
              </a:ext>
            </a:extLst>
          </p:cNvPr>
          <p:cNvSpPr/>
          <p:nvPr/>
        </p:nvSpPr>
        <p:spPr>
          <a:xfrm>
            <a:off x="163184" y="5614258"/>
            <a:ext cx="4159637" cy="458284"/>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Rounded Corners 33">
            <a:extLst>
              <a:ext uri="{FF2B5EF4-FFF2-40B4-BE49-F238E27FC236}">
                <a16:creationId xmlns:a16="http://schemas.microsoft.com/office/drawing/2014/main" id="{99760D6D-6400-4C99-B6EE-0B0150FE0939}"/>
              </a:ext>
            </a:extLst>
          </p:cNvPr>
          <p:cNvSpPr/>
          <p:nvPr/>
        </p:nvSpPr>
        <p:spPr>
          <a:xfrm>
            <a:off x="202014" y="5023136"/>
            <a:ext cx="4120807" cy="458284"/>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Rounded Corners 32">
            <a:extLst>
              <a:ext uri="{FF2B5EF4-FFF2-40B4-BE49-F238E27FC236}">
                <a16:creationId xmlns:a16="http://schemas.microsoft.com/office/drawing/2014/main" id="{D102A595-42CB-43B3-A359-5C4C3FB7C567}"/>
              </a:ext>
            </a:extLst>
          </p:cNvPr>
          <p:cNvSpPr/>
          <p:nvPr/>
        </p:nvSpPr>
        <p:spPr>
          <a:xfrm>
            <a:off x="914935" y="3263112"/>
            <a:ext cx="7191061" cy="458284"/>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2701C154-C260-432A-A30B-74AAB49EE23D}"/>
              </a:ext>
            </a:extLst>
          </p:cNvPr>
          <p:cNvSpPr/>
          <p:nvPr/>
        </p:nvSpPr>
        <p:spPr>
          <a:xfrm>
            <a:off x="914935" y="2050595"/>
            <a:ext cx="7733466" cy="458284"/>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7" y="119767"/>
            <a:ext cx="6823796" cy="869950"/>
          </a:xfrm>
          <a:prstGeom prst="rect">
            <a:avLst/>
          </a:prstGeom>
        </p:spPr>
      </p:pic>
      <p:sp>
        <p:nvSpPr>
          <p:cNvPr id="4" name="Title 3"/>
          <p:cNvSpPr>
            <a:spLocks noGrp="1"/>
          </p:cNvSpPr>
          <p:nvPr>
            <p:ph type="title"/>
          </p:nvPr>
        </p:nvSpPr>
        <p:spPr>
          <a:xfrm>
            <a:off x="-1" y="119767"/>
            <a:ext cx="6230983" cy="707849"/>
          </a:xfrm>
        </p:spPr>
        <p:txBody>
          <a:bodyPr>
            <a:normAutofit/>
          </a:bodyPr>
          <a:lstStyle/>
          <a:p>
            <a:r>
              <a:rPr lang="en-GB" sz="3600" b="1" dirty="0">
                <a:solidFill>
                  <a:schemeClr val="bg1"/>
                </a:solidFill>
              </a:rPr>
              <a:t>da- and wo-compounds</a:t>
            </a:r>
          </a:p>
        </p:txBody>
      </p:sp>
      <p:sp>
        <p:nvSpPr>
          <p:cNvPr id="42" name="TextBox 41">
            <a:extLst>
              <a:ext uri="{FF2B5EF4-FFF2-40B4-BE49-F238E27FC236}">
                <a16:creationId xmlns:a16="http://schemas.microsoft.com/office/drawing/2014/main" id="{58ACE505-6069-4759-88F4-487391F7DBD3}"/>
              </a:ext>
            </a:extLst>
          </p:cNvPr>
          <p:cNvSpPr txBox="1"/>
          <p:nvPr/>
        </p:nvSpPr>
        <p:spPr>
          <a:xfrm>
            <a:off x="163184" y="1137201"/>
            <a:ext cx="1100990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that we use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-compounds to refer to inanimate nouns that we do not need to repeat:</a:t>
            </a:r>
          </a:p>
        </p:txBody>
      </p:sp>
      <p:sp>
        <p:nvSpPr>
          <p:cNvPr id="5" name="Rounded Rectangle 11">
            <a:extLst>
              <a:ext uri="{FF2B5EF4-FFF2-40B4-BE49-F238E27FC236}">
                <a16:creationId xmlns:a16="http://schemas.microsoft.com/office/drawing/2014/main" id="{BCA25CB7-493A-4A1B-B43F-A9314233D1E4}"/>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11" name="TextBox 10">
            <a:extLst>
              <a:ext uri="{FF2B5EF4-FFF2-40B4-BE49-F238E27FC236}">
                <a16:creationId xmlns:a16="http://schemas.microsoft.com/office/drawing/2014/main" id="{6AECE90E-FB9C-46CB-8DFD-B4B4D327079D}"/>
              </a:ext>
            </a:extLst>
          </p:cNvPr>
          <p:cNvSpPr txBox="1"/>
          <p:nvPr/>
        </p:nvSpPr>
        <p:spPr>
          <a:xfrm>
            <a:off x="163184" y="4467256"/>
            <a:ext cx="117941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ask questions with verbs that need prepositions, we use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-compounds:</a:t>
            </a:r>
          </a:p>
        </p:txBody>
      </p:sp>
      <p:sp>
        <p:nvSpPr>
          <p:cNvPr id="12" name="TextBox 11">
            <a:extLst>
              <a:ext uri="{FF2B5EF4-FFF2-40B4-BE49-F238E27FC236}">
                <a16:creationId xmlns:a16="http://schemas.microsoft.com/office/drawing/2014/main" id="{BE5ACC59-89FE-48F5-89ED-4C191509ED77}"/>
              </a:ext>
            </a:extLst>
          </p:cNvPr>
          <p:cNvSpPr txBox="1"/>
          <p:nvPr/>
        </p:nvSpPr>
        <p:spPr>
          <a:xfrm>
            <a:off x="881743" y="2041042"/>
            <a:ext cx="115279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Die Umwelt </a:t>
            </a:r>
            <a:r>
              <a:rPr lang="en-US" sz="2400" dirty="0" err="1">
                <a:solidFill>
                  <a:srgbClr val="4472C4">
                    <a:lumMod val="50000"/>
                  </a:srgbClr>
                </a:solidFill>
                <a:latin typeface="Century Gothic" panose="020F0302020204030204"/>
              </a:rPr>
              <a:t>ist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sehr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wichtig</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interessiert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sich</a:t>
            </a:r>
            <a:r>
              <a:rPr lang="en-US" sz="2400"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dafür</a:t>
            </a:r>
            <a:r>
              <a:rPr lang="en-US" sz="2400" b="1" dirty="0">
                <a:solidFill>
                  <a:srgbClr val="4472C4">
                    <a:lumMod val="50000"/>
                  </a:srgbClr>
                </a:solidFill>
                <a:latin typeface="Century Gothic" panose="020F0302020204030204"/>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1C057D7C-3FE0-4252-AC13-D2E155AC3F85}"/>
              </a:ext>
            </a:extLst>
          </p:cNvPr>
          <p:cNvSpPr txBox="1"/>
          <p:nvPr/>
        </p:nvSpPr>
        <p:spPr>
          <a:xfrm>
            <a:off x="881743" y="2507250"/>
            <a:ext cx="113973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environment is very important. He is interested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it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TextBox 24">
            <a:extLst>
              <a:ext uri="{FF2B5EF4-FFF2-40B4-BE49-F238E27FC236}">
                <a16:creationId xmlns:a16="http://schemas.microsoft.com/office/drawing/2014/main" id="{4B9E185F-1C10-4D86-A9FC-5DD8451117E4}"/>
              </a:ext>
            </a:extLst>
          </p:cNvPr>
          <p:cNvSpPr txBox="1"/>
          <p:nvPr/>
        </p:nvSpPr>
        <p:spPr>
          <a:xfrm>
            <a:off x="173215" y="5018063"/>
            <a:ext cx="43793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Wofür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interessiert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6" name="TextBox 25">
            <a:extLst>
              <a:ext uri="{FF2B5EF4-FFF2-40B4-BE49-F238E27FC236}">
                <a16:creationId xmlns:a16="http://schemas.microsoft.com/office/drawing/2014/main" id="{2A4E8692-25B0-4B70-AB81-FA05BA722C25}"/>
              </a:ext>
            </a:extLst>
          </p:cNvPr>
          <p:cNvSpPr txBox="1"/>
          <p:nvPr/>
        </p:nvSpPr>
        <p:spPr>
          <a:xfrm>
            <a:off x="4322821" y="5003426"/>
            <a:ext cx="39067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he</a:t>
            </a:r>
            <a:r>
              <a:rPr kumimoji="0" lang="en-US"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interested </a:t>
            </a:r>
            <a:r>
              <a:rPr kumimoji="0" lang="en-US" sz="24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in</a:t>
            </a:r>
            <a:r>
              <a:rPr kumimoji="0" lang="en-US"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Speech Bubble: Rectangle with Corners Rounded 28">
            <a:extLst>
              <a:ext uri="{FF2B5EF4-FFF2-40B4-BE49-F238E27FC236}">
                <a16:creationId xmlns:a16="http://schemas.microsoft.com/office/drawing/2014/main" id="{9CD93E4F-2FD2-47B0-AF79-AE9E77B29C9B}"/>
              </a:ext>
            </a:extLst>
          </p:cNvPr>
          <p:cNvSpPr/>
          <p:nvPr/>
        </p:nvSpPr>
        <p:spPr>
          <a:xfrm>
            <a:off x="5600701" y="108301"/>
            <a:ext cx="6556848" cy="803442"/>
          </a:xfrm>
          <a:prstGeom prst="wedgeRoundRectCallout">
            <a:avLst>
              <a:gd name="adj1" fmla="val -16766"/>
              <a:gd name="adj2" fmla="val 6541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da-compounds are for </a:t>
            </a:r>
            <a:r>
              <a:rPr kumimoji="0" lang="en-GB" sz="2000" b="0" i="0" u="sng" strike="noStrike" kern="1200" cap="none" spc="0" normalizeH="0" baseline="0" noProof="0" dirty="0">
                <a:ln>
                  <a:noFill/>
                </a:ln>
                <a:solidFill>
                  <a:prstClr val="white"/>
                </a:solidFill>
                <a:effectLst/>
                <a:uLnTx/>
                <a:uFillTx/>
                <a:latin typeface="Century Gothic" panose="020F0302020204030204"/>
                <a:ea typeface="+mn-ea"/>
                <a:cs typeface="+mn-cs"/>
              </a:rPr>
              <a:t>all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inanimate nouns (masculine, feminine, neuter, plural).</a:t>
            </a:r>
          </a:p>
        </p:txBody>
      </p:sp>
      <p:sp>
        <p:nvSpPr>
          <p:cNvPr id="19" name="TextBox 18">
            <a:extLst>
              <a:ext uri="{FF2B5EF4-FFF2-40B4-BE49-F238E27FC236}">
                <a16:creationId xmlns:a16="http://schemas.microsoft.com/office/drawing/2014/main" id="{03FE3290-3AE7-4521-94E8-CE514D8B2C67}"/>
              </a:ext>
            </a:extLst>
          </p:cNvPr>
          <p:cNvSpPr txBox="1"/>
          <p:nvPr/>
        </p:nvSpPr>
        <p:spPr>
          <a:xfrm>
            <a:off x="881743" y="3263132"/>
            <a:ext cx="115279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Das Wetter </a:t>
            </a:r>
            <a:r>
              <a:rPr lang="en-US" sz="2400" dirty="0" err="1">
                <a:solidFill>
                  <a:srgbClr val="4472C4">
                    <a:lumMod val="50000"/>
                  </a:srgbClr>
                </a:solidFill>
                <a:latin typeface="Century Gothic" panose="020F0302020204030204"/>
              </a:rPr>
              <a:t>ist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extrem</a:t>
            </a:r>
            <a:r>
              <a:rPr lang="en-US" sz="2400" dirty="0">
                <a:solidFill>
                  <a:srgbClr val="4472C4">
                    <a:lumMod val="50000"/>
                  </a:srgbClr>
                </a:solidFill>
                <a:latin typeface="Century Gothic" panose="020F0302020204030204"/>
              </a:rPr>
              <a:t>. Sie </a:t>
            </a:r>
            <a:r>
              <a:rPr lang="en-US" sz="2400" dirty="0" err="1">
                <a:solidFill>
                  <a:srgbClr val="4472C4">
                    <a:lumMod val="50000"/>
                  </a:srgbClr>
                </a:solidFill>
                <a:latin typeface="Century Gothic" panose="020F0302020204030204"/>
              </a:rPr>
              <a:t>informiert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sich</a:t>
            </a:r>
            <a:r>
              <a:rPr lang="en-US" sz="2400"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darüber</a:t>
            </a:r>
            <a:r>
              <a:rPr lang="en-US" sz="2400" b="1" dirty="0">
                <a:solidFill>
                  <a:srgbClr val="4472C4">
                    <a:lumMod val="50000"/>
                  </a:srgbClr>
                </a:solidFill>
                <a:latin typeface="Century Gothic" panose="020F0302020204030204"/>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D936D30E-57E6-4016-98A1-A3556C10F21D}"/>
              </a:ext>
            </a:extLst>
          </p:cNvPr>
          <p:cNvSpPr txBox="1"/>
          <p:nvPr/>
        </p:nvSpPr>
        <p:spPr>
          <a:xfrm>
            <a:off x="881743" y="3733269"/>
            <a:ext cx="113973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weather is extreme. She is getting informed (finding out)</a:t>
            </a:r>
            <a:r>
              <a:rPr kumimoji="0" lang="en-US"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about it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TextBox 26">
            <a:extLst>
              <a:ext uri="{FF2B5EF4-FFF2-40B4-BE49-F238E27FC236}">
                <a16:creationId xmlns:a16="http://schemas.microsoft.com/office/drawing/2014/main" id="{24CE4ED9-D902-4E68-B04E-476F25EB8071}"/>
              </a:ext>
            </a:extLst>
          </p:cNvPr>
          <p:cNvSpPr txBox="1"/>
          <p:nvPr/>
        </p:nvSpPr>
        <p:spPr>
          <a:xfrm>
            <a:off x="163184" y="5581602"/>
            <a:ext cx="43793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Worüber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informiert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0" name="TextBox 29">
            <a:extLst>
              <a:ext uri="{FF2B5EF4-FFF2-40B4-BE49-F238E27FC236}">
                <a16:creationId xmlns:a16="http://schemas.microsoft.com/office/drawing/2014/main" id="{72730566-8D43-4B67-96D3-064272B7D5DC}"/>
              </a:ext>
            </a:extLst>
          </p:cNvPr>
          <p:cNvSpPr txBox="1"/>
          <p:nvPr/>
        </p:nvSpPr>
        <p:spPr>
          <a:xfrm>
            <a:off x="4322821" y="5614259"/>
            <a:ext cx="51967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she</a:t>
            </a:r>
            <a:r>
              <a:rPr kumimoji="0" lang="en-US"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finding out </a:t>
            </a:r>
            <a:r>
              <a:rPr kumimoji="0" lang="en-US" sz="24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about</a:t>
            </a:r>
            <a:r>
              <a:rPr kumimoji="0" lang="en-US"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Speech Bubble: Rectangle with Corners Rounded 30">
            <a:extLst>
              <a:ext uri="{FF2B5EF4-FFF2-40B4-BE49-F238E27FC236}">
                <a16:creationId xmlns:a16="http://schemas.microsoft.com/office/drawing/2014/main" id="{B2EFA864-AB49-4E0D-9656-BED02AD1C04C}"/>
              </a:ext>
            </a:extLst>
          </p:cNvPr>
          <p:cNvSpPr/>
          <p:nvPr/>
        </p:nvSpPr>
        <p:spPr>
          <a:xfrm>
            <a:off x="8941883" y="4928921"/>
            <a:ext cx="3015445" cy="1372461"/>
          </a:xfrm>
          <a:prstGeom prst="wedgeRoundRectCallout">
            <a:avLst>
              <a:gd name="adj1" fmla="val -71999"/>
              <a:gd name="adj2" fmla="val -2738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German doesn’t leave prepositions hanging at the end of questions.</a:t>
            </a:r>
          </a:p>
        </p:txBody>
      </p:sp>
      <p:pic>
        <p:nvPicPr>
          <p:cNvPr id="10" name="Picture 9" descr="A picture containing text, sign, person, outdoor&#10;&#10;Description automatically generated">
            <a:extLst>
              <a:ext uri="{FF2B5EF4-FFF2-40B4-BE49-F238E27FC236}">
                <a16:creationId xmlns:a16="http://schemas.microsoft.com/office/drawing/2014/main" id="{8A2D4D69-38D2-485A-858D-78B3DEFD3B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8572" y="1912793"/>
            <a:ext cx="1765604" cy="1179828"/>
          </a:xfrm>
          <a:prstGeom prst="rect">
            <a:avLst/>
          </a:prstGeom>
        </p:spPr>
      </p:pic>
      <p:pic>
        <p:nvPicPr>
          <p:cNvPr id="6" name="Picture 5">
            <a:extLst>
              <a:ext uri="{FF2B5EF4-FFF2-40B4-BE49-F238E27FC236}">
                <a16:creationId xmlns:a16="http://schemas.microsoft.com/office/drawing/2014/main" id="{A3F44767-9C16-42FC-AEB6-0919DB3DC3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624" y="3047931"/>
            <a:ext cx="791320" cy="791320"/>
          </a:xfrm>
          <a:prstGeom prst="rect">
            <a:avLst/>
          </a:prstGeom>
        </p:spPr>
      </p:pic>
      <p:sp>
        <p:nvSpPr>
          <p:cNvPr id="24" name="Speech Bubble: Rectangle with Corners Rounded 23">
            <a:extLst>
              <a:ext uri="{FF2B5EF4-FFF2-40B4-BE49-F238E27FC236}">
                <a16:creationId xmlns:a16="http://schemas.microsoft.com/office/drawing/2014/main" id="{48330D4C-2A30-4B21-9B6E-8C1241CCC3DD}"/>
              </a:ext>
            </a:extLst>
          </p:cNvPr>
          <p:cNvSpPr/>
          <p:nvPr/>
        </p:nvSpPr>
        <p:spPr>
          <a:xfrm>
            <a:off x="2271053" y="1093216"/>
            <a:ext cx="7030962" cy="3915283"/>
          </a:xfrm>
          <a:prstGeom prst="wedgeRoundRectCallout">
            <a:avLst>
              <a:gd name="adj1" fmla="val -16766"/>
              <a:gd name="adj2" fmla="val 6541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F4DE825D-8D35-4F70-9BA5-0BE71AFF1622}"/>
              </a:ext>
            </a:extLst>
          </p:cNvPr>
          <p:cNvSpPr/>
          <p:nvPr/>
        </p:nvSpPr>
        <p:spPr>
          <a:xfrm>
            <a:off x="2670237" y="1322169"/>
            <a:ext cx="6312542" cy="3477875"/>
          </a:xfrm>
          <a:prstGeom prst="rect">
            <a:avLst/>
          </a:prstGeom>
        </p:spPr>
        <p:txBody>
          <a:bodyPr wrap="square">
            <a:spAutoFit/>
          </a:bodyPr>
          <a:lstStyle/>
          <a:p>
            <a:pPr lvl="0" algn="ctr">
              <a:defRPr/>
            </a:pPr>
            <a:r>
              <a:rPr lang="en-GB" sz="2000" b="1" dirty="0">
                <a:solidFill>
                  <a:prstClr val="white"/>
                </a:solidFill>
              </a:rPr>
              <a:t>Note</a:t>
            </a:r>
            <a:r>
              <a:rPr lang="en-GB" sz="2000" dirty="0">
                <a:solidFill>
                  <a:prstClr val="white"/>
                </a:solidFill>
              </a:rPr>
              <a:t>: </a:t>
            </a:r>
            <a:r>
              <a:rPr lang="en-GB" sz="2000" b="1" dirty="0" err="1">
                <a:solidFill>
                  <a:prstClr val="white"/>
                </a:solidFill>
              </a:rPr>
              <a:t>Druck</a:t>
            </a:r>
            <a:r>
              <a:rPr lang="en-GB" sz="2000" b="1" dirty="0">
                <a:solidFill>
                  <a:prstClr val="white"/>
                </a:solidFill>
              </a:rPr>
              <a:t> </a:t>
            </a:r>
            <a:r>
              <a:rPr lang="en-GB" sz="2000" b="1" dirty="0" err="1">
                <a:solidFill>
                  <a:prstClr val="white"/>
                </a:solidFill>
              </a:rPr>
              <a:t>machen</a:t>
            </a:r>
            <a:r>
              <a:rPr lang="en-GB" sz="2000" b="1" dirty="0">
                <a:solidFill>
                  <a:prstClr val="white"/>
                </a:solidFill>
              </a:rPr>
              <a:t> auf… </a:t>
            </a:r>
            <a:r>
              <a:rPr lang="en-GB" sz="2000" dirty="0">
                <a:solidFill>
                  <a:prstClr val="white"/>
                </a:solidFill>
              </a:rPr>
              <a:t>(to put pressure on) is almost always for people, even if those people are part of organisations or companies. </a:t>
            </a:r>
            <a:br>
              <a:rPr lang="en-GB" sz="2000" dirty="0">
                <a:solidFill>
                  <a:prstClr val="white"/>
                </a:solidFill>
              </a:rPr>
            </a:br>
            <a:r>
              <a:rPr lang="en-GB" sz="2000" dirty="0">
                <a:solidFill>
                  <a:prstClr val="white"/>
                </a:solidFill>
              </a:rPr>
              <a:t>E.g. </a:t>
            </a:r>
            <a:r>
              <a:rPr lang="en-GB" sz="2000" b="1" dirty="0">
                <a:solidFill>
                  <a:prstClr val="white"/>
                </a:solidFill>
              </a:rPr>
              <a:t>Auf wen </a:t>
            </a:r>
            <a:r>
              <a:rPr lang="en-GB" sz="2000" b="1" dirty="0" err="1">
                <a:solidFill>
                  <a:prstClr val="white"/>
                </a:solidFill>
              </a:rPr>
              <a:t>machen</a:t>
            </a:r>
            <a:r>
              <a:rPr lang="en-GB" sz="2000" b="1" dirty="0">
                <a:solidFill>
                  <a:prstClr val="white"/>
                </a:solidFill>
              </a:rPr>
              <a:t> </a:t>
            </a:r>
            <a:r>
              <a:rPr lang="en-GB" sz="2000" b="1" dirty="0" err="1">
                <a:solidFill>
                  <a:prstClr val="white"/>
                </a:solidFill>
              </a:rPr>
              <a:t>sie</a:t>
            </a:r>
            <a:r>
              <a:rPr lang="en-GB" sz="2000" b="1" dirty="0">
                <a:solidFill>
                  <a:prstClr val="white"/>
                </a:solidFill>
              </a:rPr>
              <a:t> </a:t>
            </a:r>
            <a:r>
              <a:rPr lang="en-GB" sz="2000" b="1" dirty="0" err="1">
                <a:solidFill>
                  <a:prstClr val="white"/>
                </a:solidFill>
              </a:rPr>
              <a:t>Druck</a:t>
            </a:r>
            <a:r>
              <a:rPr lang="en-GB" sz="2000" b="1" dirty="0">
                <a:solidFill>
                  <a:prstClr val="white"/>
                </a:solidFill>
              </a:rPr>
              <a:t>? </a:t>
            </a:r>
            <a:br>
              <a:rPr lang="en-GB" sz="2000" b="1" dirty="0">
                <a:solidFill>
                  <a:prstClr val="white"/>
                </a:solidFill>
              </a:rPr>
            </a:br>
            <a:r>
              <a:rPr lang="en-GB" sz="2000" dirty="0">
                <a:solidFill>
                  <a:prstClr val="white"/>
                </a:solidFill>
              </a:rPr>
              <a:t>(Who are they putting pressure on)</a:t>
            </a:r>
            <a:br>
              <a:rPr lang="en-GB" sz="2000" dirty="0">
                <a:solidFill>
                  <a:prstClr val="white"/>
                </a:solidFill>
              </a:rPr>
            </a:br>
            <a:r>
              <a:rPr lang="en-GB" sz="2000" b="1" dirty="0">
                <a:solidFill>
                  <a:prstClr val="white"/>
                </a:solidFill>
              </a:rPr>
              <a:t>Sie </a:t>
            </a:r>
            <a:r>
              <a:rPr lang="en-GB" sz="2000" b="1" dirty="0" err="1">
                <a:solidFill>
                  <a:prstClr val="white"/>
                </a:solidFill>
              </a:rPr>
              <a:t>machen</a:t>
            </a:r>
            <a:r>
              <a:rPr lang="en-GB" sz="2000" b="1" dirty="0">
                <a:solidFill>
                  <a:prstClr val="white"/>
                </a:solidFill>
              </a:rPr>
              <a:t> </a:t>
            </a:r>
            <a:r>
              <a:rPr lang="en-GB" sz="2000" b="1" dirty="0" err="1">
                <a:solidFill>
                  <a:prstClr val="white"/>
                </a:solidFill>
              </a:rPr>
              <a:t>Druck</a:t>
            </a:r>
            <a:r>
              <a:rPr lang="en-GB" sz="2000" b="1" dirty="0">
                <a:solidFill>
                  <a:prstClr val="white"/>
                </a:solidFill>
              </a:rPr>
              <a:t> auf die </a:t>
            </a:r>
            <a:r>
              <a:rPr lang="en-GB" sz="2000" b="1" dirty="0" err="1">
                <a:solidFill>
                  <a:prstClr val="white"/>
                </a:solidFill>
              </a:rPr>
              <a:t>großen</a:t>
            </a:r>
            <a:r>
              <a:rPr lang="en-GB" sz="2000" b="1" dirty="0">
                <a:solidFill>
                  <a:prstClr val="white"/>
                </a:solidFill>
              </a:rPr>
              <a:t> </a:t>
            </a:r>
            <a:r>
              <a:rPr lang="en-GB" sz="2000" b="1" dirty="0" err="1">
                <a:solidFill>
                  <a:prstClr val="white"/>
                </a:solidFill>
              </a:rPr>
              <a:t>Betriebe</a:t>
            </a:r>
            <a:r>
              <a:rPr lang="en-GB" sz="2000" b="1" dirty="0">
                <a:solidFill>
                  <a:prstClr val="white"/>
                </a:solidFill>
              </a:rPr>
              <a:t>.</a:t>
            </a:r>
            <a:br>
              <a:rPr lang="en-GB" sz="2000" b="1" dirty="0">
                <a:solidFill>
                  <a:prstClr val="white"/>
                </a:solidFill>
              </a:rPr>
            </a:br>
            <a:r>
              <a:rPr lang="en-GB" sz="2000" dirty="0">
                <a:solidFill>
                  <a:prstClr val="white"/>
                </a:solidFill>
              </a:rPr>
              <a:t>(They are putting pressure on the big companies).</a:t>
            </a:r>
            <a:br>
              <a:rPr lang="en-GB" sz="2000" dirty="0">
                <a:solidFill>
                  <a:prstClr val="white"/>
                </a:solidFill>
              </a:rPr>
            </a:br>
            <a:r>
              <a:rPr lang="en-GB" sz="2000" b="1" dirty="0">
                <a:solidFill>
                  <a:prstClr val="white"/>
                </a:solidFill>
              </a:rPr>
              <a:t>Sie </a:t>
            </a:r>
            <a:r>
              <a:rPr lang="en-GB" sz="2000" b="1" dirty="0" err="1">
                <a:solidFill>
                  <a:prstClr val="white"/>
                </a:solidFill>
              </a:rPr>
              <a:t>machen</a:t>
            </a:r>
            <a:r>
              <a:rPr lang="en-GB" sz="2000" b="1" dirty="0">
                <a:solidFill>
                  <a:prstClr val="white"/>
                </a:solidFill>
              </a:rPr>
              <a:t> </a:t>
            </a:r>
            <a:r>
              <a:rPr lang="en-GB" sz="2000" b="1" dirty="0" err="1">
                <a:solidFill>
                  <a:prstClr val="white"/>
                </a:solidFill>
              </a:rPr>
              <a:t>Druck</a:t>
            </a:r>
            <a:r>
              <a:rPr lang="en-GB" sz="2000" b="1" dirty="0">
                <a:solidFill>
                  <a:prstClr val="white"/>
                </a:solidFill>
              </a:rPr>
              <a:t> auf </a:t>
            </a:r>
            <a:r>
              <a:rPr lang="en-GB" sz="2000" b="1" dirty="0" err="1">
                <a:solidFill>
                  <a:prstClr val="white"/>
                </a:solidFill>
              </a:rPr>
              <a:t>sie</a:t>
            </a:r>
            <a:r>
              <a:rPr lang="en-GB" sz="2000" b="1" dirty="0">
                <a:solidFill>
                  <a:prstClr val="white"/>
                </a:solidFill>
              </a:rPr>
              <a:t>.</a:t>
            </a:r>
            <a:br>
              <a:rPr lang="en-GB" sz="2000" b="1" dirty="0">
                <a:solidFill>
                  <a:prstClr val="white"/>
                </a:solidFill>
              </a:rPr>
            </a:br>
            <a:r>
              <a:rPr lang="en-GB" sz="2000" dirty="0">
                <a:solidFill>
                  <a:prstClr val="white"/>
                </a:solidFill>
              </a:rPr>
              <a:t>(They are putting pressure on them).</a:t>
            </a:r>
            <a:br>
              <a:rPr lang="en-GB" sz="2000" dirty="0">
                <a:solidFill>
                  <a:prstClr val="white"/>
                </a:solidFill>
              </a:rPr>
            </a:br>
            <a:r>
              <a:rPr lang="en-GB" sz="2000" dirty="0">
                <a:solidFill>
                  <a:prstClr val="white"/>
                </a:solidFill>
              </a:rPr>
              <a:t>So we don’t use da- and wo- compounds with </a:t>
            </a:r>
            <a:r>
              <a:rPr lang="en-GB" sz="2000" b="1" dirty="0" err="1">
                <a:solidFill>
                  <a:prstClr val="white"/>
                </a:solidFill>
              </a:rPr>
              <a:t>Druck</a:t>
            </a:r>
            <a:r>
              <a:rPr lang="en-GB" sz="2000" b="1" dirty="0">
                <a:solidFill>
                  <a:prstClr val="white"/>
                </a:solidFill>
              </a:rPr>
              <a:t> </a:t>
            </a:r>
            <a:r>
              <a:rPr lang="en-GB" sz="2000" b="1" dirty="0" err="1">
                <a:solidFill>
                  <a:prstClr val="white"/>
                </a:solidFill>
              </a:rPr>
              <a:t>machen</a:t>
            </a:r>
            <a:r>
              <a:rPr lang="en-GB" sz="2000" b="1" dirty="0">
                <a:solidFill>
                  <a:prstClr val="white"/>
                </a:solidFill>
              </a:rPr>
              <a:t> auf</a:t>
            </a:r>
            <a:r>
              <a:rPr lang="en-GB" sz="2000" dirty="0">
                <a:solidFill>
                  <a:prstClr val="white"/>
                </a:solidFill>
              </a:rPr>
              <a:t>…</a:t>
            </a:r>
          </a:p>
        </p:txBody>
      </p:sp>
    </p:spTree>
    <p:extLst>
      <p:ext uri="{BB962C8B-B14F-4D97-AF65-F5344CB8AC3E}">
        <p14:creationId xmlns:p14="http://schemas.microsoft.com/office/powerpoint/2010/main" val="99040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animBg="1"/>
      <p:bldP spid="33" grpId="0" animBg="1"/>
      <p:bldP spid="32" grpId="0" animBg="1"/>
      <p:bldP spid="42" grpId="0"/>
      <p:bldP spid="11" grpId="0"/>
      <p:bldP spid="12" grpId="0"/>
      <p:bldP spid="13" grpId="0"/>
      <p:bldP spid="25" grpId="0"/>
      <p:bldP spid="26" grpId="0"/>
      <p:bldP spid="29" grpId="0" animBg="1"/>
      <p:bldP spid="19" grpId="0"/>
      <p:bldP spid="23" grpId="0"/>
      <p:bldP spid="27" grpId="0"/>
      <p:bldP spid="30" grpId="0"/>
      <p:bldP spid="31" grpId="0" animBg="1"/>
      <p:bldP spid="24"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475956"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Fragen</a:t>
            </a:r>
            <a:r>
              <a:rPr lang="en-GB" sz="3600" b="1" dirty="0">
                <a:solidFill>
                  <a:schemeClr val="bg1"/>
                </a:solidFill>
              </a:rPr>
              <a:t> an die </a:t>
            </a:r>
            <a:r>
              <a:rPr lang="en-GB" sz="3600" b="1" dirty="0" err="1">
                <a:solidFill>
                  <a:schemeClr val="bg1"/>
                </a:solidFill>
              </a:rPr>
              <a:t>Aktivistin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969309" y="247046"/>
            <a:ext cx="198801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604FF63B-F6AE-42E3-A6AE-A5AD5A66AB86}"/>
              </a:ext>
            </a:extLst>
          </p:cNvPr>
          <p:cNvSpPr txBox="1"/>
          <p:nvPr/>
        </p:nvSpPr>
        <p:spPr>
          <a:xfrm>
            <a:off x="173520" y="1143112"/>
            <a:ext cx="11642818" cy="400110"/>
          </a:xfrm>
          <a:prstGeom prst="rect">
            <a:avLst/>
          </a:prstGeom>
          <a:noFill/>
        </p:spPr>
        <p:txBody>
          <a:bodyPr wrap="square" rtlCol="0">
            <a:spAutoFit/>
          </a:bodyPr>
          <a:lstStyle/>
          <a:p>
            <a:r>
              <a:rPr lang="en-US" sz="2000" dirty="0">
                <a:solidFill>
                  <a:schemeClr val="accent5">
                    <a:lumMod val="50000"/>
                  </a:schemeClr>
                </a:solidFill>
              </a:rPr>
              <a:t>Die Gruppe </a:t>
            </a:r>
            <a:r>
              <a:rPr lang="en-US" sz="2000" dirty="0" err="1">
                <a:solidFill>
                  <a:schemeClr val="accent5">
                    <a:lumMod val="50000"/>
                  </a:schemeClr>
                </a:solidFill>
              </a:rPr>
              <a:t>schreibt</a:t>
            </a:r>
            <a:r>
              <a:rPr lang="en-US" sz="2000" dirty="0">
                <a:solidFill>
                  <a:schemeClr val="accent5">
                    <a:lumMod val="50000"/>
                  </a:schemeClr>
                </a:solidFill>
              </a:rPr>
              <a:t> </a:t>
            </a:r>
            <a:r>
              <a:rPr lang="en-US" sz="2000" dirty="0" err="1">
                <a:solidFill>
                  <a:schemeClr val="accent5">
                    <a:lumMod val="50000"/>
                  </a:schemeClr>
                </a:solidFill>
              </a:rPr>
              <a:t>Fragen</a:t>
            </a:r>
            <a:r>
              <a:rPr lang="en-US" sz="2000" dirty="0">
                <a:solidFill>
                  <a:schemeClr val="accent5">
                    <a:lumMod val="50000"/>
                  </a:schemeClr>
                </a:solidFill>
              </a:rPr>
              <a:t> an die </a:t>
            </a:r>
            <a:r>
              <a:rPr lang="en-US" sz="2000" dirty="0" err="1">
                <a:solidFill>
                  <a:schemeClr val="accent5">
                    <a:lumMod val="50000"/>
                  </a:schemeClr>
                </a:solidFill>
              </a:rPr>
              <a:t>Aktivistin</a:t>
            </a:r>
            <a:r>
              <a:rPr lang="en-US" sz="2000" dirty="0">
                <a:solidFill>
                  <a:schemeClr val="accent5">
                    <a:lumMod val="50000"/>
                  </a:schemeClr>
                </a:solidFill>
              </a:rPr>
              <a:t>. </a:t>
            </a:r>
            <a:r>
              <a:rPr lang="en-US" sz="2000" dirty="0" err="1">
                <a:solidFill>
                  <a:schemeClr val="accent5">
                    <a:lumMod val="50000"/>
                  </a:schemeClr>
                </a:solidFill>
              </a:rPr>
              <a:t>Leider</a:t>
            </a:r>
            <a:r>
              <a:rPr lang="en-US" sz="2000" dirty="0">
                <a:solidFill>
                  <a:schemeClr val="accent5">
                    <a:lumMod val="50000"/>
                  </a:schemeClr>
                </a:solidFill>
              </a:rPr>
              <a:t> </a:t>
            </a:r>
            <a:r>
              <a:rPr lang="en-US" sz="2000" dirty="0" err="1">
                <a:solidFill>
                  <a:schemeClr val="accent5">
                    <a:lumMod val="50000"/>
                  </a:schemeClr>
                </a:solidFill>
              </a:rPr>
              <a:t>spielt</a:t>
            </a:r>
            <a:r>
              <a:rPr lang="en-US" sz="2000" dirty="0">
                <a:solidFill>
                  <a:schemeClr val="accent5">
                    <a:lumMod val="50000"/>
                  </a:schemeClr>
                </a:solidFill>
              </a:rPr>
              <a:t> </a:t>
            </a:r>
            <a:r>
              <a:rPr lang="en-US" sz="2000" dirty="0" err="1">
                <a:solidFill>
                  <a:schemeClr val="accent5">
                    <a:lumMod val="50000"/>
                  </a:schemeClr>
                </a:solidFill>
              </a:rPr>
              <a:t>Heidis</a:t>
            </a:r>
            <a:r>
              <a:rPr lang="en-US" sz="2000" dirty="0">
                <a:solidFill>
                  <a:schemeClr val="accent5">
                    <a:lumMod val="50000"/>
                  </a:schemeClr>
                </a:solidFill>
              </a:rPr>
              <a:t> </a:t>
            </a:r>
            <a:r>
              <a:rPr lang="en-US" sz="2000" dirty="0" err="1">
                <a:solidFill>
                  <a:schemeClr val="accent5">
                    <a:lumMod val="50000"/>
                  </a:schemeClr>
                </a:solidFill>
              </a:rPr>
              <a:t>Bruder</a:t>
            </a:r>
            <a:r>
              <a:rPr lang="en-US" sz="2000" dirty="0">
                <a:solidFill>
                  <a:schemeClr val="accent5">
                    <a:lumMod val="50000"/>
                  </a:schemeClr>
                </a:solidFill>
              </a:rPr>
              <a:t> </a:t>
            </a:r>
            <a:r>
              <a:rPr lang="en-US" sz="2000" dirty="0" err="1">
                <a:solidFill>
                  <a:schemeClr val="accent5">
                    <a:lumMod val="50000"/>
                  </a:schemeClr>
                </a:solidFill>
              </a:rPr>
              <a:t>mit</a:t>
            </a:r>
            <a:r>
              <a:rPr lang="en-US" sz="2000" dirty="0">
                <a:solidFill>
                  <a:schemeClr val="accent5">
                    <a:lumMod val="50000"/>
                  </a:schemeClr>
                </a:solidFill>
              </a:rPr>
              <a:t> dem Papier!</a:t>
            </a:r>
          </a:p>
        </p:txBody>
      </p:sp>
      <p:grpSp>
        <p:nvGrpSpPr>
          <p:cNvPr id="25" name="Group 24">
            <a:extLst>
              <a:ext uri="{FF2B5EF4-FFF2-40B4-BE49-F238E27FC236}">
                <a16:creationId xmlns:a16="http://schemas.microsoft.com/office/drawing/2014/main" id="{6F3820A2-0DBC-4040-A7E2-941158AA275E}"/>
              </a:ext>
            </a:extLst>
          </p:cNvPr>
          <p:cNvGrpSpPr/>
          <p:nvPr/>
        </p:nvGrpSpPr>
        <p:grpSpPr>
          <a:xfrm>
            <a:off x="245270" y="4593167"/>
            <a:ext cx="1111983" cy="596996"/>
            <a:chOff x="245270" y="4593167"/>
            <a:chExt cx="1111983" cy="596996"/>
          </a:xfrm>
        </p:grpSpPr>
        <p:pic>
          <p:nvPicPr>
            <p:cNvPr id="38" name="Picture 4" descr="Papyrus, Pergament, Document, Ancient, Paper, Old">
              <a:extLst>
                <a:ext uri="{FF2B5EF4-FFF2-40B4-BE49-F238E27FC236}">
                  <a16:creationId xmlns:a16="http://schemas.microsoft.com/office/drawing/2014/main" id="{C88FC4B6-CDBD-4678-B8DD-3A0FAC71D7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026165">
              <a:off x="518625" y="4356400"/>
              <a:ext cx="596996" cy="10705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2CF6E56-A692-4DFF-B35C-A139A5949FFD}"/>
                </a:ext>
              </a:extLst>
            </p:cNvPr>
            <p:cNvSpPr txBox="1"/>
            <p:nvPr/>
          </p:nvSpPr>
          <p:spPr>
            <a:xfrm rot="21217125">
              <a:off x="245270" y="4698502"/>
              <a:ext cx="1111983" cy="400110"/>
            </a:xfrm>
            <a:prstGeom prst="rect">
              <a:avLst/>
            </a:prstGeom>
            <a:noFill/>
          </p:spPr>
          <p:txBody>
            <a:bodyPr wrap="square" rtlCol="0">
              <a:spAutoFit/>
            </a:bodyPr>
            <a:lstStyle/>
            <a:p>
              <a:pPr algn="l"/>
              <a:r>
                <a:rPr lang="en-GB" sz="2000" dirty="0" err="1">
                  <a:solidFill>
                    <a:schemeClr val="accent5">
                      <a:lumMod val="50000"/>
                    </a:schemeClr>
                  </a:solidFill>
                </a:rPr>
                <a:t>Worauf</a:t>
              </a:r>
              <a:endParaRPr lang="en-GB" sz="2000" dirty="0">
                <a:solidFill>
                  <a:schemeClr val="accent5">
                    <a:lumMod val="50000"/>
                  </a:schemeClr>
                </a:solidFill>
              </a:endParaRPr>
            </a:p>
          </p:txBody>
        </p:sp>
      </p:grpSp>
      <p:grpSp>
        <p:nvGrpSpPr>
          <p:cNvPr id="13" name="Group 12">
            <a:extLst>
              <a:ext uri="{FF2B5EF4-FFF2-40B4-BE49-F238E27FC236}">
                <a16:creationId xmlns:a16="http://schemas.microsoft.com/office/drawing/2014/main" id="{7748922B-9F4F-4E63-B4A3-25A2080CB7EF}"/>
              </a:ext>
            </a:extLst>
          </p:cNvPr>
          <p:cNvGrpSpPr/>
          <p:nvPr/>
        </p:nvGrpSpPr>
        <p:grpSpPr>
          <a:xfrm>
            <a:off x="590588" y="3655488"/>
            <a:ext cx="1319671" cy="596996"/>
            <a:chOff x="2099550" y="1842725"/>
            <a:chExt cx="1319671" cy="596996"/>
          </a:xfrm>
        </p:grpSpPr>
        <p:pic>
          <p:nvPicPr>
            <p:cNvPr id="39" name="Picture 4" descr="Papyrus, Pergament, Document, Ancient, Paper, Old">
              <a:extLst>
                <a:ext uri="{FF2B5EF4-FFF2-40B4-BE49-F238E27FC236}">
                  <a16:creationId xmlns:a16="http://schemas.microsoft.com/office/drawing/2014/main" id="{14596997-21DC-4767-A40F-35A91A3D90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926198">
              <a:off x="2402621" y="1539654"/>
              <a:ext cx="596996" cy="120313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840C73F-1BA5-4410-8CEB-9AF8F04BA8B4}"/>
                </a:ext>
              </a:extLst>
            </p:cNvPr>
            <p:cNvSpPr txBox="1"/>
            <p:nvPr/>
          </p:nvSpPr>
          <p:spPr>
            <a:xfrm rot="930753">
              <a:off x="2101361" y="1900136"/>
              <a:ext cx="1317860" cy="400110"/>
            </a:xfrm>
            <a:prstGeom prst="rect">
              <a:avLst/>
            </a:prstGeom>
            <a:noFill/>
          </p:spPr>
          <p:txBody>
            <a:bodyPr wrap="square" rtlCol="0">
              <a:spAutoFit/>
            </a:bodyPr>
            <a:lstStyle/>
            <a:p>
              <a:pPr algn="l"/>
              <a:r>
                <a:rPr lang="en-GB" sz="2000" dirty="0">
                  <a:solidFill>
                    <a:schemeClr val="accent5">
                      <a:lumMod val="50000"/>
                    </a:schemeClr>
                  </a:solidFill>
                </a:rPr>
                <a:t>Auf wen</a:t>
              </a:r>
            </a:p>
          </p:txBody>
        </p:sp>
      </p:grpSp>
      <p:grpSp>
        <p:nvGrpSpPr>
          <p:cNvPr id="15" name="Group 14">
            <a:extLst>
              <a:ext uri="{FF2B5EF4-FFF2-40B4-BE49-F238E27FC236}">
                <a16:creationId xmlns:a16="http://schemas.microsoft.com/office/drawing/2014/main" id="{65817CD1-0D9C-4BEB-BD37-7B910B1DA5F9}"/>
              </a:ext>
            </a:extLst>
          </p:cNvPr>
          <p:cNvGrpSpPr/>
          <p:nvPr/>
        </p:nvGrpSpPr>
        <p:grpSpPr>
          <a:xfrm>
            <a:off x="1886056" y="4469413"/>
            <a:ext cx="1203138" cy="596996"/>
            <a:chOff x="562132" y="2985782"/>
            <a:chExt cx="1203138" cy="596996"/>
          </a:xfrm>
        </p:grpSpPr>
        <p:pic>
          <p:nvPicPr>
            <p:cNvPr id="40" name="Picture 4" descr="Papyrus, Pergament, Document, Ancient, Paper, Old">
              <a:extLst>
                <a:ext uri="{FF2B5EF4-FFF2-40B4-BE49-F238E27FC236}">
                  <a16:creationId xmlns:a16="http://schemas.microsoft.com/office/drawing/2014/main" id="{2E8FA120-7F69-41CE-AC67-058AFF3447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89856">
              <a:off x="865203" y="2682711"/>
              <a:ext cx="596996" cy="120313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E449BD9-84C3-4F99-81DB-B1585DD5AA8F}"/>
                </a:ext>
              </a:extLst>
            </p:cNvPr>
            <p:cNvSpPr txBox="1"/>
            <p:nvPr/>
          </p:nvSpPr>
          <p:spPr>
            <a:xfrm rot="21361165">
              <a:off x="679207" y="3044214"/>
              <a:ext cx="1048580" cy="400110"/>
            </a:xfrm>
            <a:prstGeom prst="rect">
              <a:avLst/>
            </a:prstGeom>
            <a:noFill/>
          </p:spPr>
          <p:txBody>
            <a:bodyPr wrap="square" rtlCol="0">
              <a:spAutoFit/>
            </a:bodyPr>
            <a:lstStyle/>
            <a:p>
              <a:pPr algn="l"/>
              <a:r>
                <a:rPr lang="en-GB" sz="2000" dirty="0" err="1">
                  <a:solidFill>
                    <a:schemeClr val="accent5">
                      <a:lumMod val="50000"/>
                    </a:schemeClr>
                  </a:solidFill>
                </a:rPr>
                <a:t>Wovor</a:t>
              </a:r>
              <a:endParaRPr lang="en-GB" sz="2000" dirty="0">
                <a:solidFill>
                  <a:schemeClr val="accent5">
                    <a:lumMod val="50000"/>
                  </a:schemeClr>
                </a:solidFill>
              </a:endParaRPr>
            </a:p>
          </p:txBody>
        </p:sp>
      </p:grpSp>
      <p:grpSp>
        <p:nvGrpSpPr>
          <p:cNvPr id="16" name="Group 15">
            <a:extLst>
              <a:ext uri="{FF2B5EF4-FFF2-40B4-BE49-F238E27FC236}">
                <a16:creationId xmlns:a16="http://schemas.microsoft.com/office/drawing/2014/main" id="{A5B0DE69-563D-489F-A9EC-17F1D4004417}"/>
              </a:ext>
            </a:extLst>
          </p:cNvPr>
          <p:cNvGrpSpPr/>
          <p:nvPr/>
        </p:nvGrpSpPr>
        <p:grpSpPr>
          <a:xfrm>
            <a:off x="2000690" y="1782703"/>
            <a:ext cx="1203138" cy="596996"/>
            <a:chOff x="1937580" y="2783620"/>
            <a:chExt cx="1203138" cy="596996"/>
          </a:xfrm>
        </p:grpSpPr>
        <p:pic>
          <p:nvPicPr>
            <p:cNvPr id="42" name="Picture 4" descr="Papyrus, Pergament, Document, Ancient, Paper, Old">
              <a:extLst>
                <a:ext uri="{FF2B5EF4-FFF2-40B4-BE49-F238E27FC236}">
                  <a16:creationId xmlns:a16="http://schemas.microsoft.com/office/drawing/2014/main" id="{F326ACE5-458C-4F5D-99C1-22B757890B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926198">
              <a:off x="2240651" y="2480549"/>
              <a:ext cx="596996" cy="12031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6A4FA4-7363-4E84-8E0A-791948953F3C}"/>
                </a:ext>
              </a:extLst>
            </p:cNvPr>
            <p:cNvSpPr txBox="1"/>
            <p:nvPr/>
          </p:nvSpPr>
          <p:spPr>
            <a:xfrm rot="645675">
              <a:off x="1999451" y="2878682"/>
              <a:ext cx="1135129" cy="400110"/>
            </a:xfrm>
            <a:prstGeom prst="rect">
              <a:avLst/>
            </a:prstGeom>
            <a:noFill/>
          </p:spPr>
          <p:txBody>
            <a:bodyPr wrap="square" rtlCol="0">
              <a:spAutoFit/>
            </a:bodyPr>
            <a:lstStyle/>
            <a:p>
              <a:pPr algn="l"/>
              <a:r>
                <a:rPr lang="en-GB" sz="2000" dirty="0" err="1">
                  <a:solidFill>
                    <a:schemeClr val="accent5">
                      <a:lumMod val="50000"/>
                    </a:schemeClr>
                  </a:solidFill>
                </a:rPr>
                <a:t>Worauf</a:t>
              </a:r>
              <a:endParaRPr lang="en-GB" sz="2000" dirty="0">
                <a:solidFill>
                  <a:schemeClr val="accent5">
                    <a:lumMod val="50000"/>
                  </a:schemeClr>
                </a:solidFill>
              </a:endParaRPr>
            </a:p>
          </p:txBody>
        </p:sp>
      </p:grpSp>
      <p:grpSp>
        <p:nvGrpSpPr>
          <p:cNvPr id="22" name="Group 21">
            <a:extLst>
              <a:ext uri="{FF2B5EF4-FFF2-40B4-BE49-F238E27FC236}">
                <a16:creationId xmlns:a16="http://schemas.microsoft.com/office/drawing/2014/main" id="{0EBFE002-E252-4555-9F25-4386394975E8}"/>
              </a:ext>
            </a:extLst>
          </p:cNvPr>
          <p:cNvGrpSpPr/>
          <p:nvPr/>
        </p:nvGrpSpPr>
        <p:grpSpPr>
          <a:xfrm>
            <a:off x="478704" y="2683008"/>
            <a:ext cx="1203138" cy="596996"/>
            <a:chOff x="562132" y="3899191"/>
            <a:chExt cx="1203138" cy="596996"/>
          </a:xfrm>
        </p:grpSpPr>
        <p:pic>
          <p:nvPicPr>
            <p:cNvPr id="41" name="Picture 4" descr="Papyrus, Pergament, Document, Ancient, Paper, Old">
              <a:extLst>
                <a:ext uri="{FF2B5EF4-FFF2-40B4-BE49-F238E27FC236}">
                  <a16:creationId xmlns:a16="http://schemas.microsoft.com/office/drawing/2014/main" id="{4FDD9EFA-0ADB-420A-B60F-726B09C458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926198">
              <a:off x="865203" y="3596120"/>
              <a:ext cx="596996" cy="120313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47202D9-9925-4647-BDF5-36B588835ADC}"/>
                </a:ext>
              </a:extLst>
            </p:cNvPr>
            <p:cNvSpPr txBox="1"/>
            <p:nvPr/>
          </p:nvSpPr>
          <p:spPr>
            <a:xfrm rot="722962">
              <a:off x="664348" y="3986094"/>
              <a:ext cx="1029707" cy="400110"/>
            </a:xfrm>
            <a:prstGeom prst="rect">
              <a:avLst/>
            </a:prstGeom>
            <a:noFill/>
          </p:spPr>
          <p:txBody>
            <a:bodyPr wrap="square" rtlCol="0">
              <a:spAutoFit/>
            </a:bodyPr>
            <a:lstStyle/>
            <a:p>
              <a:pPr algn="l"/>
              <a:r>
                <a:rPr lang="en-GB" sz="2000" dirty="0" err="1">
                  <a:solidFill>
                    <a:schemeClr val="accent5">
                      <a:lumMod val="50000"/>
                    </a:schemeClr>
                  </a:solidFill>
                </a:rPr>
                <a:t>Woran</a:t>
              </a:r>
              <a:endParaRPr lang="en-GB" sz="2000" dirty="0">
                <a:solidFill>
                  <a:schemeClr val="accent5">
                    <a:lumMod val="50000"/>
                  </a:schemeClr>
                </a:solidFill>
              </a:endParaRPr>
            </a:p>
          </p:txBody>
        </p:sp>
      </p:grpSp>
      <p:grpSp>
        <p:nvGrpSpPr>
          <p:cNvPr id="18" name="Group 17">
            <a:extLst>
              <a:ext uri="{FF2B5EF4-FFF2-40B4-BE49-F238E27FC236}">
                <a16:creationId xmlns:a16="http://schemas.microsoft.com/office/drawing/2014/main" id="{6F3403AE-1E48-4973-84BE-7E8AF5931E7C}"/>
              </a:ext>
            </a:extLst>
          </p:cNvPr>
          <p:cNvGrpSpPr/>
          <p:nvPr/>
        </p:nvGrpSpPr>
        <p:grpSpPr>
          <a:xfrm>
            <a:off x="1989146" y="3666526"/>
            <a:ext cx="1106613" cy="602227"/>
            <a:chOff x="1989146" y="3666526"/>
            <a:chExt cx="1106613" cy="602227"/>
          </a:xfrm>
        </p:grpSpPr>
        <p:pic>
          <p:nvPicPr>
            <p:cNvPr id="43" name="Picture 4" descr="Papyrus, Pergament, Document, Ancient, Paper, Old">
              <a:extLst>
                <a:ext uri="{FF2B5EF4-FFF2-40B4-BE49-F238E27FC236}">
                  <a16:creationId xmlns:a16="http://schemas.microsoft.com/office/drawing/2014/main" id="{84A53C40-2A6F-44D0-8F64-CCFFCBF5BA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026165" flipH="1">
              <a:off x="2223297" y="3432375"/>
              <a:ext cx="602227" cy="10705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FC6FB96-FC28-4DDD-8902-1240230E79E6}"/>
                </a:ext>
              </a:extLst>
            </p:cNvPr>
            <p:cNvSpPr txBox="1"/>
            <p:nvPr/>
          </p:nvSpPr>
          <p:spPr>
            <a:xfrm rot="20974035">
              <a:off x="2020560" y="3776727"/>
              <a:ext cx="1075199" cy="400110"/>
            </a:xfrm>
            <a:prstGeom prst="rect">
              <a:avLst/>
            </a:prstGeom>
            <a:noFill/>
          </p:spPr>
          <p:txBody>
            <a:bodyPr wrap="square" rtlCol="0">
              <a:spAutoFit/>
            </a:bodyPr>
            <a:lstStyle/>
            <a:p>
              <a:pPr algn="l"/>
              <a:r>
                <a:rPr lang="en-GB" sz="2000" dirty="0" err="1">
                  <a:solidFill>
                    <a:schemeClr val="accent5">
                      <a:lumMod val="50000"/>
                    </a:schemeClr>
                  </a:solidFill>
                </a:rPr>
                <a:t>Wovor</a:t>
              </a:r>
              <a:endParaRPr lang="en-GB" sz="2000" dirty="0">
                <a:solidFill>
                  <a:schemeClr val="accent5">
                    <a:lumMod val="50000"/>
                  </a:schemeClr>
                </a:solidFill>
              </a:endParaRPr>
            </a:p>
          </p:txBody>
        </p:sp>
      </p:grpSp>
      <p:grpSp>
        <p:nvGrpSpPr>
          <p:cNvPr id="26" name="Group 25">
            <a:extLst>
              <a:ext uri="{FF2B5EF4-FFF2-40B4-BE49-F238E27FC236}">
                <a16:creationId xmlns:a16="http://schemas.microsoft.com/office/drawing/2014/main" id="{D7C0AD24-378E-4918-A618-EAA54DE77D31}"/>
              </a:ext>
            </a:extLst>
          </p:cNvPr>
          <p:cNvGrpSpPr/>
          <p:nvPr/>
        </p:nvGrpSpPr>
        <p:grpSpPr>
          <a:xfrm>
            <a:off x="1899617" y="2767082"/>
            <a:ext cx="1399643" cy="596996"/>
            <a:chOff x="1743608" y="4517091"/>
            <a:chExt cx="1399643" cy="596996"/>
          </a:xfrm>
        </p:grpSpPr>
        <p:pic>
          <p:nvPicPr>
            <p:cNvPr id="44" name="Picture 4" descr="Papyrus, Pergament, Document, Ancient, Paper, Old">
              <a:extLst>
                <a:ext uri="{FF2B5EF4-FFF2-40B4-BE49-F238E27FC236}">
                  <a16:creationId xmlns:a16="http://schemas.microsoft.com/office/drawing/2014/main" id="{7228FDE4-9BE8-4746-9889-09C4242BDAB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026165">
              <a:off x="2109921" y="4150778"/>
              <a:ext cx="596996" cy="1329622"/>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673ABA71-776E-4B96-ADBE-73612EB0E5E1}"/>
                </a:ext>
              </a:extLst>
            </p:cNvPr>
            <p:cNvSpPr txBox="1"/>
            <p:nvPr/>
          </p:nvSpPr>
          <p:spPr>
            <a:xfrm rot="21217125">
              <a:off x="1770953" y="4623587"/>
              <a:ext cx="1372298" cy="400110"/>
            </a:xfrm>
            <a:prstGeom prst="rect">
              <a:avLst/>
            </a:prstGeom>
            <a:noFill/>
          </p:spPr>
          <p:txBody>
            <a:bodyPr wrap="square" rtlCol="0">
              <a:spAutoFit/>
            </a:bodyPr>
            <a:lstStyle/>
            <a:p>
              <a:pPr algn="l"/>
              <a:r>
                <a:rPr lang="en-GB" sz="2000" dirty="0" err="1">
                  <a:solidFill>
                    <a:schemeClr val="accent5">
                      <a:lumMod val="50000"/>
                    </a:schemeClr>
                  </a:solidFill>
                </a:rPr>
                <a:t>Worüber</a:t>
              </a:r>
              <a:endParaRPr lang="en-GB" sz="2000" dirty="0">
                <a:solidFill>
                  <a:schemeClr val="accent5">
                    <a:lumMod val="50000"/>
                  </a:schemeClr>
                </a:solidFill>
              </a:endParaRPr>
            </a:p>
          </p:txBody>
        </p:sp>
      </p:grpSp>
      <p:grpSp>
        <p:nvGrpSpPr>
          <p:cNvPr id="12" name="Group 11">
            <a:extLst>
              <a:ext uri="{FF2B5EF4-FFF2-40B4-BE49-F238E27FC236}">
                <a16:creationId xmlns:a16="http://schemas.microsoft.com/office/drawing/2014/main" id="{06985A7F-D1C3-4591-BC96-8A646B78FA88}"/>
              </a:ext>
            </a:extLst>
          </p:cNvPr>
          <p:cNvGrpSpPr/>
          <p:nvPr/>
        </p:nvGrpSpPr>
        <p:grpSpPr>
          <a:xfrm>
            <a:off x="455776" y="1809109"/>
            <a:ext cx="1329622" cy="596996"/>
            <a:chOff x="456498" y="2029060"/>
            <a:chExt cx="1329622" cy="596996"/>
          </a:xfrm>
        </p:grpSpPr>
        <p:pic>
          <p:nvPicPr>
            <p:cNvPr id="47" name="Picture 4" descr="Papyrus, Pergament, Document, Ancient, Paper, Old">
              <a:extLst>
                <a:ext uri="{FF2B5EF4-FFF2-40B4-BE49-F238E27FC236}">
                  <a16:creationId xmlns:a16="http://schemas.microsoft.com/office/drawing/2014/main" id="{8989038B-2154-4A1F-8C37-99C651CA541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138947">
              <a:off x="822811" y="1662747"/>
              <a:ext cx="596996" cy="132962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96D0981-94CE-44AB-B40F-68E14C8AC691}"/>
                </a:ext>
              </a:extLst>
            </p:cNvPr>
            <p:cNvSpPr txBox="1"/>
            <p:nvPr/>
          </p:nvSpPr>
          <p:spPr>
            <a:xfrm rot="21208650">
              <a:off x="624906" y="2147060"/>
              <a:ext cx="1089188" cy="400110"/>
            </a:xfrm>
            <a:prstGeom prst="rect">
              <a:avLst/>
            </a:prstGeom>
            <a:noFill/>
          </p:spPr>
          <p:txBody>
            <a:bodyPr wrap="square" rtlCol="0">
              <a:spAutoFit/>
            </a:bodyPr>
            <a:lstStyle/>
            <a:p>
              <a:pPr algn="l"/>
              <a:r>
                <a:rPr lang="en-GB" sz="2000" dirty="0" err="1">
                  <a:solidFill>
                    <a:schemeClr val="accent5">
                      <a:lumMod val="50000"/>
                    </a:schemeClr>
                  </a:solidFill>
                </a:rPr>
                <a:t>Wofür</a:t>
              </a:r>
              <a:endParaRPr lang="en-GB" sz="2000" dirty="0">
                <a:solidFill>
                  <a:schemeClr val="accent5">
                    <a:lumMod val="50000"/>
                  </a:schemeClr>
                </a:solidFill>
              </a:endParaRPr>
            </a:p>
          </p:txBody>
        </p:sp>
      </p:grpSp>
      <p:pic>
        <p:nvPicPr>
          <p:cNvPr id="48" name="Picture 4" descr="Papyrus, Pergament, Document, Ancient, Paper, Old">
            <a:extLst>
              <a:ext uri="{FF2B5EF4-FFF2-40B4-BE49-F238E27FC236}">
                <a16:creationId xmlns:a16="http://schemas.microsoft.com/office/drawing/2014/main" id="{30962BDA-1BB2-4CA0-B00F-DACD90C88EC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130987">
            <a:off x="4573151" y="957182"/>
            <a:ext cx="973993" cy="213706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7B2D2B7-55D8-437E-9EB4-6371E1C27CEB}"/>
              </a:ext>
            </a:extLst>
          </p:cNvPr>
          <p:cNvSpPr txBox="1"/>
          <p:nvPr/>
        </p:nvSpPr>
        <p:spPr>
          <a:xfrm>
            <a:off x="4041823" y="1896694"/>
            <a:ext cx="2269714" cy="400110"/>
          </a:xfrm>
          <a:prstGeom prst="rect">
            <a:avLst/>
          </a:prstGeom>
          <a:noFill/>
        </p:spPr>
        <p:txBody>
          <a:bodyPr wrap="square" rtlCol="0">
            <a:spAutoFit/>
          </a:bodyPr>
          <a:lstStyle/>
          <a:p>
            <a:pPr algn="l"/>
            <a:r>
              <a:rPr lang="en-GB" sz="2000" dirty="0" err="1">
                <a:solidFill>
                  <a:schemeClr val="accent5">
                    <a:lumMod val="50000"/>
                  </a:schemeClr>
                </a:solidFill>
              </a:rPr>
              <a:t>freuen</a:t>
            </a:r>
            <a:r>
              <a:rPr lang="en-GB" sz="2000" dirty="0">
                <a:solidFill>
                  <a:schemeClr val="accent5">
                    <a:lumMod val="50000"/>
                  </a:schemeClr>
                </a:solidFill>
              </a:rPr>
              <a:t> Sie </a:t>
            </a:r>
            <a:r>
              <a:rPr lang="en-GB" sz="2000" dirty="0" err="1">
                <a:solidFill>
                  <a:schemeClr val="accent5">
                    <a:lumMod val="50000"/>
                  </a:schemeClr>
                </a:solidFill>
              </a:rPr>
              <a:t>sich</a:t>
            </a:r>
            <a:r>
              <a:rPr lang="en-GB" sz="2000" dirty="0">
                <a:solidFill>
                  <a:schemeClr val="accent5">
                    <a:lumMod val="50000"/>
                  </a:schemeClr>
                </a:solidFill>
              </a:rPr>
              <a:t>?</a:t>
            </a:r>
          </a:p>
        </p:txBody>
      </p:sp>
      <p:pic>
        <p:nvPicPr>
          <p:cNvPr id="50" name="Picture 4" descr="Papyrus, Pergament, Document, Ancient, Paper, Old">
            <a:extLst>
              <a:ext uri="{FF2B5EF4-FFF2-40B4-BE49-F238E27FC236}">
                <a16:creationId xmlns:a16="http://schemas.microsoft.com/office/drawing/2014/main" id="{3CB22C29-FA61-45A3-BADC-982D1B3DF8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130987">
            <a:off x="7462531" y="663017"/>
            <a:ext cx="973993" cy="321977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F1A7E977-9B81-4591-97B2-9063A1835EA4}"/>
              </a:ext>
            </a:extLst>
          </p:cNvPr>
          <p:cNvSpPr txBox="1"/>
          <p:nvPr/>
        </p:nvSpPr>
        <p:spPr>
          <a:xfrm>
            <a:off x="6558085" y="2045866"/>
            <a:ext cx="2992239" cy="400110"/>
          </a:xfrm>
          <a:prstGeom prst="rect">
            <a:avLst/>
          </a:prstGeom>
          <a:noFill/>
        </p:spPr>
        <p:txBody>
          <a:bodyPr wrap="square">
            <a:spAutoFit/>
          </a:bodyPr>
          <a:lstStyle/>
          <a:p>
            <a:r>
              <a:rPr lang="de-DE" sz="2000" dirty="0">
                <a:solidFill>
                  <a:schemeClr val="accent5">
                    <a:lumMod val="50000"/>
                  </a:schemeClr>
                </a:solidFill>
              </a:rPr>
              <a:t>interessieren Sie sich?</a:t>
            </a:r>
            <a:endParaRPr lang="en-GB" sz="2000" dirty="0">
              <a:solidFill>
                <a:schemeClr val="accent5">
                  <a:lumMod val="50000"/>
                </a:schemeClr>
              </a:solidFill>
            </a:endParaRPr>
          </a:p>
        </p:txBody>
      </p:sp>
      <p:pic>
        <p:nvPicPr>
          <p:cNvPr id="51" name="Picture 4" descr="Papyrus, Pergament, Document, Ancient, Paper, Old">
            <a:extLst>
              <a:ext uri="{FF2B5EF4-FFF2-40B4-BE49-F238E27FC236}">
                <a16:creationId xmlns:a16="http://schemas.microsoft.com/office/drawing/2014/main" id="{16F3726D-DAC9-4392-A851-3D311298CE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593689">
            <a:off x="7418181" y="2260074"/>
            <a:ext cx="1137699" cy="306738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DF19CB0-332F-4456-A595-468229CDE60B}"/>
              </a:ext>
            </a:extLst>
          </p:cNvPr>
          <p:cNvSpPr txBox="1"/>
          <p:nvPr/>
        </p:nvSpPr>
        <p:spPr>
          <a:xfrm rot="381879">
            <a:off x="6654132" y="3485152"/>
            <a:ext cx="3286067" cy="707885"/>
          </a:xfrm>
          <a:prstGeom prst="rect">
            <a:avLst/>
          </a:prstGeom>
          <a:noFill/>
        </p:spPr>
        <p:txBody>
          <a:bodyPr wrap="square">
            <a:spAutoFit/>
          </a:bodyPr>
          <a:lstStyle/>
          <a:p>
            <a:r>
              <a:rPr lang="de-DE" sz="2000" dirty="0">
                <a:solidFill>
                  <a:schemeClr val="accent5">
                    <a:lumMod val="50000"/>
                  </a:schemeClr>
                </a:solidFill>
              </a:rPr>
              <a:t>nehmen</a:t>
            </a:r>
            <a:r>
              <a:rPr lang="de-DE" dirty="0"/>
              <a:t> </a:t>
            </a:r>
            <a:r>
              <a:rPr lang="de-DE" sz="2000" dirty="0">
                <a:solidFill>
                  <a:schemeClr val="accent5">
                    <a:lumMod val="50000"/>
                  </a:schemeClr>
                </a:solidFill>
              </a:rPr>
              <a:t>sie nächsten Monat teil?</a:t>
            </a:r>
            <a:endParaRPr lang="en-GB" sz="2000" dirty="0">
              <a:solidFill>
                <a:schemeClr val="accent5">
                  <a:lumMod val="50000"/>
                </a:schemeClr>
              </a:solidFill>
            </a:endParaRPr>
          </a:p>
        </p:txBody>
      </p:sp>
      <p:pic>
        <p:nvPicPr>
          <p:cNvPr id="52" name="Picture 4" descr="Papyrus, Pergament, Document, Ancient, Paper, Old">
            <a:extLst>
              <a:ext uri="{FF2B5EF4-FFF2-40B4-BE49-F238E27FC236}">
                <a16:creationId xmlns:a16="http://schemas.microsoft.com/office/drawing/2014/main" id="{9F7618FC-5FD1-4A36-BF8A-C49916211F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560612">
            <a:off x="10326214" y="1552859"/>
            <a:ext cx="973993" cy="196290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98F7E776-DCBA-40A2-A46A-98E4F69D0C73}"/>
              </a:ext>
            </a:extLst>
          </p:cNvPr>
          <p:cNvSpPr txBox="1"/>
          <p:nvPr/>
        </p:nvSpPr>
        <p:spPr>
          <a:xfrm>
            <a:off x="10083452" y="2180370"/>
            <a:ext cx="1640910" cy="707886"/>
          </a:xfrm>
          <a:prstGeom prst="rect">
            <a:avLst/>
          </a:prstGeom>
          <a:noFill/>
        </p:spPr>
        <p:txBody>
          <a:bodyPr wrap="square" rtlCol="0">
            <a:spAutoFit/>
          </a:bodyPr>
          <a:lstStyle/>
          <a:p>
            <a:pPr algn="l"/>
            <a:r>
              <a:rPr lang="en-GB" sz="2000" dirty="0" err="1">
                <a:solidFill>
                  <a:schemeClr val="accent5">
                    <a:lumMod val="50000"/>
                  </a:schemeClr>
                </a:solidFill>
              </a:rPr>
              <a:t>haben</a:t>
            </a:r>
            <a:r>
              <a:rPr lang="en-GB" sz="2000" dirty="0">
                <a:solidFill>
                  <a:schemeClr val="accent5">
                    <a:lumMod val="50000"/>
                  </a:schemeClr>
                </a:solidFill>
              </a:rPr>
              <a:t> Sie Angst?</a:t>
            </a:r>
          </a:p>
        </p:txBody>
      </p:sp>
      <p:pic>
        <p:nvPicPr>
          <p:cNvPr id="55" name="Picture 4" descr="Papyrus, Pergament, Document, Ancient, Paper, Old">
            <a:extLst>
              <a:ext uri="{FF2B5EF4-FFF2-40B4-BE49-F238E27FC236}">
                <a16:creationId xmlns:a16="http://schemas.microsoft.com/office/drawing/2014/main" id="{EBFA173D-0600-462B-82D8-AEE6006D6FE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7291365" y="3990755"/>
            <a:ext cx="1137699" cy="263994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F737F704-40A6-44AA-9D39-CE403B4A4C40}"/>
              </a:ext>
            </a:extLst>
          </p:cNvPr>
          <p:cNvSpPr txBox="1"/>
          <p:nvPr/>
        </p:nvSpPr>
        <p:spPr>
          <a:xfrm rot="21567746">
            <a:off x="6807206" y="4962289"/>
            <a:ext cx="2468445" cy="707886"/>
          </a:xfrm>
          <a:prstGeom prst="rect">
            <a:avLst/>
          </a:prstGeom>
          <a:noFill/>
        </p:spPr>
        <p:txBody>
          <a:bodyPr wrap="square">
            <a:spAutoFit/>
          </a:bodyPr>
          <a:lstStyle/>
          <a:p>
            <a:r>
              <a:rPr lang="de-DE" sz="2000" dirty="0">
                <a:solidFill>
                  <a:schemeClr val="accent5">
                    <a:lumMod val="50000"/>
                  </a:schemeClr>
                </a:solidFill>
              </a:rPr>
              <a:t>warnen Sie in diesem Artikel? </a:t>
            </a:r>
            <a:endParaRPr lang="en-GB" sz="2000" dirty="0">
              <a:solidFill>
                <a:schemeClr val="accent5">
                  <a:lumMod val="50000"/>
                </a:schemeClr>
              </a:solidFill>
            </a:endParaRPr>
          </a:p>
        </p:txBody>
      </p:sp>
      <p:pic>
        <p:nvPicPr>
          <p:cNvPr id="56" name="Picture 4" descr="Papyrus, Pergament, Document, Ancient, Paper, Old">
            <a:extLst>
              <a:ext uri="{FF2B5EF4-FFF2-40B4-BE49-F238E27FC236}">
                <a16:creationId xmlns:a16="http://schemas.microsoft.com/office/drawing/2014/main" id="{6D383346-5058-4488-94E9-A26DA5BF0EA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185280">
            <a:off x="10111960" y="3527170"/>
            <a:ext cx="1383750" cy="232645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3CC6E87A-A574-49C2-A961-2067314128A2}"/>
              </a:ext>
            </a:extLst>
          </p:cNvPr>
          <p:cNvSpPr txBox="1"/>
          <p:nvPr/>
        </p:nvSpPr>
        <p:spPr>
          <a:xfrm>
            <a:off x="9871453" y="4297009"/>
            <a:ext cx="1843534" cy="707886"/>
          </a:xfrm>
          <a:prstGeom prst="rect">
            <a:avLst/>
          </a:prstGeom>
          <a:noFill/>
        </p:spPr>
        <p:txBody>
          <a:bodyPr wrap="square">
            <a:spAutoFit/>
          </a:bodyPr>
          <a:lstStyle/>
          <a:p>
            <a:r>
              <a:rPr lang="de-DE" sz="2000" dirty="0">
                <a:solidFill>
                  <a:schemeClr val="accent5">
                    <a:lumMod val="50000"/>
                  </a:schemeClr>
                </a:solidFill>
              </a:rPr>
              <a:t>hoffen Sie für die Welt?</a:t>
            </a:r>
            <a:endParaRPr lang="en-GB" sz="2000" dirty="0">
              <a:solidFill>
                <a:schemeClr val="accent5">
                  <a:lumMod val="50000"/>
                </a:schemeClr>
              </a:solidFill>
            </a:endParaRPr>
          </a:p>
        </p:txBody>
      </p:sp>
      <p:pic>
        <p:nvPicPr>
          <p:cNvPr id="57" name="Picture 4" descr="Papyrus, Pergament, Document, Ancient, Paper, Old">
            <a:extLst>
              <a:ext uri="{FF2B5EF4-FFF2-40B4-BE49-F238E27FC236}">
                <a16:creationId xmlns:a16="http://schemas.microsoft.com/office/drawing/2014/main" id="{21C48BF0-8D6C-4325-A7BF-308E7130779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670248">
            <a:off x="4229102" y="3578227"/>
            <a:ext cx="1220423" cy="232645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4537B764-04D8-4615-B43A-6FC2B29672EF}"/>
              </a:ext>
            </a:extLst>
          </p:cNvPr>
          <p:cNvSpPr txBox="1"/>
          <p:nvPr/>
        </p:nvSpPr>
        <p:spPr>
          <a:xfrm>
            <a:off x="3840229" y="4339126"/>
            <a:ext cx="2167325" cy="707886"/>
          </a:xfrm>
          <a:prstGeom prst="rect">
            <a:avLst/>
          </a:prstGeom>
          <a:noFill/>
        </p:spPr>
        <p:txBody>
          <a:bodyPr wrap="square">
            <a:spAutoFit/>
          </a:bodyPr>
          <a:lstStyle/>
          <a:p>
            <a:r>
              <a:rPr lang="de-DE" sz="2000" dirty="0">
                <a:solidFill>
                  <a:schemeClr val="accent5">
                    <a:lumMod val="50000"/>
                  </a:schemeClr>
                </a:solidFill>
              </a:rPr>
              <a:t>können wir uns informieren?</a:t>
            </a:r>
            <a:endParaRPr lang="en-GB" sz="2000" dirty="0">
              <a:solidFill>
                <a:schemeClr val="accent5">
                  <a:lumMod val="50000"/>
                </a:schemeClr>
              </a:solidFill>
            </a:endParaRPr>
          </a:p>
        </p:txBody>
      </p:sp>
      <p:pic>
        <p:nvPicPr>
          <p:cNvPr id="58" name="Picture 4" descr="Papyrus, Pergament, Document, Ancient, Paper, Old">
            <a:extLst>
              <a:ext uri="{FF2B5EF4-FFF2-40B4-BE49-F238E27FC236}">
                <a16:creationId xmlns:a16="http://schemas.microsoft.com/office/drawing/2014/main" id="{2B342ACF-66E6-4A5E-A044-F98D644CEA3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249610">
            <a:off x="4401709" y="1944324"/>
            <a:ext cx="1009117" cy="263994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03E2AEAB-A129-498A-90E6-E9742615F615}"/>
              </a:ext>
            </a:extLst>
          </p:cNvPr>
          <p:cNvSpPr txBox="1"/>
          <p:nvPr/>
        </p:nvSpPr>
        <p:spPr>
          <a:xfrm rot="21331553">
            <a:off x="3820128" y="2875881"/>
            <a:ext cx="2452406" cy="707886"/>
          </a:xfrm>
          <a:prstGeom prst="rect">
            <a:avLst/>
          </a:prstGeom>
          <a:noFill/>
        </p:spPr>
        <p:txBody>
          <a:bodyPr wrap="square">
            <a:spAutoFit/>
          </a:bodyPr>
          <a:lstStyle/>
          <a:p>
            <a:r>
              <a:rPr lang="de-DE" sz="2000" dirty="0">
                <a:solidFill>
                  <a:schemeClr val="accent5">
                    <a:lumMod val="50000"/>
                  </a:schemeClr>
                </a:solidFill>
              </a:rPr>
              <a:t>können wir Druck machen?</a:t>
            </a:r>
            <a:endParaRPr lang="en-GB" sz="2000" dirty="0">
              <a:solidFill>
                <a:schemeClr val="accent5">
                  <a:lumMod val="50000"/>
                </a:schemeClr>
              </a:solidFill>
            </a:endParaRPr>
          </a:p>
        </p:txBody>
      </p:sp>
      <p:sp>
        <p:nvSpPr>
          <p:cNvPr id="59" name="Action Button: Custom 16">
            <a:hlinkClick r:id="" action="ppaction://noaction" highlightClick="1">
              <a:snd r:embed="rId14" name="9.3.2.1 slide 25 1.wav"/>
            </a:hlinkClick>
            <a:extLst>
              <a:ext uri="{FF2B5EF4-FFF2-40B4-BE49-F238E27FC236}">
                <a16:creationId xmlns:a16="http://schemas.microsoft.com/office/drawing/2014/main" id="{CF3CA009-AA02-4326-B2E1-997A71643843}"/>
              </a:ext>
            </a:extLst>
          </p:cNvPr>
          <p:cNvSpPr/>
          <p:nvPr/>
        </p:nvSpPr>
        <p:spPr>
          <a:xfrm>
            <a:off x="371349" y="5450364"/>
            <a:ext cx="393922"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0" name="Action Button: Custom 16">
            <a:hlinkClick r:id="" action="ppaction://noaction" highlightClick="1">
              <a:snd r:embed="rId15" name="9.3.2.1 slide 25 2.wav"/>
            </a:hlinkClick>
            <a:extLst>
              <a:ext uri="{FF2B5EF4-FFF2-40B4-BE49-F238E27FC236}">
                <a16:creationId xmlns:a16="http://schemas.microsoft.com/office/drawing/2014/main" id="{B1E38EDF-5302-46BC-B53C-465ABDB5CCF8}"/>
              </a:ext>
            </a:extLst>
          </p:cNvPr>
          <p:cNvSpPr/>
          <p:nvPr/>
        </p:nvSpPr>
        <p:spPr>
          <a:xfrm>
            <a:off x="947764" y="545036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1" name="Action Button: Custom 16">
            <a:hlinkClick r:id="" action="ppaction://noaction" highlightClick="1">
              <a:snd r:embed="rId16" name="9.3.2.1 slide 25 3.wav"/>
            </a:hlinkClick>
            <a:extLst>
              <a:ext uri="{FF2B5EF4-FFF2-40B4-BE49-F238E27FC236}">
                <a16:creationId xmlns:a16="http://schemas.microsoft.com/office/drawing/2014/main" id="{BF77FC64-2C82-494A-BA9A-DA98D6376053}"/>
              </a:ext>
            </a:extLst>
          </p:cNvPr>
          <p:cNvSpPr/>
          <p:nvPr/>
        </p:nvSpPr>
        <p:spPr>
          <a:xfrm>
            <a:off x="1526257" y="545036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2" name="Action Button: Custom 16">
            <a:hlinkClick r:id="" action="ppaction://noaction" highlightClick="1">
              <a:snd r:embed="rId17" name="9.3.2.1 slide 25 4.wav"/>
            </a:hlinkClick>
            <a:extLst>
              <a:ext uri="{FF2B5EF4-FFF2-40B4-BE49-F238E27FC236}">
                <a16:creationId xmlns:a16="http://schemas.microsoft.com/office/drawing/2014/main" id="{14C948D1-8206-40EA-9ACA-E83C4ABBE99C}"/>
              </a:ext>
            </a:extLst>
          </p:cNvPr>
          <p:cNvSpPr/>
          <p:nvPr/>
        </p:nvSpPr>
        <p:spPr>
          <a:xfrm>
            <a:off x="2104750" y="545036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3" name="Action Button: Custom 16">
            <a:hlinkClick r:id="" action="ppaction://noaction" highlightClick="1">
              <a:snd r:embed="rId18" name="9.3.2.1 slide 25 5.wav"/>
            </a:hlinkClick>
            <a:extLst>
              <a:ext uri="{FF2B5EF4-FFF2-40B4-BE49-F238E27FC236}">
                <a16:creationId xmlns:a16="http://schemas.microsoft.com/office/drawing/2014/main" id="{EFD7085B-C73B-4FEA-8940-2F6B55CB0315}"/>
              </a:ext>
            </a:extLst>
          </p:cNvPr>
          <p:cNvSpPr/>
          <p:nvPr/>
        </p:nvSpPr>
        <p:spPr>
          <a:xfrm>
            <a:off x="2683243" y="545036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4" name="Action Button: Custom 16">
            <a:hlinkClick r:id="" action="ppaction://noaction" highlightClick="1">
              <a:snd r:embed="rId19" name="9.3.2.1 slide 25 6.wav"/>
            </a:hlinkClick>
            <a:extLst>
              <a:ext uri="{FF2B5EF4-FFF2-40B4-BE49-F238E27FC236}">
                <a16:creationId xmlns:a16="http://schemas.microsoft.com/office/drawing/2014/main" id="{97F709DB-DC7F-4231-9773-FB23C9FF3187}"/>
              </a:ext>
            </a:extLst>
          </p:cNvPr>
          <p:cNvSpPr/>
          <p:nvPr/>
        </p:nvSpPr>
        <p:spPr>
          <a:xfrm>
            <a:off x="3261736" y="545036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5" name="Action Button: Custom 16">
            <a:hlinkClick r:id="" action="ppaction://noaction" highlightClick="1">
              <a:snd r:embed="rId20" name="9.3.2.1 slide 25 7.wav"/>
            </a:hlinkClick>
            <a:extLst>
              <a:ext uri="{FF2B5EF4-FFF2-40B4-BE49-F238E27FC236}">
                <a16:creationId xmlns:a16="http://schemas.microsoft.com/office/drawing/2014/main" id="{E546DBEC-190D-4B5F-991C-AB413F8E802F}"/>
              </a:ext>
            </a:extLst>
          </p:cNvPr>
          <p:cNvSpPr/>
          <p:nvPr/>
        </p:nvSpPr>
        <p:spPr>
          <a:xfrm>
            <a:off x="3840229" y="545036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6" name="Action Button: Custom 16">
            <a:hlinkClick r:id="" action="ppaction://noaction" highlightClick="1">
              <a:snd r:embed="rId21" name="9.3.2.1 slide 25 8.wav"/>
            </a:hlinkClick>
            <a:extLst>
              <a:ext uri="{FF2B5EF4-FFF2-40B4-BE49-F238E27FC236}">
                <a16:creationId xmlns:a16="http://schemas.microsoft.com/office/drawing/2014/main" id="{34F27ECF-928C-4B26-BB13-D611E3E6E8F4}"/>
              </a:ext>
            </a:extLst>
          </p:cNvPr>
          <p:cNvSpPr/>
          <p:nvPr/>
        </p:nvSpPr>
        <p:spPr>
          <a:xfrm>
            <a:off x="4418719" y="545036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8" name="Picture 7" descr="A picture containing text, toy, doll, vector graphics&#10;&#10;Description automatically generated">
            <a:extLst>
              <a:ext uri="{FF2B5EF4-FFF2-40B4-BE49-F238E27FC236}">
                <a16:creationId xmlns:a16="http://schemas.microsoft.com/office/drawing/2014/main" id="{5D05A761-2912-4228-930E-72FE5A37F84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1272674" y="526606"/>
            <a:ext cx="1008735" cy="2245302"/>
          </a:xfrm>
          <a:prstGeom prst="rect">
            <a:avLst/>
          </a:prstGeom>
        </p:spPr>
      </p:pic>
      <p:pic>
        <p:nvPicPr>
          <p:cNvPr id="10" name="Picture 9">
            <a:extLst>
              <a:ext uri="{FF2B5EF4-FFF2-40B4-BE49-F238E27FC236}">
                <a16:creationId xmlns:a16="http://schemas.microsoft.com/office/drawing/2014/main" id="{0FC1413F-8A2D-4E25-A2FD-AB7DA4ACDD7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223394" y="-56591"/>
            <a:ext cx="1000133" cy="1345340"/>
          </a:xfrm>
          <a:prstGeom prst="rect">
            <a:avLst/>
          </a:prstGeom>
        </p:spPr>
      </p:pic>
      <p:sp>
        <p:nvSpPr>
          <p:cNvPr id="11" name="Rectangle 10">
            <a:extLst>
              <a:ext uri="{FF2B5EF4-FFF2-40B4-BE49-F238E27FC236}">
                <a16:creationId xmlns:a16="http://schemas.microsoft.com/office/drawing/2014/main" id="{BE4459B8-103B-4F18-8239-EE0AE3720B37}"/>
              </a:ext>
            </a:extLst>
          </p:cNvPr>
          <p:cNvSpPr/>
          <p:nvPr/>
        </p:nvSpPr>
        <p:spPr>
          <a:xfrm>
            <a:off x="371349" y="5861527"/>
            <a:ext cx="393922" cy="396000"/>
          </a:xfrm>
          <a:prstGeom prst="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A</a:t>
            </a:r>
          </a:p>
        </p:txBody>
      </p:sp>
      <p:sp>
        <p:nvSpPr>
          <p:cNvPr id="53" name="Rectangle 52">
            <a:extLst>
              <a:ext uri="{FF2B5EF4-FFF2-40B4-BE49-F238E27FC236}">
                <a16:creationId xmlns:a16="http://schemas.microsoft.com/office/drawing/2014/main" id="{752A5C4C-1CE4-4E19-A986-D24F817FD4DE}"/>
              </a:ext>
            </a:extLst>
          </p:cNvPr>
          <p:cNvSpPr/>
          <p:nvPr/>
        </p:nvSpPr>
        <p:spPr>
          <a:xfrm>
            <a:off x="3616840" y="1552456"/>
            <a:ext cx="393922" cy="396000"/>
          </a:xfrm>
          <a:prstGeom prst="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A</a:t>
            </a:r>
          </a:p>
        </p:txBody>
      </p:sp>
      <p:sp>
        <p:nvSpPr>
          <p:cNvPr id="54" name="Rectangle 53">
            <a:extLst>
              <a:ext uri="{FF2B5EF4-FFF2-40B4-BE49-F238E27FC236}">
                <a16:creationId xmlns:a16="http://schemas.microsoft.com/office/drawing/2014/main" id="{1A8381FF-31D0-42F6-8B20-E394C4C72918}"/>
              </a:ext>
            </a:extLst>
          </p:cNvPr>
          <p:cNvSpPr/>
          <p:nvPr/>
        </p:nvSpPr>
        <p:spPr>
          <a:xfrm>
            <a:off x="6243883" y="1642448"/>
            <a:ext cx="393922" cy="396000"/>
          </a:xfrm>
          <a:prstGeom prst="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B</a:t>
            </a:r>
          </a:p>
        </p:txBody>
      </p:sp>
      <p:sp>
        <p:nvSpPr>
          <p:cNvPr id="67" name="Rectangle 66">
            <a:extLst>
              <a:ext uri="{FF2B5EF4-FFF2-40B4-BE49-F238E27FC236}">
                <a16:creationId xmlns:a16="http://schemas.microsoft.com/office/drawing/2014/main" id="{50F8268C-73D9-46C2-AD9F-D62DE746E8A1}"/>
              </a:ext>
            </a:extLst>
          </p:cNvPr>
          <p:cNvSpPr/>
          <p:nvPr/>
        </p:nvSpPr>
        <p:spPr>
          <a:xfrm>
            <a:off x="9728382" y="1840360"/>
            <a:ext cx="393922" cy="396000"/>
          </a:xfrm>
          <a:prstGeom prst="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C</a:t>
            </a:r>
          </a:p>
        </p:txBody>
      </p:sp>
      <p:sp>
        <p:nvSpPr>
          <p:cNvPr id="68" name="Rectangle 67">
            <a:extLst>
              <a:ext uri="{FF2B5EF4-FFF2-40B4-BE49-F238E27FC236}">
                <a16:creationId xmlns:a16="http://schemas.microsoft.com/office/drawing/2014/main" id="{39EDAA20-E21F-4AAA-99CC-283F5C3D1377}"/>
              </a:ext>
            </a:extLst>
          </p:cNvPr>
          <p:cNvSpPr/>
          <p:nvPr/>
        </p:nvSpPr>
        <p:spPr>
          <a:xfrm>
            <a:off x="3473529" y="2739463"/>
            <a:ext cx="393922" cy="396000"/>
          </a:xfrm>
          <a:prstGeom prst="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D</a:t>
            </a:r>
          </a:p>
        </p:txBody>
      </p:sp>
      <p:sp>
        <p:nvSpPr>
          <p:cNvPr id="69" name="Rectangle 68">
            <a:extLst>
              <a:ext uri="{FF2B5EF4-FFF2-40B4-BE49-F238E27FC236}">
                <a16:creationId xmlns:a16="http://schemas.microsoft.com/office/drawing/2014/main" id="{43BD9ED9-1889-47EF-BDBA-E7F448C3CF3F}"/>
              </a:ext>
            </a:extLst>
          </p:cNvPr>
          <p:cNvSpPr/>
          <p:nvPr/>
        </p:nvSpPr>
        <p:spPr>
          <a:xfrm>
            <a:off x="6495910" y="3064539"/>
            <a:ext cx="393922" cy="396000"/>
          </a:xfrm>
          <a:prstGeom prst="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E</a:t>
            </a:r>
          </a:p>
        </p:txBody>
      </p:sp>
      <p:sp>
        <p:nvSpPr>
          <p:cNvPr id="70" name="Rectangle 69">
            <a:extLst>
              <a:ext uri="{FF2B5EF4-FFF2-40B4-BE49-F238E27FC236}">
                <a16:creationId xmlns:a16="http://schemas.microsoft.com/office/drawing/2014/main" id="{8FBC4D40-F62C-448E-844A-64482B3D3CB9}"/>
              </a:ext>
            </a:extLst>
          </p:cNvPr>
          <p:cNvSpPr/>
          <p:nvPr/>
        </p:nvSpPr>
        <p:spPr>
          <a:xfrm>
            <a:off x="9579765" y="4051944"/>
            <a:ext cx="393922" cy="396000"/>
          </a:xfrm>
          <a:prstGeom prst="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H</a:t>
            </a:r>
          </a:p>
        </p:txBody>
      </p:sp>
      <p:sp>
        <p:nvSpPr>
          <p:cNvPr id="71" name="Rectangle 70">
            <a:extLst>
              <a:ext uri="{FF2B5EF4-FFF2-40B4-BE49-F238E27FC236}">
                <a16:creationId xmlns:a16="http://schemas.microsoft.com/office/drawing/2014/main" id="{C7A9D772-654E-4172-BD1C-F85BCB1A803D}"/>
              </a:ext>
            </a:extLst>
          </p:cNvPr>
          <p:cNvSpPr/>
          <p:nvPr/>
        </p:nvSpPr>
        <p:spPr>
          <a:xfrm>
            <a:off x="3515456" y="4054003"/>
            <a:ext cx="393922" cy="396000"/>
          </a:xfrm>
          <a:prstGeom prst="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F</a:t>
            </a:r>
          </a:p>
        </p:txBody>
      </p:sp>
      <p:sp>
        <p:nvSpPr>
          <p:cNvPr id="72" name="Rectangle 71">
            <a:extLst>
              <a:ext uri="{FF2B5EF4-FFF2-40B4-BE49-F238E27FC236}">
                <a16:creationId xmlns:a16="http://schemas.microsoft.com/office/drawing/2014/main" id="{836C1F46-3B20-44FB-A5D2-FD789F57F881}"/>
              </a:ext>
            </a:extLst>
          </p:cNvPr>
          <p:cNvSpPr/>
          <p:nvPr/>
        </p:nvSpPr>
        <p:spPr>
          <a:xfrm>
            <a:off x="6415107" y="4666792"/>
            <a:ext cx="393922" cy="396000"/>
          </a:xfrm>
          <a:prstGeom prst="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G</a:t>
            </a:r>
          </a:p>
        </p:txBody>
      </p:sp>
      <p:grpSp>
        <p:nvGrpSpPr>
          <p:cNvPr id="73" name="Group 72">
            <a:extLst>
              <a:ext uri="{FF2B5EF4-FFF2-40B4-BE49-F238E27FC236}">
                <a16:creationId xmlns:a16="http://schemas.microsoft.com/office/drawing/2014/main" id="{6C4803EF-6B94-4F24-B256-13B2C3D83741}"/>
              </a:ext>
            </a:extLst>
          </p:cNvPr>
          <p:cNvGrpSpPr/>
          <p:nvPr/>
        </p:nvGrpSpPr>
        <p:grpSpPr>
          <a:xfrm>
            <a:off x="6692871" y="1497532"/>
            <a:ext cx="1329622" cy="596996"/>
            <a:chOff x="456498" y="2029060"/>
            <a:chExt cx="1329622" cy="596996"/>
          </a:xfrm>
        </p:grpSpPr>
        <p:pic>
          <p:nvPicPr>
            <p:cNvPr id="74" name="Picture 4" descr="Papyrus, Pergament, Document, Ancient, Paper, Old">
              <a:extLst>
                <a:ext uri="{FF2B5EF4-FFF2-40B4-BE49-F238E27FC236}">
                  <a16:creationId xmlns:a16="http://schemas.microsoft.com/office/drawing/2014/main" id="{9721C10E-CC88-4568-873E-E53EDB5DBDD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138947">
              <a:off x="822811" y="1662747"/>
              <a:ext cx="596996" cy="1329622"/>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1E0084F9-4F11-4700-ACDF-1F317D4FD120}"/>
                </a:ext>
              </a:extLst>
            </p:cNvPr>
            <p:cNvSpPr txBox="1"/>
            <p:nvPr/>
          </p:nvSpPr>
          <p:spPr>
            <a:xfrm rot="21208650">
              <a:off x="624906" y="2147060"/>
              <a:ext cx="1089188" cy="400110"/>
            </a:xfrm>
            <a:prstGeom prst="rect">
              <a:avLst/>
            </a:prstGeom>
            <a:noFill/>
          </p:spPr>
          <p:txBody>
            <a:bodyPr wrap="square" rtlCol="0">
              <a:spAutoFit/>
            </a:bodyPr>
            <a:lstStyle/>
            <a:p>
              <a:pPr algn="l"/>
              <a:r>
                <a:rPr lang="en-GB" sz="2000" dirty="0" err="1">
                  <a:solidFill>
                    <a:schemeClr val="accent5">
                      <a:lumMod val="50000"/>
                    </a:schemeClr>
                  </a:solidFill>
                </a:rPr>
                <a:t>Wofür</a:t>
              </a:r>
              <a:endParaRPr lang="en-GB" sz="2000" dirty="0">
                <a:solidFill>
                  <a:schemeClr val="accent5">
                    <a:lumMod val="50000"/>
                  </a:schemeClr>
                </a:solidFill>
              </a:endParaRPr>
            </a:p>
          </p:txBody>
        </p:sp>
      </p:grpSp>
      <p:grpSp>
        <p:nvGrpSpPr>
          <p:cNvPr id="76" name="Group 75">
            <a:extLst>
              <a:ext uri="{FF2B5EF4-FFF2-40B4-BE49-F238E27FC236}">
                <a16:creationId xmlns:a16="http://schemas.microsoft.com/office/drawing/2014/main" id="{59A669AC-35A3-4CAE-B23F-15A098F55F1F}"/>
              </a:ext>
            </a:extLst>
          </p:cNvPr>
          <p:cNvGrpSpPr/>
          <p:nvPr/>
        </p:nvGrpSpPr>
        <p:grpSpPr>
          <a:xfrm rot="20770827">
            <a:off x="2933888" y="1925232"/>
            <a:ext cx="1203138" cy="596996"/>
            <a:chOff x="1937580" y="2783620"/>
            <a:chExt cx="1203138" cy="596996"/>
          </a:xfrm>
        </p:grpSpPr>
        <p:pic>
          <p:nvPicPr>
            <p:cNvPr id="77" name="Picture 4" descr="Papyrus, Pergament, Document, Ancient, Paper, Old">
              <a:extLst>
                <a:ext uri="{FF2B5EF4-FFF2-40B4-BE49-F238E27FC236}">
                  <a16:creationId xmlns:a16="http://schemas.microsoft.com/office/drawing/2014/main" id="{1D715811-7DDF-4B59-AD65-2F65866239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926198">
              <a:off x="2240651" y="2480549"/>
              <a:ext cx="596996" cy="1203138"/>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5662EF3F-A304-4B74-986D-50B4470442A1}"/>
                </a:ext>
              </a:extLst>
            </p:cNvPr>
            <p:cNvSpPr txBox="1"/>
            <p:nvPr/>
          </p:nvSpPr>
          <p:spPr>
            <a:xfrm rot="645675">
              <a:off x="1999451" y="2878682"/>
              <a:ext cx="1135129" cy="400110"/>
            </a:xfrm>
            <a:prstGeom prst="rect">
              <a:avLst/>
            </a:prstGeom>
            <a:noFill/>
          </p:spPr>
          <p:txBody>
            <a:bodyPr wrap="square" rtlCol="0">
              <a:spAutoFit/>
            </a:bodyPr>
            <a:lstStyle/>
            <a:p>
              <a:pPr algn="l"/>
              <a:r>
                <a:rPr lang="en-GB" sz="2000" dirty="0" err="1">
                  <a:solidFill>
                    <a:schemeClr val="accent5">
                      <a:lumMod val="50000"/>
                    </a:schemeClr>
                  </a:solidFill>
                </a:rPr>
                <a:t>Worauf</a:t>
              </a:r>
              <a:endParaRPr lang="en-GB" sz="2000" dirty="0">
                <a:solidFill>
                  <a:schemeClr val="accent5">
                    <a:lumMod val="50000"/>
                  </a:schemeClr>
                </a:solidFill>
              </a:endParaRPr>
            </a:p>
          </p:txBody>
        </p:sp>
      </p:grpSp>
      <p:grpSp>
        <p:nvGrpSpPr>
          <p:cNvPr id="79" name="Group 78">
            <a:extLst>
              <a:ext uri="{FF2B5EF4-FFF2-40B4-BE49-F238E27FC236}">
                <a16:creationId xmlns:a16="http://schemas.microsoft.com/office/drawing/2014/main" id="{7B03C3DE-93CA-43FA-8703-00E5638DDC46}"/>
              </a:ext>
            </a:extLst>
          </p:cNvPr>
          <p:cNvGrpSpPr/>
          <p:nvPr/>
        </p:nvGrpSpPr>
        <p:grpSpPr>
          <a:xfrm>
            <a:off x="7146819" y="2945900"/>
            <a:ext cx="1203138" cy="596996"/>
            <a:chOff x="562132" y="3899191"/>
            <a:chExt cx="1203138" cy="596996"/>
          </a:xfrm>
        </p:grpSpPr>
        <p:pic>
          <p:nvPicPr>
            <p:cNvPr id="80" name="Picture 4" descr="Papyrus, Pergament, Document, Ancient, Paper, Old">
              <a:extLst>
                <a:ext uri="{FF2B5EF4-FFF2-40B4-BE49-F238E27FC236}">
                  <a16:creationId xmlns:a16="http://schemas.microsoft.com/office/drawing/2014/main" id="{3C9054EF-AC36-4409-9739-E3D5EB0223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926198">
              <a:off x="865203" y="3596120"/>
              <a:ext cx="596996" cy="1203138"/>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294FB25D-03FD-4F23-B6A6-6C587FA5819D}"/>
                </a:ext>
              </a:extLst>
            </p:cNvPr>
            <p:cNvSpPr txBox="1"/>
            <p:nvPr/>
          </p:nvSpPr>
          <p:spPr>
            <a:xfrm rot="722962">
              <a:off x="664348" y="3986094"/>
              <a:ext cx="1029707" cy="400110"/>
            </a:xfrm>
            <a:prstGeom prst="rect">
              <a:avLst/>
            </a:prstGeom>
            <a:noFill/>
          </p:spPr>
          <p:txBody>
            <a:bodyPr wrap="square" rtlCol="0">
              <a:spAutoFit/>
            </a:bodyPr>
            <a:lstStyle/>
            <a:p>
              <a:pPr algn="l"/>
              <a:r>
                <a:rPr lang="en-GB" sz="2000" dirty="0" err="1">
                  <a:solidFill>
                    <a:schemeClr val="accent5">
                      <a:lumMod val="50000"/>
                    </a:schemeClr>
                  </a:solidFill>
                </a:rPr>
                <a:t>Woran</a:t>
              </a:r>
              <a:endParaRPr lang="en-GB" sz="2000" dirty="0">
                <a:solidFill>
                  <a:schemeClr val="accent5">
                    <a:lumMod val="50000"/>
                  </a:schemeClr>
                </a:solidFill>
              </a:endParaRPr>
            </a:p>
          </p:txBody>
        </p:sp>
      </p:grpSp>
      <p:grpSp>
        <p:nvGrpSpPr>
          <p:cNvPr id="82" name="Group 81">
            <a:extLst>
              <a:ext uri="{FF2B5EF4-FFF2-40B4-BE49-F238E27FC236}">
                <a16:creationId xmlns:a16="http://schemas.microsoft.com/office/drawing/2014/main" id="{4ABEEF62-1090-4273-B2E0-C666D2C8A2B8}"/>
              </a:ext>
            </a:extLst>
          </p:cNvPr>
          <p:cNvGrpSpPr/>
          <p:nvPr/>
        </p:nvGrpSpPr>
        <p:grpSpPr>
          <a:xfrm>
            <a:off x="4099069" y="3841989"/>
            <a:ext cx="1399643" cy="596996"/>
            <a:chOff x="1743608" y="4517091"/>
            <a:chExt cx="1399643" cy="596996"/>
          </a:xfrm>
        </p:grpSpPr>
        <p:pic>
          <p:nvPicPr>
            <p:cNvPr id="83" name="Picture 4" descr="Papyrus, Pergament, Document, Ancient, Paper, Old">
              <a:extLst>
                <a:ext uri="{FF2B5EF4-FFF2-40B4-BE49-F238E27FC236}">
                  <a16:creationId xmlns:a16="http://schemas.microsoft.com/office/drawing/2014/main" id="{CEB018B7-2F0D-4BF1-838E-2A7AFE2C9DA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026165">
              <a:off x="2109921" y="4150778"/>
              <a:ext cx="596996" cy="1329622"/>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8847B164-0EA7-48A5-BC81-3985989429DE}"/>
                </a:ext>
              </a:extLst>
            </p:cNvPr>
            <p:cNvSpPr txBox="1"/>
            <p:nvPr/>
          </p:nvSpPr>
          <p:spPr>
            <a:xfrm rot="21217125">
              <a:off x="1770953" y="4623587"/>
              <a:ext cx="1372298" cy="400110"/>
            </a:xfrm>
            <a:prstGeom prst="rect">
              <a:avLst/>
            </a:prstGeom>
            <a:noFill/>
          </p:spPr>
          <p:txBody>
            <a:bodyPr wrap="square" rtlCol="0">
              <a:spAutoFit/>
            </a:bodyPr>
            <a:lstStyle/>
            <a:p>
              <a:pPr algn="l"/>
              <a:r>
                <a:rPr lang="en-GB" sz="2000" dirty="0" err="1">
                  <a:solidFill>
                    <a:schemeClr val="accent5">
                      <a:lumMod val="50000"/>
                    </a:schemeClr>
                  </a:solidFill>
                </a:rPr>
                <a:t>Worüber</a:t>
              </a:r>
              <a:endParaRPr lang="en-GB" sz="2000" dirty="0">
                <a:solidFill>
                  <a:schemeClr val="accent5">
                    <a:lumMod val="50000"/>
                  </a:schemeClr>
                </a:solidFill>
              </a:endParaRPr>
            </a:p>
          </p:txBody>
        </p:sp>
      </p:grpSp>
      <p:grpSp>
        <p:nvGrpSpPr>
          <p:cNvPr id="86" name="Group 85">
            <a:extLst>
              <a:ext uri="{FF2B5EF4-FFF2-40B4-BE49-F238E27FC236}">
                <a16:creationId xmlns:a16="http://schemas.microsoft.com/office/drawing/2014/main" id="{AFE97ABB-C9F0-4E5B-A537-7E80A846AD3B}"/>
              </a:ext>
            </a:extLst>
          </p:cNvPr>
          <p:cNvGrpSpPr/>
          <p:nvPr/>
        </p:nvGrpSpPr>
        <p:grpSpPr>
          <a:xfrm rot="20264223">
            <a:off x="2693713" y="3149197"/>
            <a:ext cx="1319671" cy="596996"/>
            <a:chOff x="2099550" y="1842725"/>
            <a:chExt cx="1319671" cy="596996"/>
          </a:xfrm>
        </p:grpSpPr>
        <p:pic>
          <p:nvPicPr>
            <p:cNvPr id="87" name="Picture 4" descr="Papyrus, Pergament, Document, Ancient, Paper, Old">
              <a:extLst>
                <a:ext uri="{FF2B5EF4-FFF2-40B4-BE49-F238E27FC236}">
                  <a16:creationId xmlns:a16="http://schemas.microsoft.com/office/drawing/2014/main" id="{3A43EE93-C35C-4EEB-8101-A5A1E2AF00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926198">
              <a:off x="2402621" y="1539654"/>
              <a:ext cx="596996" cy="1203138"/>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85C885F1-863D-40BD-8E74-57843CFF37CC}"/>
                </a:ext>
              </a:extLst>
            </p:cNvPr>
            <p:cNvSpPr txBox="1"/>
            <p:nvPr/>
          </p:nvSpPr>
          <p:spPr>
            <a:xfrm rot="930753">
              <a:off x="2101361" y="1900136"/>
              <a:ext cx="1317860" cy="400110"/>
            </a:xfrm>
            <a:prstGeom prst="rect">
              <a:avLst/>
            </a:prstGeom>
            <a:noFill/>
          </p:spPr>
          <p:txBody>
            <a:bodyPr wrap="square" rtlCol="0">
              <a:spAutoFit/>
            </a:bodyPr>
            <a:lstStyle/>
            <a:p>
              <a:pPr algn="l"/>
              <a:r>
                <a:rPr lang="en-GB" sz="2000" dirty="0">
                  <a:solidFill>
                    <a:schemeClr val="accent5">
                      <a:lumMod val="50000"/>
                    </a:schemeClr>
                  </a:solidFill>
                </a:rPr>
                <a:t>Auf wen</a:t>
              </a:r>
            </a:p>
          </p:txBody>
        </p:sp>
      </p:grpSp>
      <p:grpSp>
        <p:nvGrpSpPr>
          <p:cNvPr id="89" name="Group 88">
            <a:extLst>
              <a:ext uri="{FF2B5EF4-FFF2-40B4-BE49-F238E27FC236}">
                <a16:creationId xmlns:a16="http://schemas.microsoft.com/office/drawing/2014/main" id="{29423978-8511-491E-9BAB-32E2B4548798}"/>
              </a:ext>
            </a:extLst>
          </p:cNvPr>
          <p:cNvGrpSpPr/>
          <p:nvPr/>
        </p:nvGrpSpPr>
        <p:grpSpPr>
          <a:xfrm>
            <a:off x="10229591" y="1612712"/>
            <a:ext cx="1106613" cy="602227"/>
            <a:chOff x="1989146" y="3666526"/>
            <a:chExt cx="1106613" cy="602227"/>
          </a:xfrm>
        </p:grpSpPr>
        <p:pic>
          <p:nvPicPr>
            <p:cNvPr id="90" name="Picture 4" descr="Papyrus, Pergament, Document, Ancient, Paper, Old">
              <a:extLst>
                <a:ext uri="{FF2B5EF4-FFF2-40B4-BE49-F238E27FC236}">
                  <a16:creationId xmlns:a16="http://schemas.microsoft.com/office/drawing/2014/main" id="{31D1D724-C41F-43DE-93C3-A218F9E074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026165" flipH="1">
              <a:off x="2223297" y="3432375"/>
              <a:ext cx="602227" cy="1070530"/>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A3C48E33-7C0F-45E1-A397-843A304BE4E6}"/>
                </a:ext>
              </a:extLst>
            </p:cNvPr>
            <p:cNvSpPr txBox="1"/>
            <p:nvPr/>
          </p:nvSpPr>
          <p:spPr>
            <a:xfrm rot="20974035">
              <a:off x="2020560" y="3776727"/>
              <a:ext cx="1075199" cy="400110"/>
            </a:xfrm>
            <a:prstGeom prst="rect">
              <a:avLst/>
            </a:prstGeom>
            <a:noFill/>
          </p:spPr>
          <p:txBody>
            <a:bodyPr wrap="square" rtlCol="0">
              <a:spAutoFit/>
            </a:bodyPr>
            <a:lstStyle/>
            <a:p>
              <a:pPr algn="l"/>
              <a:r>
                <a:rPr lang="en-GB" sz="2000" dirty="0" err="1">
                  <a:solidFill>
                    <a:schemeClr val="accent5">
                      <a:lumMod val="50000"/>
                    </a:schemeClr>
                  </a:solidFill>
                </a:rPr>
                <a:t>Wovor</a:t>
              </a:r>
              <a:endParaRPr lang="en-GB" sz="2000" dirty="0">
                <a:solidFill>
                  <a:schemeClr val="accent5">
                    <a:lumMod val="50000"/>
                  </a:schemeClr>
                </a:solidFill>
              </a:endParaRPr>
            </a:p>
          </p:txBody>
        </p:sp>
      </p:grpSp>
      <p:grpSp>
        <p:nvGrpSpPr>
          <p:cNvPr id="92" name="Group 91">
            <a:extLst>
              <a:ext uri="{FF2B5EF4-FFF2-40B4-BE49-F238E27FC236}">
                <a16:creationId xmlns:a16="http://schemas.microsoft.com/office/drawing/2014/main" id="{D0C9C40E-919A-4AA8-8D5F-F34866740B2C}"/>
              </a:ext>
            </a:extLst>
          </p:cNvPr>
          <p:cNvGrpSpPr/>
          <p:nvPr/>
        </p:nvGrpSpPr>
        <p:grpSpPr>
          <a:xfrm>
            <a:off x="10050690" y="3718585"/>
            <a:ext cx="1111983" cy="596996"/>
            <a:chOff x="245270" y="4593167"/>
            <a:chExt cx="1111983" cy="596996"/>
          </a:xfrm>
        </p:grpSpPr>
        <p:pic>
          <p:nvPicPr>
            <p:cNvPr id="93" name="Picture 4" descr="Papyrus, Pergament, Document, Ancient, Paper, Old">
              <a:extLst>
                <a:ext uri="{FF2B5EF4-FFF2-40B4-BE49-F238E27FC236}">
                  <a16:creationId xmlns:a16="http://schemas.microsoft.com/office/drawing/2014/main" id="{4E267801-E161-47F8-8EBF-1D5B5717A1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026165">
              <a:off x="518625" y="4356400"/>
              <a:ext cx="596996" cy="1070530"/>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3210D868-7025-475B-AF6C-F93365EECFFF}"/>
                </a:ext>
              </a:extLst>
            </p:cNvPr>
            <p:cNvSpPr txBox="1"/>
            <p:nvPr/>
          </p:nvSpPr>
          <p:spPr>
            <a:xfrm rot="21217125">
              <a:off x="245270" y="4698502"/>
              <a:ext cx="1111983" cy="400110"/>
            </a:xfrm>
            <a:prstGeom prst="rect">
              <a:avLst/>
            </a:prstGeom>
            <a:noFill/>
          </p:spPr>
          <p:txBody>
            <a:bodyPr wrap="square" rtlCol="0">
              <a:spAutoFit/>
            </a:bodyPr>
            <a:lstStyle/>
            <a:p>
              <a:pPr algn="l"/>
              <a:r>
                <a:rPr lang="en-GB" sz="2000" dirty="0" err="1">
                  <a:solidFill>
                    <a:schemeClr val="accent5">
                      <a:lumMod val="50000"/>
                    </a:schemeClr>
                  </a:solidFill>
                </a:rPr>
                <a:t>Worauf</a:t>
              </a:r>
              <a:endParaRPr lang="en-GB" sz="2000" dirty="0">
                <a:solidFill>
                  <a:schemeClr val="accent5">
                    <a:lumMod val="50000"/>
                  </a:schemeClr>
                </a:solidFill>
              </a:endParaRPr>
            </a:p>
          </p:txBody>
        </p:sp>
      </p:grpSp>
      <p:grpSp>
        <p:nvGrpSpPr>
          <p:cNvPr id="95" name="Group 94">
            <a:extLst>
              <a:ext uri="{FF2B5EF4-FFF2-40B4-BE49-F238E27FC236}">
                <a16:creationId xmlns:a16="http://schemas.microsoft.com/office/drawing/2014/main" id="{14A56BB6-ED36-42A9-9D03-EBE09B5F9F9C}"/>
              </a:ext>
            </a:extLst>
          </p:cNvPr>
          <p:cNvGrpSpPr/>
          <p:nvPr/>
        </p:nvGrpSpPr>
        <p:grpSpPr>
          <a:xfrm>
            <a:off x="6953908" y="4442954"/>
            <a:ext cx="1203138" cy="596996"/>
            <a:chOff x="562132" y="2985782"/>
            <a:chExt cx="1203138" cy="596996"/>
          </a:xfrm>
        </p:grpSpPr>
        <p:pic>
          <p:nvPicPr>
            <p:cNvPr id="96" name="Picture 4" descr="Papyrus, Pergament, Document, Ancient, Paper, Old">
              <a:extLst>
                <a:ext uri="{FF2B5EF4-FFF2-40B4-BE49-F238E27FC236}">
                  <a16:creationId xmlns:a16="http://schemas.microsoft.com/office/drawing/2014/main" id="{292ACF1E-4E9F-4815-A244-5198A43178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89856">
              <a:off x="865203" y="2682711"/>
              <a:ext cx="596996" cy="1203138"/>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a:extLst>
                <a:ext uri="{FF2B5EF4-FFF2-40B4-BE49-F238E27FC236}">
                  <a16:creationId xmlns:a16="http://schemas.microsoft.com/office/drawing/2014/main" id="{FF74B831-0875-4B24-8E3A-1A4279479F02}"/>
                </a:ext>
              </a:extLst>
            </p:cNvPr>
            <p:cNvSpPr txBox="1"/>
            <p:nvPr/>
          </p:nvSpPr>
          <p:spPr>
            <a:xfrm rot="21361165">
              <a:off x="679207" y="3044214"/>
              <a:ext cx="1048580" cy="400110"/>
            </a:xfrm>
            <a:prstGeom prst="rect">
              <a:avLst/>
            </a:prstGeom>
            <a:noFill/>
          </p:spPr>
          <p:txBody>
            <a:bodyPr wrap="square" rtlCol="0">
              <a:spAutoFit/>
            </a:bodyPr>
            <a:lstStyle/>
            <a:p>
              <a:pPr algn="l"/>
              <a:r>
                <a:rPr lang="en-GB" sz="2000" dirty="0" err="1">
                  <a:solidFill>
                    <a:schemeClr val="accent5">
                      <a:lumMod val="50000"/>
                    </a:schemeClr>
                  </a:solidFill>
                </a:rPr>
                <a:t>Wovor</a:t>
              </a:r>
              <a:endParaRPr lang="en-GB" sz="2000" dirty="0">
                <a:solidFill>
                  <a:schemeClr val="accent5">
                    <a:lumMod val="50000"/>
                  </a:schemeClr>
                </a:solidFill>
              </a:endParaRPr>
            </a:p>
          </p:txBody>
        </p:sp>
      </p:grpSp>
      <p:sp>
        <p:nvSpPr>
          <p:cNvPr id="28" name="Rectangle 27">
            <a:extLst>
              <a:ext uri="{FF2B5EF4-FFF2-40B4-BE49-F238E27FC236}">
                <a16:creationId xmlns:a16="http://schemas.microsoft.com/office/drawing/2014/main" id="{4F93AA4B-DE21-414A-80D6-B20A1A74939C}"/>
              </a:ext>
            </a:extLst>
          </p:cNvPr>
          <p:cNvSpPr/>
          <p:nvPr/>
        </p:nvSpPr>
        <p:spPr>
          <a:xfrm>
            <a:off x="6077856" y="561408"/>
            <a:ext cx="3419526" cy="400110"/>
          </a:xfrm>
          <a:prstGeom prst="rect">
            <a:avLst/>
          </a:prstGeom>
        </p:spPr>
        <p:txBody>
          <a:bodyPr wrap="none">
            <a:spAutoFit/>
          </a:bodyPr>
          <a:lstStyle/>
          <a:p>
            <a:r>
              <a:rPr lang="en-US" sz="2000" b="1" dirty="0" err="1">
                <a:solidFill>
                  <a:srgbClr val="4472C4">
                    <a:lumMod val="50000"/>
                  </a:srgbClr>
                </a:solidFill>
              </a:rPr>
              <a:t>Schreib</a:t>
            </a:r>
            <a:r>
              <a:rPr lang="en-US" sz="2000" b="1" dirty="0">
                <a:solidFill>
                  <a:srgbClr val="4472C4">
                    <a:lumMod val="50000"/>
                  </a:srgbClr>
                </a:solidFill>
              </a:rPr>
              <a:t> die </a:t>
            </a:r>
            <a:r>
              <a:rPr lang="en-US" sz="2000" b="1" dirty="0" err="1">
                <a:solidFill>
                  <a:srgbClr val="4472C4">
                    <a:lumMod val="50000"/>
                  </a:srgbClr>
                </a:solidFill>
              </a:rPr>
              <a:t>Fragen</a:t>
            </a:r>
            <a:r>
              <a:rPr lang="en-US" sz="2000" b="1" dirty="0">
                <a:solidFill>
                  <a:srgbClr val="4472C4">
                    <a:lumMod val="50000"/>
                  </a:srgbClr>
                </a:solidFill>
              </a:rPr>
              <a:t> </a:t>
            </a:r>
            <a:r>
              <a:rPr lang="en-US" sz="2000" b="1" dirty="0" err="1">
                <a:solidFill>
                  <a:srgbClr val="4472C4">
                    <a:lumMod val="50000"/>
                  </a:srgbClr>
                </a:solidFill>
              </a:rPr>
              <a:t>richtig</a:t>
            </a:r>
            <a:r>
              <a:rPr lang="en-US" sz="2000" b="1" dirty="0">
                <a:solidFill>
                  <a:srgbClr val="4472C4">
                    <a:lumMod val="50000"/>
                  </a:srgbClr>
                </a:solidFill>
              </a:rPr>
              <a:t>.</a:t>
            </a:r>
            <a:endParaRPr lang="en-GB" b="1" dirty="0"/>
          </a:p>
        </p:txBody>
      </p:sp>
      <p:sp>
        <p:nvSpPr>
          <p:cNvPr id="98" name="Rectangle 97">
            <a:extLst>
              <a:ext uri="{FF2B5EF4-FFF2-40B4-BE49-F238E27FC236}">
                <a16:creationId xmlns:a16="http://schemas.microsoft.com/office/drawing/2014/main" id="{24424A0C-BF8A-4F50-A112-43528468DE8D}"/>
              </a:ext>
            </a:extLst>
          </p:cNvPr>
          <p:cNvSpPr/>
          <p:nvPr/>
        </p:nvSpPr>
        <p:spPr>
          <a:xfrm>
            <a:off x="949842" y="5859493"/>
            <a:ext cx="393922" cy="396000"/>
          </a:xfrm>
          <a:prstGeom prst="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H</a:t>
            </a:r>
          </a:p>
        </p:txBody>
      </p:sp>
      <p:sp>
        <p:nvSpPr>
          <p:cNvPr id="99" name="Rectangle 98">
            <a:extLst>
              <a:ext uri="{FF2B5EF4-FFF2-40B4-BE49-F238E27FC236}">
                <a16:creationId xmlns:a16="http://schemas.microsoft.com/office/drawing/2014/main" id="{0B7D3331-C83B-49C8-86B8-34569D1217EF}"/>
              </a:ext>
            </a:extLst>
          </p:cNvPr>
          <p:cNvSpPr/>
          <p:nvPr/>
        </p:nvSpPr>
        <p:spPr>
          <a:xfrm>
            <a:off x="1528335" y="5861353"/>
            <a:ext cx="393922" cy="396000"/>
          </a:xfrm>
          <a:prstGeom prst="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B</a:t>
            </a:r>
          </a:p>
        </p:txBody>
      </p:sp>
      <p:sp>
        <p:nvSpPr>
          <p:cNvPr id="100" name="Rectangle 99">
            <a:extLst>
              <a:ext uri="{FF2B5EF4-FFF2-40B4-BE49-F238E27FC236}">
                <a16:creationId xmlns:a16="http://schemas.microsoft.com/office/drawing/2014/main" id="{F42BB3E4-64D7-4ED6-B4CD-34E4EF1897B1}"/>
              </a:ext>
            </a:extLst>
          </p:cNvPr>
          <p:cNvSpPr/>
          <p:nvPr/>
        </p:nvSpPr>
        <p:spPr>
          <a:xfrm>
            <a:off x="2107552" y="5862963"/>
            <a:ext cx="393922" cy="396000"/>
          </a:xfrm>
          <a:prstGeom prst="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D</a:t>
            </a:r>
          </a:p>
        </p:txBody>
      </p:sp>
      <p:sp>
        <p:nvSpPr>
          <p:cNvPr id="101" name="Rectangle 100">
            <a:extLst>
              <a:ext uri="{FF2B5EF4-FFF2-40B4-BE49-F238E27FC236}">
                <a16:creationId xmlns:a16="http://schemas.microsoft.com/office/drawing/2014/main" id="{CF584853-B355-43FA-8E0B-317D609CE581}"/>
              </a:ext>
            </a:extLst>
          </p:cNvPr>
          <p:cNvSpPr/>
          <p:nvPr/>
        </p:nvSpPr>
        <p:spPr>
          <a:xfrm>
            <a:off x="2680282" y="5861353"/>
            <a:ext cx="393922" cy="396000"/>
          </a:xfrm>
          <a:prstGeom prst="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C</a:t>
            </a:r>
          </a:p>
        </p:txBody>
      </p:sp>
      <p:sp>
        <p:nvSpPr>
          <p:cNvPr id="102" name="Rectangle 101">
            <a:extLst>
              <a:ext uri="{FF2B5EF4-FFF2-40B4-BE49-F238E27FC236}">
                <a16:creationId xmlns:a16="http://schemas.microsoft.com/office/drawing/2014/main" id="{8AFD56FC-E819-4DFB-90D4-AB195B773381}"/>
              </a:ext>
            </a:extLst>
          </p:cNvPr>
          <p:cNvSpPr/>
          <p:nvPr/>
        </p:nvSpPr>
        <p:spPr>
          <a:xfrm>
            <a:off x="3261932" y="5857067"/>
            <a:ext cx="393922" cy="396000"/>
          </a:xfrm>
          <a:prstGeom prst="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E</a:t>
            </a:r>
          </a:p>
        </p:txBody>
      </p:sp>
      <p:sp>
        <p:nvSpPr>
          <p:cNvPr id="103" name="Rectangle 102">
            <a:extLst>
              <a:ext uri="{FF2B5EF4-FFF2-40B4-BE49-F238E27FC236}">
                <a16:creationId xmlns:a16="http://schemas.microsoft.com/office/drawing/2014/main" id="{766F7C0C-66CD-4745-8A59-E0BBB1854028}"/>
              </a:ext>
            </a:extLst>
          </p:cNvPr>
          <p:cNvSpPr/>
          <p:nvPr/>
        </p:nvSpPr>
        <p:spPr>
          <a:xfrm>
            <a:off x="3840229" y="5857067"/>
            <a:ext cx="393922" cy="396000"/>
          </a:xfrm>
          <a:prstGeom prst="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G</a:t>
            </a:r>
          </a:p>
        </p:txBody>
      </p:sp>
      <p:sp>
        <p:nvSpPr>
          <p:cNvPr id="104" name="Rectangle 103">
            <a:extLst>
              <a:ext uri="{FF2B5EF4-FFF2-40B4-BE49-F238E27FC236}">
                <a16:creationId xmlns:a16="http://schemas.microsoft.com/office/drawing/2014/main" id="{C0691024-652C-4E4D-ADDC-84876ADEFA5A}"/>
              </a:ext>
            </a:extLst>
          </p:cNvPr>
          <p:cNvSpPr/>
          <p:nvPr/>
        </p:nvSpPr>
        <p:spPr>
          <a:xfrm>
            <a:off x="4418460" y="5857067"/>
            <a:ext cx="393922" cy="396000"/>
          </a:xfrm>
          <a:prstGeom prst="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F</a:t>
            </a:r>
          </a:p>
        </p:txBody>
      </p:sp>
    </p:spTree>
    <p:extLst>
      <p:ext uri="{BB962C8B-B14F-4D97-AF65-F5344CB8AC3E}">
        <p14:creationId xmlns:p14="http://schemas.microsoft.com/office/powerpoint/2010/main" val="98122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1000"/>
                                        <p:tgtEl>
                                          <p:spTgt spid="12"/>
                                        </p:tgtEl>
                                        <p:attrNameLst>
                                          <p:attrName>ppt_w</p:attrName>
                                        </p:attrNameLst>
                                      </p:cBhvr>
                                      <p:tavLst>
                                        <p:tav tm="0">
                                          <p:val>
                                            <p:strVal val="ppt_w"/>
                                          </p:val>
                                        </p:tav>
                                        <p:tav tm="100000">
                                          <p:val>
                                            <p:fltVal val="0"/>
                                          </p:val>
                                        </p:tav>
                                      </p:tavLst>
                                    </p:anim>
                                    <p:anim calcmode="lin" valueType="num">
                                      <p:cBhvr>
                                        <p:cTn id="11" dur="1000"/>
                                        <p:tgtEl>
                                          <p:spTgt spid="12"/>
                                        </p:tgtEl>
                                        <p:attrNameLst>
                                          <p:attrName>ppt_h</p:attrName>
                                        </p:attrNameLst>
                                      </p:cBhvr>
                                      <p:tavLst>
                                        <p:tav tm="0">
                                          <p:val>
                                            <p:strVal val="ppt_h"/>
                                          </p:val>
                                        </p:tav>
                                        <p:tav tm="100000">
                                          <p:val>
                                            <p:fltVal val="0"/>
                                          </p:val>
                                        </p:tav>
                                      </p:tavLst>
                                    </p:anim>
                                    <p:animEffect transition="out" filter="fade">
                                      <p:cBhvr>
                                        <p:cTn id="12" dur="1000"/>
                                        <p:tgtEl>
                                          <p:spTgt spid="12"/>
                                        </p:tgtEl>
                                      </p:cBhvr>
                                    </p:animEffect>
                                    <p:set>
                                      <p:cBhvr>
                                        <p:cTn id="13" dur="1" fill="hold">
                                          <p:stCondLst>
                                            <p:cond delay="999"/>
                                          </p:stCondLst>
                                        </p:cTn>
                                        <p:tgtEl>
                                          <p:spTgt spid="12"/>
                                        </p:tgtEl>
                                        <p:attrNameLst>
                                          <p:attrName>style.visibility</p:attrName>
                                        </p:attrNameLst>
                                      </p:cBhvr>
                                      <p:to>
                                        <p:strVal val="hidden"/>
                                      </p:to>
                                    </p:set>
                                  </p:childTnLst>
                                </p:cTn>
                              </p:par>
                              <p:par>
                                <p:cTn id="14" presetID="53" presetClass="entr" presetSubtype="16" fill="hold" nodeType="withEffect">
                                  <p:stCondLst>
                                    <p:cond delay="0"/>
                                  </p:stCondLst>
                                  <p:childTnLst>
                                    <p:set>
                                      <p:cBhvr>
                                        <p:cTn id="15" dur="1" fill="hold">
                                          <p:stCondLst>
                                            <p:cond delay="0"/>
                                          </p:stCondLst>
                                        </p:cTn>
                                        <p:tgtEl>
                                          <p:spTgt spid="73"/>
                                        </p:tgtEl>
                                        <p:attrNameLst>
                                          <p:attrName>style.visibility</p:attrName>
                                        </p:attrNameLst>
                                      </p:cBhvr>
                                      <p:to>
                                        <p:strVal val="visible"/>
                                      </p:to>
                                    </p:set>
                                    <p:anim calcmode="lin" valueType="num">
                                      <p:cBhvr>
                                        <p:cTn id="16" dur="1500" fill="hold"/>
                                        <p:tgtEl>
                                          <p:spTgt spid="73"/>
                                        </p:tgtEl>
                                        <p:attrNameLst>
                                          <p:attrName>ppt_w</p:attrName>
                                        </p:attrNameLst>
                                      </p:cBhvr>
                                      <p:tavLst>
                                        <p:tav tm="0">
                                          <p:val>
                                            <p:fltVal val="0"/>
                                          </p:val>
                                        </p:tav>
                                        <p:tav tm="100000">
                                          <p:val>
                                            <p:strVal val="#ppt_w"/>
                                          </p:val>
                                        </p:tav>
                                      </p:tavLst>
                                    </p:anim>
                                    <p:anim calcmode="lin" valueType="num">
                                      <p:cBhvr>
                                        <p:cTn id="17" dur="1500" fill="hold"/>
                                        <p:tgtEl>
                                          <p:spTgt spid="73"/>
                                        </p:tgtEl>
                                        <p:attrNameLst>
                                          <p:attrName>ppt_h</p:attrName>
                                        </p:attrNameLst>
                                      </p:cBhvr>
                                      <p:tavLst>
                                        <p:tav tm="0">
                                          <p:val>
                                            <p:fltVal val="0"/>
                                          </p:val>
                                        </p:tav>
                                        <p:tav tm="100000">
                                          <p:val>
                                            <p:strVal val="#ppt_h"/>
                                          </p:val>
                                        </p:tav>
                                      </p:tavLst>
                                    </p:anim>
                                    <p:animEffect transition="in" filter="fade">
                                      <p:cBhvr>
                                        <p:cTn id="18" dur="1500"/>
                                        <p:tgtEl>
                                          <p:spTgt spid="7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1000"/>
                                        <p:tgtEl>
                                          <p:spTgt spid="16"/>
                                        </p:tgtEl>
                                        <p:attrNameLst>
                                          <p:attrName>ppt_w</p:attrName>
                                        </p:attrNameLst>
                                      </p:cBhvr>
                                      <p:tavLst>
                                        <p:tav tm="0">
                                          <p:val>
                                            <p:strVal val="ppt_w"/>
                                          </p:val>
                                        </p:tav>
                                        <p:tav tm="100000">
                                          <p:val>
                                            <p:fltVal val="0"/>
                                          </p:val>
                                        </p:tav>
                                      </p:tavLst>
                                    </p:anim>
                                    <p:anim calcmode="lin" valueType="num">
                                      <p:cBhvr>
                                        <p:cTn id="23" dur="1000"/>
                                        <p:tgtEl>
                                          <p:spTgt spid="16"/>
                                        </p:tgtEl>
                                        <p:attrNameLst>
                                          <p:attrName>ppt_h</p:attrName>
                                        </p:attrNameLst>
                                      </p:cBhvr>
                                      <p:tavLst>
                                        <p:tav tm="0">
                                          <p:val>
                                            <p:strVal val="ppt_h"/>
                                          </p:val>
                                        </p:tav>
                                        <p:tav tm="100000">
                                          <p:val>
                                            <p:fltVal val="0"/>
                                          </p:val>
                                        </p:tav>
                                      </p:tavLst>
                                    </p:anim>
                                    <p:animEffect transition="out" filter="fade">
                                      <p:cBhvr>
                                        <p:cTn id="24" dur="1000"/>
                                        <p:tgtEl>
                                          <p:spTgt spid="16"/>
                                        </p:tgtEl>
                                      </p:cBhvr>
                                    </p:animEffect>
                                    <p:set>
                                      <p:cBhvr>
                                        <p:cTn id="25" dur="1" fill="hold">
                                          <p:stCondLst>
                                            <p:cond delay="999"/>
                                          </p:stCondLst>
                                        </p:cTn>
                                        <p:tgtEl>
                                          <p:spTgt spid="16"/>
                                        </p:tgtEl>
                                        <p:attrNameLst>
                                          <p:attrName>style.visibility</p:attrName>
                                        </p:attrNameLst>
                                      </p:cBhvr>
                                      <p:to>
                                        <p:strVal val="hidden"/>
                                      </p:to>
                                    </p:set>
                                  </p:childTnLst>
                                </p:cTn>
                              </p:par>
                              <p:par>
                                <p:cTn id="26" presetID="53" presetClass="entr" presetSubtype="16" fill="hold" nodeType="withEffect">
                                  <p:stCondLst>
                                    <p:cond delay="0"/>
                                  </p:stCondLst>
                                  <p:childTnLst>
                                    <p:set>
                                      <p:cBhvr>
                                        <p:cTn id="27" dur="1" fill="hold">
                                          <p:stCondLst>
                                            <p:cond delay="0"/>
                                          </p:stCondLst>
                                        </p:cTn>
                                        <p:tgtEl>
                                          <p:spTgt spid="76"/>
                                        </p:tgtEl>
                                        <p:attrNameLst>
                                          <p:attrName>style.visibility</p:attrName>
                                        </p:attrNameLst>
                                      </p:cBhvr>
                                      <p:to>
                                        <p:strVal val="visible"/>
                                      </p:to>
                                    </p:set>
                                    <p:anim calcmode="lin" valueType="num">
                                      <p:cBhvr>
                                        <p:cTn id="28" dur="1500" fill="hold"/>
                                        <p:tgtEl>
                                          <p:spTgt spid="76"/>
                                        </p:tgtEl>
                                        <p:attrNameLst>
                                          <p:attrName>ppt_w</p:attrName>
                                        </p:attrNameLst>
                                      </p:cBhvr>
                                      <p:tavLst>
                                        <p:tav tm="0">
                                          <p:val>
                                            <p:fltVal val="0"/>
                                          </p:val>
                                        </p:tav>
                                        <p:tav tm="100000">
                                          <p:val>
                                            <p:strVal val="#ppt_w"/>
                                          </p:val>
                                        </p:tav>
                                      </p:tavLst>
                                    </p:anim>
                                    <p:anim calcmode="lin" valueType="num">
                                      <p:cBhvr>
                                        <p:cTn id="29" dur="1500" fill="hold"/>
                                        <p:tgtEl>
                                          <p:spTgt spid="76"/>
                                        </p:tgtEl>
                                        <p:attrNameLst>
                                          <p:attrName>ppt_h</p:attrName>
                                        </p:attrNameLst>
                                      </p:cBhvr>
                                      <p:tavLst>
                                        <p:tav tm="0">
                                          <p:val>
                                            <p:fltVal val="0"/>
                                          </p:val>
                                        </p:tav>
                                        <p:tav tm="100000">
                                          <p:val>
                                            <p:strVal val="#ppt_h"/>
                                          </p:val>
                                        </p:tav>
                                      </p:tavLst>
                                    </p:anim>
                                    <p:animEffect transition="in" filter="fade">
                                      <p:cBhvr>
                                        <p:cTn id="30" dur="1500"/>
                                        <p:tgtEl>
                                          <p:spTgt spid="7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1000"/>
                                        <p:tgtEl>
                                          <p:spTgt spid="22"/>
                                        </p:tgtEl>
                                        <p:attrNameLst>
                                          <p:attrName>ppt_w</p:attrName>
                                        </p:attrNameLst>
                                      </p:cBhvr>
                                      <p:tavLst>
                                        <p:tav tm="0">
                                          <p:val>
                                            <p:strVal val="ppt_w"/>
                                          </p:val>
                                        </p:tav>
                                        <p:tav tm="100000">
                                          <p:val>
                                            <p:fltVal val="0"/>
                                          </p:val>
                                        </p:tav>
                                      </p:tavLst>
                                    </p:anim>
                                    <p:anim calcmode="lin" valueType="num">
                                      <p:cBhvr>
                                        <p:cTn id="35" dur="1000"/>
                                        <p:tgtEl>
                                          <p:spTgt spid="22"/>
                                        </p:tgtEl>
                                        <p:attrNameLst>
                                          <p:attrName>ppt_h</p:attrName>
                                        </p:attrNameLst>
                                      </p:cBhvr>
                                      <p:tavLst>
                                        <p:tav tm="0">
                                          <p:val>
                                            <p:strVal val="ppt_h"/>
                                          </p:val>
                                        </p:tav>
                                        <p:tav tm="100000">
                                          <p:val>
                                            <p:fltVal val="0"/>
                                          </p:val>
                                        </p:tav>
                                      </p:tavLst>
                                    </p:anim>
                                    <p:animEffect transition="out" filter="fade">
                                      <p:cBhvr>
                                        <p:cTn id="36" dur="1000"/>
                                        <p:tgtEl>
                                          <p:spTgt spid="22"/>
                                        </p:tgtEl>
                                      </p:cBhvr>
                                    </p:animEffect>
                                    <p:set>
                                      <p:cBhvr>
                                        <p:cTn id="37" dur="1" fill="hold">
                                          <p:stCondLst>
                                            <p:cond delay="999"/>
                                          </p:stCondLst>
                                        </p:cTn>
                                        <p:tgtEl>
                                          <p:spTgt spid="22"/>
                                        </p:tgtEl>
                                        <p:attrNameLst>
                                          <p:attrName>style.visibility</p:attrName>
                                        </p:attrNameLst>
                                      </p:cBhvr>
                                      <p:to>
                                        <p:strVal val="hidden"/>
                                      </p:to>
                                    </p:set>
                                  </p:childTnLst>
                                </p:cTn>
                              </p:par>
                              <p:par>
                                <p:cTn id="38" presetID="53" presetClass="entr" presetSubtype="16" fill="hold" nodeType="withEffect">
                                  <p:stCondLst>
                                    <p:cond delay="0"/>
                                  </p:stCondLst>
                                  <p:childTnLst>
                                    <p:set>
                                      <p:cBhvr>
                                        <p:cTn id="39" dur="1" fill="hold">
                                          <p:stCondLst>
                                            <p:cond delay="0"/>
                                          </p:stCondLst>
                                        </p:cTn>
                                        <p:tgtEl>
                                          <p:spTgt spid="79"/>
                                        </p:tgtEl>
                                        <p:attrNameLst>
                                          <p:attrName>style.visibility</p:attrName>
                                        </p:attrNameLst>
                                      </p:cBhvr>
                                      <p:to>
                                        <p:strVal val="visible"/>
                                      </p:to>
                                    </p:set>
                                    <p:anim calcmode="lin" valueType="num">
                                      <p:cBhvr>
                                        <p:cTn id="40" dur="1500" fill="hold"/>
                                        <p:tgtEl>
                                          <p:spTgt spid="79"/>
                                        </p:tgtEl>
                                        <p:attrNameLst>
                                          <p:attrName>ppt_w</p:attrName>
                                        </p:attrNameLst>
                                      </p:cBhvr>
                                      <p:tavLst>
                                        <p:tav tm="0">
                                          <p:val>
                                            <p:fltVal val="0"/>
                                          </p:val>
                                        </p:tav>
                                        <p:tav tm="100000">
                                          <p:val>
                                            <p:strVal val="#ppt_w"/>
                                          </p:val>
                                        </p:tav>
                                      </p:tavLst>
                                    </p:anim>
                                    <p:anim calcmode="lin" valueType="num">
                                      <p:cBhvr>
                                        <p:cTn id="41" dur="1500" fill="hold"/>
                                        <p:tgtEl>
                                          <p:spTgt spid="79"/>
                                        </p:tgtEl>
                                        <p:attrNameLst>
                                          <p:attrName>ppt_h</p:attrName>
                                        </p:attrNameLst>
                                      </p:cBhvr>
                                      <p:tavLst>
                                        <p:tav tm="0">
                                          <p:val>
                                            <p:fltVal val="0"/>
                                          </p:val>
                                        </p:tav>
                                        <p:tav tm="100000">
                                          <p:val>
                                            <p:strVal val="#ppt_h"/>
                                          </p:val>
                                        </p:tav>
                                      </p:tavLst>
                                    </p:anim>
                                    <p:animEffect transition="in" filter="fade">
                                      <p:cBhvr>
                                        <p:cTn id="42" dur="1500"/>
                                        <p:tgtEl>
                                          <p:spTgt spid="7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1000"/>
                                        <p:tgtEl>
                                          <p:spTgt spid="26"/>
                                        </p:tgtEl>
                                        <p:attrNameLst>
                                          <p:attrName>ppt_w</p:attrName>
                                        </p:attrNameLst>
                                      </p:cBhvr>
                                      <p:tavLst>
                                        <p:tav tm="0">
                                          <p:val>
                                            <p:strVal val="ppt_w"/>
                                          </p:val>
                                        </p:tav>
                                        <p:tav tm="100000">
                                          <p:val>
                                            <p:fltVal val="0"/>
                                          </p:val>
                                        </p:tav>
                                      </p:tavLst>
                                    </p:anim>
                                    <p:anim calcmode="lin" valueType="num">
                                      <p:cBhvr>
                                        <p:cTn id="47" dur="1000"/>
                                        <p:tgtEl>
                                          <p:spTgt spid="26"/>
                                        </p:tgtEl>
                                        <p:attrNameLst>
                                          <p:attrName>ppt_h</p:attrName>
                                        </p:attrNameLst>
                                      </p:cBhvr>
                                      <p:tavLst>
                                        <p:tav tm="0">
                                          <p:val>
                                            <p:strVal val="ppt_h"/>
                                          </p:val>
                                        </p:tav>
                                        <p:tav tm="100000">
                                          <p:val>
                                            <p:fltVal val="0"/>
                                          </p:val>
                                        </p:tav>
                                      </p:tavLst>
                                    </p:anim>
                                    <p:animEffect transition="out" filter="fade">
                                      <p:cBhvr>
                                        <p:cTn id="48" dur="1000"/>
                                        <p:tgtEl>
                                          <p:spTgt spid="26"/>
                                        </p:tgtEl>
                                      </p:cBhvr>
                                    </p:animEffect>
                                    <p:set>
                                      <p:cBhvr>
                                        <p:cTn id="49" dur="1" fill="hold">
                                          <p:stCondLst>
                                            <p:cond delay="999"/>
                                          </p:stCondLst>
                                        </p:cTn>
                                        <p:tgtEl>
                                          <p:spTgt spid="26"/>
                                        </p:tgtEl>
                                        <p:attrNameLst>
                                          <p:attrName>style.visibility</p:attrName>
                                        </p:attrNameLst>
                                      </p:cBhvr>
                                      <p:to>
                                        <p:strVal val="hidden"/>
                                      </p:to>
                                    </p:set>
                                  </p:childTnLst>
                                </p:cTn>
                              </p:par>
                              <p:par>
                                <p:cTn id="50" presetID="53" presetClass="entr" presetSubtype="16" fill="hold" nodeType="withEffect">
                                  <p:stCondLst>
                                    <p:cond delay="0"/>
                                  </p:stCondLst>
                                  <p:childTnLst>
                                    <p:set>
                                      <p:cBhvr>
                                        <p:cTn id="51" dur="1" fill="hold">
                                          <p:stCondLst>
                                            <p:cond delay="0"/>
                                          </p:stCondLst>
                                        </p:cTn>
                                        <p:tgtEl>
                                          <p:spTgt spid="82"/>
                                        </p:tgtEl>
                                        <p:attrNameLst>
                                          <p:attrName>style.visibility</p:attrName>
                                        </p:attrNameLst>
                                      </p:cBhvr>
                                      <p:to>
                                        <p:strVal val="visible"/>
                                      </p:to>
                                    </p:set>
                                    <p:anim calcmode="lin" valueType="num">
                                      <p:cBhvr>
                                        <p:cTn id="52" dur="1500" fill="hold"/>
                                        <p:tgtEl>
                                          <p:spTgt spid="82"/>
                                        </p:tgtEl>
                                        <p:attrNameLst>
                                          <p:attrName>ppt_w</p:attrName>
                                        </p:attrNameLst>
                                      </p:cBhvr>
                                      <p:tavLst>
                                        <p:tav tm="0">
                                          <p:val>
                                            <p:fltVal val="0"/>
                                          </p:val>
                                        </p:tav>
                                        <p:tav tm="100000">
                                          <p:val>
                                            <p:strVal val="#ppt_w"/>
                                          </p:val>
                                        </p:tav>
                                      </p:tavLst>
                                    </p:anim>
                                    <p:anim calcmode="lin" valueType="num">
                                      <p:cBhvr>
                                        <p:cTn id="53" dur="1500" fill="hold"/>
                                        <p:tgtEl>
                                          <p:spTgt spid="82"/>
                                        </p:tgtEl>
                                        <p:attrNameLst>
                                          <p:attrName>ppt_h</p:attrName>
                                        </p:attrNameLst>
                                      </p:cBhvr>
                                      <p:tavLst>
                                        <p:tav tm="0">
                                          <p:val>
                                            <p:fltVal val="0"/>
                                          </p:val>
                                        </p:tav>
                                        <p:tav tm="100000">
                                          <p:val>
                                            <p:strVal val="#ppt_h"/>
                                          </p:val>
                                        </p:tav>
                                      </p:tavLst>
                                    </p:anim>
                                    <p:animEffect transition="in" filter="fade">
                                      <p:cBhvr>
                                        <p:cTn id="54" dur="1500"/>
                                        <p:tgtEl>
                                          <p:spTgt spid="82"/>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1000"/>
                                        <p:tgtEl>
                                          <p:spTgt spid="13"/>
                                        </p:tgtEl>
                                        <p:attrNameLst>
                                          <p:attrName>ppt_w</p:attrName>
                                        </p:attrNameLst>
                                      </p:cBhvr>
                                      <p:tavLst>
                                        <p:tav tm="0">
                                          <p:val>
                                            <p:strVal val="ppt_w"/>
                                          </p:val>
                                        </p:tav>
                                        <p:tav tm="100000">
                                          <p:val>
                                            <p:fltVal val="0"/>
                                          </p:val>
                                        </p:tav>
                                      </p:tavLst>
                                    </p:anim>
                                    <p:anim calcmode="lin" valueType="num">
                                      <p:cBhvr>
                                        <p:cTn id="59" dur="1000"/>
                                        <p:tgtEl>
                                          <p:spTgt spid="13"/>
                                        </p:tgtEl>
                                        <p:attrNameLst>
                                          <p:attrName>ppt_h</p:attrName>
                                        </p:attrNameLst>
                                      </p:cBhvr>
                                      <p:tavLst>
                                        <p:tav tm="0">
                                          <p:val>
                                            <p:strVal val="ppt_h"/>
                                          </p:val>
                                        </p:tav>
                                        <p:tav tm="100000">
                                          <p:val>
                                            <p:fltVal val="0"/>
                                          </p:val>
                                        </p:tav>
                                      </p:tavLst>
                                    </p:anim>
                                    <p:animEffect transition="out" filter="fade">
                                      <p:cBhvr>
                                        <p:cTn id="60" dur="1000"/>
                                        <p:tgtEl>
                                          <p:spTgt spid="13"/>
                                        </p:tgtEl>
                                      </p:cBhvr>
                                    </p:animEffect>
                                    <p:set>
                                      <p:cBhvr>
                                        <p:cTn id="61" dur="1" fill="hold">
                                          <p:stCondLst>
                                            <p:cond delay="999"/>
                                          </p:stCondLst>
                                        </p:cTn>
                                        <p:tgtEl>
                                          <p:spTgt spid="13"/>
                                        </p:tgtEl>
                                        <p:attrNameLst>
                                          <p:attrName>style.visibility</p:attrName>
                                        </p:attrNameLst>
                                      </p:cBhvr>
                                      <p:to>
                                        <p:strVal val="hidden"/>
                                      </p:to>
                                    </p:set>
                                  </p:childTnLst>
                                </p:cTn>
                              </p:par>
                              <p:par>
                                <p:cTn id="62" presetID="53" presetClass="entr" presetSubtype="16" fill="hold" nodeType="withEffect">
                                  <p:stCondLst>
                                    <p:cond delay="0"/>
                                  </p:stCondLst>
                                  <p:childTnLst>
                                    <p:set>
                                      <p:cBhvr>
                                        <p:cTn id="63" dur="1" fill="hold">
                                          <p:stCondLst>
                                            <p:cond delay="0"/>
                                          </p:stCondLst>
                                        </p:cTn>
                                        <p:tgtEl>
                                          <p:spTgt spid="86"/>
                                        </p:tgtEl>
                                        <p:attrNameLst>
                                          <p:attrName>style.visibility</p:attrName>
                                        </p:attrNameLst>
                                      </p:cBhvr>
                                      <p:to>
                                        <p:strVal val="visible"/>
                                      </p:to>
                                    </p:set>
                                    <p:anim calcmode="lin" valueType="num">
                                      <p:cBhvr>
                                        <p:cTn id="64" dur="1500" fill="hold"/>
                                        <p:tgtEl>
                                          <p:spTgt spid="86"/>
                                        </p:tgtEl>
                                        <p:attrNameLst>
                                          <p:attrName>ppt_w</p:attrName>
                                        </p:attrNameLst>
                                      </p:cBhvr>
                                      <p:tavLst>
                                        <p:tav tm="0">
                                          <p:val>
                                            <p:fltVal val="0"/>
                                          </p:val>
                                        </p:tav>
                                        <p:tav tm="100000">
                                          <p:val>
                                            <p:strVal val="#ppt_w"/>
                                          </p:val>
                                        </p:tav>
                                      </p:tavLst>
                                    </p:anim>
                                    <p:anim calcmode="lin" valueType="num">
                                      <p:cBhvr>
                                        <p:cTn id="65" dur="1500" fill="hold"/>
                                        <p:tgtEl>
                                          <p:spTgt spid="86"/>
                                        </p:tgtEl>
                                        <p:attrNameLst>
                                          <p:attrName>ppt_h</p:attrName>
                                        </p:attrNameLst>
                                      </p:cBhvr>
                                      <p:tavLst>
                                        <p:tav tm="0">
                                          <p:val>
                                            <p:fltVal val="0"/>
                                          </p:val>
                                        </p:tav>
                                        <p:tav tm="100000">
                                          <p:val>
                                            <p:strVal val="#ppt_h"/>
                                          </p:val>
                                        </p:tav>
                                      </p:tavLst>
                                    </p:anim>
                                    <p:animEffect transition="in" filter="fade">
                                      <p:cBhvr>
                                        <p:cTn id="66" dur="1500"/>
                                        <p:tgtEl>
                                          <p:spTgt spid="86"/>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xit" presetSubtype="32" fill="hold" nodeType="clickEffect">
                                  <p:stCondLst>
                                    <p:cond delay="0"/>
                                  </p:stCondLst>
                                  <p:childTnLst>
                                    <p:anim calcmode="lin" valueType="num">
                                      <p:cBhvr>
                                        <p:cTn id="70" dur="1000"/>
                                        <p:tgtEl>
                                          <p:spTgt spid="18"/>
                                        </p:tgtEl>
                                        <p:attrNameLst>
                                          <p:attrName>ppt_w</p:attrName>
                                        </p:attrNameLst>
                                      </p:cBhvr>
                                      <p:tavLst>
                                        <p:tav tm="0">
                                          <p:val>
                                            <p:strVal val="ppt_w"/>
                                          </p:val>
                                        </p:tav>
                                        <p:tav tm="100000">
                                          <p:val>
                                            <p:fltVal val="0"/>
                                          </p:val>
                                        </p:tav>
                                      </p:tavLst>
                                    </p:anim>
                                    <p:anim calcmode="lin" valueType="num">
                                      <p:cBhvr>
                                        <p:cTn id="71" dur="1000"/>
                                        <p:tgtEl>
                                          <p:spTgt spid="18"/>
                                        </p:tgtEl>
                                        <p:attrNameLst>
                                          <p:attrName>ppt_h</p:attrName>
                                        </p:attrNameLst>
                                      </p:cBhvr>
                                      <p:tavLst>
                                        <p:tav tm="0">
                                          <p:val>
                                            <p:strVal val="ppt_h"/>
                                          </p:val>
                                        </p:tav>
                                        <p:tav tm="100000">
                                          <p:val>
                                            <p:fltVal val="0"/>
                                          </p:val>
                                        </p:tav>
                                      </p:tavLst>
                                    </p:anim>
                                    <p:animEffect transition="out" filter="fade">
                                      <p:cBhvr>
                                        <p:cTn id="72" dur="1000"/>
                                        <p:tgtEl>
                                          <p:spTgt spid="18"/>
                                        </p:tgtEl>
                                      </p:cBhvr>
                                    </p:animEffect>
                                    <p:set>
                                      <p:cBhvr>
                                        <p:cTn id="73" dur="1" fill="hold">
                                          <p:stCondLst>
                                            <p:cond delay="999"/>
                                          </p:stCondLst>
                                        </p:cTn>
                                        <p:tgtEl>
                                          <p:spTgt spid="18"/>
                                        </p:tgtEl>
                                        <p:attrNameLst>
                                          <p:attrName>style.visibility</p:attrName>
                                        </p:attrNameLst>
                                      </p:cBhvr>
                                      <p:to>
                                        <p:strVal val="hidden"/>
                                      </p:to>
                                    </p:set>
                                  </p:childTnLst>
                                </p:cTn>
                              </p:par>
                              <p:par>
                                <p:cTn id="74" presetID="53" presetClass="entr" presetSubtype="16" fill="hold" nodeType="withEffect">
                                  <p:stCondLst>
                                    <p:cond delay="0"/>
                                  </p:stCondLst>
                                  <p:childTnLst>
                                    <p:set>
                                      <p:cBhvr>
                                        <p:cTn id="75" dur="1" fill="hold">
                                          <p:stCondLst>
                                            <p:cond delay="0"/>
                                          </p:stCondLst>
                                        </p:cTn>
                                        <p:tgtEl>
                                          <p:spTgt spid="89"/>
                                        </p:tgtEl>
                                        <p:attrNameLst>
                                          <p:attrName>style.visibility</p:attrName>
                                        </p:attrNameLst>
                                      </p:cBhvr>
                                      <p:to>
                                        <p:strVal val="visible"/>
                                      </p:to>
                                    </p:set>
                                    <p:anim calcmode="lin" valueType="num">
                                      <p:cBhvr>
                                        <p:cTn id="76" dur="1500" fill="hold"/>
                                        <p:tgtEl>
                                          <p:spTgt spid="89"/>
                                        </p:tgtEl>
                                        <p:attrNameLst>
                                          <p:attrName>ppt_w</p:attrName>
                                        </p:attrNameLst>
                                      </p:cBhvr>
                                      <p:tavLst>
                                        <p:tav tm="0">
                                          <p:val>
                                            <p:fltVal val="0"/>
                                          </p:val>
                                        </p:tav>
                                        <p:tav tm="100000">
                                          <p:val>
                                            <p:strVal val="#ppt_w"/>
                                          </p:val>
                                        </p:tav>
                                      </p:tavLst>
                                    </p:anim>
                                    <p:anim calcmode="lin" valueType="num">
                                      <p:cBhvr>
                                        <p:cTn id="77" dur="1500" fill="hold"/>
                                        <p:tgtEl>
                                          <p:spTgt spid="89"/>
                                        </p:tgtEl>
                                        <p:attrNameLst>
                                          <p:attrName>ppt_h</p:attrName>
                                        </p:attrNameLst>
                                      </p:cBhvr>
                                      <p:tavLst>
                                        <p:tav tm="0">
                                          <p:val>
                                            <p:fltVal val="0"/>
                                          </p:val>
                                        </p:tav>
                                        <p:tav tm="100000">
                                          <p:val>
                                            <p:strVal val="#ppt_h"/>
                                          </p:val>
                                        </p:tav>
                                      </p:tavLst>
                                    </p:anim>
                                    <p:animEffect transition="in" filter="fade">
                                      <p:cBhvr>
                                        <p:cTn id="78" dur="1500"/>
                                        <p:tgtEl>
                                          <p:spTgt spid="89"/>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1000"/>
                                        <p:tgtEl>
                                          <p:spTgt spid="25"/>
                                        </p:tgtEl>
                                        <p:attrNameLst>
                                          <p:attrName>ppt_w</p:attrName>
                                        </p:attrNameLst>
                                      </p:cBhvr>
                                      <p:tavLst>
                                        <p:tav tm="0">
                                          <p:val>
                                            <p:strVal val="ppt_w"/>
                                          </p:val>
                                        </p:tav>
                                        <p:tav tm="100000">
                                          <p:val>
                                            <p:fltVal val="0"/>
                                          </p:val>
                                        </p:tav>
                                      </p:tavLst>
                                    </p:anim>
                                    <p:anim calcmode="lin" valueType="num">
                                      <p:cBhvr>
                                        <p:cTn id="83" dur="1000"/>
                                        <p:tgtEl>
                                          <p:spTgt spid="25"/>
                                        </p:tgtEl>
                                        <p:attrNameLst>
                                          <p:attrName>ppt_h</p:attrName>
                                        </p:attrNameLst>
                                      </p:cBhvr>
                                      <p:tavLst>
                                        <p:tav tm="0">
                                          <p:val>
                                            <p:strVal val="ppt_h"/>
                                          </p:val>
                                        </p:tav>
                                        <p:tav tm="100000">
                                          <p:val>
                                            <p:fltVal val="0"/>
                                          </p:val>
                                        </p:tav>
                                      </p:tavLst>
                                    </p:anim>
                                    <p:animEffect transition="out" filter="fade">
                                      <p:cBhvr>
                                        <p:cTn id="84" dur="1000"/>
                                        <p:tgtEl>
                                          <p:spTgt spid="25"/>
                                        </p:tgtEl>
                                      </p:cBhvr>
                                    </p:animEffect>
                                    <p:set>
                                      <p:cBhvr>
                                        <p:cTn id="85" dur="1" fill="hold">
                                          <p:stCondLst>
                                            <p:cond delay="999"/>
                                          </p:stCondLst>
                                        </p:cTn>
                                        <p:tgtEl>
                                          <p:spTgt spid="25"/>
                                        </p:tgtEl>
                                        <p:attrNameLst>
                                          <p:attrName>style.visibility</p:attrName>
                                        </p:attrNameLst>
                                      </p:cBhvr>
                                      <p:to>
                                        <p:strVal val="hidden"/>
                                      </p:to>
                                    </p:set>
                                  </p:childTnLst>
                                </p:cTn>
                              </p:par>
                              <p:par>
                                <p:cTn id="86" presetID="53" presetClass="entr" presetSubtype="16" fill="hold" nodeType="withEffect">
                                  <p:stCondLst>
                                    <p:cond delay="0"/>
                                  </p:stCondLst>
                                  <p:childTnLst>
                                    <p:set>
                                      <p:cBhvr>
                                        <p:cTn id="87" dur="1" fill="hold">
                                          <p:stCondLst>
                                            <p:cond delay="0"/>
                                          </p:stCondLst>
                                        </p:cTn>
                                        <p:tgtEl>
                                          <p:spTgt spid="92"/>
                                        </p:tgtEl>
                                        <p:attrNameLst>
                                          <p:attrName>style.visibility</p:attrName>
                                        </p:attrNameLst>
                                      </p:cBhvr>
                                      <p:to>
                                        <p:strVal val="visible"/>
                                      </p:to>
                                    </p:set>
                                    <p:anim calcmode="lin" valueType="num">
                                      <p:cBhvr>
                                        <p:cTn id="88" dur="1500" fill="hold"/>
                                        <p:tgtEl>
                                          <p:spTgt spid="92"/>
                                        </p:tgtEl>
                                        <p:attrNameLst>
                                          <p:attrName>ppt_w</p:attrName>
                                        </p:attrNameLst>
                                      </p:cBhvr>
                                      <p:tavLst>
                                        <p:tav tm="0">
                                          <p:val>
                                            <p:fltVal val="0"/>
                                          </p:val>
                                        </p:tav>
                                        <p:tav tm="100000">
                                          <p:val>
                                            <p:strVal val="#ppt_w"/>
                                          </p:val>
                                        </p:tav>
                                      </p:tavLst>
                                    </p:anim>
                                    <p:anim calcmode="lin" valueType="num">
                                      <p:cBhvr>
                                        <p:cTn id="89" dur="1500" fill="hold"/>
                                        <p:tgtEl>
                                          <p:spTgt spid="92"/>
                                        </p:tgtEl>
                                        <p:attrNameLst>
                                          <p:attrName>ppt_h</p:attrName>
                                        </p:attrNameLst>
                                      </p:cBhvr>
                                      <p:tavLst>
                                        <p:tav tm="0">
                                          <p:val>
                                            <p:fltVal val="0"/>
                                          </p:val>
                                        </p:tav>
                                        <p:tav tm="100000">
                                          <p:val>
                                            <p:strVal val="#ppt_h"/>
                                          </p:val>
                                        </p:tav>
                                      </p:tavLst>
                                    </p:anim>
                                    <p:animEffect transition="in" filter="fade">
                                      <p:cBhvr>
                                        <p:cTn id="90" dur="1500"/>
                                        <p:tgtEl>
                                          <p:spTgt spid="92"/>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xit" presetSubtype="32" fill="hold" nodeType="clickEffect">
                                  <p:stCondLst>
                                    <p:cond delay="0"/>
                                  </p:stCondLst>
                                  <p:childTnLst>
                                    <p:anim calcmode="lin" valueType="num">
                                      <p:cBhvr>
                                        <p:cTn id="94" dur="1000"/>
                                        <p:tgtEl>
                                          <p:spTgt spid="15"/>
                                        </p:tgtEl>
                                        <p:attrNameLst>
                                          <p:attrName>ppt_w</p:attrName>
                                        </p:attrNameLst>
                                      </p:cBhvr>
                                      <p:tavLst>
                                        <p:tav tm="0">
                                          <p:val>
                                            <p:strVal val="ppt_w"/>
                                          </p:val>
                                        </p:tav>
                                        <p:tav tm="100000">
                                          <p:val>
                                            <p:fltVal val="0"/>
                                          </p:val>
                                        </p:tav>
                                      </p:tavLst>
                                    </p:anim>
                                    <p:anim calcmode="lin" valueType="num">
                                      <p:cBhvr>
                                        <p:cTn id="95" dur="1000"/>
                                        <p:tgtEl>
                                          <p:spTgt spid="15"/>
                                        </p:tgtEl>
                                        <p:attrNameLst>
                                          <p:attrName>ppt_h</p:attrName>
                                        </p:attrNameLst>
                                      </p:cBhvr>
                                      <p:tavLst>
                                        <p:tav tm="0">
                                          <p:val>
                                            <p:strVal val="ppt_h"/>
                                          </p:val>
                                        </p:tav>
                                        <p:tav tm="100000">
                                          <p:val>
                                            <p:fltVal val="0"/>
                                          </p:val>
                                        </p:tav>
                                      </p:tavLst>
                                    </p:anim>
                                    <p:animEffect transition="out" filter="fade">
                                      <p:cBhvr>
                                        <p:cTn id="96" dur="1000"/>
                                        <p:tgtEl>
                                          <p:spTgt spid="15"/>
                                        </p:tgtEl>
                                      </p:cBhvr>
                                    </p:animEffect>
                                    <p:set>
                                      <p:cBhvr>
                                        <p:cTn id="97" dur="1" fill="hold">
                                          <p:stCondLst>
                                            <p:cond delay="999"/>
                                          </p:stCondLst>
                                        </p:cTn>
                                        <p:tgtEl>
                                          <p:spTgt spid="15"/>
                                        </p:tgtEl>
                                        <p:attrNameLst>
                                          <p:attrName>style.visibility</p:attrName>
                                        </p:attrNameLst>
                                      </p:cBhvr>
                                      <p:to>
                                        <p:strVal val="hidden"/>
                                      </p:to>
                                    </p:set>
                                  </p:childTnLst>
                                </p:cTn>
                              </p:par>
                              <p:par>
                                <p:cTn id="98" presetID="53" presetClass="entr" presetSubtype="16" fill="hold" nodeType="withEffect">
                                  <p:stCondLst>
                                    <p:cond delay="0"/>
                                  </p:stCondLst>
                                  <p:childTnLst>
                                    <p:set>
                                      <p:cBhvr>
                                        <p:cTn id="99" dur="1" fill="hold">
                                          <p:stCondLst>
                                            <p:cond delay="0"/>
                                          </p:stCondLst>
                                        </p:cTn>
                                        <p:tgtEl>
                                          <p:spTgt spid="95"/>
                                        </p:tgtEl>
                                        <p:attrNameLst>
                                          <p:attrName>style.visibility</p:attrName>
                                        </p:attrNameLst>
                                      </p:cBhvr>
                                      <p:to>
                                        <p:strVal val="visible"/>
                                      </p:to>
                                    </p:set>
                                    <p:anim calcmode="lin" valueType="num">
                                      <p:cBhvr>
                                        <p:cTn id="100" dur="1500" fill="hold"/>
                                        <p:tgtEl>
                                          <p:spTgt spid="95"/>
                                        </p:tgtEl>
                                        <p:attrNameLst>
                                          <p:attrName>ppt_w</p:attrName>
                                        </p:attrNameLst>
                                      </p:cBhvr>
                                      <p:tavLst>
                                        <p:tav tm="0">
                                          <p:val>
                                            <p:fltVal val="0"/>
                                          </p:val>
                                        </p:tav>
                                        <p:tav tm="100000">
                                          <p:val>
                                            <p:strVal val="#ppt_w"/>
                                          </p:val>
                                        </p:tav>
                                      </p:tavLst>
                                    </p:anim>
                                    <p:anim calcmode="lin" valueType="num">
                                      <p:cBhvr>
                                        <p:cTn id="101" dur="1500" fill="hold"/>
                                        <p:tgtEl>
                                          <p:spTgt spid="95"/>
                                        </p:tgtEl>
                                        <p:attrNameLst>
                                          <p:attrName>ppt_h</p:attrName>
                                        </p:attrNameLst>
                                      </p:cBhvr>
                                      <p:tavLst>
                                        <p:tav tm="0">
                                          <p:val>
                                            <p:fltVal val="0"/>
                                          </p:val>
                                        </p:tav>
                                        <p:tav tm="100000">
                                          <p:val>
                                            <p:strVal val="#ppt_h"/>
                                          </p:val>
                                        </p:tav>
                                      </p:tavLst>
                                    </p:anim>
                                    <p:animEffect transition="in" filter="fade">
                                      <p:cBhvr>
                                        <p:cTn id="102" dur="1500"/>
                                        <p:tgtEl>
                                          <p:spTgt spid="95"/>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11"/>
                                        </p:tgtEl>
                                        <p:attrNameLst>
                                          <p:attrName>style.visibility</p:attrName>
                                        </p:attrNameLst>
                                      </p:cBhvr>
                                      <p:to>
                                        <p:strVal val="visible"/>
                                      </p:to>
                                    </p:set>
                                    <p:animEffect transition="in" filter="wipe(up)">
                                      <p:cBhvr>
                                        <p:cTn id="107" dur="500"/>
                                        <p:tgtEl>
                                          <p:spTgt spid="11"/>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grpId="0" nodeType="clickEffect">
                                  <p:stCondLst>
                                    <p:cond delay="0"/>
                                  </p:stCondLst>
                                  <p:childTnLst>
                                    <p:set>
                                      <p:cBhvr>
                                        <p:cTn id="111" dur="1" fill="hold">
                                          <p:stCondLst>
                                            <p:cond delay="0"/>
                                          </p:stCondLst>
                                        </p:cTn>
                                        <p:tgtEl>
                                          <p:spTgt spid="98"/>
                                        </p:tgtEl>
                                        <p:attrNameLst>
                                          <p:attrName>style.visibility</p:attrName>
                                        </p:attrNameLst>
                                      </p:cBhvr>
                                      <p:to>
                                        <p:strVal val="visible"/>
                                      </p:to>
                                    </p:set>
                                    <p:animEffect transition="in" filter="wipe(up)">
                                      <p:cBhvr>
                                        <p:cTn id="112" dur="500"/>
                                        <p:tgtEl>
                                          <p:spTgt spid="98"/>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99"/>
                                        </p:tgtEl>
                                        <p:attrNameLst>
                                          <p:attrName>style.visibility</p:attrName>
                                        </p:attrNameLst>
                                      </p:cBhvr>
                                      <p:to>
                                        <p:strVal val="visible"/>
                                      </p:to>
                                    </p:set>
                                    <p:animEffect transition="in" filter="wipe(up)">
                                      <p:cBhvr>
                                        <p:cTn id="117" dur="500"/>
                                        <p:tgtEl>
                                          <p:spTgt spid="99"/>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100"/>
                                        </p:tgtEl>
                                        <p:attrNameLst>
                                          <p:attrName>style.visibility</p:attrName>
                                        </p:attrNameLst>
                                      </p:cBhvr>
                                      <p:to>
                                        <p:strVal val="visible"/>
                                      </p:to>
                                    </p:set>
                                    <p:animEffect transition="in" filter="wipe(up)">
                                      <p:cBhvr>
                                        <p:cTn id="122" dur="500"/>
                                        <p:tgtEl>
                                          <p:spTgt spid="100"/>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101"/>
                                        </p:tgtEl>
                                        <p:attrNameLst>
                                          <p:attrName>style.visibility</p:attrName>
                                        </p:attrNameLst>
                                      </p:cBhvr>
                                      <p:to>
                                        <p:strVal val="visible"/>
                                      </p:to>
                                    </p:set>
                                    <p:animEffect transition="in" filter="wipe(up)">
                                      <p:cBhvr>
                                        <p:cTn id="127" dur="500"/>
                                        <p:tgtEl>
                                          <p:spTgt spid="101"/>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102"/>
                                        </p:tgtEl>
                                        <p:attrNameLst>
                                          <p:attrName>style.visibility</p:attrName>
                                        </p:attrNameLst>
                                      </p:cBhvr>
                                      <p:to>
                                        <p:strVal val="visible"/>
                                      </p:to>
                                    </p:set>
                                    <p:animEffect transition="in" filter="wipe(up)">
                                      <p:cBhvr>
                                        <p:cTn id="132" dur="500"/>
                                        <p:tgtEl>
                                          <p:spTgt spid="102"/>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grpId="0" nodeType="clickEffect">
                                  <p:stCondLst>
                                    <p:cond delay="0"/>
                                  </p:stCondLst>
                                  <p:childTnLst>
                                    <p:set>
                                      <p:cBhvr>
                                        <p:cTn id="136" dur="1" fill="hold">
                                          <p:stCondLst>
                                            <p:cond delay="0"/>
                                          </p:stCondLst>
                                        </p:cTn>
                                        <p:tgtEl>
                                          <p:spTgt spid="103"/>
                                        </p:tgtEl>
                                        <p:attrNameLst>
                                          <p:attrName>style.visibility</p:attrName>
                                        </p:attrNameLst>
                                      </p:cBhvr>
                                      <p:to>
                                        <p:strVal val="visible"/>
                                      </p:to>
                                    </p:set>
                                    <p:animEffect transition="in" filter="wipe(up)">
                                      <p:cBhvr>
                                        <p:cTn id="137" dur="500"/>
                                        <p:tgtEl>
                                          <p:spTgt spid="103"/>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104"/>
                                        </p:tgtEl>
                                        <p:attrNameLst>
                                          <p:attrName>style.visibility</p:attrName>
                                        </p:attrNameLst>
                                      </p:cBhvr>
                                      <p:to>
                                        <p:strVal val="visible"/>
                                      </p:to>
                                    </p:set>
                                    <p:animEffect transition="in" filter="wipe(up)">
                                      <p:cBhvr>
                                        <p:cTn id="14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8" grpId="0"/>
      <p:bldP spid="98" grpId="0" animBg="1"/>
      <p:bldP spid="99" grpId="0" animBg="1"/>
      <p:bldP spid="100" grpId="0" animBg="1"/>
      <p:bldP spid="101" grpId="0" animBg="1"/>
      <p:bldP spid="102" grpId="0" animBg="1"/>
      <p:bldP spid="103" grpId="0" animBg="1"/>
      <p:bldP spid="10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185611" cy="707849"/>
          </a:xfrm>
        </p:spPr>
        <p:txBody>
          <a:bodyPr>
            <a:normAutofit/>
          </a:bodyPr>
          <a:lstStyle/>
          <a:p>
            <a:r>
              <a:rPr lang="en-GB" sz="3600" b="1" dirty="0" err="1">
                <a:solidFill>
                  <a:schemeClr val="bg1"/>
                </a:solidFill>
              </a:rPr>
              <a:t>Stadtbäume</a:t>
            </a:r>
            <a:r>
              <a:rPr lang="en-GB" sz="3600" b="1" dirty="0">
                <a:solidFill>
                  <a:schemeClr val="bg1"/>
                </a:solidFill>
              </a:rPr>
              <a:t> </a:t>
            </a:r>
            <a:r>
              <a:rPr lang="en-GB" sz="3600" b="1" dirty="0" err="1">
                <a:solidFill>
                  <a:schemeClr val="bg1"/>
                </a:solidFill>
              </a:rPr>
              <a:t>für</a:t>
            </a:r>
            <a:r>
              <a:rPr lang="en-GB" sz="3600" b="1" dirty="0">
                <a:solidFill>
                  <a:schemeClr val="bg1"/>
                </a:solidFill>
              </a:rPr>
              <a:t> Berlin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2576342936"/>
              </p:ext>
            </p:extLst>
          </p:nvPr>
        </p:nvGraphicFramePr>
        <p:xfrm>
          <a:off x="172431" y="1548157"/>
          <a:ext cx="11800162" cy="4751999"/>
        </p:xfrm>
        <a:graphic>
          <a:graphicData uri="http://schemas.openxmlformats.org/drawingml/2006/table">
            <a:tbl>
              <a:tblPr firstRow="1" bandRow="1">
                <a:tableStyleId>{00A15C55-8517-42AA-B614-E9B94910E393}</a:tableStyleId>
              </a:tblPr>
              <a:tblGrid>
                <a:gridCol w="621653">
                  <a:extLst>
                    <a:ext uri="{9D8B030D-6E8A-4147-A177-3AD203B41FA5}">
                      <a16:colId xmlns:a16="http://schemas.microsoft.com/office/drawing/2014/main" val="2607353726"/>
                    </a:ext>
                  </a:extLst>
                </a:gridCol>
                <a:gridCol w="6782398">
                  <a:extLst>
                    <a:ext uri="{9D8B030D-6E8A-4147-A177-3AD203B41FA5}">
                      <a16:colId xmlns:a16="http://schemas.microsoft.com/office/drawing/2014/main" val="1600817978"/>
                    </a:ext>
                  </a:extLst>
                </a:gridCol>
                <a:gridCol w="4396111">
                  <a:extLst>
                    <a:ext uri="{9D8B030D-6E8A-4147-A177-3AD203B41FA5}">
                      <a16:colId xmlns:a16="http://schemas.microsoft.com/office/drawing/2014/main" val="2609792770"/>
                    </a:ext>
                  </a:extLst>
                </a:gridCol>
              </a:tblGrid>
              <a:tr h="462721">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Frage</a:t>
                      </a:r>
                      <a:endParaRPr lang="en-GB" sz="2000" b="1" dirty="0"/>
                    </a:p>
                  </a:txBody>
                  <a:tcPr/>
                </a:tc>
                <a:extLst>
                  <a:ext uri="{0D108BD9-81ED-4DB2-BD59-A6C34878D82A}">
                    <a16:rowId xmlns:a16="http://schemas.microsoft.com/office/drawing/2014/main" val="1153431983"/>
                  </a:ext>
                </a:extLst>
              </a:tr>
              <a:tr h="756476">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Ich will die Straßen vor der heißen Sonne schützen.</a:t>
                      </a:r>
                      <a:endParaRPr lang="en-GB" sz="2000" dirty="0">
                        <a:solidFill>
                          <a:srgbClr val="115076"/>
                        </a:solidFill>
                      </a:endParaRPr>
                    </a:p>
                  </a:txBody>
                  <a:tcPr anchor="ctr"/>
                </a:tc>
                <a:tc>
                  <a:txBody>
                    <a:bodyPr/>
                    <a:lstStyle/>
                    <a:p>
                      <a:r>
                        <a:rPr lang="de-DE" sz="2000" dirty="0">
                          <a:solidFill>
                            <a:schemeClr val="accent1">
                              <a:lumMod val="50000"/>
                            </a:schemeClr>
                          </a:solidFill>
                        </a:rPr>
                        <a:t>Wovor wollen Sie die Straßen schützen?</a:t>
                      </a:r>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62721">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Ich hoffe auf eine grüne Stadt.</a:t>
                      </a:r>
                      <a:endParaRPr lang="en-GB" sz="2000" dirty="0">
                        <a:solidFill>
                          <a:srgbClr val="115076"/>
                        </a:solidFill>
                      </a:endParaRPr>
                    </a:p>
                  </a:txBody>
                  <a:tcPr anchor="ctr"/>
                </a:tc>
                <a:tc>
                  <a:txBody>
                    <a:bodyPr/>
                    <a:lstStyle/>
                    <a:p>
                      <a:r>
                        <a:rPr lang="en-GB" sz="2000" dirty="0" err="1">
                          <a:solidFill>
                            <a:schemeClr val="accent1">
                              <a:lumMod val="50000"/>
                            </a:schemeClr>
                          </a:solidFill>
                        </a:rPr>
                        <a:t>Worauf</a:t>
                      </a:r>
                      <a:r>
                        <a:rPr lang="en-GB" sz="2000" dirty="0">
                          <a:solidFill>
                            <a:schemeClr val="accent1">
                              <a:lumMod val="50000"/>
                            </a:schemeClr>
                          </a:solidFill>
                        </a:rPr>
                        <a:t> </a:t>
                      </a:r>
                      <a:r>
                        <a:rPr lang="en-GB" sz="2000" dirty="0" err="1">
                          <a:solidFill>
                            <a:schemeClr val="accent1">
                              <a:lumMod val="50000"/>
                            </a:schemeClr>
                          </a:solidFill>
                        </a:rPr>
                        <a:t>hoffen</a:t>
                      </a:r>
                      <a:r>
                        <a:rPr lang="en-GB" sz="2000" dirty="0">
                          <a:solidFill>
                            <a:schemeClr val="accent1">
                              <a:lumMod val="50000"/>
                            </a:schemeClr>
                          </a:solidFill>
                        </a:rPr>
                        <a:t> Sie?</a:t>
                      </a:r>
                    </a:p>
                  </a:txBody>
                  <a:tcPr/>
                </a:tc>
                <a:extLst>
                  <a:ext uri="{0D108BD9-81ED-4DB2-BD59-A6C34878D82A}">
                    <a16:rowId xmlns:a16="http://schemas.microsoft.com/office/drawing/2014/main" val="1961458278"/>
                  </a:ext>
                </a:extLst>
              </a:tr>
              <a:tr h="462721">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Ich interessiere mich für Baumarten.</a:t>
                      </a:r>
                      <a:endParaRPr lang="en-GB" sz="2000" dirty="0">
                        <a:solidFill>
                          <a:srgbClr val="115076"/>
                        </a:solidFill>
                      </a:endParaRPr>
                    </a:p>
                  </a:txBody>
                  <a:tcPr anchor="ctr"/>
                </a:tc>
                <a:tc>
                  <a:txBody>
                    <a:bodyPr/>
                    <a:lstStyle/>
                    <a:p>
                      <a:r>
                        <a:rPr lang="en-GB" sz="2000" dirty="0" err="1">
                          <a:solidFill>
                            <a:schemeClr val="accent1">
                              <a:lumMod val="50000"/>
                            </a:schemeClr>
                          </a:solidFill>
                        </a:rPr>
                        <a:t>Wofür</a:t>
                      </a:r>
                      <a:r>
                        <a:rPr lang="en-GB" sz="2000" dirty="0">
                          <a:solidFill>
                            <a:schemeClr val="accent1">
                              <a:lumMod val="50000"/>
                            </a:schemeClr>
                          </a:solidFill>
                        </a:rPr>
                        <a:t> </a:t>
                      </a:r>
                      <a:r>
                        <a:rPr lang="en-GB" sz="2000" dirty="0" err="1">
                          <a:solidFill>
                            <a:schemeClr val="accent1">
                              <a:lumMod val="50000"/>
                            </a:schemeClr>
                          </a:solidFill>
                        </a:rPr>
                        <a:t>interessieren</a:t>
                      </a:r>
                      <a:r>
                        <a:rPr lang="en-GB" sz="2000" dirty="0">
                          <a:solidFill>
                            <a:schemeClr val="accent1">
                              <a:lumMod val="50000"/>
                            </a:schemeClr>
                          </a:solidFill>
                        </a:rPr>
                        <a:t> Sie </a:t>
                      </a:r>
                      <a:r>
                        <a:rPr lang="en-GB" sz="2000" dirty="0" err="1">
                          <a:solidFill>
                            <a:schemeClr val="accent1">
                              <a:lumMod val="50000"/>
                            </a:schemeClr>
                          </a:solidFill>
                        </a:rPr>
                        <a:t>sich</a:t>
                      </a:r>
                      <a:r>
                        <a:rPr lang="en-GB" sz="2000" dirty="0">
                          <a:solidFill>
                            <a:schemeClr val="accent1">
                              <a:lumMod val="50000"/>
                            </a:schemeClr>
                          </a:solidFill>
                        </a:rPr>
                        <a:t>?</a:t>
                      </a:r>
                    </a:p>
                  </a:txBody>
                  <a:tcPr/>
                </a:tc>
                <a:extLst>
                  <a:ext uri="{0D108BD9-81ED-4DB2-BD59-A6C34878D82A}">
                    <a16:rowId xmlns:a16="http://schemas.microsoft.com/office/drawing/2014/main" val="2189313960"/>
                  </a:ext>
                </a:extLst>
              </a:tr>
              <a:tr h="462721">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Ich nehme an vielen Schulprojekten teil. </a:t>
                      </a:r>
                      <a:endParaRPr lang="en-GB" sz="2000" dirty="0">
                        <a:solidFill>
                          <a:srgbClr val="115076"/>
                        </a:solidFill>
                      </a:endParaRPr>
                    </a:p>
                  </a:txBody>
                  <a:tcPr anchor="ctr"/>
                </a:tc>
                <a:tc>
                  <a:txBody>
                    <a:bodyPr/>
                    <a:lstStyle/>
                    <a:p>
                      <a:r>
                        <a:rPr lang="en-GB" sz="2000" dirty="0" err="1">
                          <a:solidFill>
                            <a:schemeClr val="accent1">
                              <a:lumMod val="50000"/>
                            </a:schemeClr>
                          </a:solidFill>
                        </a:rPr>
                        <a:t>Woran</a:t>
                      </a:r>
                      <a:r>
                        <a:rPr lang="en-GB" sz="2000" dirty="0">
                          <a:solidFill>
                            <a:schemeClr val="accent1">
                              <a:lumMod val="50000"/>
                            </a:schemeClr>
                          </a:solidFill>
                        </a:rPr>
                        <a:t> </a:t>
                      </a:r>
                      <a:r>
                        <a:rPr lang="en-GB" sz="2000" dirty="0" err="1">
                          <a:solidFill>
                            <a:schemeClr val="accent1">
                              <a:lumMod val="50000"/>
                            </a:schemeClr>
                          </a:solidFill>
                        </a:rPr>
                        <a:t>nehmen</a:t>
                      </a:r>
                      <a:r>
                        <a:rPr lang="en-GB" sz="2000" dirty="0">
                          <a:solidFill>
                            <a:schemeClr val="accent1">
                              <a:lumMod val="50000"/>
                            </a:schemeClr>
                          </a:solidFill>
                        </a:rPr>
                        <a:t> Sie teil?</a:t>
                      </a:r>
                    </a:p>
                  </a:txBody>
                  <a:tcPr/>
                </a:tc>
                <a:extLst>
                  <a:ext uri="{0D108BD9-81ED-4DB2-BD59-A6C34878D82A}">
                    <a16:rowId xmlns:a16="http://schemas.microsoft.com/office/drawing/2014/main" val="2344197191"/>
                  </a:ext>
                </a:extLst>
              </a:tr>
              <a:tr h="756476">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Ich mache Druck auf lokale Betriebe. Ihre Teilnahme ist wichtig! </a:t>
                      </a:r>
                      <a:endParaRPr lang="en-GB" sz="2000" dirty="0">
                        <a:solidFill>
                          <a:srgbClr val="115076"/>
                        </a:solidFill>
                      </a:endParaRPr>
                    </a:p>
                  </a:txBody>
                  <a:tcPr anchor="ctr"/>
                </a:tc>
                <a:tc>
                  <a:txBody>
                    <a:bodyPr/>
                    <a:lstStyle/>
                    <a:p>
                      <a:r>
                        <a:rPr lang="en-GB" sz="2000" b="1" dirty="0">
                          <a:solidFill>
                            <a:schemeClr val="accent1">
                              <a:lumMod val="50000"/>
                            </a:schemeClr>
                          </a:solidFill>
                        </a:rPr>
                        <a:t>Auf wen </a:t>
                      </a:r>
                      <a:r>
                        <a:rPr lang="en-GB" sz="2000" dirty="0" err="1">
                          <a:solidFill>
                            <a:schemeClr val="accent1">
                              <a:lumMod val="50000"/>
                            </a:schemeClr>
                          </a:solidFill>
                        </a:rPr>
                        <a:t>machen</a:t>
                      </a:r>
                      <a:r>
                        <a:rPr lang="en-GB" sz="2000" dirty="0">
                          <a:solidFill>
                            <a:schemeClr val="accent1">
                              <a:lumMod val="50000"/>
                            </a:schemeClr>
                          </a:solidFill>
                        </a:rPr>
                        <a:t> Sie </a:t>
                      </a:r>
                      <a:r>
                        <a:rPr lang="en-GB" sz="2000" dirty="0" err="1">
                          <a:solidFill>
                            <a:schemeClr val="accent1">
                              <a:lumMod val="50000"/>
                            </a:schemeClr>
                          </a:solidFill>
                        </a:rPr>
                        <a:t>Druck</a:t>
                      </a:r>
                      <a:r>
                        <a:rPr lang="en-GB" sz="2000" dirty="0">
                          <a:solidFill>
                            <a:schemeClr val="accent1">
                              <a:lumMod val="50000"/>
                            </a:schemeClr>
                          </a:solidFill>
                        </a:rPr>
                        <a:t>?</a:t>
                      </a:r>
                    </a:p>
                  </a:txBody>
                  <a:tcPr/>
                </a:tc>
                <a:extLst>
                  <a:ext uri="{0D108BD9-81ED-4DB2-BD59-A6C34878D82A}">
                    <a16:rowId xmlns:a16="http://schemas.microsoft.com/office/drawing/2014/main" val="1972389626"/>
                  </a:ext>
                </a:extLst>
              </a:tr>
              <a:tr h="462721">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Ich freue mich auf unsere Zusammenarbeit. </a:t>
                      </a:r>
                      <a:endParaRPr lang="en-GB" sz="2000" dirty="0">
                        <a:solidFill>
                          <a:srgbClr val="115076"/>
                        </a:solidFill>
                      </a:endParaRPr>
                    </a:p>
                  </a:txBody>
                  <a:tcPr anchor="ctr"/>
                </a:tc>
                <a:tc>
                  <a:txBody>
                    <a:bodyPr/>
                    <a:lstStyle/>
                    <a:p>
                      <a:r>
                        <a:rPr lang="en-GB" sz="2000" dirty="0" err="1">
                          <a:solidFill>
                            <a:schemeClr val="accent1">
                              <a:lumMod val="50000"/>
                            </a:schemeClr>
                          </a:solidFill>
                        </a:rPr>
                        <a:t>Worauf</a:t>
                      </a:r>
                      <a:r>
                        <a:rPr lang="en-GB" sz="2000" dirty="0">
                          <a:solidFill>
                            <a:schemeClr val="accent1">
                              <a:lumMod val="50000"/>
                            </a:schemeClr>
                          </a:solidFill>
                        </a:rPr>
                        <a:t> </a:t>
                      </a:r>
                      <a:r>
                        <a:rPr lang="en-GB" sz="2000" dirty="0" err="1">
                          <a:solidFill>
                            <a:schemeClr val="accent1">
                              <a:lumMod val="50000"/>
                            </a:schemeClr>
                          </a:solidFill>
                        </a:rPr>
                        <a:t>freuen</a:t>
                      </a:r>
                      <a:r>
                        <a:rPr lang="en-GB" sz="2000" dirty="0">
                          <a:solidFill>
                            <a:schemeClr val="accent1">
                              <a:lumMod val="50000"/>
                            </a:schemeClr>
                          </a:solidFill>
                        </a:rPr>
                        <a:t> Sie </a:t>
                      </a:r>
                      <a:r>
                        <a:rPr lang="en-GB" sz="2000" dirty="0" err="1">
                          <a:solidFill>
                            <a:schemeClr val="accent1">
                              <a:lumMod val="50000"/>
                            </a:schemeClr>
                          </a:solidFill>
                        </a:rPr>
                        <a:t>sich</a:t>
                      </a:r>
                      <a:r>
                        <a:rPr lang="en-GB" sz="2000" dirty="0">
                          <a:solidFill>
                            <a:schemeClr val="accent1">
                              <a:lumMod val="50000"/>
                            </a:schemeClr>
                          </a:solidFill>
                        </a:rPr>
                        <a:t>?</a:t>
                      </a:r>
                    </a:p>
                  </a:txBody>
                  <a:tcPr/>
                </a:tc>
                <a:extLst>
                  <a:ext uri="{0D108BD9-81ED-4DB2-BD59-A6C34878D82A}">
                    <a16:rowId xmlns:a16="http://schemas.microsoft.com/office/drawing/2014/main" val="664931564"/>
                  </a:ext>
                </a:extLst>
              </a:tr>
              <a:tr h="462721">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Ihr informiert euch über das Pflanzen von Bäumen. </a:t>
                      </a:r>
                      <a:endParaRPr lang="en-GB" sz="2000" dirty="0">
                        <a:solidFill>
                          <a:srgbClr val="115076"/>
                        </a:solidFill>
                      </a:endParaRPr>
                    </a:p>
                  </a:txBody>
                  <a:tcPr anchor="ctr"/>
                </a:tc>
                <a:tc>
                  <a:txBody>
                    <a:bodyPr/>
                    <a:lstStyle/>
                    <a:p>
                      <a:r>
                        <a:rPr lang="en-GB" sz="2000" dirty="0" err="1">
                          <a:solidFill>
                            <a:schemeClr val="accent1">
                              <a:lumMod val="50000"/>
                            </a:schemeClr>
                          </a:solidFill>
                        </a:rPr>
                        <a:t>Worüber</a:t>
                      </a:r>
                      <a:r>
                        <a:rPr lang="en-GB" sz="2000" dirty="0">
                          <a:solidFill>
                            <a:schemeClr val="accent1">
                              <a:lumMod val="50000"/>
                            </a:schemeClr>
                          </a:solidFill>
                        </a:rPr>
                        <a:t> </a:t>
                      </a:r>
                      <a:r>
                        <a:rPr lang="en-GB" sz="2000" dirty="0" err="1">
                          <a:solidFill>
                            <a:schemeClr val="accent1">
                              <a:lumMod val="50000"/>
                            </a:schemeClr>
                          </a:solidFill>
                        </a:rPr>
                        <a:t>informieren</a:t>
                      </a:r>
                      <a:r>
                        <a:rPr lang="en-GB" sz="2000" dirty="0">
                          <a:solidFill>
                            <a:schemeClr val="accent1">
                              <a:lumMod val="50000"/>
                            </a:schemeClr>
                          </a:solidFill>
                        </a:rPr>
                        <a:t> </a:t>
                      </a:r>
                      <a:r>
                        <a:rPr lang="en-GB" sz="2000" dirty="0" err="1">
                          <a:solidFill>
                            <a:schemeClr val="accent1">
                              <a:lumMod val="50000"/>
                            </a:schemeClr>
                          </a:solidFill>
                        </a:rPr>
                        <a:t>wir</a:t>
                      </a:r>
                      <a:r>
                        <a:rPr lang="en-GB" sz="2000" dirty="0">
                          <a:solidFill>
                            <a:schemeClr val="accent1">
                              <a:lumMod val="50000"/>
                            </a:schemeClr>
                          </a:solidFill>
                        </a:rPr>
                        <a:t> </a:t>
                      </a:r>
                      <a:r>
                        <a:rPr lang="en-GB" sz="2000" dirty="0" err="1">
                          <a:solidFill>
                            <a:schemeClr val="accent1">
                              <a:lumMod val="50000"/>
                            </a:schemeClr>
                          </a:solidFill>
                        </a:rPr>
                        <a:t>uns</a:t>
                      </a:r>
                      <a:r>
                        <a:rPr lang="en-GB" sz="2000" dirty="0">
                          <a:solidFill>
                            <a:schemeClr val="accent1">
                              <a:lumMod val="50000"/>
                            </a:schemeClr>
                          </a:solidFill>
                        </a:rPr>
                        <a:t>?</a:t>
                      </a:r>
                    </a:p>
                  </a:txBody>
                  <a:tcPr/>
                </a:tc>
                <a:extLst>
                  <a:ext uri="{0D108BD9-81ED-4DB2-BD59-A6C34878D82A}">
                    <a16:rowId xmlns:a16="http://schemas.microsoft.com/office/drawing/2014/main" val="2371851735"/>
                  </a:ext>
                </a:extLst>
              </a:tr>
              <a:tr h="462721">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Ich habe Angst vor dem Baumsterben. </a:t>
                      </a:r>
                      <a:endParaRPr lang="en-GB" sz="2000" dirty="0">
                        <a:solidFill>
                          <a:srgbClr val="115076"/>
                        </a:solidFill>
                      </a:endParaRPr>
                    </a:p>
                  </a:txBody>
                  <a:tcPr anchor="ctr"/>
                </a:tc>
                <a:tc>
                  <a:txBody>
                    <a:bodyPr/>
                    <a:lstStyle/>
                    <a:p>
                      <a:r>
                        <a:rPr lang="en-GB" sz="2000" dirty="0" err="1">
                          <a:solidFill>
                            <a:schemeClr val="accent1">
                              <a:lumMod val="50000"/>
                            </a:schemeClr>
                          </a:solidFill>
                        </a:rPr>
                        <a:t>Wovor</a:t>
                      </a:r>
                      <a:r>
                        <a:rPr lang="en-GB" sz="2000" dirty="0">
                          <a:solidFill>
                            <a:schemeClr val="accent1">
                              <a:lumMod val="50000"/>
                            </a:schemeClr>
                          </a:solidFill>
                        </a:rPr>
                        <a:t> </a:t>
                      </a:r>
                      <a:r>
                        <a:rPr lang="en-GB" sz="2000" dirty="0" err="1">
                          <a:solidFill>
                            <a:schemeClr val="accent1">
                              <a:lumMod val="50000"/>
                            </a:schemeClr>
                          </a:solidFill>
                        </a:rPr>
                        <a:t>haben</a:t>
                      </a:r>
                      <a:r>
                        <a:rPr lang="en-GB" sz="2000" dirty="0">
                          <a:solidFill>
                            <a:schemeClr val="accent1">
                              <a:lumMod val="50000"/>
                            </a:schemeClr>
                          </a:solidFill>
                        </a:rPr>
                        <a:t> Sie Angst?</a:t>
                      </a:r>
                    </a:p>
                  </a:txBody>
                  <a:tcPr/>
                </a:tc>
                <a:extLst>
                  <a:ext uri="{0D108BD9-81ED-4DB2-BD59-A6C34878D82A}">
                    <a16:rowId xmlns:a16="http://schemas.microsoft.com/office/drawing/2014/main" val="1736239533"/>
                  </a:ext>
                </a:extLst>
              </a:tr>
            </a:tbl>
          </a:graphicData>
        </a:graphic>
      </p:graphicFrame>
      <p:sp>
        <p:nvSpPr>
          <p:cNvPr id="32" name="Action Button: Custom 16">
            <a:hlinkClick r:id="" action="ppaction://noaction" highlightClick="1">
              <a:snd r:embed="rId4" name="9.3.2.1 slide 26 1.wav"/>
            </a:hlinkClick>
            <a:extLst>
              <a:ext uri="{FF2B5EF4-FFF2-40B4-BE49-F238E27FC236}">
                <a16:creationId xmlns:a16="http://schemas.microsoft.com/office/drawing/2014/main" id="{D2B1EA48-40BB-4F68-A104-4A8B31B4D4BB}"/>
              </a:ext>
            </a:extLst>
          </p:cNvPr>
          <p:cNvSpPr/>
          <p:nvPr/>
        </p:nvSpPr>
        <p:spPr>
          <a:xfrm>
            <a:off x="309336" y="222835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5" name="9.3.2.1 slide 26 2.wav"/>
            </a:hlinkClick>
            <a:extLst>
              <a:ext uri="{FF2B5EF4-FFF2-40B4-BE49-F238E27FC236}">
                <a16:creationId xmlns:a16="http://schemas.microsoft.com/office/drawing/2014/main" id="{86670C6F-0031-4B33-8535-0B32F1075618}"/>
              </a:ext>
            </a:extLst>
          </p:cNvPr>
          <p:cNvSpPr/>
          <p:nvPr/>
        </p:nvSpPr>
        <p:spPr>
          <a:xfrm>
            <a:off x="309336" y="278583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6" name="9.3.2.1 slide 26 3.wav"/>
            </a:hlinkClick>
            <a:extLst>
              <a:ext uri="{FF2B5EF4-FFF2-40B4-BE49-F238E27FC236}">
                <a16:creationId xmlns:a16="http://schemas.microsoft.com/office/drawing/2014/main" id="{1AEF7932-ED2E-4DD4-B6F3-44931C9B4D42}"/>
              </a:ext>
            </a:extLst>
          </p:cNvPr>
          <p:cNvSpPr/>
          <p:nvPr/>
        </p:nvSpPr>
        <p:spPr>
          <a:xfrm>
            <a:off x="309336" y="328151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7" name="9.3.2.1 slide 26 4.wav"/>
            </a:hlinkClick>
            <a:extLst>
              <a:ext uri="{FF2B5EF4-FFF2-40B4-BE49-F238E27FC236}">
                <a16:creationId xmlns:a16="http://schemas.microsoft.com/office/drawing/2014/main" id="{94BC66DA-7CDF-4759-B490-8954E1259003}"/>
              </a:ext>
            </a:extLst>
          </p:cNvPr>
          <p:cNvSpPr/>
          <p:nvPr/>
        </p:nvSpPr>
        <p:spPr>
          <a:xfrm>
            <a:off x="309336" y="373820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8" name="9.3.2.1 slide 26 5.wav"/>
            </a:hlinkClick>
            <a:extLst>
              <a:ext uri="{FF2B5EF4-FFF2-40B4-BE49-F238E27FC236}">
                <a16:creationId xmlns:a16="http://schemas.microsoft.com/office/drawing/2014/main" id="{F1C9904E-40A0-41A6-988C-0B50785DACB5}"/>
              </a:ext>
            </a:extLst>
          </p:cNvPr>
          <p:cNvSpPr/>
          <p:nvPr/>
        </p:nvSpPr>
        <p:spPr>
          <a:xfrm>
            <a:off x="309336" y="43152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9" name="9.3.2.1 slide 26 6.wav"/>
            </a:hlinkClick>
            <a:extLst>
              <a:ext uri="{FF2B5EF4-FFF2-40B4-BE49-F238E27FC236}">
                <a16:creationId xmlns:a16="http://schemas.microsoft.com/office/drawing/2014/main" id="{C7C2F787-6D11-4287-A3C6-EEC152BD392F}"/>
              </a:ext>
            </a:extLst>
          </p:cNvPr>
          <p:cNvSpPr/>
          <p:nvPr/>
        </p:nvSpPr>
        <p:spPr>
          <a:xfrm>
            <a:off x="309336" y="493738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0" name="9.3.2.1 slide 26 7.wav"/>
            </a:hlinkClick>
            <a:extLst>
              <a:ext uri="{FF2B5EF4-FFF2-40B4-BE49-F238E27FC236}">
                <a16:creationId xmlns:a16="http://schemas.microsoft.com/office/drawing/2014/main" id="{1FAB9E34-96F8-4EBA-82C2-5A64F9E98DEB}"/>
              </a:ext>
            </a:extLst>
          </p:cNvPr>
          <p:cNvSpPr/>
          <p:nvPr/>
        </p:nvSpPr>
        <p:spPr>
          <a:xfrm>
            <a:off x="309336" y="54326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1" name="9.3.2.1 slide 26 8.wav"/>
            </a:hlinkClick>
            <a:extLst>
              <a:ext uri="{FF2B5EF4-FFF2-40B4-BE49-F238E27FC236}">
                <a16:creationId xmlns:a16="http://schemas.microsoft.com/office/drawing/2014/main" id="{C67A306D-D1B6-4E24-BA10-AB54D9801FEB}"/>
              </a:ext>
            </a:extLst>
          </p:cNvPr>
          <p:cNvSpPr/>
          <p:nvPr/>
        </p:nvSpPr>
        <p:spPr>
          <a:xfrm>
            <a:off x="309336" y="589594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7" name="TextBox 6">
            <a:extLst>
              <a:ext uri="{FF2B5EF4-FFF2-40B4-BE49-F238E27FC236}">
                <a16:creationId xmlns:a16="http://schemas.microsoft.com/office/drawing/2014/main" id="{5BA66137-5BC6-B54C-AFA6-AC9618E70ADD}"/>
              </a:ext>
            </a:extLst>
          </p:cNvPr>
          <p:cNvSpPr txBox="1"/>
          <p:nvPr/>
        </p:nvSpPr>
        <p:spPr>
          <a:xfrm>
            <a:off x="172431" y="1133547"/>
            <a:ext cx="10234884" cy="707886"/>
          </a:xfrm>
          <a:prstGeom prst="rect">
            <a:avLst/>
          </a:prstGeom>
          <a:noFill/>
        </p:spPr>
        <p:txBody>
          <a:bodyPr wrap="square" rtlCol="0">
            <a:spAutoFit/>
          </a:bodyPr>
          <a:lstStyle/>
          <a:p>
            <a:r>
              <a:rPr lang="en-US" sz="2000" dirty="0">
                <a:solidFill>
                  <a:schemeClr val="accent5">
                    <a:lumMod val="50000"/>
                  </a:schemeClr>
                </a:solidFill>
              </a:rPr>
              <a:t>Die </a:t>
            </a:r>
            <a:r>
              <a:rPr lang="en-US" sz="2000" dirty="0" err="1">
                <a:solidFill>
                  <a:schemeClr val="accent5">
                    <a:lumMod val="50000"/>
                  </a:schemeClr>
                </a:solidFill>
              </a:rPr>
              <a:t>Schüler</a:t>
            </a:r>
            <a:r>
              <a:rPr lang="en-US" sz="2000" dirty="0">
                <a:solidFill>
                  <a:schemeClr val="accent5">
                    <a:lumMod val="50000"/>
                  </a:schemeClr>
                </a:solidFill>
              </a:rPr>
              <a:t> </a:t>
            </a:r>
            <a:r>
              <a:rPr lang="en-US" sz="2000" dirty="0" err="1">
                <a:solidFill>
                  <a:schemeClr val="accent5">
                    <a:lumMod val="50000"/>
                  </a:schemeClr>
                </a:solidFill>
              </a:rPr>
              <a:t>haben</a:t>
            </a:r>
            <a:r>
              <a:rPr lang="en-US" sz="2000" dirty="0">
                <a:solidFill>
                  <a:schemeClr val="accent5">
                    <a:lumMod val="50000"/>
                  </a:schemeClr>
                </a:solidFill>
              </a:rPr>
              <a:t> </a:t>
            </a:r>
            <a:r>
              <a:rPr lang="en-US" sz="2000" dirty="0" err="1">
                <a:solidFill>
                  <a:schemeClr val="accent5">
                    <a:lumMod val="50000"/>
                  </a:schemeClr>
                </a:solidFill>
              </a:rPr>
              <a:t>Fragen</a:t>
            </a:r>
            <a:r>
              <a:rPr lang="en-US" sz="2000" dirty="0">
                <a:solidFill>
                  <a:schemeClr val="accent5">
                    <a:lumMod val="50000"/>
                  </a:schemeClr>
                </a:solidFill>
              </a:rPr>
              <a:t> an Frau </a:t>
            </a:r>
            <a:r>
              <a:rPr lang="en-US" sz="2000" dirty="0" err="1">
                <a:solidFill>
                  <a:schemeClr val="accent5">
                    <a:lumMod val="50000"/>
                  </a:schemeClr>
                </a:solidFill>
              </a:rPr>
              <a:t>Eiche</a:t>
            </a:r>
            <a:r>
              <a:rPr lang="en-US" sz="2000" dirty="0">
                <a:solidFill>
                  <a:schemeClr val="accent5">
                    <a:lumMod val="50000"/>
                  </a:schemeClr>
                </a:solidFill>
              </a:rPr>
              <a:t> von dem ‘</a:t>
            </a:r>
            <a:r>
              <a:rPr lang="en-US" sz="2000" dirty="0" err="1">
                <a:solidFill>
                  <a:schemeClr val="accent5">
                    <a:lumMod val="50000"/>
                  </a:schemeClr>
                </a:solidFill>
              </a:rPr>
              <a:t>Stadtbäume</a:t>
            </a:r>
            <a:r>
              <a:rPr lang="en-US" sz="2000" dirty="0">
                <a:solidFill>
                  <a:schemeClr val="accent5">
                    <a:lumMod val="50000"/>
                  </a:schemeClr>
                </a:solidFill>
              </a:rPr>
              <a:t> </a:t>
            </a:r>
            <a:r>
              <a:rPr lang="en-US" sz="2000" dirty="0" err="1">
                <a:solidFill>
                  <a:schemeClr val="accent5">
                    <a:lumMod val="50000"/>
                  </a:schemeClr>
                </a:solidFill>
              </a:rPr>
              <a:t>für</a:t>
            </a:r>
            <a:r>
              <a:rPr lang="en-US" sz="2000" dirty="0">
                <a:solidFill>
                  <a:schemeClr val="accent5">
                    <a:lumMod val="50000"/>
                  </a:schemeClr>
                </a:solidFill>
              </a:rPr>
              <a:t> Berlin’ </a:t>
            </a:r>
            <a:r>
              <a:rPr lang="en-US" sz="2000" dirty="0" err="1">
                <a:solidFill>
                  <a:schemeClr val="accent5">
                    <a:lumMod val="50000"/>
                  </a:schemeClr>
                </a:solidFill>
              </a:rPr>
              <a:t>Projekt</a:t>
            </a:r>
            <a:r>
              <a:rPr lang="en-US" sz="2000" dirty="0">
                <a:solidFill>
                  <a:schemeClr val="accent5">
                    <a:lumMod val="50000"/>
                  </a:schemeClr>
                </a:solidFill>
              </a:rPr>
              <a:t>. </a:t>
            </a:r>
            <a:r>
              <a:rPr lang="en-US" sz="2000" dirty="0" err="1">
                <a:solidFill>
                  <a:schemeClr val="accent5">
                    <a:lumMod val="50000"/>
                  </a:schemeClr>
                </a:solidFill>
              </a:rPr>
              <a:t>Hör</a:t>
            </a:r>
            <a:r>
              <a:rPr lang="en-US" sz="2000" dirty="0">
                <a:solidFill>
                  <a:schemeClr val="accent5">
                    <a:lumMod val="50000"/>
                  </a:schemeClr>
                </a:solidFill>
              </a:rPr>
              <a:t> </a:t>
            </a:r>
            <a:r>
              <a:rPr lang="en-US" sz="2000" dirty="0" err="1">
                <a:solidFill>
                  <a:schemeClr val="accent5">
                    <a:lumMod val="50000"/>
                  </a:schemeClr>
                </a:solidFill>
              </a:rPr>
              <a:t>ihren</a:t>
            </a:r>
            <a:r>
              <a:rPr lang="en-US" sz="2000" dirty="0">
                <a:solidFill>
                  <a:schemeClr val="accent5">
                    <a:lumMod val="50000"/>
                  </a:schemeClr>
                </a:solidFill>
              </a:rPr>
              <a:t> </a:t>
            </a:r>
            <a:r>
              <a:rPr lang="en-US" sz="2000" dirty="0" err="1">
                <a:solidFill>
                  <a:schemeClr val="accent5">
                    <a:lumMod val="50000"/>
                  </a:schemeClr>
                </a:solidFill>
              </a:rPr>
              <a:t>Antworten</a:t>
            </a:r>
            <a:r>
              <a:rPr lang="en-US" sz="2000" dirty="0">
                <a:solidFill>
                  <a:schemeClr val="accent5">
                    <a:lumMod val="50000"/>
                  </a:schemeClr>
                </a:solidFill>
              </a:rPr>
              <a:t> </a:t>
            </a:r>
            <a:r>
              <a:rPr lang="en-US" sz="2000" dirty="0" err="1">
                <a:solidFill>
                  <a:schemeClr val="accent5">
                    <a:lumMod val="50000"/>
                  </a:schemeClr>
                </a:solidFill>
              </a:rPr>
              <a:t>zu</a:t>
            </a:r>
            <a:r>
              <a:rPr lang="en-US" sz="2000" dirty="0">
                <a:solidFill>
                  <a:schemeClr val="accent5">
                    <a:lumMod val="50000"/>
                  </a:schemeClr>
                </a:solidFill>
              </a:rPr>
              <a:t>. Was war die </a:t>
            </a:r>
            <a:r>
              <a:rPr lang="en-US" sz="2000" dirty="0" err="1">
                <a:solidFill>
                  <a:schemeClr val="accent5">
                    <a:lumMod val="50000"/>
                  </a:schemeClr>
                </a:solidFill>
              </a:rPr>
              <a:t>Frage</a:t>
            </a:r>
            <a:r>
              <a:rPr lang="en-US" sz="2000" dirty="0">
                <a:solidFill>
                  <a:schemeClr val="accent5">
                    <a:lumMod val="50000"/>
                  </a:schemeClr>
                </a:solidFill>
              </a:rPr>
              <a:t>?</a:t>
            </a:r>
          </a:p>
        </p:txBody>
      </p:sp>
      <p:sp>
        <p:nvSpPr>
          <p:cNvPr id="44" name="TextBox 43" descr="text box hiding answer">
            <a:extLst>
              <a:ext uri="{FF2B5EF4-FFF2-40B4-BE49-F238E27FC236}">
                <a16:creationId xmlns:a16="http://schemas.microsoft.com/office/drawing/2014/main" id="{DD2E883C-E108-46B5-8AE9-A2A1EF6E6FBE}"/>
              </a:ext>
            </a:extLst>
          </p:cNvPr>
          <p:cNvSpPr txBox="1"/>
          <p:nvPr/>
        </p:nvSpPr>
        <p:spPr>
          <a:xfrm>
            <a:off x="840162" y="2235673"/>
            <a:ext cx="6356979" cy="46802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5" name="TextBox 44" descr="text box hiding answer">
            <a:extLst>
              <a:ext uri="{FF2B5EF4-FFF2-40B4-BE49-F238E27FC236}">
                <a16:creationId xmlns:a16="http://schemas.microsoft.com/office/drawing/2014/main" id="{B610D602-DFA1-4760-94E9-1E8AC5DBB387}"/>
              </a:ext>
            </a:extLst>
          </p:cNvPr>
          <p:cNvSpPr txBox="1"/>
          <p:nvPr/>
        </p:nvSpPr>
        <p:spPr>
          <a:xfrm>
            <a:off x="840163" y="2883468"/>
            <a:ext cx="4020594" cy="35793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descr="text box hiding answer">
            <a:extLst>
              <a:ext uri="{FF2B5EF4-FFF2-40B4-BE49-F238E27FC236}">
                <a16:creationId xmlns:a16="http://schemas.microsoft.com/office/drawing/2014/main" id="{6488B373-3FB1-4096-8E11-700E47EF9E90}"/>
              </a:ext>
            </a:extLst>
          </p:cNvPr>
          <p:cNvSpPr txBox="1"/>
          <p:nvPr/>
        </p:nvSpPr>
        <p:spPr>
          <a:xfrm>
            <a:off x="840159" y="3323325"/>
            <a:ext cx="4959060" cy="26290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7" name="TextBox 46" descr="text box hiding answer">
            <a:extLst>
              <a:ext uri="{FF2B5EF4-FFF2-40B4-BE49-F238E27FC236}">
                <a16:creationId xmlns:a16="http://schemas.microsoft.com/office/drawing/2014/main" id="{0B146F22-5C1C-4DDA-8FBA-1C06E424FA84}"/>
              </a:ext>
            </a:extLst>
          </p:cNvPr>
          <p:cNvSpPr txBox="1"/>
          <p:nvPr/>
        </p:nvSpPr>
        <p:spPr>
          <a:xfrm>
            <a:off x="840161" y="3710144"/>
            <a:ext cx="5046281" cy="38600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8" name="TextBox 47" descr="text box hiding answer">
            <a:extLst>
              <a:ext uri="{FF2B5EF4-FFF2-40B4-BE49-F238E27FC236}">
                <a16:creationId xmlns:a16="http://schemas.microsoft.com/office/drawing/2014/main" id="{E08946F6-E9C6-4A6A-8886-A89F2F9BE4A6}"/>
              </a:ext>
            </a:extLst>
          </p:cNvPr>
          <p:cNvSpPr txBox="1"/>
          <p:nvPr/>
        </p:nvSpPr>
        <p:spPr>
          <a:xfrm>
            <a:off x="840161" y="4205856"/>
            <a:ext cx="6686407" cy="62611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TextBox 48" descr="text box hiding answer">
            <a:extLst>
              <a:ext uri="{FF2B5EF4-FFF2-40B4-BE49-F238E27FC236}">
                <a16:creationId xmlns:a16="http://schemas.microsoft.com/office/drawing/2014/main" id="{4F8DB940-8AAF-4EEB-BE45-B6D1428B5258}"/>
              </a:ext>
            </a:extLst>
          </p:cNvPr>
          <p:cNvSpPr txBox="1"/>
          <p:nvPr/>
        </p:nvSpPr>
        <p:spPr>
          <a:xfrm>
            <a:off x="840160" y="4958410"/>
            <a:ext cx="5560640" cy="35794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0" name="TextBox 49" descr="text box hiding answer">
            <a:extLst>
              <a:ext uri="{FF2B5EF4-FFF2-40B4-BE49-F238E27FC236}">
                <a16:creationId xmlns:a16="http://schemas.microsoft.com/office/drawing/2014/main" id="{CF8F8D42-8015-4707-8CDA-E314BCAC144F}"/>
              </a:ext>
            </a:extLst>
          </p:cNvPr>
          <p:cNvSpPr txBox="1"/>
          <p:nvPr/>
        </p:nvSpPr>
        <p:spPr>
          <a:xfrm>
            <a:off x="840159" y="5401497"/>
            <a:ext cx="6356981" cy="35793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1" name="TextBox 50" descr="text box hiding answer">
            <a:extLst>
              <a:ext uri="{FF2B5EF4-FFF2-40B4-BE49-F238E27FC236}">
                <a16:creationId xmlns:a16="http://schemas.microsoft.com/office/drawing/2014/main" id="{3E5391B2-2C15-48FB-8205-B3A2CC16E3B8}"/>
              </a:ext>
            </a:extLst>
          </p:cNvPr>
          <p:cNvSpPr txBox="1"/>
          <p:nvPr/>
        </p:nvSpPr>
        <p:spPr>
          <a:xfrm>
            <a:off x="840159" y="5808639"/>
            <a:ext cx="4858114" cy="45512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2" name="TextBox 51" descr="text box hiding answer">
            <a:extLst>
              <a:ext uri="{FF2B5EF4-FFF2-40B4-BE49-F238E27FC236}">
                <a16:creationId xmlns:a16="http://schemas.microsoft.com/office/drawing/2014/main" id="{ABF5D936-66C8-4B82-BACB-AFA92A980252}"/>
              </a:ext>
            </a:extLst>
          </p:cNvPr>
          <p:cNvSpPr txBox="1"/>
          <p:nvPr/>
        </p:nvSpPr>
        <p:spPr>
          <a:xfrm>
            <a:off x="7667547" y="2088325"/>
            <a:ext cx="3834641" cy="59261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TextBox 52" descr="text box hiding answer">
            <a:extLst>
              <a:ext uri="{FF2B5EF4-FFF2-40B4-BE49-F238E27FC236}">
                <a16:creationId xmlns:a16="http://schemas.microsoft.com/office/drawing/2014/main" id="{F63D3137-9E31-44D8-968E-AEADAA277F44}"/>
              </a:ext>
            </a:extLst>
          </p:cNvPr>
          <p:cNvSpPr txBox="1"/>
          <p:nvPr/>
        </p:nvSpPr>
        <p:spPr>
          <a:xfrm>
            <a:off x="7667546" y="2770551"/>
            <a:ext cx="2739769" cy="48414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4" name="TextBox 53" descr="text box hiding answer">
            <a:extLst>
              <a:ext uri="{FF2B5EF4-FFF2-40B4-BE49-F238E27FC236}">
                <a16:creationId xmlns:a16="http://schemas.microsoft.com/office/drawing/2014/main" id="{ABF68739-8D59-4A6F-B03E-69069F0C2F98}"/>
              </a:ext>
            </a:extLst>
          </p:cNvPr>
          <p:cNvSpPr txBox="1"/>
          <p:nvPr/>
        </p:nvSpPr>
        <p:spPr>
          <a:xfrm>
            <a:off x="7664978" y="3285196"/>
            <a:ext cx="3686863" cy="3010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5" name="TextBox 54" descr="text box hiding answer">
            <a:extLst>
              <a:ext uri="{FF2B5EF4-FFF2-40B4-BE49-F238E27FC236}">
                <a16:creationId xmlns:a16="http://schemas.microsoft.com/office/drawing/2014/main" id="{34AF2484-2C62-4A6C-906D-9BDF8A13651F}"/>
              </a:ext>
            </a:extLst>
          </p:cNvPr>
          <p:cNvSpPr txBox="1"/>
          <p:nvPr/>
        </p:nvSpPr>
        <p:spPr>
          <a:xfrm>
            <a:off x="7657593" y="3710144"/>
            <a:ext cx="2954260" cy="38600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6" name="TextBox 55" descr="text box hiding answer">
            <a:extLst>
              <a:ext uri="{FF2B5EF4-FFF2-40B4-BE49-F238E27FC236}">
                <a16:creationId xmlns:a16="http://schemas.microsoft.com/office/drawing/2014/main" id="{2C3045D3-183C-4C14-9153-FE4F9C67A09C}"/>
              </a:ext>
            </a:extLst>
          </p:cNvPr>
          <p:cNvSpPr txBox="1"/>
          <p:nvPr/>
        </p:nvSpPr>
        <p:spPr>
          <a:xfrm>
            <a:off x="7646956" y="4219111"/>
            <a:ext cx="3686863" cy="54125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7" name="TextBox 56" descr="text box hiding answer">
            <a:extLst>
              <a:ext uri="{FF2B5EF4-FFF2-40B4-BE49-F238E27FC236}">
                <a16:creationId xmlns:a16="http://schemas.microsoft.com/office/drawing/2014/main" id="{DDDE70FA-EDF2-4D5B-A36A-8C386393204F}"/>
              </a:ext>
            </a:extLst>
          </p:cNvPr>
          <p:cNvSpPr txBox="1"/>
          <p:nvPr/>
        </p:nvSpPr>
        <p:spPr>
          <a:xfrm>
            <a:off x="7646956" y="4982573"/>
            <a:ext cx="3217559" cy="35793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8" name="TextBox 57" descr="text box hiding answer">
            <a:extLst>
              <a:ext uri="{FF2B5EF4-FFF2-40B4-BE49-F238E27FC236}">
                <a16:creationId xmlns:a16="http://schemas.microsoft.com/office/drawing/2014/main" id="{4FDEEFDA-3FC3-4DE2-B415-1950A5C0DB48}"/>
              </a:ext>
            </a:extLst>
          </p:cNvPr>
          <p:cNvSpPr txBox="1"/>
          <p:nvPr/>
        </p:nvSpPr>
        <p:spPr>
          <a:xfrm>
            <a:off x="7646956" y="5401497"/>
            <a:ext cx="3566475" cy="38910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9" name="TextBox 58" descr="text box hiding answer">
            <a:extLst>
              <a:ext uri="{FF2B5EF4-FFF2-40B4-BE49-F238E27FC236}">
                <a16:creationId xmlns:a16="http://schemas.microsoft.com/office/drawing/2014/main" id="{141FF999-C69C-4314-983F-FB34A6F37C32}"/>
              </a:ext>
            </a:extLst>
          </p:cNvPr>
          <p:cNvSpPr txBox="1"/>
          <p:nvPr/>
        </p:nvSpPr>
        <p:spPr>
          <a:xfrm>
            <a:off x="7646956" y="5891907"/>
            <a:ext cx="321755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26" name="Picture 2" descr="Public Speaking, Speaker, Woman, Conference">
            <a:extLst>
              <a:ext uri="{FF2B5EF4-FFF2-40B4-BE49-F238E27FC236}">
                <a16:creationId xmlns:a16="http://schemas.microsoft.com/office/drawing/2014/main" id="{AAF34219-3308-41B3-B5F6-1542EBD2AD4B}"/>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7251" t="18893" r="42186" b="18772"/>
          <a:stretch/>
        </p:blipFill>
        <p:spPr bwMode="auto">
          <a:xfrm>
            <a:off x="8747039" y="87309"/>
            <a:ext cx="859289" cy="1059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38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269832" cy="707849"/>
          </a:xfrm>
        </p:spPr>
        <p:txBody>
          <a:bodyPr>
            <a:normAutofit/>
          </a:bodyPr>
          <a:lstStyle/>
          <a:p>
            <a:r>
              <a:rPr lang="en-GB" sz="3600" b="1" dirty="0" err="1">
                <a:solidFill>
                  <a:schemeClr val="bg1"/>
                </a:solidFill>
              </a:rPr>
              <a:t>Stadtbäume</a:t>
            </a:r>
            <a:r>
              <a:rPr lang="en-GB" sz="3600" b="1" dirty="0">
                <a:solidFill>
                  <a:schemeClr val="bg1"/>
                </a:solidFill>
              </a:rPr>
              <a:t> </a:t>
            </a:r>
            <a:r>
              <a:rPr lang="en-GB" sz="3600" b="1" dirty="0" err="1">
                <a:solidFill>
                  <a:schemeClr val="bg1"/>
                </a:solidFill>
              </a:rPr>
              <a:t>für</a:t>
            </a:r>
            <a:r>
              <a:rPr lang="en-GB" sz="3600" b="1" dirty="0">
                <a:solidFill>
                  <a:schemeClr val="bg1"/>
                </a:solidFill>
              </a:rPr>
              <a:t> Berlin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2242953885"/>
              </p:ext>
            </p:extLst>
          </p:nvPr>
        </p:nvGraphicFramePr>
        <p:xfrm>
          <a:off x="172431" y="1548157"/>
          <a:ext cx="11800162" cy="4751999"/>
        </p:xfrm>
        <a:graphic>
          <a:graphicData uri="http://schemas.openxmlformats.org/drawingml/2006/table">
            <a:tbl>
              <a:tblPr firstRow="1" bandRow="1">
                <a:tableStyleId>{00A15C55-8517-42AA-B614-E9B94910E393}</a:tableStyleId>
              </a:tblPr>
              <a:tblGrid>
                <a:gridCol w="621653">
                  <a:extLst>
                    <a:ext uri="{9D8B030D-6E8A-4147-A177-3AD203B41FA5}">
                      <a16:colId xmlns:a16="http://schemas.microsoft.com/office/drawing/2014/main" val="2607353726"/>
                    </a:ext>
                  </a:extLst>
                </a:gridCol>
                <a:gridCol w="6782398">
                  <a:extLst>
                    <a:ext uri="{9D8B030D-6E8A-4147-A177-3AD203B41FA5}">
                      <a16:colId xmlns:a16="http://schemas.microsoft.com/office/drawing/2014/main" val="1600817978"/>
                    </a:ext>
                  </a:extLst>
                </a:gridCol>
                <a:gridCol w="4396111">
                  <a:extLst>
                    <a:ext uri="{9D8B030D-6E8A-4147-A177-3AD203B41FA5}">
                      <a16:colId xmlns:a16="http://schemas.microsoft.com/office/drawing/2014/main" val="2609792770"/>
                    </a:ext>
                  </a:extLst>
                </a:gridCol>
              </a:tblGrid>
              <a:tr h="462721">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Frage</a:t>
                      </a:r>
                      <a:endParaRPr lang="en-GB" sz="2000" b="1" dirty="0"/>
                    </a:p>
                  </a:txBody>
                  <a:tcPr/>
                </a:tc>
                <a:extLst>
                  <a:ext uri="{0D108BD9-81ED-4DB2-BD59-A6C34878D82A}">
                    <a16:rowId xmlns:a16="http://schemas.microsoft.com/office/drawing/2014/main" val="1153431983"/>
                  </a:ext>
                </a:extLst>
              </a:tr>
              <a:tr h="756476">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I want to protect the streets from the hot sun.</a:t>
                      </a:r>
                      <a:endParaRPr lang="en-GB" sz="2000" dirty="0">
                        <a:solidFill>
                          <a:srgbClr val="115076"/>
                        </a:solidFill>
                      </a:endParaRPr>
                    </a:p>
                  </a:txBody>
                  <a:tcPr anchor="ctr"/>
                </a:tc>
                <a:tc>
                  <a:txBody>
                    <a:bodyPr/>
                    <a:lstStyle/>
                    <a:p>
                      <a:r>
                        <a:rPr lang="de-DE" sz="2000" dirty="0">
                          <a:solidFill>
                            <a:schemeClr val="accent1">
                              <a:lumMod val="50000"/>
                            </a:schemeClr>
                          </a:solidFill>
                        </a:rPr>
                        <a:t>Wovor wollen Sie die Straßen schützen?</a:t>
                      </a:r>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62721">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I‘m hoping for a green city.</a:t>
                      </a:r>
                      <a:endParaRPr lang="en-GB" sz="2000" dirty="0">
                        <a:solidFill>
                          <a:srgbClr val="115076"/>
                        </a:solidFill>
                      </a:endParaRPr>
                    </a:p>
                  </a:txBody>
                  <a:tcPr anchor="ctr"/>
                </a:tc>
                <a:tc>
                  <a:txBody>
                    <a:bodyPr/>
                    <a:lstStyle/>
                    <a:p>
                      <a:r>
                        <a:rPr lang="en-GB" sz="2000" dirty="0" err="1">
                          <a:solidFill>
                            <a:schemeClr val="accent1">
                              <a:lumMod val="50000"/>
                            </a:schemeClr>
                          </a:solidFill>
                        </a:rPr>
                        <a:t>Worauf</a:t>
                      </a:r>
                      <a:r>
                        <a:rPr lang="en-GB" sz="2000" dirty="0">
                          <a:solidFill>
                            <a:schemeClr val="accent1">
                              <a:lumMod val="50000"/>
                            </a:schemeClr>
                          </a:solidFill>
                        </a:rPr>
                        <a:t> </a:t>
                      </a:r>
                      <a:r>
                        <a:rPr lang="en-GB" sz="2000" dirty="0" err="1">
                          <a:solidFill>
                            <a:schemeClr val="accent1">
                              <a:lumMod val="50000"/>
                            </a:schemeClr>
                          </a:solidFill>
                        </a:rPr>
                        <a:t>hoffen</a:t>
                      </a:r>
                      <a:r>
                        <a:rPr lang="en-GB" sz="2000" dirty="0">
                          <a:solidFill>
                            <a:schemeClr val="accent1">
                              <a:lumMod val="50000"/>
                            </a:schemeClr>
                          </a:solidFill>
                        </a:rPr>
                        <a:t> Sie?</a:t>
                      </a:r>
                    </a:p>
                  </a:txBody>
                  <a:tcPr/>
                </a:tc>
                <a:extLst>
                  <a:ext uri="{0D108BD9-81ED-4DB2-BD59-A6C34878D82A}">
                    <a16:rowId xmlns:a16="http://schemas.microsoft.com/office/drawing/2014/main" val="1961458278"/>
                  </a:ext>
                </a:extLst>
              </a:tr>
              <a:tr h="462721">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I‘m interested in types of tress.</a:t>
                      </a:r>
                      <a:endParaRPr lang="en-GB" sz="2000" dirty="0">
                        <a:solidFill>
                          <a:srgbClr val="115076"/>
                        </a:solidFill>
                      </a:endParaRPr>
                    </a:p>
                  </a:txBody>
                  <a:tcPr anchor="ctr"/>
                </a:tc>
                <a:tc>
                  <a:txBody>
                    <a:bodyPr/>
                    <a:lstStyle/>
                    <a:p>
                      <a:r>
                        <a:rPr lang="en-GB" sz="2000" dirty="0" err="1">
                          <a:solidFill>
                            <a:schemeClr val="accent1">
                              <a:lumMod val="50000"/>
                            </a:schemeClr>
                          </a:solidFill>
                        </a:rPr>
                        <a:t>Wofür</a:t>
                      </a:r>
                      <a:r>
                        <a:rPr lang="en-GB" sz="2000" dirty="0">
                          <a:solidFill>
                            <a:schemeClr val="accent1">
                              <a:lumMod val="50000"/>
                            </a:schemeClr>
                          </a:solidFill>
                        </a:rPr>
                        <a:t> </a:t>
                      </a:r>
                      <a:r>
                        <a:rPr lang="en-GB" sz="2000" dirty="0" err="1">
                          <a:solidFill>
                            <a:schemeClr val="accent1">
                              <a:lumMod val="50000"/>
                            </a:schemeClr>
                          </a:solidFill>
                        </a:rPr>
                        <a:t>interessieren</a:t>
                      </a:r>
                      <a:r>
                        <a:rPr lang="en-GB" sz="2000" dirty="0">
                          <a:solidFill>
                            <a:schemeClr val="accent1">
                              <a:lumMod val="50000"/>
                            </a:schemeClr>
                          </a:solidFill>
                        </a:rPr>
                        <a:t> Sie </a:t>
                      </a:r>
                      <a:r>
                        <a:rPr lang="en-GB" sz="2000" dirty="0" err="1">
                          <a:solidFill>
                            <a:schemeClr val="accent1">
                              <a:lumMod val="50000"/>
                            </a:schemeClr>
                          </a:solidFill>
                        </a:rPr>
                        <a:t>sich</a:t>
                      </a:r>
                      <a:r>
                        <a:rPr lang="en-GB" sz="2000" dirty="0">
                          <a:solidFill>
                            <a:schemeClr val="accent1">
                              <a:lumMod val="50000"/>
                            </a:schemeClr>
                          </a:solidFill>
                        </a:rPr>
                        <a:t>?</a:t>
                      </a:r>
                    </a:p>
                  </a:txBody>
                  <a:tcPr/>
                </a:tc>
                <a:extLst>
                  <a:ext uri="{0D108BD9-81ED-4DB2-BD59-A6C34878D82A}">
                    <a16:rowId xmlns:a16="http://schemas.microsoft.com/office/drawing/2014/main" val="2189313960"/>
                  </a:ext>
                </a:extLst>
              </a:tr>
              <a:tr h="462721">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I‘m taking part in lots of school projects.</a:t>
                      </a:r>
                      <a:endParaRPr lang="en-GB" sz="2000" dirty="0">
                        <a:solidFill>
                          <a:srgbClr val="115076"/>
                        </a:solidFill>
                      </a:endParaRPr>
                    </a:p>
                  </a:txBody>
                  <a:tcPr anchor="ctr"/>
                </a:tc>
                <a:tc>
                  <a:txBody>
                    <a:bodyPr/>
                    <a:lstStyle/>
                    <a:p>
                      <a:r>
                        <a:rPr lang="en-GB" sz="2000" dirty="0" err="1">
                          <a:solidFill>
                            <a:schemeClr val="accent1">
                              <a:lumMod val="50000"/>
                            </a:schemeClr>
                          </a:solidFill>
                        </a:rPr>
                        <a:t>Woran</a:t>
                      </a:r>
                      <a:r>
                        <a:rPr lang="en-GB" sz="2000" dirty="0">
                          <a:solidFill>
                            <a:schemeClr val="accent1">
                              <a:lumMod val="50000"/>
                            </a:schemeClr>
                          </a:solidFill>
                        </a:rPr>
                        <a:t> </a:t>
                      </a:r>
                      <a:r>
                        <a:rPr lang="en-GB" sz="2000" dirty="0" err="1">
                          <a:solidFill>
                            <a:schemeClr val="accent1">
                              <a:lumMod val="50000"/>
                            </a:schemeClr>
                          </a:solidFill>
                        </a:rPr>
                        <a:t>nehmen</a:t>
                      </a:r>
                      <a:r>
                        <a:rPr lang="en-GB" sz="2000" dirty="0">
                          <a:solidFill>
                            <a:schemeClr val="accent1">
                              <a:lumMod val="50000"/>
                            </a:schemeClr>
                          </a:solidFill>
                        </a:rPr>
                        <a:t> Sie teil?</a:t>
                      </a:r>
                    </a:p>
                  </a:txBody>
                  <a:tcPr/>
                </a:tc>
                <a:extLst>
                  <a:ext uri="{0D108BD9-81ED-4DB2-BD59-A6C34878D82A}">
                    <a16:rowId xmlns:a16="http://schemas.microsoft.com/office/drawing/2014/main" val="2344197191"/>
                  </a:ext>
                </a:extLst>
              </a:tr>
              <a:tr h="756476">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I‘m putting pressure on local companies. Their participation is important!</a:t>
                      </a:r>
                      <a:endParaRPr lang="en-GB" sz="2000" dirty="0">
                        <a:solidFill>
                          <a:srgbClr val="115076"/>
                        </a:solidFill>
                      </a:endParaRPr>
                    </a:p>
                  </a:txBody>
                  <a:tcPr anchor="ctr"/>
                </a:tc>
                <a:tc>
                  <a:txBody>
                    <a:bodyPr/>
                    <a:lstStyle/>
                    <a:p>
                      <a:r>
                        <a:rPr lang="en-GB" sz="2000" b="1" dirty="0">
                          <a:solidFill>
                            <a:schemeClr val="accent1">
                              <a:lumMod val="50000"/>
                            </a:schemeClr>
                          </a:solidFill>
                        </a:rPr>
                        <a:t>Auf wen </a:t>
                      </a:r>
                      <a:r>
                        <a:rPr lang="en-GB" sz="2000" dirty="0" err="1">
                          <a:solidFill>
                            <a:schemeClr val="accent1">
                              <a:lumMod val="50000"/>
                            </a:schemeClr>
                          </a:solidFill>
                        </a:rPr>
                        <a:t>machen</a:t>
                      </a:r>
                      <a:r>
                        <a:rPr lang="en-GB" sz="2000" dirty="0">
                          <a:solidFill>
                            <a:schemeClr val="accent1">
                              <a:lumMod val="50000"/>
                            </a:schemeClr>
                          </a:solidFill>
                        </a:rPr>
                        <a:t> Sie </a:t>
                      </a:r>
                      <a:r>
                        <a:rPr lang="en-GB" sz="2000" dirty="0" err="1">
                          <a:solidFill>
                            <a:schemeClr val="accent1">
                              <a:lumMod val="50000"/>
                            </a:schemeClr>
                          </a:solidFill>
                        </a:rPr>
                        <a:t>Druck</a:t>
                      </a:r>
                      <a:r>
                        <a:rPr lang="en-GB" sz="2000" dirty="0">
                          <a:solidFill>
                            <a:schemeClr val="accent1">
                              <a:lumMod val="50000"/>
                            </a:schemeClr>
                          </a:solidFill>
                        </a:rPr>
                        <a:t>?</a:t>
                      </a:r>
                    </a:p>
                  </a:txBody>
                  <a:tcPr/>
                </a:tc>
                <a:extLst>
                  <a:ext uri="{0D108BD9-81ED-4DB2-BD59-A6C34878D82A}">
                    <a16:rowId xmlns:a16="http://schemas.microsoft.com/office/drawing/2014/main" val="1972389626"/>
                  </a:ext>
                </a:extLst>
              </a:tr>
              <a:tr h="462721">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I‘m looking forward to working together.</a:t>
                      </a:r>
                      <a:endParaRPr lang="en-GB" sz="2000" dirty="0">
                        <a:solidFill>
                          <a:srgbClr val="115076"/>
                        </a:solidFill>
                      </a:endParaRPr>
                    </a:p>
                  </a:txBody>
                  <a:tcPr anchor="ctr"/>
                </a:tc>
                <a:tc>
                  <a:txBody>
                    <a:bodyPr/>
                    <a:lstStyle/>
                    <a:p>
                      <a:r>
                        <a:rPr lang="en-GB" sz="2000" dirty="0" err="1">
                          <a:solidFill>
                            <a:schemeClr val="accent1">
                              <a:lumMod val="50000"/>
                            </a:schemeClr>
                          </a:solidFill>
                        </a:rPr>
                        <a:t>Worauf</a:t>
                      </a:r>
                      <a:r>
                        <a:rPr lang="en-GB" sz="2000" dirty="0">
                          <a:solidFill>
                            <a:schemeClr val="accent1">
                              <a:lumMod val="50000"/>
                            </a:schemeClr>
                          </a:solidFill>
                        </a:rPr>
                        <a:t> </a:t>
                      </a:r>
                      <a:r>
                        <a:rPr lang="en-GB" sz="2000" dirty="0" err="1">
                          <a:solidFill>
                            <a:schemeClr val="accent1">
                              <a:lumMod val="50000"/>
                            </a:schemeClr>
                          </a:solidFill>
                        </a:rPr>
                        <a:t>freuen</a:t>
                      </a:r>
                      <a:r>
                        <a:rPr lang="en-GB" sz="2000" dirty="0">
                          <a:solidFill>
                            <a:schemeClr val="accent1">
                              <a:lumMod val="50000"/>
                            </a:schemeClr>
                          </a:solidFill>
                        </a:rPr>
                        <a:t> Sie </a:t>
                      </a:r>
                      <a:r>
                        <a:rPr lang="en-GB" sz="2000" dirty="0" err="1">
                          <a:solidFill>
                            <a:schemeClr val="accent1">
                              <a:lumMod val="50000"/>
                            </a:schemeClr>
                          </a:solidFill>
                        </a:rPr>
                        <a:t>sich</a:t>
                      </a:r>
                      <a:r>
                        <a:rPr lang="en-GB" sz="2000" dirty="0">
                          <a:solidFill>
                            <a:schemeClr val="accent1">
                              <a:lumMod val="50000"/>
                            </a:schemeClr>
                          </a:solidFill>
                        </a:rPr>
                        <a:t>?</a:t>
                      </a:r>
                    </a:p>
                  </a:txBody>
                  <a:tcPr/>
                </a:tc>
                <a:extLst>
                  <a:ext uri="{0D108BD9-81ED-4DB2-BD59-A6C34878D82A}">
                    <a16:rowId xmlns:a16="http://schemas.microsoft.com/office/drawing/2014/main" val="664931564"/>
                  </a:ext>
                </a:extLst>
              </a:tr>
              <a:tr h="462721">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You are finding out about planting trees.</a:t>
                      </a:r>
                      <a:endParaRPr lang="en-GB" sz="2000" dirty="0">
                        <a:solidFill>
                          <a:srgbClr val="115076"/>
                        </a:solidFill>
                      </a:endParaRPr>
                    </a:p>
                  </a:txBody>
                  <a:tcPr anchor="ctr"/>
                </a:tc>
                <a:tc>
                  <a:txBody>
                    <a:bodyPr/>
                    <a:lstStyle/>
                    <a:p>
                      <a:r>
                        <a:rPr lang="en-GB" sz="2000" dirty="0" err="1">
                          <a:solidFill>
                            <a:schemeClr val="accent1">
                              <a:lumMod val="50000"/>
                            </a:schemeClr>
                          </a:solidFill>
                        </a:rPr>
                        <a:t>Worüber</a:t>
                      </a:r>
                      <a:r>
                        <a:rPr lang="en-GB" sz="2000" dirty="0">
                          <a:solidFill>
                            <a:schemeClr val="accent1">
                              <a:lumMod val="50000"/>
                            </a:schemeClr>
                          </a:solidFill>
                        </a:rPr>
                        <a:t> </a:t>
                      </a:r>
                      <a:r>
                        <a:rPr lang="en-GB" sz="2000" dirty="0" err="1">
                          <a:solidFill>
                            <a:schemeClr val="accent1">
                              <a:lumMod val="50000"/>
                            </a:schemeClr>
                          </a:solidFill>
                        </a:rPr>
                        <a:t>informieren</a:t>
                      </a:r>
                      <a:r>
                        <a:rPr lang="en-GB" sz="2000" dirty="0">
                          <a:solidFill>
                            <a:schemeClr val="accent1">
                              <a:lumMod val="50000"/>
                            </a:schemeClr>
                          </a:solidFill>
                        </a:rPr>
                        <a:t> </a:t>
                      </a:r>
                      <a:r>
                        <a:rPr lang="en-GB" sz="2000" dirty="0" err="1">
                          <a:solidFill>
                            <a:schemeClr val="accent1">
                              <a:lumMod val="50000"/>
                            </a:schemeClr>
                          </a:solidFill>
                        </a:rPr>
                        <a:t>wir</a:t>
                      </a:r>
                      <a:r>
                        <a:rPr lang="en-GB" sz="2000" dirty="0">
                          <a:solidFill>
                            <a:schemeClr val="accent1">
                              <a:lumMod val="50000"/>
                            </a:schemeClr>
                          </a:solidFill>
                        </a:rPr>
                        <a:t> </a:t>
                      </a:r>
                      <a:r>
                        <a:rPr lang="en-GB" sz="2000" dirty="0" err="1">
                          <a:solidFill>
                            <a:schemeClr val="accent1">
                              <a:lumMod val="50000"/>
                            </a:schemeClr>
                          </a:solidFill>
                        </a:rPr>
                        <a:t>uns</a:t>
                      </a:r>
                      <a:r>
                        <a:rPr lang="en-GB" sz="2000" dirty="0">
                          <a:solidFill>
                            <a:schemeClr val="accent1">
                              <a:lumMod val="50000"/>
                            </a:schemeClr>
                          </a:solidFill>
                        </a:rPr>
                        <a:t>?</a:t>
                      </a:r>
                    </a:p>
                  </a:txBody>
                  <a:tcPr/>
                </a:tc>
                <a:extLst>
                  <a:ext uri="{0D108BD9-81ED-4DB2-BD59-A6C34878D82A}">
                    <a16:rowId xmlns:a16="http://schemas.microsoft.com/office/drawing/2014/main" val="2371851735"/>
                  </a:ext>
                </a:extLst>
              </a:tr>
              <a:tr h="462721">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I‘m afraid </a:t>
                      </a:r>
                      <a:r>
                        <a:rPr lang="de-DE" sz="2000" dirty="0" err="1">
                          <a:solidFill>
                            <a:srgbClr val="115076"/>
                          </a:solidFill>
                        </a:rPr>
                        <a:t>of</a:t>
                      </a:r>
                      <a:r>
                        <a:rPr lang="de-DE" sz="2000" dirty="0">
                          <a:solidFill>
                            <a:srgbClr val="115076"/>
                          </a:solidFill>
                        </a:rPr>
                        <a:t> </a:t>
                      </a:r>
                      <a:r>
                        <a:rPr lang="de-DE" sz="2000" dirty="0" err="1">
                          <a:solidFill>
                            <a:srgbClr val="115076"/>
                          </a:solidFill>
                        </a:rPr>
                        <a:t>dying</a:t>
                      </a:r>
                      <a:r>
                        <a:rPr lang="de-DE" sz="2000" dirty="0">
                          <a:solidFill>
                            <a:srgbClr val="115076"/>
                          </a:solidFill>
                        </a:rPr>
                        <a:t> trees.</a:t>
                      </a:r>
                      <a:endParaRPr lang="en-GB" sz="2000" dirty="0">
                        <a:solidFill>
                          <a:srgbClr val="115076"/>
                        </a:solidFill>
                      </a:endParaRPr>
                    </a:p>
                  </a:txBody>
                  <a:tcPr anchor="ctr"/>
                </a:tc>
                <a:tc>
                  <a:txBody>
                    <a:bodyPr/>
                    <a:lstStyle/>
                    <a:p>
                      <a:r>
                        <a:rPr lang="en-GB" sz="2000" dirty="0" err="1">
                          <a:solidFill>
                            <a:schemeClr val="accent1">
                              <a:lumMod val="50000"/>
                            </a:schemeClr>
                          </a:solidFill>
                        </a:rPr>
                        <a:t>Wovor</a:t>
                      </a:r>
                      <a:r>
                        <a:rPr lang="en-GB" sz="2000" dirty="0">
                          <a:solidFill>
                            <a:schemeClr val="accent1">
                              <a:lumMod val="50000"/>
                            </a:schemeClr>
                          </a:solidFill>
                        </a:rPr>
                        <a:t> </a:t>
                      </a:r>
                      <a:r>
                        <a:rPr lang="en-GB" sz="2000" dirty="0" err="1">
                          <a:solidFill>
                            <a:schemeClr val="accent1">
                              <a:lumMod val="50000"/>
                            </a:schemeClr>
                          </a:solidFill>
                        </a:rPr>
                        <a:t>haben</a:t>
                      </a:r>
                      <a:r>
                        <a:rPr lang="en-GB" sz="2000" dirty="0">
                          <a:solidFill>
                            <a:schemeClr val="accent1">
                              <a:lumMod val="50000"/>
                            </a:schemeClr>
                          </a:solidFill>
                        </a:rPr>
                        <a:t> Sie Angst?</a:t>
                      </a:r>
                    </a:p>
                  </a:txBody>
                  <a:tcPr/>
                </a:tc>
                <a:extLst>
                  <a:ext uri="{0D108BD9-81ED-4DB2-BD59-A6C34878D82A}">
                    <a16:rowId xmlns:a16="http://schemas.microsoft.com/office/drawing/2014/main" val="1736239533"/>
                  </a:ext>
                </a:extLst>
              </a:tr>
            </a:tbl>
          </a:graphicData>
        </a:graphic>
      </p:graphicFrame>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840163" y="2235673"/>
            <a:ext cx="5768078" cy="44526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840163" y="2883468"/>
            <a:ext cx="4020594" cy="35793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840161" y="3295534"/>
            <a:ext cx="4020595" cy="34391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840161" y="3710144"/>
            <a:ext cx="5046281" cy="38600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840161" y="4205856"/>
            <a:ext cx="5927245" cy="62611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840160" y="4958409"/>
            <a:ext cx="5046281" cy="41177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840160" y="5401497"/>
            <a:ext cx="5151566" cy="38330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840160" y="5854394"/>
            <a:ext cx="3217558" cy="42631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172431" y="1133547"/>
            <a:ext cx="10439421" cy="707886"/>
          </a:xfrm>
          <a:prstGeom prst="rect">
            <a:avLst/>
          </a:prstGeom>
          <a:noFill/>
        </p:spPr>
        <p:txBody>
          <a:bodyPr wrap="square" rtlCol="0">
            <a:spAutoFit/>
          </a:bodyPr>
          <a:lstStyle/>
          <a:p>
            <a:r>
              <a:rPr lang="en-US" sz="2000" dirty="0">
                <a:solidFill>
                  <a:schemeClr val="accent5">
                    <a:lumMod val="50000"/>
                  </a:schemeClr>
                </a:solidFill>
              </a:rPr>
              <a:t>Die </a:t>
            </a:r>
            <a:r>
              <a:rPr lang="en-US" sz="2000" dirty="0" err="1">
                <a:solidFill>
                  <a:schemeClr val="accent5">
                    <a:lumMod val="50000"/>
                  </a:schemeClr>
                </a:solidFill>
              </a:rPr>
              <a:t>Schüler</a:t>
            </a:r>
            <a:r>
              <a:rPr lang="en-US" sz="2000" dirty="0">
                <a:solidFill>
                  <a:schemeClr val="accent5">
                    <a:lumMod val="50000"/>
                  </a:schemeClr>
                </a:solidFill>
              </a:rPr>
              <a:t> </a:t>
            </a:r>
            <a:r>
              <a:rPr lang="en-US" sz="2000" dirty="0" err="1">
                <a:solidFill>
                  <a:schemeClr val="accent5">
                    <a:lumMod val="50000"/>
                  </a:schemeClr>
                </a:solidFill>
              </a:rPr>
              <a:t>haben</a:t>
            </a:r>
            <a:r>
              <a:rPr lang="en-US" sz="2000" dirty="0">
                <a:solidFill>
                  <a:schemeClr val="accent5">
                    <a:lumMod val="50000"/>
                  </a:schemeClr>
                </a:solidFill>
              </a:rPr>
              <a:t> </a:t>
            </a:r>
            <a:r>
              <a:rPr lang="en-US" sz="2000" dirty="0" err="1">
                <a:solidFill>
                  <a:schemeClr val="accent5">
                    <a:lumMod val="50000"/>
                  </a:schemeClr>
                </a:solidFill>
              </a:rPr>
              <a:t>Fragen</a:t>
            </a:r>
            <a:r>
              <a:rPr lang="en-US" sz="2000" dirty="0">
                <a:solidFill>
                  <a:schemeClr val="accent5">
                    <a:lumMod val="50000"/>
                  </a:schemeClr>
                </a:solidFill>
              </a:rPr>
              <a:t> an Frau </a:t>
            </a:r>
            <a:r>
              <a:rPr lang="en-US" sz="2000" dirty="0" err="1">
                <a:solidFill>
                  <a:schemeClr val="accent5">
                    <a:lumMod val="50000"/>
                  </a:schemeClr>
                </a:solidFill>
              </a:rPr>
              <a:t>Eiche</a:t>
            </a:r>
            <a:r>
              <a:rPr lang="en-US" sz="2000" dirty="0">
                <a:solidFill>
                  <a:schemeClr val="accent5">
                    <a:lumMod val="50000"/>
                  </a:schemeClr>
                </a:solidFill>
              </a:rPr>
              <a:t> von dem ‘</a:t>
            </a:r>
            <a:r>
              <a:rPr lang="en-US" sz="2000" dirty="0" err="1">
                <a:solidFill>
                  <a:schemeClr val="accent5">
                    <a:lumMod val="50000"/>
                  </a:schemeClr>
                </a:solidFill>
              </a:rPr>
              <a:t>Stadtbäume</a:t>
            </a:r>
            <a:r>
              <a:rPr lang="en-US" sz="2000" dirty="0">
                <a:solidFill>
                  <a:schemeClr val="accent5">
                    <a:lumMod val="50000"/>
                  </a:schemeClr>
                </a:solidFill>
              </a:rPr>
              <a:t> </a:t>
            </a:r>
            <a:r>
              <a:rPr lang="en-US" sz="2000" dirty="0" err="1">
                <a:solidFill>
                  <a:schemeClr val="accent5">
                    <a:lumMod val="50000"/>
                  </a:schemeClr>
                </a:solidFill>
              </a:rPr>
              <a:t>für</a:t>
            </a:r>
            <a:r>
              <a:rPr lang="en-US" sz="2000" dirty="0">
                <a:solidFill>
                  <a:schemeClr val="accent5">
                    <a:lumMod val="50000"/>
                  </a:schemeClr>
                </a:solidFill>
              </a:rPr>
              <a:t> Berlin’ </a:t>
            </a:r>
            <a:r>
              <a:rPr lang="en-US" sz="2000" dirty="0" err="1">
                <a:solidFill>
                  <a:schemeClr val="accent5">
                    <a:lumMod val="50000"/>
                  </a:schemeClr>
                </a:solidFill>
              </a:rPr>
              <a:t>Projekt</a:t>
            </a:r>
            <a:r>
              <a:rPr lang="en-US" sz="2000" dirty="0">
                <a:solidFill>
                  <a:schemeClr val="accent5">
                    <a:lumMod val="50000"/>
                  </a:schemeClr>
                </a:solidFill>
              </a:rPr>
              <a:t>. </a:t>
            </a:r>
            <a:r>
              <a:rPr lang="en-US" sz="2000" dirty="0" err="1">
                <a:solidFill>
                  <a:schemeClr val="accent5">
                    <a:lumMod val="50000"/>
                  </a:schemeClr>
                </a:solidFill>
              </a:rPr>
              <a:t>Hör</a:t>
            </a:r>
            <a:r>
              <a:rPr lang="en-US" sz="2000" dirty="0">
                <a:solidFill>
                  <a:schemeClr val="accent5">
                    <a:lumMod val="50000"/>
                  </a:schemeClr>
                </a:solidFill>
              </a:rPr>
              <a:t> </a:t>
            </a:r>
            <a:r>
              <a:rPr lang="en-US" sz="2000" dirty="0" err="1">
                <a:solidFill>
                  <a:schemeClr val="accent5">
                    <a:lumMod val="50000"/>
                  </a:schemeClr>
                </a:solidFill>
              </a:rPr>
              <a:t>ihren</a:t>
            </a:r>
            <a:r>
              <a:rPr lang="en-US" sz="2000" dirty="0">
                <a:solidFill>
                  <a:schemeClr val="accent5">
                    <a:lumMod val="50000"/>
                  </a:schemeClr>
                </a:solidFill>
              </a:rPr>
              <a:t> </a:t>
            </a:r>
            <a:r>
              <a:rPr lang="en-US" sz="2000" dirty="0" err="1">
                <a:solidFill>
                  <a:schemeClr val="accent5">
                    <a:lumMod val="50000"/>
                  </a:schemeClr>
                </a:solidFill>
              </a:rPr>
              <a:t>Antworten</a:t>
            </a:r>
            <a:r>
              <a:rPr lang="en-US" sz="2000" dirty="0">
                <a:solidFill>
                  <a:schemeClr val="accent5">
                    <a:lumMod val="50000"/>
                  </a:schemeClr>
                </a:solidFill>
              </a:rPr>
              <a:t> </a:t>
            </a:r>
            <a:r>
              <a:rPr lang="en-US" sz="2000" dirty="0" err="1">
                <a:solidFill>
                  <a:schemeClr val="accent5">
                    <a:lumMod val="50000"/>
                  </a:schemeClr>
                </a:solidFill>
              </a:rPr>
              <a:t>zu</a:t>
            </a:r>
            <a:r>
              <a:rPr lang="en-US" sz="2000" dirty="0">
                <a:solidFill>
                  <a:schemeClr val="accent5">
                    <a:lumMod val="50000"/>
                  </a:schemeClr>
                </a:solidFill>
              </a:rPr>
              <a:t>. Was war die </a:t>
            </a:r>
            <a:r>
              <a:rPr lang="en-US" sz="2000" dirty="0" err="1">
                <a:solidFill>
                  <a:schemeClr val="accent5">
                    <a:lumMod val="50000"/>
                  </a:schemeClr>
                </a:solidFill>
              </a:rPr>
              <a:t>Frage</a:t>
            </a:r>
            <a:r>
              <a:rPr lang="en-US" sz="2000" dirty="0">
                <a:solidFill>
                  <a:schemeClr val="accent5">
                    <a:lumMod val="50000"/>
                  </a:schemeClr>
                </a:solidFill>
              </a:rPr>
              <a:t>?</a:t>
            </a:r>
          </a:p>
        </p:txBody>
      </p:sp>
      <p:sp>
        <p:nvSpPr>
          <p:cNvPr id="25" name="TextBox 24" descr="text box hiding answer">
            <a:extLst>
              <a:ext uri="{FF2B5EF4-FFF2-40B4-BE49-F238E27FC236}">
                <a16:creationId xmlns:a16="http://schemas.microsoft.com/office/drawing/2014/main" id="{C16AB107-AEEC-4668-9A61-3ABDD23F23ED}"/>
              </a:ext>
            </a:extLst>
          </p:cNvPr>
          <p:cNvSpPr txBox="1"/>
          <p:nvPr/>
        </p:nvSpPr>
        <p:spPr>
          <a:xfrm>
            <a:off x="7667547" y="2088325"/>
            <a:ext cx="3834641" cy="59261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TextBox 25" descr="text box hiding answer">
            <a:extLst>
              <a:ext uri="{FF2B5EF4-FFF2-40B4-BE49-F238E27FC236}">
                <a16:creationId xmlns:a16="http://schemas.microsoft.com/office/drawing/2014/main" id="{AE251E8B-7283-49A3-B9DB-6B5DE0A20E0C}"/>
              </a:ext>
            </a:extLst>
          </p:cNvPr>
          <p:cNvSpPr txBox="1"/>
          <p:nvPr/>
        </p:nvSpPr>
        <p:spPr>
          <a:xfrm>
            <a:off x="7667546" y="2770551"/>
            <a:ext cx="2739769" cy="48414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TextBox 27" descr="text box hiding answer">
            <a:extLst>
              <a:ext uri="{FF2B5EF4-FFF2-40B4-BE49-F238E27FC236}">
                <a16:creationId xmlns:a16="http://schemas.microsoft.com/office/drawing/2014/main" id="{60705F5E-064E-475F-B091-081CA6EA8CCB}"/>
              </a:ext>
            </a:extLst>
          </p:cNvPr>
          <p:cNvSpPr txBox="1"/>
          <p:nvPr/>
        </p:nvSpPr>
        <p:spPr>
          <a:xfrm>
            <a:off x="7526568" y="3302281"/>
            <a:ext cx="3686863" cy="3010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descr="text box hiding answer">
            <a:extLst>
              <a:ext uri="{FF2B5EF4-FFF2-40B4-BE49-F238E27FC236}">
                <a16:creationId xmlns:a16="http://schemas.microsoft.com/office/drawing/2014/main" id="{426C65C9-A553-4092-971F-193ABEC90487}"/>
              </a:ext>
            </a:extLst>
          </p:cNvPr>
          <p:cNvSpPr txBox="1"/>
          <p:nvPr/>
        </p:nvSpPr>
        <p:spPr>
          <a:xfrm>
            <a:off x="7657593" y="3710144"/>
            <a:ext cx="2954260" cy="38600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descr="text box hiding answer">
            <a:extLst>
              <a:ext uri="{FF2B5EF4-FFF2-40B4-BE49-F238E27FC236}">
                <a16:creationId xmlns:a16="http://schemas.microsoft.com/office/drawing/2014/main" id="{F7E5777E-8EE3-408A-B1CE-7F576A8CD8F0}"/>
              </a:ext>
            </a:extLst>
          </p:cNvPr>
          <p:cNvSpPr txBox="1"/>
          <p:nvPr/>
        </p:nvSpPr>
        <p:spPr>
          <a:xfrm>
            <a:off x="7646956" y="4218498"/>
            <a:ext cx="3686863" cy="54125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descr="text box hiding answer">
            <a:extLst>
              <a:ext uri="{FF2B5EF4-FFF2-40B4-BE49-F238E27FC236}">
                <a16:creationId xmlns:a16="http://schemas.microsoft.com/office/drawing/2014/main" id="{B4B972A4-85BB-4905-B679-50B77A467F07}"/>
              </a:ext>
            </a:extLst>
          </p:cNvPr>
          <p:cNvSpPr txBox="1"/>
          <p:nvPr/>
        </p:nvSpPr>
        <p:spPr>
          <a:xfrm>
            <a:off x="7646956" y="4982573"/>
            <a:ext cx="3217559" cy="35793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descr="text box hiding answer">
            <a:extLst>
              <a:ext uri="{FF2B5EF4-FFF2-40B4-BE49-F238E27FC236}">
                <a16:creationId xmlns:a16="http://schemas.microsoft.com/office/drawing/2014/main" id="{F664E89B-EA41-4900-BD97-22E94F4999EE}"/>
              </a:ext>
            </a:extLst>
          </p:cNvPr>
          <p:cNvSpPr txBox="1"/>
          <p:nvPr/>
        </p:nvSpPr>
        <p:spPr>
          <a:xfrm>
            <a:off x="7646956" y="5401497"/>
            <a:ext cx="3566475" cy="38910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Box 42" descr="text box hiding answer">
            <a:extLst>
              <a:ext uri="{FF2B5EF4-FFF2-40B4-BE49-F238E27FC236}">
                <a16:creationId xmlns:a16="http://schemas.microsoft.com/office/drawing/2014/main" id="{D664219D-905D-4878-B401-60C8CDFEC830}"/>
              </a:ext>
            </a:extLst>
          </p:cNvPr>
          <p:cNvSpPr txBox="1"/>
          <p:nvPr/>
        </p:nvSpPr>
        <p:spPr>
          <a:xfrm>
            <a:off x="7646956" y="5891907"/>
            <a:ext cx="321755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40" name="Picture 2" descr="Public Speaking, Speaker, Woman, Conference">
            <a:extLst>
              <a:ext uri="{FF2B5EF4-FFF2-40B4-BE49-F238E27FC236}">
                <a16:creationId xmlns:a16="http://schemas.microsoft.com/office/drawing/2014/main" id="{28E8812C-E6F5-499A-95E7-BEDC3551B50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251" t="18893" r="42186" b="18772"/>
          <a:stretch/>
        </p:blipFill>
        <p:spPr bwMode="auto">
          <a:xfrm>
            <a:off x="8747039" y="87309"/>
            <a:ext cx="859289" cy="1059359"/>
          </a:xfrm>
          <a:prstGeom prst="rect">
            <a:avLst/>
          </a:prstGeom>
          <a:noFill/>
          <a:extLst>
            <a:ext uri="{909E8E84-426E-40DD-AFC4-6F175D3DCCD1}">
              <a14:hiddenFill xmlns:a14="http://schemas.microsoft.com/office/drawing/2010/main">
                <a:solidFill>
                  <a:srgbClr val="FFFFFF"/>
                </a:solidFill>
              </a14:hiddenFill>
            </a:ext>
          </a:extLst>
        </p:spPr>
      </p:pic>
      <p:sp>
        <p:nvSpPr>
          <p:cNvPr id="44" name="Action Button: Custom 16">
            <a:hlinkClick r:id="" action="ppaction://noaction" highlightClick="1">
              <a:snd r:embed="rId5" name="9.3.2.1 slide 26 1.wav"/>
            </a:hlinkClick>
            <a:extLst>
              <a:ext uri="{FF2B5EF4-FFF2-40B4-BE49-F238E27FC236}">
                <a16:creationId xmlns:a16="http://schemas.microsoft.com/office/drawing/2014/main" id="{749ACEA0-77BB-CF42-A2DC-6C913C62994A}"/>
              </a:ext>
            </a:extLst>
          </p:cNvPr>
          <p:cNvSpPr/>
          <p:nvPr/>
        </p:nvSpPr>
        <p:spPr>
          <a:xfrm>
            <a:off x="309336" y="222835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5" name="Action Button: Custom 16">
            <a:hlinkClick r:id="" action="ppaction://noaction" highlightClick="1">
              <a:snd r:embed="rId6" name="9.3.2.1 slide 26 2.wav"/>
            </a:hlinkClick>
            <a:extLst>
              <a:ext uri="{FF2B5EF4-FFF2-40B4-BE49-F238E27FC236}">
                <a16:creationId xmlns:a16="http://schemas.microsoft.com/office/drawing/2014/main" id="{33000D00-C3CF-D34F-84CE-28C2B70C14DA}"/>
              </a:ext>
            </a:extLst>
          </p:cNvPr>
          <p:cNvSpPr/>
          <p:nvPr/>
        </p:nvSpPr>
        <p:spPr>
          <a:xfrm>
            <a:off x="309336" y="278583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6" name="Action Button: Custom 16">
            <a:hlinkClick r:id="" action="ppaction://noaction" highlightClick="1">
              <a:snd r:embed="rId7" name="9.3.2.1 slide 26 3.wav"/>
            </a:hlinkClick>
            <a:extLst>
              <a:ext uri="{FF2B5EF4-FFF2-40B4-BE49-F238E27FC236}">
                <a16:creationId xmlns:a16="http://schemas.microsoft.com/office/drawing/2014/main" id="{B229E62F-4319-4D42-9371-94E2F6175B72}"/>
              </a:ext>
            </a:extLst>
          </p:cNvPr>
          <p:cNvSpPr/>
          <p:nvPr/>
        </p:nvSpPr>
        <p:spPr>
          <a:xfrm>
            <a:off x="309336" y="328151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7" name="Action Button: Custom 16">
            <a:hlinkClick r:id="" action="ppaction://noaction" highlightClick="1">
              <a:snd r:embed="rId8" name="9.3.2.1 slide 26 4.wav"/>
            </a:hlinkClick>
            <a:extLst>
              <a:ext uri="{FF2B5EF4-FFF2-40B4-BE49-F238E27FC236}">
                <a16:creationId xmlns:a16="http://schemas.microsoft.com/office/drawing/2014/main" id="{B9E8DE8E-42B7-644B-B5DA-6742D7B9AF9A}"/>
              </a:ext>
            </a:extLst>
          </p:cNvPr>
          <p:cNvSpPr/>
          <p:nvPr/>
        </p:nvSpPr>
        <p:spPr>
          <a:xfrm>
            <a:off x="309336" y="373820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8" name="Action Button: Custom 16">
            <a:hlinkClick r:id="" action="ppaction://noaction" highlightClick="1">
              <a:snd r:embed="rId9" name="9.3.2.1 slide 26 5.wav"/>
            </a:hlinkClick>
            <a:extLst>
              <a:ext uri="{FF2B5EF4-FFF2-40B4-BE49-F238E27FC236}">
                <a16:creationId xmlns:a16="http://schemas.microsoft.com/office/drawing/2014/main" id="{EFAF8A23-E271-F44E-B7BF-C9D21FDEB06B}"/>
              </a:ext>
            </a:extLst>
          </p:cNvPr>
          <p:cNvSpPr/>
          <p:nvPr/>
        </p:nvSpPr>
        <p:spPr>
          <a:xfrm>
            <a:off x="309336" y="43152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0" name="Action Button: Custom 16">
            <a:hlinkClick r:id="" action="ppaction://noaction" highlightClick="1">
              <a:snd r:embed="rId10" name="9.3.2.1 slide 26 7.wav"/>
            </a:hlinkClick>
            <a:extLst>
              <a:ext uri="{FF2B5EF4-FFF2-40B4-BE49-F238E27FC236}">
                <a16:creationId xmlns:a16="http://schemas.microsoft.com/office/drawing/2014/main" id="{E9E96F7B-B561-9D47-920F-25426A1571C1}"/>
              </a:ext>
            </a:extLst>
          </p:cNvPr>
          <p:cNvSpPr/>
          <p:nvPr/>
        </p:nvSpPr>
        <p:spPr>
          <a:xfrm>
            <a:off x="309336" y="54326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1" name="Action Button: Custom 16">
            <a:hlinkClick r:id="" action="ppaction://noaction" highlightClick="1">
              <a:snd r:embed="rId11" name="9.3.2.1 slide 26 8.wav"/>
            </a:hlinkClick>
            <a:extLst>
              <a:ext uri="{FF2B5EF4-FFF2-40B4-BE49-F238E27FC236}">
                <a16:creationId xmlns:a16="http://schemas.microsoft.com/office/drawing/2014/main" id="{825009C8-6602-AB45-BA00-1C433A530ECB}"/>
              </a:ext>
            </a:extLst>
          </p:cNvPr>
          <p:cNvSpPr/>
          <p:nvPr/>
        </p:nvSpPr>
        <p:spPr>
          <a:xfrm>
            <a:off x="309336" y="589594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2" name="Action Button: Custom 16">
            <a:hlinkClick r:id="" action="ppaction://noaction" highlightClick="1">
              <a:snd r:embed="rId12" name="9.3.2.1 slide 26 6.wav"/>
            </a:hlinkClick>
            <a:extLst>
              <a:ext uri="{FF2B5EF4-FFF2-40B4-BE49-F238E27FC236}">
                <a16:creationId xmlns:a16="http://schemas.microsoft.com/office/drawing/2014/main" id="{4AB7BD58-11D2-9B47-B90D-458EE8F5258F}"/>
              </a:ext>
            </a:extLst>
          </p:cNvPr>
          <p:cNvSpPr/>
          <p:nvPr/>
        </p:nvSpPr>
        <p:spPr>
          <a:xfrm>
            <a:off x="309336" y="493738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37818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25" grpId="0" animBg="1"/>
      <p:bldP spid="26" grpId="0" animBg="1"/>
      <p:bldP spid="28" grpId="0" animBg="1"/>
      <p:bldP spid="29" grpId="0" animBg="1"/>
      <p:bldP spid="31" grpId="0" animBg="1"/>
      <p:bldP spid="41" grpId="0" animBg="1"/>
      <p:bldP spid="42" grpId="0" animBg="1"/>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42811" cy="707849"/>
          </a:xfrm>
        </p:spPr>
        <p:txBody>
          <a:bodyPr>
            <a:normAutofit/>
          </a:bodyPr>
          <a:lstStyle/>
          <a:p>
            <a:r>
              <a:rPr lang="en-GB" sz="3600" b="1" dirty="0">
                <a:solidFill>
                  <a:schemeClr val="bg1"/>
                </a:solidFill>
              </a:rPr>
              <a:t>Was </a:t>
            </a:r>
            <a:r>
              <a:rPr lang="en-GB" sz="3600" b="1" dirty="0" err="1">
                <a:solidFill>
                  <a:schemeClr val="bg1"/>
                </a:solidFill>
              </a:rPr>
              <a:t>sind</a:t>
            </a:r>
            <a:r>
              <a:rPr lang="en-GB" sz="3600" b="1" dirty="0">
                <a:solidFill>
                  <a:schemeClr val="bg1"/>
                </a:solidFill>
              </a:rPr>
              <a:t> die </a:t>
            </a:r>
            <a:r>
              <a:rPr lang="en-GB" sz="3600" b="1" dirty="0" err="1">
                <a:solidFill>
                  <a:schemeClr val="bg1"/>
                </a:solidFill>
              </a:rPr>
              <a:t>Fragen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179999" y="1296000"/>
            <a:ext cx="11777327" cy="830997"/>
          </a:xfrm>
          <a:prstGeom prst="rect">
            <a:avLst/>
          </a:prstGeom>
          <a:noFill/>
        </p:spPr>
        <p:txBody>
          <a:bodyPr wrap="square" rtlCol="0">
            <a:spAutoFit/>
          </a:bodyPr>
          <a:lstStyle/>
          <a:p>
            <a:r>
              <a:rPr lang="en-US" sz="2400" dirty="0">
                <a:solidFill>
                  <a:schemeClr val="accent5">
                    <a:lumMod val="50000"/>
                  </a:schemeClr>
                </a:solidFill>
              </a:rPr>
              <a:t>Ask questions based on the answers provided and let your partner work out which answer you have asked about.</a:t>
            </a:r>
          </a:p>
        </p:txBody>
      </p:sp>
      <p:sp>
        <p:nvSpPr>
          <p:cNvPr id="2" name="Speech Bubble: Rectangle with Corners Rounded 1">
            <a:extLst>
              <a:ext uri="{FF2B5EF4-FFF2-40B4-BE49-F238E27FC236}">
                <a16:creationId xmlns:a16="http://schemas.microsoft.com/office/drawing/2014/main" id="{AF2B9802-9529-4372-8018-AF2DC597F379}"/>
              </a:ext>
            </a:extLst>
          </p:cNvPr>
          <p:cNvSpPr/>
          <p:nvPr/>
        </p:nvSpPr>
        <p:spPr>
          <a:xfrm>
            <a:off x="2964039" y="2577380"/>
            <a:ext cx="2334127" cy="1106905"/>
          </a:xfrm>
          <a:prstGeom prst="wedgeRoundRectCallou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Ich </a:t>
            </a:r>
            <a:r>
              <a:rPr lang="en-GB" sz="2400" dirty="0" err="1">
                <a:solidFill>
                  <a:srgbClr val="115076"/>
                </a:solidFill>
              </a:rPr>
              <a:t>habe</a:t>
            </a:r>
            <a:r>
              <a:rPr lang="en-GB" sz="2400" dirty="0">
                <a:solidFill>
                  <a:srgbClr val="115076"/>
                </a:solidFill>
              </a:rPr>
              <a:t> Angst </a:t>
            </a:r>
            <a:r>
              <a:rPr lang="en-GB" sz="2400" dirty="0" err="1">
                <a:solidFill>
                  <a:srgbClr val="115076"/>
                </a:solidFill>
              </a:rPr>
              <a:t>vor</a:t>
            </a:r>
            <a:r>
              <a:rPr lang="en-GB" sz="2400" dirty="0">
                <a:solidFill>
                  <a:srgbClr val="115076"/>
                </a:solidFill>
              </a:rPr>
              <a:t> Wasser.</a:t>
            </a:r>
          </a:p>
        </p:txBody>
      </p:sp>
      <p:sp>
        <p:nvSpPr>
          <p:cNvPr id="8" name="Speech Bubble: Rectangle with Corners Rounded 7">
            <a:extLst>
              <a:ext uri="{FF2B5EF4-FFF2-40B4-BE49-F238E27FC236}">
                <a16:creationId xmlns:a16="http://schemas.microsoft.com/office/drawing/2014/main" id="{C4E17AC4-8EA2-41D0-ACE6-A77EC5EB1296}"/>
              </a:ext>
            </a:extLst>
          </p:cNvPr>
          <p:cNvSpPr/>
          <p:nvPr/>
        </p:nvSpPr>
        <p:spPr>
          <a:xfrm>
            <a:off x="6413551" y="4506795"/>
            <a:ext cx="2740735" cy="1405071"/>
          </a:xfrm>
          <a:prstGeom prst="wedgeRoundRectCallou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Ich </a:t>
            </a:r>
            <a:r>
              <a:rPr lang="en-GB" sz="2400" dirty="0" err="1">
                <a:solidFill>
                  <a:srgbClr val="115076"/>
                </a:solidFill>
              </a:rPr>
              <a:t>interessiere</a:t>
            </a:r>
            <a:r>
              <a:rPr lang="en-GB" sz="2400" dirty="0">
                <a:solidFill>
                  <a:srgbClr val="115076"/>
                </a:solidFill>
              </a:rPr>
              <a:t> </a:t>
            </a:r>
            <a:r>
              <a:rPr lang="en-GB" sz="2400" dirty="0" err="1">
                <a:solidFill>
                  <a:srgbClr val="115076"/>
                </a:solidFill>
              </a:rPr>
              <a:t>mich</a:t>
            </a:r>
            <a:r>
              <a:rPr lang="en-GB" sz="2400" dirty="0">
                <a:solidFill>
                  <a:srgbClr val="115076"/>
                </a:solidFill>
              </a:rPr>
              <a:t> für die Umwelt.</a:t>
            </a:r>
          </a:p>
        </p:txBody>
      </p:sp>
      <p:sp>
        <p:nvSpPr>
          <p:cNvPr id="9" name="Speech Bubble: Rectangle with Corners Rounded 8">
            <a:extLst>
              <a:ext uri="{FF2B5EF4-FFF2-40B4-BE49-F238E27FC236}">
                <a16:creationId xmlns:a16="http://schemas.microsoft.com/office/drawing/2014/main" id="{EDC9DDDE-45DD-4AC4-B416-07EF4A0C074A}"/>
              </a:ext>
            </a:extLst>
          </p:cNvPr>
          <p:cNvSpPr/>
          <p:nvPr/>
        </p:nvSpPr>
        <p:spPr>
          <a:xfrm>
            <a:off x="6413551" y="2429694"/>
            <a:ext cx="2740735" cy="1405071"/>
          </a:xfrm>
          <a:prstGeom prst="wedgeRoundRectCallou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Ich </a:t>
            </a:r>
            <a:r>
              <a:rPr lang="en-GB" sz="2400" dirty="0" err="1">
                <a:solidFill>
                  <a:srgbClr val="115076"/>
                </a:solidFill>
              </a:rPr>
              <a:t>informiere</a:t>
            </a:r>
            <a:r>
              <a:rPr lang="en-GB" sz="2400" dirty="0">
                <a:solidFill>
                  <a:srgbClr val="115076"/>
                </a:solidFill>
              </a:rPr>
              <a:t> </a:t>
            </a:r>
            <a:r>
              <a:rPr lang="en-GB" sz="2400" dirty="0" err="1">
                <a:solidFill>
                  <a:srgbClr val="115076"/>
                </a:solidFill>
              </a:rPr>
              <a:t>mich</a:t>
            </a:r>
            <a:r>
              <a:rPr lang="en-GB" sz="2400" dirty="0">
                <a:solidFill>
                  <a:srgbClr val="115076"/>
                </a:solidFill>
              </a:rPr>
              <a:t> </a:t>
            </a:r>
            <a:r>
              <a:rPr lang="en-GB" sz="2400" dirty="0" err="1">
                <a:solidFill>
                  <a:srgbClr val="115076"/>
                </a:solidFill>
              </a:rPr>
              <a:t>über</a:t>
            </a:r>
            <a:r>
              <a:rPr lang="en-GB" sz="2400" dirty="0">
                <a:solidFill>
                  <a:srgbClr val="115076"/>
                </a:solidFill>
              </a:rPr>
              <a:t> die </a:t>
            </a:r>
            <a:r>
              <a:rPr lang="en-GB" sz="2400" dirty="0" err="1">
                <a:solidFill>
                  <a:srgbClr val="115076"/>
                </a:solidFill>
              </a:rPr>
              <a:t>Probleme</a:t>
            </a:r>
            <a:r>
              <a:rPr lang="en-GB" sz="2400" dirty="0">
                <a:solidFill>
                  <a:srgbClr val="115076"/>
                </a:solidFill>
              </a:rPr>
              <a:t>.</a:t>
            </a:r>
          </a:p>
        </p:txBody>
      </p:sp>
      <p:sp>
        <p:nvSpPr>
          <p:cNvPr id="11" name="Speech Bubble: Rectangle with Corners Rounded 10">
            <a:extLst>
              <a:ext uri="{FF2B5EF4-FFF2-40B4-BE49-F238E27FC236}">
                <a16:creationId xmlns:a16="http://schemas.microsoft.com/office/drawing/2014/main" id="{816E7F69-3E18-46A0-84BA-84AB9352904B}"/>
              </a:ext>
            </a:extLst>
          </p:cNvPr>
          <p:cNvSpPr/>
          <p:nvPr/>
        </p:nvSpPr>
        <p:spPr>
          <a:xfrm>
            <a:off x="2964040" y="4655877"/>
            <a:ext cx="2334127" cy="1106905"/>
          </a:xfrm>
          <a:prstGeom prst="wedgeRoundRectCallou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Ich </a:t>
            </a:r>
            <a:r>
              <a:rPr lang="en-GB" sz="2400" dirty="0" err="1">
                <a:solidFill>
                  <a:srgbClr val="115076"/>
                </a:solidFill>
              </a:rPr>
              <a:t>freue</a:t>
            </a:r>
            <a:r>
              <a:rPr lang="en-GB" sz="2400" dirty="0">
                <a:solidFill>
                  <a:srgbClr val="115076"/>
                </a:solidFill>
              </a:rPr>
              <a:t> </a:t>
            </a:r>
            <a:r>
              <a:rPr lang="en-GB" sz="2400" dirty="0" err="1">
                <a:solidFill>
                  <a:srgbClr val="115076"/>
                </a:solidFill>
              </a:rPr>
              <a:t>mich</a:t>
            </a:r>
            <a:r>
              <a:rPr lang="en-GB" sz="2400" dirty="0">
                <a:solidFill>
                  <a:srgbClr val="115076"/>
                </a:solidFill>
              </a:rPr>
              <a:t> auf </a:t>
            </a:r>
            <a:r>
              <a:rPr lang="en-GB" sz="2400" dirty="0" err="1">
                <a:solidFill>
                  <a:srgbClr val="115076"/>
                </a:solidFill>
              </a:rPr>
              <a:t>deine</a:t>
            </a:r>
            <a:r>
              <a:rPr lang="en-GB" sz="2400" dirty="0">
                <a:solidFill>
                  <a:srgbClr val="115076"/>
                </a:solidFill>
              </a:rPr>
              <a:t> </a:t>
            </a:r>
            <a:r>
              <a:rPr lang="en-GB" sz="2400" dirty="0" err="1">
                <a:solidFill>
                  <a:srgbClr val="115076"/>
                </a:solidFill>
              </a:rPr>
              <a:t>Hilfe</a:t>
            </a:r>
            <a:r>
              <a:rPr lang="en-GB" sz="2400" dirty="0">
                <a:solidFill>
                  <a:srgbClr val="115076"/>
                </a:solidFill>
              </a:rPr>
              <a:t>.</a:t>
            </a:r>
          </a:p>
        </p:txBody>
      </p:sp>
      <p:sp>
        <p:nvSpPr>
          <p:cNvPr id="13" name="Speech Bubble: Rectangle with Corners Rounded 12">
            <a:extLst>
              <a:ext uri="{FF2B5EF4-FFF2-40B4-BE49-F238E27FC236}">
                <a16:creationId xmlns:a16="http://schemas.microsoft.com/office/drawing/2014/main" id="{63179243-2B6E-4E1E-8F39-D4E6B945864C}"/>
              </a:ext>
            </a:extLst>
          </p:cNvPr>
          <p:cNvSpPr/>
          <p:nvPr/>
        </p:nvSpPr>
        <p:spPr>
          <a:xfrm>
            <a:off x="733926" y="2575114"/>
            <a:ext cx="1888958" cy="1106906"/>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Wovor</a:t>
            </a:r>
            <a:r>
              <a:rPr lang="en-GB" sz="2400" dirty="0"/>
              <a:t> hast du Angst?</a:t>
            </a:r>
          </a:p>
        </p:txBody>
      </p:sp>
      <p:sp>
        <p:nvSpPr>
          <p:cNvPr id="14" name="Speech Bubble: Rectangle with Corners Rounded 13">
            <a:extLst>
              <a:ext uri="{FF2B5EF4-FFF2-40B4-BE49-F238E27FC236}">
                <a16:creationId xmlns:a16="http://schemas.microsoft.com/office/drawing/2014/main" id="{CFE7C6A8-E1AA-40CE-AD8C-078ACCF0BB76}"/>
              </a:ext>
            </a:extLst>
          </p:cNvPr>
          <p:cNvSpPr/>
          <p:nvPr/>
        </p:nvSpPr>
        <p:spPr>
          <a:xfrm>
            <a:off x="733926" y="4676285"/>
            <a:ext cx="1888958" cy="1106906"/>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Worauf</a:t>
            </a:r>
            <a:r>
              <a:rPr lang="en-GB" sz="2400" dirty="0"/>
              <a:t> </a:t>
            </a:r>
            <a:r>
              <a:rPr lang="en-GB" sz="2400" dirty="0" err="1"/>
              <a:t>freust</a:t>
            </a:r>
            <a:r>
              <a:rPr lang="en-GB" sz="2400" dirty="0"/>
              <a:t> du dich?</a:t>
            </a:r>
          </a:p>
        </p:txBody>
      </p:sp>
      <p:sp>
        <p:nvSpPr>
          <p:cNvPr id="15" name="Speech Bubble: Rectangle with Corners Rounded 14">
            <a:extLst>
              <a:ext uri="{FF2B5EF4-FFF2-40B4-BE49-F238E27FC236}">
                <a16:creationId xmlns:a16="http://schemas.microsoft.com/office/drawing/2014/main" id="{964A9CF7-0D21-43FF-A86D-DA1BF096BB6B}"/>
              </a:ext>
            </a:extLst>
          </p:cNvPr>
          <p:cNvSpPr/>
          <p:nvPr/>
        </p:nvSpPr>
        <p:spPr>
          <a:xfrm>
            <a:off x="9480884" y="2429693"/>
            <a:ext cx="1977190" cy="1405071"/>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Worüber</a:t>
            </a:r>
            <a:r>
              <a:rPr lang="en-GB" sz="2400" dirty="0"/>
              <a:t> </a:t>
            </a:r>
            <a:r>
              <a:rPr lang="en-GB" sz="2400" dirty="0" err="1"/>
              <a:t>informierst</a:t>
            </a:r>
            <a:r>
              <a:rPr lang="en-GB" sz="2400" dirty="0"/>
              <a:t> du dich?</a:t>
            </a:r>
          </a:p>
        </p:txBody>
      </p:sp>
      <p:sp>
        <p:nvSpPr>
          <p:cNvPr id="16" name="Speech Bubble: Rectangle with Corners Rounded 15">
            <a:extLst>
              <a:ext uri="{FF2B5EF4-FFF2-40B4-BE49-F238E27FC236}">
                <a16:creationId xmlns:a16="http://schemas.microsoft.com/office/drawing/2014/main" id="{6DF14D40-FC72-4D65-9D0F-8BC1B6BB2589}"/>
              </a:ext>
            </a:extLst>
          </p:cNvPr>
          <p:cNvSpPr/>
          <p:nvPr/>
        </p:nvSpPr>
        <p:spPr>
          <a:xfrm>
            <a:off x="9480884" y="4506792"/>
            <a:ext cx="1977190" cy="1405071"/>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Wofür</a:t>
            </a:r>
            <a:r>
              <a:rPr lang="en-GB" sz="2400" dirty="0"/>
              <a:t> </a:t>
            </a:r>
            <a:r>
              <a:rPr lang="en-GB" sz="2400" dirty="0" err="1"/>
              <a:t>interessierst</a:t>
            </a:r>
            <a:r>
              <a:rPr lang="en-GB" sz="2400" dirty="0"/>
              <a:t> du dich?</a:t>
            </a:r>
          </a:p>
        </p:txBody>
      </p:sp>
    </p:spTree>
    <p:extLst>
      <p:ext uri="{BB962C8B-B14F-4D97-AF65-F5344CB8AC3E}">
        <p14:creationId xmlns:p14="http://schemas.microsoft.com/office/powerpoint/2010/main" val="4254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462337" cy="707849"/>
          </a:xfrm>
        </p:spPr>
        <p:txBody>
          <a:bodyPr>
            <a:normAutofit/>
          </a:bodyPr>
          <a:lstStyle/>
          <a:p>
            <a:r>
              <a:rPr lang="en-GB" sz="3600" b="1" dirty="0">
                <a:solidFill>
                  <a:schemeClr val="bg1"/>
                </a:solidFill>
              </a:rPr>
              <a:t>Was </a:t>
            </a:r>
            <a:r>
              <a:rPr lang="en-GB" sz="3600" b="1" dirty="0" err="1">
                <a:solidFill>
                  <a:schemeClr val="bg1"/>
                </a:solidFill>
              </a:rPr>
              <a:t>sind</a:t>
            </a:r>
            <a:r>
              <a:rPr lang="en-GB" sz="3600" b="1" dirty="0">
                <a:solidFill>
                  <a:schemeClr val="bg1"/>
                </a:solidFill>
              </a:rPr>
              <a:t> die </a:t>
            </a:r>
            <a:r>
              <a:rPr lang="en-GB" sz="3600" b="1" dirty="0" err="1">
                <a:solidFill>
                  <a:schemeClr val="bg1"/>
                </a:solidFill>
              </a:rPr>
              <a:t>Fragen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179999" y="1189109"/>
            <a:ext cx="11334221" cy="1200329"/>
          </a:xfrm>
          <a:prstGeom prst="rect">
            <a:avLst/>
          </a:prstGeom>
          <a:noFill/>
        </p:spPr>
        <p:txBody>
          <a:bodyPr wrap="square" rtlCol="0">
            <a:spAutoFit/>
          </a:bodyPr>
          <a:lstStyle/>
          <a:p>
            <a:r>
              <a:rPr lang="en-GB" sz="2400" dirty="0">
                <a:solidFill>
                  <a:schemeClr val="accent5">
                    <a:lumMod val="50000"/>
                  </a:schemeClr>
                </a:solidFill>
              </a:rPr>
              <a:t>Ask questions based on the answers provided and let your partner work out which answer you have asked about.</a:t>
            </a:r>
          </a:p>
          <a:p>
            <a:endParaRPr lang="en-US" sz="2400" dirty="0">
              <a:solidFill>
                <a:schemeClr val="accent5">
                  <a:lumMod val="50000"/>
                </a:schemeClr>
              </a:solidFill>
            </a:endParaRPr>
          </a:p>
        </p:txBody>
      </p:sp>
      <p:sp>
        <p:nvSpPr>
          <p:cNvPr id="2" name="Speech Bubble: Rectangle with Corners Rounded 1">
            <a:extLst>
              <a:ext uri="{FF2B5EF4-FFF2-40B4-BE49-F238E27FC236}">
                <a16:creationId xmlns:a16="http://schemas.microsoft.com/office/drawing/2014/main" id="{AF2B9802-9529-4372-8018-AF2DC597F379}"/>
              </a:ext>
            </a:extLst>
          </p:cNvPr>
          <p:cNvSpPr/>
          <p:nvPr/>
        </p:nvSpPr>
        <p:spPr>
          <a:xfrm>
            <a:off x="2843465" y="2451106"/>
            <a:ext cx="2334127" cy="1106905"/>
          </a:xfrm>
          <a:prstGeom prst="wedgeRoundRectCallou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Ich </a:t>
            </a:r>
            <a:r>
              <a:rPr lang="en-GB" sz="2400" dirty="0" err="1">
                <a:solidFill>
                  <a:srgbClr val="115076"/>
                </a:solidFill>
              </a:rPr>
              <a:t>hoffe</a:t>
            </a:r>
            <a:r>
              <a:rPr lang="en-GB" sz="2400" dirty="0">
                <a:solidFill>
                  <a:srgbClr val="115076"/>
                </a:solidFill>
              </a:rPr>
              <a:t> auf </a:t>
            </a:r>
            <a:r>
              <a:rPr lang="en-GB" sz="2400" dirty="0" err="1">
                <a:solidFill>
                  <a:srgbClr val="115076"/>
                </a:solidFill>
              </a:rPr>
              <a:t>Erfolg</a:t>
            </a:r>
            <a:r>
              <a:rPr lang="en-GB" sz="2400" dirty="0">
                <a:solidFill>
                  <a:srgbClr val="115076"/>
                </a:solidFill>
              </a:rPr>
              <a:t>.</a:t>
            </a:r>
          </a:p>
        </p:txBody>
      </p:sp>
      <p:sp>
        <p:nvSpPr>
          <p:cNvPr id="8" name="Speech Bubble: Rectangle with Corners Rounded 7">
            <a:extLst>
              <a:ext uri="{FF2B5EF4-FFF2-40B4-BE49-F238E27FC236}">
                <a16:creationId xmlns:a16="http://schemas.microsoft.com/office/drawing/2014/main" id="{C4E17AC4-8EA2-41D0-ACE6-A77EC5EB1296}"/>
              </a:ext>
            </a:extLst>
          </p:cNvPr>
          <p:cNvSpPr/>
          <p:nvPr/>
        </p:nvSpPr>
        <p:spPr>
          <a:xfrm>
            <a:off x="2843465" y="4250558"/>
            <a:ext cx="2334127" cy="1106905"/>
          </a:xfrm>
          <a:prstGeom prst="wedgeRoundRectCallou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Ich </a:t>
            </a:r>
            <a:r>
              <a:rPr lang="en-GB" sz="2400" dirty="0" err="1">
                <a:solidFill>
                  <a:srgbClr val="115076"/>
                </a:solidFill>
              </a:rPr>
              <a:t>nehme</a:t>
            </a:r>
            <a:r>
              <a:rPr lang="en-GB" sz="2400" dirty="0">
                <a:solidFill>
                  <a:srgbClr val="115076"/>
                </a:solidFill>
              </a:rPr>
              <a:t> an </a:t>
            </a:r>
            <a:r>
              <a:rPr lang="en-GB" sz="2400" dirty="0" err="1">
                <a:solidFill>
                  <a:srgbClr val="115076"/>
                </a:solidFill>
              </a:rPr>
              <a:t>einem</a:t>
            </a:r>
            <a:r>
              <a:rPr lang="en-GB" sz="2400" dirty="0">
                <a:solidFill>
                  <a:srgbClr val="115076"/>
                </a:solidFill>
              </a:rPr>
              <a:t> Interview teil.</a:t>
            </a:r>
          </a:p>
        </p:txBody>
      </p:sp>
      <p:sp>
        <p:nvSpPr>
          <p:cNvPr id="9" name="Speech Bubble: Rectangle with Corners Rounded 8">
            <a:extLst>
              <a:ext uri="{FF2B5EF4-FFF2-40B4-BE49-F238E27FC236}">
                <a16:creationId xmlns:a16="http://schemas.microsoft.com/office/drawing/2014/main" id="{EDC9DDDE-45DD-4AC4-B416-07EF4A0C074A}"/>
              </a:ext>
            </a:extLst>
          </p:cNvPr>
          <p:cNvSpPr/>
          <p:nvPr/>
        </p:nvSpPr>
        <p:spPr>
          <a:xfrm>
            <a:off x="6348660" y="2440399"/>
            <a:ext cx="2334127" cy="1106905"/>
          </a:xfrm>
          <a:prstGeom prst="wedgeRoundRectCallou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Ich </a:t>
            </a:r>
            <a:r>
              <a:rPr lang="en-GB" sz="2400" dirty="0" err="1">
                <a:solidFill>
                  <a:srgbClr val="115076"/>
                </a:solidFill>
              </a:rPr>
              <a:t>warne</a:t>
            </a:r>
            <a:r>
              <a:rPr lang="en-GB" sz="2400" dirty="0">
                <a:solidFill>
                  <a:srgbClr val="115076"/>
                </a:solidFill>
              </a:rPr>
              <a:t> </a:t>
            </a:r>
            <a:r>
              <a:rPr lang="en-GB" sz="2400" dirty="0" err="1">
                <a:solidFill>
                  <a:srgbClr val="115076"/>
                </a:solidFill>
              </a:rPr>
              <a:t>vor</a:t>
            </a:r>
            <a:r>
              <a:rPr lang="en-GB" sz="2400" dirty="0">
                <a:solidFill>
                  <a:srgbClr val="115076"/>
                </a:solidFill>
              </a:rPr>
              <a:t> </a:t>
            </a:r>
            <a:r>
              <a:rPr lang="en-GB" sz="2400" dirty="0" err="1">
                <a:solidFill>
                  <a:srgbClr val="115076"/>
                </a:solidFill>
              </a:rPr>
              <a:t>Plastik</a:t>
            </a:r>
            <a:r>
              <a:rPr lang="en-GB" sz="2400" dirty="0">
                <a:solidFill>
                  <a:srgbClr val="115076"/>
                </a:solidFill>
              </a:rPr>
              <a:t>.</a:t>
            </a:r>
          </a:p>
        </p:txBody>
      </p:sp>
      <p:sp>
        <p:nvSpPr>
          <p:cNvPr id="11" name="Speech Bubble: Rectangle with Corners Rounded 10">
            <a:extLst>
              <a:ext uri="{FF2B5EF4-FFF2-40B4-BE49-F238E27FC236}">
                <a16:creationId xmlns:a16="http://schemas.microsoft.com/office/drawing/2014/main" id="{816E7F69-3E18-46A0-84BA-84AB9352904B}"/>
              </a:ext>
            </a:extLst>
          </p:cNvPr>
          <p:cNvSpPr/>
          <p:nvPr/>
        </p:nvSpPr>
        <p:spPr>
          <a:xfrm>
            <a:off x="6348660" y="4250557"/>
            <a:ext cx="2334127" cy="1106905"/>
          </a:xfrm>
          <a:prstGeom prst="wedgeRoundRectCallou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Ich </a:t>
            </a:r>
            <a:r>
              <a:rPr lang="en-GB" sz="2400" dirty="0" err="1">
                <a:solidFill>
                  <a:srgbClr val="115076"/>
                </a:solidFill>
              </a:rPr>
              <a:t>warte</a:t>
            </a:r>
            <a:r>
              <a:rPr lang="en-GB" sz="2400" dirty="0">
                <a:solidFill>
                  <a:srgbClr val="115076"/>
                </a:solidFill>
              </a:rPr>
              <a:t> auf die </a:t>
            </a:r>
            <a:r>
              <a:rPr lang="en-GB" sz="2400" dirty="0" err="1">
                <a:solidFill>
                  <a:srgbClr val="115076"/>
                </a:solidFill>
              </a:rPr>
              <a:t>Wahrheit</a:t>
            </a:r>
            <a:r>
              <a:rPr lang="en-GB" sz="2400" dirty="0">
                <a:solidFill>
                  <a:srgbClr val="115076"/>
                </a:solidFill>
              </a:rPr>
              <a:t>.</a:t>
            </a:r>
          </a:p>
        </p:txBody>
      </p:sp>
      <p:sp>
        <p:nvSpPr>
          <p:cNvPr id="12" name="Speech Bubble: Rectangle with Corners Rounded 11">
            <a:extLst>
              <a:ext uri="{FF2B5EF4-FFF2-40B4-BE49-F238E27FC236}">
                <a16:creationId xmlns:a16="http://schemas.microsoft.com/office/drawing/2014/main" id="{DD1892DE-1B23-4239-8A43-7EFCD41A533F}"/>
              </a:ext>
            </a:extLst>
          </p:cNvPr>
          <p:cNvSpPr/>
          <p:nvPr/>
        </p:nvSpPr>
        <p:spPr>
          <a:xfrm>
            <a:off x="613610" y="2477561"/>
            <a:ext cx="1888958" cy="1106906"/>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Worauf</a:t>
            </a:r>
            <a:r>
              <a:rPr lang="en-GB" sz="2400" dirty="0"/>
              <a:t> </a:t>
            </a:r>
            <a:r>
              <a:rPr lang="en-GB" sz="2400" dirty="0" err="1"/>
              <a:t>hoffst</a:t>
            </a:r>
            <a:r>
              <a:rPr lang="en-GB" sz="2400" dirty="0"/>
              <a:t> du?</a:t>
            </a:r>
          </a:p>
        </p:txBody>
      </p:sp>
      <p:sp>
        <p:nvSpPr>
          <p:cNvPr id="13" name="Speech Bubble: Rectangle with Corners Rounded 12">
            <a:extLst>
              <a:ext uri="{FF2B5EF4-FFF2-40B4-BE49-F238E27FC236}">
                <a16:creationId xmlns:a16="http://schemas.microsoft.com/office/drawing/2014/main" id="{CCB01874-50A1-40DC-8CF6-6A5598C9C26D}"/>
              </a:ext>
            </a:extLst>
          </p:cNvPr>
          <p:cNvSpPr/>
          <p:nvPr/>
        </p:nvSpPr>
        <p:spPr>
          <a:xfrm>
            <a:off x="613610" y="4250557"/>
            <a:ext cx="1888958" cy="1106906"/>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Woran</a:t>
            </a:r>
            <a:r>
              <a:rPr lang="en-GB" sz="2400" dirty="0"/>
              <a:t> </a:t>
            </a:r>
            <a:r>
              <a:rPr lang="en-GB" sz="2400" dirty="0" err="1"/>
              <a:t>nimmst</a:t>
            </a:r>
            <a:r>
              <a:rPr lang="en-GB" sz="2400" dirty="0"/>
              <a:t> du teil?</a:t>
            </a:r>
          </a:p>
        </p:txBody>
      </p:sp>
      <p:sp>
        <p:nvSpPr>
          <p:cNvPr id="14" name="Speech Bubble: Rectangle with Corners Rounded 13">
            <a:extLst>
              <a:ext uri="{FF2B5EF4-FFF2-40B4-BE49-F238E27FC236}">
                <a16:creationId xmlns:a16="http://schemas.microsoft.com/office/drawing/2014/main" id="{81E64D2E-8FD9-4533-9224-8B68E2C6C726}"/>
              </a:ext>
            </a:extLst>
          </p:cNvPr>
          <p:cNvSpPr/>
          <p:nvPr/>
        </p:nvSpPr>
        <p:spPr>
          <a:xfrm>
            <a:off x="9023684" y="2429693"/>
            <a:ext cx="1977190" cy="1128318"/>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Wovor</a:t>
            </a:r>
            <a:r>
              <a:rPr lang="en-GB" sz="2400" dirty="0"/>
              <a:t> </a:t>
            </a:r>
            <a:r>
              <a:rPr lang="en-GB" sz="2400" dirty="0" err="1"/>
              <a:t>warnst</a:t>
            </a:r>
            <a:r>
              <a:rPr lang="en-GB" sz="2400" dirty="0"/>
              <a:t> du?</a:t>
            </a:r>
          </a:p>
        </p:txBody>
      </p:sp>
      <p:sp>
        <p:nvSpPr>
          <p:cNvPr id="15" name="Speech Bubble: Rectangle with Corners Rounded 14">
            <a:extLst>
              <a:ext uri="{FF2B5EF4-FFF2-40B4-BE49-F238E27FC236}">
                <a16:creationId xmlns:a16="http://schemas.microsoft.com/office/drawing/2014/main" id="{C0751AAF-9CF1-4FF6-BF3E-A780DBDEA2B6}"/>
              </a:ext>
            </a:extLst>
          </p:cNvPr>
          <p:cNvSpPr/>
          <p:nvPr/>
        </p:nvSpPr>
        <p:spPr>
          <a:xfrm>
            <a:off x="9023684" y="4250557"/>
            <a:ext cx="1977190" cy="1106906"/>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Worauf</a:t>
            </a:r>
            <a:r>
              <a:rPr lang="en-GB" sz="2400" dirty="0"/>
              <a:t> </a:t>
            </a:r>
            <a:r>
              <a:rPr lang="en-GB" sz="2400" dirty="0" err="1"/>
              <a:t>wartest</a:t>
            </a:r>
            <a:r>
              <a:rPr lang="en-GB" sz="2400" dirty="0"/>
              <a:t> du?</a:t>
            </a:r>
          </a:p>
        </p:txBody>
      </p:sp>
    </p:spTree>
    <p:extLst>
      <p:ext uri="{BB962C8B-B14F-4D97-AF65-F5344CB8AC3E}">
        <p14:creationId xmlns:p14="http://schemas.microsoft.com/office/powerpoint/2010/main" val="414681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92018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170893"/>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3024987" y="170892"/>
            <a:ext cx="808778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1-15 und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Buchstaben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2" name="Table 6">
            <a:extLst>
              <a:ext uri="{FF2B5EF4-FFF2-40B4-BE49-F238E27FC236}">
                <a16:creationId xmlns:a16="http://schemas.microsoft.com/office/drawing/2014/main" id="{0FB5929C-E054-4BF8-9366-7B89EE1FEE16}"/>
              </a:ext>
            </a:extLst>
          </p:cNvPr>
          <p:cNvGraphicFramePr>
            <a:graphicFrameLocks noGrp="1"/>
          </p:cNvGraphicFramePr>
          <p:nvPr>
            <p:extLst>
              <p:ext uri="{D42A27DB-BD31-4B8C-83A1-F6EECF244321}">
                <p14:modId xmlns:p14="http://schemas.microsoft.com/office/powerpoint/2010/main" val="3125365849"/>
              </p:ext>
            </p:extLst>
          </p:nvPr>
        </p:nvGraphicFramePr>
        <p:xfrm>
          <a:off x="142066" y="1193486"/>
          <a:ext cx="1381934" cy="4999056"/>
        </p:xfrm>
        <a:graphic>
          <a:graphicData uri="http://schemas.openxmlformats.org/drawingml/2006/table">
            <a:tbl>
              <a:tblPr firstRow="1" bandRow="1">
                <a:tableStyleId>{5940675A-B579-460E-94D1-54222C63F5DA}</a:tableStyleId>
              </a:tblPr>
              <a:tblGrid>
                <a:gridCol w="690967">
                  <a:extLst>
                    <a:ext uri="{9D8B030D-6E8A-4147-A177-3AD203B41FA5}">
                      <a16:colId xmlns:a16="http://schemas.microsoft.com/office/drawing/2014/main" val="1316868272"/>
                    </a:ext>
                  </a:extLst>
                </a:gridCol>
                <a:gridCol w="690967">
                  <a:extLst>
                    <a:ext uri="{9D8B030D-6E8A-4147-A177-3AD203B41FA5}">
                      <a16:colId xmlns:a16="http://schemas.microsoft.com/office/drawing/2014/main" val="3685865465"/>
                    </a:ext>
                  </a:extLst>
                </a:gridCol>
              </a:tblGrid>
              <a:tr h="624882">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276433099"/>
                  </a:ext>
                </a:extLst>
              </a:tr>
              <a:tr h="624882">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388929078"/>
                  </a:ext>
                </a:extLst>
              </a:tr>
              <a:tr h="624882">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689615802"/>
                  </a:ext>
                </a:extLst>
              </a:tr>
              <a:tr h="624882">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303514066"/>
                  </a:ext>
                </a:extLst>
              </a:tr>
              <a:tr h="624882">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550598668"/>
                  </a:ext>
                </a:extLst>
              </a:tr>
              <a:tr h="624882">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228310"/>
                  </a:ext>
                </a:extLst>
              </a:tr>
              <a:tr h="624882">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640654456"/>
                  </a:ext>
                </a:extLst>
              </a:tr>
              <a:tr h="624882">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1956694952"/>
                  </a:ext>
                </a:extLst>
              </a:tr>
            </a:tbl>
          </a:graphicData>
        </a:graphic>
      </p:graphicFrame>
      <p:sp>
        <p:nvSpPr>
          <p:cNvPr id="8" name="Action Button: Custom 16">
            <a:hlinkClick r:id="" action="ppaction://noaction" highlightClick="1">
              <a:snd r:embed="rId4" name="9.3.2.1 slide 3 1.wav"/>
            </a:hlinkClick>
            <a:extLst>
              <a:ext uri="{FF2B5EF4-FFF2-40B4-BE49-F238E27FC236}">
                <a16:creationId xmlns:a16="http://schemas.microsoft.com/office/drawing/2014/main" id="{841FEEC2-9A90-4E9D-8CFC-9BEA4E65FBF2}"/>
              </a:ext>
            </a:extLst>
          </p:cNvPr>
          <p:cNvSpPr/>
          <p:nvPr/>
        </p:nvSpPr>
        <p:spPr>
          <a:xfrm>
            <a:off x="297269" y="136631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5" name="9.3.2.1 slide 3 2.wav"/>
            </a:hlinkClick>
            <a:extLst>
              <a:ext uri="{FF2B5EF4-FFF2-40B4-BE49-F238E27FC236}">
                <a16:creationId xmlns:a16="http://schemas.microsoft.com/office/drawing/2014/main" id="{AEE75152-AA60-4E09-B6D6-33877C57EDD0}"/>
              </a:ext>
            </a:extLst>
          </p:cNvPr>
          <p:cNvSpPr/>
          <p:nvPr/>
        </p:nvSpPr>
        <p:spPr>
          <a:xfrm>
            <a:off x="284232" y="19834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6" name="9.3.2.1 slide 3 3.wav"/>
            </a:hlinkClick>
            <a:extLst>
              <a:ext uri="{FF2B5EF4-FFF2-40B4-BE49-F238E27FC236}">
                <a16:creationId xmlns:a16="http://schemas.microsoft.com/office/drawing/2014/main" id="{F11CB23C-06C9-407F-8110-271FCCEE9771}"/>
              </a:ext>
            </a:extLst>
          </p:cNvPr>
          <p:cNvSpPr/>
          <p:nvPr/>
        </p:nvSpPr>
        <p:spPr>
          <a:xfrm>
            <a:off x="297269" y="260068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6">
            <a:hlinkClick r:id="" action="ppaction://noaction" highlightClick="1">
              <a:snd r:embed="rId7" name="9.3.2.1 slide 3 4.wav"/>
            </a:hlinkClick>
            <a:extLst>
              <a:ext uri="{FF2B5EF4-FFF2-40B4-BE49-F238E27FC236}">
                <a16:creationId xmlns:a16="http://schemas.microsoft.com/office/drawing/2014/main" id="{8D648A3B-04EE-4D96-BA17-FCECC4730449}"/>
              </a:ext>
            </a:extLst>
          </p:cNvPr>
          <p:cNvSpPr/>
          <p:nvPr/>
        </p:nvSpPr>
        <p:spPr>
          <a:xfrm>
            <a:off x="297269" y="321786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2" name="Action Button: Custom 16">
            <a:hlinkClick r:id="" action="ppaction://noaction" highlightClick="1">
              <a:snd r:embed="rId8" name="9.3.2.1 slide 3 5.wav"/>
            </a:hlinkClick>
            <a:extLst>
              <a:ext uri="{FF2B5EF4-FFF2-40B4-BE49-F238E27FC236}">
                <a16:creationId xmlns:a16="http://schemas.microsoft.com/office/drawing/2014/main" id="{BC100BF6-6BCD-4F82-A73E-43792BD7E33C}"/>
              </a:ext>
            </a:extLst>
          </p:cNvPr>
          <p:cNvSpPr/>
          <p:nvPr/>
        </p:nvSpPr>
        <p:spPr>
          <a:xfrm>
            <a:off x="297269" y="383505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9" name="9.3.2.1 slide 3 6.wav"/>
            </a:hlinkClick>
            <a:extLst>
              <a:ext uri="{FF2B5EF4-FFF2-40B4-BE49-F238E27FC236}">
                <a16:creationId xmlns:a16="http://schemas.microsoft.com/office/drawing/2014/main" id="{D05C92EF-C73E-47AE-889D-032F44B7E661}"/>
              </a:ext>
            </a:extLst>
          </p:cNvPr>
          <p:cNvSpPr/>
          <p:nvPr/>
        </p:nvSpPr>
        <p:spPr>
          <a:xfrm>
            <a:off x="297269" y="44522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0" name="9.3.2.1 slide 3 7.wav"/>
            </a:hlinkClick>
            <a:extLst>
              <a:ext uri="{FF2B5EF4-FFF2-40B4-BE49-F238E27FC236}">
                <a16:creationId xmlns:a16="http://schemas.microsoft.com/office/drawing/2014/main" id="{EDF74690-B443-4B28-919F-04AA4A21E667}"/>
              </a:ext>
            </a:extLst>
          </p:cNvPr>
          <p:cNvSpPr/>
          <p:nvPr/>
        </p:nvSpPr>
        <p:spPr>
          <a:xfrm>
            <a:off x="297269" y="506942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5" name="Action Button: Custom 16">
            <a:hlinkClick r:id="" action="ppaction://noaction" highlightClick="1">
              <a:snd r:embed="rId11" name="9.3.2.1 slide 3 8.wav"/>
            </a:hlinkClick>
            <a:extLst>
              <a:ext uri="{FF2B5EF4-FFF2-40B4-BE49-F238E27FC236}">
                <a16:creationId xmlns:a16="http://schemas.microsoft.com/office/drawing/2014/main" id="{7A700585-1B27-4F35-B267-D05BC8939357}"/>
              </a:ext>
            </a:extLst>
          </p:cNvPr>
          <p:cNvSpPr/>
          <p:nvPr/>
        </p:nvSpPr>
        <p:spPr>
          <a:xfrm>
            <a:off x="297269" y="568661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graphicFrame>
        <p:nvGraphicFramePr>
          <p:cNvPr id="20" name="Table 20">
            <a:extLst>
              <a:ext uri="{FF2B5EF4-FFF2-40B4-BE49-F238E27FC236}">
                <a16:creationId xmlns:a16="http://schemas.microsoft.com/office/drawing/2014/main" id="{25089385-11CC-4176-9DAA-E3FB4742B55E}"/>
              </a:ext>
            </a:extLst>
          </p:cNvPr>
          <p:cNvGraphicFramePr>
            <a:graphicFrameLocks noGrp="1"/>
          </p:cNvGraphicFramePr>
          <p:nvPr>
            <p:extLst>
              <p:ext uri="{D42A27DB-BD31-4B8C-83A1-F6EECF244321}">
                <p14:modId xmlns:p14="http://schemas.microsoft.com/office/powerpoint/2010/main" val="1195548178"/>
              </p:ext>
            </p:extLst>
          </p:nvPr>
        </p:nvGraphicFramePr>
        <p:xfrm>
          <a:off x="3366655" y="1082624"/>
          <a:ext cx="8100153" cy="5262755"/>
        </p:xfrm>
        <a:graphic>
          <a:graphicData uri="http://schemas.openxmlformats.org/drawingml/2006/table">
            <a:tbl>
              <a:tblPr firstRow="1" bandRow="1">
                <a:tableStyleId>{5940675A-B579-460E-94D1-54222C63F5DA}</a:tableStyleId>
              </a:tblPr>
              <a:tblGrid>
                <a:gridCol w="2700051">
                  <a:extLst>
                    <a:ext uri="{9D8B030D-6E8A-4147-A177-3AD203B41FA5}">
                      <a16:colId xmlns:a16="http://schemas.microsoft.com/office/drawing/2014/main" val="3962961014"/>
                    </a:ext>
                  </a:extLst>
                </a:gridCol>
                <a:gridCol w="2700051">
                  <a:extLst>
                    <a:ext uri="{9D8B030D-6E8A-4147-A177-3AD203B41FA5}">
                      <a16:colId xmlns:a16="http://schemas.microsoft.com/office/drawing/2014/main" val="3241751343"/>
                    </a:ext>
                  </a:extLst>
                </a:gridCol>
                <a:gridCol w="2700051">
                  <a:extLst>
                    <a:ext uri="{9D8B030D-6E8A-4147-A177-3AD203B41FA5}">
                      <a16:colId xmlns:a16="http://schemas.microsoft.com/office/drawing/2014/main" val="2436348925"/>
                    </a:ext>
                  </a:extLst>
                </a:gridCol>
              </a:tblGrid>
              <a:tr h="1052551">
                <a:tc>
                  <a:txBody>
                    <a:bodyPr/>
                    <a:lstStyle/>
                    <a:p>
                      <a:endParaRPr lang="en-GB" dirty="0"/>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9951936"/>
                  </a:ext>
                </a:extLst>
              </a:tr>
              <a:tr h="1052551">
                <a:tc>
                  <a:txBody>
                    <a:bodyPr/>
                    <a:lstStyle/>
                    <a:p>
                      <a:endParaRPr lang="en-GB" dirty="0"/>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7278038"/>
                  </a:ext>
                </a:extLst>
              </a:tr>
              <a:tr h="1052551">
                <a:tc>
                  <a:txBody>
                    <a:bodyPr/>
                    <a:lstStyle/>
                    <a:p>
                      <a:endParaRPr lang="en-GB" dirty="0"/>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59967457"/>
                  </a:ext>
                </a:extLst>
              </a:tr>
              <a:tr h="1052551">
                <a:tc>
                  <a:txBody>
                    <a:bodyPr/>
                    <a:lstStyle/>
                    <a:p>
                      <a:endParaRPr lang="en-GB" dirty="0"/>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9902369"/>
                  </a:ext>
                </a:extLst>
              </a:tr>
              <a:tr h="1052551">
                <a:tc>
                  <a:txBody>
                    <a:bodyPr/>
                    <a:lstStyle/>
                    <a:p>
                      <a:endParaRPr lang="en-GB"/>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6427795"/>
                  </a:ext>
                </a:extLst>
              </a:tr>
            </a:tbl>
          </a:graphicData>
        </a:graphic>
      </p:graphicFrame>
      <p:sp>
        <p:nvSpPr>
          <p:cNvPr id="34" name="Speech Bubble: Rectangle with Corners Rounded 33">
            <a:extLst>
              <a:ext uri="{FF2B5EF4-FFF2-40B4-BE49-F238E27FC236}">
                <a16:creationId xmlns:a16="http://schemas.microsoft.com/office/drawing/2014/main" id="{A4402434-441F-4114-AF51-50024144C257}"/>
              </a:ext>
            </a:extLst>
          </p:cNvPr>
          <p:cNvSpPr/>
          <p:nvPr/>
        </p:nvSpPr>
        <p:spPr>
          <a:xfrm>
            <a:off x="9975208" y="663640"/>
            <a:ext cx="2065521" cy="598944"/>
          </a:xfrm>
          <a:prstGeom prst="wedgeRoundRectCallout">
            <a:avLst>
              <a:gd name="adj1" fmla="val -65818"/>
              <a:gd name="adj2" fmla="val -2242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Buchstabe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letter</a:t>
            </a:r>
          </a:p>
        </p:txBody>
      </p:sp>
      <p:sp>
        <p:nvSpPr>
          <p:cNvPr id="52" name="TextBox 51">
            <a:extLst>
              <a:ext uri="{FF2B5EF4-FFF2-40B4-BE49-F238E27FC236}">
                <a16:creationId xmlns:a16="http://schemas.microsoft.com/office/drawing/2014/main" id="{53589FDC-96D1-4333-AAAD-E4027FF12BE8}"/>
              </a:ext>
            </a:extLst>
          </p:cNvPr>
          <p:cNvSpPr txBox="1"/>
          <p:nvPr/>
        </p:nvSpPr>
        <p:spPr>
          <a:xfrm>
            <a:off x="6312695" y="5665529"/>
            <a:ext cx="32127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it, to it]</a:t>
            </a:r>
          </a:p>
        </p:txBody>
      </p:sp>
      <p:sp>
        <p:nvSpPr>
          <p:cNvPr id="59" name="TextBox 58">
            <a:extLst>
              <a:ext uri="{FF2B5EF4-FFF2-40B4-BE49-F238E27FC236}">
                <a16:creationId xmlns:a16="http://schemas.microsoft.com/office/drawing/2014/main" id="{8097329A-7A2C-4CAE-928E-7AA8A42D6F30}"/>
              </a:ext>
            </a:extLst>
          </p:cNvPr>
          <p:cNvSpPr txBox="1"/>
          <p:nvPr/>
        </p:nvSpPr>
        <p:spPr>
          <a:xfrm>
            <a:off x="980527" y="1892842"/>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A</a:t>
            </a:r>
          </a:p>
        </p:txBody>
      </p:sp>
      <p:sp>
        <p:nvSpPr>
          <p:cNvPr id="61" name="TextBox 60">
            <a:extLst>
              <a:ext uri="{FF2B5EF4-FFF2-40B4-BE49-F238E27FC236}">
                <a16:creationId xmlns:a16="http://schemas.microsoft.com/office/drawing/2014/main" id="{36098C5D-4EC7-4A42-9107-CCA75D641245}"/>
              </a:ext>
            </a:extLst>
          </p:cNvPr>
          <p:cNvSpPr txBox="1"/>
          <p:nvPr/>
        </p:nvSpPr>
        <p:spPr>
          <a:xfrm>
            <a:off x="975998" y="5044132"/>
            <a:ext cx="4029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U</a:t>
            </a:r>
          </a:p>
        </p:txBody>
      </p:sp>
      <p:sp>
        <p:nvSpPr>
          <p:cNvPr id="62" name="TextBox 61">
            <a:extLst>
              <a:ext uri="{FF2B5EF4-FFF2-40B4-BE49-F238E27FC236}">
                <a16:creationId xmlns:a16="http://schemas.microsoft.com/office/drawing/2014/main" id="{6F21B18F-C8DE-442D-A00B-C1B22A4C4FA3}"/>
              </a:ext>
            </a:extLst>
          </p:cNvPr>
          <p:cNvSpPr txBox="1"/>
          <p:nvPr/>
        </p:nvSpPr>
        <p:spPr>
          <a:xfrm>
            <a:off x="980527" y="3783616"/>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V</a:t>
            </a:r>
          </a:p>
        </p:txBody>
      </p:sp>
      <p:sp>
        <p:nvSpPr>
          <p:cNvPr id="63" name="TextBox 62">
            <a:extLst>
              <a:ext uri="{FF2B5EF4-FFF2-40B4-BE49-F238E27FC236}">
                <a16:creationId xmlns:a16="http://schemas.microsoft.com/office/drawing/2014/main" id="{CFCBA68F-99D3-45D7-97C6-C417160FC4D5}"/>
              </a:ext>
            </a:extLst>
          </p:cNvPr>
          <p:cNvSpPr txBox="1"/>
          <p:nvPr/>
        </p:nvSpPr>
        <p:spPr>
          <a:xfrm>
            <a:off x="980527" y="4413874"/>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I</a:t>
            </a:r>
          </a:p>
        </p:txBody>
      </p:sp>
      <p:sp>
        <p:nvSpPr>
          <p:cNvPr id="64" name="TextBox 63">
            <a:extLst>
              <a:ext uri="{FF2B5EF4-FFF2-40B4-BE49-F238E27FC236}">
                <a16:creationId xmlns:a16="http://schemas.microsoft.com/office/drawing/2014/main" id="{9297DBB0-2639-42EC-92CC-9AC381E0D6AC}"/>
              </a:ext>
            </a:extLst>
          </p:cNvPr>
          <p:cNvSpPr txBox="1"/>
          <p:nvPr/>
        </p:nvSpPr>
        <p:spPr>
          <a:xfrm>
            <a:off x="993564" y="1262584"/>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Z</a:t>
            </a:r>
          </a:p>
        </p:txBody>
      </p:sp>
      <p:sp>
        <p:nvSpPr>
          <p:cNvPr id="65" name="TextBox 64">
            <a:extLst>
              <a:ext uri="{FF2B5EF4-FFF2-40B4-BE49-F238E27FC236}">
                <a16:creationId xmlns:a16="http://schemas.microsoft.com/office/drawing/2014/main" id="{A6C53F16-ABA0-416E-89FC-872DD7690FFC}"/>
              </a:ext>
            </a:extLst>
          </p:cNvPr>
          <p:cNvSpPr txBox="1"/>
          <p:nvPr/>
        </p:nvSpPr>
        <p:spPr>
          <a:xfrm>
            <a:off x="975998" y="5674389"/>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C</a:t>
            </a:r>
          </a:p>
        </p:txBody>
      </p:sp>
      <p:sp>
        <p:nvSpPr>
          <p:cNvPr id="66" name="TextBox 65">
            <a:extLst>
              <a:ext uri="{FF2B5EF4-FFF2-40B4-BE49-F238E27FC236}">
                <a16:creationId xmlns:a16="http://schemas.microsoft.com/office/drawing/2014/main" id="{E47F4BA5-19B6-47DA-A4A3-D725DB9034A4}"/>
              </a:ext>
            </a:extLst>
          </p:cNvPr>
          <p:cNvSpPr txBox="1"/>
          <p:nvPr/>
        </p:nvSpPr>
        <p:spPr>
          <a:xfrm>
            <a:off x="980527" y="2523100"/>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R</a:t>
            </a:r>
          </a:p>
        </p:txBody>
      </p:sp>
      <p:sp>
        <p:nvSpPr>
          <p:cNvPr id="69" name="TextBox 68">
            <a:extLst>
              <a:ext uri="{FF2B5EF4-FFF2-40B4-BE49-F238E27FC236}">
                <a16:creationId xmlns:a16="http://schemas.microsoft.com/office/drawing/2014/main" id="{CE9438AA-CF6D-4F2F-A92B-E5AC4D26FD13}"/>
              </a:ext>
            </a:extLst>
          </p:cNvPr>
          <p:cNvSpPr txBox="1"/>
          <p:nvPr/>
        </p:nvSpPr>
        <p:spPr>
          <a:xfrm>
            <a:off x="980527" y="3153358"/>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W</a:t>
            </a:r>
          </a:p>
        </p:txBody>
      </p:sp>
      <p:graphicFrame>
        <p:nvGraphicFramePr>
          <p:cNvPr id="75" name="Table 6">
            <a:extLst>
              <a:ext uri="{FF2B5EF4-FFF2-40B4-BE49-F238E27FC236}">
                <a16:creationId xmlns:a16="http://schemas.microsoft.com/office/drawing/2014/main" id="{50D2684D-F2AB-4A5C-9A58-CB73E85A04F3}"/>
              </a:ext>
            </a:extLst>
          </p:cNvPr>
          <p:cNvGraphicFramePr>
            <a:graphicFrameLocks noGrp="1"/>
          </p:cNvGraphicFramePr>
          <p:nvPr>
            <p:extLst>
              <p:ext uri="{D42A27DB-BD31-4B8C-83A1-F6EECF244321}">
                <p14:modId xmlns:p14="http://schemas.microsoft.com/office/powerpoint/2010/main" val="2747414165"/>
              </p:ext>
            </p:extLst>
          </p:nvPr>
        </p:nvGraphicFramePr>
        <p:xfrm>
          <a:off x="1643053" y="1193486"/>
          <a:ext cx="1381934" cy="4374174"/>
        </p:xfrm>
        <a:graphic>
          <a:graphicData uri="http://schemas.openxmlformats.org/drawingml/2006/table">
            <a:tbl>
              <a:tblPr firstRow="1" bandRow="1">
                <a:tableStyleId>{5940675A-B579-460E-94D1-54222C63F5DA}</a:tableStyleId>
              </a:tblPr>
              <a:tblGrid>
                <a:gridCol w="690967">
                  <a:extLst>
                    <a:ext uri="{9D8B030D-6E8A-4147-A177-3AD203B41FA5}">
                      <a16:colId xmlns:a16="http://schemas.microsoft.com/office/drawing/2014/main" val="1316868272"/>
                    </a:ext>
                  </a:extLst>
                </a:gridCol>
                <a:gridCol w="690967">
                  <a:extLst>
                    <a:ext uri="{9D8B030D-6E8A-4147-A177-3AD203B41FA5}">
                      <a16:colId xmlns:a16="http://schemas.microsoft.com/office/drawing/2014/main" val="3685865465"/>
                    </a:ext>
                  </a:extLst>
                </a:gridCol>
              </a:tblGrid>
              <a:tr h="624882">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276433099"/>
                  </a:ext>
                </a:extLst>
              </a:tr>
              <a:tr h="624882">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388929078"/>
                  </a:ext>
                </a:extLst>
              </a:tr>
              <a:tr h="624882">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689615802"/>
                  </a:ext>
                </a:extLst>
              </a:tr>
              <a:tr h="624882">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303514066"/>
                  </a:ext>
                </a:extLst>
              </a:tr>
              <a:tr h="624882">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550598668"/>
                  </a:ext>
                </a:extLst>
              </a:tr>
              <a:tr h="624882">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228310"/>
                  </a:ext>
                </a:extLst>
              </a:tr>
              <a:tr h="624882">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640654456"/>
                  </a:ext>
                </a:extLst>
              </a:tr>
            </a:tbl>
          </a:graphicData>
        </a:graphic>
      </p:graphicFrame>
      <p:sp>
        <p:nvSpPr>
          <p:cNvPr id="16" name="Action Button: Custom 16">
            <a:hlinkClick r:id="" action="ppaction://noaction" highlightClick="1">
              <a:snd r:embed="rId12" name="9.3.2.1 slide 3 9.wav"/>
            </a:hlinkClick>
            <a:extLst>
              <a:ext uri="{FF2B5EF4-FFF2-40B4-BE49-F238E27FC236}">
                <a16:creationId xmlns:a16="http://schemas.microsoft.com/office/drawing/2014/main" id="{122BC05C-F522-4045-A6D7-6F2AE49660C1}"/>
              </a:ext>
            </a:extLst>
          </p:cNvPr>
          <p:cNvSpPr/>
          <p:nvPr/>
        </p:nvSpPr>
        <p:spPr>
          <a:xfrm>
            <a:off x="1783144" y="136631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7" name="Action Button: Custom 16">
            <a:hlinkClick r:id="" action="ppaction://noaction" highlightClick="1">
              <a:snd r:embed="rId13" name="9.3.2.1 slide 3 10.wav"/>
            </a:hlinkClick>
            <a:extLst>
              <a:ext uri="{FF2B5EF4-FFF2-40B4-BE49-F238E27FC236}">
                <a16:creationId xmlns:a16="http://schemas.microsoft.com/office/drawing/2014/main" id="{91461AD8-F930-4E1F-80FB-9679F58FD82C}"/>
              </a:ext>
            </a:extLst>
          </p:cNvPr>
          <p:cNvSpPr/>
          <p:nvPr/>
        </p:nvSpPr>
        <p:spPr>
          <a:xfrm>
            <a:off x="1760620" y="197928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8" name="Action Button: Custom 16">
            <a:hlinkClick r:id="" action="ppaction://noaction" highlightClick="1">
              <a:snd r:embed="rId14" name="9.3.2.1 slide 3 11.wav"/>
            </a:hlinkClick>
            <a:extLst>
              <a:ext uri="{FF2B5EF4-FFF2-40B4-BE49-F238E27FC236}">
                <a16:creationId xmlns:a16="http://schemas.microsoft.com/office/drawing/2014/main" id="{8A21543D-2BF0-450A-B9E4-316121365D25}"/>
              </a:ext>
            </a:extLst>
          </p:cNvPr>
          <p:cNvSpPr/>
          <p:nvPr/>
        </p:nvSpPr>
        <p:spPr>
          <a:xfrm>
            <a:off x="1760620" y="259225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19" name="Action Button: Custom 16">
            <a:hlinkClick r:id="" action="ppaction://noaction" highlightClick="1">
              <a:snd r:embed="rId15" name="9.3.2.1 slide 3 12.wav"/>
            </a:hlinkClick>
            <a:extLst>
              <a:ext uri="{FF2B5EF4-FFF2-40B4-BE49-F238E27FC236}">
                <a16:creationId xmlns:a16="http://schemas.microsoft.com/office/drawing/2014/main" id="{1198CDDD-DFA9-4B33-9E42-48A75521603C}"/>
              </a:ext>
            </a:extLst>
          </p:cNvPr>
          <p:cNvSpPr/>
          <p:nvPr/>
        </p:nvSpPr>
        <p:spPr>
          <a:xfrm>
            <a:off x="1760620" y="32052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76" name="Action Button: Custom 16">
            <a:hlinkClick r:id="" action="ppaction://noaction" highlightClick="1">
              <a:snd r:embed="rId16" name="9.3.2.1 slide 3 13.wav"/>
            </a:hlinkClick>
            <a:extLst>
              <a:ext uri="{FF2B5EF4-FFF2-40B4-BE49-F238E27FC236}">
                <a16:creationId xmlns:a16="http://schemas.microsoft.com/office/drawing/2014/main" id="{5C1124E9-0B39-453E-AA36-487B8586ADFC}"/>
              </a:ext>
            </a:extLst>
          </p:cNvPr>
          <p:cNvSpPr/>
          <p:nvPr/>
        </p:nvSpPr>
        <p:spPr>
          <a:xfrm>
            <a:off x="1769290" y="381819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
        <p:nvSpPr>
          <p:cNvPr id="77" name="Action Button: Custom 16">
            <a:hlinkClick r:id="" action="ppaction://noaction" highlightClick="1">
              <a:snd r:embed="rId17" name="9.3.2.1 slide 3 14.wav"/>
            </a:hlinkClick>
            <a:extLst>
              <a:ext uri="{FF2B5EF4-FFF2-40B4-BE49-F238E27FC236}">
                <a16:creationId xmlns:a16="http://schemas.microsoft.com/office/drawing/2014/main" id="{204CE560-7360-4114-87DD-9EE86DC816EC}"/>
              </a:ext>
            </a:extLst>
          </p:cNvPr>
          <p:cNvSpPr/>
          <p:nvPr/>
        </p:nvSpPr>
        <p:spPr>
          <a:xfrm>
            <a:off x="1769290" y="44311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14</a:t>
            </a:r>
          </a:p>
        </p:txBody>
      </p:sp>
      <p:sp>
        <p:nvSpPr>
          <p:cNvPr id="79" name="Action Button: Custom 16">
            <a:hlinkClick r:id="" action="ppaction://noaction" highlightClick="1">
              <a:snd r:embed="rId18" name="9.3.2.1 slide 3 15.wav"/>
            </a:hlinkClick>
            <a:extLst>
              <a:ext uri="{FF2B5EF4-FFF2-40B4-BE49-F238E27FC236}">
                <a16:creationId xmlns:a16="http://schemas.microsoft.com/office/drawing/2014/main" id="{611158A9-669F-4E64-8490-1D3C6884B147}"/>
              </a:ext>
            </a:extLst>
          </p:cNvPr>
          <p:cNvSpPr/>
          <p:nvPr/>
        </p:nvSpPr>
        <p:spPr>
          <a:xfrm>
            <a:off x="1769290" y="504413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15</a:t>
            </a:r>
          </a:p>
        </p:txBody>
      </p:sp>
      <p:sp>
        <p:nvSpPr>
          <p:cNvPr id="35" name="TextBox 34">
            <a:extLst>
              <a:ext uri="{FF2B5EF4-FFF2-40B4-BE49-F238E27FC236}">
                <a16:creationId xmlns:a16="http://schemas.microsoft.com/office/drawing/2014/main" id="{3021AB50-94C0-424C-B23F-589ED075FBE0}"/>
              </a:ext>
            </a:extLst>
          </p:cNvPr>
          <p:cNvSpPr txBox="1"/>
          <p:nvPr/>
        </p:nvSpPr>
        <p:spPr>
          <a:xfrm>
            <a:off x="2518734" y="2557537"/>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Y</a:t>
            </a:r>
          </a:p>
        </p:txBody>
      </p:sp>
      <p:sp>
        <p:nvSpPr>
          <p:cNvPr id="60" name="TextBox 59">
            <a:extLst>
              <a:ext uri="{FF2B5EF4-FFF2-40B4-BE49-F238E27FC236}">
                <a16:creationId xmlns:a16="http://schemas.microsoft.com/office/drawing/2014/main" id="{F00F6C4F-3894-4E85-8D39-1D6D892914B5}"/>
              </a:ext>
            </a:extLst>
          </p:cNvPr>
          <p:cNvSpPr txBox="1"/>
          <p:nvPr/>
        </p:nvSpPr>
        <p:spPr>
          <a:xfrm>
            <a:off x="2518734" y="3172543"/>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J</a:t>
            </a:r>
          </a:p>
        </p:txBody>
      </p:sp>
      <p:sp>
        <p:nvSpPr>
          <p:cNvPr id="67" name="TextBox 66">
            <a:extLst>
              <a:ext uri="{FF2B5EF4-FFF2-40B4-BE49-F238E27FC236}">
                <a16:creationId xmlns:a16="http://schemas.microsoft.com/office/drawing/2014/main" id="{DBE67B51-1F30-45F4-B68C-E1F0DDD01F9F}"/>
              </a:ext>
            </a:extLst>
          </p:cNvPr>
          <p:cNvSpPr txBox="1"/>
          <p:nvPr/>
        </p:nvSpPr>
        <p:spPr>
          <a:xfrm>
            <a:off x="2518734" y="1942531"/>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Q</a:t>
            </a:r>
          </a:p>
        </p:txBody>
      </p:sp>
      <p:sp>
        <p:nvSpPr>
          <p:cNvPr id="68" name="TextBox 67">
            <a:extLst>
              <a:ext uri="{FF2B5EF4-FFF2-40B4-BE49-F238E27FC236}">
                <a16:creationId xmlns:a16="http://schemas.microsoft.com/office/drawing/2014/main" id="{FECA0EB3-11A2-485C-B028-775E4AC29E22}"/>
              </a:ext>
            </a:extLst>
          </p:cNvPr>
          <p:cNvSpPr txBox="1"/>
          <p:nvPr/>
        </p:nvSpPr>
        <p:spPr>
          <a:xfrm>
            <a:off x="2466193" y="1327525"/>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E</a:t>
            </a:r>
          </a:p>
        </p:txBody>
      </p:sp>
      <p:sp>
        <p:nvSpPr>
          <p:cNvPr id="80" name="TextBox 79">
            <a:extLst>
              <a:ext uri="{FF2B5EF4-FFF2-40B4-BE49-F238E27FC236}">
                <a16:creationId xmlns:a16="http://schemas.microsoft.com/office/drawing/2014/main" id="{4408BF7F-D5F2-4557-ADC9-1685028970A4}"/>
              </a:ext>
            </a:extLst>
          </p:cNvPr>
          <p:cNvSpPr txBox="1"/>
          <p:nvPr/>
        </p:nvSpPr>
        <p:spPr>
          <a:xfrm>
            <a:off x="2488434" y="3787549"/>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26200"/>
                </a:solidFill>
                <a:latin typeface="Century Gothic" panose="020F0302020204030204"/>
              </a:rPr>
              <a:t>B</a:t>
            </a:r>
            <a:endPar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endParaRPr>
          </a:p>
        </p:txBody>
      </p:sp>
      <p:sp>
        <p:nvSpPr>
          <p:cNvPr id="81" name="TextBox 80">
            <a:extLst>
              <a:ext uri="{FF2B5EF4-FFF2-40B4-BE49-F238E27FC236}">
                <a16:creationId xmlns:a16="http://schemas.microsoft.com/office/drawing/2014/main" id="{F5B24964-BC57-48E0-BAF1-ADE6FF380E1E}"/>
              </a:ext>
            </a:extLst>
          </p:cNvPr>
          <p:cNvSpPr txBox="1"/>
          <p:nvPr/>
        </p:nvSpPr>
        <p:spPr>
          <a:xfrm>
            <a:off x="2464268" y="4402555"/>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N</a:t>
            </a:r>
          </a:p>
        </p:txBody>
      </p:sp>
      <p:sp>
        <p:nvSpPr>
          <p:cNvPr id="82" name="TextBox 81">
            <a:extLst>
              <a:ext uri="{FF2B5EF4-FFF2-40B4-BE49-F238E27FC236}">
                <a16:creationId xmlns:a16="http://schemas.microsoft.com/office/drawing/2014/main" id="{EDF5C3C3-3140-47A7-B6CE-6FD2AC12B88C}"/>
              </a:ext>
            </a:extLst>
          </p:cNvPr>
          <p:cNvSpPr txBox="1"/>
          <p:nvPr/>
        </p:nvSpPr>
        <p:spPr>
          <a:xfrm>
            <a:off x="2464268" y="5017562"/>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P</a:t>
            </a:r>
          </a:p>
        </p:txBody>
      </p:sp>
      <p:pic>
        <p:nvPicPr>
          <p:cNvPr id="7" name="Picture 2" descr="Table, Furniture, Wooden">
            <a:extLst>
              <a:ext uri="{FF2B5EF4-FFF2-40B4-BE49-F238E27FC236}">
                <a16:creationId xmlns:a16="http://schemas.microsoft.com/office/drawing/2014/main" id="{8CB223AC-20E0-41A0-B2D0-763E79198268}"/>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435403" y="5732390"/>
            <a:ext cx="763061" cy="635884"/>
          </a:xfrm>
          <a:prstGeom prst="rect">
            <a:avLst/>
          </a:prstGeom>
          <a:noFill/>
          <a:extLst>
            <a:ext uri="{909E8E84-426E-40DD-AFC4-6F175D3DCCD1}">
              <a14:hiddenFill xmlns:a14="http://schemas.microsoft.com/office/drawing/2010/main">
                <a:solidFill>
                  <a:srgbClr val="FFFFFF"/>
                </a:solidFill>
              </a14:hiddenFill>
            </a:ext>
          </a:extLst>
        </p:spPr>
      </p:pic>
      <p:sp>
        <p:nvSpPr>
          <p:cNvPr id="21" name="Arrow: Down 20">
            <a:extLst>
              <a:ext uri="{FF2B5EF4-FFF2-40B4-BE49-F238E27FC236}">
                <a16:creationId xmlns:a16="http://schemas.microsoft.com/office/drawing/2014/main" id="{3E64D059-E718-449D-B56D-1EE4974669BC}"/>
              </a:ext>
            </a:extLst>
          </p:cNvPr>
          <p:cNvSpPr/>
          <p:nvPr/>
        </p:nvSpPr>
        <p:spPr>
          <a:xfrm>
            <a:off x="6595260" y="5427365"/>
            <a:ext cx="443345" cy="409801"/>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Age, Bacteria, Biology, Blue, Brie, Bug, Cheese, Dairy">
            <a:extLst>
              <a:ext uri="{FF2B5EF4-FFF2-40B4-BE49-F238E27FC236}">
                <a16:creationId xmlns:a16="http://schemas.microsoft.com/office/drawing/2014/main" id="{AE7FB7CB-EBE0-4164-917F-4178D52ADF6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608307" y="2381988"/>
            <a:ext cx="1006388" cy="578673"/>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84">
            <a:extLst>
              <a:ext uri="{FF2B5EF4-FFF2-40B4-BE49-F238E27FC236}">
                <a16:creationId xmlns:a16="http://schemas.microsoft.com/office/drawing/2014/main" id="{1B3DBC94-FCC9-4FC4-BED9-DE064E08B389}"/>
              </a:ext>
            </a:extLst>
          </p:cNvPr>
          <p:cNvSpPr/>
          <p:nvPr/>
        </p:nvSpPr>
        <p:spPr>
          <a:xfrm>
            <a:off x="3366655" y="1089471"/>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C</a:t>
            </a:r>
          </a:p>
        </p:txBody>
      </p:sp>
      <p:sp>
        <p:nvSpPr>
          <p:cNvPr id="86" name="Rectangle 85">
            <a:extLst>
              <a:ext uri="{FF2B5EF4-FFF2-40B4-BE49-F238E27FC236}">
                <a16:creationId xmlns:a16="http://schemas.microsoft.com/office/drawing/2014/main" id="{052403E8-DC8B-4A14-BD81-0AADD0247E85}"/>
              </a:ext>
            </a:extLst>
          </p:cNvPr>
          <p:cNvSpPr/>
          <p:nvPr/>
        </p:nvSpPr>
        <p:spPr>
          <a:xfrm>
            <a:off x="3366655" y="5302916"/>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F0302020204030204"/>
              </a:rPr>
              <a:t>U</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7" name="Rectangle 86">
            <a:extLst>
              <a:ext uri="{FF2B5EF4-FFF2-40B4-BE49-F238E27FC236}">
                <a16:creationId xmlns:a16="http://schemas.microsoft.com/office/drawing/2014/main" id="{5FD36E4D-3DC3-432C-9C41-DC7639A12914}"/>
              </a:ext>
            </a:extLst>
          </p:cNvPr>
          <p:cNvSpPr/>
          <p:nvPr/>
        </p:nvSpPr>
        <p:spPr>
          <a:xfrm>
            <a:off x="3366655" y="4249554"/>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J</a:t>
            </a:r>
          </a:p>
        </p:txBody>
      </p:sp>
      <p:sp>
        <p:nvSpPr>
          <p:cNvPr id="88" name="Rectangle 87">
            <a:extLst>
              <a:ext uri="{FF2B5EF4-FFF2-40B4-BE49-F238E27FC236}">
                <a16:creationId xmlns:a16="http://schemas.microsoft.com/office/drawing/2014/main" id="{778C848C-6093-4A54-96B0-18ECED335078}"/>
              </a:ext>
            </a:extLst>
          </p:cNvPr>
          <p:cNvSpPr/>
          <p:nvPr/>
        </p:nvSpPr>
        <p:spPr>
          <a:xfrm>
            <a:off x="3366655" y="3196193"/>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F0302020204030204"/>
              </a:rPr>
              <a:t>V</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9" name="Rectangle 88">
            <a:extLst>
              <a:ext uri="{FF2B5EF4-FFF2-40B4-BE49-F238E27FC236}">
                <a16:creationId xmlns:a16="http://schemas.microsoft.com/office/drawing/2014/main" id="{DDA9B360-9DE0-4CE0-967E-589B315CC254}"/>
              </a:ext>
            </a:extLst>
          </p:cNvPr>
          <p:cNvSpPr/>
          <p:nvPr/>
        </p:nvSpPr>
        <p:spPr>
          <a:xfrm>
            <a:off x="3366655" y="2142832"/>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F0302020204030204"/>
              </a:rPr>
              <a:t>P</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0" name="Rectangle 89">
            <a:extLst>
              <a:ext uri="{FF2B5EF4-FFF2-40B4-BE49-F238E27FC236}">
                <a16:creationId xmlns:a16="http://schemas.microsoft.com/office/drawing/2014/main" id="{83ABA168-DC8D-4C23-B405-C7E548CC59BE}"/>
              </a:ext>
            </a:extLst>
          </p:cNvPr>
          <p:cNvSpPr/>
          <p:nvPr/>
        </p:nvSpPr>
        <p:spPr>
          <a:xfrm>
            <a:off x="6069939" y="1089471"/>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F0302020204030204"/>
              </a:rPr>
              <a:t>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4B80AF85-5FF5-41D0-97E3-769C24A70DF7}"/>
              </a:ext>
            </a:extLst>
          </p:cNvPr>
          <p:cNvSpPr/>
          <p:nvPr/>
        </p:nvSpPr>
        <p:spPr>
          <a:xfrm>
            <a:off x="6069939" y="5302916"/>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F0302020204030204"/>
              </a:rPr>
              <a:t>Y</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2" name="Rectangle 91">
            <a:extLst>
              <a:ext uri="{FF2B5EF4-FFF2-40B4-BE49-F238E27FC236}">
                <a16:creationId xmlns:a16="http://schemas.microsoft.com/office/drawing/2014/main" id="{793EA468-CE70-424C-B0A7-E88BD0034878}"/>
              </a:ext>
            </a:extLst>
          </p:cNvPr>
          <p:cNvSpPr/>
          <p:nvPr/>
        </p:nvSpPr>
        <p:spPr>
          <a:xfrm>
            <a:off x="6069939" y="4249554"/>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Z</a:t>
            </a:r>
          </a:p>
        </p:txBody>
      </p:sp>
      <p:sp>
        <p:nvSpPr>
          <p:cNvPr id="93" name="Rectangle 92">
            <a:extLst>
              <a:ext uri="{FF2B5EF4-FFF2-40B4-BE49-F238E27FC236}">
                <a16:creationId xmlns:a16="http://schemas.microsoft.com/office/drawing/2014/main" id="{AE7D82A9-F64D-4A1D-9D37-DA929DD2E29A}"/>
              </a:ext>
            </a:extLst>
          </p:cNvPr>
          <p:cNvSpPr/>
          <p:nvPr/>
        </p:nvSpPr>
        <p:spPr>
          <a:xfrm>
            <a:off x="6069939" y="3196193"/>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F0302020204030204"/>
              </a:rPr>
              <a:t>N</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4" name="Rectangle 93">
            <a:extLst>
              <a:ext uri="{FF2B5EF4-FFF2-40B4-BE49-F238E27FC236}">
                <a16:creationId xmlns:a16="http://schemas.microsoft.com/office/drawing/2014/main" id="{3AD2C595-6F61-4838-9271-B167B4E5EE4B}"/>
              </a:ext>
            </a:extLst>
          </p:cNvPr>
          <p:cNvSpPr/>
          <p:nvPr/>
        </p:nvSpPr>
        <p:spPr>
          <a:xfrm>
            <a:off x="6069939" y="2142832"/>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F0302020204030204"/>
              </a:rPr>
              <a:t>E</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5" name="Rectangle 94">
            <a:extLst>
              <a:ext uri="{FF2B5EF4-FFF2-40B4-BE49-F238E27FC236}">
                <a16:creationId xmlns:a16="http://schemas.microsoft.com/office/drawing/2014/main" id="{083CA9C3-75E6-4527-8AB6-CB48DC8EE888}"/>
              </a:ext>
            </a:extLst>
          </p:cNvPr>
          <p:cNvSpPr/>
          <p:nvPr/>
        </p:nvSpPr>
        <p:spPr>
          <a:xfrm>
            <a:off x="8757134" y="1078961"/>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F0302020204030204"/>
              </a:rPr>
              <a:t>I</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6" name="Rectangle 95">
            <a:extLst>
              <a:ext uri="{FF2B5EF4-FFF2-40B4-BE49-F238E27FC236}">
                <a16:creationId xmlns:a16="http://schemas.microsoft.com/office/drawing/2014/main" id="{D625522C-A0A2-417A-8D52-EB237D66F136}"/>
              </a:ext>
            </a:extLst>
          </p:cNvPr>
          <p:cNvSpPr/>
          <p:nvPr/>
        </p:nvSpPr>
        <p:spPr>
          <a:xfrm>
            <a:off x="8757134" y="5292406"/>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F0302020204030204"/>
              </a:rPr>
              <a:t>W</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7" name="Rectangle 96">
            <a:extLst>
              <a:ext uri="{FF2B5EF4-FFF2-40B4-BE49-F238E27FC236}">
                <a16:creationId xmlns:a16="http://schemas.microsoft.com/office/drawing/2014/main" id="{3E5799BC-C2CB-4A26-B1D8-EE7B28DB75E4}"/>
              </a:ext>
            </a:extLst>
          </p:cNvPr>
          <p:cNvSpPr/>
          <p:nvPr/>
        </p:nvSpPr>
        <p:spPr>
          <a:xfrm>
            <a:off x="8757134" y="4239044"/>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a:t>
            </a:r>
          </a:p>
        </p:txBody>
      </p:sp>
      <p:sp>
        <p:nvSpPr>
          <p:cNvPr id="98" name="Rectangle 97">
            <a:extLst>
              <a:ext uri="{FF2B5EF4-FFF2-40B4-BE49-F238E27FC236}">
                <a16:creationId xmlns:a16="http://schemas.microsoft.com/office/drawing/2014/main" id="{074E92B7-5C8F-4D0D-9677-85CD602B8C6A}"/>
              </a:ext>
            </a:extLst>
          </p:cNvPr>
          <p:cNvSpPr/>
          <p:nvPr/>
        </p:nvSpPr>
        <p:spPr>
          <a:xfrm>
            <a:off x="8757134" y="3185683"/>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F0302020204030204"/>
              </a:rPr>
              <a:t>Q</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00" name="TextBox 99">
            <a:extLst>
              <a:ext uri="{FF2B5EF4-FFF2-40B4-BE49-F238E27FC236}">
                <a16:creationId xmlns:a16="http://schemas.microsoft.com/office/drawing/2014/main" id="{44D13213-E2EC-4637-BD30-D9A41E8AC846}"/>
              </a:ext>
            </a:extLst>
          </p:cNvPr>
          <p:cNvSpPr txBox="1"/>
          <p:nvPr/>
        </p:nvSpPr>
        <p:spPr>
          <a:xfrm>
            <a:off x="7616199" y="2328684"/>
            <a:ext cx="1177293" cy="7326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 it, for that]</a:t>
            </a:r>
          </a:p>
        </p:txBody>
      </p:sp>
      <p:pic>
        <p:nvPicPr>
          <p:cNvPr id="36" name="Picture 6" descr="Footballer, Football, Sport, Game, Boy, Outfit">
            <a:extLst>
              <a:ext uri="{FF2B5EF4-FFF2-40B4-BE49-F238E27FC236}">
                <a16:creationId xmlns:a16="http://schemas.microsoft.com/office/drawing/2014/main" id="{675CEF45-43B5-40FE-91B3-E1F8817C20DA}"/>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107653" y="1210444"/>
            <a:ext cx="462096" cy="782844"/>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a:extLst>
              <a:ext uri="{FF2B5EF4-FFF2-40B4-BE49-F238E27FC236}">
                <a16:creationId xmlns:a16="http://schemas.microsoft.com/office/drawing/2014/main" id="{767AE1B6-9411-462B-93FC-5616C3FA2F07}"/>
              </a:ext>
            </a:extLst>
          </p:cNvPr>
          <p:cNvSpPr txBox="1"/>
          <p:nvPr/>
        </p:nvSpPr>
        <p:spPr>
          <a:xfrm>
            <a:off x="4684062" y="1420873"/>
            <a:ext cx="11772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it]</a:t>
            </a:r>
          </a:p>
        </p:txBody>
      </p:sp>
      <p:pic>
        <p:nvPicPr>
          <p:cNvPr id="1036" name="Picture 12" descr="Door, Glass Door, Glazed Door, Entrance Door">
            <a:extLst>
              <a:ext uri="{FF2B5EF4-FFF2-40B4-BE49-F238E27FC236}">
                <a16:creationId xmlns:a16="http://schemas.microsoft.com/office/drawing/2014/main" id="{E30ADA1F-4061-47D1-972B-8B69E586B54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317177" y="4334380"/>
            <a:ext cx="492640" cy="85884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Men, White Background, Standing, Full Length, Cut Out">
            <a:extLst>
              <a:ext uri="{FF2B5EF4-FFF2-40B4-BE49-F238E27FC236}">
                <a16:creationId xmlns:a16="http://schemas.microsoft.com/office/drawing/2014/main" id="{4B1E3192-0374-4EFB-A8A6-77A2D16348B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130542" y="4334380"/>
            <a:ext cx="865909" cy="865909"/>
          </a:xfrm>
          <a:prstGeom prst="rect">
            <a:avLst/>
          </a:prstGeom>
          <a:noFill/>
          <a:extLst>
            <a:ext uri="{909E8E84-426E-40DD-AFC4-6F175D3DCCD1}">
              <a14:hiddenFill xmlns:a14="http://schemas.microsoft.com/office/drawing/2010/main">
                <a:solidFill>
                  <a:srgbClr val="FFFFFF"/>
                </a:solidFill>
              </a14:hiddenFill>
            </a:ext>
          </a:extLst>
        </p:spPr>
      </p:pic>
      <p:sp>
        <p:nvSpPr>
          <p:cNvPr id="106" name="TextBox 105">
            <a:extLst>
              <a:ext uri="{FF2B5EF4-FFF2-40B4-BE49-F238E27FC236}">
                <a16:creationId xmlns:a16="http://schemas.microsoft.com/office/drawing/2014/main" id="{34E19319-5076-44C8-8966-CF7DC5B7FAD1}"/>
              </a:ext>
            </a:extLst>
          </p:cNvPr>
          <p:cNvSpPr txBox="1"/>
          <p:nvPr/>
        </p:nvSpPr>
        <p:spPr>
          <a:xfrm>
            <a:off x="9727732" y="4259497"/>
            <a:ext cx="18435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[before, in front of, in the face of]</a:t>
            </a:r>
          </a:p>
        </p:txBody>
      </p:sp>
      <p:pic>
        <p:nvPicPr>
          <p:cNvPr id="42" name="Picture 14" descr="Message, Chat, Communication, Symbol, Business, Web">
            <a:extLst>
              <a:ext uri="{FF2B5EF4-FFF2-40B4-BE49-F238E27FC236}">
                <a16:creationId xmlns:a16="http://schemas.microsoft.com/office/drawing/2014/main" id="{AB579811-CD68-48B3-966F-FDDF6E6165F6}"/>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997197" y="3246558"/>
            <a:ext cx="1018733" cy="946435"/>
          </a:xfrm>
          <a:prstGeom prst="rect">
            <a:avLst/>
          </a:prstGeom>
          <a:noFill/>
          <a:extLst>
            <a:ext uri="{909E8E84-426E-40DD-AFC4-6F175D3DCCD1}">
              <a14:hiddenFill xmlns:a14="http://schemas.microsoft.com/office/drawing/2010/main">
                <a:solidFill>
                  <a:srgbClr val="FFFFFF"/>
                </a:solidFill>
              </a14:hiddenFill>
            </a:ext>
          </a:extLst>
        </p:spPr>
      </p:pic>
      <p:sp>
        <p:nvSpPr>
          <p:cNvPr id="108" name="TextBox 107">
            <a:extLst>
              <a:ext uri="{FF2B5EF4-FFF2-40B4-BE49-F238E27FC236}">
                <a16:creationId xmlns:a16="http://schemas.microsoft.com/office/drawing/2014/main" id="{43B1AC46-A014-4CF3-987A-9FDAD4F92272}"/>
              </a:ext>
            </a:extLst>
          </p:cNvPr>
          <p:cNvSpPr txBox="1"/>
          <p:nvPr/>
        </p:nvSpPr>
        <p:spPr>
          <a:xfrm>
            <a:off x="4952856" y="3392555"/>
            <a:ext cx="1083257" cy="7133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[about it]</a:t>
            </a:r>
          </a:p>
        </p:txBody>
      </p:sp>
      <p:pic>
        <p:nvPicPr>
          <p:cNvPr id="44" name="Picture 16" descr="Woman, Hair, Long Hair, Character, Angry, Glasses">
            <a:extLst>
              <a:ext uri="{FF2B5EF4-FFF2-40B4-BE49-F238E27FC236}">
                <a16:creationId xmlns:a16="http://schemas.microsoft.com/office/drawing/2014/main" id="{5C944C0C-39F6-4DBB-B9DB-506F54DA948A}"/>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590413" y="4250822"/>
            <a:ext cx="923709" cy="92370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8" descr="Brain, Mind, Psychology, Idea, Hearts, Love, Drawing">
            <a:extLst>
              <a:ext uri="{FF2B5EF4-FFF2-40B4-BE49-F238E27FC236}">
                <a16:creationId xmlns:a16="http://schemas.microsoft.com/office/drawing/2014/main" id="{EA176B39-384F-40B9-94E2-C0CD809C2D47}"/>
              </a:ext>
            </a:extLst>
          </p:cNvPr>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22720" r="20235"/>
          <a:stretch/>
        </p:blipFill>
        <p:spPr bwMode="auto">
          <a:xfrm>
            <a:off x="3902803" y="5363948"/>
            <a:ext cx="1051319" cy="94643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0" descr="Email, Email Marketing, Newsletter, Message, Business">
            <a:extLst>
              <a:ext uri="{FF2B5EF4-FFF2-40B4-BE49-F238E27FC236}">
                <a16:creationId xmlns:a16="http://schemas.microsoft.com/office/drawing/2014/main" id="{EEA841A1-5634-45CB-B10C-26F3ABAF25E0}"/>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9041915" y="2204390"/>
            <a:ext cx="1389465" cy="939336"/>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a16="http://schemas.microsoft.com/office/drawing/2014/main" id="{C9324102-5FFB-4911-B187-072154F64C0D}"/>
              </a:ext>
            </a:extLst>
          </p:cNvPr>
          <p:cNvSpPr txBox="1"/>
          <p:nvPr/>
        </p:nvSpPr>
        <p:spPr>
          <a:xfrm>
            <a:off x="4637162" y="5484656"/>
            <a:ext cx="16676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originate]</a:t>
            </a:r>
          </a:p>
        </p:txBody>
      </p:sp>
      <p:sp>
        <p:nvSpPr>
          <p:cNvPr id="113" name="TextBox 112">
            <a:extLst>
              <a:ext uri="{FF2B5EF4-FFF2-40B4-BE49-F238E27FC236}">
                <a16:creationId xmlns:a16="http://schemas.microsoft.com/office/drawing/2014/main" id="{C6FBD94A-B032-49D0-8493-6D54A21AD432}"/>
              </a:ext>
            </a:extLst>
          </p:cNvPr>
          <p:cNvSpPr txBox="1"/>
          <p:nvPr/>
        </p:nvSpPr>
        <p:spPr>
          <a:xfrm>
            <a:off x="10287481" y="2486191"/>
            <a:ext cx="16498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inform]</a:t>
            </a:r>
          </a:p>
        </p:txBody>
      </p:sp>
      <p:sp>
        <p:nvSpPr>
          <p:cNvPr id="99" name="Rectangle 98">
            <a:extLst>
              <a:ext uri="{FF2B5EF4-FFF2-40B4-BE49-F238E27FC236}">
                <a16:creationId xmlns:a16="http://schemas.microsoft.com/office/drawing/2014/main" id="{C5F96B4D-39DF-4EDD-8BFE-C6AA672B6CDD}"/>
              </a:ext>
            </a:extLst>
          </p:cNvPr>
          <p:cNvSpPr/>
          <p:nvPr/>
        </p:nvSpPr>
        <p:spPr>
          <a:xfrm>
            <a:off x="8757134" y="2132322"/>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F0302020204030204"/>
              </a:rPr>
              <a:t>B</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49" name="Picture 22" descr="Newspaper, News, Read">
            <a:extLst>
              <a:ext uri="{FF2B5EF4-FFF2-40B4-BE49-F238E27FC236}">
                <a16:creationId xmlns:a16="http://schemas.microsoft.com/office/drawing/2014/main" id="{EB5F21E8-3077-4B7A-916E-1A53D23A0D8C}"/>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469135" y="4256911"/>
            <a:ext cx="1115828" cy="1020834"/>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a:extLst>
              <a:ext uri="{FF2B5EF4-FFF2-40B4-BE49-F238E27FC236}">
                <a16:creationId xmlns:a16="http://schemas.microsoft.com/office/drawing/2014/main" id="{46F6DF0B-EBF9-419E-8A8C-8DDEAD40951E}"/>
              </a:ext>
            </a:extLst>
          </p:cNvPr>
          <p:cNvSpPr txBox="1"/>
          <p:nvPr/>
        </p:nvSpPr>
        <p:spPr>
          <a:xfrm>
            <a:off x="4569749" y="4265027"/>
            <a:ext cx="16676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get informed about]</a:t>
            </a:r>
          </a:p>
        </p:txBody>
      </p:sp>
      <p:pic>
        <p:nvPicPr>
          <p:cNvPr id="51" name="Picture 24" descr="Tree, Trunk, Leaves, Branches, Nature, Outdoors">
            <a:extLst>
              <a:ext uri="{FF2B5EF4-FFF2-40B4-BE49-F238E27FC236}">
                <a16:creationId xmlns:a16="http://schemas.microsoft.com/office/drawing/2014/main" id="{D5F46E65-C8BC-4419-B35A-CC99869857E7}"/>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287626" y="1221138"/>
            <a:ext cx="898042" cy="97085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6" descr="Shield, Medieval, Knight, Cross, Battle, Weapon">
            <a:extLst>
              <a:ext uri="{FF2B5EF4-FFF2-40B4-BE49-F238E27FC236}">
                <a16:creationId xmlns:a16="http://schemas.microsoft.com/office/drawing/2014/main" id="{B3F53913-7C00-424E-8BE3-037532CE43A8}"/>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540121" y="3203512"/>
            <a:ext cx="748715" cy="1020975"/>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117">
            <a:extLst>
              <a:ext uri="{FF2B5EF4-FFF2-40B4-BE49-F238E27FC236}">
                <a16:creationId xmlns:a16="http://schemas.microsoft.com/office/drawing/2014/main" id="{FE3B84EA-4C58-41CD-8DB7-E9DBB15E5D31}"/>
              </a:ext>
            </a:extLst>
          </p:cNvPr>
          <p:cNvSpPr txBox="1"/>
          <p:nvPr/>
        </p:nvSpPr>
        <p:spPr>
          <a:xfrm>
            <a:off x="7198464" y="3504769"/>
            <a:ext cx="16653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[protection]</a:t>
            </a:r>
          </a:p>
        </p:txBody>
      </p:sp>
      <p:pic>
        <p:nvPicPr>
          <p:cNvPr id="55" name="Picture 28" descr="Clouds, Sunny, Warm, Patches, Weather, Partly, Cloudy">
            <a:extLst>
              <a:ext uri="{FF2B5EF4-FFF2-40B4-BE49-F238E27FC236}">
                <a16:creationId xmlns:a16="http://schemas.microsoft.com/office/drawing/2014/main" id="{3ED47134-E7CF-43E0-B167-893E4DAC886F}"/>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9356128" y="5248394"/>
            <a:ext cx="1231629" cy="1138348"/>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Recycle, Green, Earth, Environment, Ecology">
            <a:extLst>
              <a:ext uri="{FF2B5EF4-FFF2-40B4-BE49-F238E27FC236}">
                <a16:creationId xmlns:a16="http://schemas.microsoft.com/office/drawing/2014/main" id="{C3143B5E-BF0D-4F27-8B9F-C99A916FFDB0}"/>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242879" y="1103906"/>
            <a:ext cx="726670" cy="754982"/>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Rappelling, Abseiling, Abyss, Climbing, Rope, Cliff">
            <a:extLst>
              <a:ext uri="{FF2B5EF4-FFF2-40B4-BE49-F238E27FC236}">
                <a16:creationId xmlns:a16="http://schemas.microsoft.com/office/drawing/2014/main" id="{09D8411E-0C2F-4439-BE0B-AF67CDCAA5DA}"/>
              </a:ext>
            </a:extLst>
          </p:cNvPr>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t="41561" b="16949"/>
          <a:stretch/>
        </p:blipFill>
        <p:spPr bwMode="auto">
          <a:xfrm>
            <a:off x="3771722" y="2179038"/>
            <a:ext cx="1231629" cy="1021995"/>
          </a:xfrm>
          <a:prstGeom prst="rect">
            <a:avLst/>
          </a:prstGeom>
          <a:noFill/>
          <a:extLst>
            <a:ext uri="{909E8E84-426E-40DD-AFC4-6F175D3DCCD1}">
              <a14:hiddenFill xmlns:a14="http://schemas.microsoft.com/office/drawing/2010/main">
                <a:solidFill>
                  <a:srgbClr val="FFFFFF"/>
                </a:solidFill>
              </a14:hiddenFill>
            </a:ext>
          </a:extLst>
        </p:spPr>
      </p:pic>
      <p:sp>
        <p:nvSpPr>
          <p:cNvPr id="122" name="TextBox 121">
            <a:extLst>
              <a:ext uri="{FF2B5EF4-FFF2-40B4-BE49-F238E27FC236}">
                <a16:creationId xmlns:a16="http://schemas.microsoft.com/office/drawing/2014/main" id="{7B81FC76-86A3-4567-9B08-F1FE03D908A2}"/>
              </a:ext>
            </a:extLst>
          </p:cNvPr>
          <p:cNvSpPr txBox="1"/>
          <p:nvPr/>
        </p:nvSpPr>
        <p:spPr>
          <a:xfrm>
            <a:off x="4663000" y="2426247"/>
            <a:ext cx="14310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[extreme]</a:t>
            </a:r>
          </a:p>
        </p:txBody>
      </p:sp>
      <p:pic>
        <p:nvPicPr>
          <p:cNvPr id="1058" name="Picture 34" descr="Mentor Icon, Tutor Icon, Mentor, Tutor, Mentoring">
            <a:extLst>
              <a:ext uri="{FF2B5EF4-FFF2-40B4-BE49-F238E27FC236}">
                <a16:creationId xmlns:a16="http://schemas.microsoft.com/office/drawing/2014/main" id="{C6EBCAF4-EC76-4943-A97C-7CB29DD87073}"/>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9469756" y="3204379"/>
            <a:ext cx="1004371" cy="1004371"/>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4C1462CB-514F-4ECE-B425-AADCDB573E07}"/>
              </a:ext>
            </a:extLst>
          </p:cNvPr>
          <p:cNvSpPr txBox="1"/>
          <p:nvPr/>
        </p:nvSpPr>
        <p:spPr>
          <a:xfrm>
            <a:off x="9959347" y="1652122"/>
            <a:ext cx="13714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[nature]</a:t>
            </a:r>
          </a:p>
        </p:txBody>
      </p:sp>
      <p:sp>
        <p:nvSpPr>
          <p:cNvPr id="84" name="TextBox 83">
            <a:extLst>
              <a:ext uri="{FF2B5EF4-FFF2-40B4-BE49-F238E27FC236}">
                <a16:creationId xmlns:a16="http://schemas.microsoft.com/office/drawing/2014/main" id="{FA3C3D3F-D76A-4E09-ABB7-313FA28AE824}"/>
              </a:ext>
            </a:extLst>
          </p:cNvPr>
          <p:cNvSpPr txBox="1"/>
          <p:nvPr/>
        </p:nvSpPr>
        <p:spPr>
          <a:xfrm>
            <a:off x="7283829" y="4515215"/>
            <a:ext cx="13714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threaten]</a:t>
            </a:r>
          </a:p>
        </p:txBody>
      </p:sp>
      <p:sp>
        <p:nvSpPr>
          <p:cNvPr id="101" name="TextBox 100">
            <a:extLst>
              <a:ext uri="{FF2B5EF4-FFF2-40B4-BE49-F238E27FC236}">
                <a16:creationId xmlns:a16="http://schemas.microsoft.com/office/drawing/2014/main" id="{284A2646-B871-452F-9713-DA42253F5855}"/>
              </a:ext>
            </a:extLst>
          </p:cNvPr>
          <p:cNvSpPr txBox="1"/>
          <p:nvPr/>
        </p:nvSpPr>
        <p:spPr>
          <a:xfrm>
            <a:off x="10278020" y="5465474"/>
            <a:ext cx="156497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[weather]</a:t>
            </a:r>
          </a:p>
        </p:txBody>
      </p:sp>
      <p:sp>
        <p:nvSpPr>
          <p:cNvPr id="103" name="TextBox 102">
            <a:extLst>
              <a:ext uri="{FF2B5EF4-FFF2-40B4-BE49-F238E27FC236}">
                <a16:creationId xmlns:a16="http://schemas.microsoft.com/office/drawing/2014/main" id="{46148BCE-9019-41FD-8C44-B35735EBD703}"/>
              </a:ext>
            </a:extLst>
          </p:cNvPr>
          <p:cNvSpPr txBox="1"/>
          <p:nvPr/>
        </p:nvSpPr>
        <p:spPr>
          <a:xfrm>
            <a:off x="6586420" y="1771652"/>
            <a:ext cx="207166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[environment]</a:t>
            </a:r>
          </a:p>
        </p:txBody>
      </p:sp>
      <p:sp>
        <p:nvSpPr>
          <p:cNvPr id="104" name="TextBox 103">
            <a:extLst>
              <a:ext uri="{FF2B5EF4-FFF2-40B4-BE49-F238E27FC236}">
                <a16:creationId xmlns:a16="http://schemas.microsoft.com/office/drawing/2014/main" id="{1EFF3B3B-39DE-4C89-A0E0-4233CF86B04D}"/>
              </a:ext>
            </a:extLst>
          </p:cNvPr>
          <p:cNvSpPr txBox="1"/>
          <p:nvPr/>
        </p:nvSpPr>
        <p:spPr>
          <a:xfrm>
            <a:off x="10346767" y="3513944"/>
            <a:ext cx="11200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[help]</a:t>
            </a:r>
          </a:p>
        </p:txBody>
      </p:sp>
      <p:pic>
        <p:nvPicPr>
          <p:cNvPr id="24" name="Graphic 23" descr="Line arrow Counter clockwise curve">
            <a:extLst>
              <a:ext uri="{FF2B5EF4-FFF2-40B4-BE49-F238E27FC236}">
                <a16:creationId xmlns:a16="http://schemas.microsoft.com/office/drawing/2014/main" id="{058CD8FB-4091-4F26-815C-752DEFEBCA0F}"/>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rot="16418280">
            <a:off x="6897431" y="2029668"/>
            <a:ext cx="618353" cy="618353"/>
          </a:xfrm>
          <a:prstGeom prst="rect">
            <a:avLst/>
          </a:prstGeom>
        </p:spPr>
      </p:pic>
      <p:sp>
        <p:nvSpPr>
          <p:cNvPr id="107" name="Speech Bubble: Rectangle with Corners Rounded 106">
            <a:extLst>
              <a:ext uri="{FF2B5EF4-FFF2-40B4-BE49-F238E27FC236}">
                <a16:creationId xmlns:a16="http://schemas.microsoft.com/office/drawing/2014/main" id="{689132F0-12DF-45B4-AB15-4F628DF81AC0}"/>
              </a:ext>
            </a:extLst>
          </p:cNvPr>
          <p:cNvSpPr/>
          <p:nvPr/>
        </p:nvSpPr>
        <p:spPr>
          <a:xfrm>
            <a:off x="3374199" y="1096055"/>
            <a:ext cx="6375890" cy="2986120"/>
          </a:xfrm>
          <a:prstGeom prst="wedgeRoundRectCallout">
            <a:avLst>
              <a:gd name="adj1" fmla="val 23108"/>
              <a:gd name="adj2" fmla="val 6689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22" name="Rectangle 21">
            <a:extLst>
              <a:ext uri="{FF2B5EF4-FFF2-40B4-BE49-F238E27FC236}">
                <a16:creationId xmlns:a16="http://schemas.microsoft.com/office/drawing/2014/main" id="{C59222FC-CDE4-4C65-81CD-E6D99FDAC827}"/>
              </a:ext>
            </a:extLst>
          </p:cNvPr>
          <p:cNvSpPr/>
          <p:nvPr/>
        </p:nvSpPr>
        <p:spPr>
          <a:xfrm>
            <a:off x="3495034" y="1327328"/>
            <a:ext cx="6096000" cy="2554545"/>
          </a:xfrm>
          <a:prstGeom prst="rect">
            <a:avLst/>
          </a:prstGeom>
        </p:spPr>
        <p:txBody>
          <a:bodyPr>
            <a:spAutoFit/>
          </a:bodyPr>
          <a:lstStyle/>
          <a:p>
            <a:pPr lvl="0" algn="ctr"/>
            <a:r>
              <a:rPr lang="en-GB" sz="2000" dirty="0" err="1">
                <a:solidFill>
                  <a:schemeClr val="bg1"/>
                </a:solidFill>
              </a:rPr>
              <a:t>z.B</a:t>
            </a:r>
            <a:r>
              <a:rPr lang="en-GB" sz="2000" dirty="0">
                <a:solidFill>
                  <a:schemeClr val="bg1"/>
                </a:solidFill>
              </a:rPr>
              <a:t>.: </a:t>
            </a:r>
            <a:r>
              <a:rPr lang="en-GB" sz="2000" b="1" dirty="0">
                <a:solidFill>
                  <a:schemeClr val="bg1"/>
                </a:solidFill>
              </a:rPr>
              <a:t>Die </a:t>
            </a:r>
            <a:r>
              <a:rPr lang="en-GB" sz="2000" b="1" dirty="0" err="1">
                <a:solidFill>
                  <a:schemeClr val="bg1"/>
                </a:solidFill>
              </a:rPr>
              <a:t>Temperaturen</a:t>
            </a:r>
            <a:r>
              <a:rPr lang="en-GB" sz="2000" b="1" dirty="0">
                <a:solidFill>
                  <a:schemeClr val="bg1"/>
                </a:solidFill>
              </a:rPr>
              <a:t> </a:t>
            </a:r>
            <a:r>
              <a:rPr lang="en-GB" sz="2000" b="1" dirty="0" err="1">
                <a:solidFill>
                  <a:schemeClr val="bg1"/>
                </a:solidFill>
              </a:rPr>
              <a:t>drohen</a:t>
            </a:r>
            <a:r>
              <a:rPr lang="en-GB" sz="2000" b="1" dirty="0">
                <a:solidFill>
                  <a:schemeClr val="bg1"/>
                </a:solidFill>
              </a:rPr>
              <a:t>, </a:t>
            </a:r>
            <a:r>
              <a:rPr lang="en-GB" sz="2000" b="1" dirty="0" err="1">
                <a:solidFill>
                  <a:schemeClr val="bg1"/>
                </a:solidFill>
              </a:rPr>
              <a:t>höher</a:t>
            </a:r>
            <a:r>
              <a:rPr lang="en-GB" sz="2000" b="1" dirty="0">
                <a:solidFill>
                  <a:schemeClr val="bg1"/>
                </a:solidFill>
              </a:rPr>
              <a:t> </a:t>
            </a:r>
            <a:r>
              <a:rPr lang="en-GB" sz="2000" b="1" dirty="0" err="1">
                <a:solidFill>
                  <a:schemeClr val="bg1"/>
                </a:solidFill>
              </a:rPr>
              <a:t>zu</a:t>
            </a:r>
            <a:r>
              <a:rPr lang="en-GB" sz="2000" b="1" dirty="0">
                <a:solidFill>
                  <a:schemeClr val="bg1"/>
                </a:solidFill>
              </a:rPr>
              <a:t> </a:t>
            </a:r>
            <a:r>
              <a:rPr lang="en-GB" sz="2000" b="1" dirty="0" err="1">
                <a:solidFill>
                  <a:schemeClr val="bg1"/>
                </a:solidFill>
              </a:rPr>
              <a:t>steigen</a:t>
            </a:r>
            <a:r>
              <a:rPr lang="en-GB" sz="2000" b="1" dirty="0">
                <a:solidFill>
                  <a:schemeClr val="bg1"/>
                </a:solidFill>
              </a:rPr>
              <a:t>. </a:t>
            </a:r>
            <a:br>
              <a:rPr lang="en-GB" sz="2000" b="1" dirty="0">
                <a:solidFill>
                  <a:schemeClr val="bg1"/>
                </a:solidFill>
              </a:rPr>
            </a:br>
            <a:r>
              <a:rPr lang="en-GB" sz="2000" i="1" dirty="0">
                <a:solidFill>
                  <a:schemeClr val="bg1"/>
                </a:solidFill>
              </a:rPr>
              <a:t>(The temperatures are threatening to rise).</a:t>
            </a:r>
            <a:br>
              <a:rPr lang="en-GB" sz="2000" b="1" i="1" dirty="0">
                <a:solidFill>
                  <a:schemeClr val="bg1"/>
                </a:solidFill>
              </a:rPr>
            </a:br>
            <a:r>
              <a:rPr lang="en-GB" sz="2000" dirty="0">
                <a:solidFill>
                  <a:schemeClr val="bg1"/>
                </a:solidFill>
              </a:rPr>
              <a:t> </a:t>
            </a:r>
            <a:br>
              <a:rPr lang="en-GB" sz="2000" dirty="0">
                <a:solidFill>
                  <a:schemeClr val="bg1"/>
                </a:solidFill>
              </a:rPr>
            </a:br>
            <a:r>
              <a:rPr lang="en-GB" sz="2000" dirty="0">
                <a:solidFill>
                  <a:schemeClr val="bg1"/>
                </a:solidFill>
              </a:rPr>
              <a:t>When you threaten a person or thing, </a:t>
            </a:r>
            <a:r>
              <a:rPr lang="en-GB" sz="2000" b="1" dirty="0" err="1">
                <a:solidFill>
                  <a:schemeClr val="bg1"/>
                </a:solidFill>
              </a:rPr>
              <a:t>drohen</a:t>
            </a:r>
            <a:r>
              <a:rPr lang="en-GB" sz="2000" b="1" dirty="0">
                <a:solidFill>
                  <a:schemeClr val="bg1"/>
                </a:solidFill>
              </a:rPr>
              <a:t> </a:t>
            </a:r>
            <a:r>
              <a:rPr lang="en-GB" sz="2000" dirty="0">
                <a:solidFill>
                  <a:schemeClr val="bg1"/>
                </a:solidFill>
              </a:rPr>
              <a:t>(like </a:t>
            </a:r>
            <a:r>
              <a:rPr lang="en-GB" sz="2000" b="1" i="1" dirty="0" err="1">
                <a:solidFill>
                  <a:schemeClr val="bg1"/>
                </a:solidFill>
              </a:rPr>
              <a:t>helfen</a:t>
            </a:r>
            <a:r>
              <a:rPr lang="en-GB" sz="2000" dirty="0">
                <a:solidFill>
                  <a:schemeClr val="bg1"/>
                </a:solidFill>
              </a:rPr>
              <a:t>) takes an indirect object: </a:t>
            </a:r>
            <a:br>
              <a:rPr lang="en-GB" sz="2000" dirty="0">
                <a:solidFill>
                  <a:schemeClr val="bg1"/>
                </a:solidFill>
              </a:rPr>
            </a:br>
            <a:br>
              <a:rPr lang="en-GB" sz="2000" dirty="0">
                <a:solidFill>
                  <a:schemeClr val="bg1"/>
                </a:solidFill>
              </a:rPr>
            </a:br>
            <a:r>
              <a:rPr lang="en-GB" sz="2000" dirty="0" err="1">
                <a:solidFill>
                  <a:schemeClr val="bg1"/>
                </a:solidFill>
              </a:rPr>
              <a:t>z.B</a:t>
            </a:r>
            <a:r>
              <a:rPr lang="en-GB" sz="2000" dirty="0">
                <a:solidFill>
                  <a:schemeClr val="bg1"/>
                </a:solidFill>
              </a:rPr>
              <a:t>.: </a:t>
            </a:r>
            <a:r>
              <a:rPr lang="en-GB" sz="2000" b="1" dirty="0">
                <a:solidFill>
                  <a:schemeClr val="bg1"/>
                </a:solidFill>
              </a:rPr>
              <a:t>Sie </a:t>
            </a:r>
            <a:r>
              <a:rPr lang="en-GB" sz="2000" b="1" dirty="0" err="1">
                <a:solidFill>
                  <a:schemeClr val="bg1"/>
                </a:solidFill>
              </a:rPr>
              <a:t>drohen</a:t>
            </a:r>
            <a:r>
              <a:rPr lang="en-GB" sz="2000" b="1" dirty="0">
                <a:solidFill>
                  <a:schemeClr val="bg1"/>
                </a:solidFill>
              </a:rPr>
              <a:t> </a:t>
            </a:r>
            <a:r>
              <a:rPr lang="en-GB" sz="2000" b="1" u="sng" dirty="0" err="1">
                <a:solidFill>
                  <a:schemeClr val="bg1"/>
                </a:solidFill>
              </a:rPr>
              <a:t>mir</a:t>
            </a:r>
            <a:r>
              <a:rPr lang="en-GB" sz="2000" b="1" dirty="0">
                <a:solidFill>
                  <a:schemeClr val="bg1"/>
                </a:solidFill>
              </a:rPr>
              <a:t> </a:t>
            </a:r>
            <a:r>
              <a:rPr lang="en-GB" sz="2000" b="1" dirty="0" err="1">
                <a:solidFill>
                  <a:schemeClr val="bg1"/>
                </a:solidFill>
              </a:rPr>
              <a:t>mit</a:t>
            </a:r>
            <a:r>
              <a:rPr lang="en-GB" sz="2000" b="1" dirty="0">
                <a:solidFill>
                  <a:schemeClr val="bg1"/>
                </a:solidFill>
              </a:rPr>
              <a:t> </a:t>
            </a:r>
            <a:r>
              <a:rPr lang="en-GB" sz="2000" b="1" dirty="0" err="1">
                <a:solidFill>
                  <a:schemeClr val="bg1"/>
                </a:solidFill>
              </a:rPr>
              <a:t>einer</a:t>
            </a:r>
            <a:r>
              <a:rPr lang="en-GB" sz="2000" b="1" dirty="0">
                <a:solidFill>
                  <a:schemeClr val="bg1"/>
                </a:solidFill>
              </a:rPr>
              <a:t> Strafe</a:t>
            </a:r>
            <a:r>
              <a:rPr lang="en-GB" sz="2000" dirty="0">
                <a:solidFill>
                  <a:schemeClr val="bg1"/>
                </a:solidFill>
              </a:rPr>
              <a:t>.</a:t>
            </a:r>
            <a:br>
              <a:rPr lang="en-GB" sz="2000" dirty="0">
                <a:solidFill>
                  <a:schemeClr val="bg1"/>
                </a:solidFill>
              </a:rPr>
            </a:br>
            <a:r>
              <a:rPr lang="en-GB" sz="2000" dirty="0">
                <a:solidFill>
                  <a:schemeClr val="bg1"/>
                </a:solidFill>
              </a:rPr>
              <a:t>(They threaten me with a punishment).</a:t>
            </a:r>
          </a:p>
        </p:txBody>
      </p:sp>
    </p:spTree>
    <p:extLst>
      <p:ext uri="{BB962C8B-B14F-4D97-AF65-F5344CB8AC3E}">
        <p14:creationId xmlns:p14="http://schemas.microsoft.com/office/powerpoint/2010/main" val="177567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07"/>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62" grpId="0"/>
      <p:bldP spid="63" grpId="0"/>
      <p:bldP spid="64" grpId="0"/>
      <p:bldP spid="65" grpId="0"/>
      <p:bldP spid="66" grpId="0"/>
      <p:bldP spid="69" grpId="0"/>
      <p:bldP spid="35" grpId="0"/>
      <p:bldP spid="60" grpId="0"/>
      <p:bldP spid="67" grpId="0"/>
      <p:bldP spid="68" grpId="0"/>
      <p:bldP spid="80" grpId="0"/>
      <p:bldP spid="81" grpId="0"/>
      <p:bldP spid="82" grpId="0"/>
      <p:bldP spid="107" grpId="0" animBg="1"/>
      <p:bldP spid="107" grpId="1" animBg="1"/>
      <p:bldP spid="22" grpId="0"/>
      <p:bldP spid="2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801979" cy="869950"/>
          </a:xfrm>
          <a:prstGeom prst="rect">
            <a:avLst/>
          </a:prstGeom>
        </p:spPr>
      </p:pic>
      <p:sp>
        <p:nvSpPr>
          <p:cNvPr id="4" name="Title 3"/>
          <p:cNvSpPr>
            <a:spLocks noGrp="1"/>
          </p:cNvSpPr>
          <p:nvPr>
            <p:ph type="title"/>
          </p:nvPr>
        </p:nvSpPr>
        <p:spPr>
          <a:xfrm>
            <a:off x="0" y="294041"/>
            <a:ext cx="5462337" cy="707849"/>
          </a:xfrm>
        </p:spPr>
        <p:txBody>
          <a:bodyPr>
            <a:normAutofit/>
          </a:bodyPr>
          <a:lstStyle/>
          <a:p>
            <a:r>
              <a:rPr lang="en-GB" sz="3600" b="1" dirty="0">
                <a:solidFill>
                  <a:schemeClr val="bg1"/>
                </a:solidFill>
              </a:rPr>
              <a:t>Du </a:t>
            </a:r>
            <a:r>
              <a:rPr lang="en-GB" sz="3600" b="1" dirty="0" err="1">
                <a:solidFill>
                  <a:schemeClr val="bg1"/>
                </a:solidFill>
              </a:rPr>
              <a:t>bist</a:t>
            </a:r>
            <a:r>
              <a:rPr lang="en-GB" sz="3600" b="1" dirty="0">
                <a:solidFill>
                  <a:schemeClr val="bg1"/>
                </a:solidFill>
              </a:rPr>
              <a:t> </a:t>
            </a:r>
            <a:r>
              <a:rPr lang="en-GB" sz="3600" b="1" dirty="0" err="1">
                <a:solidFill>
                  <a:schemeClr val="bg1"/>
                </a:solidFill>
              </a:rPr>
              <a:t>daran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3633062" y="447505"/>
            <a:ext cx="8179609" cy="461665"/>
          </a:xfrm>
          <a:prstGeom prst="rect">
            <a:avLst/>
          </a:prstGeom>
          <a:noFill/>
        </p:spPr>
        <p:txBody>
          <a:bodyPr wrap="square" rtlCol="0">
            <a:spAutoFit/>
          </a:bodyPr>
          <a:lstStyle/>
          <a:p>
            <a:r>
              <a:rPr lang="en-GB" sz="2400" dirty="0" err="1">
                <a:solidFill>
                  <a:schemeClr val="accent5">
                    <a:lumMod val="50000"/>
                  </a:schemeClr>
                </a:solidFill>
              </a:rPr>
              <a:t>Beantworte</a:t>
            </a:r>
            <a:r>
              <a:rPr lang="en-GB" sz="2400" dirty="0">
                <a:solidFill>
                  <a:schemeClr val="accent5">
                    <a:lumMod val="50000"/>
                  </a:schemeClr>
                </a:solidFill>
              </a:rPr>
              <a:t> die </a:t>
            </a:r>
            <a:r>
              <a:rPr lang="en-GB" sz="2400" dirty="0" err="1">
                <a:solidFill>
                  <a:schemeClr val="accent5">
                    <a:lumMod val="50000"/>
                  </a:schemeClr>
                </a:solidFill>
              </a:rPr>
              <a:t>Fragen</a:t>
            </a:r>
            <a:r>
              <a:rPr lang="en-GB" sz="2400" dirty="0">
                <a:solidFill>
                  <a:schemeClr val="accent5">
                    <a:lumMod val="50000"/>
                  </a:schemeClr>
                </a:solidFill>
              </a:rPr>
              <a:t> </a:t>
            </a:r>
            <a:r>
              <a:rPr lang="en-GB" sz="2400" dirty="0" err="1">
                <a:solidFill>
                  <a:schemeClr val="accent5">
                    <a:lumMod val="50000"/>
                  </a:schemeClr>
                </a:solidFill>
              </a:rPr>
              <a:t>mit</a:t>
            </a:r>
            <a:r>
              <a:rPr lang="en-GB" sz="2400" dirty="0">
                <a:solidFill>
                  <a:schemeClr val="accent5">
                    <a:lumMod val="50000"/>
                  </a:schemeClr>
                </a:solidFill>
              </a:rPr>
              <a:t> </a:t>
            </a:r>
            <a:r>
              <a:rPr lang="en-GB" sz="2400" dirty="0" err="1">
                <a:solidFill>
                  <a:schemeClr val="accent5">
                    <a:lumMod val="50000"/>
                  </a:schemeClr>
                </a:solidFill>
              </a:rPr>
              <a:t>deiner</a:t>
            </a:r>
            <a:r>
              <a:rPr lang="en-GB" sz="2400" dirty="0">
                <a:solidFill>
                  <a:schemeClr val="accent5">
                    <a:lumMod val="50000"/>
                  </a:schemeClr>
                </a:solidFill>
              </a:rPr>
              <a:t> </a:t>
            </a:r>
            <a:r>
              <a:rPr lang="en-GB" sz="2400" dirty="0" err="1">
                <a:solidFill>
                  <a:schemeClr val="accent5">
                    <a:lumMod val="50000"/>
                  </a:schemeClr>
                </a:solidFill>
              </a:rPr>
              <a:t>Meinung</a:t>
            </a:r>
            <a:r>
              <a:rPr lang="en-GB" sz="2400" dirty="0">
                <a:solidFill>
                  <a:schemeClr val="accent5">
                    <a:lumMod val="50000"/>
                  </a:schemeClr>
                </a:solidFill>
              </a:rPr>
              <a:t>.</a:t>
            </a:r>
            <a:endParaRPr lang="en-US" sz="2400" dirty="0">
              <a:solidFill>
                <a:schemeClr val="accent5">
                  <a:lumMod val="50000"/>
                </a:schemeClr>
              </a:solidFill>
            </a:endParaRPr>
          </a:p>
        </p:txBody>
      </p:sp>
      <p:sp>
        <p:nvSpPr>
          <p:cNvPr id="10" name="Rectangle: Rounded Corners 9">
            <a:extLst>
              <a:ext uri="{FF2B5EF4-FFF2-40B4-BE49-F238E27FC236}">
                <a16:creationId xmlns:a16="http://schemas.microsoft.com/office/drawing/2014/main" id="{AF46C494-297A-46E8-B92B-8DF7A4039ED6}"/>
              </a:ext>
            </a:extLst>
          </p:cNvPr>
          <p:cNvSpPr/>
          <p:nvPr/>
        </p:nvSpPr>
        <p:spPr>
          <a:xfrm>
            <a:off x="749970" y="1662076"/>
            <a:ext cx="5185611" cy="543112"/>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Worauf</a:t>
            </a:r>
            <a:r>
              <a:rPr lang="en-GB" sz="2400" dirty="0">
                <a:solidFill>
                  <a:srgbClr val="115076"/>
                </a:solidFill>
              </a:rPr>
              <a:t> </a:t>
            </a:r>
            <a:r>
              <a:rPr lang="en-GB" sz="2400" dirty="0" err="1">
                <a:solidFill>
                  <a:srgbClr val="115076"/>
                </a:solidFill>
              </a:rPr>
              <a:t>hoffst</a:t>
            </a:r>
            <a:r>
              <a:rPr lang="en-GB" sz="2400" dirty="0">
                <a:solidFill>
                  <a:srgbClr val="115076"/>
                </a:solidFill>
              </a:rPr>
              <a:t> du </a:t>
            </a:r>
            <a:r>
              <a:rPr lang="en-GB" sz="2400" dirty="0" err="1">
                <a:solidFill>
                  <a:srgbClr val="115076"/>
                </a:solidFill>
              </a:rPr>
              <a:t>für</a:t>
            </a:r>
            <a:r>
              <a:rPr lang="en-GB" sz="2400" dirty="0">
                <a:solidFill>
                  <a:srgbClr val="115076"/>
                </a:solidFill>
              </a:rPr>
              <a:t> die Zukunft?</a:t>
            </a:r>
          </a:p>
        </p:txBody>
      </p:sp>
      <p:sp>
        <p:nvSpPr>
          <p:cNvPr id="18" name="Rectangle: Rounded Corners 17">
            <a:extLst>
              <a:ext uri="{FF2B5EF4-FFF2-40B4-BE49-F238E27FC236}">
                <a16:creationId xmlns:a16="http://schemas.microsoft.com/office/drawing/2014/main" id="{10526437-452B-4777-BA39-00BB23859D6D}"/>
              </a:ext>
            </a:extLst>
          </p:cNvPr>
          <p:cNvSpPr/>
          <p:nvPr/>
        </p:nvSpPr>
        <p:spPr>
          <a:xfrm>
            <a:off x="6509087" y="1648023"/>
            <a:ext cx="4535905" cy="543112"/>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Wofür</a:t>
            </a:r>
            <a:r>
              <a:rPr lang="en-GB" sz="2400" dirty="0">
                <a:solidFill>
                  <a:srgbClr val="115076"/>
                </a:solidFill>
              </a:rPr>
              <a:t> </a:t>
            </a:r>
            <a:r>
              <a:rPr lang="en-GB" sz="2400" dirty="0" err="1">
                <a:solidFill>
                  <a:srgbClr val="115076"/>
                </a:solidFill>
              </a:rPr>
              <a:t>interessierst</a:t>
            </a:r>
            <a:r>
              <a:rPr lang="en-GB" sz="2400" dirty="0">
                <a:solidFill>
                  <a:srgbClr val="115076"/>
                </a:solidFill>
              </a:rPr>
              <a:t> du dich?</a:t>
            </a:r>
          </a:p>
        </p:txBody>
      </p:sp>
      <p:sp>
        <p:nvSpPr>
          <p:cNvPr id="19" name="Rectangle: Rounded Corners 18">
            <a:extLst>
              <a:ext uri="{FF2B5EF4-FFF2-40B4-BE49-F238E27FC236}">
                <a16:creationId xmlns:a16="http://schemas.microsoft.com/office/drawing/2014/main" id="{3BB99B6C-9743-486C-84B0-CB35C2700E4E}"/>
              </a:ext>
            </a:extLst>
          </p:cNvPr>
          <p:cNvSpPr/>
          <p:nvPr/>
        </p:nvSpPr>
        <p:spPr>
          <a:xfrm>
            <a:off x="1317458" y="2633348"/>
            <a:ext cx="8752974" cy="543112"/>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Woran</a:t>
            </a:r>
            <a:r>
              <a:rPr lang="en-GB" sz="2400" dirty="0">
                <a:solidFill>
                  <a:srgbClr val="115076"/>
                </a:solidFill>
              </a:rPr>
              <a:t> </a:t>
            </a:r>
            <a:r>
              <a:rPr lang="en-GB" sz="2400" dirty="0" err="1">
                <a:solidFill>
                  <a:srgbClr val="115076"/>
                </a:solidFill>
              </a:rPr>
              <a:t>nimmst</a:t>
            </a:r>
            <a:r>
              <a:rPr lang="en-GB" sz="2400" dirty="0">
                <a:solidFill>
                  <a:srgbClr val="115076"/>
                </a:solidFill>
              </a:rPr>
              <a:t> du teil, um der </a:t>
            </a:r>
            <a:r>
              <a:rPr lang="en-GB" sz="2400" dirty="0" err="1">
                <a:solidFill>
                  <a:srgbClr val="115076"/>
                </a:solidFill>
              </a:rPr>
              <a:t>Natur</a:t>
            </a:r>
            <a:r>
              <a:rPr lang="en-GB" sz="2400" dirty="0">
                <a:solidFill>
                  <a:srgbClr val="115076"/>
                </a:solidFill>
              </a:rPr>
              <a:t> </a:t>
            </a:r>
            <a:r>
              <a:rPr lang="en-GB" sz="2400" dirty="0" err="1">
                <a:solidFill>
                  <a:srgbClr val="115076"/>
                </a:solidFill>
              </a:rPr>
              <a:t>zu</a:t>
            </a:r>
            <a:r>
              <a:rPr lang="en-GB" sz="2400" dirty="0">
                <a:solidFill>
                  <a:srgbClr val="115076"/>
                </a:solidFill>
              </a:rPr>
              <a:t> </a:t>
            </a:r>
            <a:r>
              <a:rPr lang="en-GB" sz="2400" dirty="0" err="1">
                <a:solidFill>
                  <a:srgbClr val="115076"/>
                </a:solidFill>
              </a:rPr>
              <a:t>helfen</a:t>
            </a:r>
            <a:r>
              <a:rPr lang="en-GB" sz="2400" dirty="0">
                <a:solidFill>
                  <a:srgbClr val="115076"/>
                </a:solidFill>
              </a:rPr>
              <a:t>?</a:t>
            </a:r>
          </a:p>
        </p:txBody>
      </p:sp>
      <p:sp>
        <p:nvSpPr>
          <p:cNvPr id="20" name="Rectangle: Rounded Corners 19">
            <a:extLst>
              <a:ext uri="{FF2B5EF4-FFF2-40B4-BE49-F238E27FC236}">
                <a16:creationId xmlns:a16="http://schemas.microsoft.com/office/drawing/2014/main" id="{E36A7E6C-6692-4329-B559-D7987A7395E3}"/>
              </a:ext>
            </a:extLst>
          </p:cNvPr>
          <p:cNvSpPr/>
          <p:nvPr/>
        </p:nvSpPr>
        <p:spPr>
          <a:xfrm>
            <a:off x="749970" y="3604620"/>
            <a:ext cx="4112030" cy="543112"/>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Wovor</a:t>
            </a:r>
            <a:r>
              <a:rPr lang="en-GB" sz="2400" dirty="0">
                <a:solidFill>
                  <a:srgbClr val="115076"/>
                </a:solidFill>
              </a:rPr>
              <a:t> hast du Angst?</a:t>
            </a:r>
          </a:p>
        </p:txBody>
      </p:sp>
      <p:sp>
        <p:nvSpPr>
          <p:cNvPr id="21" name="Rectangle: Rounded Corners 20">
            <a:extLst>
              <a:ext uri="{FF2B5EF4-FFF2-40B4-BE49-F238E27FC236}">
                <a16:creationId xmlns:a16="http://schemas.microsoft.com/office/drawing/2014/main" id="{7BBEA7CD-6F28-4D68-A126-F06F2B36D3A7}"/>
              </a:ext>
            </a:extLst>
          </p:cNvPr>
          <p:cNvSpPr/>
          <p:nvPr/>
        </p:nvSpPr>
        <p:spPr>
          <a:xfrm>
            <a:off x="784389" y="5547164"/>
            <a:ext cx="5771483" cy="543112"/>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Worauf</a:t>
            </a:r>
            <a:r>
              <a:rPr lang="en-GB" sz="2400" dirty="0">
                <a:solidFill>
                  <a:srgbClr val="115076"/>
                </a:solidFill>
              </a:rPr>
              <a:t> </a:t>
            </a:r>
            <a:r>
              <a:rPr lang="en-GB" sz="2400" dirty="0" err="1">
                <a:solidFill>
                  <a:srgbClr val="115076"/>
                </a:solidFill>
              </a:rPr>
              <a:t>wartet</a:t>
            </a:r>
            <a:r>
              <a:rPr lang="en-GB" sz="2400" dirty="0">
                <a:solidFill>
                  <a:srgbClr val="115076"/>
                </a:solidFill>
              </a:rPr>
              <a:t> David Attenborough?</a:t>
            </a:r>
          </a:p>
        </p:txBody>
      </p:sp>
      <p:sp>
        <p:nvSpPr>
          <p:cNvPr id="22" name="Rectangle: Rounded Corners 21">
            <a:extLst>
              <a:ext uri="{FF2B5EF4-FFF2-40B4-BE49-F238E27FC236}">
                <a16:creationId xmlns:a16="http://schemas.microsoft.com/office/drawing/2014/main" id="{8FE1199E-4EF5-4A65-B1FA-8B6868C8472D}"/>
              </a:ext>
            </a:extLst>
          </p:cNvPr>
          <p:cNvSpPr/>
          <p:nvPr/>
        </p:nvSpPr>
        <p:spPr>
          <a:xfrm>
            <a:off x="5502444" y="3604620"/>
            <a:ext cx="5641474" cy="543112"/>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Wovor</a:t>
            </a:r>
            <a:r>
              <a:rPr lang="en-GB" sz="2400" dirty="0">
                <a:solidFill>
                  <a:srgbClr val="115076"/>
                </a:solidFill>
              </a:rPr>
              <a:t> </a:t>
            </a:r>
            <a:r>
              <a:rPr lang="en-GB" sz="2400" dirty="0" err="1">
                <a:solidFill>
                  <a:srgbClr val="115076"/>
                </a:solidFill>
              </a:rPr>
              <a:t>warnen</a:t>
            </a:r>
            <a:r>
              <a:rPr lang="en-GB" sz="2400" dirty="0">
                <a:solidFill>
                  <a:srgbClr val="115076"/>
                </a:solidFill>
              </a:rPr>
              <a:t> die </a:t>
            </a:r>
            <a:r>
              <a:rPr lang="en-GB" sz="2400" dirty="0" err="1">
                <a:solidFill>
                  <a:srgbClr val="115076"/>
                </a:solidFill>
              </a:rPr>
              <a:t>Wissenschaftler</a:t>
            </a:r>
            <a:r>
              <a:rPr lang="en-GB" sz="2400" dirty="0">
                <a:solidFill>
                  <a:srgbClr val="115076"/>
                </a:solidFill>
              </a:rPr>
              <a:t>?</a:t>
            </a:r>
          </a:p>
        </p:txBody>
      </p:sp>
      <p:sp>
        <p:nvSpPr>
          <p:cNvPr id="23" name="Rectangle: Rounded Corners 22">
            <a:extLst>
              <a:ext uri="{FF2B5EF4-FFF2-40B4-BE49-F238E27FC236}">
                <a16:creationId xmlns:a16="http://schemas.microsoft.com/office/drawing/2014/main" id="{E42A745B-404F-4746-A6CD-4B366A38841C}"/>
              </a:ext>
            </a:extLst>
          </p:cNvPr>
          <p:cNvSpPr/>
          <p:nvPr/>
        </p:nvSpPr>
        <p:spPr>
          <a:xfrm>
            <a:off x="2506146" y="4575893"/>
            <a:ext cx="7190874" cy="543112"/>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Auf wen </a:t>
            </a:r>
            <a:r>
              <a:rPr lang="en-GB" sz="2400" dirty="0" err="1">
                <a:solidFill>
                  <a:srgbClr val="115076"/>
                </a:solidFill>
              </a:rPr>
              <a:t>machen</a:t>
            </a:r>
            <a:r>
              <a:rPr lang="en-GB" sz="2400" dirty="0">
                <a:solidFill>
                  <a:srgbClr val="115076"/>
                </a:solidFill>
              </a:rPr>
              <a:t> </a:t>
            </a:r>
            <a:r>
              <a:rPr lang="en-GB" sz="2400" dirty="0" err="1">
                <a:solidFill>
                  <a:srgbClr val="115076"/>
                </a:solidFill>
              </a:rPr>
              <a:t>Umweltaktivist</a:t>
            </a:r>
            <a:r>
              <a:rPr lang="en-GB" sz="2400" dirty="0">
                <a:solidFill>
                  <a:srgbClr val="115076"/>
                </a:solidFill>
              </a:rPr>
              <a:t>*</a:t>
            </a:r>
            <a:r>
              <a:rPr lang="en-GB" sz="2400" dirty="0" err="1">
                <a:solidFill>
                  <a:srgbClr val="115076"/>
                </a:solidFill>
              </a:rPr>
              <a:t>innen</a:t>
            </a:r>
            <a:r>
              <a:rPr lang="en-GB" sz="2400" dirty="0">
                <a:solidFill>
                  <a:srgbClr val="115076"/>
                </a:solidFill>
              </a:rPr>
              <a:t> </a:t>
            </a:r>
            <a:r>
              <a:rPr lang="en-GB" sz="2400" dirty="0" err="1">
                <a:solidFill>
                  <a:srgbClr val="115076"/>
                </a:solidFill>
              </a:rPr>
              <a:t>Druck</a:t>
            </a:r>
            <a:r>
              <a:rPr lang="en-GB" sz="2400" dirty="0">
                <a:solidFill>
                  <a:srgbClr val="115076"/>
                </a:solidFill>
              </a:rPr>
              <a:t>?</a:t>
            </a:r>
          </a:p>
        </p:txBody>
      </p:sp>
      <p:sp>
        <p:nvSpPr>
          <p:cNvPr id="24" name="Rectangle: Rounded Corners 23">
            <a:extLst>
              <a:ext uri="{FF2B5EF4-FFF2-40B4-BE49-F238E27FC236}">
                <a16:creationId xmlns:a16="http://schemas.microsoft.com/office/drawing/2014/main" id="{055D7BCE-65DC-4CB6-87E7-0E44DD900249}"/>
              </a:ext>
            </a:extLst>
          </p:cNvPr>
          <p:cNvSpPr/>
          <p:nvPr/>
        </p:nvSpPr>
        <p:spPr>
          <a:xfrm>
            <a:off x="7179847" y="5547164"/>
            <a:ext cx="3964071" cy="543112"/>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Worauf</a:t>
            </a:r>
            <a:r>
              <a:rPr lang="en-GB" sz="2400" dirty="0">
                <a:solidFill>
                  <a:srgbClr val="115076"/>
                </a:solidFill>
              </a:rPr>
              <a:t> </a:t>
            </a:r>
            <a:r>
              <a:rPr lang="en-GB" sz="2400" dirty="0" err="1">
                <a:solidFill>
                  <a:srgbClr val="115076"/>
                </a:solidFill>
              </a:rPr>
              <a:t>freust</a:t>
            </a:r>
            <a:r>
              <a:rPr lang="en-GB" sz="2400" dirty="0">
                <a:solidFill>
                  <a:srgbClr val="115076"/>
                </a:solidFill>
              </a:rPr>
              <a:t> du dich?</a:t>
            </a:r>
          </a:p>
        </p:txBody>
      </p:sp>
    </p:spTree>
    <p:extLst>
      <p:ext uri="{BB962C8B-B14F-4D97-AF65-F5344CB8AC3E}">
        <p14:creationId xmlns:p14="http://schemas.microsoft.com/office/powerpoint/2010/main" val="3601978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(Y9,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3.2, Week 2)</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8" y="2488750"/>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pic>
        <p:nvPicPr>
          <p:cNvPr id="14" name="Picture 13"/>
          <p:cNvPicPr/>
          <p:nvPr/>
        </p:nvPicPr>
        <p:blipFill>
          <a:blip r:embed="rId6">
            <a:extLst>
              <a:ext uri="{28A0092B-C50C-407E-A947-70E740481C1C}">
                <a14:useLocalDpi xmlns:a14="http://schemas.microsoft.com/office/drawing/2010/main" val="0"/>
              </a:ext>
            </a:extLst>
          </a:blip>
          <a:srcRect/>
          <a:stretch/>
        </p:blipFill>
        <p:spPr>
          <a:xfrm>
            <a:off x="3250523" y="1744282"/>
            <a:ext cx="1275434" cy="1275434"/>
          </a:xfrm>
          <a:prstGeom prst="rect">
            <a:avLst/>
          </a:prstGeom>
        </p:spPr>
      </p:pic>
      <p:sp>
        <p:nvSpPr>
          <p:cNvPr id="12" name="TextBox 11"/>
          <p:cNvSpPr txBox="1"/>
          <p:nvPr/>
        </p:nvSpPr>
        <p:spPr>
          <a:xfrm>
            <a:off x="140761" y="3364945"/>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40761" y="4025886"/>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8"/>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457594"/>
            <a:ext cx="11066804" cy="1138773"/>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9"/>
              </a:rPr>
              <a:t>Term 3.1 Week 6</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10"/>
              </a:rPr>
              <a:t>Term 2.1 Week 4</a:t>
            </a:r>
            <a:br>
              <a:rPr lang="en-GB" sz="2400" dirty="0">
                <a:solidFill>
                  <a:srgbClr val="5B9BD5">
                    <a:lumMod val="50000"/>
                  </a:srgbClr>
                </a:solidFill>
                <a:latin typeface="Century Gothic" panose="020B0502020202020204" pitchFamily="34" charset="0"/>
              </a:rPr>
            </a:br>
            <a:endParaRPr lang="en-GB" sz="20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1"/>
          <a:stretch>
            <a:fillRect/>
          </a:stretch>
        </p:blipFill>
        <p:spPr>
          <a:xfrm>
            <a:off x="10641925" y="4800601"/>
            <a:ext cx="1300638" cy="1300638"/>
          </a:xfrm>
          <a:prstGeom prst="rect">
            <a:avLst/>
          </a:prstGeom>
        </p:spPr>
      </p:pic>
      <p:sp>
        <p:nvSpPr>
          <p:cNvPr id="17" name="TextBox 16">
            <a:extLst>
              <a:ext uri="{FF2B5EF4-FFF2-40B4-BE49-F238E27FC236}">
                <a16:creationId xmlns:a16="http://schemas.microsoft.com/office/drawing/2014/main" id="{35CE83D9-E91B-834C-807B-7D182D701779}"/>
              </a:ext>
            </a:extLst>
          </p:cNvPr>
          <p:cNvSpPr txBox="1"/>
          <p:nvPr/>
        </p:nvSpPr>
        <p:spPr>
          <a:xfrm>
            <a:off x="140761" y="4605916"/>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Quizlet QR code:</a:t>
            </a:r>
          </a:p>
        </p:txBody>
      </p:sp>
      <p:pic>
        <p:nvPicPr>
          <p:cNvPr id="18" name="Picture 17">
            <a:extLst>
              <a:ext uri="{FF2B5EF4-FFF2-40B4-BE49-F238E27FC236}">
                <a16:creationId xmlns:a16="http://schemas.microsoft.com/office/drawing/2014/main" id="{7CF6C11B-5CA9-D644-BF93-6C89EBD15A99}"/>
              </a:ext>
            </a:extLst>
          </p:cNvPr>
          <p:cNvPicPr/>
          <p:nvPr/>
        </p:nvPicPr>
        <p:blipFill>
          <a:blip r:embed="rId6">
            <a:extLst>
              <a:ext uri="{28A0092B-C50C-407E-A947-70E740481C1C}">
                <a14:useLocalDpi xmlns:a14="http://schemas.microsoft.com/office/drawing/2010/main" val="0"/>
              </a:ext>
            </a:extLst>
          </a:blip>
          <a:srcRect/>
          <a:stretch/>
        </p:blipFill>
        <p:spPr>
          <a:xfrm>
            <a:off x="3250522" y="4116625"/>
            <a:ext cx="1275434" cy="1275434"/>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21821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18213" y="373638"/>
            <a:ext cx="8500862" cy="461665"/>
          </a:xfrm>
          <a:prstGeom prst="rect">
            <a:avLst/>
          </a:prstGeom>
          <a:noFill/>
        </p:spPr>
        <p:txBody>
          <a:bodyPr wrap="square" rtlCol="0">
            <a:spAutoFit/>
          </a:bodyPr>
          <a:lstStyle/>
          <a:p>
            <a:r>
              <a:rPr lang="en-US" sz="2400" dirty="0">
                <a:solidFill>
                  <a:schemeClr val="accent5">
                    <a:lumMod val="50000"/>
                  </a:schemeClr>
                </a:solidFill>
              </a:rPr>
              <a:t>Was </a:t>
            </a:r>
            <a:r>
              <a:rPr lang="en-US" sz="2400" dirty="0" err="1">
                <a:solidFill>
                  <a:schemeClr val="accent5">
                    <a:lumMod val="50000"/>
                  </a:schemeClr>
                </a:solidFill>
              </a:rPr>
              <a:t>heißt</a:t>
            </a:r>
            <a:r>
              <a:rPr lang="en-US" sz="2400" dirty="0">
                <a:solidFill>
                  <a:schemeClr val="accent5">
                    <a:lumMod val="50000"/>
                  </a:schemeClr>
                </a:solidFill>
              </a:rPr>
              <a:t> das auf </a:t>
            </a:r>
            <a:r>
              <a:rPr lang="en-US" sz="2400" dirty="0" err="1">
                <a:solidFill>
                  <a:schemeClr val="accent5">
                    <a:lumMod val="50000"/>
                  </a:schemeClr>
                </a:solidFill>
              </a:rPr>
              <a:t>Englisch</a:t>
            </a:r>
            <a:r>
              <a:rPr lang="en-US" sz="2400" dirty="0">
                <a:solidFill>
                  <a:schemeClr val="accent5">
                    <a:lumMod val="50000"/>
                  </a:schemeClr>
                </a:solidFill>
              </a:rPr>
              <a:t>?</a:t>
            </a:r>
          </a:p>
        </p:txBody>
      </p:sp>
      <p:sp>
        <p:nvSpPr>
          <p:cNvPr id="8" name="TextBox 7">
            <a:extLst>
              <a:ext uri="{FF2B5EF4-FFF2-40B4-BE49-F238E27FC236}">
                <a16:creationId xmlns:a16="http://schemas.microsoft.com/office/drawing/2014/main" id="{574C6534-B628-46DD-AAB1-68811A6F958A}"/>
              </a:ext>
            </a:extLst>
          </p:cNvPr>
          <p:cNvSpPr txBox="1"/>
          <p:nvPr/>
        </p:nvSpPr>
        <p:spPr>
          <a:xfrm>
            <a:off x="7279734" y="3859579"/>
            <a:ext cx="19682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dafür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9" name="Picture 6" descr="Footballer, Football, Sport, Game, Boy, Outfit">
            <a:extLst>
              <a:ext uri="{FF2B5EF4-FFF2-40B4-BE49-F238E27FC236}">
                <a16:creationId xmlns:a16="http://schemas.microsoft.com/office/drawing/2014/main" id="{B2EB62CB-F0AC-4F77-81D1-799DCC45AC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4997" y="1446990"/>
            <a:ext cx="836771" cy="14175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6D7312C-B597-43D0-912D-840922574712}"/>
              </a:ext>
            </a:extLst>
          </p:cNvPr>
          <p:cNvSpPr txBox="1"/>
          <p:nvPr/>
        </p:nvSpPr>
        <p:spPr>
          <a:xfrm>
            <a:off x="1435637" y="2180620"/>
            <a:ext cx="13193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damit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1" name="Picture 14" descr="Message, Chat, Communication, Symbol, Business, Web">
            <a:extLst>
              <a:ext uri="{FF2B5EF4-FFF2-40B4-BE49-F238E27FC236}">
                <a16:creationId xmlns:a16="http://schemas.microsoft.com/office/drawing/2014/main" id="{6B4295E2-76FB-496C-87F7-2036E40BDA2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026" y="3052955"/>
            <a:ext cx="1018733" cy="94643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2810273-CCAF-4CE7-B43E-1B72BE9C2416}"/>
              </a:ext>
            </a:extLst>
          </p:cNvPr>
          <p:cNvSpPr txBox="1"/>
          <p:nvPr/>
        </p:nvSpPr>
        <p:spPr>
          <a:xfrm>
            <a:off x="122924" y="3906467"/>
            <a:ext cx="19557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darüber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3" name="Picture 18" descr="Brain, Mind, Psychology, Idea, Hearts, Love, Drawing">
            <a:extLst>
              <a:ext uri="{FF2B5EF4-FFF2-40B4-BE49-F238E27FC236}">
                <a16:creationId xmlns:a16="http://schemas.microsoft.com/office/drawing/2014/main" id="{A67EB647-D29C-4C4A-931F-AA8E59B2640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720" r="20235"/>
          <a:stretch/>
        </p:blipFill>
        <p:spPr bwMode="auto">
          <a:xfrm>
            <a:off x="522872" y="4690233"/>
            <a:ext cx="1051319" cy="9464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C57F9AC-856E-4963-861B-94D7B6B85690}"/>
              </a:ext>
            </a:extLst>
          </p:cNvPr>
          <p:cNvSpPr txBox="1"/>
          <p:nvPr/>
        </p:nvSpPr>
        <p:spPr>
          <a:xfrm>
            <a:off x="30857" y="5675535"/>
            <a:ext cx="20353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entstehen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5" name="Picture 22" descr="Newspaper, News, Read">
            <a:extLst>
              <a:ext uri="{FF2B5EF4-FFF2-40B4-BE49-F238E27FC236}">
                <a16:creationId xmlns:a16="http://schemas.microsoft.com/office/drawing/2014/main" id="{356F4B78-AA5E-4CA3-898C-EE414183E9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09232" y="5005057"/>
            <a:ext cx="1115828" cy="102083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200F974-7B97-4FC6-BA80-A341AEA1CEFF}"/>
              </a:ext>
            </a:extLst>
          </p:cNvPr>
          <p:cNvSpPr txBox="1"/>
          <p:nvPr/>
        </p:nvSpPr>
        <p:spPr>
          <a:xfrm>
            <a:off x="4666960" y="5005057"/>
            <a:ext cx="26292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informieren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7" name="Picture 26" descr="Shield, Medieval, Knight, Cross, Battle, Weapon">
            <a:extLst>
              <a:ext uri="{FF2B5EF4-FFF2-40B4-BE49-F238E27FC236}">
                <a16:creationId xmlns:a16="http://schemas.microsoft.com/office/drawing/2014/main" id="{9EA6ECC8-9E42-4374-BECA-C035E28B6E3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10941" y="4593783"/>
            <a:ext cx="748715" cy="102097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7FD26B6-0B9A-4288-A2EA-2518A21C7C30}"/>
              </a:ext>
            </a:extLst>
          </p:cNvPr>
          <p:cNvSpPr txBox="1"/>
          <p:nvPr/>
        </p:nvSpPr>
        <p:spPr>
          <a:xfrm>
            <a:off x="7512965" y="5625199"/>
            <a:ext cx="20353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Schutz</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9" name="Picture 30" descr="Recycle, Green, Earth, Environment, Ecology">
            <a:extLst>
              <a:ext uri="{FF2B5EF4-FFF2-40B4-BE49-F238E27FC236}">
                <a16:creationId xmlns:a16="http://schemas.microsoft.com/office/drawing/2014/main" id="{D35708B2-2CF8-46F2-AD8A-9F6C9BB4BCF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33669" y="1511841"/>
            <a:ext cx="963838" cy="10013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2" descr="Rappelling, Abseiling, Abyss, Climbing, Rope, Cliff">
            <a:extLst>
              <a:ext uri="{FF2B5EF4-FFF2-40B4-BE49-F238E27FC236}">
                <a16:creationId xmlns:a16="http://schemas.microsoft.com/office/drawing/2014/main" id="{60F61ECF-681F-48C6-9588-B65EF7A42F9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41561" b="16949"/>
          <a:stretch/>
        </p:blipFill>
        <p:spPr bwMode="auto">
          <a:xfrm>
            <a:off x="3496900" y="3296015"/>
            <a:ext cx="1563969" cy="129776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DC3530B-05BB-4BB2-A033-2B299BF843AA}"/>
              </a:ext>
            </a:extLst>
          </p:cNvPr>
          <p:cNvSpPr txBox="1"/>
          <p:nvPr/>
        </p:nvSpPr>
        <p:spPr>
          <a:xfrm>
            <a:off x="4229218" y="3544789"/>
            <a:ext cx="19682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extrem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2" name="Rectangle 21">
            <a:extLst>
              <a:ext uri="{FF2B5EF4-FFF2-40B4-BE49-F238E27FC236}">
                <a16:creationId xmlns:a16="http://schemas.microsoft.com/office/drawing/2014/main" id="{D742BEA9-AF74-4F9C-8A30-1EC45F1923BB}"/>
              </a:ext>
            </a:extLst>
          </p:cNvPr>
          <p:cNvSpPr/>
          <p:nvPr/>
        </p:nvSpPr>
        <p:spPr>
          <a:xfrm>
            <a:off x="1725123" y="1302646"/>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a:t>
            </a:r>
          </a:p>
        </p:txBody>
      </p:sp>
      <p:sp>
        <p:nvSpPr>
          <p:cNvPr id="23" name="Rectangle 22">
            <a:extLst>
              <a:ext uri="{FF2B5EF4-FFF2-40B4-BE49-F238E27FC236}">
                <a16:creationId xmlns:a16="http://schemas.microsoft.com/office/drawing/2014/main" id="{149B46A9-0048-45EB-80BE-3156C2AFA32B}"/>
              </a:ext>
            </a:extLst>
          </p:cNvPr>
          <p:cNvSpPr/>
          <p:nvPr/>
        </p:nvSpPr>
        <p:spPr>
          <a:xfrm>
            <a:off x="5284157" y="130514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B</a:t>
            </a:r>
          </a:p>
        </p:txBody>
      </p:sp>
      <p:sp>
        <p:nvSpPr>
          <p:cNvPr id="24" name="Rectangle 23">
            <a:extLst>
              <a:ext uri="{FF2B5EF4-FFF2-40B4-BE49-F238E27FC236}">
                <a16:creationId xmlns:a16="http://schemas.microsoft.com/office/drawing/2014/main" id="{3252A829-1299-4FFC-8DDA-0E1D6C1FF5BC}"/>
              </a:ext>
            </a:extLst>
          </p:cNvPr>
          <p:cNvSpPr/>
          <p:nvPr/>
        </p:nvSpPr>
        <p:spPr>
          <a:xfrm>
            <a:off x="154389" y="2906907"/>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C</a:t>
            </a:r>
          </a:p>
        </p:txBody>
      </p:sp>
      <p:sp>
        <p:nvSpPr>
          <p:cNvPr id="25" name="Rectangle 24">
            <a:extLst>
              <a:ext uri="{FF2B5EF4-FFF2-40B4-BE49-F238E27FC236}">
                <a16:creationId xmlns:a16="http://schemas.microsoft.com/office/drawing/2014/main" id="{53F4284F-3BDC-457A-AC5B-829E0DFF8A14}"/>
              </a:ext>
            </a:extLst>
          </p:cNvPr>
          <p:cNvSpPr/>
          <p:nvPr/>
        </p:nvSpPr>
        <p:spPr>
          <a:xfrm>
            <a:off x="3745947" y="290795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D</a:t>
            </a:r>
          </a:p>
        </p:txBody>
      </p:sp>
      <p:sp>
        <p:nvSpPr>
          <p:cNvPr id="26" name="Rectangle 25">
            <a:extLst>
              <a:ext uri="{FF2B5EF4-FFF2-40B4-BE49-F238E27FC236}">
                <a16:creationId xmlns:a16="http://schemas.microsoft.com/office/drawing/2014/main" id="{DBDFD4DE-4327-42F8-A6D1-88270D5253E4}"/>
              </a:ext>
            </a:extLst>
          </p:cNvPr>
          <p:cNvSpPr/>
          <p:nvPr/>
        </p:nvSpPr>
        <p:spPr>
          <a:xfrm>
            <a:off x="7363581" y="2909640"/>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E</a:t>
            </a:r>
          </a:p>
        </p:txBody>
      </p:sp>
      <p:sp>
        <p:nvSpPr>
          <p:cNvPr id="27" name="Rectangle 26">
            <a:extLst>
              <a:ext uri="{FF2B5EF4-FFF2-40B4-BE49-F238E27FC236}">
                <a16:creationId xmlns:a16="http://schemas.microsoft.com/office/drawing/2014/main" id="{9F278950-326F-40F9-9953-F62006F8A5E2}"/>
              </a:ext>
            </a:extLst>
          </p:cNvPr>
          <p:cNvSpPr/>
          <p:nvPr/>
        </p:nvSpPr>
        <p:spPr>
          <a:xfrm>
            <a:off x="154389" y="460305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F</a:t>
            </a:r>
          </a:p>
        </p:txBody>
      </p:sp>
      <p:sp>
        <p:nvSpPr>
          <p:cNvPr id="28" name="Rectangle 27">
            <a:extLst>
              <a:ext uri="{FF2B5EF4-FFF2-40B4-BE49-F238E27FC236}">
                <a16:creationId xmlns:a16="http://schemas.microsoft.com/office/drawing/2014/main" id="{464402DF-28F6-49FE-A8E4-BA8B23583C6F}"/>
              </a:ext>
            </a:extLst>
          </p:cNvPr>
          <p:cNvSpPr/>
          <p:nvPr/>
        </p:nvSpPr>
        <p:spPr>
          <a:xfrm>
            <a:off x="3750388" y="460305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G</a:t>
            </a:r>
          </a:p>
        </p:txBody>
      </p:sp>
      <p:sp>
        <p:nvSpPr>
          <p:cNvPr id="29" name="Rectangle 28">
            <a:extLst>
              <a:ext uri="{FF2B5EF4-FFF2-40B4-BE49-F238E27FC236}">
                <a16:creationId xmlns:a16="http://schemas.microsoft.com/office/drawing/2014/main" id="{6555954A-A338-49A3-9D58-5AADD5913D53}"/>
              </a:ext>
            </a:extLst>
          </p:cNvPr>
          <p:cNvSpPr/>
          <p:nvPr/>
        </p:nvSpPr>
        <p:spPr>
          <a:xfrm>
            <a:off x="7386383" y="460305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H</a:t>
            </a:r>
          </a:p>
        </p:txBody>
      </p:sp>
      <p:sp>
        <p:nvSpPr>
          <p:cNvPr id="30" name="TextBox 29">
            <a:extLst>
              <a:ext uri="{FF2B5EF4-FFF2-40B4-BE49-F238E27FC236}">
                <a16:creationId xmlns:a16="http://schemas.microsoft.com/office/drawing/2014/main" id="{6DF13CCE-8676-43FD-9FD9-6CC8938CE324}"/>
              </a:ext>
            </a:extLst>
          </p:cNvPr>
          <p:cNvSpPr txBox="1"/>
          <p:nvPr/>
        </p:nvSpPr>
        <p:spPr>
          <a:xfrm>
            <a:off x="4268013" y="2375026"/>
            <a:ext cx="31158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Umwelt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2" name="Picture 4" descr="Age, Bacteria, Biology, Blue, Brie, Bug, Cheese, Dairy">
            <a:extLst>
              <a:ext uri="{FF2B5EF4-FFF2-40B4-BE49-F238E27FC236}">
                <a16:creationId xmlns:a16="http://schemas.microsoft.com/office/drawing/2014/main" id="{14A2E0E6-FCF2-4EB2-9ACF-5D19C34453B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62979" y="3173385"/>
            <a:ext cx="1227085" cy="70557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2" descr="rectangle that moves down the slide to show the 60 second timer">
            <a:extLst>
              <a:ext uri="{FF2B5EF4-FFF2-40B4-BE49-F238E27FC236}">
                <a16:creationId xmlns:a16="http://schemas.microsoft.com/office/drawing/2014/main" id="{96456C84-F35F-4063-8A31-2D188D85B57A}"/>
              </a:ext>
            </a:extLst>
          </p:cNvPr>
          <p:cNvSpPr>
            <a:spLocks noChangeArrowheads="1"/>
          </p:cNvSpPr>
          <p:nvPr/>
        </p:nvSpPr>
        <p:spPr bwMode="auto">
          <a:xfrm>
            <a:off x="10200447"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33" name="Rectangle 3" descr="rectangle for timer">
            <a:extLst>
              <a:ext uri="{FF2B5EF4-FFF2-40B4-BE49-F238E27FC236}">
                <a16:creationId xmlns:a16="http://schemas.microsoft.com/office/drawing/2014/main" id="{7D5E556D-4F42-4F11-A5CE-5ADD2FC07EB1}"/>
              </a:ext>
            </a:extLst>
          </p:cNvPr>
          <p:cNvSpPr>
            <a:spLocks noChangeArrowheads="1"/>
          </p:cNvSpPr>
          <p:nvPr/>
        </p:nvSpPr>
        <p:spPr bwMode="auto">
          <a:xfrm>
            <a:off x="10198081"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34" name="Line 7" descr="top line for timer, 60 seconds">
            <a:extLst>
              <a:ext uri="{FF2B5EF4-FFF2-40B4-BE49-F238E27FC236}">
                <a16:creationId xmlns:a16="http://schemas.microsoft.com/office/drawing/2014/main" id="{FF416D0D-C7D3-4877-8F5C-4321A20AF3C5}"/>
              </a:ext>
            </a:extLst>
          </p:cNvPr>
          <p:cNvSpPr>
            <a:spLocks noChangeShapeType="1"/>
          </p:cNvSpPr>
          <p:nvPr/>
        </p:nvSpPr>
        <p:spPr bwMode="auto">
          <a:xfrm>
            <a:off x="10908508"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35" name="Text Box 12">
            <a:extLst>
              <a:ext uri="{FF2B5EF4-FFF2-40B4-BE49-F238E27FC236}">
                <a16:creationId xmlns:a16="http://schemas.microsoft.com/office/drawing/2014/main" id="{5C41308B-B75B-4201-957D-18CF4BFA212C}"/>
              </a:ext>
            </a:extLst>
          </p:cNvPr>
          <p:cNvSpPr txBox="1">
            <a:spLocks noChangeArrowheads="1"/>
          </p:cNvSpPr>
          <p:nvPr/>
        </p:nvSpPr>
        <p:spPr bwMode="auto">
          <a:xfrm>
            <a:off x="11125299"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36" name="Line 4" descr="line to show the length of 60 seconds">
            <a:extLst>
              <a:ext uri="{FF2B5EF4-FFF2-40B4-BE49-F238E27FC236}">
                <a16:creationId xmlns:a16="http://schemas.microsoft.com/office/drawing/2014/main" id="{A733B800-85B7-41D2-B9CE-672A41356023}"/>
              </a:ext>
            </a:extLst>
          </p:cNvPr>
          <p:cNvSpPr>
            <a:spLocks noChangeShapeType="1"/>
          </p:cNvSpPr>
          <p:nvPr/>
        </p:nvSpPr>
        <p:spPr bwMode="auto">
          <a:xfrm>
            <a:off x="10883820"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37" name="Text Box 10">
            <a:extLst>
              <a:ext uri="{FF2B5EF4-FFF2-40B4-BE49-F238E27FC236}">
                <a16:creationId xmlns:a16="http://schemas.microsoft.com/office/drawing/2014/main" id="{31638E4A-21AA-4670-9B83-24099DC11E18}"/>
              </a:ext>
            </a:extLst>
          </p:cNvPr>
          <p:cNvSpPr txBox="1">
            <a:spLocks noChangeArrowheads="1"/>
          </p:cNvSpPr>
          <p:nvPr/>
        </p:nvSpPr>
        <p:spPr bwMode="auto">
          <a:xfrm>
            <a:off x="10883820"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38" name="Line 9" descr="bottom line for timer, 0 seconds">
            <a:extLst>
              <a:ext uri="{FF2B5EF4-FFF2-40B4-BE49-F238E27FC236}">
                <a16:creationId xmlns:a16="http://schemas.microsoft.com/office/drawing/2014/main" id="{20249334-B4C3-4F09-AE9B-BF3071BFEC42}"/>
              </a:ext>
            </a:extLst>
          </p:cNvPr>
          <p:cNvSpPr>
            <a:spLocks noChangeShapeType="1"/>
          </p:cNvSpPr>
          <p:nvPr/>
        </p:nvSpPr>
        <p:spPr bwMode="auto">
          <a:xfrm>
            <a:off x="10883820"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39" name="Text Box 14">
            <a:extLst>
              <a:ext uri="{FF2B5EF4-FFF2-40B4-BE49-F238E27FC236}">
                <a16:creationId xmlns:a16="http://schemas.microsoft.com/office/drawing/2014/main" id="{C8EAD2D2-62F7-43AB-9FA1-CE5289EAF132}"/>
              </a:ext>
            </a:extLst>
          </p:cNvPr>
          <p:cNvSpPr txBox="1">
            <a:spLocks noChangeArrowheads="1"/>
          </p:cNvSpPr>
          <p:nvPr/>
        </p:nvSpPr>
        <p:spPr bwMode="auto">
          <a:xfrm>
            <a:off x="11100611"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40" name="Rectangle 39" descr="box to hide timer as it goes off the page">
            <a:extLst>
              <a:ext uri="{FF2B5EF4-FFF2-40B4-BE49-F238E27FC236}">
                <a16:creationId xmlns:a16="http://schemas.microsoft.com/office/drawing/2014/main" id="{0C47B757-7E41-4237-B0FB-0BAB78FA6A5F}"/>
              </a:ext>
            </a:extLst>
          </p:cNvPr>
          <p:cNvSpPr/>
          <p:nvPr/>
        </p:nvSpPr>
        <p:spPr>
          <a:xfrm>
            <a:off x="10046853"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1" name="AutoShape 11">
            <a:hlinkClick r:id="" action="ppaction://noaction" highlightClick="1"/>
            <a:extLst>
              <a:ext uri="{FF2B5EF4-FFF2-40B4-BE49-F238E27FC236}">
                <a16:creationId xmlns:a16="http://schemas.microsoft.com/office/drawing/2014/main" id="{F9F37642-A96C-4A83-BD01-2385E6A386AF}"/>
              </a:ext>
            </a:extLst>
          </p:cNvPr>
          <p:cNvSpPr>
            <a:spLocks noChangeArrowheads="1"/>
          </p:cNvSpPr>
          <p:nvPr/>
        </p:nvSpPr>
        <p:spPr bwMode="auto">
          <a:xfrm>
            <a:off x="9937183"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Tree>
    <p:extLst>
      <p:ext uri="{BB962C8B-B14F-4D97-AF65-F5344CB8AC3E}">
        <p14:creationId xmlns:p14="http://schemas.microsoft.com/office/powerpoint/2010/main" val="17170723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33"/>
                                        </p:tgtEl>
                                      </p:cBhvr>
                                    </p:animEffect>
                                    <p:set>
                                      <p:cBhvr>
                                        <p:cTn id="7" dur="1" fill="hold">
                                          <p:stCondLst>
                                            <p:cond delay="58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12" descr="Door, Glass Door, Glazed Door, Entrance Door">
            <a:extLst>
              <a:ext uri="{FF2B5EF4-FFF2-40B4-BE49-F238E27FC236}">
                <a16:creationId xmlns:a16="http://schemas.microsoft.com/office/drawing/2014/main" id="{E126300C-D173-45AE-BDEC-1B69EB1F9C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1853" y="3054882"/>
            <a:ext cx="703586" cy="12265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21821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68680" y="463365"/>
            <a:ext cx="9177756" cy="830997"/>
          </a:xfrm>
          <a:prstGeom prst="rect">
            <a:avLst/>
          </a:prstGeom>
          <a:noFill/>
        </p:spPr>
        <p:txBody>
          <a:bodyPr wrap="square" rtlCol="0">
            <a:spAutoFit/>
          </a:bodyPr>
          <a:lstStyle/>
          <a:p>
            <a:r>
              <a:rPr lang="en-US" sz="2400" dirty="0">
                <a:solidFill>
                  <a:schemeClr val="accent5">
                    <a:lumMod val="50000"/>
                  </a:schemeClr>
                </a:solidFill>
              </a:rPr>
              <a:t>Was </a:t>
            </a:r>
            <a:r>
              <a:rPr lang="en-US" sz="2400" dirty="0" err="1">
                <a:solidFill>
                  <a:schemeClr val="accent5">
                    <a:lumMod val="50000"/>
                  </a:schemeClr>
                </a:solidFill>
              </a:rPr>
              <a:t>heißt</a:t>
            </a:r>
            <a:r>
              <a:rPr lang="en-US" sz="2400" dirty="0">
                <a:solidFill>
                  <a:schemeClr val="accent5">
                    <a:lumMod val="50000"/>
                  </a:schemeClr>
                </a:solidFill>
              </a:rPr>
              <a:t> das auf </a:t>
            </a:r>
            <a:r>
              <a:rPr lang="en-US" sz="2400" dirty="0" err="1">
                <a:solidFill>
                  <a:schemeClr val="accent5">
                    <a:lumMod val="50000"/>
                  </a:schemeClr>
                </a:solidFill>
              </a:rPr>
              <a:t>Englisch</a:t>
            </a:r>
            <a:r>
              <a:rPr lang="en-US" sz="2400" dirty="0">
                <a:solidFill>
                  <a:schemeClr val="accent5">
                    <a:lumMod val="50000"/>
                  </a:schemeClr>
                </a:solidFill>
              </a:rPr>
              <a:t>?</a:t>
            </a:r>
          </a:p>
          <a:p>
            <a:endParaRPr lang="en-US" sz="2400" dirty="0">
              <a:solidFill>
                <a:schemeClr val="accent5">
                  <a:lumMod val="50000"/>
                </a:schemeClr>
              </a:solidFill>
            </a:endParaRPr>
          </a:p>
        </p:txBody>
      </p:sp>
      <p:sp>
        <p:nvSpPr>
          <p:cNvPr id="22" name="TextBox 21">
            <a:extLst>
              <a:ext uri="{FF2B5EF4-FFF2-40B4-BE49-F238E27FC236}">
                <a16:creationId xmlns:a16="http://schemas.microsoft.com/office/drawing/2014/main" id="{A72E7958-0B71-4FFB-885D-2C8C55E3EAE0}"/>
              </a:ext>
            </a:extLst>
          </p:cNvPr>
          <p:cNvSpPr txBox="1"/>
          <p:nvPr/>
        </p:nvSpPr>
        <p:spPr>
          <a:xfrm>
            <a:off x="5673938" y="4902298"/>
            <a:ext cx="32127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darauf</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8" name="Group 7">
            <a:extLst>
              <a:ext uri="{FF2B5EF4-FFF2-40B4-BE49-F238E27FC236}">
                <a16:creationId xmlns:a16="http://schemas.microsoft.com/office/drawing/2014/main" id="{93F14513-B4E3-469E-9D94-C2132C4B2776}"/>
              </a:ext>
            </a:extLst>
          </p:cNvPr>
          <p:cNvGrpSpPr/>
          <p:nvPr/>
        </p:nvGrpSpPr>
        <p:grpSpPr>
          <a:xfrm>
            <a:off x="6000394" y="5047035"/>
            <a:ext cx="763061" cy="886817"/>
            <a:chOff x="4959541" y="5091717"/>
            <a:chExt cx="763061" cy="886817"/>
          </a:xfrm>
        </p:grpSpPr>
        <p:pic>
          <p:nvPicPr>
            <p:cNvPr id="23" name="Picture 2" descr="Table, Furniture, Wooden">
              <a:extLst>
                <a:ext uri="{FF2B5EF4-FFF2-40B4-BE49-F238E27FC236}">
                  <a16:creationId xmlns:a16="http://schemas.microsoft.com/office/drawing/2014/main" id="{F95A7A28-21CA-4BA0-B895-0A760DB583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9541" y="5342650"/>
              <a:ext cx="763061" cy="635884"/>
            </a:xfrm>
            <a:prstGeom prst="rect">
              <a:avLst/>
            </a:prstGeom>
            <a:noFill/>
            <a:extLst>
              <a:ext uri="{909E8E84-426E-40DD-AFC4-6F175D3DCCD1}">
                <a14:hiddenFill xmlns:a14="http://schemas.microsoft.com/office/drawing/2010/main">
                  <a:solidFill>
                    <a:srgbClr val="FFFFFF"/>
                  </a:solidFill>
                </a14:hiddenFill>
              </a:ext>
            </a:extLst>
          </p:spPr>
        </p:pic>
        <p:sp>
          <p:nvSpPr>
            <p:cNvPr id="24" name="Arrow: Down 23">
              <a:extLst>
                <a:ext uri="{FF2B5EF4-FFF2-40B4-BE49-F238E27FC236}">
                  <a16:creationId xmlns:a16="http://schemas.microsoft.com/office/drawing/2014/main" id="{79419971-8E25-4AC7-98AC-5BB7F8F4E1B6}"/>
                </a:ext>
              </a:extLst>
            </p:cNvPr>
            <p:cNvSpPr/>
            <p:nvPr/>
          </p:nvSpPr>
          <p:spPr>
            <a:xfrm>
              <a:off x="5025465" y="5091717"/>
              <a:ext cx="443345" cy="409801"/>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5" name="Picture 10" descr="Men, White Background, Standing, Full Length, Cut Out">
            <a:extLst>
              <a:ext uri="{FF2B5EF4-FFF2-40B4-BE49-F238E27FC236}">
                <a16:creationId xmlns:a16="http://schemas.microsoft.com/office/drawing/2014/main" id="{43E4BA0C-1D8E-4E96-949D-08D39F29FE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0691" y="3368953"/>
            <a:ext cx="865909" cy="86590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4055E42-B41D-4CCA-8DF8-242CDD2AAD34}"/>
              </a:ext>
            </a:extLst>
          </p:cNvPr>
          <p:cNvSpPr txBox="1"/>
          <p:nvPr/>
        </p:nvSpPr>
        <p:spPr>
          <a:xfrm>
            <a:off x="8053684" y="3392400"/>
            <a:ext cx="22207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davor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7" name="Picture 16" descr="Woman, Hair, Long Hair, Character, Angry, Glasses">
            <a:extLst>
              <a:ext uri="{FF2B5EF4-FFF2-40B4-BE49-F238E27FC236}">
                <a16:creationId xmlns:a16="http://schemas.microsoft.com/office/drawing/2014/main" id="{CC9D5E8D-827A-4816-A469-8B39501F1CC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77488" y="2930621"/>
            <a:ext cx="1542720" cy="154272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0" descr="Email, Email Marketing, Newsletter, Message, Business">
            <a:extLst>
              <a:ext uri="{FF2B5EF4-FFF2-40B4-BE49-F238E27FC236}">
                <a16:creationId xmlns:a16="http://schemas.microsoft.com/office/drawing/2014/main" id="{1EEF8B1D-FA76-447D-A146-0E0F01074F7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36731" y="1810337"/>
            <a:ext cx="1389465" cy="93933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35701B3-80A3-44BC-9B5B-3E26250DB369}"/>
              </a:ext>
            </a:extLst>
          </p:cNvPr>
          <p:cNvSpPr txBox="1"/>
          <p:nvPr/>
        </p:nvSpPr>
        <p:spPr>
          <a:xfrm>
            <a:off x="7348269" y="2004477"/>
            <a:ext cx="22207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b="1" dirty="0" err="1">
                <a:solidFill>
                  <a:srgbClr val="4472C4">
                    <a:lumMod val="50000"/>
                  </a:srgbClr>
                </a:solidFill>
                <a:latin typeface="Century Gothic" panose="020F0302020204030204"/>
              </a:rPr>
              <a:t>informieren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0" name="Picture 24" descr="Tree, Trunk, Leaves, Branches, Nature, Outdoors">
            <a:extLst>
              <a:ext uri="{FF2B5EF4-FFF2-40B4-BE49-F238E27FC236}">
                <a16:creationId xmlns:a16="http://schemas.microsoft.com/office/drawing/2014/main" id="{CD513ECC-C062-4436-BB1C-A035ACB8238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27615" y="1684684"/>
            <a:ext cx="898042" cy="97085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8" descr="Clouds, Sunny, Warm, Patches, Weather, Partly, Cloudy">
            <a:extLst>
              <a:ext uri="{FF2B5EF4-FFF2-40B4-BE49-F238E27FC236}">
                <a16:creationId xmlns:a16="http://schemas.microsoft.com/office/drawing/2014/main" id="{03B6A4CD-5011-4ACA-BC9B-AB2386AEDB7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23267" y="4773476"/>
            <a:ext cx="1231629" cy="113834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4" descr="Mentor Icon, Tutor Icon, Mentor, Tutor, Mentoring">
            <a:extLst>
              <a:ext uri="{FF2B5EF4-FFF2-40B4-BE49-F238E27FC236}">
                <a16:creationId xmlns:a16="http://schemas.microsoft.com/office/drawing/2014/main" id="{E5F84C25-DB43-4BC3-8365-8320E1015DE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1327" y="3052514"/>
            <a:ext cx="1004371" cy="100437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EC205DDC-5CC5-4FE6-A802-AB78F2948260}"/>
              </a:ext>
            </a:extLst>
          </p:cNvPr>
          <p:cNvSpPr/>
          <p:nvPr/>
        </p:nvSpPr>
        <p:spPr>
          <a:xfrm>
            <a:off x="2399834" y="123172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a:t>
            </a:r>
          </a:p>
        </p:txBody>
      </p:sp>
      <p:sp>
        <p:nvSpPr>
          <p:cNvPr id="34" name="Rectangle 33">
            <a:extLst>
              <a:ext uri="{FF2B5EF4-FFF2-40B4-BE49-F238E27FC236}">
                <a16:creationId xmlns:a16="http://schemas.microsoft.com/office/drawing/2014/main" id="{2E345E41-6B63-45A9-B93F-B11F0733DC9D}"/>
              </a:ext>
            </a:extLst>
          </p:cNvPr>
          <p:cNvSpPr/>
          <p:nvPr/>
        </p:nvSpPr>
        <p:spPr>
          <a:xfrm>
            <a:off x="6291086" y="1234984"/>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B</a:t>
            </a:r>
          </a:p>
        </p:txBody>
      </p:sp>
      <p:sp>
        <p:nvSpPr>
          <p:cNvPr id="35" name="Rectangle 34">
            <a:extLst>
              <a:ext uri="{FF2B5EF4-FFF2-40B4-BE49-F238E27FC236}">
                <a16:creationId xmlns:a16="http://schemas.microsoft.com/office/drawing/2014/main" id="{4AED7EEA-6A04-4926-9A26-CC893E52D1FD}"/>
              </a:ext>
            </a:extLst>
          </p:cNvPr>
          <p:cNvSpPr/>
          <p:nvPr/>
        </p:nvSpPr>
        <p:spPr>
          <a:xfrm>
            <a:off x="94046" y="2867189"/>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C</a:t>
            </a:r>
          </a:p>
        </p:txBody>
      </p:sp>
      <p:sp>
        <p:nvSpPr>
          <p:cNvPr id="36" name="Rectangle 35">
            <a:extLst>
              <a:ext uri="{FF2B5EF4-FFF2-40B4-BE49-F238E27FC236}">
                <a16:creationId xmlns:a16="http://schemas.microsoft.com/office/drawing/2014/main" id="{C1A2DF5F-464D-4E9C-B69F-041E99F3EB01}"/>
              </a:ext>
            </a:extLst>
          </p:cNvPr>
          <p:cNvSpPr/>
          <p:nvPr/>
        </p:nvSpPr>
        <p:spPr>
          <a:xfrm>
            <a:off x="3757840" y="2874021"/>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D</a:t>
            </a:r>
          </a:p>
        </p:txBody>
      </p:sp>
      <p:sp>
        <p:nvSpPr>
          <p:cNvPr id="37" name="Rectangle 36">
            <a:extLst>
              <a:ext uri="{FF2B5EF4-FFF2-40B4-BE49-F238E27FC236}">
                <a16:creationId xmlns:a16="http://schemas.microsoft.com/office/drawing/2014/main" id="{6064D46D-C077-4C04-AE46-F648F18A4A6B}"/>
              </a:ext>
            </a:extLst>
          </p:cNvPr>
          <p:cNvSpPr/>
          <p:nvPr/>
        </p:nvSpPr>
        <p:spPr>
          <a:xfrm>
            <a:off x="7414928" y="2867189"/>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E</a:t>
            </a:r>
          </a:p>
        </p:txBody>
      </p:sp>
      <p:sp>
        <p:nvSpPr>
          <p:cNvPr id="38" name="Rectangle 37">
            <a:extLst>
              <a:ext uri="{FF2B5EF4-FFF2-40B4-BE49-F238E27FC236}">
                <a16:creationId xmlns:a16="http://schemas.microsoft.com/office/drawing/2014/main" id="{EF983759-A28D-4C71-BEC9-5BC26CA2B1AF}"/>
              </a:ext>
            </a:extLst>
          </p:cNvPr>
          <p:cNvSpPr/>
          <p:nvPr/>
        </p:nvSpPr>
        <p:spPr>
          <a:xfrm>
            <a:off x="2399834" y="4547510"/>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F</a:t>
            </a:r>
          </a:p>
        </p:txBody>
      </p:sp>
      <p:sp>
        <p:nvSpPr>
          <p:cNvPr id="39" name="Rectangle 38">
            <a:extLst>
              <a:ext uri="{FF2B5EF4-FFF2-40B4-BE49-F238E27FC236}">
                <a16:creationId xmlns:a16="http://schemas.microsoft.com/office/drawing/2014/main" id="{A9AFB900-149A-45A6-8D26-70C6B0EBC586}"/>
              </a:ext>
            </a:extLst>
          </p:cNvPr>
          <p:cNvSpPr/>
          <p:nvPr/>
        </p:nvSpPr>
        <p:spPr>
          <a:xfrm>
            <a:off x="6291086" y="4538380"/>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G</a:t>
            </a:r>
          </a:p>
        </p:txBody>
      </p:sp>
      <p:sp>
        <p:nvSpPr>
          <p:cNvPr id="40" name="TextBox 39">
            <a:extLst>
              <a:ext uri="{FF2B5EF4-FFF2-40B4-BE49-F238E27FC236}">
                <a16:creationId xmlns:a16="http://schemas.microsoft.com/office/drawing/2014/main" id="{1C938B54-3A91-48D1-AB40-7500EB1BC7BB}"/>
              </a:ext>
            </a:extLst>
          </p:cNvPr>
          <p:cNvSpPr txBox="1"/>
          <p:nvPr/>
        </p:nvSpPr>
        <p:spPr>
          <a:xfrm>
            <a:off x="3263438" y="2005902"/>
            <a:ext cx="1878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Natur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4685084B-61C5-44E1-AD9B-C08BEBE128CB}"/>
              </a:ext>
            </a:extLst>
          </p:cNvPr>
          <p:cNvSpPr txBox="1"/>
          <p:nvPr/>
        </p:nvSpPr>
        <p:spPr>
          <a:xfrm>
            <a:off x="4734702" y="3867110"/>
            <a:ext cx="1878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drohen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3" name="TextBox 42">
            <a:extLst>
              <a:ext uri="{FF2B5EF4-FFF2-40B4-BE49-F238E27FC236}">
                <a16:creationId xmlns:a16="http://schemas.microsoft.com/office/drawing/2014/main" id="{4DC9409D-0084-4E8E-9F18-B728ED0C9B91}"/>
              </a:ext>
            </a:extLst>
          </p:cNvPr>
          <p:cNvSpPr txBox="1"/>
          <p:nvPr/>
        </p:nvSpPr>
        <p:spPr>
          <a:xfrm>
            <a:off x="11277" y="4047529"/>
            <a:ext cx="1878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Hilfe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4" name="TextBox 43">
            <a:extLst>
              <a:ext uri="{FF2B5EF4-FFF2-40B4-BE49-F238E27FC236}">
                <a16:creationId xmlns:a16="http://schemas.microsoft.com/office/drawing/2014/main" id="{CF652145-4C57-4B03-BC4A-3B707DAF4C13}"/>
              </a:ext>
            </a:extLst>
          </p:cNvPr>
          <p:cNvSpPr txBox="1"/>
          <p:nvPr/>
        </p:nvSpPr>
        <p:spPr>
          <a:xfrm>
            <a:off x="2233022" y="5097075"/>
            <a:ext cx="25016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Wetter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5" name="Rectangle 2" descr="rectangle that moves down the slide to show the 60 second timer">
            <a:extLst>
              <a:ext uri="{FF2B5EF4-FFF2-40B4-BE49-F238E27FC236}">
                <a16:creationId xmlns:a16="http://schemas.microsoft.com/office/drawing/2014/main" id="{45F57714-49CA-407D-B5F4-F688B610C806}"/>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46" name="Rectangle 3" descr="rectangle for timer">
            <a:extLst>
              <a:ext uri="{FF2B5EF4-FFF2-40B4-BE49-F238E27FC236}">
                <a16:creationId xmlns:a16="http://schemas.microsoft.com/office/drawing/2014/main" id="{BDF4B94A-AECE-43FF-B495-37F8E06C9F54}"/>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47" name="Line 7" descr="top line for timer, 60 seconds">
            <a:extLst>
              <a:ext uri="{FF2B5EF4-FFF2-40B4-BE49-F238E27FC236}">
                <a16:creationId xmlns:a16="http://schemas.microsoft.com/office/drawing/2014/main" id="{CE6C8CE0-0995-4FF9-A6D0-CF9F76EDB222}"/>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48" name="Text Box 12">
            <a:extLst>
              <a:ext uri="{FF2B5EF4-FFF2-40B4-BE49-F238E27FC236}">
                <a16:creationId xmlns:a16="http://schemas.microsoft.com/office/drawing/2014/main" id="{F2E0B338-9F7A-4328-BA33-23E6744A36F6}"/>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49" name="Line 4" descr="line to show the length of 60 seconds">
            <a:extLst>
              <a:ext uri="{FF2B5EF4-FFF2-40B4-BE49-F238E27FC236}">
                <a16:creationId xmlns:a16="http://schemas.microsoft.com/office/drawing/2014/main" id="{6E8573EA-C114-442A-83E7-75FDB1AA292E}"/>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50" name="Text Box 10">
            <a:extLst>
              <a:ext uri="{FF2B5EF4-FFF2-40B4-BE49-F238E27FC236}">
                <a16:creationId xmlns:a16="http://schemas.microsoft.com/office/drawing/2014/main" id="{69D23825-7FBD-4364-A761-06A39EC1D4FE}"/>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51" name="Line 9" descr="bottom line for timer, 0 seconds">
            <a:extLst>
              <a:ext uri="{FF2B5EF4-FFF2-40B4-BE49-F238E27FC236}">
                <a16:creationId xmlns:a16="http://schemas.microsoft.com/office/drawing/2014/main" id="{65C5B83F-CC6D-406B-916F-F39CA45C1BB6}"/>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52" name="Text Box 14">
            <a:extLst>
              <a:ext uri="{FF2B5EF4-FFF2-40B4-BE49-F238E27FC236}">
                <a16:creationId xmlns:a16="http://schemas.microsoft.com/office/drawing/2014/main" id="{E44697F9-A405-4FD7-9507-15294670C134}"/>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53" name="Rectangle 52" descr="box to hide timer as it goes off the page">
            <a:extLst>
              <a:ext uri="{FF2B5EF4-FFF2-40B4-BE49-F238E27FC236}">
                <a16:creationId xmlns:a16="http://schemas.microsoft.com/office/drawing/2014/main" id="{0DFBB40E-462D-44C4-893E-9EA1A0BAC094}"/>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4" name="AutoShape 11">
            <a:hlinkClick r:id="" action="ppaction://noaction" highlightClick="1"/>
            <a:extLst>
              <a:ext uri="{FF2B5EF4-FFF2-40B4-BE49-F238E27FC236}">
                <a16:creationId xmlns:a16="http://schemas.microsoft.com/office/drawing/2014/main" id="{910DC352-2343-4EC6-A09E-962D98FF9499}"/>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Tree>
    <p:extLst>
      <p:ext uri="{BB962C8B-B14F-4D97-AF65-F5344CB8AC3E}">
        <p14:creationId xmlns:p14="http://schemas.microsoft.com/office/powerpoint/2010/main" val="1863933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46"/>
                                        </p:tgtEl>
                                      </p:cBhvr>
                                    </p:animEffect>
                                    <p:set>
                                      <p:cBhvr>
                                        <p:cTn id="7" dur="1" fill="hold">
                                          <p:stCondLst>
                                            <p:cond delay="58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21821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18213" y="373638"/>
            <a:ext cx="85008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auf Deutsch?</a:t>
            </a:r>
          </a:p>
        </p:txBody>
      </p:sp>
      <p:sp>
        <p:nvSpPr>
          <p:cNvPr id="8" name="TextBox 7">
            <a:extLst>
              <a:ext uri="{FF2B5EF4-FFF2-40B4-BE49-F238E27FC236}">
                <a16:creationId xmlns:a16="http://schemas.microsoft.com/office/drawing/2014/main" id="{574C6534-B628-46DD-AAB1-68811A6F958A}"/>
              </a:ext>
            </a:extLst>
          </p:cNvPr>
          <p:cNvSpPr txBox="1"/>
          <p:nvPr/>
        </p:nvSpPr>
        <p:spPr>
          <a:xfrm>
            <a:off x="7368224" y="3859579"/>
            <a:ext cx="23541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b="1" dirty="0">
                <a:solidFill>
                  <a:srgbClr val="4472C4">
                    <a:lumMod val="50000"/>
                  </a:srgbClr>
                </a:solidFill>
                <a:latin typeface="Century Gothic" panose="020F0302020204030204"/>
              </a:rPr>
              <a:t>for it, for that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9" name="Picture 6" descr="Footballer, Football, Sport, Game, Boy, Outfit">
            <a:extLst>
              <a:ext uri="{FF2B5EF4-FFF2-40B4-BE49-F238E27FC236}">
                <a16:creationId xmlns:a16="http://schemas.microsoft.com/office/drawing/2014/main" id="{B2EB62CB-F0AC-4F77-81D1-799DCC45AC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3487" y="1446990"/>
            <a:ext cx="836771" cy="14175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6D7312C-B597-43D0-912D-840922574712}"/>
              </a:ext>
            </a:extLst>
          </p:cNvPr>
          <p:cNvSpPr txBox="1"/>
          <p:nvPr/>
        </p:nvSpPr>
        <p:spPr>
          <a:xfrm>
            <a:off x="1524127" y="2180620"/>
            <a:ext cx="13193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1" name="Picture 14" descr="Message, Chat, Communication, Symbol, Business, Web">
            <a:extLst>
              <a:ext uri="{FF2B5EF4-FFF2-40B4-BE49-F238E27FC236}">
                <a16:creationId xmlns:a16="http://schemas.microsoft.com/office/drawing/2014/main" id="{6B4295E2-76FB-496C-87F7-2036E40BDA2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140" y="2967913"/>
            <a:ext cx="1018733" cy="94643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2810273-CCAF-4CE7-B43E-1B72BE9C2416}"/>
              </a:ext>
            </a:extLst>
          </p:cNvPr>
          <p:cNvSpPr txBox="1"/>
          <p:nvPr/>
        </p:nvSpPr>
        <p:spPr>
          <a:xfrm>
            <a:off x="211414" y="3906467"/>
            <a:ext cx="19557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about 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3" name="Picture 18" descr="Brain, Mind, Psychology, Idea, Hearts, Love, Drawing">
            <a:extLst>
              <a:ext uri="{FF2B5EF4-FFF2-40B4-BE49-F238E27FC236}">
                <a16:creationId xmlns:a16="http://schemas.microsoft.com/office/drawing/2014/main" id="{A67EB647-D29C-4C4A-931F-AA8E59B2640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720" r="20235"/>
          <a:stretch/>
        </p:blipFill>
        <p:spPr bwMode="auto">
          <a:xfrm>
            <a:off x="611362" y="4690233"/>
            <a:ext cx="1051319" cy="9464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2" descr="Newspaper, News, Read">
            <a:extLst>
              <a:ext uri="{FF2B5EF4-FFF2-40B4-BE49-F238E27FC236}">
                <a16:creationId xmlns:a16="http://schemas.microsoft.com/office/drawing/2014/main" id="{356F4B78-AA5E-4CA3-898C-EE414183E9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52336" y="5005057"/>
            <a:ext cx="1115828" cy="102083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200F974-7B97-4FC6-BA80-A341AEA1CEFF}"/>
              </a:ext>
            </a:extLst>
          </p:cNvPr>
          <p:cNvSpPr txBox="1"/>
          <p:nvPr/>
        </p:nvSpPr>
        <p:spPr>
          <a:xfrm>
            <a:off x="4881097" y="5005057"/>
            <a:ext cx="26292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get informed about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87FD26B6-0B9A-4288-A2EA-2518A21C7C30}"/>
              </a:ext>
            </a:extLst>
          </p:cNvPr>
          <p:cNvSpPr txBox="1"/>
          <p:nvPr/>
        </p:nvSpPr>
        <p:spPr>
          <a:xfrm>
            <a:off x="7647337" y="5640446"/>
            <a:ext cx="20353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protection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9" name="Picture 30" descr="Recycle, Green, Earth, Environment, Ecology">
            <a:extLst>
              <a:ext uri="{FF2B5EF4-FFF2-40B4-BE49-F238E27FC236}">
                <a16:creationId xmlns:a16="http://schemas.microsoft.com/office/drawing/2014/main" id="{D35708B2-2CF8-46F2-AD8A-9F6C9BB4BCF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05782" y="1452446"/>
            <a:ext cx="963838" cy="10013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2" descr="Rappelling, Abseiling, Abyss, Climbing, Rope, Cliff">
            <a:extLst>
              <a:ext uri="{FF2B5EF4-FFF2-40B4-BE49-F238E27FC236}">
                <a16:creationId xmlns:a16="http://schemas.microsoft.com/office/drawing/2014/main" id="{60F61ECF-681F-48C6-9588-B65EF7A42F9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41561" b="16949"/>
          <a:stretch/>
        </p:blipFill>
        <p:spPr bwMode="auto">
          <a:xfrm>
            <a:off x="3585390" y="3296015"/>
            <a:ext cx="1563969" cy="129776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DC3530B-05BB-4BB2-A033-2B299BF843AA}"/>
              </a:ext>
            </a:extLst>
          </p:cNvPr>
          <p:cNvSpPr txBox="1"/>
          <p:nvPr/>
        </p:nvSpPr>
        <p:spPr>
          <a:xfrm>
            <a:off x="4317708" y="3544789"/>
            <a:ext cx="19682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extreme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2" name="Rectangle 21">
            <a:extLst>
              <a:ext uri="{FF2B5EF4-FFF2-40B4-BE49-F238E27FC236}">
                <a16:creationId xmlns:a16="http://schemas.microsoft.com/office/drawing/2014/main" id="{D742BEA9-AF74-4F9C-8A30-1EC45F1923BB}"/>
              </a:ext>
            </a:extLst>
          </p:cNvPr>
          <p:cNvSpPr/>
          <p:nvPr/>
        </p:nvSpPr>
        <p:spPr>
          <a:xfrm>
            <a:off x="1813613" y="1302646"/>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a:t>
            </a:r>
          </a:p>
        </p:txBody>
      </p:sp>
      <p:sp>
        <p:nvSpPr>
          <p:cNvPr id="23" name="Rectangle 22">
            <a:extLst>
              <a:ext uri="{FF2B5EF4-FFF2-40B4-BE49-F238E27FC236}">
                <a16:creationId xmlns:a16="http://schemas.microsoft.com/office/drawing/2014/main" id="{149B46A9-0048-45EB-80BE-3156C2AFA32B}"/>
              </a:ext>
            </a:extLst>
          </p:cNvPr>
          <p:cNvSpPr/>
          <p:nvPr/>
        </p:nvSpPr>
        <p:spPr>
          <a:xfrm>
            <a:off x="5372647" y="130514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B</a:t>
            </a:r>
          </a:p>
        </p:txBody>
      </p:sp>
      <p:sp>
        <p:nvSpPr>
          <p:cNvPr id="24" name="Rectangle 23">
            <a:extLst>
              <a:ext uri="{FF2B5EF4-FFF2-40B4-BE49-F238E27FC236}">
                <a16:creationId xmlns:a16="http://schemas.microsoft.com/office/drawing/2014/main" id="{3252A829-1299-4FFC-8DDA-0E1D6C1FF5BC}"/>
              </a:ext>
            </a:extLst>
          </p:cNvPr>
          <p:cNvSpPr/>
          <p:nvPr/>
        </p:nvSpPr>
        <p:spPr>
          <a:xfrm>
            <a:off x="242879" y="2906907"/>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C</a:t>
            </a:r>
          </a:p>
        </p:txBody>
      </p:sp>
      <p:sp>
        <p:nvSpPr>
          <p:cNvPr id="25" name="Rectangle 24">
            <a:extLst>
              <a:ext uri="{FF2B5EF4-FFF2-40B4-BE49-F238E27FC236}">
                <a16:creationId xmlns:a16="http://schemas.microsoft.com/office/drawing/2014/main" id="{53F4284F-3BDC-457A-AC5B-829E0DFF8A14}"/>
              </a:ext>
            </a:extLst>
          </p:cNvPr>
          <p:cNvSpPr/>
          <p:nvPr/>
        </p:nvSpPr>
        <p:spPr>
          <a:xfrm>
            <a:off x="3834437" y="290795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D</a:t>
            </a:r>
          </a:p>
        </p:txBody>
      </p:sp>
      <p:sp>
        <p:nvSpPr>
          <p:cNvPr id="26" name="Rectangle 25">
            <a:extLst>
              <a:ext uri="{FF2B5EF4-FFF2-40B4-BE49-F238E27FC236}">
                <a16:creationId xmlns:a16="http://schemas.microsoft.com/office/drawing/2014/main" id="{DBDFD4DE-4327-42F8-A6D1-88270D5253E4}"/>
              </a:ext>
            </a:extLst>
          </p:cNvPr>
          <p:cNvSpPr/>
          <p:nvPr/>
        </p:nvSpPr>
        <p:spPr>
          <a:xfrm>
            <a:off x="7452071" y="2909640"/>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E</a:t>
            </a:r>
          </a:p>
        </p:txBody>
      </p:sp>
      <p:sp>
        <p:nvSpPr>
          <p:cNvPr id="27" name="Rectangle 26">
            <a:extLst>
              <a:ext uri="{FF2B5EF4-FFF2-40B4-BE49-F238E27FC236}">
                <a16:creationId xmlns:a16="http://schemas.microsoft.com/office/drawing/2014/main" id="{9F278950-326F-40F9-9953-F62006F8A5E2}"/>
              </a:ext>
            </a:extLst>
          </p:cNvPr>
          <p:cNvSpPr/>
          <p:nvPr/>
        </p:nvSpPr>
        <p:spPr>
          <a:xfrm>
            <a:off x="242879" y="460305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F</a:t>
            </a:r>
          </a:p>
        </p:txBody>
      </p:sp>
      <p:sp>
        <p:nvSpPr>
          <p:cNvPr id="28" name="Rectangle 27">
            <a:extLst>
              <a:ext uri="{FF2B5EF4-FFF2-40B4-BE49-F238E27FC236}">
                <a16:creationId xmlns:a16="http://schemas.microsoft.com/office/drawing/2014/main" id="{464402DF-28F6-49FE-A8E4-BA8B23583C6F}"/>
              </a:ext>
            </a:extLst>
          </p:cNvPr>
          <p:cNvSpPr/>
          <p:nvPr/>
        </p:nvSpPr>
        <p:spPr>
          <a:xfrm>
            <a:off x="3838878" y="460305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G</a:t>
            </a:r>
          </a:p>
        </p:txBody>
      </p:sp>
      <p:sp>
        <p:nvSpPr>
          <p:cNvPr id="29" name="Rectangle 28">
            <a:extLst>
              <a:ext uri="{FF2B5EF4-FFF2-40B4-BE49-F238E27FC236}">
                <a16:creationId xmlns:a16="http://schemas.microsoft.com/office/drawing/2014/main" id="{6555954A-A338-49A3-9D58-5AADD5913D53}"/>
              </a:ext>
            </a:extLst>
          </p:cNvPr>
          <p:cNvSpPr/>
          <p:nvPr/>
        </p:nvSpPr>
        <p:spPr>
          <a:xfrm>
            <a:off x="7474873" y="460305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H</a:t>
            </a:r>
          </a:p>
        </p:txBody>
      </p:sp>
      <p:sp>
        <p:nvSpPr>
          <p:cNvPr id="30" name="TextBox 29">
            <a:extLst>
              <a:ext uri="{FF2B5EF4-FFF2-40B4-BE49-F238E27FC236}">
                <a16:creationId xmlns:a16="http://schemas.microsoft.com/office/drawing/2014/main" id="{6DF13CCE-8676-43FD-9FD9-6CC8938CE324}"/>
              </a:ext>
            </a:extLst>
          </p:cNvPr>
          <p:cNvSpPr txBox="1"/>
          <p:nvPr/>
        </p:nvSpPr>
        <p:spPr>
          <a:xfrm>
            <a:off x="4356503" y="2375026"/>
            <a:ext cx="31158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environment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2" name="Picture 4" descr="Age, Bacteria, Biology, Blue, Brie, Bug, Cheese, Dairy">
            <a:extLst>
              <a:ext uri="{FF2B5EF4-FFF2-40B4-BE49-F238E27FC236}">
                <a16:creationId xmlns:a16="http://schemas.microsoft.com/office/drawing/2014/main" id="{14A2E0E6-FCF2-4EB2-9ACF-5D19C34453B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51469" y="3173385"/>
            <a:ext cx="1227085" cy="705574"/>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A3274462-19F4-4F54-AF27-F388C069D327}"/>
              </a:ext>
            </a:extLst>
          </p:cNvPr>
          <p:cNvSpPr txBox="1"/>
          <p:nvPr/>
        </p:nvSpPr>
        <p:spPr>
          <a:xfrm>
            <a:off x="-17534" y="5633481"/>
            <a:ext cx="2413638"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entstehen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7" name="Picture 26" descr="Shield, Medieval, Knight, Cross, Battle, Weapon">
            <a:extLst>
              <a:ext uri="{FF2B5EF4-FFF2-40B4-BE49-F238E27FC236}">
                <a16:creationId xmlns:a16="http://schemas.microsoft.com/office/drawing/2014/main" id="{9EA6ECC8-9E42-4374-BECA-C035E28B6E3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48597" y="4612506"/>
            <a:ext cx="748715" cy="1020975"/>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2" descr="rectangle that moves down the slide to show the 60 second timer">
            <a:extLst>
              <a:ext uri="{FF2B5EF4-FFF2-40B4-BE49-F238E27FC236}">
                <a16:creationId xmlns:a16="http://schemas.microsoft.com/office/drawing/2014/main" id="{78042553-1998-4514-A488-E7552DA1B5BE}"/>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33" name="Rectangle 3" descr="rectangle for timer">
            <a:extLst>
              <a:ext uri="{FF2B5EF4-FFF2-40B4-BE49-F238E27FC236}">
                <a16:creationId xmlns:a16="http://schemas.microsoft.com/office/drawing/2014/main" id="{55AC8086-0DD9-4799-BE4E-A2FF0280E5E4}"/>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34" name="Line 7" descr="top line for timer, 60 seconds">
            <a:extLst>
              <a:ext uri="{FF2B5EF4-FFF2-40B4-BE49-F238E27FC236}">
                <a16:creationId xmlns:a16="http://schemas.microsoft.com/office/drawing/2014/main" id="{6216434E-4695-4042-8C97-AA72EBE2E0F3}"/>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35" name="Text Box 12">
            <a:extLst>
              <a:ext uri="{FF2B5EF4-FFF2-40B4-BE49-F238E27FC236}">
                <a16:creationId xmlns:a16="http://schemas.microsoft.com/office/drawing/2014/main" id="{90BCE043-EE46-4589-8BD6-D758DE58885D}"/>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36" name="Line 4" descr="line to show the length of 60 seconds">
            <a:extLst>
              <a:ext uri="{FF2B5EF4-FFF2-40B4-BE49-F238E27FC236}">
                <a16:creationId xmlns:a16="http://schemas.microsoft.com/office/drawing/2014/main" id="{9541F774-A2E3-4CFD-9826-B3DDFFAC00D6}"/>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38" name="Text Box 10">
            <a:extLst>
              <a:ext uri="{FF2B5EF4-FFF2-40B4-BE49-F238E27FC236}">
                <a16:creationId xmlns:a16="http://schemas.microsoft.com/office/drawing/2014/main" id="{6B804C5A-A4E7-411F-923A-344A70F51987}"/>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39" name="Line 9" descr="bottom line for timer, 0 seconds">
            <a:extLst>
              <a:ext uri="{FF2B5EF4-FFF2-40B4-BE49-F238E27FC236}">
                <a16:creationId xmlns:a16="http://schemas.microsoft.com/office/drawing/2014/main" id="{08821126-9987-4EE8-97AE-D9DDF9AD3D2D}"/>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40" name="Text Box 14">
            <a:extLst>
              <a:ext uri="{FF2B5EF4-FFF2-40B4-BE49-F238E27FC236}">
                <a16:creationId xmlns:a16="http://schemas.microsoft.com/office/drawing/2014/main" id="{5C1E000F-9620-4961-9804-B72E9A38E264}"/>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41" name="Rectangle 40" descr="box to hide timer as it goes off the page">
            <a:extLst>
              <a:ext uri="{FF2B5EF4-FFF2-40B4-BE49-F238E27FC236}">
                <a16:creationId xmlns:a16="http://schemas.microsoft.com/office/drawing/2014/main" id="{126CF077-D1D0-4237-B31B-18237C8A9D68}"/>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2" name="AutoShape 11">
            <a:hlinkClick r:id="" action="ppaction://noaction" highlightClick="1"/>
            <a:extLst>
              <a:ext uri="{FF2B5EF4-FFF2-40B4-BE49-F238E27FC236}">
                <a16:creationId xmlns:a16="http://schemas.microsoft.com/office/drawing/2014/main" id="{BA96C0FE-7274-4599-9D08-A7567E5F5DA5}"/>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Tree>
    <p:extLst>
      <p:ext uri="{BB962C8B-B14F-4D97-AF65-F5344CB8AC3E}">
        <p14:creationId xmlns:p14="http://schemas.microsoft.com/office/powerpoint/2010/main" val="898036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33"/>
                                        </p:tgtEl>
                                      </p:cBhvr>
                                    </p:animEffect>
                                    <p:set>
                                      <p:cBhvr>
                                        <p:cTn id="7" dur="1" fill="hold">
                                          <p:stCondLst>
                                            <p:cond delay="58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12" descr="Door, Glass Door, Glazed Door, Entrance Door">
            <a:extLst>
              <a:ext uri="{FF2B5EF4-FFF2-40B4-BE49-F238E27FC236}">
                <a16:creationId xmlns:a16="http://schemas.microsoft.com/office/drawing/2014/main" id="{E126300C-D173-45AE-BDEC-1B69EB1F9C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6593" y="3054882"/>
            <a:ext cx="703586" cy="12265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21821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A72E7958-0B71-4FFB-885D-2C8C55E3EAE0}"/>
              </a:ext>
            </a:extLst>
          </p:cNvPr>
          <p:cNvSpPr txBox="1"/>
          <p:nvPr/>
        </p:nvSpPr>
        <p:spPr>
          <a:xfrm>
            <a:off x="6087677" y="5126392"/>
            <a:ext cx="32127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b="1" dirty="0">
                <a:solidFill>
                  <a:srgbClr val="4472C4">
                    <a:lumMod val="50000"/>
                  </a:srgbClr>
                </a:solidFill>
                <a:latin typeface="Century Gothic" panose="020F0302020204030204"/>
              </a:rPr>
              <a:t>on it, to 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8" name="Group 7">
            <a:extLst>
              <a:ext uri="{FF2B5EF4-FFF2-40B4-BE49-F238E27FC236}">
                <a16:creationId xmlns:a16="http://schemas.microsoft.com/office/drawing/2014/main" id="{93F14513-B4E3-469E-9D94-C2132C4B2776}"/>
              </a:ext>
            </a:extLst>
          </p:cNvPr>
          <p:cNvGrpSpPr/>
          <p:nvPr/>
        </p:nvGrpSpPr>
        <p:grpSpPr>
          <a:xfrm>
            <a:off x="6015134" y="5047035"/>
            <a:ext cx="763061" cy="886817"/>
            <a:chOff x="4959541" y="5091717"/>
            <a:chExt cx="763061" cy="886817"/>
          </a:xfrm>
        </p:grpSpPr>
        <p:pic>
          <p:nvPicPr>
            <p:cNvPr id="23" name="Picture 2" descr="Table, Furniture, Wooden">
              <a:extLst>
                <a:ext uri="{FF2B5EF4-FFF2-40B4-BE49-F238E27FC236}">
                  <a16:creationId xmlns:a16="http://schemas.microsoft.com/office/drawing/2014/main" id="{F95A7A28-21CA-4BA0-B895-0A760DB583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9541" y="5342650"/>
              <a:ext cx="763061" cy="635884"/>
            </a:xfrm>
            <a:prstGeom prst="rect">
              <a:avLst/>
            </a:prstGeom>
            <a:noFill/>
            <a:extLst>
              <a:ext uri="{909E8E84-426E-40DD-AFC4-6F175D3DCCD1}">
                <a14:hiddenFill xmlns:a14="http://schemas.microsoft.com/office/drawing/2010/main">
                  <a:solidFill>
                    <a:srgbClr val="FFFFFF"/>
                  </a:solidFill>
                </a14:hiddenFill>
              </a:ext>
            </a:extLst>
          </p:spPr>
        </p:pic>
        <p:sp>
          <p:nvSpPr>
            <p:cNvPr id="24" name="Arrow: Down 23">
              <a:extLst>
                <a:ext uri="{FF2B5EF4-FFF2-40B4-BE49-F238E27FC236}">
                  <a16:creationId xmlns:a16="http://schemas.microsoft.com/office/drawing/2014/main" id="{79419971-8E25-4AC7-98AC-5BB7F8F4E1B6}"/>
                </a:ext>
              </a:extLst>
            </p:cNvPr>
            <p:cNvSpPr/>
            <p:nvPr/>
          </p:nvSpPr>
          <p:spPr>
            <a:xfrm>
              <a:off x="5025465" y="5091717"/>
              <a:ext cx="443345" cy="409801"/>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25" name="Picture 10" descr="Men, White Background, Standing, Full Length, Cut Out">
            <a:extLst>
              <a:ext uri="{FF2B5EF4-FFF2-40B4-BE49-F238E27FC236}">
                <a16:creationId xmlns:a16="http://schemas.microsoft.com/office/drawing/2014/main" id="{43E4BA0C-1D8E-4E96-949D-08D39F29FE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35431" y="3368953"/>
            <a:ext cx="865909" cy="86590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4055E42-B41D-4CCA-8DF8-242CDD2AAD34}"/>
              </a:ext>
            </a:extLst>
          </p:cNvPr>
          <p:cNvSpPr txBox="1"/>
          <p:nvPr/>
        </p:nvSpPr>
        <p:spPr>
          <a:xfrm>
            <a:off x="7196107" y="4208664"/>
            <a:ext cx="29490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before, in front of,</a:t>
            </a:r>
            <a:r>
              <a:rPr kumimoji="0" lang="en-GB"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in the face of</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7" name="Picture 16" descr="Woman, Hair, Long Hair, Character, Angry, Glasses">
            <a:extLst>
              <a:ext uri="{FF2B5EF4-FFF2-40B4-BE49-F238E27FC236}">
                <a16:creationId xmlns:a16="http://schemas.microsoft.com/office/drawing/2014/main" id="{CC9D5E8D-827A-4816-A469-8B39501F1CC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2228" y="2930621"/>
            <a:ext cx="1542720" cy="154272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0" descr="Email, Email Marketing, Newsletter, Message, Business">
            <a:extLst>
              <a:ext uri="{FF2B5EF4-FFF2-40B4-BE49-F238E27FC236}">
                <a16:creationId xmlns:a16="http://schemas.microsoft.com/office/drawing/2014/main" id="{1EEF8B1D-FA76-447D-A146-0E0F01074F7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1471" y="1810337"/>
            <a:ext cx="1389465" cy="93933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35701B3-80A3-44BC-9B5B-3E26250DB369}"/>
              </a:ext>
            </a:extLst>
          </p:cNvPr>
          <p:cNvSpPr txBox="1"/>
          <p:nvPr/>
        </p:nvSpPr>
        <p:spPr>
          <a:xfrm>
            <a:off x="7363009" y="2004477"/>
            <a:ext cx="22207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inform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0" name="Picture 24" descr="Tree, Trunk, Leaves, Branches, Nature, Outdoors">
            <a:extLst>
              <a:ext uri="{FF2B5EF4-FFF2-40B4-BE49-F238E27FC236}">
                <a16:creationId xmlns:a16="http://schemas.microsoft.com/office/drawing/2014/main" id="{CD513ECC-C062-4436-BB1C-A035ACB8238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42355" y="1684684"/>
            <a:ext cx="898042" cy="97085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8" descr="Clouds, Sunny, Warm, Patches, Weather, Partly, Cloudy">
            <a:extLst>
              <a:ext uri="{FF2B5EF4-FFF2-40B4-BE49-F238E27FC236}">
                <a16:creationId xmlns:a16="http://schemas.microsoft.com/office/drawing/2014/main" id="{03B6A4CD-5011-4ACA-BC9B-AB2386AEDB7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38007" y="4773476"/>
            <a:ext cx="1231629" cy="113834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4" descr="Mentor Icon, Tutor Icon, Mentor, Tutor, Mentoring">
            <a:extLst>
              <a:ext uri="{FF2B5EF4-FFF2-40B4-BE49-F238E27FC236}">
                <a16:creationId xmlns:a16="http://schemas.microsoft.com/office/drawing/2014/main" id="{E5F84C25-DB43-4BC3-8365-8320E1015DE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6067" y="3052514"/>
            <a:ext cx="1004371" cy="100437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EC205DDC-5CC5-4FE6-A802-AB78F2948260}"/>
              </a:ext>
            </a:extLst>
          </p:cNvPr>
          <p:cNvSpPr/>
          <p:nvPr/>
        </p:nvSpPr>
        <p:spPr>
          <a:xfrm>
            <a:off x="2414574" y="123172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a:t>
            </a:r>
          </a:p>
        </p:txBody>
      </p:sp>
      <p:sp>
        <p:nvSpPr>
          <p:cNvPr id="34" name="Rectangle 33">
            <a:extLst>
              <a:ext uri="{FF2B5EF4-FFF2-40B4-BE49-F238E27FC236}">
                <a16:creationId xmlns:a16="http://schemas.microsoft.com/office/drawing/2014/main" id="{2E345E41-6B63-45A9-B93F-B11F0733DC9D}"/>
              </a:ext>
            </a:extLst>
          </p:cNvPr>
          <p:cNvSpPr/>
          <p:nvPr/>
        </p:nvSpPr>
        <p:spPr>
          <a:xfrm>
            <a:off x="6305826" y="1234984"/>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B</a:t>
            </a:r>
          </a:p>
        </p:txBody>
      </p:sp>
      <p:sp>
        <p:nvSpPr>
          <p:cNvPr id="35" name="Rectangle 34">
            <a:extLst>
              <a:ext uri="{FF2B5EF4-FFF2-40B4-BE49-F238E27FC236}">
                <a16:creationId xmlns:a16="http://schemas.microsoft.com/office/drawing/2014/main" id="{4AED7EEA-6A04-4926-9A26-CC893E52D1FD}"/>
              </a:ext>
            </a:extLst>
          </p:cNvPr>
          <p:cNvSpPr/>
          <p:nvPr/>
        </p:nvSpPr>
        <p:spPr>
          <a:xfrm>
            <a:off x="108786" y="2867189"/>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C</a:t>
            </a:r>
          </a:p>
        </p:txBody>
      </p:sp>
      <p:sp>
        <p:nvSpPr>
          <p:cNvPr id="36" name="Rectangle 35">
            <a:extLst>
              <a:ext uri="{FF2B5EF4-FFF2-40B4-BE49-F238E27FC236}">
                <a16:creationId xmlns:a16="http://schemas.microsoft.com/office/drawing/2014/main" id="{C1A2DF5F-464D-4E9C-B69F-041E99F3EB01}"/>
              </a:ext>
            </a:extLst>
          </p:cNvPr>
          <p:cNvSpPr/>
          <p:nvPr/>
        </p:nvSpPr>
        <p:spPr>
          <a:xfrm>
            <a:off x="3772580" y="2874021"/>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D</a:t>
            </a:r>
          </a:p>
        </p:txBody>
      </p:sp>
      <p:sp>
        <p:nvSpPr>
          <p:cNvPr id="37" name="Rectangle 36">
            <a:extLst>
              <a:ext uri="{FF2B5EF4-FFF2-40B4-BE49-F238E27FC236}">
                <a16:creationId xmlns:a16="http://schemas.microsoft.com/office/drawing/2014/main" id="{6064D46D-C077-4C04-AE46-F648F18A4A6B}"/>
              </a:ext>
            </a:extLst>
          </p:cNvPr>
          <p:cNvSpPr/>
          <p:nvPr/>
        </p:nvSpPr>
        <p:spPr>
          <a:xfrm>
            <a:off x="7429668" y="2867189"/>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E</a:t>
            </a:r>
          </a:p>
        </p:txBody>
      </p:sp>
      <p:sp>
        <p:nvSpPr>
          <p:cNvPr id="38" name="Rectangle 37">
            <a:extLst>
              <a:ext uri="{FF2B5EF4-FFF2-40B4-BE49-F238E27FC236}">
                <a16:creationId xmlns:a16="http://schemas.microsoft.com/office/drawing/2014/main" id="{EF983759-A28D-4C71-BEC9-5BC26CA2B1AF}"/>
              </a:ext>
            </a:extLst>
          </p:cNvPr>
          <p:cNvSpPr/>
          <p:nvPr/>
        </p:nvSpPr>
        <p:spPr>
          <a:xfrm>
            <a:off x="2414574" y="4547510"/>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F</a:t>
            </a:r>
          </a:p>
        </p:txBody>
      </p:sp>
      <p:sp>
        <p:nvSpPr>
          <p:cNvPr id="39" name="Rectangle 38">
            <a:extLst>
              <a:ext uri="{FF2B5EF4-FFF2-40B4-BE49-F238E27FC236}">
                <a16:creationId xmlns:a16="http://schemas.microsoft.com/office/drawing/2014/main" id="{A9AFB900-149A-45A6-8D26-70C6B0EBC586}"/>
              </a:ext>
            </a:extLst>
          </p:cNvPr>
          <p:cNvSpPr/>
          <p:nvPr/>
        </p:nvSpPr>
        <p:spPr>
          <a:xfrm>
            <a:off x="6305826" y="4538380"/>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G</a:t>
            </a:r>
          </a:p>
        </p:txBody>
      </p:sp>
      <p:sp>
        <p:nvSpPr>
          <p:cNvPr id="42" name="TextBox 41">
            <a:extLst>
              <a:ext uri="{FF2B5EF4-FFF2-40B4-BE49-F238E27FC236}">
                <a16:creationId xmlns:a16="http://schemas.microsoft.com/office/drawing/2014/main" id="{4685084B-61C5-44E1-AD9B-C08BEBE128CB}"/>
              </a:ext>
            </a:extLst>
          </p:cNvPr>
          <p:cNvSpPr txBox="1"/>
          <p:nvPr/>
        </p:nvSpPr>
        <p:spPr>
          <a:xfrm>
            <a:off x="4749441" y="3867110"/>
            <a:ext cx="2267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threaten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3" name="TextBox 42">
            <a:extLst>
              <a:ext uri="{FF2B5EF4-FFF2-40B4-BE49-F238E27FC236}">
                <a16:creationId xmlns:a16="http://schemas.microsoft.com/office/drawing/2014/main" id="{4DC9409D-0084-4E8E-9F18-B728ED0C9B91}"/>
              </a:ext>
            </a:extLst>
          </p:cNvPr>
          <p:cNvSpPr txBox="1"/>
          <p:nvPr/>
        </p:nvSpPr>
        <p:spPr>
          <a:xfrm>
            <a:off x="26017" y="4047529"/>
            <a:ext cx="1878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help</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4" name="TextBox 43">
            <a:extLst>
              <a:ext uri="{FF2B5EF4-FFF2-40B4-BE49-F238E27FC236}">
                <a16:creationId xmlns:a16="http://schemas.microsoft.com/office/drawing/2014/main" id="{CF652145-4C57-4B03-BC4A-3B707DAF4C13}"/>
              </a:ext>
            </a:extLst>
          </p:cNvPr>
          <p:cNvSpPr txBox="1"/>
          <p:nvPr/>
        </p:nvSpPr>
        <p:spPr>
          <a:xfrm>
            <a:off x="2247762" y="5097075"/>
            <a:ext cx="25016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weather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5A176C0E-2B88-4D3E-858B-F9C509629947}"/>
              </a:ext>
            </a:extLst>
          </p:cNvPr>
          <p:cNvSpPr txBox="1"/>
          <p:nvPr/>
        </p:nvSpPr>
        <p:spPr>
          <a:xfrm>
            <a:off x="3605635" y="2084470"/>
            <a:ext cx="1878472"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nature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0" name="Rectangle 2" descr="rectangle that moves down the slide to show the 60 second timer">
            <a:extLst>
              <a:ext uri="{FF2B5EF4-FFF2-40B4-BE49-F238E27FC236}">
                <a16:creationId xmlns:a16="http://schemas.microsoft.com/office/drawing/2014/main" id="{5C76DCBC-596F-4F14-BF0A-CC7A7DFC0C98}"/>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46" name="Rectangle 3" descr="rectangle for timer">
            <a:extLst>
              <a:ext uri="{FF2B5EF4-FFF2-40B4-BE49-F238E27FC236}">
                <a16:creationId xmlns:a16="http://schemas.microsoft.com/office/drawing/2014/main" id="{F26B50D6-2EAB-4F4D-B2B0-2E18C61595BE}"/>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47" name="Line 7" descr="top line for timer, 60 seconds">
            <a:extLst>
              <a:ext uri="{FF2B5EF4-FFF2-40B4-BE49-F238E27FC236}">
                <a16:creationId xmlns:a16="http://schemas.microsoft.com/office/drawing/2014/main" id="{34D98650-644E-4A5F-9482-5125C8490A54}"/>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48" name="Text Box 12">
            <a:extLst>
              <a:ext uri="{FF2B5EF4-FFF2-40B4-BE49-F238E27FC236}">
                <a16:creationId xmlns:a16="http://schemas.microsoft.com/office/drawing/2014/main" id="{CBB3BA48-AD17-40B7-9AB2-1E51A41977A0}"/>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49" name="Line 4" descr="line to show the length of 60 seconds">
            <a:extLst>
              <a:ext uri="{FF2B5EF4-FFF2-40B4-BE49-F238E27FC236}">
                <a16:creationId xmlns:a16="http://schemas.microsoft.com/office/drawing/2014/main" id="{4113EE33-4235-4C7C-87A1-C594F163E36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50" name="Text Box 10">
            <a:extLst>
              <a:ext uri="{FF2B5EF4-FFF2-40B4-BE49-F238E27FC236}">
                <a16:creationId xmlns:a16="http://schemas.microsoft.com/office/drawing/2014/main" id="{A097439E-B693-4253-A55D-17D9C6D75B45}"/>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51" name="Line 9" descr="bottom line for timer, 0 seconds">
            <a:extLst>
              <a:ext uri="{FF2B5EF4-FFF2-40B4-BE49-F238E27FC236}">
                <a16:creationId xmlns:a16="http://schemas.microsoft.com/office/drawing/2014/main" id="{F2F89D1F-8562-42ED-A773-B3A3E9FCA41E}"/>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52" name="Text Box 14">
            <a:extLst>
              <a:ext uri="{FF2B5EF4-FFF2-40B4-BE49-F238E27FC236}">
                <a16:creationId xmlns:a16="http://schemas.microsoft.com/office/drawing/2014/main" id="{CC02D8AB-B9A9-4F86-B499-6D513E13CACC}"/>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53" name="Rectangle 52" descr="box to hide timer as it goes off the page">
            <a:extLst>
              <a:ext uri="{FF2B5EF4-FFF2-40B4-BE49-F238E27FC236}">
                <a16:creationId xmlns:a16="http://schemas.microsoft.com/office/drawing/2014/main" id="{2DEFA07B-6536-4193-BA0F-3DDB1E2CD8CD}"/>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4" name="AutoShape 11">
            <a:hlinkClick r:id="" action="ppaction://noaction" highlightClick="1"/>
            <a:extLst>
              <a:ext uri="{FF2B5EF4-FFF2-40B4-BE49-F238E27FC236}">
                <a16:creationId xmlns:a16="http://schemas.microsoft.com/office/drawing/2014/main" id="{969D5404-4C9E-4B0C-BA80-F51A54015C3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55" name="TextBox 54">
            <a:extLst>
              <a:ext uri="{FF2B5EF4-FFF2-40B4-BE49-F238E27FC236}">
                <a16:creationId xmlns:a16="http://schemas.microsoft.com/office/drawing/2014/main" id="{B13A5DF4-8520-4399-9247-DE76C1E61AA8}"/>
              </a:ext>
            </a:extLst>
          </p:cNvPr>
          <p:cNvSpPr txBox="1"/>
          <p:nvPr/>
        </p:nvSpPr>
        <p:spPr>
          <a:xfrm>
            <a:off x="3218213" y="373638"/>
            <a:ext cx="85008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auf Deutsch?</a:t>
            </a:r>
          </a:p>
        </p:txBody>
      </p:sp>
    </p:spTree>
    <p:extLst>
      <p:ext uri="{BB962C8B-B14F-4D97-AF65-F5344CB8AC3E}">
        <p14:creationId xmlns:p14="http://schemas.microsoft.com/office/powerpoint/2010/main" val="11849290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46"/>
                                        </p:tgtEl>
                                      </p:cBhvr>
                                    </p:animEffect>
                                    <p:set>
                                      <p:cBhvr>
                                        <p:cTn id="7" dur="1" fill="hold">
                                          <p:stCondLst>
                                            <p:cond delay="58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21821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18213" y="373638"/>
            <a:ext cx="85008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auf Deutsch?</a:t>
            </a:r>
          </a:p>
        </p:txBody>
      </p:sp>
      <p:sp>
        <p:nvSpPr>
          <p:cNvPr id="8" name="TextBox 7">
            <a:extLst>
              <a:ext uri="{FF2B5EF4-FFF2-40B4-BE49-F238E27FC236}">
                <a16:creationId xmlns:a16="http://schemas.microsoft.com/office/drawing/2014/main" id="{574C6534-B628-46DD-AAB1-68811A6F958A}"/>
              </a:ext>
            </a:extLst>
          </p:cNvPr>
          <p:cNvSpPr txBox="1"/>
          <p:nvPr/>
        </p:nvSpPr>
        <p:spPr>
          <a:xfrm>
            <a:off x="8297368" y="3859579"/>
            <a:ext cx="23541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b="1" dirty="0">
                <a:solidFill>
                  <a:srgbClr val="4472C4">
                    <a:lumMod val="50000"/>
                  </a:srgbClr>
                </a:solidFill>
                <a:latin typeface="Century Gothic" panose="020F0302020204030204"/>
              </a:rPr>
              <a:t>for it, for that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9" name="Picture 6" descr="Footballer, Football, Sport, Game, Boy, Outfit">
            <a:extLst>
              <a:ext uri="{FF2B5EF4-FFF2-40B4-BE49-F238E27FC236}">
                <a16:creationId xmlns:a16="http://schemas.microsoft.com/office/drawing/2014/main" id="{B2EB62CB-F0AC-4F77-81D1-799DCC45AC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2631" y="1446990"/>
            <a:ext cx="836771" cy="14175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6D7312C-B597-43D0-912D-840922574712}"/>
              </a:ext>
            </a:extLst>
          </p:cNvPr>
          <p:cNvSpPr txBox="1"/>
          <p:nvPr/>
        </p:nvSpPr>
        <p:spPr>
          <a:xfrm>
            <a:off x="2453271" y="2180620"/>
            <a:ext cx="13193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1" name="Picture 14" descr="Message, Chat, Communication, Symbol, Business, Web">
            <a:extLst>
              <a:ext uri="{FF2B5EF4-FFF2-40B4-BE49-F238E27FC236}">
                <a16:creationId xmlns:a16="http://schemas.microsoft.com/office/drawing/2014/main" id="{6B4295E2-76FB-496C-87F7-2036E40BDA2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8284" y="2967913"/>
            <a:ext cx="1018733" cy="94643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2810273-CCAF-4CE7-B43E-1B72BE9C2416}"/>
              </a:ext>
            </a:extLst>
          </p:cNvPr>
          <p:cNvSpPr txBox="1"/>
          <p:nvPr/>
        </p:nvSpPr>
        <p:spPr>
          <a:xfrm>
            <a:off x="1140558" y="3906467"/>
            <a:ext cx="19557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about 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3" name="Picture 18" descr="Brain, Mind, Psychology, Idea, Hearts, Love, Drawing">
            <a:extLst>
              <a:ext uri="{FF2B5EF4-FFF2-40B4-BE49-F238E27FC236}">
                <a16:creationId xmlns:a16="http://schemas.microsoft.com/office/drawing/2014/main" id="{A67EB647-D29C-4C4A-931F-AA8E59B2640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720" r="20235"/>
          <a:stretch/>
        </p:blipFill>
        <p:spPr bwMode="auto">
          <a:xfrm>
            <a:off x="1540506" y="4690233"/>
            <a:ext cx="1051319" cy="9464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C57F9AC-856E-4963-861B-94D7B6B85690}"/>
              </a:ext>
            </a:extLst>
          </p:cNvPr>
          <p:cNvSpPr txBox="1"/>
          <p:nvPr/>
        </p:nvSpPr>
        <p:spPr>
          <a:xfrm>
            <a:off x="1048491" y="5675535"/>
            <a:ext cx="22641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originate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5" name="Picture 22" descr="Newspaper, News, Read">
            <a:extLst>
              <a:ext uri="{FF2B5EF4-FFF2-40B4-BE49-F238E27FC236}">
                <a16:creationId xmlns:a16="http://schemas.microsoft.com/office/drawing/2014/main" id="{356F4B78-AA5E-4CA3-898C-EE414183E9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1480" y="5005057"/>
            <a:ext cx="1115828" cy="102083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200F974-7B97-4FC6-BA80-A341AEA1CEFF}"/>
              </a:ext>
            </a:extLst>
          </p:cNvPr>
          <p:cNvSpPr txBox="1"/>
          <p:nvPr/>
        </p:nvSpPr>
        <p:spPr>
          <a:xfrm>
            <a:off x="5810241" y="5005057"/>
            <a:ext cx="26292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get informed about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87FD26B6-0B9A-4288-A2EA-2518A21C7C30}"/>
              </a:ext>
            </a:extLst>
          </p:cNvPr>
          <p:cNvSpPr txBox="1"/>
          <p:nvPr/>
        </p:nvSpPr>
        <p:spPr>
          <a:xfrm>
            <a:off x="9303110" y="5625781"/>
            <a:ext cx="20353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protection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9" name="Picture 30" descr="Recycle, Green, Earth, Environment, Ecology">
            <a:extLst>
              <a:ext uri="{FF2B5EF4-FFF2-40B4-BE49-F238E27FC236}">
                <a16:creationId xmlns:a16="http://schemas.microsoft.com/office/drawing/2014/main" id="{D35708B2-2CF8-46F2-AD8A-9F6C9BB4BCF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4926" y="1452446"/>
            <a:ext cx="963838" cy="10013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2" descr="Rappelling, Abseiling, Abyss, Climbing, Rope, Cliff">
            <a:extLst>
              <a:ext uri="{FF2B5EF4-FFF2-40B4-BE49-F238E27FC236}">
                <a16:creationId xmlns:a16="http://schemas.microsoft.com/office/drawing/2014/main" id="{60F61ECF-681F-48C6-9588-B65EF7A42F9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41561" b="16949"/>
          <a:stretch/>
        </p:blipFill>
        <p:spPr bwMode="auto">
          <a:xfrm>
            <a:off x="4514534" y="3296015"/>
            <a:ext cx="1563969" cy="129776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DC3530B-05BB-4BB2-A033-2B299BF843AA}"/>
              </a:ext>
            </a:extLst>
          </p:cNvPr>
          <p:cNvSpPr txBox="1"/>
          <p:nvPr/>
        </p:nvSpPr>
        <p:spPr>
          <a:xfrm>
            <a:off x="5246852" y="3544789"/>
            <a:ext cx="19682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extreme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2" name="Rectangle 21">
            <a:extLst>
              <a:ext uri="{FF2B5EF4-FFF2-40B4-BE49-F238E27FC236}">
                <a16:creationId xmlns:a16="http://schemas.microsoft.com/office/drawing/2014/main" id="{D742BEA9-AF74-4F9C-8A30-1EC45F1923BB}"/>
              </a:ext>
            </a:extLst>
          </p:cNvPr>
          <p:cNvSpPr/>
          <p:nvPr/>
        </p:nvSpPr>
        <p:spPr>
          <a:xfrm>
            <a:off x="2742757" y="1302646"/>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a:t>
            </a:r>
          </a:p>
        </p:txBody>
      </p:sp>
      <p:sp>
        <p:nvSpPr>
          <p:cNvPr id="23" name="Rectangle 22">
            <a:extLst>
              <a:ext uri="{FF2B5EF4-FFF2-40B4-BE49-F238E27FC236}">
                <a16:creationId xmlns:a16="http://schemas.microsoft.com/office/drawing/2014/main" id="{149B46A9-0048-45EB-80BE-3156C2AFA32B}"/>
              </a:ext>
            </a:extLst>
          </p:cNvPr>
          <p:cNvSpPr/>
          <p:nvPr/>
        </p:nvSpPr>
        <p:spPr>
          <a:xfrm>
            <a:off x="6301791" y="130514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B</a:t>
            </a:r>
          </a:p>
        </p:txBody>
      </p:sp>
      <p:sp>
        <p:nvSpPr>
          <p:cNvPr id="24" name="Rectangle 23">
            <a:extLst>
              <a:ext uri="{FF2B5EF4-FFF2-40B4-BE49-F238E27FC236}">
                <a16:creationId xmlns:a16="http://schemas.microsoft.com/office/drawing/2014/main" id="{3252A829-1299-4FFC-8DDA-0E1D6C1FF5BC}"/>
              </a:ext>
            </a:extLst>
          </p:cNvPr>
          <p:cNvSpPr/>
          <p:nvPr/>
        </p:nvSpPr>
        <p:spPr>
          <a:xfrm>
            <a:off x="1172023" y="2906907"/>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C</a:t>
            </a:r>
          </a:p>
        </p:txBody>
      </p:sp>
      <p:sp>
        <p:nvSpPr>
          <p:cNvPr id="25" name="Rectangle 24">
            <a:extLst>
              <a:ext uri="{FF2B5EF4-FFF2-40B4-BE49-F238E27FC236}">
                <a16:creationId xmlns:a16="http://schemas.microsoft.com/office/drawing/2014/main" id="{53F4284F-3BDC-457A-AC5B-829E0DFF8A14}"/>
              </a:ext>
            </a:extLst>
          </p:cNvPr>
          <p:cNvSpPr/>
          <p:nvPr/>
        </p:nvSpPr>
        <p:spPr>
          <a:xfrm>
            <a:off x="4763581" y="290795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D</a:t>
            </a:r>
          </a:p>
        </p:txBody>
      </p:sp>
      <p:sp>
        <p:nvSpPr>
          <p:cNvPr id="26" name="Rectangle 25">
            <a:extLst>
              <a:ext uri="{FF2B5EF4-FFF2-40B4-BE49-F238E27FC236}">
                <a16:creationId xmlns:a16="http://schemas.microsoft.com/office/drawing/2014/main" id="{DBDFD4DE-4327-42F8-A6D1-88270D5253E4}"/>
              </a:ext>
            </a:extLst>
          </p:cNvPr>
          <p:cNvSpPr/>
          <p:nvPr/>
        </p:nvSpPr>
        <p:spPr>
          <a:xfrm>
            <a:off x="8381215" y="2909640"/>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E</a:t>
            </a:r>
          </a:p>
        </p:txBody>
      </p:sp>
      <p:sp>
        <p:nvSpPr>
          <p:cNvPr id="27" name="Rectangle 26">
            <a:extLst>
              <a:ext uri="{FF2B5EF4-FFF2-40B4-BE49-F238E27FC236}">
                <a16:creationId xmlns:a16="http://schemas.microsoft.com/office/drawing/2014/main" id="{9F278950-326F-40F9-9953-F62006F8A5E2}"/>
              </a:ext>
            </a:extLst>
          </p:cNvPr>
          <p:cNvSpPr/>
          <p:nvPr/>
        </p:nvSpPr>
        <p:spPr>
          <a:xfrm>
            <a:off x="1172023" y="460305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F</a:t>
            </a:r>
          </a:p>
        </p:txBody>
      </p:sp>
      <p:sp>
        <p:nvSpPr>
          <p:cNvPr id="28" name="Rectangle 27">
            <a:extLst>
              <a:ext uri="{FF2B5EF4-FFF2-40B4-BE49-F238E27FC236}">
                <a16:creationId xmlns:a16="http://schemas.microsoft.com/office/drawing/2014/main" id="{464402DF-28F6-49FE-A8E4-BA8B23583C6F}"/>
              </a:ext>
            </a:extLst>
          </p:cNvPr>
          <p:cNvSpPr/>
          <p:nvPr/>
        </p:nvSpPr>
        <p:spPr>
          <a:xfrm>
            <a:off x="4768022" y="460305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G</a:t>
            </a:r>
          </a:p>
        </p:txBody>
      </p:sp>
      <p:sp>
        <p:nvSpPr>
          <p:cNvPr id="29" name="Rectangle 28">
            <a:extLst>
              <a:ext uri="{FF2B5EF4-FFF2-40B4-BE49-F238E27FC236}">
                <a16:creationId xmlns:a16="http://schemas.microsoft.com/office/drawing/2014/main" id="{6555954A-A338-49A3-9D58-5AADD5913D53}"/>
              </a:ext>
            </a:extLst>
          </p:cNvPr>
          <p:cNvSpPr/>
          <p:nvPr/>
        </p:nvSpPr>
        <p:spPr>
          <a:xfrm>
            <a:off x="8404017" y="460305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H</a:t>
            </a:r>
          </a:p>
        </p:txBody>
      </p:sp>
      <p:sp>
        <p:nvSpPr>
          <p:cNvPr id="30" name="TextBox 29">
            <a:extLst>
              <a:ext uri="{FF2B5EF4-FFF2-40B4-BE49-F238E27FC236}">
                <a16:creationId xmlns:a16="http://schemas.microsoft.com/office/drawing/2014/main" id="{6DF13CCE-8676-43FD-9FD9-6CC8938CE324}"/>
              </a:ext>
            </a:extLst>
          </p:cNvPr>
          <p:cNvSpPr txBox="1"/>
          <p:nvPr/>
        </p:nvSpPr>
        <p:spPr>
          <a:xfrm>
            <a:off x="5285647" y="2375026"/>
            <a:ext cx="31158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environment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2" name="Picture 4" descr="Age, Bacteria, Biology, Blue, Brie, Bug, Cheese, Dairy">
            <a:extLst>
              <a:ext uri="{FF2B5EF4-FFF2-40B4-BE49-F238E27FC236}">
                <a16:creationId xmlns:a16="http://schemas.microsoft.com/office/drawing/2014/main" id="{14A2E0E6-FCF2-4EB2-9ACF-5D19C34453B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80613" y="3173385"/>
            <a:ext cx="1227085" cy="70557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6BFAC074-89E2-4616-8754-E95A64262E6D}"/>
              </a:ext>
            </a:extLst>
          </p:cNvPr>
          <p:cNvSpPr txBox="1"/>
          <p:nvPr/>
        </p:nvSpPr>
        <p:spPr>
          <a:xfrm>
            <a:off x="2310862" y="2211125"/>
            <a:ext cx="1319351"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damit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3" name="TextBox 32">
            <a:extLst>
              <a:ext uri="{FF2B5EF4-FFF2-40B4-BE49-F238E27FC236}">
                <a16:creationId xmlns:a16="http://schemas.microsoft.com/office/drawing/2014/main" id="{D50A7EA8-6EC8-4A75-A449-05E1C8455D7A}"/>
              </a:ext>
            </a:extLst>
          </p:cNvPr>
          <p:cNvSpPr txBox="1"/>
          <p:nvPr/>
        </p:nvSpPr>
        <p:spPr>
          <a:xfrm>
            <a:off x="5427492" y="2428633"/>
            <a:ext cx="2903548"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Umwelt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52131158-958B-4D98-9A51-1A2F37BA3E51}"/>
              </a:ext>
            </a:extLst>
          </p:cNvPr>
          <p:cNvSpPr txBox="1"/>
          <p:nvPr/>
        </p:nvSpPr>
        <p:spPr>
          <a:xfrm>
            <a:off x="786710" y="3954798"/>
            <a:ext cx="2903548"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darüber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TextBox 34">
            <a:extLst>
              <a:ext uri="{FF2B5EF4-FFF2-40B4-BE49-F238E27FC236}">
                <a16:creationId xmlns:a16="http://schemas.microsoft.com/office/drawing/2014/main" id="{C6A5B5B4-2A99-41FD-98E2-955387644A44}"/>
              </a:ext>
            </a:extLst>
          </p:cNvPr>
          <p:cNvSpPr txBox="1"/>
          <p:nvPr/>
        </p:nvSpPr>
        <p:spPr>
          <a:xfrm>
            <a:off x="5491876" y="3554064"/>
            <a:ext cx="162646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extrem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6" name="TextBox 35">
            <a:extLst>
              <a:ext uri="{FF2B5EF4-FFF2-40B4-BE49-F238E27FC236}">
                <a16:creationId xmlns:a16="http://schemas.microsoft.com/office/drawing/2014/main" id="{17CFA2EE-DE67-4753-97B7-F94DCB057EA9}"/>
              </a:ext>
            </a:extLst>
          </p:cNvPr>
          <p:cNvSpPr txBox="1"/>
          <p:nvPr/>
        </p:nvSpPr>
        <p:spPr>
          <a:xfrm>
            <a:off x="8331040" y="3929940"/>
            <a:ext cx="2413638"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dafür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A3274462-19F4-4F54-AF27-F388C069D327}"/>
              </a:ext>
            </a:extLst>
          </p:cNvPr>
          <p:cNvSpPr txBox="1"/>
          <p:nvPr/>
        </p:nvSpPr>
        <p:spPr>
          <a:xfrm>
            <a:off x="1048491" y="5697378"/>
            <a:ext cx="2413638"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entstehen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8" name="TextBox 37">
            <a:extLst>
              <a:ext uri="{FF2B5EF4-FFF2-40B4-BE49-F238E27FC236}">
                <a16:creationId xmlns:a16="http://schemas.microsoft.com/office/drawing/2014/main" id="{1412B530-7A55-40D1-A366-FC9535FE7E90}"/>
              </a:ext>
            </a:extLst>
          </p:cNvPr>
          <p:cNvSpPr txBox="1"/>
          <p:nvPr/>
        </p:nvSpPr>
        <p:spPr>
          <a:xfrm>
            <a:off x="5977714" y="4898004"/>
            <a:ext cx="2413638" cy="120032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informieren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9" name="TextBox 38">
            <a:extLst>
              <a:ext uri="{FF2B5EF4-FFF2-40B4-BE49-F238E27FC236}">
                <a16:creationId xmlns:a16="http://schemas.microsoft.com/office/drawing/2014/main" id="{8CB5FCEC-6875-4818-A83F-76C3EFC4D36F}"/>
              </a:ext>
            </a:extLst>
          </p:cNvPr>
          <p:cNvSpPr txBox="1"/>
          <p:nvPr/>
        </p:nvSpPr>
        <p:spPr>
          <a:xfrm>
            <a:off x="9373850" y="5636668"/>
            <a:ext cx="2413638"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Schutz</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7" name="Picture 26" descr="Shield, Medieval, Knight, Cross, Battle, Weapon">
            <a:extLst>
              <a:ext uri="{FF2B5EF4-FFF2-40B4-BE49-F238E27FC236}">
                <a16:creationId xmlns:a16="http://schemas.microsoft.com/office/drawing/2014/main" id="{9EA6ECC8-9E42-4374-BECA-C035E28B6E3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62391" y="5026690"/>
            <a:ext cx="748715" cy="102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74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iterate type="lt">
                                    <p:tmPct val="0"/>
                                  </p:iterate>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16" presetClass="emph" presetSubtype="0" fill="hold" grpId="1" nodeType="withEffect">
                                  <p:stCondLst>
                                    <p:cond delay="0"/>
                                  </p:stCondLst>
                                  <p:iterate type="lt">
                                    <p:tmPct val="4000"/>
                                  </p:iterate>
                                  <p:childTnLst>
                                    <p:set>
                                      <p:cBhvr override="childStyle">
                                        <p:cTn id="12" dur="500" fill="hold"/>
                                        <p:tgtEl>
                                          <p:spTgt spid="10"/>
                                        </p:tgtEl>
                                        <p:attrNameLst>
                                          <p:attrName>style.color</p:attrName>
                                        </p:attrNameLst>
                                      </p:cBhvr>
                                      <p:to>
                                        <p:clrVal>
                                          <a:schemeClr val="accent2"/>
                                        </p:clrVal>
                                      </p:to>
                                    </p:set>
                                    <p:set>
                                      <p:cBhvr>
                                        <p:cTn id="13" dur="500" fill="hold"/>
                                        <p:tgtEl>
                                          <p:spTgt spid="10"/>
                                        </p:tgtEl>
                                        <p:attrNameLst>
                                          <p:attrName>fillcolor</p:attrName>
                                        </p:attrNameLst>
                                      </p:cBhvr>
                                      <p:to>
                                        <p:clrVal>
                                          <a:schemeClr val="accent2"/>
                                        </p:clrVal>
                                      </p:to>
                                    </p:set>
                                    <p:set>
                                      <p:cBhvr>
                                        <p:cTn id="14" dur="500" fill="hold"/>
                                        <p:tgtEl>
                                          <p:spTgt spid="10"/>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grpId="0" nodeType="clickEffect">
                                  <p:stCondLst>
                                    <p:cond delay="0"/>
                                  </p:stCondLst>
                                  <p:iterate type="lt">
                                    <p:tmPct val="0"/>
                                  </p:iterate>
                                  <p:childTnLst>
                                    <p:animRot by="120000">
                                      <p:cBhvr>
                                        <p:cTn id="22" dur="100" fill="hold">
                                          <p:stCondLst>
                                            <p:cond delay="0"/>
                                          </p:stCondLst>
                                        </p:cTn>
                                        <p:tgtEl>
                                          <p:spTgt spid="12"/>
                                        </p:tgtEl>
                                        <p:attrNameLst>
                                          <p:attrName>r</p:attrName>
                                        </p:attrNameLst>
                                      </p:cBhvr>
                                    </p:animRot>
                                    <p:animRot by="-240000">
                                      <p:cBhvr>
                                        <p:cTn id="23" dur="200" fill="hold">
                                          <p:stCondLst>
                                            <p:cond delay="200"/>
                                          </p:stCondLst>
                                        </p:cTn>
                                        <p:tgtEl>
                                          <p:spTgt spid="12"/>
                                        </p:tgtEl>
                                        <p:attrNameLst>
                                          <p:attrName>r</p:attrName>
                                        </p:attrNameLst>
                                      </p:cBhvr>
                                    </p:animRot>
                                    <p:animRot by="240000">
                                      <p:cBhvr>
                                        <p:cTn id="24" dur="200" fill="hold">
                                          <p:stCondLst>
                                            <p:cond delay="400"/>
                                          </p:stCondLst>
                                        </p:cTn>
                                        <p:tgtEl>
                                          <p:spTgt spid="12"/>
                                        </p:tgtEl>
                                        <p:attrNameLst>
                                          <p:attrName>r</p:attrName>
                                        </p:attrNameLst>
                                      </p:cBhvr>
                                    </p:animRot>
                                    <p:animRot by="-240000">
                                      <p:cBhvr>
                                        <p:cTn id="25" dur="200" fill="hold">
                                          <p:stCondLst>
                                            <p:cond delay="600"/>
                                          </p:stCondLst>
                                        </p:cTn>
                                        <p:tgtEl>
                                          <p:spTgt spid="12"/>
                                        </p:tgtEl>
                                        <p:attrNameLst>
                                          <p:attrName>r</p:attrName>
                                        </p:attrNameLst>
                                      </p:cBhvr>
                                    </p:animRot>
                                    <p:animRot by="120000">
                                      <p:cBhvr>
                                        <p:cTn id="26" dur="200" fill="hold">
                                          <p:stCondLst>
                                            <p:cond delay="800"/>
                                          </p:stCondLst>
                                        </p:cTn>
                                        <p:tgtEl>
                                          <p:spTgt spid="12"/>
                                        </p:tgtEl>
                                        <p:attrNameLst>
                                          <p:attrName>r</p:attrName>
                                        </p:attrNameLst>
                                      </p:cBhvr>
                                    </p:animRot>
                                  </p:childTnLst>
                                </p:cTn>
                              </p:par>
                              <p:par>
                                <p:cTn id="27" presetID="16" presetClass="emph" presetSubtype="0" fill="hold" grpId="1" nodeType="withEffect">
                                  <p:stCondLst>
                                    <p:cond delay="0"/>
                                  </p:stCondLst>
                                  <p:iterate type="lt">
                                    <p:tmPct val="4000"/>
                                  </p:iterate>
                                  <p:childTnLst>
                                    <p:set>
                                      <p:cBhvr override="childStyle">
                                        <p:cTn id="28" dur="500" fill="hold"/>
                                        <p:tgtEl>
                                          <p:spTgt spid="12"/>
                                        </p:tgtEl>
                                        <p:attrNameLst>
                                          <p:attrName>style.color</p:attrName>
                                        </p:attrNameLst>
                                      </p:cBhvr>
                                      <p:to>
                                        <p:clrVal>
                                          <a:schemeClr val="accent2"/>
                                        </p:clrVal>
                                      </p:to>
                                    </p:set>
                                    <p:set>
                                      <p:cBhvr>
                                        <p:cTn id="29" dur="500" fill="hold"/>
                                        <p:tgtEl>
                                          <p:spTgt spid="12"/>
                                        </p:tgtEl>
                                        <p:attrNameLst>
                                          <p:attrName>fillcolor</p:attrName>
                                        </p:attrNameLst>
                                      </p:cBhvr>
                                      <p:to>
                                        <p:clrVal>
                                          <a:schemeClr val="accent2"/>
                                        </p:clrVal>
                                      </p:to>
                                    </p:set>
                                    <p:set>
                                      <p:cBhvr>
                                        <p:cTn id="30" dur="500" fill="hold"/>
                                        <p:tgtEl>
                                          <p:spTgt spid="12"/>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9"/>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grpId="0" nodeType="clickEffect">
                                  <p:stCondLst>
                                    <p:cond delay="0"/>
                                  </p:stCondLst>
                                  <p:iterate type="lt">
                                    <p:tmPct val="0"/>
                                  </p:iterate>
                                  <p:childTnLst>
                                    <p:animRot by="120000">
                                      <p:cBhvr>
                                        <p:cTn id="38" dur="100" fill="hold">
                                          <p:stCondLst>
                                            <p:cond delay="0"/>
                                          </p:stCondLst>
                                        </p:cTn>
                                        <p:tgtEl>
                                          <p:spTgt spid="30"/>
                                        </p:tgtEl>
                                        <p:attrNameLst>
                                          <p:attrName>r</p:attrName>
                                        </p:attrNameLst>
                                      </p:cBhvr>
                                    </p:animRot>
                                    <p:animRot by="-240000">
                                      <p:cBhvr>
                                        <p:cTn id="39" dur="200" fill="hold">
                                          <p:stCondLst>
                                            <p:cond delay="200"/>
                                          </p:stCondLst>
                                        </p:cTn>
                                        <p:tgtEl>
                                          <p:spTgt spid="30"/>
                                        </p:tgtEl>
                                        <p:attrNameLst>
                                          <p:attrName>r</p:attrName>
                                        </p:attrNameLst>
                                      </p:cBhvr>
                                    </p:animRot>
                                    <p:animRot by="240000">
                                      <p:cBhvr>
                                        <p:cTn id="40" dur="200" fill="hold">
                                          <p:stCondLst>
                                            <p:cond delay="400"/>
                                          </p:stCondLst>
                                        </p:cTn>
                                        <p:tgtEl>
                                          <p:spTgt spid="30"/>
                                        </p:tgtEl>
                                        <p:attrNameLst>
                                          <p:attrName>r</p:attrName>
                                        </p:attrNameLst>
                                      </p:cBhvr>
                                    </p:animRot>
                                    <p:animRot by="-240000">
                                      <p:cBhvr>
                                        <p:cTn id="41" dur="200" fill="hold">
                                          <p:stCondLst>
                                            <p:cond delay="600"/>
                                          </p:stCondLst>
                                        </p:cTn>
                                        <p:tgtEl>
                                          <p:spTgt spid="30"/>
                                        </p:tgtEl>
                                        <p:attrNameLst>
                                          <p:attrName>r</p:attrName>
                                        </p:attrNameLst>
                                      </p:cBhvr>
                                    </p:animRot>
                                    <p:animRot by="120000">
                                      <p:cBhvr>
                                        <p:cTn id="42" dur="200" fill="hold">
                                          <p:stCondLst>
                                            <p:cond delay="800"/>
                                          </p:stCondLst>
                                        </p:cTn>
                                        <p:tgtEl>
                                          <p:spTgt spid="30"/>
                                        </p:tgtEl>
                                        <p:attrNameLst>
                                          <p:attrName>r</p:attrName>
                                        </p:attrNameLst>
                                      </p:cBhvr>
                                    </p:animRot>
                                  </p:childTnLst>
                                </p:cTn>
                              </p:par>
                              <p:par>
                                <p:cTn id="43" presetID="16" presetClass="emph" presetSubtype="0" fill="hold" grpId="1" nodeType="withEffect">
                                  <p:stCondLst>
                                    <p:cond delay="0"/>
                                  </p:stCondLst>
                                  <p:iterate type="lt">
                                    <p:tmPct val="4000"/>
                                  </p:iterate>
                                  <p:childTnLst>
                                    <p:set>
                                      <p:cBhvr override="childStyle">
                                        <p:cTn id="44" dur="500" fill="hold"/>
                                        <p:tgtEl>
                                          <p:spTgt spid="30"/>
                                        </p:tgtEl>
                                        <p:attrNameLst>
                                          <p:attrName>style.color</p:attrName>
                                        </p:attrNameLst>
                                      </p:cBhvr>
                                      <p:to>
                                        <p:clrVal>
                                          <a:schemeClr val="accent2"/>
                                        </p:clrVal>
                                      </p:to>
                                    </p:set>
                                    <p:set>
                                      <p:cBhvr>
                                        <p:cTn id="45" dur="500" fill="hold"/>
                                        <p:tgtEl>
                                          <p:spTgt spid="30"/>
                                        </p:tgtEl>
                                        <p:attrNameLst>
                                          <p:attrName>fillcolor</p:attrName>
                                        </p:attrNameLst>
                                      </p:cBhvr>
                                      <p:to>
                                        <p:clrVal>
                                          <a:schemeClr val="accent2"/>
                                        </p:clrVal>
                                      </p:to>
                                    </p:set>
                                    <p:set>
                                      <p:cBhvr>
                                        <p:cTn id="46" dur="500" fill="hold"/>
                                        <p:tgtEl>
                                          <p:spTgt spid="30"/>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9"/>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grpId="0" nodeType="clickEffect">
                                  <p:stCondLst>
                                    <p:cond delay="0"/>
                                  </p:stCondLst>
                                  <p:iterate type="lt">
                                    <p:tmPct val="0"/>
                                  </p:iterate>
                                  <p:childTnLst>
                                    <p:animRot by="120000">
                                      <p:cBhvr>
                                        <p:cTn id="54" dur="100" fill="hold">
                                          <p:stCondLst>
                                            <p:cond delay="0"/>
                                          </p:stCondLst>
                                        </p:cTn>
                                        <p:tgtEl>
                                          <p:spTgt spid="21"/>
                                        </p:tgtEl>
                                        <p:attrNameLst>
                                          <p:attrName>r</p:attrName>
                                        </p:attrNameLst>
                                      </p:cBhvr>
                                    </p:animRot>
                                    <p:animRot by="-240000">
                                      <p:cBhvr>
                                        <p:cTn id="55" dur="200" fill="hold">
                                          <p:stCondLst>
                                            <p:cond delay="200"/>
                                          </p:stCondLst>
                                        </p:cTn>
                                        <p:tgtEl>
                                          <p:spTgt spid="21"/>
                                        </p:tgtEl>
                                        <p:attrNameLst>
                                          <p:attrName>r</p:attrName>
                                        </p:attrNameLst>
                                      </p:cBhvr>
                                    </p:animRot>
                                    <p:animRot by="240000">
                                      <p:cBhvr>
                                        <p:cTn id="56" dur="200" fill="hold">
                                          <p:stCondLst>
                                            <p:cond delay="400"/>
                                          </p:stCondLst>
                                        </p:cTn>
                                        <p:tgtEl>
                                          <p:spTgt spid="21"/>
                                        </p:tgtEl>
                                        <p:attrNameLst>
                                          <p:attrName>r</p:attrName>
                                        </p:attrNameLst>
                                      </p:cBhvr>
                                    </p:animRot>
                                    <p:animRot by="-240000">
                                      <p:cBhvr>
                                        <p:cTn id="57" dur="200" fill="hold">
                                          <p:stCondLst>
                                            <p:cond delay="600"/>
                                          </p:stCondLst>
                                        </p:cTn>
                                        <p:tgtEl>
                                          <p:spTgt spid="21"/>
                                        </p:tgtEl>
                                        <p:attrNameLst>
                                          <p:attrName>r</p:attrName>
                                        </p:attrNameLst>
                                      </p:cBhvr>
                                    </p:animRot>
                                    <p:animRot by="120000">
                                      <p:cBhvr>
                                        <p:cTn id="58" dur="200" fill="hold">
                                          <p:stCondLst>
                                            <p:cond delay="800"/>
                                          </p:stCondLst>
                                        </p:cTn>
                                        <p:tgtEl>
                                          <p:spTgt spid="21"/>
                                        </p:tgtEl>
                                        <p:attrNameLst>
                                          <p:attrName>r</p:attrName>
                                        </p:attrNameLst>
                                      </p:cBhvr>
                                    </p:animRot>
                                  </p:childTnLst>
                                </p:cTn>
                              </p:par>
                              <p:par>
                                <p:cTn id="59" presetID="16" presetClass="emph" presetSubtype="0" fill="hold" grpId="1" nodeType="withEffect">
                                  <p:stCondLst>
                                    <p:cond delay="0"/>
                                  </p:stCondLst>
                                  <p:iterate type="lt">
                                    <p:tmPct val="4000"/>
                                  </p:iterate>
                                  <p:childTnLst>
                                    <p:set>
                                      <p:cBhvr override="childStyle">
                                        <p:cTn id="60" dur="500" fill="hold"/>
                                        <p:tgtEl>
                                          <p:spTgt spid="21"/>
                                        </p:tgtEl>
                                        <p:attrNameLst>
                                          <p:attrName>style.color</p:attrName>
                                        </p:attrNameLst>
                                      </p:cBhvr>
                                      <p:to>
                                        <p:clrVal>
                                          <a:schemeClr val="accent2"/>
                                        </p:clrVal>
                                      </p:to>
                                    </p:set>
                                    <p:set>
                                      <p:cBhvr>
                                        <p:cTn id="61" dur="500" fill="hold"/>
                                        <p:tgtEl>
                                          <p:spTgt spid="21"/>
                                        </p:tgtEl>
                                        <p:attrNameLst>
                                          <p:attrName>fillcolor</p:attrName>
                                        </p:attrNameLst>
                                      </p:cBhvr>
                                      <p:to>
                                        <p:clrVal>
                                          <a:schemeClr val="accent2"/>
                                        </p:clrVal>
                                      </p:to>
                                    </p:set>
                                    <p:set>
                                      <p:cBhvr>
                                        <p:cTn id="62" dur="500" fill="hold"/>
                                        <p:tgtEl>
                                          <p:spTgt spid="21"/>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9"/>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2" presetClass="emph" presetSubtype="0" fill="hold" grpId="0" nodeType="clickEffect">
                                  <p:stCondLst>
                                    <p:cond delay="0"/>
                                  </p:stCondLst>
                                  <p:iterate type="lt">
                                    <p:tmPct val="0"/>
                                  </p:iterate>
                                  <p:childTnLst>
                                    <p:animRot by="120000">
                                      <p:cBhvr>
                                        <p:cTn id="70" dur="100" fill="hold">
                                          <p:stCondLst>
                                            <p:cond delay="0"/>
                                          </p:stCondLst>
                                        </p:cTn>
                                        <p:tgtEl>
                                          <p:spTgt spid="8"/>
                                        </p:tgtEl>
                                        <p:attrNameLst>
                                          <p:attrName>r</p:attrName>
                                        </p:attrNameLst>
                                      </p:cBhvr>
                                    </p:animRot>
                                    <p:animRot by="-240000">
                                      <p:cBhvr>
                                        <p:cTn id="71" dur="200" fill="hold">
                                          <p:stCondLst>
                                            <p:cond delay="200"/>
                                          </p:stCondLst>
                                        </p:cTn>
                                        <p:tgtEl>
                                          <p:spTgt spid="8"/>
                                        </p:tgtEl>
                                        <p:attrNameLst>
                                          <p:attrName>r</p:attrName>
                                        </p:attrNameLst>
                                      </p:cBhvr>
                                    </p:animRot>
                                    <p:animRot by="240000">
                                      <p:cBhvr>
                                        <p:cTn id="72" dur="200" fill="hold">
                                          <p:stCondLst>
                                            <p:cond delay="400"/>
                                          </p:stCondLst>
                                        </p:cTn>
                                        <p:tgtEl>
                                          <p:spTgt spid="8"/>
                                        </p:tgtEl>
                                        <p:attrNameLst>
                                          <p:attrName>r</p:attrName>
                                        </p:attrNameLst>
                                      </p:cBhvr>
                                    </p:animRot>
                                    <p:animRot by="-240000">
                                      <p:cBhvr>
                                        <p:cTn id="73" dur="200" fill="hold">
                                          <p:stCondLst>
                                            <p:cond delay="600"/>
                                          </p:stCondLst>
                                        </p:cTn>
                                        <p:tgtEl>
                                          <p:spTgt spid="8"/>
                                        </p:tgtEl>
                                        <p:attrNameLst>
                                          <p:attrName>r</p:attrName>
                                        </p:attrNameLst>
                                      </p:cBhvr>
                                    </p:animRot>
                                    <p:animRot by="120000">
                                      <p:cBhvr>
                                        <p:cTn id="74" dur="200" fill="hold">
                                          <p:stCondLst>
                                            <p:cond delay="800"/>
                                          </p:stCondLst>
                                        </p:cTn>
                                        <p:tgtEl>
                                          <p:spTgt spid="8"/>
                                        </p:tgtEl>
                                        <p:attrNameLst>
                                          <p:attrName>r</p:attrName>
                                        </p:attrNameLst>
                                      </p:cBhvr>
                                    </p:animRot>
                                  </p:childTnLst>
                                </p:cTn>
                              </p:par>
                              <p:par>
                                <p:cTn id="75" presetID="16" presetClass="emph" presetSubtype="0" fill="hold" grpId="1" nodeType="withEffect">
                                  <p:stCondLst>
                                    <p:cond delay="0"/>
                                  </p:stCondLst>
                                  <p:iterate type="lt">
                                    <p:tmPct val="4000"/>
                                  </p:iterate>
                                  <p:childTnLst>
                                    <p:set>
                                      <p:cBhvr override="childStyle">
                                        <p:cTn id="76" dur="500" fill="hold"/>
                                        <p:tgtEl>
                                          <p:spTgt spid="8"/>
                                        </p:tgtEl>
                                        <p:attrNameLst>
                                          <p:attrName>style.color</p:attrName>
                                        </p:attrNameLst>
                                      </p:cBhvr>
                                      <p:to>
                                        <p:clrVal>
                                          <a:schemeClr val="accent2"/>
                                        </p:clrVal>
                                      </p:to>
                                    </p:set>
                                    <p:set>
                                      <p:cBhvr>
                                        <p:cTn id="77" dur="500" fill="hold"/>
                                        <p:tgtEl>
                                          <p:spTgt spid="8"/>
                                        </p:tgtEl>
                                        <p:attrNameLst>
                                          <p:attrName>fillcolor</p:attrName>
                                        </p:attrNameLst>
                                      </p:cBhvr>
                                      <p:to>
                                        <p:clrVal>
                                          <a:schemeClr val="accent2"/>
                                        </p:clrVal>
                                      </p:to>
                                    </p:set>
                                    <p:set>
                                      <p:cBhvr>
                                        <p:cTn id="78" dur="500" fill="hold"/>
                                        <p:tgtEl>
                                          <p:spTgt spid="8"/>
                                        </p:tgtEl>
                                        <p:attrNameLst>
                                          <p:attrName>fill.type</p:attrName>
                                        </p:attrNameLst>
                                      </p:cBhvr>
                                      <p:to>
                                        <p:strVal val="solid"/>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9"/>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2" presetClass="emph" presetSubtype="0" fill="hold" grpId="0" nodeType="clickEffect">
                                  <p:stCondLst>
                                    <p:cond delay="0"/>
                                  </p:stCondLst>
                                  <p:iterate type="lt">
                                    <p:tmPct val="0"/>
                                  </p:iterate>
                                  <p:childTnLst>
                                    <p:animRot by="120000">
                                      <p:cBhvr>
                                        <p:cTn id="86" dur="100" fill="hold">
                                          <p:stCondLst>
                                            <p:cond delay="0"/>
                                          </p:stCondLst>
                                        </p:cTn>
                                        <p:tgtEl>
                                          <p:spTgt spid="16"/>
                                        </p:tgtEl>
                                        <p:attrNameLst>
                                          <p:attrName>r</p:attrName>
                                        </p:attrNameLst>
                                      </p:cBhvr>
                                    </p:animRot>
                                    <p:animRot by="-240000">
                                      <p:cBhvr>
                                        <p:cTn id="87" dur="200" fill="hold">
                                          <p:stCondLst>
                                            <p:cond delay="200"/>
                                          </p:stCondLst>
                                        </p:cTn>
                                        <p:tgtEl>
                                          <p:spTgt spid="16"/>
                                        </p:tgtEl>
                                        <p:attrNameLst>
                                          <p:attrName>r</p:attrName>
                                        </p:attrNameLst>
                                      </p:cBhvr>
                                    </p:animRot>
                                    <p:animRot by="240000">
                                      <p:cBhvr>
                                        <p:cTn id="88" dur="200" fill="hold">
                                          <p:stCondLst>
                                            <p:cond delay="400"/>
                                          </p:stCondLst>
                                        </p:cTn>
                                        <p:tgtEl>
                                          <p:spTgt spid="16"/>
                                        </p:tgtEl>
                                        <p:attrNameLst>
                                          <p:attrName>r</p:attrName>
                                        </p:attrNameLst>
                                      </p:cBhvr>
                                    </p:animRot>
                                    <p:animRot by="-240000">
                                      <p:cBhvr>
                                        <p:cTn id="89" dur="200" fill="hold">
                                          <p:stCondLst>
                                            <p:cond delay="600"/>
                                          </p:stCondLst>
                                        </p:cTn>
                                        <p:tgtEl>
                                          <p:spTgt spid="16"/>
                                        </p:tgtEl>
                                        <p:attrNameLst>
                                          <p:attrName>r</p:attrName>
                                        </p:attrNameLst>
                                      </p:cBhvr>
                                    </p:animRot>
                                    <p:animRot by="120000">
                                      <p:cBhvr>
                                        <p:cTn id="90" dur="200" fill="hold">
                                          <p:stCondLst>
                                            <p:cond delay="800"/>
                                          </p:stCondLst>
                                        </p:cTn>
                                        <p:tgtEl>
                                          <p:spTgt spid="16"/>
                                        </p:tgtEl>
                                        <p:attrNameLst>
                                          <p:attrName>r</p:attrName>
                                        </p:attrNameLst>
                                      </p:cBhvr>
                                    </p:animRot>
                                  </p:childTnLst>
                                </p:cTn>
                              </p:par>
                              <p:par>
                                <p:cTn id="91" presetID="16" presetClass="emph" presetSubtype="0" fill="hold" grpId="1" nodeType="withEffect">
                                  <p:stCondLst>
                                    <p:cond delay="0"/>
                                  </p:stCondLst>
                                  <p:iterate type="lt">
                                    <p:tmPct val="4000"/>
                                  </p:iterate>
                                  <p:childTnLst>
                                    <p:set>
                                      <p:cBhvr override="childStyle">
                                        <p:cTn id="92" dur="500" fill="hold"/>
                                        <p:tgtEl>
                                          <p:spTgt spid="16"/>
                                        </p:tgtEl>
                                        <p:attrNameLst>
                                          <p:attrName>style.color</p:attrName>
                                        </p:attrNameLst>
                                      </p:cBhvr>
                                      <p:to>
                                        <p:clrVal>
                                          <a:schemeClr val="accent2"/>
                                        </p:clrVal>
                                      </p:to>
                                    </p:set>
                                    <p:set>
                                      <p:cBhvr>
                                        <p:cTn id="93" dur="500" fill="hold"/>
                                        <p:tgtEl>
                                          <p:spTgt spid="16"/>
                                        </p:tgtEl>
                                        <p:attrNameLst>
                                          <p:attrName>fillcolor</p:attrName>
                                        </p:attrNameLst>
                                      </p:cBhvr>
                                      <p:to>
                                        <p:clrVal>
                                          <a:schemeClr val="accent2"/>
                                        </p:clrVal>
                                      </p:to>
                                    </p:set>
                                    <p:set>
                                      <p:cBhvr>
                                        <p:cTn id="94" dur="500" fill="hold"/>
                                        <p:tgtEl>
                                          <p:spTgt spid="16"/>
                                        </p:tgtEl>
                                        <p:attrNameLst>
                                          <p:attrName>fill.type</p:attrName>
                                        </p:attrNameLst>
                                      </p:cBhvr>
                                      <p:to>
                                        <p:strVal val="solid"/>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9"/>
                                          </p:stCondLst>
                                        </p:cTn>
                                        <p:tgtEl>
                                          <p:spTgt spid="3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32" presetClass="emph" presetSubtype="0" fill="hold" grpId="0" nodeType="clickEffect">
                                  <p:stCondLst>
                                    <p:cond delay="0"/>
                                  </p:stCondLst>
                                  <p:iterate type="lt">
                                    <p:tmPct val="0"/>
                                  </p:iterate>
                                  <p:childTnLst>
                                    <p:animRot by="120000">
                                      <p:cBhvr>
                                        <p:cTn id="102" dur="100" fill="hold">
                                          <p:stCondLst>
                                            <p:cond delay="0"/>
                                          </p:stCondLst>
                                        </p:cTn>
                                        <p:tgtEl>
                                          <p:spTgt spid="14"/>
                                        </p:tgtEl>
                                        <p:attrNameLst>
                                          <p:attrName>r</p:attrName>
                                        </p:attrNameLst>
                                      </p:cBhvr>
                                    </p:animRot>
                                    <p:animRot by="-240000">
                                      <p:cBhvr>
                                        <p:cTn id="103" dur="200" fill="hold">
                                          <p:stCondLst>
                                            <p:cond delay="200"/>
                                          </p:stCondLst>
                                        </p:cTn>
                                        <p:tgtEl>
                                          <p:spTgt spid="14"/>
                                        </p:tgtEl>
                                        <p:attrNameLst>
                                          <p:attrName>r</p:attrName>
                                        </p:attrNameLst>
                                      </p:cBhvr>
                                    </p:animRot>
                                    <p:animRot by="240000">
                                      <p:cBhvr>
                                        <p:cTn id="104" dur="200" fill="hold">
                                          <p:stCondLst>
                                            <p:cond delay="400"/>
                                          </p:stCondLst>
                                        </p:cTn>
                                        <p:tgtEl>
                                          <p:spTgt spid="14"/>
                                        </p:tgtEl>
                                        <p:attrNameLst>
                                          <p:attrName>r</p:attrName>
                                        </p:attrNameLst>
                                      </p:cBhvr>
                                    </p:animRot>
                                    <p:animRot by="-240000">
                                      <p:cBhvr>
                                        <p:cTn id="105" dur="200" fill="hold">
                                          <p:stCondLst>
                                            <p:cond delay="600"/>
                                          </p:stCondLst>
                                        </p:cTn>
                                        <p:tgtEl>
                                          <p:spTgt spid="14"/>
                                        </p:tgtEl>
                                        <p:attrNameLst>
                                          <p:attrName>r</p:attrName>
                                        </p:attrNameLst>
                                      </p:cBhvr>
                                    </p:animRot>
                                    <p:animRot by="120000">
                                      <p:cBhvr>
                                        <p:cTn id="106" dur="200" fill="hold">
                                          <p:stCondLst>
                                            <p:cond delay="800"/>
                                          </p:stCondLst>
                                        </p:cTn>
                                        <p:tgtEl>
                                          <p:spTgt spid="14"/>
                                        </p:tgtEl>
                                        <p:attrNameLst>
                                          <p:attrName>r</p:attrName>
                                        </p:attrNameLst>
                                      </p:cBhvr>
                                    </p:animRot>
                                  </p:childTnLst>
                                </p:cTn>
                              </p:par>
                              <p:par>
                                <p:cTn id="107" presetID="16" presetClass="emph" presetSubtype="0" fill="hold" grpId="1" nodeType="withEffect">
                                  <p:stCondLst>
                                    <p:cond delay="0"/>
                                  </p:stCondLst>
                                  <p:iterate type="lt">
                                    <p:tmPct val="4000"/>
                                  </p:iterate>
                                  <p:childTnLst>
                                    <p:set>
                                      <p:cBhvr override="childStyle">
                                        <p:cTn id="108" dur="500" fill="hold"/>
                                        <p:tgtEl>
                                          <p:spTgt spid="14"/>
                                        </p:tgtEl>
                                        <p:attrNameLst>
                                          <p:attrName>style.color</p:attrName>
                                        </p:attrNameLst>
                                      </p:cBhvr>
                                      <p:to>
                                        <p:clrVal>
                                          <a:schemeClr val="accent2"/>
                                        </p:clrVal>
                                      </p:to>
                                    </p:set>
                                    <p:set>
                                      <p:cBhvr>
                                        <p:cTn id="109" dur="500" fill="hold"/>
                                        <p:tgtEl>
                                          <p:spTgt spid="14"/>
                                        </p:tgtEl>
                                        <p:attrNameLst>
                                          <p:attrName>fillcolor</p:attrName>
                                        </p:attrNameLst>
                                      </p:cBhvr>
                                      <p:to>
                                        <p:clrVal>
                                          <a:schemeClr val="accent2"/>
                                        </p:clrVal>
                                      </p:to>
                                    </p:set>
                                    <p:set>
                                      <p:cBhvr>
                                        <p:cTn id="110" dur="500" fill="hold"/>
                                        <p:tgtEl>
                                          <p:spTgt spid="14"/>
                                        </p:tgtEl>
                                        <p:attrNameLst>
                                          <p:attrName>fill.type</p:attrName>
                                        </p:attrNameLst>
                                      </p:cBhvr>
                                      <p:to>
                                        <p:strVal val="solid"/>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9"/>
                                          </p:stCondLst>
                                        </p:cTn>
                                        <p:tgtEl>
                                          <p:spTgt spid="3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32" presetClass="emph" presetSubtype="0" fill="hold" grpId="0" nodeType="clickEffect">
                                  <p:stCondLst>
                                    <p:cond delay="0"/>
                                  </p:stCondLst>
                                  <p:iterate type="lt">
                                    <p:tmPct val="0"/>
                                  </p:iterate>
                                  <p:childTnLst>
                                    <p:animRot by="120000">
                                      <p:cBhvr>
                                        <p:cTn id="118" dur="100" fill="hold">
                                          <p:stCondLst>
                                            <p:cond delay="0"/>
                                          </p:stCondLst>
                                        </p:cTn>
                                        <p:tgtEl>
                                          <p:spTgt spid="18"/>
                                        </p:tgtEl>
                                        <p:attrNameLst>
                                          <p:attrName>r</p:attrName>
                                        </p:attrNameLst>
                                      </p:cBhvr>
                                    </p:animRot>
                                    <p:animRot by="-240000">
                                      <p:cBhvr>
                                        <p:cTn id="119" dur="200" fill="hold">
                                          <p:stCondLst>
                                            <p:cond delay="200"/>
                                          </p:stCondLst>
                                        </p:cTn>
                                        <p:tgtEl>
                                          <p:spTgt spid="18"/>
                                        </p:tgtEl>
                                        <p:attrNameLst>
                                          <p:attrName>r</p:attrName>
                                        </p:attrNameLst>
                                      </p:cBhvr>
                                    </p:animRot>
                                    <p:animRot by="240000">
                                      <p:cBhvr>
                                        <p:cTn id="120" dur="200" fill="hold">
                                          <p:stCondLst>
                                            <p:cond delay="400"/>
                                          </p:stCondLst>
                                        </p:cTn>
                                        <p:tgtEl>
                                          <p:spTgt spid="18"/>
                                        </p:tgtEl>
                                        <p:attrNameLst>
                                          <p:attrName>r</p:attrName>
                                        </p:attrNameLst>
                                      </p:cBhvr>
                                    </p:animRot>
                                    <p:animRot by="-240000">
                                      <p:cBhvr>
                                        <p:cTn id="121" dur="200" fill="hold">
                                          <p:stCondLst>
                                            <p:cond delay="600"/>
                                          </p:stCondLst>
                                        </p:cTn>
                                        <p:tgtEl>
                                          <p:spTgt spid="18"/>
                                        </p:tgtEl>
                                        <p:attrNameLst>
                                          <p:attrName>r</p:attrName>
                                        </p:attrNameLst>
                                      </p:cBhvr>
                                    </p:animRot>
                                    <p:animRot by="120000">
                                      <p:cBhvr>
                                        <p:cTn id="122" dur="200" fill="hold">
                                          <p:stCondLst>
                                            <p:cond delay="800"/>
                                          </p:stCondLst>
                                        </p:cTn>
                                        <p:tgtEl>
                                          <p:spTgt spid="18"/>
                                        </p:tgtEl>
                                        <p:attrNameLst>
                                          <p:attrName>r</p:attrName>
                                        </p:attrNameLst>
                                      </p:cBhvr>
                                    </p:animRot>
                                  </p:childTnLst>
                                </p:cTn>
                              </p:par>
                              <p:par>
                                <p:cTn id="123" presetID="16" presetClass="emph" presetSubtype="0" fill="hold" grpId="1" nodeType="withEffect">
                                  <p:stCondLst>
                                    <p:cond delay="0"/>
                                  </p:stCondLst>
                                  <p:iterate type="lt">
                                    <p:tmPct val="4000"/>
                                  </p:iterate>
                                  <p:childTnLst>
                                    <p:set>
                                      <p:cBhvr override="childStyle">
                                        <p:cTn id="124" dur="500" fill="hold"/>
                                        <p:tgtEl>
                                          <p:spTgt spid="18"/>
                                        </p:tgtEl>
                                        <p:attrNameLst>
                                          <p:attrName>style.color</p:attrName>
                                        </p:attrNameLst>
                                      </p:cBhvr>
                                      <p:to>
                                        <p:clrVal>
                                          <a:schemeClr val="accent2"/>
                                        </p:clrVal>
                                      </p:to>
                                    </p:set>
                                    <p:set>
                                      <p:cBhvr>
                                        <p:cTn id="125" dur="500" fill="hold"/>
                                        <p:tgtEl>
                                          <p:spTgt spid="18"/>
                                        </p:tgtEl>
                                        <p:attrNameLst>
                                          <p:attrName>fillcolor</p:attrName>
                                        </p:attrNameLst>
                                      </p:cBhvr>
                                      <p:to>
                                        <p:clrVal>
                                          <a:schemeClr val="accent2"/>
                                        </p:clrVal>
                                      </p:to>
                                    </p:set>
                                    <p:set>
                                      <p:cBhvr>
                                        <p:cTn id="126" dur="500" fill="hold"/>
                                        <p:tgtEl>
                                          <p:spTgt spid="18"/>
                                        </p:tgtEl>
                                        <p:attrNameLst>
                                          <p:attrName>fill.type</p:attrName>
                                        </p:attrNameLst>
                                      </p:cBhvr>
                                      <p:to>
                                        <p:strVal val="solid"/>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9"/>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P spid="12" grpId="0"/>
      <p:bldP spid="12" grpId="1"/>
      <p:bldP spid="14" grpId="0"/>
      <p:bldP spid="14" grpId="1"/>
      <p:bldP spid="16" grpId="0"/>
      <p:bldP spid="16" grpId="1"/>
      <p:bldP spid="18" grpId="0"/>
      <p:bldP spid="18" grpId="1"/>
      <p:bldP spid="21" grpId="0"/>
      <p:bldP spid="21" grpId="1"/>
      <p:bldP spid="30" grpId="0"/>
      <p:bldP spid="30" grpId="1"/>
      <p:bldP spid="31" grpId="0" animBg="1"/>
      <p:bldP spid="33" grpId="0" animBg="1"/>
      <p:bldP spid="34" grpId="0" animBg="1"/>
      <p:bldP spid="35" grpId="0" animBg="1"/>
      <p:bldP spid="36" grpId="0" animBg="1"/>
      <p:bldP spid="37" grpId="0" animBg="1"/>
      <p:bldP spid="38"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12" descr="Door, Glass Door, Glazed Door, Entrance Door">
            <a:extLst>
              <a:ext uri="{FF2B5EF4-FFF2-40B4-BE49-F238E27FC236}">
                <a16:creationId xmlns:a16="http://schemas.microsoft.com/office/drawing/2014/main" id="{E126300C-D173-45AE-BDEC-1B69EB1F9C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781" y="3054882"/>
            <a:ext cx="703586" cy="12265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21821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A72E7958-0B71-4FFB-885D-2C8C55E3EAE0}"/>
              </a:ext>
            </a:extLst>
          </p:cNvPr>
          <p:cNvSpPr txBox="1"/>
          <p:nvPr/>
        </p:nvSpPr>
        <p:spPr>
          <a:xfrm>
            <a:off x="6685250" y="5293647"/>
            <a:ext cx="32127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b="1" dirty="0">
                <a:solidFill>
                  <a:srgbClr val="4472C4">
                    <a:lumMod val="50000"/>
                  </a:srgbClr>
                </a:solidFill>
                <a:latin typeface="Century Gothic" panose="020F0302020204030204"/>
              </a:rPr>
              <a:t>on it, to 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8" name="Group 7">
            <a:extLst>
              <a:ext uri="{FF2B5EF4-FFF2-40B4-BE49-F238E27FC236}">
                <a16:creationId xmlns:a16="http://schemas.microsoft.com/office/drawing/2014/main" id="{93F14513-B4E3-469E-9D94-C2132C4B2776}"/>
              </a:ext>
            </a:extLst>
          </p:cNvPr>
          <p:cNvGrpSpPr/>
          <p:nvPr/>
        </p:nvGrpSpPr>
        <p:grpSpPr>
          <a:xfrm>
            <a:off x="6649322" y="5047035"/>
            <a:ext cx="763061" cy="886817"/>
            <a:chOff x="4959541" y="5091717"/>
            <a:chExt cx="763061" cy="886817"/>
          </a:xfrm>
        </p:grpSpPr>
        <p:pic>
          <p:nvPicPr>
            <p:cNvPr id="23" name="Picture 2" descr="Table, Furniture, Wooden">
              <a:extLst>
                <a:ext uri="{FF2B5EF4-FFF2-40B4-BE49-F238E27FC236}">
                  <a16:creationId xmlns:a16="http://schemas.microsoft.com/office/drawing/2014/main" id="{F95A7A28-21CA-4BA0-B895-0A760DB583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9541" y="5342650"/>
              <a:ext cx="763061" cy="635884"/>
            </a:xfrm>
            <a:prstGeom prst="rect">
              <a:avLst/>
            </a:prstGeom>
            <a:noFill/>
            <a:extLst>
              <a:ext uri="{909E8E84-426E-40DD-AFC4-6F175D3DCCD1}">
                <a14:hiddenFill xmlns:a14="http://schemas.microsoft.com/office/drawing/2010/main">
                  <a:solidFill>
                    <a:srgbClr val="FFFFFF"/>
                  </a:solidFill>
                </a14:hiddenFill>
              </a:ext>
            </a:extLst>
          </p:spPr>
        </p:pic>
        <p:sp>
          <p:nvSpPr>
            <p:cNvPr id="24" name="Arrow: Down 23">
              <a:extLst>
                <a:ext uri="{FF2B5EF4-FFF2-40B4-BE49-F238E27FC236}">
                  <a16:creationId xmlns:a16="http://schemas.microsoft.com/office/drawing/2014/main" id="{79419971-8E25-4AC7-98AC-5BB7F8F4E1B6}"/>
                </a:ext>
              </a:extLst>
            </p:cNvPr>
            <p:cNvSpPr/>
            <p:nvPr/>
          </p:nvSpPr>
          <p:spPr>
            <a:xfrm>
              <a:off x="5025465" y="5091717"/>
              <a:ext cx="443345" cy="409801"/>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25" name="Picture 10" descr="Men, White Background, Standing, Full Length, Cut Out">
            <a:extLst>
              <a:ext uri="{FF2B5EF4-FFF2-40B4-BE49-F238E27FC236}">
                <a16:creationId xmlns:a16="http://schemas.microsoft.com/office/drawing/2014/main" id="{43E4BA0C-1D8E-4E96-949D-08D39F29FE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69619" y="3368953"/>
            <a:ext cx="865909" cy="86590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4055E42-B41D-4CCA-8DF8-242CDD2AAD34}"/>
              </a:ext>
            </a:extLst>
          </p:cNvPr>
          <p:cNvSpPr txBox="1"/>
          <p:nvPr/>
        </p:nvSpPr>
        <p:spPr>
          <a:xfrm>
            <a:off x="9107556" y="3429000"/>
            <a:ext cx="29490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before, in front of,</a:t>
            </a:r>
            <a:r>
              <a:rPr kumimoji="0" lang="en-GB"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in the face of</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7" name="Picture 16" descr="Woman, Hair, Long Hair, Character, Angry, Glasses">
            <a:extLst>
              <a:ext uri="{FF2B5EF4-FFF2-40B4-BE49-F238E27FC236}">
                <a16:creationId xmlns:a16="http://schemas.microsoft.com/office/drawing/2014/main" id="{CC9D5E8D-827A-4816-A469-8B39501F1CC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26416" y="2930621"/>
            <a:ext cx="1542720" cy="154272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0" descr="Email, Email Marketing, Newsletter, Message, Business">
            <a:extLst>
              <a:ext uri="{FF2B5EF4-FFF2-40B4-BE49-F238E27FC236}">
                <a16:creationId xmlns:a16="http://schemas.microsoft.com/office/drawing/2014/main" id="{1EEF8B1D-FA76-447D-A146-0E0F01074F7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5659" y="1810337"/>
            <a:ext cx="1389465" cy="93933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35701B3-80A3-44BC-9B5B-3E26250DB369}"/>
              </a:ext>
            </a:extLst>
          </p:cNvPr>
          <p:cNvSpPr txBox="1"/>
          <p:nvPr/>
        </p:nvSpPr>
        <p:spPr>
          <a:xfrm>
            <a:off x="7997197" y="2004477"/>
            <a:ext cx="22207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inform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0" name="Picture 24" descr="Tree, Trunk, Leaves, Branches, Nature, Outdoors">
            <a:extLst>
              <a:ext uri="{FF2B5EF4-FFF2-40B4-BE49-F238E27FC236}">
                <a16:creationId xmlns:a16="http://schemas.microsoft.com/office/drawing/2014/main" id="{CD513ECC-C062-4436-BB1C-A035ACB8238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76543" y="1684684"/>
            <a:ext cx="898042" cy="97085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8" descr="Clouds, Sunny, Warm, Patches, Weather, Partly, Cloudy">
            <a:extLst>
              <a:ext uri="{FF2B5EF4-FFF2-40B4-BE49-F238E27FC236}">
                <a16:creationId xmlns:a16="http://schemas.microsoft.com/office/drawing/2014/main" id="{03B6A4CD-5011-4ACA-BC9B-AB2386AEDB7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72195" y="4773476"/>
            <a:ext cx="1231629" cy="113834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4" descr="Mentor Icon, Tutor Icon, Mentor, Tutor, Mentoring">
            <a:extLst>
              <a:ext uri="{FF2B5EF4-FFF2-40B4-BE49-F238E27FC236}">
                <a16:creationId xmlns:a16="http://schemas.microsoft.com/office/drawing/2014/main" id="{E5F84C25-DB43-4BC3-8365-8320E1015DE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30255" y="3052514"/>
            <a:ext cx="1004371" cy="100437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EC205DDC-5CC5-4FE6-A802-AB78F2948260}"/>
              </a:ext>
            </a:extLst>
          </p:cNvPr>
          <p:cNvSpPr/>
          <p:nvPr/>
        </p:nvSpPr>
        <p:spPr>
          <a:xfrm>
            <a:off x="3048762" y="123172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a:t>
            </a:r>
          </a:p>
        </p:txBody>
      </p:sp>
      <p:sp>
        <p:nvSpPr>
          <p:cNvPr id="34" name="Rectangle 33">
            <a:extLst>
              <a:ext uri="{FF2B5EF4-FFF2-40B4-BE49-F238E27FC236}">
                <a16:creationId xmlns:a16="http://schemas.microsoft.com/office/drawing/2014/main" id="{2E345E41-6B63-45A9-B93F-B11F0733DC9D}"/>
              </a:ext>
            </a:extLst>
          </p:cNvPr>
          <p:cNvSpPr/>
          <p:nvPr/>
        </p:nvSpPr>
        <p:spPr>
          <a:xfrm>
            <a:off x="6940014" y="1234984"/>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B</a:t>
            </a:r>
          </a:p>
        </p:txBody>
      </p:sp>
      <p:sp>
        <p:nvSpPr>
          <p:cNvPr id="35" name="Rectangle 34">
            <a:extLst>
              <a:ext uri="{FF2B5EF4-FFF2-40B4-BE49-F238E27FC236}">
                <a16:creationId xmlns:a16="http://schemas.microsoft.com/office/drawing/2014/main" id="{4AED7EEA-6A04-4926-9A26-CC893E52D1FD}"/>
              </a:ext>
            </a:extLst>
          </p:cNvPr>
          <p:cNvSpPr/>
          <p:nvPr/>
        </p:nvSpPr>
        <p:spPr>
          <a:xfrm>
            <a:off x="742974" y="2867189"/>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C</a:t>
            </a:r>
          </a:p>
        </p:txBody>
      </p:sp>
      <p:sp>
        <p:nvSpPr>
          <p:cNvPr id="36" name="Rectangle 35">
            <a:extLst>
              <a:ext uri="{FF2B5EF4-FFF2-40B4-BE49-F238E27FC236}">
                <a16:creationId xmlns:a16="http://schemas.microsoft.com/office/drawing/2014/main" id="{C1A2DF5F-464D-4E9C-B69F-041E99F3EB01}"/>
              </a:ext>
            </a:extLst>
          </p:cNvPr>
          <p:cNvSpPr/>
          <p:nvPr/>
        </p:nvSpPr>
        <p:spPr>
          <a:xfrm>
            <a:off x="4406768" y="2874021"/>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D</a:t>
            </a:r>
          </a:p>
        </p:txBody>
      </p:sp>
      <p:sp>
        <p:nvSpPr>
          <p:cNvPr id="37" name="Rectangle 36">
            <a:extLst>
              <a:ext uri="{FF2B5EF4-FFF2-40B4-BE49-F238E27FC236}">
                <a16:creationId xmlns:a16="http://schemas.microsoft.com/office/drawing/2014/main" id="{6064D46D-C077-4C04-AE46-F648F18A4A6B}"/>
              </a:ext>
            </a:extLst>
          </p:cNvPr>
          <p:cNvSpPr/>
          <p:nvPr/>
        </p:nvSpPr>
        <p:spPr>
          <a:xfrm>
            <a:off x="8063856" y="2867189"/>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E</a:t>
            </a:r>
          </a:p>
        </p:txBody>
      </p:sp>
      <p:sp>
        <p:nvSpPr>
          <p:cNvPr id="38" name="Rectangle 37">
            <a:extLst>
              <a:ext uri="{FF2B5EF4-FFF2-40B4-BE49-F238E27FC236}">
                <a16:creationId xmlns:a16="http://schemas.microsoft.com/office/drawing/2014/main" id="{EF983759-A28D-4C71-BEC9-5BC26CA2B1AF}"/>
              </a:ext>
            </a:extLst>
          </p:cNvPr>
          <p:cNvSpPr/>
          <p:nvPr/>
        </p:nvSpPr>
        <p:spPr>
          <a:xfrm>
            <a:off x="3048762" y="4547510"/>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F</a:t>
            </a:r>
          </a:p>
        </p:txBody>
      </p:sp>
      <p:sp>
        <p:nvSpPr>
          <p:cNvPr id="39" name="Rectangle 38">
            <a:extLst>
              <a:ext uri="{FF2B5EF4-FFF2-40B4-BE49-F238E27FC236}">
                <a16:creationId xmlns:a16="http://schemas.microsoft.com/office/drawing/2014/main" id="{A9AFB900-149A-45A6-8D26-70C6B0EBC586}"/>
              </a:ext>
            </a:extLst>
          </p:cNvPr>
          <p:cNvSpPr/>
          <p:nvPr/>
        </p:nvSpPr>
        <p:spPr>
          <a:xfrm>
            <a:off x="6940014" y="4538380"/>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G</a:t>
            </a:r>
          </a:p>
        </p:txBody>
      </p:sp>
      <p:sp>
        <p:nvSpPr>
          <p:cNvPr id="40" name="TextBox 39">
            <a:extLst>
              <a:ext uri="{FF2B5EF4-FFF2-40B4-BE49-F238E27FC236}">
                <a16:creationId xmlns:a16="http://schemas.microsoft.com/office/drawing/2014/main" id="{1C938B54-3A91-48D1-AB40-7500EB1BC7BB}"/>
              </a:ext>
            </a:extLst>
          </p:cNvPr>
          <p:cNvSpPr txBox="1"/>
          <p:nvPr/>
        </p:nvSpPr>
        <p:spPr>
          <a:xfrm>
            <a:off x="3912366" y="2005902"/>
            <a:ext cx="1878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nature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4685084B-61C5-44E1-AD9B-C08BEBE128CB}"/>
              </a:ext>
            </a:extLst>
          </p:cNvPr>
          <p:cNvSpPr txBox="1"/>
          <p:nvPr/>
        </p:nvSpPr>
        <p:spPr>
          <a:xfrm>
            <a:off x="5581567" y="3774670"/>
            <a:ext cx="2267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threaten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3" name="TextBox 42">
            <a:extLst>
              <a:ext uri="{FF2B5EF4-FFF2-40B4-BE49-F238E27FC236}">
                <a16:creationId xmlns:a16="http://schemas.microsoft.com/office/drawing/2014/main" id="{4DC9409D-0084-4E8E-9F18-B728ED0C9B91}"/>
              </a:ext>
            </a:extLst>
          </p:cNvPr>
          <p:cNvSpPr txBox="1"/>
          <p:nvPr/>
        </p:nvSpPr>
        <p:spPr>
          <a:xfrm>
            <a:off x="660205" y="4047529"/>
            <a:ext cx="1878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help</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4" name="TextBox 43">
            <a:extLst>
              <a:ext uri="{FF2B5EF4-FFF2-40B4-BE49-F238E27FC236}">
                <a16:creationId xmlns:a16="http://schemas.microsoft.com/office/drawing/2014/main" id="{CF652145-4C57-4B03-BC4A-3B707DAF4C13}"/>
              </a:ext>
            </a:extLst>
          </p:cNvPr>
          <p:cNvSpPr txBox="1"/>
          <p:nvPr/>
        </p:nvSpPr>
        <p:spPr>
          <a:xfrm>
            <a:off x="2881950" y="5097075"/>
            <a:ext cx="25016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weather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5A176C0E-2B88-4D3E-858B-F9C509629947}"/>
              </a:ext>
            </a:extLst>
          </p:cNvPr>
          <p:cNvSpPr txBox="1"/>
          <p:nvPr/>
        </p:nvSpPr>
        <p:spPr>
          <a:xfrm>
            <a:off x="4192010" y="2049172"/>
            <a:ext cx="1878472"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Natur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90173379-4B08-456E-81C9-CC8BA339857D}"/>
              </a:ext>
            </a:extLst>
          </p:cNvPr>
          <p:cNvSpPr txBox="1"/>
          <p:nvPr/>
        </p:nvSpPr>
        <p:spPr>
          <a:xfrm>
            <a:off x="8333072" y="2042708"/>
            <a:ext cx="2220719"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informieren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7" name="TextBox 46">
            <a:extLst>
              <a:ext uri="{FF2B5EF4-FFF2-40B4-BE49-F238E27FC236}">
                <a16:creationId xmlns:a16="http://schemas.microsoft.com/office/drawing/2014/main" id="{680877CA-38B8-4A1F-913F-047868221F80}"/>
              </a:ext>
            </a:extLst>
          </p:cNvPr>
          <p:cNvSpPr txBox="1"/>
          <p:nvPr/>
        </p:nvSpPr>
        <p:spPr>
          <a:xfrm>
            <a:off x="705535" y="4076715"/>
            <a:ext cx="1878472"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Hilfe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8" name="TextBox 47">
            <a:extLst>
              <a:ext uri="{FF2B5EF4-FFF2-40B4-BE49-F238E27FC236}">
                <a16:creationId xmlns:a16="http://schemas.microsoft.com/office/drawing/2014/main" id="{38AEF270-DF30-4B79-B529-FF11273672BE}"/>
              </a:ext>
            </a:extLst>
          </p:cNvPr>
          <p:cNvSpPr txBox="1"/>
          <p:nvPr/>
        </p:nvSpPr>
        <p:spPr>
          <a:xfrm>
            <a:off x="5823148" y="3769472"/>
            <a:ext cx="2227539"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drohen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D037F084-B541-406C-ABF8-1C8652C17FBA}"/>
              </a:ext>
            </a:extLst>
          </p:cNvPr>
          <p:cNvSpPr txBox="1"/>
          <p:nvPr/>
        </p:nvSpPr>
        <p:spPr>
          <a:xfrm>
            <a:off x="9282075" y="3176257"/>
            <a:ext cx="2774542" cy="120032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davor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983C625E-68E2-4C2E-A641-2103BD40A49F}"/>
              </a:ext>
            </a:extLst>
          </p:cNvPr>
          <p:cNvSpPr txBox="1"/>
          <p:nvPr/>
        </p:nvSpPr>
        <p:spPr>
          <a:xfrm>
            <a:off x="3276543" y="5086904"/>
            <a:ext cx="2009666"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Wetter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1" name="TextBox 50">
            <a:extLst>
              <a:ext uri="{FF2B5EF4-FFF2-40B4-BE49-F238E27FC236}">
                <a16:creationId xmlns:a16="http://schemas.microsoft.com/office/drawing/2014/main" id="{5417E341-1EC1-44B6-BE5F-C077164CFA51}"/>
              </a:ext>
            </a:extLst>
          </p:cNvPr>
          <p:cNvSpPr txBox="1"/>
          <p:nvPr/>
        </p:nvSpPr>
        <p:spPr>
          <a:xfrm>
            <a:off x="7442379" y="5264787"/>
            <a:ext cx="1776058"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darauf</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66308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iterate type="lt">
                                    <p:tmPct val="0"/>
                                  </p:iterate>
                                  <p:childTnLst>
                                    <p:animRot by="120000">
                                      <p:cBhvr>
                                        <p:cTn id="6" dur="100" fill="hold">
                                          <p:stCondLst>
                                            <p:cond delay="0"/>
                                          </p:stCondLst>
                                        </p:cTn>
                                        <p:tgtEl>
                                          <p:spTgt spid="40"/>
                                        </p:tgtEl>
                                        <p:attrNameLst>
                                          <p:attrName>r</p:attrName>
                                        </p:attrNameLst>
                                      </p:cBhvr>
                                    </p:animRot>
                                    <p:animRot by="-240000">
                                      <p:cBhvr>
                                        <p:cTn id="7" dur="200" fill="hold">
                                          <p:stCondLst>
                                            <p:cond delay="200"/>
                                          </p:stCondLst>
                                        </p:cTn>
                                        <p:tgtEl>
                                          <p:spTgt spid="40"/>
                                        </p:tgtEl>
                                        <p:attrNameLst>
                                          <p:attrName>r</p:attrName>
                                        </p:attrNameLst>
                                      </p:cBhvr>
                                    </p:animRot>
                                    <p:animRot by="240000">
                                      <p:cBhvr>
                                        <p:cTn id="8" dur="200" fill="hold">
                                          <p:stCondLst>
                                            <p:cond delay="400"/>
                                          </p:stCondLst>
                                        </p:cTn>
                                        <p:tgtEl>
                                          <p:spTgt spid="40"/>
                                        </p:tgtEl>
                                        <p:attrNameLst>
                                          <p:attrName>r</p:attrName>
                                        </p:attrNameLst>
                                      </p:cBhvr>
                                    </p:animRot>
                                    <p:animRot by="-240000">
                                      <p:cBhvr>
                                        <p:cTn id="9" dur="200" fill="hold">
                                          <p:stCondLst>
                                            <p:cond delay="600"/>
                                          </p:stCondLst>
                                        </p:cTn>
                                        <p:tgtEl>
                                          <p:spTgt spid="40"/>
                                        </p:tgtEl>
                                        <p:attrNameLst>
                                          <p:attrName>r</p:attrName>
                                        </p:attrNameLst>
                                      </p:cBhvr>
                                    </p:animRot>
                                    <p:animRot by="120000">
                                      <p:cBhvr>
                                        <p:cTn id="10" dur="200" fill="hold">
                                          <p:stCondLst>
                                            <p:cond delay="800"/>
                                          </p:stCondLst>
                                        </p:cTn>
                                        <p:tgtEl>
                                          <p:spTgt spid="40"/>
                                        </p:tgtEl>
                                        <p:attrNameLst>
                                          <p:attrName>r</p:attrName>
                                        </p:attrNameLst>
                                      </p:cBhvr>
                                    </p:animRot>
                                  </p:childTnLst>
                                </p:cTn>
                              </p:par>
                              <p:par>
                                <p:cTn id="11" presetID="16" presetClass="emph" presetSubtype="0" fill="hold" grpId="1" nodeType="withEffect">
                                  <p:stCondLst>
                                    <p:cond delay="0"/>
                                  </p:stCondLst>
                                  <p:iterate type="lt">
                                    <p:tmPct val="4000"/>
                                  </p:iterate>
                                  <p:childTnLst>
                                    <p:set>
                                      <p:cBhvr override="childStyle">
                                        <p:cTn id="12" dur="500" fill="hold"/>
                                        <p:tgtEl>
                                          <p:spTgt spid="40"/>
                                        </p:tgtEl>
                                        <p:attrNameLst>
                                          <p:attrName>style.color</p:attrName>
                                        </p:attrNameLst>
                                      </p:cBhvr>
                                      <p:to>
                                        <p:clrVal>
                                          <a:schemeClr val="accent2"/>
                                        </p:clrVal>
                                      </p:to>
                                    </p:set>
                                    <p:set>
                                      <p:cBhvr>
                                        <p:cTn id="13" dur="500" fill="hold"/>
                                        <p:tgtEl>
                                          <p:spTgt spid="40"/>
                                        </p:tgtEl>
                                        <p:attrNameLst>
                                          <p:attrName>fillcolor</p:attrName>
                                        </p:attrNameLst>
                                      </p:cBhvr>
                                      <p:to>
                                        <p:clrVal>
                                          <a:schemeClr val="accent2"/>
                                        </p:clrVal>
                                      </p:to>
                                    </p:set>
                                    <p:set>
                                      <p:cBhvr>
                                        <p:cTn id="14" dur="500" fill="hold"/>
                                        <p:tgtEl>
                                          <p:spTgt spid="40"/>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grpId="0" nodeType="clickEffect">
                                  <p:stCondLst>
                                    <p:cond delay="0"/>
                                  </p:stCondLst>
                                  <p:iterate type="lt">
                                    <p:tmPct val="0"/>
                                  </p:iterate>
                                  <p:childTnLst>
                                    <p:animRot by="120000">
                                      <p:cBhvr>
                                        <p:cTn id="22" dur="100" fill="hold">
                                          <p:stCondLst>
                                            <p:cond delay="0"/>
                                          </p:stCondLst>
                                        </p:cTn>
                                        <p:tgtEl>
                                          <p:spTgt spid="29"/>
                                        </p:tgtEl>
                                        <p:attrNameLst>
                                          <p:attrName>r</p:attrName>
                                        </p:attrNameLst>
                                      </p:cBhvr>
                                    </p:animRot>
                                    <p:animRot by="-240000">
                                      <p:cBhvr>
                                        <p:cTn id="23" dur="200" fill="hold">
                                          <p:stCondLst>
                                            <p:cond delay="200"/>
                                          </p:stCondLst>
                                        </p:cTn>
                                        <p:tgtEl>
                                          <p:spTgt spid="29"/>
                                        </p:tgtEl>
                                        <p:attrNameLst>
                                          <p:attrName>r</p:attrName>
                                        </p:attrNameLst>
                                      </p:cBhvr>
                                    </p:animRot>
                                    <p:animRot by="240000">
                                      <p:cBhvr>
                                        <p:cTn id="24" dur="200" fill="hold">
                                          <p:stCondLst>
                                            <p:cond delay="400"/>
                                          </p:stCondLst>
                                        </p:cTn>
                                        <p:tgtEl>
                                          <p:spTgt spid="29"/>
                                        </p:tgtEl>
                                        <p:attrNameLst>
                                          <p:attrName>r</p:attrName>
                                        </p:attrNameLst>
                                      </p:cBhvr>
                                    </p:animRot>
                                    <p:animRot by="-240000">
                                      <p:cBhvr>
                                        <p:cTn id="25" dur="200" fill="hold">
                                          <p:stCondLst>
                                            <p:cond delay="600"/>
                                          </p:stCondLst>
                                        </p:cTn>
                                        <p:tgtEl>
                                          <p:spTgt spid="29"/>
                                        </p:tgtEl>
                                        <p:attrNameLst>
                                          <p:attrName>r</p:attrName>
                                        </p:attrNameLst>
                                      </p:cBhvr>
                                    </p:animRot>
                                    <p:animRot by="120000">
                                      <p:cBhvr>
                                        <p:cTn id="26" dur="200" fill="hold">
                                          <p:stCondLst>
                                            <p:cond delay="800"/>
                                          </p:stCondLst>
                                        </p:cTn>
                                        <p:tgtEl>
                                          <p:spTgt spid="29"/>
                                        </p:tgtEl>
                                        <p:attrNameLst>
                                          <p:attrName>r</p:attrName>
                                        </p:attrNameLst>
                                      </p:cBhvr>
                                    </p:animRot>
                                  </p:childTnLst>
                                </p:cTn>
                              </p:par>
                              <p:par>
                                <p:cTn id="27" presetID="16" presetClass="emph" presetSubtype="0" fill="hold" grpId="1" nodeType="withEffect">
                                  <p:stCondLst>
                                    <p:cond delay="0"/>
                                  </p:stCondLst>
                                  <p:iterate type="lt">
                                    <p:tmPct val="4000"/>
                                  </p:iterate>
                                  <p:childTnLst>
                                    <p:set>
                                      <p:cBhvr override="childStyle">
                                        <p:cTn id="28" dur="500" fill="hold"/>
                                        <p:tgtEl>
                                          <p:spTgt spid="29"/>
                                        </p:tgtEl>
                                        <p:attrNameLst>
                                          <p:attrName>style.color</p:attrName>
                                        </p:attrNameLst>
                                      </p:cBhvr>
                                      <p:to>
                                        <p:clrVal>
                                          <a:schemeClr val="accent2"/>
                                        </p:clrVal>
                                      </p:to>
                                    </p:set>
                                    <p:set>
                                      <p:cBhvr>
                                        <p:cTn id="29" dur="500" fill="hold"/>
                                        <p:tgtEl>
                                          <p:spTgt spid="29"/>
                                        </p:tgtEl>
                                        <p:attrNameLst>
                                          <p:attrName>fillcolor</p:attrName>
                                        </p:attrNameLst>
                                      </p:cBhvr>
                                      <p:to>
                                        <p:clrVal>
                                          <a:schemeClr val="accent2"/>
                                        </p:clrVal>
                                      </p:to>
                                    </p:set>
                                    <p:set>
                                      <p:cBhvr>
                                        <p:cTn id="30" dur="500" fill="hold"/>
                                        <p:tgtEl>
                                          <p:spTgt spid="29"/>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grpId="0" nodeType="clickEffect">
                                  <p:stCondLst>
                                    <p:cond delay="0"/>
                                  </p:stCondLst>
                                  <p:iterate type="lt">
                                    <p:tmPct val="0"/>
                                  </p:iterate>
                                  <p:childTnLst>
                                    <p:animRot by="120000">
                                      <p:cBhvr>
                                        <p:cTn id="38" dur="100" fill="hold">
                                          <p:stCondLst>
                                            <p:cond delay="0"/>
                                          </p:stCondLst>
                                        </p:cTn>
                                        <p:tgtEl>
                                          <p:spTgt spid="43"/>
                                        </p:tgtEl>
                                        <p:attrNameLst>
                                          <p:attrName>r</p:attrName>
                                        </p:attrNameLst>
                                      </p:cBhvr>
                                    </p:animRot>
                                    <p:animRot by="-240000">
                                      <p:cBhvr>
                                        <p:cTn id="39" dur="200" fill="hold">
                                          <p:stCondLst>
                                            <p:cond delay="200"/>
                                          </p:stCondLst>
                                        </p:cTn>
                                        <p:tgtEl>
                                          <p:spTgt spid="43"/>
                                        </p:tgtEl>
                                        <p:attrNameLst>
                                          <p:attrName>r</p:attrName>
                                        </p:attrNameLst>
                                      </p:cBhvr>
                                    </p:animRot>
                                    <p:animRot by="240000">
                                      <p:cBhvr>
                                        <p:cTn id="40" dur="200" fill="hold">
                                          <p:stCondLst>
                                            <p:cond delay="400"/>
                                          </p:stCondLst>
                                        </p:cTn>
                                        <p:tgtEl>
                                          <p:spTgt spid="43"/>
                                        </p:tgtEl>
                                        <p:attrNameLst>
                                          <p:attrName>r</p:attrName>
                                        </p:attrNameLst>
                                      </p:cBhvr>
                                    </p:animRot>
                                    <p:animRot by="-240000">
                                      <p:cBhvr>
                                        <p:cTn id="41" dur="200" fill="hold">
                                          <p:stCondLst>
                                            <p:cond delay="600"/>
                                          </p:stCondLst>
                                        </p:cTn>
                                        <p:tgtEl>
                                          <p:spTgt spid="43"/>
                                        </p:tgtEl>
                                        <p:attrNameLst>
                                          <p:attrName>r</p:attrName>
                                        </p:attrNameLst>
                                      </p:cBhvr>
                                    </p:animRot>
                                    <p:animRot by="120000">
                                      <p:cBhvr>
                                        <p:cTn id="42" dur="200" fill="hold">
                                          <p:stCondLst>
                                            <p:cond delay="800"/>
                                          </p:stCondLst>
                                        </p:cTn>
                                        <p:tgtEl>
                                          <p:spTgt spid="43"/>
                                        </p:tgtEl>
                                        <p:attrNameLst>
                                          <p:attrName>r</p:attrName>
                                        </p:attrNameLst>
                                      </p:cBhvr>
                                    </p:animRot>
                                  </p:childTnLst>
                                </p:cTn>
                              </p:par>
                              <p:par>
                                <p:cTn id="43" presetID="16" presetClass="emph" presetSubtype="0" fill="hold" grpId="1" nodeType="withEffect">
                                  <p:stCondLst>
                                    <p:cond delay="0"/>
                                  </p:stCondLst>
                                  <p:iterate type="lt">
                                    <p:tmPct val="4000"/>
                                  </p:iterate>
                                  <p:childTnLst>
                                    <p:set>
                                      <p:cBhvr override="childStyle">
                                        <p:cTn id="44" dur="500" fill="hold"/>
                                        <p:tgtEl>
                                          <p:spTgt spid="43"/>
                                        </p:tgtEl>
                                        <p:attrNameLst>
                                          <p:attrName>style.color</p:attrName>
                                        </p:attrNameLst>
                                      </p:cBhvr>
                                      <p:to>
                                        <p:clrVal>
                                          <a:schemeClr val="accent2"/>
                                        </p:clrVal>
                                      </p:to>
                                    </p:set>
                                    <p:set>
                                      <p:cBhvr>
                                        <p:cTn id="45" dur="500" fill="hold"/>
                                        <p:tgtEl>
                                          <p:spTgt spid="43"/>
                                        </p:tgtEl>
                                        <p:attrNameLst>
                                          <p:attrName>fillcolor</p:attrName>
                                        </p:attrNameLst>
                                      </p:cBhvr>
                                      <p:to>
                                        <p:clrVal>
                                          <a:schemeClr val="accent2"/>
                                        </p:clrVal>
                                      </p:to>
                                    </p:set>
                                    <p:set>
                                      <p:cBhvr>
                                        <p:cTn id="46" dur="500" fill="hold"/>
                                        <p:tgtEl>
                                          <p:spTgt spid="43"/>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grpId="0" nodeType="clickEffect">
                                  <p:stCondLst>
                                    <p:cond delay="0"/>
                                  </p:stCondLst>
                                  <p:iterate type="lt">
                                    <p:tmPct val="0"/>
                                  </p:iterate>
                                  <p:childTnLst>
                                    <p:animRot by="120000">
                                      <p:cBhvr>
                                        <p:cTn id="54" dur="100" fill="hold">
                                          <p:stCondLst>
                                            <p:cond delay="0"/>
                                          </p:stCondLst>
                                        </p:cTn>
                                        <p:tgtEl>
                                          <p:spTgt spid="42"/>
                                        </p:tgtEl>
                                        <p:attrNameLst>
                                          <p:attrName>r</p:attrName>
                                        </p:attrNameLst>
                                      </p:cBhvr>
                                    </p:animRot>
                                    <p:animRot by="-240000">
                                      <p:cBhvr>
                                        <p:cTn id="55" dur="200" fill="hold">
                                          <p:stCondLst>
                                            <p:cond delay="200"/>
                                          </p:stCondLst>
                                        </p:cTn>
                                        <p:tgtEl>
                                          <p:spTgt spid="42"/>
                                        </p:tgtEl>
                                        <p:attrNameLst>
                                          <p:attrName>r</p:attrName>
                                        </p:attrNameLst>
                                      </p:cBhvr>
                                    </p:animRot>
                                    <p:animRot by="240000">
                                      <p:cBhvr>
                                        <p:cTn id="56" dur="200" fill="hold">
                                          <p:stCondLst>
                                            <p:cond delay="400"/>
                                          </p:stCondLst>
                                        </p:cTn>
                                        <p:tgtEl>
                                          <p:spTgt spid="42"/>
                                        </p:tgtEl>
                                        <p:attrNameLst>
                                          <p:attrName>r</p:attrName>
                                        </p:attrNameLst>
                                      </p:cBhvr>
                                    </p:animRot>
                                    <p:animRot by="-240000">
                                      <p:cBhvr>
                                        <p:cTn id="57" dur="200" fill="hold">
                                          <p:stCondLst>
                                            <p:cond delay="600"/>
                                          </p:stCondLst>
                                        </p:cTn>
                                        <p:tgtEl>
                                          <p:spTgt spid="42"/>
                                        </p:tgtEl>
                                        <p:attrNameLst>
                                          <p:attrName>r</p:attrName>
                                        </p:attrNameLst>
                                      </p:cBhvr>
                                    </p:animRot>
                                    <p:animRot by="120000">
                                      <p:cBhvr>
                                        <p:cTn id="58" dur="200" fill="hold">
                                          <p:stCondLst>
                                            <p:cond delay="800"/>
                                          </p:stCondLst>
                                        </p:cTn>
                                        <p:tgtEl>
                                          <p:spTgt spid="42"/>
                                        </p:tgtEl>
                                        <p:attrNameLst>
                                          <p:attrName>r</p:attrName>
                                        </p:attrNameLst>
                                      </p:cBhvr>
                                    </p:animRot>
                                  </p:childTnLst>
                                </p:cTn>
                              </p:par>
                              <p:par>
                                <p:cTn id="59" presetID="16" presetClass="emph" presetSubtype="0" fill="hold" grpId="1" nodeType="withEffect">
                                  <p:stCondLst>
                                    <p:cond delay="0"/>
                                  </p:stCondLst>
                                  <p:iterate type="lt">
                                    <p:tmPct val="4000"/>
                                  </p:iterate>
                                  <p:childTnLst>
                                    <p:set>
                                      <p:cBhvr override="childStyle">
                                        <p:cTn id="60" dur="500" fill="hold"/>
                                        <p:tgtEl>
                                          <p:spTgt spid="42"/>
                                        </p:tgtEl>
                                        <p:attrNameLst>
                                          <p:attrName>style.color</p:attrName>
                                        </p:attrNameLst>
                                      </p:cBhvr>
                                      <p:to>
                                        <p:clrVal>
                                          <a:schemeClr val="accent2"/>
                                        </p:clrVal>
                                      </p:to>
                                    </p:set>
                                    <p:set>
                                      <p:cBhvr>
                                        <p:cTn id="61" dur="500" fill="hold"/>
                                        <p:tgtEl>
                                          <p:spTgt spid="42"/>
                                        </p:tgtEl>
                                        <p:attrNameLst>
                                          <p:attrName>fillcolor</p:attrName>
                                        </p:attrNameLst>
                                      </p:cBhvr>
                                      <p:to>
                                        <p:clrVal>
                                          <a:schemeClr val="accent2"/>
                                        </p:clrVal>
                                      </p:to>
                                    </p:set>
                                    <p:set>
                                      <p:cBhvr>
                                        <p:cTn id="62" dur="500" fill="hold"/>
                                        <p:tgtEl>
                                          <p:spTgt spid="42"/>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2" presetClass="emph" presetSubtype="0" fill="hold" grpId="0" nodeType="clickEffect">
                                  <p:stCondLst>
                                    <p:cond delay="0"/>
                                  </p:stCondLst>
                                  <p:iterate type="lt">
                                    <p:tmPct val="0"/>
                                  </p:iterate>
                                  <p:childTnLst>
                                    <p:animRot by="120000">
                                      <p:cBhvr>
                                        <p:cTn id="70" dur="100" fill="hold">
                                          <p:stCondLst>
                                            <p:cond delay="0"/>
                                          </p:stCondLst>
                                        </p:cTn>
                                        <p:tgtEl>
                                          <p:spTgt spid="26"/>
                                        </p:tgtEl>
                                        <p:attrNameLst>
                                          <p:attrName>r</p:attrName>
                                        </p:attrNameLst>
                                      </p:cBhvr>
                                    </p:animRot>
                                    <p:animRot by="-240000">
                                      <p:cBhvr>
                                        <p:cTn id="71" dur="200" fill="hold">
                                          <p:stCondLst>
                                            <p:cond delay="200"/>
                                          </p:stCondLst>
                                        </p:cTn>
                                        <p:tgtEl>
                                          <p:spTgt spid="26"/>
                                        </p:tgtEl>
                                        <p:attrNameLst>
                                          <p:attrName>r</p:attrName>
                                        </p:attrNameLst>
                                      </p:cBhvr>
                                    </p:animRot>
                                    <p:animRot by="240000">
                                      <p:cBhvr>
                                        <p:cTn id="72" dur="200" fill="hold">
                                          <p:stCondLst>
                                            <p:cond delay="400"/>
                                          </p:stCondLst>
                                        </p:cTn>
                                        <p:tgtEl>
                                          <p:spTgt spid="26"/>
                                        </p:tgtEl>
                                        <p:attrNameLst>
                                          <p:attrName>r</p:attrName>
                                        </p:attrNameLst>
                                      </p:cBhvr>
                                    </p:animRot>
                                    <p:animRot by="-240000">
                                      <p:cBhvr>
                                        <p:cTn id="73" dur="200" fill="hold">
                                          <p:stCondLst>
                                            <p:cond delay="600"/>
                                          </p:stCondLst>
                                        </p:cTn>
                                        <p:tgtEl>
                                          <p:spTgt spid="26"/>
                                        </p:tgtEl>
                                        <p:attrNameLst>
                                          <p:attrName>r</p:attrName>
                                        </p:attrNameLst>
                                      </p:cBhvr>
                                    </p:animRot>
                                    <p:animRot by="120000">
                                      <p:cBhvr>
                                        <p:cTn id="74" dur="200" fill="hold">
                                          <p:stCondLst>
                                            <p:cond delay="800"/>
                                          </p:stCondLst>
                                        </p:cTn>
                                        <p:tgtEl>
                                          <p:spTgt spid="26"/>
                                        </p:tgtEl>
                                        <p:attrNameLst>
                                          <p:attrName>r</p:attrName>
                                        </p:attrNameLst>
                                      </p:cBhvr>
                                    </p:animRot>
                                  </p:childTnLst>
                                </p:cTn>
                              </p:par>
                              <p:par>
                                <p:cTn id="75" presetID="16" presetClass="emph" presetSubtype="0" fill="hold" grpId="1" nodeType="withEffect">
                                  <p:stCondLst>
                                    <p:cond delay="0"/>
                                  </p:stCondLst>
                                  <p:iterate type="lt">
                                    <p:tmPct val="4000"/>
                                  </p:iterate>
                                  <p:childTnLst>
                                    <p:set>
                                      <p:cBhvr override="childStyle">
                                        <p:cTn id="76" dur="500" fill="hold"/>
                                        <p:tgtEl>
                                          <p:spTgt spid="26"/>
                                        </p:tgtEl>
                                        <p:attrNameLst>
                                          <p:attrName>style.color</p:attrName>
                                        </p:attrNameLst>
                                      </p:cBhvr>
                                      <p:to>
                                        <p:clrVal>
                                          <a:schemeClr val="accent2"/>
                                        </p:clrVal>
                                      </p:to>
                                    </p:set>
                                    <p:set>
                                      <p:cBhvr>
                                        <p:cTn id="77" dur="500" fill="hold"/>
                                        <p:tgtEl>
                                          <p:spTgt spid="26"/>
                                        </p:tgtEl>
                                        <p:attrNameLst>
                                          <p:attrName>fillcolor</p:attrName>
                                        </p:attrNameLst>
                                      </p:cBhvr>
                                      <p:to>
                                        <p:clrVal>
                                          <a:schemeClr val="accent2"/>
                                        </p:clrVal>
                                      </p:to>
                                    </p:set>
                                    <p:set>
                                      <p:cBhvr>
                                        <p:cTn id="78" dur="500" fill="hold"/>
                                        <p:tgtEl>
                                          <p:spTgt spid="26"/>
                                        </p:tgtEl>
                                        <p:attrNameLst>
                                          <p:attrName>fill.type</p:attrName>
                                        </p:attrNameLst>
                                      </p:cBhvr>
                                      <p:to>
                                        <p:strVal val="solid"/>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2" presetClass="emph" presetSubtype="0" fill="hold" grpId="0" nodeType="clickEffect">
                                  <p:stCondLst>
                                    <p:cond delay="0"/>
                                  </p:stCondLst>
                                  <p:iterate type="lt">
                                    <p:tmPct val="0"/>
                                  </p:iterate>
                                  <p:childTnLst>
                                    <p:animRot by="120000">
                                      <p:cBhvr>
                                        <p:cTn id="86" dur="100" fill="hold">
                                          <p:stCondLst>
                                            <p:cond delay="0"/>
                                          </p:stCondLst>
                                        </p:cTn>
                                        <p:tgtEl>
                                          <p:spTgt spid="44"/>
                                        </p:tgtEl>
                                        <p:attrNameLst>
                                          <p:attrName>r</p:attrName>
                                        </p:attrNameLst>
                                      </p:cBhvr>
                                    </p:animRot>
                                    <p:animRot by="-240000">
                                      <p:cBhvr>
                                        <p:cTn id="87" dur="200" fill="hold">
                                          <p:stCondLst>
                                            <p:cond delay="200"/>
                                          </p:stCondLst>
                                        </p:cTn>
                                        <p:tgtEl>
                                          <p:spTgt spid="44"/>
                                        </p:tgtEl>
                                        <p:attrNameLst>
                                          <p:attrName>r</p:attrName>
                                        </p:attrNameLst>
                                      </p:cBhvr>
                                    </p:animRot>
                                    <p:animRot by="240000">
                                      <p:cBhvr>
                                        <p:cTn id="88" dur="200" fill="hold">
                                          <p:stCondLst>
                                            <p:cond delay="400"/>
                                          </p:stCondLst>
                                        </p:cTn>
                                        <p:tgtEl>
                                          <p:spTgt spid="44"/>
                                        </p:tgtEl>
                                        <p:attrNameLst>
                                          <p:attrName>r</p:attrName>
                                        </p:attrNameLst>
                                      </p:cBhvr>
                                    </p:animRot>
                                    <p:animRot by="-240000">
                                      <p:cBhvr>
                                        <p:cTn id="89" dur="200" fill="hold">
                                          <p:stCondLst>
                                            <p:cond delay="600"/>
                                          </p:stCondLst>
                                        </p:cTn>
                                        <p:tgtEl>
                                          <p:spTgt spid="44"/>
                                        </p:tgtEl>
                                        <p:attrNameLst>
                                          <p:attrName>r</p:attrName>
                                        </p:attrNameLst>
                                      </p:cBhvr>
                                    </p:animRot>
                                    <p:animRot by="120000">
                                      <p:cBhvr>
                                        <p:cTn id="90" dur="200" fill="hold">
                                          <p:stCondLst>
                                            <p:cond delay="800"/>
                                          </p:stCondLst>
                                        </p:cTn>
                                        <p:tgtEl>
                                          <p:spTgt spid="44"/>
                                        </p:tgtEl>
                                        <p:attrNameLst>
                                          <p:attrName>r</p:attrName>
                                        </p:attrNameLst>
                                      </p:cBhvr>
                                    </p:animRot>
                                  </p:childTnLst>
                                </p:cTn>
                              </p:par>
                              <p:par>
                                <p:cTn id="91" presetID="16" presetClass="emph" presetSubtype="0" fill="hold" grpId="1" nodeType="withEffect">
                                  <p:stCondLst>
                                    <p:cond delay="0"/>
                                  </p:stCondLst>
                                  <p:iterate type="lt">
                                    <p:tmPct val="4000"/>
                                  </p:iterate>
                                  <p:childTnLst>
                                    <p:set>
                                      <p:cBhvr override="childStyle">
                                        <p:cTn id="92" dur="500" fill="hold"/>
                                        <p:tgtEl>
                                          <p:spTgt spid="44"/>
                                        </p:tgtEl>
                                        <p:attrNameLst>
                                          <p:attrName>style.color</p:attrName>
                                        </p:attrNameLst>
                                      </p:cBhvr>
                                      <p:to>
                                        <p:clrVal>
                                          <a:schemeClr val="accent2"/>
                                        </p:clrVal>
                                      </p:to>
                                    </p:set>
                                    <p:set>
                                      <p:cBhvr>
                                        <p:cTn id="93" dur="500" fill="hold"/>
                                        <p:tgtEl>
                                          <p:spTgt spid="44"/>
                                        </p:tgtEl>
                                        <p:attrNameLst>
                                          <p:attrName>fillcolor</p:attrName>
                                        </p:attrNameLst>
                                      </p:cBhvr>
                                      <p:to>
                                        <p:clrVal>
                                          <a:schemeClr val="accent2"/>
                                        </p:clrVal>
                                      </p:to>
                                    </p:set>
                                    <p:set>
                                      <p:cBhvr>
                                        <p:cTn id="94" dur="500" fill="hold"/>
                                        <p:tgtEl>
                                          <p:spTgt spid="44"/>
                                        </p:tgtEl>
                                        <p:attrNameLst>
                                          <p:attrName>fill.type</p:attrName>
                                        </p:attrNameLst>
                                      </p:cBhvr>
                                      <p:to>
                                        <p:strVal val="solid"/>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32" presetClass="emph" presetSubtype="0" fill="hold" grpId="0" nodeType="clickEffect">
                                  <p:stCondLst>
                                    <p:cond delay="0"/>
                                  </p:stCondLst>
                                  <p:iterate type="lt">
                                    <p:tmPct val="0"/>
                                  </p:iterate>
                                  <p:childTnLst>
                                    <p:animRot by="120000">
                                      <p:cBhvr>
                                        <p:cTn id="102" dur="100" fill="hold">
                                          <p:stCondLst>
                                            <p:cond delay="0"/>
                                          </p:stCondLst>
                                        </p:cTn>
                                        <p:tgtEl>
                                          <p:spTgt spid="22"/>
                                        </p:tgtEl>
                                        <p:attrNameLst>
                                          <p:attrName>r</p:attrName>
                                        </p:attrNameLst>
                                      </p:cBhvr>
                                    </p:animRot>
                                    <p:animRot by="-240000">
                                      <p:cBhvr>
                                        <p:cTn id="103" dur="200" fill="hold">
                                          <p:stCondLst>
                                            <p:cond delay="200"/>
                                          </p:stCondLst>
                                        </p:cTn>
                                        <p:tgtEl>
                                          <p:spTgt spid="22"/>
                                        </p:tgtEl>
                                        <p:attrNameLst>
                                          <p:attrName>r</p:attrName>
                                        </p:attrNameLst>
                                      </p:cBhvr>
                                    </p:animRot>
                                    <p:animRot by="240000">
                                      <p:cBhvr>
                                        <p:cTn id="104" dur="200" fill="hold">
                                          <p:stCondLst>
                                            <p:cond delay="400"/>
                                          </p:stCondLst>
                                        </p:cTn>
                                        <p:tgtEl>
                                          <p:spTgt spid="22"/>
                                        </p:tgtEl>
                                        <p:attrNameLst>
                                          <p:attrName>r</p:attrName>
                                        </p:attrNameLst>
                                      </p:cBhvr>
                                    </p:animRot>
                                    <p:animRot by="-240000">
                                      <p:cBhvr>
                                        <p:cTn id="105" dur="200" fill="hold">
                                          <p:stCondLst>
                                            <p:cond delay="600"/>
                                          </p:stCondLst>
                                        </p:cTn>
                                        <p:tgtEl>
                                          <p:spTgt spid="22"/>
                                        </p:tgtEl>
                                        <p:attrNameLst>
                                          <p:attrName>r</p:attrName>
                                        </p:attrNameLst>
                                      </p:cBhvr>
                                    </p:animRot>
                                    <p:animRot by="120000">
                                      <p:cBhvr>
                                        <p:cTn id="106" dur="200" fill="hold">
                                          <p:stCondLst>
                                            <p:cond delay="800"/>
                                          </p:stCondLst>
                                        </p:cTn>
                                        <p:tgtEl>
                                          <p:spTgt spid="22"/>
                                        </p:tgtEl>
                                        <p:attrNameLst>
                                          <p:attrName>r</p:attrName>
                                        </p:attrNameLst>
                                      </p:cBhvr>
                                    </p:animRot>
                                  </p:childTnLst>
                                </p:cTn>
                              </p:par>
                              <p:par>
                                <p:cTn id="107" presetID="16" presetClass="emph" presetSubtype="0" fill="hold" grpId="1" nodeType="withEffect">
                                  <p:stCondLst>
                                    <p:cond delay="0"/>
                                  </p:stCondLst>
                                  <p:iterate type="lt">
                                    <p:tmPct val="4000"/>
                                  </p:iterate>
                                  <p:childTnLst>
                                    <p:set>
                                      <p:cBhvr override="childStyle">
                                        <p:cTn id="108" dur="500" fill="hold"/>
                                        <p:tgtEl>
                                          <p:spTgt spid="22"/>
                                        </p:tgtEl>
                                        <p:attrNameLst>
                                          <p:attrName>style.color</p:attrName>
                                        </p:attrNameLst>
                                      </p:cBhvr>
                                      <p:to>
                                        <p:clrVal>
                                          <a:schemeClr val="accent2"/>
                                        </p:clrVal>
                                      </p:to>
                                    </p:set>
                                    <p:set>
                                      <p:cBhvr>
                                        <p:cTn id="109" dur="500" fill="hold"/>
                                        <p:tgtEl>
                                          <p:spTgt spid="22"/>
                                        </p:tgtEl>
                                        <p:attrNameLst>
                                          <p:attrName>fillcolor</p:attrName>
                                        </p:attrNameLst>
                                      </p:cBhvr>
                                      <p:to>
                                        <p:clrVal>
                                          <a:schemeClr val="accent2"/>
                                        </p:clrVal>
                                      </p:to>
                                    </p:set>
                                    <p:set>
                                      <p:cBhvr>
                                        <p:cTn id="110" dur="500" fill="hold"/>
                                        <p:tgtEl>
                                          <p:spTgt spid="22"/>
                                        </p:tgtEl>
                                        <p:attrNameLst>
                                          <p:attrName>fill.type</p:attrName>
                                        </p:attrNameLst>
                                      </p:cBhvr>
                                      <p:to>
                                        <p:strVal val="solid"/>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6" grpId="0"/>
      <p:bldP spid="26" grpId="1"/>
      <p:bldP spid="29" grpId="0"/>
      <p:bldP spid="29" grpId="1"/>
      <p:bldP spid="40" grpId="0"/>
      <p:bldP spid="40" grpId="1"/>
      <p:bldP spid="42" grpId="0"/>
      <p:bldP spid="42" grpId="1"/>
      <p:bldP spid="43" grpId="0"/>
      <p:bldP spid="43" grpId="1"/>
      <p:bldP spid="44" grpId="0"/>
      <p:bldP spid="44" grpId="1"/>
      <p:bldP spid="45" grpId="0" animBg="1"/>
      <p:bldP spid="46" grpId="0" animBg="1"/>
      <p:bldP spid="47" grpId="0" animBg="1"/>
      <p:bldP spid="48" grpId="0" animBg="1"/>
      <p:bldP spid="49" grpId="0" animBg="1"/>
      <p:bldP spid="50" grpId="0" animBg="1"/>
      <p:bldP spid="51"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63BB012C9D1B24489D49F4F0C2CE25A" ma:contentTypeVersion="14" ma:contentTypeDescription="Create a new document." ma:contentTypeScope="" ma:versionID="7de8bc7af44e4e00b1cc6ed5b96ef445">
  <xsd:schema xmlns:xsd="http://www.w3.org/2001/XMLSchema" xmlns:xs="http://www.w3.org/2001/XMLSchema" xmlns:p="http://schemas.microsoft.com/office/2006/metadata/properties" xmlns:ns3="0cecb498-8be2-4858-809e-0b68e7aad605" xmlns:ns4="b0532637-0502-487b-9754-da6d5bfa02b5" targetNamespace="http://schemas.microsoft.com/office/2006/metadata/properties" ma:root="true" ma:fieldsID="7e87f0a5c3b201dceb64f766777eb05c" ns3:_="" ns4:_="">
    <xsd:import namespace="0cecb498-8be2-4858-809e-0b68e7aad605"/>
    <xsd:import namespace="b0532637-0502-487b-9754-da6d5bfa02b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ecb498-8be2-4858-809e-0b68e7aad6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0532637-0502-487b-9754-da6d5bfa02b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1058A5-FDEA-4341-8E98-11C2B6A4F453}">
  <ds:schemaRefs>
    <ds:schemaRef ds:uri="http://schemas.microsoft.com/office/infopath/2007/PartnerControls"/>
    <ds:schemaRef ds:uri="0cecb498-8be2-4858-809e-0b68e7aad605"/>
    <ds:schemaRef ds:uri="http://schemas.microsoft.com/office/2006/documentManagement/types"/>
    <ds:schemaRef ds:uri="http://schemas.microsoft.com/office/2006/metadata/properties"/>
    <ds:schemaRef ds:uri="b0532637-0502-487b-9754-da6d5bfa02b5"/>
    <ds:schemaRef ds:uri="http://purl.org/dc/terms/"/>
    <ds:schemaRef ds:uri="http://schemas.openxmlformats.org/package/2006/metadata/core-properties"/>
    <ds:schemaRef ds:uri="http://purl.org/dc/dcmitype/"/>
    <ds:schemaRef ds:uri="http://www.w3.org/XML/1998/namespace"/>
    <ds:schemaRef ds:uri="http://purl.org/dc/elements/1.1/"/>
  </ds:schemaRefs>
</ds:datastoreItem>
</file>

<file path=customXml/itemProps2.xml><?xml version="1.0" encoding="utf-8"?>
<ds:datastoreItem xmlns:ds="http://schemas.openxmlformats.org/officeDocument/2006/customXml" ds:itemID="{3D52CCEB-B1B8-4BD3-A12E-632872E88694}">
  <ds:schemaRefs>
    <ds:schemaRef ds:uri="http://schemas.microsoft.com/sharepoint/v3/contenttype/forms"/>
  </ds:schemaRefs>
</ds:datastoreItem>
</file>

<file path=customXml/itemProps3.xml><?xml version="1.0" encoding="utf-8"?>
<ds:datastoreItem xmlns:ds="http://schemas.openxmlformats.org/officeDocument/2006/customXml" ds:itemID="{0117EC22-007F-432B-AB6A-7C5D382026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ecb498-8be2-4858-809e-0b68e7aad605"/>
    <ds:schemaRef ds:uri="b0532637-0502-487b-9754-da6d5bfa02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German_skeleton_template (1)</Template>
  <TotalTime>315</TotalTime>
  <Words>7106</Words>
  <Application>Microsoft Macintosh PowerPoint</Application>
  <PresentationFormat>Widescreen</PresentationFormat>
  <Paragraphs>880</Paragraphs>
  <Slides>31</Slides>
  <Notes>31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Bradley Hand ITC</vt:lpstr>
      <vt:lpstr>Calibri</vt:lpstr>
      <vt:lpstr>Century Gothic</vt:lpstr>
      <vt:lpstr>1_Office Theme</vt:lpstr>
      <vt:lpstr>Zukunft nur mit Natur! </vt:lpstr>
      <vt:lpstr>Phonetik</vt:lpstr>
      <vt:lpstr>Vokabeln</vt:lpstr>
      <vt:lpstr>Vokabeln</vt:lpstr>
      <vt:lpstr>Vokabeln</vt:lpstr>
      <vt:lpstr>Vokabeln</vt:lpstr>
      <vt:lpstr>Vokabeln</vt:lpstr>
      <vt:lpstr>Vokabeln</vt:lpstr>
      <vt:lpstr>Vokabeln</vt:lpstr>
      <vt:lpstr>Verbs with prepositions</vt:lpstr>
      <vt:lpstr>Verbs with prepositions</vt:lpstr>
      <vt:lpstr>Im Radio</vt:lpstr>
      <vt:lpstr>Pronouns and da-compounds</vt:lpstr>
      <vt:lpstr>Mia schreibt an Andrea</vt:lpstr>
      <vt:lpstr>Mia schreibt an Andrea</vt:lpstr>
      <vt:lpstr>Was denkst du über die Umwelt?</vt:lpstr>
      <vt:lpstr>Was denkst du über die Umwelt?</vt:lpstr>
      <vt:lpstr>Andrea macht Notizen</vt:lpstr>
      <vt:lpstr>Zukunft nur mit Natur! </vt:lpstr>
      <vt:lpstr>Phonetik</vt:lpstr>
      <vt:lpstr>Phonetik</vt:lpstr>
      <vt:lpstr>Vokabeln</vt:lpstr>
      <vt:lpstr>Vokabeln</vt:lpstr>
      <vt:lpstr>da- and wo-compounds</vt:lpstr>
      <vt:lpstr>Fragen an die Aktivistin</vt:lpstr>
      <vt:lpstr>Stadtbäume für Berlin</vt:lpstr>
      <vt:lpstr>Stadtbäume für Berlin</vt:lpstr>
      <vt:lpstr>Was sind die Fragen?</vt:lpstr>
      <vt:lpstr>Was sind die Fragen?</vt:lpstr>
      <vt:lpstr>Du bist daran!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103</cp:revision>
  <dcterms:created xsi:type="dcterms:W3CDTF">2020-07-18T21:51:12Z</dcterms:created>
  <dcterms:modified xsi:type="dcterms:W3CDTF">2022-02-15T13:57:24Z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0x010100B63BB012C9D1B24489D49F4F0C2CE25A</vt:lpwstr>
  </property>
</Properties>
</file>