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22" r:id="rId4"/>
    <p:sldMasterId id="2147483734" r:id="rId5"/>
  </p:sldMasterIdLst>
  <p:notesMasterIdLst>
    <p:notesMasterId r:id="rId40"/>
  </p:notesMasterIdLst>
  <p:sldIdLst>
    <p:sldId id="258" r:id="rId6"/>
    <p:sldId id="264" r:id="rId7"/>
    <p:sldId id="335" r:id="rId8"/>
    <p:sldId id="535" r:id="rId9"/>
    <p:sldId id="313" r:id="rId10"/>
    <p:sldId id="511" r:id="rId11"/>
    <p:sldId id="520" r:id="rId12"/>
    <p:sldId id="317" r:id="rId13"/>
    <p:sldId id="316" r:id="rId14"/>
    <p:sldId id="529" r:id="rId15"/>
    <p:sldId id="522" r:id="rId16"/>
    <p:sldId id="530" r:id="rId17"/>
    <p:sldId id="528" r:id="rId18"/>
    <p:sldId id="543" r:id="rId19"/>
    <p:sldId id="319" r:id="rId20"/>
    <p:sldId id="521" r:id="rId21"/>
    <p:sldId id="503" r:id="rId22"/>
    <p:sldId id="276" r:id="rId23"/>
    <p:sldId id="278" r:id="rId24"/>
    <p:sldId id="315" r:id="rId25"/>
    <p:sldId id="536" r:id="rId26"/>
    <p:sldId id="537" r:id="rId27"/>
    <p:sldId id="539" r:id="rId28"/>
    <p:sldId id="540" r:id="rId29"/>
    <p:sldId id="541" r:id="rId30"/>
    <p:sldId id="524" r:id="rId31"/>
    <p:sldId id="532" r:id="rId32"/>
    <p:sldId id="534" r:id="rId33"/>
    <p:sldId id="533" r:id="rId34"/>
    <p:sldId id="525" r:id="rId35"/>
    <p:sldId id="538" r:id="rId36"/>
    <p:sldId id="542" r:id="rId37"/>
    <p:sldId id="448" r:id="rId38"/>
    <p:sldId id="32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1" clrIdx="0">
    <p:extLst>
      <p:ext uri="{19B8F6BF-5375-455C-9EA6-DF929625EA0E}">
        <p15:presenceInfo xmlns:p15="http://schemas.microsoft.com/office/powerpoint/2012/main" userId="Natalie Finlayson" providerId="None"/>
      </p:ext>
    </p:extLst>
  </p:cmAuthor>
  <p:cmAuthor id="2" name="Catherine Salkeld" initials="CS" lastIdx="1" clrIdx="1">
    <p:extLst>
      <p:ext uri="{19B8F6BF-5375-455C-9EA6-DF929625EA0E}">
        <p15:presenceInfo xmlns:p15="http://schemas.microsoft.com/office/powerpoint/2012/main" userId="91732b14a1f07e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FCECE8"/>
    <a:srgbClr val="F8D7CD"/>
    <a:srgbClr val="E3EAFD"/>
    <a:srgbClr val="115076"/>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68" autoAdjust="0"/>
    <p:restoredTop sz="82412" autoAdjust="0"/>
  </p:normalViewPr>
  <p:slideViewPr>
    <p:cSldViewPr snapToGrid="0">
      <p:cViewPr varScale="1">
        <p:scale>
          <a:sx n="67" d="100"/>
          <a:sy n="67" d="100"/>
        </p:scale>
        <p:origin x="1022" y="6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06/11/2021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SSCs </a:t>
            </a:r>
            <a:r>
              <a:rPr lang="en-GB" b="1" dirty="0"/>
              <a:t>[</a:t>
            </a:r>
            <a:r>
              <a:rPr lang="en-GB" b="1" dirty="0" err="1"/>
              <a:t>en</a:t>
            </a:r>
            <a:r>
              <a:rPr lang="en-GB" b="1" dirty="0"/>
              <a:t>/an], [ain/in]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numbers 32-69, telling the time</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9.1.2.6 (introduce) </a:t>
            </a:r>
            <a:r>
              <a:rPr lang="fr-FR" dirty="0">
                <a:solidFill>
                  <a:srgbClr val="000000"/>
                </a:solidFill>
                <a:latin typeface="Century Gothic" panose="020B0502020202020204" pitchFamily="34" charset="0"/>
              </a:rPr>
              <a:t>faim [1986], heure</a:t>
            </a:r>
            <a:r>
              <a:rPr lang="fr-FR" baseline="30000" dirty="0">
                <a:solidFill>
                  <a:srgbClr val="000000"/>
                </a:solidFill>
                <a:latin typeface="Century Gothic" panose="020B0502020202020204" pitchFamily="34" charset="0"/>
              </a:rPr>
              <a:t>2,3</a:t>
            </a:r>
            <a:r>
              <a:rPr lang="fr-FR" dirty="0">
                <a:solidFill>
                  <a:srgbClr val="000000"/>
                </a:solidFill>
                <a:latin typeface="Century Gothic" panose="020B0502020202020204" pitchFamily="34" charset="0"/>
              </a:rPr>
              <a:t> [99], midi [2483], minuit [3453], soif [4689], peur [755], tort [1652], quarante [2436], cinquante [2273], soixante [3151], donc [145], raison</a:t>
            </a:r>
            <a:r>
              <a:rPr lang="fr-FR" baseline="30000" dirty="0">
                <a:solidFill>
                  <a:srgbClr val="000000"/>
                </a:solidFill>
                <a:latin typeface="Century Gothic" panose="020B0502020202020204" pitchFamily="34" charset="0"/>
              </a:rPr>
              <a:t>2 </a:t>
            </a:r>
            <a:r>
              <a:rPr lang="fr-FR" baseline="0" dirty="0">
                <a:solidFill>
                  <a:srgbClr val="000000"/>
                </a:solidFill>
                <a:latin typeface="Century Gothic" panose="020B0502020202020204" pitchFamily="34" charset="0"/>
              </a:rPr>
              <a:t>[72]</a:t>
            </a:r>
            <a:endParaRPr lang="fr-FR" baseline="30000"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a:solidFill>
                  <a:srgbClr val="000000"/>
                </a:solidFill>
                <a:effectLst/>
                <a:latin typeface="Century Gothic" panose="020B0502020202020204" pitchFamily="34" charset="0"/>
                <a:ea typeface="Calibri"/>
                <a:cs typeface="Calibri"/>
                <a:sym typeface="Calibri"/>
              </a:rPr>
              <a:t>9</a:t>
            </a:r>
            <a:r>
              <a:rPr lang="en-GB" sz="1200" b="1" i="0" u="none" strike="noStrike" kern="1200" cap="none" dirty="0">
                <a:solidFill>
                  <a:schemeClr val="tx1"/>
                </a:solidFill>
                <a:effectLst/>
                <a:latin typeface="+mn-lt"/>
                <a:ea typeface="Calibri"/>
                <a:cs typeface="Calibri"/>
                <a:sym typeface="Calibri"/>
              </a:rPr>
              <a:t>.1.2.1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empêcher [306], pratiquer [1268], respecter [673], risquer [322], château [3510], région [241], essentiel [675], fantastique [4107], historique [902], utile [1003]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8.3.2.6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bu [boire - 1879], eu [avoir - 8], pris [prendre - 43], accident [1227], bras [1253], jambe [2472], mal</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[277], maladie [793], petit-déjeuner [&gt;5000], photo [1412], déjà</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[58], pas encore [18/51], ensuite [265]</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2/2]</a:t>
            </a:r>
          </a:p>
          <a:p>
            <a:endParaRPr lang="en-US" b="1" dirty="0"/>
          </a:p>
          <a:p>
            <a:r>
              <a:rPr lang="en-US" b="1" dirty="0"/>
              <a:t>Procedure:</a:t>
            </a:r>
          </a:p>
          <a:p>
            <a:r>
              <a:rPr lang="en-US" b="0" dirty="0"/>
              <a:t>1. Draw attention to the cross-linguistic difference between use of the 24 hours clock in French and use of a.m. / p.m. in English. Ensure students are aware that times from 00:00-11.59 are equivalent to a.m., and 12:00-23:59 to p.m.</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343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Written comprehension of French times.</a:t>
            </a:r>
            <a:endParaRPr lang="en-US" b="1" dirty="0"/>
          </a:p>
          <a:p>
            <a:endParaRPr lang="en-US" b="1" dirty="0"/>
          </a:p>
          <a:p>
            <a:r>
              <a:rPr lang="en-US" b="1" dirty="0"/>
              <a:t>Procedure:</a:t>
            </a:r>
          </a:p>
          <a:p>
            <a:r>
              <a:rPr lang="en-US" b="0" dirty="0"/>
              <a:t>1. Students rewrite the times in bold in numbers.</a:t>
            </a:r>
          </a:p>
          <a:p>
            <a:r>
              <a:rPr lang="en-US" b="0" dirty="0"/>
              <a:t>2. Click to reveal the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Students read the sentences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Click to reveal instruction for a follow-up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Students write the times using the 12-hour clock with am or pm.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Answers revealed on clicks.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Written production of French times.</a:t>
            </a:r>
            <a:endParaRPr lang="en-US" b="1" dirty="0"/>
          </a:p>
          <a:p>
            <a:endParaRPr lang="en-US" b="1" dirty="0"/>
          </a:p>
          <a:p>
            <a:r>
              <a:rPr lang="en-US" b="1" dirty="0"/>
              <a:t>Procedure:</a:t>
            </a:r>
          </a:p>
          <a:p>
            <a:r>
              <a:rPr lang="en-US" b="0" dirty="0"/>
              <a:t>1. Students rewrite the times in bold in words.</a:t>
            </a:r>
          </a:p>
          <a:p>
            <a:r>
              <a:rPr lang="en-US" b="0" dirty="0"/>
              <a:t>2. Click to reveal the answers.</a:t>
            </a:r>
          </a:p>
          <a:p>
            <a:r>
              <a:rPr lang="en-US" b="0" dirty="0"/>
              <a:t>3. Students read the sentences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Click to reveal instruction for a follow-up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Students write the times using the 12-hour clock with am or pm.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Answers revealed on clicks.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basket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292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phrases for asking and telling the time; word order practice.</a:t>
            </a:r>
            <a:endParaRPr lang="en-US" b="1" dirty="0"/>
          </a:p>
          <a:p>
            <a:endParaRPr lang="en-US" b="1" dirty="0"/>
          </a:p>
          <a:p>
            <a:r>
              <a:rPr lang="en-US" b="1" dirty="0"/>
              <a:t>Procedure:</a:t>
            </a:r>
          </a:p>
          <a:p>
            <a:r>
              <a:rPr lang="en-US" b="0" dirty="0"/>
              <a:t>1. Students choose the correct phrase to complete each message.</a:t>
            </a:r>
          </a:p>
          <a:p>
            <a:r>
              <a:rPr lang="en-US" b="0" dirty="0"/>
              <a:t>2. Students choose whether each message must end a question mark, or whether it could be either a statement or an intonation question.</a:t>
            </a:r>
          </a:p>
          <a:p>
            <a:r>
              <a:rPr lang="en-US" b="0" dirty="0"/>
              <a:t>3. Click to reveal answers. Where the answer could be either, discuss and practice flat/rising intonation to distinguish between questions and statements.</a:t>
            </a:r>
          </a:p>
          <a:p>
            <a:r>
              <a:rPr lang="en-US" b="0" dirty="0"/>
              <a:t>4. Click on answers to hear audio</a:t>
            </a:r>
          </a:p>
          <a:p>
            <a:endParaRPr lang="en-US" b="0" dirty="0"/>
          </a:p>
          <a:p>
            <a:r>
              <a:rPr lang="en-US" b="1" dirty="0"/>
              <a:t>Transcript:</a:t>
            </a:r>
            <a:endParaRPr lang="en-US" b="0" dirty="0"/>
          </a:p>
          <a:p>
            <a:pPr marL="342900" indent="-342900" rtl="0">
              <a:spcBef>
                <a:spcPts val="0"/>
              </a:spcBef>
              <a:spcAft>
                <a:spcPts val="0"/>
              </a:spcAft>
              <a:buFont typeface="+mj-lt"/>
              <a:buAutoNum type="arabicPeriod"/>
            </a:pPr>
            <a:r>
              <a:rPr lang="fr-FR" sz="1800" b="0" i="0" u="none" strike="noStrike" dirty="0">
                <a:solidFill>
                  <a:srgbClr val="000000"/>
                </a:solidFill>
                <a:effectLst/>
                <a:latin typeface="Century Gothic" panose="020B0502020202020204" pitchFamily="34" charset="0"/>
              </a:rPr>
              <a:t>À quelle heure prend-il le petit déjeuner ?</a:t>
            </a:r>
            <a:endParaRPr lang="fr-FR" b="0" dirty="0">
              <a:effectLst/>
            </a:endParaRPr>
          </a:p>
          <a:p>
            <a:pPr marL="342900" indent="-342900" rtl="0">
              <a:spcBef>
                <a:spcPts val="0"/>
              </a:spcBef>
              <a:spcAft>
                <a:spcPts val="0"/>
              </a:spcAft>
              <a:buFont typeface="+mj-lt"/>
              <a:buAutoNum type="arabicPeriod"/>
            </a:pPr>
            <a:r>
              <a:rPr lang="fr-FR" sz="1800" b="0" i="0" u="none" strike="noStrike" dirty="0">
                <a:solidFill>
                  <a:srgbClr val="000000"/>
                </a:solidFill>
                <a:effectLst/>
                <a:latin typeface="Century Gothic" panose="020B0502020202020204" pitchFamily="34" charset="0"/>
              </a:rPr>
              <a:t>Il boit de l’eau à 8h30. Il boit de l’eau à 8h30 ?</a:t>
            </a:r>
            <a:br>
              <a:rPr lang="fr-FR" sz="1800" b="0" i="0" u="none" strike="noStrike" dirty="0">
                <a:solidFill>
                  <a:srgbClr val="000000"/>
                </a:solidFill>
                <a:effectLst/>
                <a:latin typeface="Century Gothic" panose="020B0502020202020204" pitchFamily="34" charset="0"/>
              </a:rPr>
            </a:br>
            <a:r>
              <a:rPr lang="fr-FR" sz="1800" b="0" i="0" u="none" strike="noStrike" dirty="0">
                <a:solidFill>
                  <a:srgbClr val="000000"/>
                </a:solidFill>
                <a:effectLst/>
                <a:latin typeface="Century Gothic" panose="020B0502020202020204" pitchFamily="34" charset="0"/>
              </a:rPr>
              <a:t>Il boit de l’eau à quelle heure ?</a:t>
            </a:r>
            <a:endParaRPr lang="fr-FR" b="0" dirty="0">
              <a:effectLst/>
            </a:endParaRPr>
          </a:p>
          <a:p>
            <a:pPr marL="342900" indent="-342900" rtl="0">
              <a:spcBef>
                <a:spcPts val="0"/>
              </a:spcBef>
              <a:spcAft>
                <a:spcPts val="0"/>
              </a:spcAft>
              <a:buFont typeface="+mj-lt"/>
              <a:buAutoNum type="arabicPeriod"/>
            </a:pPr>
            <a:r>
              <a:rPr lang="fr-FR" sz="1800" b="0" i="0" u="none" strike="noStrike" dirty="0">
                <a:solidFill>
                  <a:srgbClr val="000000"/>
                </a:solidFill>
                <a:effectLst/>
                <a:latin typeface="Century Gothic" panose="020B0502020202020204" pitchFamily="34" charset="0"/>
              </a:rPr>
              <a:t>Il va au parc à 10h10. Il va au parc à 10h10 ?</a:t>
            </a:r>
            <a:endParaRPr lang="fr-FR" b="0" dirty="0">
              <a:effectLst/>
            </a:endParaRPr>
          </a:p>
          <a:p>
            <a:pPr marL="342900" indent="-342900" rtl="0">
              <a:spcBef>
                <a:spcPts val="0"/>
              </a:spcBef>
              <a:spcAft>
                <a:spcPts val="0"/>
              </a:spcAft>
              <a:buFont typeface="+mj-lt"/>
              <a:buAutoNum type="arabicPeriod"/>
            </a:pPr>
            <a:r>
              <a:rPr lang="fr-FR" sz="1800" b="0" i="0" u="none" strike="noStrike" dirty="0">
                <a:solidFill>
                  <a:srgbClr val="000000"/>
                </a:solidFill>
                <a:effectLst/>
                <a:latin typeface="Century Gothic" panose="020B0502020202020204" pitchFamily="34" charset="0"/>
              </a:rPr>
              <a:t>Il va au parc à quelle heure ?</a:t>
            </a:r>
            <a:endParaRPr lang="fr-FR" b="0" dirty="0">
              <a:effectLst/>
            </a:endParaRPr>
          </a:p>
          <a:p>
            <a:pPr marL="342900" indent="-342900" rtl="0">
              <a:spcBef>
                <a:spcPts val="0"/>
              </a:spcBef>
              <a:spcAft>
                <a:spcPts val="0"/>
              </a:spcAft>
              <a:buFont typeface="+mj-lt"/>
              <a:buAutoNum type="arabicPeriod"/>
            </a:pPr>
            <a:r>
              <a:rPr lang="fr-FR" sz="1800" b="0" i="0" u="none" strike="noStrike" dirty="0">
                <a:solidFill>
                  <a:srgbClr val="000000"/>
                </a:solidFill>
                <a:effectLst/>
                <a:latin typeface="Century Gothic" panose="020B0502020202020204" pitchFamily="34" charset="0"/>
              </a:rPr>
              <a:t>Il joue dans le jardin à midi. Il joue dans le jardin à midi ?</a:t>
            </a:r>
            <a:endParaRPr lang="fr-FR" b="0" dirty="0">
              <a:effectLst/>
            </a:endParaRPr>
          </a:p>
          <a:p>
            <a:pPr marL="342900" indent="-342900" rtl="0">
              <a:spcBef>
                <a:spcPts val="0"/>
              </a:spcBef>
              <a:spcAft>
                <a:spcPts val="0"/>
              </a:spcAft>
              <a:buFont typeface="+mj-lt"/>
              <a:buAutoNum type="arabicPeriod"/>
            </a:pPr>
            <a:r>
              <a:rPr lang="fr-FR" sz="1800" b="0" i="0" u="none" strike="noStrike" dirty="0">
                <a:solidFill>
                  <a:srgbClr val="000000"/>
                </a:solidFill>
                <a:effectLst/>
                <a:latin typeface="Century Gothic" panose="020B0502020202020204" pitchFamily="34" charset="0"/>
              </a:rPr>
              <a:t>Il joue dans le jardin à quelle heure ?</a:t>
            </a:r>
            <a:endParaRPr lang="fr-FR" b="0" dirty="0">
              <a:effectLst/>
            </a:endParaRPr>
          </a:p>
          <a:p>
            <a:pPr marL="342900" indent="-342900" rtl="0">
              <a:spcBef>
                <a:spcPts val="0"/>
              </a:spcBef>
              <a:spcAft>
                <a:spcPts val="0"/>
              </a:spcAft>
              <a:buFont typeface="+mj-lt"/>
              <a:buAutoNum type="arabicPeriod"/>
            </a:pPr>
            <a:r>
              <a:rPr lang="fr-FR" sz="1800" b="0" i="0" u="none" strike="noStrike" dirty="0">
                <a:solidFill>
                  <a:srgbClr val="000000"/>
                </a:solidFill>
                <a:effectLst/>
                <a:latin typeface="Century Gothic" panose="020B0502020202020204" pitchFamily="34" charset="0"/>
              </a:rPr>
              <a:t>À quelle heure préfère-t-il jouer au foot ?</a:t>
            </a:r>
            <a:endParaRPr lang="fr-FR" b="0" dirty="0">
              <a:effectLst/>
            </a:endParaRPr>
          </a:p>
          <a:p>
            <a:pPr marL="342900" indent="-342900" rtl="0">
              <a:spcBef>
                <a:spcPts val="0"/>
              </a:spcBef>
              <a:spcAft>
                <a:spcPts val="0"/>
              </a:spcAft>
              <a:buFont typeface="+mj-lt"/>
              <a:buAutoNum type="arabicPeriod"/>
            </a:pPr>
            <a:r>
              <a:rPr lang="fr-FR" sz="1800" b="0" i="0" u="none" strike="noStrike" dirty="0">
                <a:solidFill>
                  <a:srgbClr val="000000"/>
                </a:solidFill>
                <a:effectLst/>
                <a:latin typeface="Century Gothic" panose="020B0502020202020204" pitchFamily="34" charset="0"/>
              </a:rPr>
              <a:t>À quelle heure regarde-t-il la télé ?</a:t>
            </a:r>
            <a:endParaRPr lang="fr-FR" b="0" dirty="0">
              <a:effectLst/>
            </a:endParaRPr>
          </a:p>
          <a:p>
            <a:pPr marL="342900" indent="-342900" rtl="0">
              <a:spcBef>
                <a:spcPts val="0"/>
              </a:spcBef>
              <a:spcAft>
                <a:spcPts val="0"/>
              </a:spcAft>
              <a:buFont typeface="+mj-lt"/>
              <a:buAutoNum type="arabicPeriod"/>
            </a:pPr>
            <a:r>
              <a:rPr lang="fr-FR" sz="1800" b="0" i="0" u="none" strike="noStrike" dirty="0">
                <a:solidFill>
                  <a:srgbClr val="000000"/>
                </a:solidFill>
                <a:effectLst/>
                <a:latin typeface="Century Gothic" panose="020B0502020202020204" pitchFamily="34" charset="0"/>
              </a:rPr>
              <a:t>Il mange à 18h15. Il mange à 18h15 ?</a:t>
            </a:r>
            <a:endParaRPr lang="fr-FR" b="0" dirty="0">
              <a:effectLst/>
            </a:endParaRPr>
          </a:p>
          <a:p>
            <a:pPr marL="342900" indent="-342900" rtl="0">
              <a:spcBef>
                <a:spcPts val="0"/>
              </a:spcBef>
              <a:spcAft>
                <a:spcPts val="0"/>
              </a:spcAft>
              <a:buFont typeface="+mj-lt"/>
              <a:buAutoNum type="arabicPeriod"/>
            </a:pPr>
            <a:r>
              <a:rPr lang="fr-FR" sz="1800" b="0" i="0" u="none" strike="noStrike" dirty="0">
                <a:solidFill>
                  <a:srgbClr val="000000"/>
                </a:solidFill>
                <a:effectLst/>
                <a:latin typeface="Century Gothic" panose="020B0502020202020204" pitchFamily="34" charset="0"/>
              </a:rPr>
              <a:t>Il mange à quelle heure ?</a:t>
            </a:r>
            <a:endParaRPr lang="fr-FR" b="0" dirty="0">
              <a:effectLst/>
            </a:endParaRPr>
          </a:p>
          <a:p>
            <a:pPr marL="342900" indent="-342900" rtl="0">
              <a:spcBef>
                <a:spcPts val="0"/>
              </a:spcBef>
              <a:spcAft>
                <a:spcPts val="0"/>
              </a:spcAft>
              <a:buFont typeface="+mj-lt"/>
              <a:buAutoNum type="arabicPeriod"/>
            </a:pPr>
            <a:r>
              <a:rPr lang="fr-FR" sz="1800" b="0" i="0" u="none" strike="noStrike" dirty="0">
                <a:solidFill>
                  <a:srgbClr val="000000"/>
                </a:solidFill>
                <a:effectLst/>
                <a:latin typeface="Century Gothic" panose="020B0502020202020204" pitchFamily="34" charset="0"/>
              </a:rPr>
              <a:t>À quelle heure </a:t>
            </a:r>
            <a:r>
              <a:rPr lang="fr-FR" sz="1800" b="0" i="0" u="none" strike="noStrike" dirty="0" err="1">
                <a:solidFill>
                  <a:srgbClr val="000000"/>
                </a:solidFill>
                <a:effectLst/>
                <a:latin typeface="Century Gothic" panose="020B0502020202020204" pitchFamily="34" charset="0"/>
              </a:rPr>
              <a:t>dort-il</a:t>
            </a:r>
            <a:r>
              <a:rPr lang="fr-FR" sz="1800" b="0" i="0" u="none" strike="noStrike" dirty="0">
                <a:solidFill>
                  <a:srgbClr val="000000"/>
                </a:solidFill>
                <a:effectLst/>
                <a:latin typeface="Century Gothic" panose="020B0502020202020204" pitchFamily="34" charset="0"/>
              </a:rPr>
              <a:t> ?</a:t>
            </a:r>
            <a:endParaRPr lang="en-US" b="1"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expression [952]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Slide 1/2.</a:t>
            </a:r>
          </a:p>
          <a:p>
            <a:endParaRPr lang="en-US" b="1" dirty="0"/>
          </a:p>
          <a:p>
            <a:r>
              <a:rPr lang="en-US" b="1" dirty="0"/>
              <a:t>Aim: </a:t>
            </a:r>
            <a:r>
              <a:rPr lang="en-US" b="0" dirty="0"/>
              <a:t>Oral production of times in questions and statements.</a:t>
            </a:r>
            <a:endParaRPr lang="en-US" b="1" dirty="0"/>
          </a:p>
          <a:p>
            <a:endParaRPr lang="en-US" b="1" dirty="0"/>
          </a:p>
          <a:p>
            <a:r>
              <a:rPr lang="en-US" b="1" dirty="0"/>
              <a:t>Procedure:</a:t>
            </a:r>
          </a:p>
          <a:p>
            <a:r>
              <a:rPr lang="en-US" b="0" dirty="0"/>
              <a:t>1. Tell students they are going to work together to find out at what time things are happening. One student will ask about events at a music festival, and the other will ask about evening plans.</a:t>
            </a:r>
          </a:p>
          <a:p>
            <a:r>
              <a:rPr lang="en-US" b="0" dirty="0"/>
              <a:t>2. Work through the example on this slide. Students suggest a question </a:t>
            </a:r>
            <a:r>
              <a:rPr lang="en-US" b="0" dirty="0" err="1"/>
              <a:t>Oc</a:t>
            </a:r>
            <a:r>
              <a:rPr lang="fr-FR" sz="1200" dirty="0" err="1">
                <a:solidFill>
                  <a:schemeClr val="bg1"/>
                </a:solidFill>
              </a:rPr>
              <a:t>éane</a:t>
            </a:r>
            <a:r>
              <a:rPr lang="fr-FR" sz="1200" dirty="0">
                <a:solidFill>
                  <a:schemeClr val="bg1"/>
                </a:solidFill>
              </a:rPr>
              <a:t> </a:t>
            </a:r>
            <a:r>
              <a:rPr lang="fr-FR" sz="1200" dirty="0" err="1">
                <a:solidFill>
                  <a:schemeClr val="bg1"/>
                </a:solidFill>
              </a:rPr>
              <a:t>might</a:t>
            </a:r>
            <a:r>
              <a:rPr lang="fr-FR" sz="1200" dirty="0">
                <a:solidFill>
                  <a:schemeClr val="bg1"/>
                </a:solidFill>
              </a:rPr>
              <a:t> </a:t>
            </a:r>
            <a:r>
              <a:rPr lang="fr-FR" sz="1200" dirty="0" err="1">
                <a:solidFill>
                  <a:schemeClr val="bg1"/>
                </a:solidFill>
              </a:rPr>
              <a:t>ask</a:t>
            </a:r>
            <a:r>
              <a:rPr lang="fr-FR" sz="1200" dirty="0">
                <a:solidFill>
                  <a:schemeClr val="bg1"/>
                </a:solidFill>
              </a:rPr>
              <a:t> to </a:t>
            </a:r>
            <a:r>
              <a:rPr lang="fr-FR" sz="1200" dirty="0" err="1">
                <a:solidFill>
                  <a:schemeClr val="bg1"/>
                </a:solidFill>
              </a:rPr>
              <a:t>find</a:t>
            </a:r>
            <a:r>
              <a:rPr lang="fr-FR" sz="1200" dirty="0">
                <a:solidFill>
                  <a:schemeClr val="bg1"/>
                </a:solidFill>
              </a:rPr>
              <a:t> the </a:t>
            </a:r>
            <a:r>
              <a:rPr lang="fr-FR" sz="1200">
                <a:solidFill>
                  <a:schemeClr val="bg1"/>
                </a:solidFill>
              </a:rPr>
              <a:t>information to fill</a:t>
            </a:r>
            <a:r>
              <a:rPr lang="fr-FR" sz="1200" dirty="0">
                <a:solidFill>
                  <a:schemeClr val="bg1"/>
                </a:solidFill>
              </a:rPr>
              <a:t> the gap on </a:t>
            </a:r>
            <a:r>
              <a:rPr lang="fr-FR" sz="1200" dirty="0" err="1">
                <a:solidFill>
                  <a:schemeClr val="bg1"/>
                </a:solidFill>
              </a:rPr>
              <a:t>her</a:t>
            </a:r>
            <a:r>
              <a:rPr lang="fr-FR" sz="1200" dirty="0">
                <a:solidFill>
                  <a:schemeClr val="bg1"/>
                </a:solidFill>
              </a:rPr>
              <a:t> </a:t>
            </a:r>
            <a:r>
              <a:rPr lang="fr-FR" sz="1200" dirty="0" err="1">
                <a:solidFill>
                  <a:schemeClr val="bg1"/>
                </a:solidFill>
              </a:rPr>
              <a:t>card</a:t>
            </a:r>
            <a:r>
              <a:rPr lang="fr-FR" sz="1200" dirty="0">
                <a:solidFill>
                  <a:schemeClr val="bg1"/>
                </a:solidFill>
              </a:rPr>
              <a:t>.</a:t>
            </a:r>
          </a:p>
          <a:p>
            <a:r>
              <a:rPr lang="fr-FR" sz="1200" b="0" dirty="0">
                <a:solidFill>
                  <a:schemeClr val="bg1"/>
                </a:solidFill>
              </a:rPr>
              <a:t>3. Click to </a:t>
            </a:r>
            <a:r>
              <a:rPr lang="fr-FR" sz="1200" b="0" dirty="0" err="1">
                <a:solidFill>
                  <a:schemeClr val="bg1"/>
                </a:solidFill>
              </a:rPr>
              <a:t>reveal</a:t>
            </a:r>
            <a:r>
              <a:rPr lang="fr-FR" sz="1200" b="0" dirty="0">
                <a:solidFill>
                  <a:schemeClr val="bg1"/>
                </a:solidFill>
              </a:rPr>
              <a:t> </a:t>
            </a:r>
            <a:r>
              <a:rPr lang="fr-FR" sz="1200" b="0" dirty="0" err="1">
                <a:solidFill>
                  <a:schemeClr val="bg1"/>
                </a:solidFill>
              </a:rPr>
              <a:t>suggested</a:t>
            </a:r>
            <a:r>
              <a:rPr lang="fr-FR" sz="1200" b="0" dirty="0">
                <a:solidFill>
                  <a:schemeClr val="bg1"/>
                </a:solidFill>
              </a:rPr>
              <a:t> </a:t>
            </a:r>
            <a:r>
              <a:rPr lang="fr-FR" sz="1200" b="0" dirty="0" err="1">
                <a:solidFill>
                  <a:schemeClr val="bg1"/>
                </a:solidFill>
              </a:rPr>
              <a:t>answer</a:t>
            </a:r>
            <a:r>
              <a:rPr lang="fr-FR" sz="1200" b="0" dirty="0">
                <a:solidFill>
                  <a:schemeClr val="bg1"/>
                </a:solidFill>
              </a:rPr>
              <a:t>.</a:t>
            </a:r>
          </a:p>
          <a:p>
            <a:r>
              <a:rPr lang="fr-FR" sz="1200" b="0" dirty="0">
                <a:solidFill>
                  <a:schemeClr val="bg1"/>
                </a:solidFill>
              </a:rPr>
              <a:t>4. </a:t>
            </a:r>
            <a:r>
              <a:rPr lang="fr-FR" sz="1200" b="0" dirty="0" err="1">
                <a:solidFill>
                  <a:schemeClr val="bg1"/>
                </a:solidFill>
              </a:rPr>
              <a:t>Students</a:t>
            </a:r>
            <a:r>
              <a:rPr lang="fr-FR" sz="1200" b="0" dirty="0">
                <a:solidFill>
                  <a:schemeClr val="bg1"/>
                </a:solidFill>
              </a:rPr>
              <a:t> </a:t>
            </a:r>
            <a:r>
              <a:rPr lang="fr-FR" sz="1200" b="0" dirty="0" err="1">
                <a:solidFill>
                  <a:schemeClr val="bg1"/>
                </a:solidFill>
              </a:rPr>
              <a:t>suggest</a:t>
            </a:r>
            <a:r>
              <a:rPr lang="fr-FR" sz="1200" b="0" dirty="0">
                <a:solidFill>
                  <a:schemeClr val="bg1"/>
                </a:solidFill>
              </a:rPr>
              <a:t> </a:t>
            </a:r>
            <a:r>
              <a:rPr lang="fr-FR" sz="1200" b="0" dirty="0" err="1">
                <a:solidFill>
                  <a:schemeClr val="bg1"/>
                </a:solidFill>
              </a:rPr>
              <a:t>what</a:t>
            </a:r>
            <a:r>
              <a:rPr lang="fr-FR" sz="1200" b="0" dirty="0">
                <a:solidFill>
                  <a:schemeClr val="bg1"/>
                </a:solidFill>
              </a:rPr>
              <a:t> </a:t>
            </a:r>
            <a:r>
              <a:rPr lang="fr-FR" sz="1200" b="0" dirty="0" err="1">
                <a:solidFill>
                  <a:schemeClr val="bg1"/>
                </a:solidFill>
              </a:rPr>
              <a:t>Amir’s</a:t>
            </a:r>
            <a:r>
              <a:rPr lang="fr-FR" sz="1200" b="0" dirty="0">
                <a:solidFill>
                  <a:schemeClr val="bg1"/>
                </a:solidFill>
              </a:rPr>
              <a:t> </a:t>
            </a:r>
            <a:r>
              <a:rPr lang="fr-FR" sz="1200" b="0" dirty="0" err="1">
                <a:solidFill>
                  <a:schemeClr val="bg1"/>
                </a:solidFill>
              </a:rPr>
              <a:t>response</a:t>
            </a:r>
            <a:r>
              <a:rPr lang="fr-FR" sz="1200" b="0" dirty="0">
                <a:solidFill>
                  <a:schemeClr val="bg1"/>
                </a:solidFill>
              </a:rPr>
              <a:t> </a:t>
            </a:r>
            <a:r>
              <a:rPr lang="fr-FR" sz="1200" b="0" dirty="0" err="1">
                <a:solidFill>
                  <a:schemeClr val="bg1"/>
                </a:solidFill>
              </a:rPr>
              <a:t>might</a:t>
            </a:r>
            <a:r>
              <a:rPr lang="fr-FR" sz="1200" b="0" dirty="0">
                <a:solidFill>
                  <a:schemeClr val="bg1"/>
                </a:solidFill>
              </a:rPr>
              <a:t> </a:t>
            </a:r>
            <a:r>
              <a:rPr lang="fr-FR" sz="1200" b="0" dirty="0" err="1">
                <a:solidFill>
                  <a:schemeClr val="bg1"/>
                </a:solidFill>
              </a:rPr>
              <a:t>be</a:t>
            </a:r>
            <a:r>
              <a:rPr lang="fr-FR" sz="1200" b="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chemeClr val="bg1"/>
                </a:solidFill>
              </a:rPr>
              <a:t>5. Click to </a:t>
            </a:r>
            <a:r>
              <a:rPr lang="fr-FR" sz="1200" b="0" dirty="0" err="1">
                <a:solidFill>
                  <a:schemeClr val="bg1"/>
                </a:solidFill>
              </a:rPr>
              <a:t>reveal</a:t>
            </a:r>
            <a:r>
              <a:rPr lang="fr-FR" sz="1200" b="0" dirty="0">
                <a:solidFill>
                  <a:schemeClr val="bg1"/>
                </a:solidFill>
              </a:rPr>
              <a:t> </a:t>
            </a:r>
            <a:r>
              <a:rPr lang="fr-FR" sz="1200" b="0" dirty="0" err="1">
                <a:solidFill>
                  <a:schemeClr val="bg1"/>
                </a:solidFill>
              </a:rPr>
              <a:t>suggested</a:t>
            </a:r>
            <a:r>
              <a:rPr lang="fr-FR" sz="1200" b="0" dirty="0">
                <a:solidFill>
                  <a:schemeClr val="bg1"/>
                </a:solidFill>
              </a:rPr>
              <a:t> </a:t>
            </a:r>
            <a:r>
              <a:rPr lang="fr-FR" sz="1200" b="0" dirty="0" err="1">
                <a:solidFill>
                  <a:schemeClr val="bg1"/>
                </a:solidFill>
              </a:rPr>
              <a:t>answer</a:t>
            </a:r>
            <a:r>
              <a:rPr lang="fr-FR" sz="1200" b="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chemeClr val="bg1"/>
                </a:solidFill>
              </a:rPr>
              <a:t>6. </a:t>
            </a:r>
            <a:r>
              <a:rPr lang="fr-FR" sz="1200" b="0" dirty="0" err="1">
                <a:solidFill>
                  <a:schemeClr val="bg1"/>
                </a:solidFill>
              </a:rPr>
              <a:t>Repeat</a:t>
            </a:r>
            <a:r>
              <a:rPr lang="fr-FR" sz="1200" b="0" dirty="0">
                <a:solidFill>
                  <a:schemeClr val="bg1"/>
                </a:solidFill>
              </a:rPr>
              <a:t> </a:t>
            </a:r>
            <a:r>
              <a:rPr lang="fr-FR" sz="1200" b="0" dirty="0" err="1">
                <a:solidFill>
                  <a:schemeClr val="bg1"/>
                </a:solidFill>
              </a:rPr>
              <a:t>steps</a:t>
            </a:r>
            <a:r>
              <a:rPr lang="fr-FR" sz="1200" b="0" dirty="0">
                <a:solidFill>
                  <a:schemeClr val="bg1"/>
                </a:solidFill>
              </a:rPr>
              <a:t> 2-5 for </a:t>
            </a:r>
            <a:r>
              <a:rPr lang="fr-FR" sz="1200" b="0" dirty="0" err="1">
                <a:solidFill>
                  <a:schemeClr val="bg1"/>
                </a:solidFill>
              </a:rPr>
              <a:t>Amir’s</a:t>
            </a:r>
            <a:r>
              <a:rPr lang="fr-FR" sz="1200" b="0" dirty="0">
                <a:solidFill>
                  <a:schemeClr val="bg1"/>
                </a:solidFill>
              </a:rPr>
              <a:t> </a:t>
            </a:r>
            <a:r>
              <a:rPr lang="fr-FR" sz="1200" b="0" dirty="0" err="1">
                <a:solidFill>
                  <a:schemeClr val="bg1"/>
                </a:solidFill>
              </a:rPr>
              <a:t>card</a:t>
            </a:r>
            <a:r>
              <a:rPr lang="fr-FR" sz="1200" b="0" dirty="0">
                <a:solidFill>
                  <a:schemeClr val="bg1"/>
                </a:solidFill>
              </a:rPr>
              <a:t>.</a:t>
            </a:r>
            <a:endParaRPr lang="en-US" b="0" dirty="0"/>
          </a:p>
          <a:p>
            <a:r>
              <a:rPr lang="en-US" b="0" dirty="0"/>
              <a:t>7. Print and distribute </a:t>
            </a:r>
            <a:r>
              <a:rPr lang="en-US" b="0" dirty="0" err="1"/>
              <a:t>rolecards</a:t>
            </a:r>
            <a:r>
              <a:rPr lang="en-US" b="0" dirty="0"/>
              <a:t>.</a:t>
            </a:r>
          </a:p>
          <a:p>
            <a:r>
              <a:rPr lang="en-US" b="0" dirty="0"/>
              <a:t>8. Students ask each other questions to find out what time things are happening. Encourage students to ask two intonation questions and two inversion questions.</a:t>
            </a:r>
          </a:p>
          <a:p>
            <a:r>
              <a:rPr lang="en-US" b="0" dirty="0"/>
              <a:t>9. Students look at each other’s </a:t>
            </a:r>
            <a:r>
              <a:rPr lang="en-US" b="0" dirty="0" err="1"/>
              <a:t>rolecards</a:t>
            </a:r>
            <a:r>
              <a:rPr lang="en-US" b="0" dirty="0"/>
              <a:t> to check answers.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br>
              <a:rPr lang="en-GB" baseline="0" dirty="0"/>
            </a:br>
            <a:r>
              <a:rPr lang="en-GB" baseline="0" dirty="0"/>
              <a:t>festival [3858]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89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2/2</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production of times in longer contexts.</a:t>
            </a:r>
            <a:endParaRPr lang="en-US" b="1" dirty="0"/>
          </a:p>
          <a:p>
            <a:endParaRPr lang="en-US" b="1" dirty="0"/>
          </a:p>
          <a:p>
            <a:r>
              <a:rPr lang="en-US" b="1" dirty="0"/>
              <a:t>Procedure:</a:t>
            </a:r>
          </a:p>
          <a:p>
            <a:r>
              <a:rPr lang="en-US" b="0" dirty="0"/>
              <a:t>1. Students write sentences to say what time each film starts.</a:t>
            </a:r>
          </a:p>
          <a:p>
            <a:r>
              <a:rPr lang="en-US" b="0" dirty="0"/>
              <a:t>2. Click to reveal answers.</a:t>
            </a:r>
          </a:p>
          <a:p>
            <a:r>
              <a:rPr lang="en-US" b="0" dirty="0"/>
              <a:t>3. Students use their vocabulary knowledge to infer the English titles of the films if time allows.</a:t>
            </a:r>
            <a:endParaRPr lang="en-US" b="1" dirty="0"/>
          </a:p>
          <a:p>
            <a:endParaRPr lang="en-US" b="1" dirty="0"/>
          </a:p>
          <a:p>
            <a:r>
              <a:rPr lang="en-US" b="0" dirty="0"/>
              <a:t>English film titles:</a:t>
            </a:r>
          </a:p>
          <a:p>
            <a:r>
              <a:rPr lang="en-US" b="0" dirty="0"/>
              <a:t>Le </a:t>
            </a:r>
            <a:r>
              <a:rPr lang="en-US" b="0" dirty="0" err="1"/>
              <a:t>P</a:t>
            </a:r>
            <a:r>
              <a:rPr lang="en-US" b="0" dirty="0" err="1">
                <a:latin typeface="Century Gothic" panose="020B0502020202020204" pitchFamily="34" charset="0"/>
              </a:rPr>
              <a:t>ôle</a:t>
            </a:r>
            <a:r>
              <a:rPr lang="en-US" b="0" dirty="0">
                <a:latin typeface="Century Gothic" panose="020B0502020202020204" pitchFamily="34" charset="0"/>
              </a:rPr>
              <a:t> Express – The Polar Express</a:t>
            </a:r>
          </a:p>
          <a:p>
            <a:r>
              <a:rPr lang="en-US" b="0" dirty="0" err="1">
                <a:latin typeface="Century Gothic" panose="020B0502020202020204" pitchFamily="34" charset="0"/>
              </a:rPr>
              <a:t>Maman</a:t>
            </a:r>
            <a:r>
              <a:rPr lang="en-US" b="0" dirty="0">
                <a:latin typeface="Century Gothic" panose="020B0502020202020204" pitchFamily="34" charset="0"/>
              </a:rPr>
              <a:t>, </a:t>
            </a:r>
            <a:r>
              <a:rPr lang="en-US" b="0" dirty="0" err="1">
                <a:latin typeface="Century Gothic" panose="020B0502020202020204" pitchFamily="34" charset="0"/>
              </a:rPr>
              <a:t>j’ai</a:t>
            </a:r>
            <a:r>
              <a:rPr lang="en-US" b="0" dirty="0">
                <a:latin typeface="Century Gothic" panose="020B0502020202020204" pitchFamily="34" charset="0"/>
              </a:rPr>
              <a:t> rate </a:t>
            </a:r>
            <a:r>
              <a:rPr lang="en-US" b="0" dirty="0" err="1">
                <a:latin typeface="Century Gothic" panose="020B0502020202020204" pitchFamily="34" charset="0"/>
              </a:rPr>
              <a:t>l’avion</a:t>
            </a:r>
            <a:r>
              <a:rPr lang="en-US" b="0" dirty="0">
                <a:latin typeface="Century Gothic" panose="020B0502020202020204" pitchFamily="34" charset="0"/>
              </a:rPr>
              <a:t> – Home Alone</a:t>
            </a:r>
          </a:p>
          <a:p>
            <a:r>
              <a:rPr lang="en-US" b="0" dirty="0" err="1">
                <a:latin typeface="Century Gothic" panose="020B0502020202020204" pitchFamily="34" charset="0"/>
              </a:rPr>
              <a:t>L’étrange</a:t>
            </a:r>
            <a:r>
              <a:rPr lang="en-US" b="0" dirty="0">
                <a:latin typeface="Century Gothic" panose="020B0502020202020204" pitchFamily="34" charset="0"/>
              </a:rPr>
              <a:t> Noël de Monsieur Jack – The Nightmare Before Christmas</a:t>
            </a:r>
          </a:p>
          <a:p>
            <a:r>
              <a:rPr lang="en-US" b="0" dirty="0">
                <a:latin typeface="Century Gothic" panose="020B0502020202020204" pitchFamily="34" charset="0"/>
              </a:rPr>
              <a:t>Le Miracle de la 34e Rue – Miracle on 34th Street</a:t>
            </a:r>
          </a:p>
          <a:p>
            <a:r>
              <a:rPr lang="en-US" b="0" dirty="0">
                <a:latin typeface="Century Gothic" panose="020B0502020202020204" pitchFamily="34" charset="0"/>
              </a:rPr>
              <a:t>La Reine des Neiges – Frozen</a:t>
            </a:r>
          </a:p>
          <a:p>
            <a:r>
              <a:rPr lang="en-US" b="0" dirty="0">
                <a:latin typeface="Century Gothic" panose="020B0502020202020204" pitchFamily="34" charset="0"/>
              </a:rPr>
              <a:t>Les </a:t>
            </a:r>
            <a:r>
              <a:rPr lang="en-US" b="0" dirty="0" err="1">
                <a:latin typeface="Century Gothic" panose="020B0502020202020204" pitchFamily="34" charset="0"/>
              </a:rPr>
              <a:t>Chroniques</a:t>
            </a:r>
            <a:r>
              <a:rPr lang="en-US" b="0" dirty="0">
                <a:latin typeface="Century Gothic" panose="020B0502020202020204" pitchFamily="34" charset="0"/>
              </a:rPr>
              <a:t> de Noël –The Christmas Chronicles</a:t>
            </a:r>
          </a:p>
          <a:p>
            <a:r>
              <a:rPr lang="en-US" b="0" dirty="0">
                <a:latin typeface="Century Gothic" panose="020B0502020202020204" pitchFamily="34" charset="0"/>
              </a:rPr>
              <a:t>Mission : Noël : Les </a:t>
            </a:r>
            <a:r>
              <a:rPr lang="en-US" b="0" dirty="0" err="1">
                <a:latin typeface="Century Gothic" panose="020B0502020202020204" pitchFamily="34" charset="0"/>
              </a:rPr>
              <a:t>aventures</a:t>
            </a:r>
            <a:r>
              <a:rPr lang="en-US" b="0" dirty="0">
                <a:latin typeface="Century Gothic" panose="020B0502020202020204" pitchFamily="34" charset="0"/>
              </a:rPr>
              <a:t> de la </a:t>
            </a:r>
            <a:r>
              <a:rPr lang="en-US" b="0" dirty="0" err="1">
                <a:latin typeface="Century Gothic" panose="020B0502020202020204" pitchFamily="34" charset="0"/>
              </a:rPr>
              <a:t>famille</a:t>
            </a:r>
            <a:r>
              <a:rPr lang="en-US" b="0" dirty="0">
                <a:latin typeface="Century Gothic" panose="020B0502020202020204" pitchFamily="34" charset="0"/>
              </a:rPr>
              <a:t> Noël – Arthur Christmas</a:t>
            </a:r>
          </a:p>
          <a:p>
            <a:r>
              <a:rPr lang="en-US" b="0" dirty="0"/>
              <a:t>No</a:t>
            </a:r>
            <a:r>
              <a:rPr lang="en-US" b="0" dirty="0">
                <a:latin typeface="Century Gothic" panose="020B0502020202020204" pitchFamily="34" charset="0"/>
              </a:rPr>
              <a:t>ël </a:t>
            </a:r>
            <a:r>
              <a:rPr lang="en-US" b="0" dirty="0" err="1">
                <a:latin typeface="Century Gothic" panose="020B0502020202020204" pitchFamily="34" charset="0"/>
              </a:rPr>
              <a:t>blanc</a:t>
            </a:r>
            <a:r>
              <a:rPr lang="en-US" b="0" dirty="0">
                <a:latin typeface="Century Gothic" panose="020B0502020202020204" pitchFamily="34" charset="0"/>
              </a:rPr>
              <a:t> – White Christmas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raté</a:t>
            </a:r>
            <a:r>
              <a:rPr lang="en-GB" b="0" baseline="0" dirty="0"/>
              <a:t> (</a:t>
            </a:r>
            <a:r>
              <a:rPr lang="en-GB" b="0" baseline="0" dirty="0" err="1"/>
              <a:t>rater</a:t>
            </a:r>
            <a:r>
              <a:rPr lang="en-GB" b="0" baseline="0" dirty="0"/>
              <a:t>) [2553], étranger [2159], </a:t>
            </a:r>
            <a:r>
              <a:rPr lang="en-GB" b="0" baseline="0" dirty="0" err="1"/>
              <a:t>reine</a:t>
            </a:r>
            <a:r>
              <a:rPr lang="en-GB" b="0" baseline="0" dirty="0"/>
              <a:t> [2809], </a:t>
            </a:r>
            <a:r>
              <a:rPr lang="en-GB" b="0" baseline="0" dirty="0" err="1"/>
              <a:t>chronique</a:t>
            </a:r>
            <a:r>
              <a:rPr lang="en-GB" b="0" baseline="0" dirty="0"/>
              <a:t> [3078]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t>
            </a:r>
            <a:r>
              <a:rPr lang="en-GB" baseline="0" dirty="0">
                <a:latin typeface="Century Gothic" panose="020B0502020202020204" pitchFamily="34" charset="0"/>
              </a:rPr>
              <a:t>ole [3165], express [&gt;5000], miracle [2638], mission [627], </a:t>
            </a:r>
            <a:r>
              <a:rPr lang="en-GB" baseline="0" dirty="0" err="1">
                <a:latin typeface="Century Gothic" panose="020B0502020202020204" pitchFamily="34" charset="0"/>
              </a:rPr>
              <a:t>aventure</a:t>
            </a:r>
            <a:r>
              <a:rPr lang="en-GB" baseline="0" dirty="0">
                <a:latin typeface="Century Gothic" panose="020B0502020202020204" pitchFamily="34" charset="0"/>
              </a:rPr>
              <a:t> [2090]</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SSCs </a:t>
            </a:r>
            <a:r>
              <a:rPr lang="en-GB" b="1" dirty="0"/>
              <a:t>[</a:t>
            </a:r>
            <a:r>
              <a:rPr lang="en-GB" b="1" dirty="0" err="1"/>
              <a:t>en</a:t>
            </a:r>
            <a:r>
              <a:rPr lang="en-GB" b="1" dirty="0"/>
              <a:t>/an], [ain/in]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 uses of </a:t>
            </a:r>
            <a:r>
              <a:rPr lang="en-GB" b="0" i="1" baseline="0" dirty="0" err="1"/>
              <a:t>avoir</a:t>
            </a:r>
            <a:r>
              <a:rPr lang="en-GB" b="0" i="1" baseline="0" dirty="0"/>
              <a:t> </a:t>
            </a:r>
            <a:r>
              <a:rPr lang="en-GB" b="0" i="0" baseline="0" dirty="0"/>
              <a:t>and </a:t>
            </a:r>
            <a:r>
              <a:rPr lang="en-GB" b="0" i="1" baseline="0" dirty="0" err="1">
                <a:latin typeface="Century Gothic" panose="020B0502020202020204" pitchFamily="34" charset="0"/>
              </a:rPr>
              <a:t>être</a:t>
            </a:r>
            <a:r>
              <a:rPr lang="en-GB" b="0" i="1" baseline="0" dirty="0">
                <a:latin typeface="Century Gothic" panose="020B0502020202020204" pitchFamily="34" charset="0"/>
              </a:rPr>
              <a:t> </a:t>
            </a:r>
            <a:r>
              <a:rPr lang="en-GB" sz="1200" dirty="0">
                <a:solidFill>
                  <a:prstClr val="white"/>
                </a:solidFill>
              </a:rPr>
              <a:t>to talk about feelings and states</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9.1.2.6 (introduce) </a:t>
            </a:r>
            <a:r>
              <a:rPr lang="fr-FR" dirty="0">
                <a:solidFill>
                  <a:srgbClr val="000000"/>
                </a:solidFill>
                <a:latin typeface="Century Gothic" panose="020B0502020202020204" pitchFamily="34" charset="0"/>
              </a:rPr>
              <a:t>faim [1986], heure</a:t>
            </a:r>
            <a:r>
              <a:rPr lang="fr-FR" baseline="30000" dirty="0">
                <a:solidFill>
                  <a:srgbClr val="000000"/>
                </a:solidFill>
                <a:latin typeface="Century Gothic" panose="020B0502020202020204" pitchFamily="34" charset="0"/>
              </a:rPr>
              <a:t>2, 3</a:t>
            </a:r>
            <a:r>
              <a:rPr lang="fr-FR" dirty="0">
                <a:solidFill>
                  <a:srgbClr val="000000"/>
                </a:solidFill>
                <a:latin typeface="Century Gothic" panose="020B0502020202020204" pitchFamily="34" charset="0"/>
              </a:rPr>
              <a:t> [99], midi [2483], minuit [3453], soif [4689], peur [755], tort [1652], quarante [2436], cinquante [2273], soixante [3151], donc [145], raison</a:t>
            </a:r>
            <a:r>
              <a:rPr lang="fr-FR" baseline="30000" dirty="0">
                <a:solidFill>
                  <a:srgbClr val="000000"/>
                </a:solidFill>
                <a:latin typeface="Century Gothic" panose="020B0502020202020204" pitchFamily="34" charset="0"/>
              </a:rPr>
              <a:t>2 </a:t>
            </a:r>
            <a:r>
              <a:rPr lang="fr-FR" baseline="0" dirty="0">
                <a:solidFill>
                  <a:srgbClr val="000000"/>
                </a:solidFill>
                <a:latin typeface="Century Gothic" panose="020B0502020202020204" pitchFamily="34" charset="0"/>
              </a:rPr>
              <a:t>[72]</a:t>
            </a:r>
            <a:endParaRPr lang="fr-FR"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a:solidFill>
                  <a:srgbClr val="000000"/>
                </a:solidFill>
                <a:effectLst/>
                <a:latin typeface="Century Gothic" panose="020B0502020202020204" pitchFamily="34" charset="0"/>
                <a:ea typeface="Calibri"/>
                <a:cs typeface="Calibri"/>
                <a:sym typeface="Calibri"/>
              </a:rPr>
              <a:t>9</a:t>
            </a:r>
            <a:r>
              <a:rPr lang="en-GB" sz="1200" b="1" i="0" u="none" strike="noStrike" kern="1200" cap="none" dirty="0">
                <a:solidFill>
                  <a:schemeClr val="tx1"/>
                </a:solidFill>
                <a:effectLst/>
                <a:latin typeface="+mn-lt"/>
                <a:ea typeface="Calibri"/>
                <a:cs typeface="Calibri"/>
                <a:sym typeface="Calibri"/>
              </a:rPr>
              <a:t>.1.2.1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empêcher [306], pratiquer [1268], respecter [673], risquer [322], château [3510], région [241], essentiel [675], fantastique [4107], historique [902], utile [1003]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8.3.2.6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bu [boire - 1879], eu [avoir - 8], pris [prendre - 43], accident [1227], bras [1253], jambe [2472], mal</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[277], maladie [793], petit-déjeuner [&gt;5000], photo [1412], déjà</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[58], pas encore [18/51], ensuite [265]</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345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[2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en</a:t>
            </a:r>
            <a:r>
              <a:rPr lang="en-GB" b="1" baseline="0" dirty="0"/>
              <a: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en</a:t>
            </a:r>
            <a:r>
              <a:rPr lang="en-GB" b="1" baseline="0" dirty="0"/>
              <a:t>/an] </a:t>
            </a:r>
            <a:r>
              <a:rPr lang="en-GB" baseline="0" dirty="0"/>
              <a:t>and then the </a:t>
            </a:r>
            <a:r>
              <a:rPr lang="en-GB" b="1" baseline="0" dirty="0"/>
              <a:t>source</a:t>
            </a:r>
            <a:r>
              <a:rPr lang="en-GB" baseline="0" dirty="0"/>
              <a:t> word again ‘</a:t>
            </a:r>
            <a:r>
              <a:rPr lang="en-GB" b="1" baseline="0" dirty="0"/>
              <a:t>enfant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grand </a:t>
            </a:r>
            <a:r>
              <a:rPr lang="en-GB" baseline="0" dirty="0"/>
              <a:t>[59]; </a:t>
            </a:r>
            <a:r>
              <a:rPr lang="en-GB" b="1" baseline="0" dirty="0" err="1"/>
              <a:t>quand</a:t>
            </a:r>
            <a:r>
              <a:rPr lang="en-GB" b="1" baseline="0" dirty="0"/>
              <a:t> </a:t>
            </a:r>
            <a:r>
              <a:rPr lang="en-GB" b="0" baseline="0" dirty="0"/>
              <a:t>[119]</a:t>
            </a:r>
            <a:r>
              <a:rPr lang="en-GB" baseline="0" dirty="0"/>
              <a:t> </a:t>
            </a:r>
            <a:r>
              <a:rPr lang="en-GB" b="1" baseline="0" dirty="0" err="1"/>
              <a:t>penser</a:t>
            </a:r>
            <a:r>
              <a:rPr lang="en-GB" b="1" baseline="0" dirty="0"/>
              <a:t> </a:t>
            </a:r>
            <a:r>
              <a:rPr lang="en-GB" baseline="0" dirty="0"/>
              <a:t>[116]; </a:t>
            </a:r>
            <a:r>
              <a:rPr lang="en-GB" b="1" baseline="0" dirty="0"/>
              <a:t>prendre</a:t>
            </a:r>
            <a:r>
              <a:rPr lang="en-GB" baseline="0" dirty="0"/>
              <a:t>[43]; </a:t>
            </a:r>
            <a:r>
              <a:rPr lang="en-GB" b="1" baseline="0" dirty="0"/>
              <a:t>encore </a:t>
            </a:r>
            <a:r>
              <a:rPr lang="en-GB" baseline="0" dirty="0"/>
              <a:t>[51]; </a:t>
            </a: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6140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[ain/in]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ain</a:t>
            </a:r>
            <a:r>
              <a:rPr lang="en-GB" b="1" baseline="0" dirty="0"/>
              <a:t>/in] </a:t>
            </a:r>
            <a:r>
              <a:rPr lang="en-GB" baseline="0" dirty="0"/>
              <a:t>and then the </a:t>
            </a:r>
            <a:r>
              <a:rPr lang="en-GB" b="1" baseline="0" dirty="0"/>
              <a:t>source</a:t>
            </a:r>
            <a:r>
              <a:rPr lang="en-GB" baseline="0" dirty="0"/>
              <a:t> word again ‘</a:t>
            </a:r>
            <a:r>
              <a:rPr lang="en-GB" b="1" baseline="0" dirty="0"/>
              <a:t>train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fin</a:t>
            </a:r>
            <a:r>
              <a:rPr lang="en-GB" baseline="0" dirty="0"/>
              <a:t> [111]; </a:t>
            </a:r>
            <a:r>
              <a:rPr lang="en-GB" b="1" baseline="0" dirty="0" err="1"/>
              <a:t>matin</a:t>
            </a:r>
            <a:r>
              <a:rPr lang="en-GB" b="1" baseline="0" dirty="0"/>
              <a:t> </a:t>
            </a:r>
            <a:r>
              <a:rPr lang="en-GB" b="0" baseline="0" dirty="0"/>
              <a:t>[442]</a:t>
            </a:r>
            <a:r>
              <a:rPr lang="en-GB" baseline="0" dirty="0"/>
              <a:t> </a:t>
            </a:r>
            <a:r>
              <a:rPr lang="en-GB" b="1" baseline="0" dirty="0" err="1"/>
              <a:t>vingt</a:t>
            </a:r>
            <a:r>
              <a:rPr lang="en-GB" baseline="0" dirty="0"/>
              <a:t>[1273]; </a:t>
            </a:r>
            <a:r>
              <a:rPr lang="en-GB" b="1" baseline="0" dirty="0" err="1"/>
              <a:t>maintenant</a:t>
            </a:r>
            <a:r>
              <a:rPr lang="en-GB" baseline="0" dirty="0"/>
              <a:t> [192]; </a:t>
            </a:r>
            <a:r>
              <a:rPr lang="en-GB" b="1" baseline="0" dirty="0"/>
              <a:t>main</a:t>
            </a:r>
            <a:r>
              <a:rPr lang="en-GB" baseline="0" dirty="0"/>
              <a:t> [418]; </a:t>
            </a: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3091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[2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en</a:t>
            </a:r>
            <a:r>
              <a:rPr lang="en-GB" b="1" baseline="0" dirty="0"/>
              <a: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en</a:t>
            </a:r>
            <a:r>
              <a:rPr lang="en-GB" b="1" dirty="0"/>
              <a:t>/an]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enfant</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patting a child on the head/back</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en</a:t>
            </a:r>
            <a:r>
              <a:rPr lang="en-GB" b="1" dirty="0"/>
              <a:t>/an] </a:t>
            </a:r>
            <a:r>
              <a:rPr lang="en-GB" baseline="0" dirty="0"/>
              <a:t>sound, pronouncing </a:t>
            </a:r>
            <a:r>
              <a:rPr lang="en-GB" b="0" baseline="0" dirty="0"/>
              <a:t>”</a:t>
            </a:r>
            <a:r>
              <a:rPr lang="en-GB" b="1" baseline="0" dirty="0"/>
              <a:t>enfant</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72245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[slide 1/5]</a:t>
            </a:r>
          </a:p>
          <a:p>
            <a:endParaRPr lang="en-US" b="1" dirty="0"/>
          </a:p>
          <a:p>
            <a:r>
              <a:rPr lang="en-US" b="1" dirty="0"/>
              <a:t>Aim: </a:t>
            </a:r>
            <a:r>
              <a:rPr lang="en-US" b="0" dirty="0"/>
              <a:t>Oral production of SSCs [</a:t>
            </a:r>
            <a:r>
              <a:rPr lang="en-US" b="0" dirty="0" err="1"/>
              <a:t>en</a:t>
            </a:r>
            <a:r>
              <a:rPr lang="en-US" b="0" dirty="0"/>
              <a:t>/an] and [</a:t>
            </a:r>
            <a:r>
              <a:rPr lang="en-US" b="0" dirty="0" err="1"/>
              <a:t>ain</a:t>
            </a:r>
            <a:r>
              <a:rPr lang="en-US" b="0" dirty="0"/>
              <a:t>/in] in </a:t>
            </a:r>
            <a:r>
              <a:rPr lang="en-US" b="0" dirty="0" err="1"/>
              <a:t>senences</a:t>
            </a:r>
            <a:r>
              <a:rPr lang="en-US" b="0" dirty="0"/>
              <a:t>.</a:t>
            </a:r>
            <a:endParaRPr lang="en-US" b="1" dirty="0"/>
          </a:p>
          <a:p>
            <a:endParaRPr lang="en-US" b="1" dirty="0"/>
          </a:p>
          <a:p>
            <a:r>
              <a:rPr lang="en-US" b="1" dirty="0"/>
              <a:t>Procedure:</a:t>
            </a:r>
          </a:p>
          <a:p>
            <a:r>
              <a:rPr lang="en-US" b="0" dirty="0"/>
              <a:t>1. Read the tongue twister.</a:t>
            </a:r>
          </a:p>
          <a:p>
            <a:r>
              <a:rPr lang="en-US" b="0" dirty="0"/>
              <a:t>2. Click to hear example pronunciation (a = slow; b = fast; c = very fast).</a:t>
            </a:r>
          </a:p>
          <a:p>
            <a:r>
              <a:rPr lang="en-US" b="0" dirty="0"/>
              <a:t>3. Click to reveal English translations.</a:t>
            </a:r>
          </a:p>
          <a:p>
            <a:r>
              <a:rPr lang="en-US" b="0" dirty="0"/>
              <a:t>4. Repeat on next slides (5 tongue twisters in total).</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472C4">
                    <a:lumMod val="50000"/>
                  </a:srgbClr>
                </a:solidFill>
                <a:latin typeface="Century Gothic" panose="020F0302020204030204"/>
              </a:rPr>
              <a:t>Romain Leblanc se plaint : il y a de grands </a:t>
            </a:r>
            <a:r>
              <a:rPr lang="en-US" sz="1200" b="0" dirty="0" err="1">
                <a:solidFill>
                  <a:srgbClr val="4472C4">
                    <a:lumMod val="50000"/>
                  </a:srgbClr>
                </a:solidFill>
                <a:latin typeface="Century Gothic" panose="020F0302020204030204"/>
              </a:rPr>
              <a:t>sapins</a:t>
            </a:r>
            <a:r>
              <a:rPr lang="en-US" sz="1200" b="0" dirty="0">
                <a:solidFill>
                  <a:srgbClr val="4472C4">
                    <a:lumMod val="50000"/>
                  </a:srgbClr>
                </a:solidFill>
                <a:latin typeface="Century Gothic" panose="020F0302020204030204"/>
              </a:rPr>
              <a:t> dans le </a:t>
            </a:r>
            <a:r>
              <a:rPr lang="en-US" sz="1200" b="0" dirty="0" err="1">
                <a:solidFill>
                  <a:srgbClr val="4472C4">
                    <a:lumMod val="50000"/>
                  </a:srgbClr>
                </a:solidFill>
                <a:latin typeface="Century Gothic" panose="020F0302020204030204"/>
              </a:rPr>
              <a:t>bain</a:t>
            </a:r>
            <a:r>
              <a:rPr lang="en-US" sz="1200" b="0" dirty="0">
                <a:solidFill>
                  <a:srgbClr val="4472C4">
                    <a:lumMod val="50000"/>
                  </a:srgbClr>
                </a:solidFill>
                <a:latin typeface="Century Gothic" panose="020F0302020204030204"/>
              </a:rPr>
              <a:t>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se plaint (se </a:t>
            </a:r>
            <a:r>
              <a:rPr lang="en-GB" baseline="0" dirty="0" err="1"/>
              <a:t>plaindre</a:t>
            </a:r>
            <a:r>
              <a:rPr lang="en-GB" baseline="0" dirty="0"/>
              <a:t>), </a:t>
            </a:r>
            <a:r>
              <a:rPr lang="en-GB" baseline="0" dirty="0" err="1"/>
              <a:t>sapin</a:t>
            </a:r>
            <a:r>
              <a:rPr lang="en-GB" baseline="0" dirty="0"/>
              <a:t>, </a:t>
            </a:r>
            <a:r>
              <a:rPr lang="en-GB" baseline="0" dirty="0" err="1"/>
              <a:t>bain</a:t>
            </a:r>
            <a:r>
              <a:rPr lang="en-GB" baseline="0" dirty="0"/>
              <a:t>, </a:t>
            </a:r>
            <a:r>
              <a:rPr lang="en-GB" baseline="0" dirty="0" err="1"/>
              <a:t>Roumain</a:t>
            </a:r>
            <a:r>
              <a:rPr lang="en-GB" baseline="0" dirty="0"/>
              <a:t>, </a:t>
            </a:r>
            <a:r>
              <a:rPr lang="en-GB" baseline="0" dirty="0" err="1"/>
              <a:t>soudain</a:t>
            </a:r>
            <a:r>
              <a:rPr lang="en-GB" baseline="0" dirty="0"/>
              <a:t>, </a:t>
            </a:r>
            <a:r>
              <a:rPr lang="en-GB" baseline="0" dirty="0" err="1"/>
              <a:t>tente</a:t>
            </a:r>
            <a:r>
              <a:rPr lang="en-GB" baseline="0" dirty="0"/>
              <a:t> (</a:t>
            </a:r>
            <a:r>
              <a:rPr lang="en-GB" baseline="0" dirty="0" err="1"/>
              <a:t>tenter</a:t>
            </a:r>
            <a:r>
              <a:rPr lang="en-GB" baseline="0" dirty="0"/>
              <a:t>), dent, sain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danser</a:t>
            </a:r>
            <a:r>
              <a:rPr lang="en-GB" b="0" baseline="0" dirty="0"/>
              <a:t>, </a:t>
            </a:r>
            <a:r>
              <a:rPr lang="en-GB" b="0" baseline="0" dirty="0" err="1"/>
              <a:t>romanci</a:t>
            </a:r>
            <a:r>
              <a:rPr lang="en-GB" b="0" baseline="0" dirty="0" err="1">
                <a:latin typeface="Century Gothic" panose="020B0502020202020204" pitchFamily="34" charset="0"/>
              </a:rPr>
              <a:t>ère</a:t>
            </a:r>
            <a:r>
              <a:rPr lang="en-GB" b="0" baseline="0" dirty="0">
                <a:latin typeface="Century Gothic" panose="020B0502020202020204" pitchFamily="34" charset="0"/>
              </a:rPr>
              <a:t> (romancier), </a:t>
            </a:r>
            <a:r>
              <a:rPr lang="en-GB" b="0" baseline="0" dirty="0" err="1">
                <a:latin typeface="Century Gothic" panose="020B0502020202020204" pitchFamily="34" charset="0"/>
              </a:rPr>
              <a:t>craint</a:t>
            </a:r>
            <a:r>
              <a:rPr lang="en-GB" b="0" baseline="0" dirty="0">
                <a:latin typeface="Century Gothic" panose="020B0502020202020204" pitchFamily="34" charset="0"/>
              </a:rPr>
              <a:t> (</a:t>
            </a:r>
            <a:r>
              <a:rPr lang="en-GB" b="0" baseline="0" dirty="0" err="1">
                <a:latin typeface="Century Gothic" panose="020B0502020202020204" pitchFamily="34" charset="0"/>
              </a:rPr>
              <a:t>craindre</a:t>
            </a:r>
            <a:r>
              <a:rPr lang="en-GB" b="0" baseline="0" dirty="0">
                <a:latin typeface="Century Gothic" panose="020B0502020202020204" pitchFamily="34" charset="0"/>
              </a:rPr>
              <a:t>), </a:t>
            </a:r>
            <a:r>
              <a:rPr lang="en-GB" b="0" baseline="0" dirty="0" err="1">
                <a:latin typeface="Century Gothic" panose="020B0502020202020204" pitchFamily="34" charset="0"/>
              </a:rPr>
              <a:t>vendre</a:t>
            </a:r>
            <a:r>
              <a:rPr lang="en-GB" b="0" baseline="0" dirty="0">
                <a:latin typeface="Century Gothic" panose="020B0502020202020204" pitchFamily="34" charset="0"/>
              </a:rPr>
              <a:t>, dentist, patient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2/5</a:t>
            </a:r>
          </a:p>
          <a:p>
            <a:endParaRPr lang="en-US" b="1"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472C4">
                    <a:lumMod val="50000"/>
                  </a:srgbClr>
                </a:solidFill>
                <a:latin typeface="Century Gothic" panose="020F0302020204030204"/>
              </a:rPr>
              <a:t>Le prochain train lent pour </a:t>
            </a:r>
            <a:r>
              <a:rPr lang="en-US" sz="1200" b="0" dirty="0" err="1">
                <a:solidFill>
                  <a:srgbClr val="4472C4">
                    <a:lumMod val="50000"/>
                  </a:srgbClr>
                </a:solidFill>
                <a:latin typeface="Century Gothic" panose="020F0302020204030204"/>
              </a:rPr>
              <a:t>Romarantin</a:t>
            </a:r>
            <a:r>
              <a:rPr lang="en-US" sz="1200" b="0" dirty="0">
                <a:solidFill>
                  <a:srgbClr val="4472C4">
                    <a:lumMod val="50000"/>
                  </a:srgbClr>
                </a:solidFill>
                <a:latin typeface="Century Gothic" panose="020F0302020204030204"/>
              </a:rPr>
              <a:t>, </a:t>
            </a:r>
            <a:r>
              <a:rPr lang="en-US" sz="1200" b="0" dirty="0" err="1">
                <a:solidFill>
                  <a:srgbClr val="4472C4">
                    <a:lumMod val="50000"/>
                  </a:srgbClr>
                </a:solidFill>
                <a:latin typeface="Century Gothic" panose="020F0302020204030204"/>
              </a:rPr>
              <a:t>c’est</a:t>
            </a:r>
            <a:r>
              <a:rPr lang="en-US" sz="1200" b="0" dirty="0">
                <a:solidFill>
                  <a:srgbClr val="4472C4">
                    <a:lumMod val="50000"/>
                  </a:srgbClr>
                </a:solidFill>
                <a:latin typeface="Century Gothic" panose="020F0302020204030204"/>
              </a:rPr>
              <a:t> </a:t>
            </a:r>
            <a:r>
              <a:rPr lang="en-US" sz="1200" b="0" dirty="0" err="1">
                <a:solidFill>
                  <a:srgbClr val="4472C4">
                    <a:lumMod val="50000"/>
                  </a:srgbClr>
                </a:solidFill>
                <a:latin typeface="Century Gothic" panose="020F0302020204030204"/>
              </a:rPr>
              <a:t>quand</a:t>
            </a:r>
            <a:r>
              <a:rPr lang="en-US" sz="1200" b="0" dirty="0">
                <a:solidFill>
                  <a:srgbClr val="4472C4">
                    <a:lumMod val="50000"/>
                  </a:srgbClr>
                </a:solidFill>
                <a:latin typeface="Century Gothic" panose="020F0302020204030204"/>
              </a:rPr>
              <a:t>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061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3/5</a:t>
            </a:r>
          </a:p>
          <a:p>
            <a:endParaRPr lang="en-US" b="1"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472C4">
                    <a:lumMod val="50000"/>
                  </a:srgbClr>
                </a:solidFill>
                <a:latin typeface="Century Gothic" panose="020F0302020204030204"/>
              </a:rPr>
              <a:t>Alain </a:t>
            </a:r>
            <a:r>
              <a:rPr lang="en-US" sz="1200" b="0" dirty="0" err="1">
                <a:solidFill>
                  <a:srgbClr val="4472C4">
                    <a:lumMod val="50000"/>
                  </a:srgbClr>
                </a:solidFill>
                <a:latin typeface="Century Gothic" panose="020F0302020204030204"/>
              </a:rPr>
              <a:t>l’Anglais</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danse </a:t>
            </a:r>
            <a:r>
              <a:rPr lang="en-US" sz="1200" b="0" dirty="0" err="1">
                <a:solidFill>
                  <a:srgbClr val="4472C4">
                    <a:lumMod val="50000"/>
                  </a:srgbClr>
                </a:solidFill>
                <a:latin typeface="Century Gothic" panose="020F0302020204030204"/>
              </a:rPr>
              <a:t>lentement</a:t>
            </a:r>
            <a:r>
              <a:rPr lang="en-US" sz="1200" b="0" dirty="0">
                <a:solidFill>
                  <a:srgbClr val="4472C4">
                    <a:lumMod val="50000"/>
                  </a:srgbClr>
                </a:solidFill>
                <a:latin typeface="Century Gothic" panose="020F0302020204030204"/>
              </a:rPr>
              <a:t> </a:t>
            </a:r>
            <a:r>
              <a:rPr lang="en-US" sz="1200" b="0" dirty="0" err="1">
                <a:solidFill>
                  <a:srgbClr val="4472C4">
                    <a:lumMod val="50000"/>
                  </a:srgbClr>
                </a:solidFill>
                <a:latin typeface="Century Gothic" panose="020F0302020204030204"/>
              </a:rPr>
              <a:t>maintenant</a:t>
            </a:r>
            <a:r>
              <a:rPr lang="en-US" sz="1200" b="0" dirty="0">
                <a:solidFill>
                  <a:srgbClr val="4472C4">
                    <a:lumMod val="50000"/>
                  </a:srgbClr>
                </a:solidFill>
                <a:latin typeface="Century Gothic" panose="020F0302020204030204"/>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398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4/5</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Fran</a:t>
            </a:r>
            <a:r>
              <a:rPr kumimoji="0" lang="en-US"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çoise Sagan, grand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romancière</a:t>
            </a:r>
            <a:r>
              <a:rPr kumimoji="0" lang="en-US"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française</a:t>
            </a:r>
            <a:r>
              <a:rPr kumimoji="0" lang="en-US"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craint</a:t>
            </a:r>
            <a:r>
              <a:rPr kumimoji="0" lang="en-US"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de ne pas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vendre</a:t>
            </a:r>
            <a:r>
              <a:rPr kumimoji="0" lang="en-US"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de romans aux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Roumains</a:t>
            </a:r>
            <a:r>
              <a:rPr kumimoji="0" lang="en-US"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445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5/5</a:t>
            </a:r>
          </a:p>
          <a:p>
            <a:endParaRPr lang="en-US" b="1"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err="1">
                <a:solidFill>
                  <a:srgbClr val="4472C4">
                    <a:lumMod val="50000"/>
                  </a:srgbClr>
                </a:solidFill>
                <a:latin typeface="Century Gothic" panose="020B0502020202020204" pitchFamily="34" charset="0"/>
              </a:rPr>
              <a:t>Soudain</a:t>
            </a:r>
            <a:r>
              <a:rPr lang="en-US" sz="1200" b="0" dirty="0">
                <a:solidFill>
                  <a:srgbClr val="4472C4">
                    <a:lumMod val="50000"/>
                  </a:srgbClr>
                </a:solidFill>
                <a:latin typeface="Century Gothic" panose="020B0502020202020204" pitchFamily="34" charset="0"/>
              </a:rPr>
              <a:t>, </a:t>
            </a:r>
            <a:r>
              <a:rPr lang="en-US" sz="1200" b="0" dirty="0" err="1">
                <a:solidFill>
                  <a:srgbClr val="4472C4">
                    <a:lumMod val="50000"/>
                  </a:srgbClr>
                </a:solidFill>
                <a:latin typeface="Century Gothic" panose="020B0502020202020204" pitchFamily="34" charset="0"/>
              </a:rPr>
              <a:t>d</a:t>
            </a:r>
            <a:r>
              <a:rPr lang="en-US" sz="1200" b="0" dirty="0" err="1">
                <a:solidFill>
                  <a:srgbClr val="4472C4">
                    <a:lumMod val="50000"/>
                  </a:srgbClr>
                </a:solidFill>
                <a:latin typeface="Century Gothic" panose="020B0502020202020204" pitchFamily="34" charset="0"/>
                <a:ea typeface="+mn-ea"/>
                <a:cs typeface="+mn-cs"/>
              </a:rPr>
              <a:t>emain</a:t>
            </a:r>
            <a:r>
              <a:rPr lang="en-US" sz="1200" b="0" dirty="0">
                <a:solidFill>
                  <a:srgbClr val="4472C4">
                    <a:lumMod val="50000"/>
                  </a:srgbClr>
                </a:solidFill>
                <a:latin typeface="Century Gothic" panose="020B0502020202020204" pitchFamily="34" charset="0"/>
                <a:ea typeface="+mn-ea"/>
                <a:cs typeface="+mn-cs"/>
              </a:rPr>
              <a:t>, </a:t>
            </a:r>
            <a:r>
              <a:rPr lang="en-US" sz="1200" b="0" dirty="0" err="1">
                <a:solidFill>
                  <a:srgbClr val="4472C4">
                    <a:lumMod val="50000"/>
                  </a:srgbClr>
                </a:solidFill>
                <a:latin typeface="Century Gothic" panose="020B0502020202020204" pitchFamily="34" charset="0"/>
              </a:rPr>
              <a:t>dimanche</a:t>
            </a:r>
            <a:r>
              <a:rPr lang="en-US" sz="1200" b="0" dirty="0">
                <a:solidFill>
                  <a:srgbClr val="4472C4">
                    <a:lumMod val="50000"/>
                  </a:srgbClr>
                </a:solidFill>
                <a:latin typeface="Century Gothic" panose="020B0502020202020204" pitchFamily="34" charset="0"/>
              </a:rPr>
              <a:t>, </a:t>
            </a:r>
            <a:r>
              <a:rPr lang="en-US" sz="1200" b="0" dirty="0" err="1">
                <a:solidFill>
                  <a:srgbClr val="4472C4">
                    <a:lumMod val="50000"/>
                  </a:srgbClr>
                </a:solidFill>
                <a:latin typeface="Century Gothic" panose="020B0502020202020204" pitchFamily="34" charset="0"/>
              </a:rPr>
              <a:t>trente</a:t>
            </a:r>
            <a:r>
              <a:rPr lang="en-US" sz="1200" b="0" dirty="0">
                <a:solidFill>
                  <a:srgbClr val="4472C4">
                    <a:lumMod val="50000"/>
                  </a:srgbClr>
                </a:solidFill>
                <a:latin typeface="Century Gothic" panose="020B0502020202020204" pitchFamily="34" charset="0"/>
              </a:rPr>
              <a:t>-cinq </a:t>
            </a:r>
            <a:r>
              <a:rPr lang="en-US" sz="1200" b="0" dirty="0" err="1">
                <a:solidFill>
                  <a:srgbClr val="4472C4">
                    <a:lumMod val="50000"/>
                  </a:srgbClr>
                </a:solidFill>
                <a:latin typeface="Century Gothic" panose="020B0502020202020204" pitchFamily="34" charset="0"/>
              </a:rPr>
              <a:t>dentistes</a:t>
            </a:r>
            <a:r>
              <a:rPr lang="en-US" sz="1200" b="0" dirty="0">
                <a:solidFill>
                  <a:srgbClr val="4472C4">
                    <a:lumMod val="50000"/>
                  </a:srgbClr>
                </a:solidFill>
                <a:latin typeface="Century Gothic" panose="020B0502020202020204" pitchFamily="34" charset="0"/>
              </a:rPr>
              <a:t> </a:t>
            </a:r>
            <a:r>
              <a:rPr lang="en-US" sz="1200" b="0" dirty="0" err="1">
                <a:solidFill>
                  <a:srgbClr val="4472C4">
                    <a:lumMod val="50000"/>
                  </a:srgbClr>
                </a:solidFill>
                <a:latin typeface="Century Gothic" panose="020B0502020202020204" pitchFamily="34" charset="0"/>
              </a:rPr>
              <a:t>tentent</a:t>
            </a:r>
            <a:r>
              <a:rPr lang="en-US" sz="1200" b="0" dirty="0">
                <a:solidFill>
                  <a:srgbClr val="4472C4">
                    <a:lumMod val="50000"/>
                  </a:srgbClr>
                </a:solidFill>
                <a:latin typeface="Century Gothic" panose="020B0502020202020204" pitchFamily="34" charset="0"/>
              </a:rPr>
              <a:t> de </a:t>
            </a:r>
            <a:r>
              <a:rPr lang="en-US" sz="1200" b="0" dirty="0" err="1">
                <a:solidFill>
                  <a:srgbClr val="4472C4">
                    <a:lumMod val="50000"/>
                  </a:srgbClr>
                </a:solidFill>
                <a:latin typeface="Century Gothic" panose="020B0502020202020204" pitchFamily="34" charset="0"/>
              </a:rPr>
              <a:t>vendre</a:t>
            </a:r>
            <a:r>
              <a:rPr lang="en-US" sz="1200" b="0" dirty="0">
                <a:solidFill>
                  <a:srgbClr val="4472C4">
                    <a:lumMod val="50000"/>
                  </a:srgbClr>
                </a:solidFill>
                <a:latin typeface="Century Gothic" panose="020B0502020202020204" pitchFamily="34" charset="0"/>
              </a:rPr>
              <a:t> les dents des patients </a:t>
            </a:r>
            <a:r>
              <a:rPr lang="en-US" sz="1200" b="0" dirty="0" err="1">
                <a:solidFill>
                  <a:srgbClr val="4472C4">
                    <a:lumMod val="50000"/>
                  </a:srgbClr>
                </a:solidFill>
                <a:latin typeface="Century Gothic" panose="020B0502020202020204" pitchFamily="34" charset="0"/>
              </a:rPr>
              <a:t>sains</a:t>
            </a:r>
            <a:r>
              <a:rPr lang="en-US" sz="1200" b="0" dirty="0">
                <a:solidFill>
                  <a:srgbClr val="4472C4">
                    <a:lumMod val="50000"/>
                  </a:srgbClr>
                </a:solidFill>
                <a:latin typeface="Century Gothic" panose="020B0502020202020204" pitchFamily="34" charset="0"/>
              </a:rPr>
              <a:t> !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445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i="0" dirty="0"/>
              <a:t>revise use of </a:t>
            </a:r>
            <a:r>
              <a:rPr lang="en-US" b="0" i="1" dirty="0" err="1"/>
              <a:t>avoir</a:t>
            </a:r>
            <a:r>
              <a:rPr lang="en-US" b="0" i="1" dirty="0"/>
              <a:t> mal </a:t>
            </a:r>
            <a:r>
              <a:rPr lang="en-US" b="0" i="0" dirty="0"/>
              <a:t>(part of this week’s revisited vocabulary) and </a:t>
            </a:r>
            <a:r>
              <a:rPr lang="en-US" b="0" i="1" dirty="0" err="1"/>
              <a:t>avoir</a:t>
            </a:r>
            <a:r>
              <a:rPr lang="en-US" b="0" i="1" dirty="0"/>
              <a:t> </a:t>
            </a:r>
            <a:r>
              <a:rPr lang="en-US" b="0" i="1" dirty="0" err="1"/>
              <a:t>chaud</a:t>
            </a:r>
            <a:r>
              <a:rPr lang="en-US" b="0" i="1" dirty="0"/>
              <a:t>/</a:t>
            </a:r>
            <a:r>
              <a:rPr lang="en-US" b="0" i="1" dirty="0" err="1"/>
              <a:t>froid</a:t>
            </a:r>
            <a:r>
              <a:rPr lang="en-US" b="0" i="0" dirty="0"/>
              <a:t>; to extend the use of </a:t>
            </a:r>
            <a:r>
              <a:rPr lang="en-US" b="0" i="1" dirty="0" err="1"/>
              <a:t>avoir</a:t>
            </a:r>
            <a:r>
              <a:rPr lang="en-US" b="0" i="1" dirty="0"/>
              <a:t> + </a:t>
            </a:r>
            <a:r>
              <a:rPr lang="en-US" b="0" i="0" dirty="0"/>
              <a:t>noun to talk five other feelings and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 Click to reveal examples and explanations. </a:t>
            </a:r>
          </a:p>
          <a:p>
            <a:r>
              <a:rPr lang="en-US" b="0" dirty="0"/>
              <a:t>2. Ensure understanding.</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07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recognition of nouns in sentences with </a:t>
            </a:r>
            <a:r>
              <a:rPr lang="en-US" b="0" i="1" dirty="0" err="1"/>
              <a:t>avoir</a:t>
            </a:r>
            <a:r>
              <a:rPr lang="en-US" b="0" i="1" dirty="0"/>
              <a:t> </a:t>
            </a:r>
            <a:r>
              <a:rPr lang="en-US" b="0" i="0" dirty="0"/>
              <a:t>to express feelings and states; introducing </a:t>
            </a:r>
            <a:r>
              <a:rPr lang="en-US" b="0" i="1" dirty="0" err="1"/>
              <a:t>donc</a:t>
            </a:r>
            <a:r>
              <a:rPr lang="en-US" b="0" i="1" dirty="0"/>
              <a:t> </a:t>
            </a:r>
            <a:r>
              <a:rPr lang="en-US" b="0" i="0" dirty="0"/>
              <a:t>to express the relationship between sentences expressing cause and effect.</a:t>
            </a:r>
            <a:endParaRPr lang="en-US" b="1" dirty="0"/>
          </a:p>
          <a:p>
            <a:endParaRPr lang="en-US" b="1" dirty="0"/>
          </a:p>
          <a:p>
            <a:r>
              <a:rPr lang="en-US" b="1" dirty="0"/>
              <a:t>Procedure:</a:t>
            </a:r>
          </a:p>
          <a:p>
            <a:r>
              <a:rPr lang="en-US" b="0" dirty="0"/>
              <a:t>1. Students fill in the gaps using the words provided.</a:t>
            </a:r>
          </a:p>
          <a:p>
            <a:r>
              <a:rPr lang="en-US" b="0" dirty="0"/>
              <a:t>2. Click to reveal answers.</a:t>
            </a:r>
          </a:p>
          <a:p>
            <a:r>
              <a:rPr lang="en-US" b="0" dirty="0"/>
              <a:t>3. Oral translation of sentences into English, drawing attention to the use of </a:t>
            </a:r>
            <a:r>
              <a:rPr lang="en-US" b="0" i="1" dirty="0" err="1"/>
              <a:t>avoir</a:t>
            </a:r>
            <a:r>
              <a:rPr lang="en-US" b="0" i="1" dirty="0"/>
              <a:t> </a:t>
            </a:r>
            <a:r>
              <a:rPr lang="en-US" b="0" i="0" dirty="0"/>
              <a:t>in French and </a:t>
            </a:r>
            <a:r>
              <a:rPr lang="en-US" b="0" i="1" dirty="0"/>
              <a:t>to be </a:t>
            </a:r>
            <a:r>
              <a:rPr lang="en-US" b="0" i="0" dirty="0"/>
              <a:t>in English.</a:t>
            </a:r>
          </a:p>
          <a:p>
            <a:r>
              <a:rPr lang="en-US" b="0" i="0" dirty="0"/>
              <a:t>4. Draw attention to the sentence with </a:t>
            </a:r>
            <a:r>
              <a:rPr lang="en-US" b="0" i="1" dirty="0" err="1"/>
              <a:t>donc</a:t>
            </a:r>
            <a:r>
              <a:rPr lang="en-US" b="0" i="1" dirty="0"/>
              <a:t>, </a:t>
            </a:r>
            <a:r>
              <a:rPr lang="en-US" b="0" i="0" dirty="0"/>
              <a:t>highlighting that these could be two separate, shorter sentences. Students read the sentences aloud, first as two shorter sentences, then as a longer sentence with </a:t>
            </a:r>
            <a:r>
              <a:rPr lang="en-US" b="0" i="1" dirty="0" err="1"/>
              <a:t>donc</a:t>
            </a:r>
            <a:r>
              <a:rPr lang="en-US" b="0" i="0" dirty="0"/>
              <a: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nouns in sentences with </a:t>
            </a:r>
            <a:r>
              <a:rPr lang="en-US" b="0" i="1" dirty="0" err="1"/>
              <a:t>avoir</a:t>
            </a:r>
            <a:r>
              <a:rPr lang="en-US" b="0" i="1" dirty="0"/>
              <a:t> </a:t>
            </a:r>
            <a:r>
              <a:rPr lang="en-US" b="0" i="0" dirty="0"/>
              <a:t>and </a:t>
            </a:r>
            <a:r>
              <a:rPr lang="en-US" b="0" i="1" dirty="0" err="1"/>
              <a:t>être</a:t>
            </a:r>
            <a:r>
              <a:rPr lang="en-US" b="0" i="1" dirty="0"/>
              <a:t> </a:t>
            </a:r>
            <a:r>
              <a:rPr lang="en-US" b="0" i="0" dirty="0"/>
              <a:t>to express feelings and states.</a:t>
            </a:r>
            <a:endParaRPr lang="en-US" b="1" dirty="0"/>
          </a:p>
          <a:p>
            <a:endParaRPr lang="en-US" b="1" dirty="0"/>
          </a:p>
          <a:p>
            <a:r>
              <a:rPr lang="en-US" b="1" dirty="0"/>
              <a:t>Procedure:</a:t>
            </a:r>
          </a:p>
          <a:p>
            <a:r>
              <a:rPr lang="en-US" b="0" dirty="0"/>
              <a:t>1. Students read the sentences and choose between the noun and the adjective to complete the sentence, depending whether it is used with </a:t>
            </a:r>
            <a:r>
              <a:rPr lang="en-US" b="0" i="1" dirty="0" err="1"/>
              <a:t>avoir</a:t>
            </a:r>
            <a:r>
              <a:rPr lang="en-US" b="0" i="1" dirty="0"/>
              <a:t> </a:t>
            </a:r>
            <a:r>
              <a:rPr lang="en-US" b="0" i="0" dirty="0"/>
              <a:t>or </a:t>
            </a:r>
            <a:r>
              <a:rPr lang="en-US" b="0" i="1" dirty="0" err="1"/>
              <a:t>être</a:t>
            </a:r>
            <a:r>
              <a:rPr lang="en-US" b="0" i="1" dirty="0"/>
              <a:t>.</a:t>
            </a:r>
            <a:endParaRPr lang="en-US" b="0" dirty="0"/>
          </a:p>
          <a:p>
            <a:r>
              <a:rPr lang="en-US" b="0" dirty="0"/>
              <a:t>2. Click to reveal answers.</a:t>
            </a:r>
          </a:p>
          <a:p>
            <a:r>
              <a:rPr lang="en-US" b="0" dirty="0"/>
              <a:t>3. Students write a summary in English of how </a:t>
            </a:r>
            <a:r>
              <a:rPr lang="en-US" b="0" dirty="0" err="1"/>
              <a:t>Noura</a:t>
            </a:r>
            <a:r>
              <a:rPr lang="en-US" b="0" dirty="0"/>
              <a:t> is feeling.</a:t>
            </a:r>
          </a:p>
          <a:p>
            <a:r>
              <a:rPr lang="en-US" b="0" dirty="0"/>
              <a:t>4. Click to check summary.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041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recognition of idiomatic expressions with </a:t>
            </a:r>
            <a:r>
              <a:rPr lang="en-US" b="0" i="1" dirty="0" err="1"/>
              <a:t>avoir</a:t>
            </a:r>
            <a:r>
              <a:rPr lang="en-US" b="0" i="1" dirty="0"/>
              <a:t>, </a:t>
            </a:r>
            <a:r>
              <a:rPr lang="en-US" b="0" i="0" dirty="0"/>
              <a:t>contrasted with </a:t>
            </a:r>
            <a:r>
              <a:rPr lang="en-US" b="0" i="1" dirty="0" err="1"/>
              <a:t>avoir</a:t>
            </a:r>
            <a:r>
              <a:rPr lang="en-US" b="0" i="0" dirty="0"/>
              <a:t> + article + noun.</a:t>
            </a:r>
            <a:endParaRPr lang="en-US" b="1" dirty="0"/>
          </a:p>
          <a:p>
            <a:endParaRPr lang="en-US" b="1" dirty="0"/>
          </a:p>
          <a:p>
            <a:r>
              <a:rPr lang="en-US" b="1" dirty="0"/>
              <a:t>Procedure:</a:t>
            </a:r>
          </a:p>
          <a:p>
            <a:r>
              <a:rPr lang="en-US" b="0" dirty="0"/>
              <a:t>1. Click on the blue buttons to hear the start of the sentence. Students listen and choose the correct sentence end depending on whether or not they hear an article.</a:t>
            </a:r>
          </a:p>
          <a:p>
            <a:r>
              <a:rPr lang="en-US" b="0" dirty="0"/>
              <a:t>2. Click to reveal answers, and orange buttons with full answer audio attached.</a:t>
            </a:r>
          </a:p>
          <a:p>
            <a:r>
              <a:rPr lang="en-US" b="0" dirty="0"/>
              <a:t>3. Students write lists in English of what </a:t>
            </a:r>
            <a:r>
              <a:rPr lang="en-US" b="0" dirty="0" err="1"/>
              <a:t>Noura</a:t>
            </a:r>
            <a:r>
              <a:rPr lang="en-US" b="0" dirty="0"/>
              <a:t> has and how she is feeling.</a:t>
            </a:r>
          </a:p>
          <a:p>
            <a:r>
              <a:rPr lang="en-US" b="0" dirty="0"/>
              <a:t>4. Click to reveal answer.</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bizarre [2756]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0" dirty="0"/>
          </a:p>
          <a:p>
            <a:r>
              <a:rPr lang="en-US" b="1" dirty="0"/>
              <a:t>Transcript:</a:t>
            </a:r>
          </a:p>
          <a:p>
            <a:pPr marL="228600" indent="-228600">
              <a:buAutoNum type="arabicPeriod"/>
            </a:pPr>
            <a:r>
              <a:rPr lang="en-US" b="0" dirty="0" err="1"/>
              <a:t>J’ai</a:t>
            </a:r>
            <a:r>
              <a:rPr lang="en-US" b="0" dirty="0"/>
              <a:t> un [</a:t>
            </a:r>
            <a:r>
              <a:rPr lang="en-US" b="0" dirty="0" err="1"/>
              <a:t>chien</a:t>
            </a:r>
            <a:r>
              <a:rPr lang="en-US" b="0" dirty="0"/>
              <a:t>].</a:t>
            </a:r>
          </a:p>
          <a:p>
            <a:pPr marL="228600" indent="-228600">
              <a:buAutoNum type="arabicPeriod"/>
            </a:pPr>
            <a:r>
              <a:rPr lang="en-US" b="0" dirty="0" err="1"/>
              <a:t>J’ai</a:t>
            </a:r>
            <a:r>
              <a:rPr lang="en-US" b="0" dirty="0"/>
              <a:t> [</a:t>
            </a:r>
            <a:r>
              <a:rPr lang="en-US" b="0" dirty="0" err="1"/>
              <a:t>faim</a:t>
            </a:r>
            <a:r>
              <a:rPr lang="en-US" b="0" dirty="0"/>
              <a:t>].</a:t>
            </a:r>
          </a:p>
          <a:p>
            <a:pPr marL="228600" indent="-228600">
              <a:buAutoNum type="arabicPeriod"/>
            </a:pPr>
            <a:r>
              <a:rPr lang="en-US" b="0" dirty="0" err="1"/>
              <a:t>J’ai</a:t>
            </a:r>
            <a:r>
              <a:rPr lang="en-US" b="0" dirty="0"/>
              <a:t> un [chapeau].</a:t>
            </a:r>
          </a:p>
          <a:p>
            <a:pPr marL="228600" indent="-228600">
              <a:buAutoNum type="arabicPeriod"/>
            </a:pPr>
            <a:r>
              <a:rPr lang="en-US" b="0" dirty="0" err="1"/>
              <a:t>J’ai</a:t>
            </a:r>
            <a:r>
              <a:rPr lang="en-US" b="0" dirty="0"/>
              <a:t> [</a:t>
            </a:r>
            <a:r>
              <a:rPr lang="en-US" b="0" dirty="0" err="1"/>
              <a:t>froid</a:t>
            </a:r>
            <a:r>
              <a:rPr lang="en-US" b="0" dirty="0"/>
              <a:t>].</a:t>
            </a:r>
          </a:p>
          <a:p>
            <a:pPr marL="228600" indent="-228600">
              <a:buAutoNum type="arabicPeriod"/>
            </a:pPr>
            <a:r>
              <a:rPr lang="en-US" b="0" dirty="0" err="1"/>
              <a:t>J’ai</a:t>
            </a:r>
            <a:r>
              <a:rPr lang="en-US" b="0" dirty="0"/>
              <a:t> un [fr</a:t>
            </a:r>
            <a:r>
              <a:rPr lang="en-US" b="0" dirty="0">
                <a:latin typeface="Century Gothic" panose="020B0502020202020204" pitchFamily="34" charset="0"/>
              </a:rPr>
              <a:t>ère].</a:t>
            </a:r>
          </a:p>
          <a:p>
            <a:pPr marL="228600" indent="-228600">
              <a:buAutoNum type="arabicPeriod"/>
            </a:pPr>
            <a:r>
              <a:rPr lang="en-US" b="0" dirty="0" err="1">
                <a:latin typeface="Century Gothic" panose="020B0502020202020204" pitchFamily="34" charset="0"/>
              </a:rPr>
              <a:t>J’ai</a:t>
            </a:r>
            <a:r>
              <a:rPr lang="en-US" b="0" dirty="0">
                <a:latin typeface="Century Gothic" panose="020B0502020202020204" pitchFamily="34" charset="0"/>
              </a:rPr>
              <a:t> </a:t>
            </a:r>
            <a:r>
              <a:rPr lang="en-US" b="0" dirty="0" err="1">
                <a:latin typeface="Century Gothic" panose="020B0502020202020204" pitchFamily="34" charset="0"/>
              </a:rPr>
              <a:t>une</a:t>
            </a:r>
            <a:r>
              <a:rPr lang="en-US" b="0" dirty="0">
                <a:latin typeface="Century Gothic" panose="020B0502020202020204" pitchFamily="34" charset="0"/>
              </a:rPr>
              <a:t> [</a:t>
            </a:r>
            <a:r>
              <a:rPr lang="en-US" b="0" dirty="0" err="1">
                <a:latin typeface="Century Gothic" panose="020B0502020202020204" pitchFamily="34" charset="0"/>
              </a:rPr>
              <a:t>maison</a:t>
            </a:r>
            <a:r>
              <a:rPr lang="en-US" b="0" dirty="0">
                <a:latin typeface="Century Gothic" panose="020B0502020202020204" pitchFamily="34" charset="0"/>
              </a:rPr>
              <a:t>].</a:t>
            </a:r>
          </a:p>
          <a:p>
            <a:pPr marL="228600" indent="-228600">
              <a:buAutoNum type="arabicPeriod"/>
            </a:pPr>
            <a:r>
              <a:rPr lang="en-US" b="0" dirty="0" err="1">
                <a:latin typeface="Century Gothic" panose="020B0502020202020204" pitchFamily="34" charset="0"/>
              </a:rPr>
              <a:t>J’ai</a:t>
            </a:r>
            <a:r>
              <a:rPr lang="en-US" b="0" dirty="0">
                <a:latin typeface="Century Gothic" panose="020B0502020202020204" pitchFamily="34" charset="0"/>
              </a:rPr>
              <a:t> [raison].</a:t>
            </a:r>
          </a:p>
          <a:p>
            <a:pPr marL="228600" indent="-228600">
              <a:buAutoNum type="arabicPeriod"/>
            </a:pPr>
            <a:r>
              <a:rPr lang="en-US" b="0" dirty="0" err="1">
                <a:latin typeface="Century Gothic" panose="020B0502020202020204" pitchFamily="34" charset="0"/>
              </a:rPr>
              <a:t>J’ai</a:t>
            </a:r>
            <a:r>
              <a:rPr lang="en-US" b="0" dirty="0">
                <a:latin typeface="Century Gothic" panose="020B0502020202020204" pitchFamily="34" charset="0"/>
              </a:rPr>
              <a:t> un [</a:t>
            </a:r>
            <a:r>
              <a:rPr lang="en-US" b="0" dirty="0" err="1">
                <a:latin typeface="Century Gothic" panose="020B0502020202020204" pitchFamily="34" charset="0"/>
              </a:rPr>
              <a:t>vélo</a:t>
            </a:r>
            <a:r>
              <a:rPr lang="en-US" b="0" dirty="0">
                <a:latin typeface="Century Gothic" panose="020B0502020202020204" pitchFamily="34" charset="0"/>
              </a:rPr>
              <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462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Written production of forms of </a:t>
            </a:r>
            <a:r>
              <a:rPr lang="en-US" b="0" i="1" dirty="0" err="1"/>
              <a:t>avoir</a:t>
            </a:r>
            <a:r>
              <a:rPr lang="en-US" b="0" i="0" dirty="0"/>
              <a:t> and </a:t>
            </a:r>
            <a:r>
              <a:rPr lang="en-US" b="0" i="1" dirty="0" err="1">
                <a:latin typeface="Century Gothic" panose="020B0502020202020204" pitchFamily="34" charset="0"/>
              </a:rPr>
              <a:t>être</a:t>
            </a:r>
            <a:r>
              <a:rPr lang="en-US" b="0" i="0" dirty="0">
                <a:latin typeface="Century Gothic" panose="020B0502020202020204" pitchFamily="34" charset="0"/>
              </a:rPr>
              <a:t> to complete sentences with nouns about feelings and states.</a:t>
            </a:r>
            <a:endParaRPr lang="en-US" b="1" dirty="0"/>
          </a:p>
          <a:p>
            <a:endParaRPr lang="en-US" b="1" dirty="0"/>
          </a:p>
          <a:p>
            <a:r>
              <a:rPr lang="en-US" b="1" dirty="0"/>
              <a:t>Procedure:</a:t>
            </a:r>
          </a:p>
          <a:p>
            <a:r>
              <a:rPr lang="en-US" b="0" dirty="0"/>
              <a:t>1. Students write the correct form of </a:t>
            </a:r>
            <a:r>
              <a:rPr lang="en-US" b="0" i="1" dirty="0" err="1"/>
              <a:t>avoir</a:t>
            </a:r>
            <a:r>
              <a:rPr lang="en-US" b="0" i="0" dirty="0"/>
              <a:t> or </a:t>
            </a:r>
            <a:r>
              <a:rPr lang="en-US" b="0" i="1" dirty="0" err="1">
                <a:latin typeface="Century Gothic" panose="020B0502020202020204" pitchFamily="34" charset="0"/>
              </a:rPr>
              <a:t>être</a:t>
            </a:r>
            <a:r>
              <a:rPr lang="en-US" b="0" i="1" dirty="0">
                <a:latin typeface="Century Gothic" panose="020B0502020202020204" pitchFamily="34" charset="0"/>
              </a:rPr>
              <a:t> </a:t>
            </a:r>
            <a:r>
              <a:rPr lang="en-US" b="0" i="0" dirty="0">
                <a:latin typeface="Century Gothic" panose="020B0502020202020204" pitchFamily="34" charset="0"/>
              </a:rPr>
              <a:t>to complete the sentence.</a:t>
            </a:r>
            <a:endParaRPr lang="en-US" b="0" i="1" dirty="0"/>
          </a:p>
          <a:p>
            <a:r>
              <a:rPr lang="en-US" b="0" dirty="0"/>
              <a:t>2. Click to check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138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[ain/in]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ain</a:t>
            </a:r>
            <a:r>
              <a:rPr lang="en-GB" b="1" dirty="0"/>
              <a:t>/in]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train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move both arms</a:t>
            </a:r>
            <a:r>
              <a:rPr lang="en-GB" baseline="0" dirty="0"/>
              <a:t> simultaneously forwards and back in a circular motion, simulating the motion of train wheel connecting rods.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ain</a:t>
            </a:r>
            <a:r>
              <a:rPr lang="en-GB" b="1" dirty="0"/>
              <a:t>/in] </a:t>
            </a:r>
            <a:r>
              <a:rPr lang="en-GB" baseline="0" dirty="0"/>
              <a:t>sound, pronouncing </a:t>
            </a:r>
            <a:r>
              <a:rPr lang="en-GB" b="0" baseline="0" dirty="0"/>
              <a:t>”</a:t>
            </a:r>
            <a:r>
              <a:rPr lang="en-GB" b="1" baseline="0" dirty="0"/>
              <a:t>train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83447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12 minutes [slide 1/3]</a:t>
            </a:r>
          </a:p>
          <a:p>
            <a:endParaRPr lang="en-US" b="1" dirty="0"/>
          </a:p>
          <a:p>
            <a:r>
              <a:rPr lang="en-US" b="1" dirty="0"/>
              <a:t>Aim: </a:t>
            </a:r>
            <a:r>
              <a:rPr lang="en-US" b="0" dirty="0"/>
              <a:t>Oral production of times and expressions with </a:t>
            </a:r>
            <a:r>
              <a:rPr lang="en-US" b="0" i="1" dirty="0" err="1"/>
              <a:t>avoir</a:t>
            </a:r>
            <a:r>
              <a:rPr lang="en-US" b="0" i="0" dirty="0"/>
              <a:t> + noun in context.</a:t>
            </a:r>
            <a:endParaRPr lang="en-US" b="1" dirty="0"/>
          </a:p>
          <a:p>
            <a:endParaRPr lang="en-US" b="1" dirty="0"/>
          </a:p>
          <a:p>
            <a:r>
              <a:rPr lang="en-US" b="1" dirty="0"/>
              <a:t>Procedure:</a:t>
            </a:r>
          </a:p>
          <a:p>
            <a:r>
              <a:rPr lang="en-US" b="0" dirty="0"/>
              <a:t>1. Print </a:t>
            </a:r>
            <a:r>
              <a:rPr lang="en-US" b="0" dirty="0" err="1"/>
              <a:t>rolecards</a:t>
            </a:r>
            <a:r>
              <a:rPr lang="en-US" b="0" dirty="0"/>
              <a:t>.</a:t>
            </a:r>
          </a:p>
          <a:p>
            <a:r>
              <a:rPr lang="en-US" b="0" dirty="0"/>
              <a:t>2. Partner A reads out sentences 1-4, stopping at the gap.</a:t>
            </a:r>
          </a:p>
          <a:p>
            <a:r>
              <a:rPr lang="en-US" b="0" dirty="0"/>
              <a:t>3. Partner B reads out the rest of each sentence. Partner A listens and fills in the gap.</a:t>
            </a:r>
          </a:p>
          <a:p>
            <a:r>
              <a:rPr lang="en-US" b="0" dirty="0"/>
              <a:t>4. Students swop roles for sentences 5-8.</a:t>
            </a:r>
          </a:p>
          <a:p>
            <a:r>
              <a:rPr lang="en-US" b="0" dirty="0"/>
              <a:t>5. Students look at each other’s </a:t>
            </a:r>
            <a:r>
              <a:rPr lang="en-US" b="0" dirty="0" err="1"/>
              <a:t>rolecards</a:t>
            </a:r>
            <a:r>
              <a:rPr lang="en-US" b="0" dirty="0"/>
              <a:t> to check answers.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613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097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9.1.2.7 vocabulary learning homework is here: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r>
              <a:rPr lang="en-GB" sz="1200" i="0">
                <a:effectLst/>
                <a:latin typeface="Calibri" panose="020F0502020204030204" pitchFamily="34" charset="0"/>
                <a:ea typeface="Calibri" panose="020F0502020204030204" pitchFamily="34" charset="0"/>
                <a:cs typeface="Calibri" panose="020F0502020204030204" pitchFamily="34" charset="0"/>
              </a:rPr>
              <a:t>https://resources.ncelp.org/concern/resources/hd76s125x?locale=en</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Revision of SSCs [</a:t>
            </a:r>
            <a:r>
              <a:rPr lang="en-US" b="0" dirty="0" err="1"/>
              <a:t>ain</a:t>
            </a:r>
            <a:r>
              <a:rPr lang="en-US" b="0" dirty="0"/>
              <a:t>/in] and [</a:t>
            </a:r>
            <a:r>
              <a:rPr lang="en-US" b="0" dirty="0" err="1"/>
              <a:t>en</a:t>
            </a:r>
            <a:r>
              <a:rPr lang="en-US" b="0" dirty="0"/>
              <a:t>/an]. This challenging contrast prepares students to correctly pronounce numbers 20-60, which is one of the themes of this lesson. </a:t>
            </a:r>
          </a:p>
          <a:p>
            <a:endParaRPr lang="en-US" b="1" dirty="0"/>
          </a:p>
          <a:p>
            <a:r>
              <a:rPr lang="en-US" b="1" dirty="0"/>
              <a:t>Procedure:</a:t>
            </a:r>
          </a:p>
          <a:p>
            <a:r>
              <a:rPr lang="en-US" b="0" dirty="0"/>
              <a:t>1. Click to reveal examples together with native speaker pronunciation.</a:t>
            </a:r>
          </a:p>
          <a:p>
            <a:r>
              <a:rPr lang="en-US" b="0" dirty="0"/>
              <a:t>2. Click to reveal pronunciation tips. Explain that [</a:t>
            </a:r>
            <a:r>
              <a:rPr lang="en-US" b="0" dirty="0" err="1"/>
              <a:t>ain</a:t>
            </a:r>
            <a:r>
              <a:rPr lang="en-US" b="0" dirty="0"/>
              <a:t>/in] and [</a:t>
            </a:r>
            <a:r>
              <a:rPr lang="en-US" b="0" dirty="0" err="1"/>
              <a:t>en</a:t>
            </a:r>
            <a:r>
              <a:rPr lang="en-US" b="0" dirty="0"/>
              <a:t>/an] are both nasal vowels, but they are produced in different parts of the mouth. </a:t>
            </a:r>
          </a:p>
          <a:p>
            <a:r>
              <a:rPr lang="en-US" b="0" dirty="0"/>
              <a:t>3. Elicit pronunciation to </a:t>
            </a:r>
            <a:r>
              <a:rPr lang="en-US" b="0" dirty="0" err="1"/>
              <a:t>practise</a:t>
            </a:r>
            <a:r>
              <a:rPr lang="en-US" b="0" dirty="0"/>
              <a:t> contrast as a class.</a:t>
            </a:r>
          </a:p>
          <a:p>
            <a:endParaRPr lang="en-US" b="0" dirty="0"/>
          </a:p>
          <a:p>
            <a:r>
              <a:rPr lang="en-US" b="0" dirty="0"/>
              <a:t>[</a:t>
            </a:r>
            <a:r>
              <a:rPr lang="en-US" b="0" dirty="0" err="1"/>
              <a:t>en</a:t>
            </a:r>
            <a:r>
              <a:rPr lang="en-US" b="0" dirty="0"/>
              <a:t>/an] comes from the back of the mouth near the throat – it can feel a bit like you are about to swallow it!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552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SSCs [</a:t>
            </a:r>
            <a:r>
              <a:rPr lang="en-US" b="0" dirty="0" err="1"/>
              <a:t>en</a:t>
            </a:r>
            <a:r>
              <a:rPr lang="en-US" b="0" dirty="0"/>
              <a:t>/an] and [</a:t>
            </a:r>
            <a:r>
              <a:rPr lang="en-US" b="0" dirty="0" err="1"/>
              <a:t>ain</a:t>
            </a:r>
            <a:r>
              <a:rPr lang="en-US" b="0" dirty="0"/>
              <a:t>/in] in words containing either both sounds, or the same sound twice.</a:t>
            </a:r>
            <a:endParaRPr lang="en-US" b="1" dirty="0"/>
          </a:p>
          <a:p>
            <a:endParaRPr lang="en-US" b="1" dirty="0"/>
          </a:p>
          <a:p>
            <a:r>
              <a:rPr lang="en-US" b="1" dirty="0"/>
              <a:t>Procedure:</a:t>
            </a:r>
          </a:p>
          <a:p>
            <a:r>
              <a:rPr lang="en-US" b="0" dirty="0"/>
              <a:t>1. Click the buttons on the left to play audio.</a:t>
            </a:r>
          </a:p>
          <a:p>
            <a:r>
              <a:rPr lang="en-US" b="0" dirty="0"/>
              <a:t>2. Students tick to indicate whether they heard [</a:t>
            </a:r>
            <a:r>
              <a:rPr lang="en-US" b="0" dirty="0" err="1"/>
              <a:t>en</a:t>
            </a:r>
            <a:r>
              <a:rPr lang="en-US" b="0" dirty="0"/>
              <a:t>/an] twice, [</a:t>
            </a:r>
            <a:r>
              <a:rPr lang="en-US" b="0" dirty="0" err="1"/>
              <a:t>ain</a:t>
            </a:r>
            <a:r>
              <a:rPr lang="en-US" b="0" dirty="0"/>
              <a:t>/in] twice, or one of each (either way round). At higher levels, the full French word may be covered and transcribed.</a:t>
            </a:r>
          </a:p>
          <a:p>
            <a:r>
              <a:rPr lang="en-US" b="0" dirty="0"/>
              <a:t>3. Click to reveal answers.</a:t>
            </a:r>
          </a:p>
          <a:p>
            <a:r>
              <a:rPr lang="en-US" b="0" dirty="0"/>
              <a:t>4. Click to reveal English translations.</a:t>
            </a:r>
          </a:p>
          <a:p>
            <a:endParaRPr lang="en-US" b="0" dirty="0"/>
          </a:p>
          <a:p>
            <a:r>
              <a:rPr lang="en-US" b="1" dirty="0"/>
              <a:t>Transcript:</a:t>
            </a:r>
          </a:p>
          <a:p>
            <a:pPr marL="228600" indent="-228600">
              <a:buAutoNum type="arabicPeriod"/>
            </a:pPr>
            <a:r>
              <a:rPr lang="en-US" b="0" dirty="0"/>
              <a:t>tendance</a:t>
            </a:r>
          </a:p>
          <a:p>
            <a:pPr marL="228600" indent="-228600">
              <a:buAutoNum type="arabicPeriod"/>
            </a:pPr>
            <a:r>
              <a:rPr lang="en-US" b="0" dirty="0"/>
              <a:t>Quentin</a:t>
            </a:r>
          </a:p>
          <a:p>
            <a:pPr marL="228600" indent="-228600">
              <a:buAutoNum type="arabicPeriod"/>
            </a:pPr>
            <a:r>
              <a:rPr lang="en-US" b="0" dirty="0" err="1"/>
              <a:t>enfin</a:t>
            </a:r>
            <a:endParaRPr lang="en-US" b="0" dirty="0"/>
          </a:p>
          <a:p>
            <a:pPr marL="228600" indent="-228600">
              <a:buAutoNum type="arabicPeriod"/>
            </a:pPr>
            <a:r>
              <a:rPr lang="en-US" b="0" dirty="0"/>
              <a:t>instance</a:t>
            </a:r>
          </a:p>
          <a:p>
            <a:pPr marL="228600" indent="-228600">
              <a:buAutoNum type="arabicPeriod"/>
            </a:pPr>
            <a:r>
              <a:rPr lang="en-US" b="0" dirty="0"/>
              <a:t>instinct</a:t>
            </a:r>
          </a:p>
          <a:p>
            <a:pPr marL="228600" indent="-228600">
              <a:buAutoNum type="arabicPeriod"/>
            </a:pPr>
            <a:r>
              <a:rPr lang="en-US" b="0" dirty="0" err="1"/>
              <a:t>pansement</a:t>
            </a:r>
            <a:endParaRPr lang="en-US" b="0" dirty="0"/>
          </a:p>
          <a:p>
            <a:pPr marL="228600" indent="-228600">
              <a:buAutoNum type="arabicPeriod"/>
            </a:pPr>
            <a:r>
              <a:rPr lang="en-US" b="0" dirty="0" err="1"/>
              <a:t>incertain</a:t>
            </a:r>
            <a:endParaRPr lang="en-US" b="0" dirty="0"/>
          </a:p>
          <a:p>
            <a:pPr marL="228600" indent="-228600">
              <a:buAutoNum type="arabicPeriod"/>
            </a:pPr>
            <a:r>
              <a:rPr lang="en-US" b="0" dirty="0"/>
              <a:t>intense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tendance [1158], Quentin [n/a], </a:t>
            </a:r>
            <a:r>
              <a:rPr lang="en-GB" baseline="0" dirty="0" err="1"/>
              <a:t>enfin</a:t>
            </a:r>
            <a:r>
              <a:rPr lang="en-GB" baseline="0" dirty="0"/>
              <a:t> [349], instance [2278], instinct [4482], </a:t>
            </a:r>
            <a:r>
              <a:rPr lang="en-GB" baseline="0" dirty="0" err="1"/>
              <a:t>pansement</a:t>
            </a:r>
            <a:r>
              <a:rPr lang="en-GB" baseline="0" dirty="0"/>
              <a:t> [&gt;5000], </a:t>
            </a:r>
            <a:r>
              <a:rPr lang="en-GB" baseline="0" dirty="0" err="1"/>
              <a:t>incertain</a:t>
            </a:r>
            <a:r>
              <a:rPr lang="en-GB" baseline="0" dirty="0"/>
              <a:t> [3135], intense [2270]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Revision of construction rules for numbers 1-31 and introducing the construction rule for numbers 32-69.</a:t>
            </a:r>
          </a:p>
          <a:p>
            <a:endParaRPr lang="en-US" b="0" dirty="0"/>
          </a:p>
          <a:p>
            <a:r>
              <a:rPr lang="en-US" b="1" dirty="0"/>
              <a:t>Procedure:</a:t>
            </a:r>
          </a:p>
          <a:p>
            <a:pPr marL="228600" indent="-228600">
              <a:buAutoNum type="arabicPeriod"/>
            </a:pPr>
            <a:r>
              <a:rPr lang="en-US" b="0" dirty="0"/>
              <a:t>Click through the explanation and examples, eliciting the French for the later examples (note the animation order changes to allow for this).</a:t>
            </a:r>
          </a:p>
          <a:p>
            <a:pPr marL="228600" indent="-228600">
              <a:buAutoNum type="arabicPeriod"/>
            </a:pPr>
            <a:r>
              <a:rPr lang="en-US" b="0" dirty="0"/>
              <a:t>Ensure understanding.</a:t>
            </a:r>
          </a:p>
          <a:p>
            <a:pPr marL="228600" indent="-228600">
              <a:buAutoNum type="arabicPeriod"/>
            </a:pPr>
            <a:r>
              <a:rPr lang="en-US" b="0" dirty="0"/>
              <a:t>Draw attention to SSCs [an/</a:t>
            </a:r>
            <a:r>
              <a:rPr lang="en-US" b="0" dirty="0" err="1"/>
              <a:t>en</a:t>
            </a:r>
            <a:r>
              <a:rPr lang="en-US" b="0" dirty="0"/>
              <a:t>] and SFE in the –ante suffix.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418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[depending on needs of class – teacher can choose to use all or just some examples]</a:t>
            </a:r>
          </a:p>
          <a:p>
            <a:endParaRPr lang="en-US" b="1" dirty="0"/>
          </a:p>
          <a:p>
            <a:r>
              <a:rPr lang="en-US" b="1" dirty="0"/>
              <a:t>Aim: </a:t>
            </a:r>
            <a:r>
              <a:rPr lang="en-US" b="0" dirty="0"/>
              <a:t>Aural recognition and spelling of numbers 32-69.</a:t>
            </a:r>
          </a:p>
          <a:p>
            <a:endParaRPr lang="en-US" b="1" dirty="0"/>
          </a:p>
          <a:p>
            <a:r>
              <a:rPr lang="en-US" b="1" dirty="0"/>
              <a:t>Procedure:</a:t>
            </a:r>
          </a:p>
          <a:p>
            <a:r>
              <a:rPr lang="en-US" b="0" dirty="0"/>
              <a:t>1. Click on a letter to hear a number said aloud.</a:t>
            </a:r>
          </a:p>
          <a:p>
            <a:r>
              <a:rPr lang="en-US" b="0" dirty="0"/>
              <a:t>2. Students write down numbers in digits.</a:t>
            </a:r>
          </a:p>
          <a:p>
            <a:r>
              <a:rPr lang="en-US" b="0" dirty="0"/>
              <a:t>3. Click to reveal answer.</a:t>
            </a:r>
          </a:p>
          <a:p>
            <a:r>
              <a:rPr lang="en-US" b="0" dirty="0"/>
              <a:t>4. Students write the French number in full.</a:t>
            </a:r>
          </a:p>
          <a:p>
            <a:r>
              <a:rPr lang="en-US" b="0" dirty="0"/>
              <a:t>5. Click to reveal answer.</a:t>
            </a:r>
          </a:p>
          <a:p>
            <a:r>
              <a:rPr lang="en-US" b="0" dirty="0"/>
              <a:t>6. Repeat steps 1-5 for each number.</a:t>
            </a:r>
          </a:p>
          <a:p>
            <a:endParaRPr lang="en-US" b="0" dirty="0"/>
          </a:p>
          <a:p>
            <a:r>
              <a:rPr lang="en-US" b="1" dirty="0"/>
              <a:t>Transcript:</a:t>
            </a:r>
          </a:p>
          <a:p>
            <a:pPr marL="0" indent="0">
              <a:buNone/>
            </a:pPr>
            <a:r>
              <a:rPr lang="en-US" b="0" dirty="0"/>
              <a:t>a. </a:t>
            </a:r>
            <a:r>
              <a:rPr lang="en-US" b="0" dirty="0" err="1"/>
              <a:t>trente</a:t>
            </a:r>
            <a:r>
              <a:rPr lang="en-US" b="0" dirty="0"/>
              <a:t>-quatre</a:t>
            </a:r>
          </a:p>
          <a:p>
            <a:pPr marL="0" indent="0">
              <a:buNone/>
            </a:pPr>
            <a:r>
              <a:rPr lang="en-US" b="0" dirty="0"/>
              <a:t>b. </a:t>
            </a:r>
            <a:r>
              <a:rPr lang="en-US" b="0" dirty="0" err="1"/>
              <a:t>cinquante</a:t>
            </a:r>
            <a:r>
              <a:rPr lang="en-US" b="0" dirty="0"/>
              <a:t>-deux</a:t>
            </a:r>
          </a:p>
          <a:p>
            <a:pPr marL="0" indent="0">
              <a:buNone/>
            </a:pPr>
            <a:r>
              <a:rPr lang="en-US" b="0" dirty="0"/>
              <a:t>c. </a:t>
            </a:r>
            <a:r>
              <a:rPr lang="en-US" b="0" dirty="0" err="1"/>
              <a:t>soixante</a:t>
            </a:r>
            <a:r>
              <a:rPr lang="en-US" b="0" dirty="0"/>
              <a:t>-trois</a:t>
            </a:r>
          </a:p>
          <a:p>
            <a:pPr marL="0" indent="0">
              <a:buNone/>
            </a:pPr>
            <a:r>
              <a:rPr lang="en-US" b="0" dirty="0"/>
              <a:t>d. </a:t>
            </a:r>
            <a:r>
              <a:rPr lang="en-US" b="0" dirty="0" err="1"/>
              <a:t>trente-neuf</a:t>
            </a:r>
            <a:endParaRPr lang="en-US" b="0" dirty="0"/>
          </a:p>
          <a:p>
            <a:pPr marL="0" indent="0">
              <a:buNone/>
            </a:pPr>
            <a:r>
              <a:rPr lang="en-US" b="0" dirty="0"/>
              <a:t>e. </a:t>
            </a:r>
            <a:r>
              <a:rPr lang="en-US" b="0" dirty="0" err="1"/>
              <a:t>quarante</a:t>
            </a:r>
            <a:r>
              <a:rPr lang="en-US" b="0" dirty="0"/>
              <a:t>-cinq</a:t>
            </a:r>
          </a:p>
          <a:p>
            <a:pPr marL="0" indent="0">
              <a:buNone/>
            </a:pPr>
            <a:r>
              <a:rPr lang="en-US" b="0" dirty="0"/>
              <a:t>f. </a:t>
            </a:r>
            <a:r>
              <a:rPr lang="en-US" b="0" dirty="0" err="1"/>
              <a:t>soixante</a:t>
            </a:r>
            <a:r>
              <a:rPr lang="en-US" b="0" dirty="0"/>
              <a:t>-sept</a:t>
            </a:r>
          </a:p>
          <a:p>
            <a:pPr marL="0" indent="0">
              <a:buNone/>
            </a:pPr>
            <a:r>
              <a:rPr lang="en-US" b="0" dirty="0"/>
              <a:t>g. </a:t>
            </a:r>
            <a:r>
              <a:rPr lang="en-US" b="0" dirty="0" err="1"/>
              <a:t>cinquante</a:t>
            </a:r>
            <a:r>
              <a:rPr lang="en-US" b="0" dirty="0"/>
              <a:t>-six</a:t>
            </a:r>
          </a:p>
          <a:p>
            <a:pPr marL="0" indent="0">
              <a:buNone/>
            </a:pPr>
            <a:r>
              <a:rPr lang="en-US" b="0" dirty="0"/>
              <a:t>h. </a:t>
            </a:r>
            <a:r>
              <a:rPr lang="en-US" b="0" dirty="0" err="1"/>
              <a:t>trente</a:t>
            </a:r>
            <a:r>
              <a:rPr lang="en-US" b="0" dirty="0"/>
              <a:t>-sept</a:t>
            </a:r>
          </a:p>
          <a:p>
            <a:pPr marL="0" indent="0">
              <a:buNone/>
            </a:pPr>
            <a:r>
              <a:rPr lang="en-US" b="0" dirty="0" err="1"/>
              <a:t>i</a:t>
            </a:r>
            <a:r>
              <a:rPr lang="en-US" b="0" dirty="0"/>
              <a:t>. </a:t>
            </a:r>
            <a:r>
              <a:rPr lang="en-US" b="0" dirty="0" err="1"/>
              <a:t>quarante</a:t>
            </a:r>
            <a:r>
              <a:rPr lang="en-US" b="0" dirty="0"/>
              <a:t>-deux</a:t>
            </a:r>
          </a:p>
          <a:p>
            <a:pPr marL="0" indent="0">
              <a:buNone/>
            </a:pPr>
            <a:r>
              <a:rPr lang="en-US" b="0" dirty="0"/>
              <a:t>j. </a:t>
            </a:r>
            <a:r>
              <a:rPr lang="en-US" b="0" dirty="0" err="1"/>
              <a:t>cinquante-neuf</a:t>
            </a:r>
            <a:endParaRPr lang="en-US" b="0" dirty="0"/>
          </a:p>
          <a:p>
            <a:pPr marL="0" indent="0">
              <a:buNone/>
            </a:pPr>
            <a:r>
              <a:rPr lang="en-US" b="0" dirty="0"/>
              <a:t>k. </a:t>
            </a:r>
            <a:r>
              <a:rPr lang="en-US" b="0" dirty="0" err="1"/>
              <a:t>quarante</a:t>
            </a:r>
            <a:r>
              <a:rPr lang="en-US" b="0" dirty="0"/>
              <a:t>-quatre</a:t>
            </a:r>
          </a:p>
          <a:p>
            <a:pPr marL="0" indent="0">
              <a:buNone/>
            </a:pPr>
            <a:r>
              <a:rPr lang="en-US" b="0" dirty="0"/>
              <a:t>l. </a:t>
            </a:r>
            <a:r>
              <a:rPr lang="en-US" b="0" dirty="0" err="1"/>
              <a:t>trente-huit</a:t>
            </a:r>
            <a:endParaRPr lang="en-US" b="0" dirty="0"/>
          </a:p>
          <a:p>
            <a:pPr marL="0" indent="0">
              <a:buNone/>
            </a:pPr>
            <a:r>
              <a:rPr lang="en-US" b="0" dirty="0"/>
              <a:t>m. </a:t>
            </a:r>
            <a:r>
              <a:rPr lang="en-US" b="0" dirty="0" err="1"/>
              <a:t>cinquante</a:t>
            </a:r>
            <a:r>
              <a:rPr lang="en-US" b="0" dirty="0"/>
              <a:t> et un</a:t>
            </a:r>
          </a:p>
          <a:p>
            <a:pPr marL="0" indent="0">
              <a:buNone/>
            </a:pPr>
            <a:r>
              <a:rPr lang="en-US" b="0" dirty="0"/>
              <a:t>n. </a:t>
            </a:r>
            <a:r>
              <a:rPr lang="en-US" b="0" dirty="0" err="1"/>
              <a:t>quarante-huit</a:t>
            </a:r>
            <a:endParaRPr lang="en-US" b="0" dirty="0"/>
          </a:p>
          <a:p>
            <a:pPr marL="0" indent="0">
              <a:buNone/>
            </a:pPr>
            <a:r>
              <a:rPr lang="en-US" b="0" dirty="0"/>
              <a:t>o. </a:t>
            </a:r>
            <a:r>
              <a:rPr lang="en-US" b="0" dirty="0" err="1"/>
              <a:t>soixante</a:t>
            </a:r>
            <a:r>
              <a:rPr lang="en-US" b="0" dirty="0"/>
              <a:t> et un</a:t>
            </a:r>
          </a:p>
          <a:p>
            <a:pPr marL="0" indent="0">
              <a:buNone/>
            </a:pPr>
            <a:r>
              <a:rPr lang="en-US" b="0" dirty="0"/>
              <a:t>p. </a:t>
            </a:r>
            <a:r>
              <a:rPr lang="en-US" b="0" dirty="0" err="1"/>
              <a:t>soixante</a:t>
            </a:r>
            <a:r>
              <a:rPr lang="en-US" b="0" dirty="0"/>
              <a:t>-cinq</a:t>
            </a:r>
          </a:p>
          <a:p>
            <a:pPr marL="0" indent="0">
              <a:buNone/>
            </a:pPr>
            <a:endParaRPr lang="en-US" b="0" dirty="0"/>
          </a:p>
          <a:p>
            <a:pPr marL="0" indent="0">
              <a:buNone/>
            </a:pPr>
            <a:r>
              <a:rPr lang="en-GB" b="1" baseline="0" dirty="0"/>
              <a:t>Word frequency of near-cognates used (1 is the most frequent word in French):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chemeClr val="bg1"/>
                </a:solidFill>
              </a:rPr>
              <a:t>nombre</a:t>
            </a:r>
            <a:r>
              <a:rPr lang="en-GB" sz="1200" b="0" dirty="0">
                <a:solidFill>
                  <a:schemeClr val="bg1"/>
                </a:solidFill>
              </a:rPr>
              <a:t> </a:t>
            </a:r>
            <a:r>
              <a:rPr lang="en-GB" baseline="0" dirty="0"/>
              <a:t>[249]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production of French numbers; written recognition of new and revisited vocabulary in a longer context.</a:t>
            </a:r>
          </a:p>
          <a:p>
            <a:endParaRPr lang="en-US" b="1" dirty="0"/>
          </a:p>
          <a:p>
            <a:r>
              <a:rPr lang="en-US" b="1" dirty="0"/>
              <a:t>Procedure:</a:t>
            </a:r>
          </a:p>
          <a:p>
            <a:pPr marL="0" indent="0">
              <a:buNone/>
            </a:pPr>
            <a:r>
              <a:rPr lang="en-US" b="0" dirty="0"/>
              <a:t>1. Students read sentences and re-write them with numbers in full.</a:t>
            </a:r>
          </a:p>
          <a:p>
            <a:pPr marL="0" indent="0">
              <a:buNone/>
            </a:pPr>
            <a:r>
              <a:rPr lang="en-US" b="0" dirty="0"/>
              <a:t>2. Click to reveal.</a:t>
            </a:r>
          </a:p>
          <a:p>
            <a:pPr marL="0" indent="0">
              <a:buNone/>
            </a:pPr>
            <a:r>
              <a:rPr lang="en-US" b="0" dirty="0"/>
              <a:t>3. Students translate sentences into English to check understanding.</a:t>
            </a:r>
          </a:p>
          <a:p>
            <a:pPr marL="0" indent="0">
              <a:buNone/>
            </a:pPr>
            <a:r>
              <a:rPr lang="en-US" b="0" dirty="0"/>
              <a:t>4. Click to reveal translations.</a:t>
            </a:r>
          </a:p>
          <a:p>
            <a:endParaRPr lang="en-US" b="1" dirty="0"/>
          </a:p>
          <a:p>
            <a:pPr marL="0" indent="0">
              <a:buNone/>
            </a:pPr>
            <a:r>
              <a:rPr lang="en-GB" b="1" baseline="0" dirty="0"/>
              <a:t>Word frequency of unknown words used (1 is the most frequent word in French):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bg1"/>
                </a:solidFill>
              </a:rPr>
              <a:t>chiffre</a:t>
            </a:r>
            <a:r>
              <a:rPr lang="en-GB" baseline="0" dirty="0"/>
              <a:t> [749], </a:t>
            </a:r>
            <a:r>
              <a:rPr lang="en-GB" baseline="0" dirty="0" err="1"/>
              <a:t>sécurité</a:t>
            </a:r>
            <a:r>
              <a:rPr lang="en-GB" baseline="0" dirty="0"/>
              <a:t> [478]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mins [slide 1/2]</a:t>
            </a:r>
          </a:p>
          <a:p>
            <a:endParaRPr lang="en-US" b="1" dirty="0"/>
          </a:p>
          <a:p>
            <a:r>
              <a:rPr lang="en-US" b="1" dirty="0"/>
              <a:t>Aim: </a:t>
            </a:r>
            <a:r>
              <a:rPr lang="en-US" b="0" dirty="0"/>
              <a:t>Introduction to telling and asking about the time.</a:t>
            </a:r>
            <a:endParaRPr lang="en-US" b="1" dirty="0"/>
          </a:p>
          <a:p>
            <a:endParaRPr lang="en-US" b="1" dirty="0"/>
          </a:p>
          <a:p>
            <a:r>
              <a:rPr lang="en-US" b="1" dirty="0"/>
              <a:t>Procedure:</a:t>
            </a:r>
          </a:p>
          <a:p>
            <a:r>
              <a:rPr lang="en-US" b="0" dirty="0"/>
              <a:t>1. Click through explanations and examples.</a:t>
            </a:r>
          </a:p>
          <a:p>
            <a:r>
              <a:rPr lang="en-US" b="0" dirty="0"/>
              <a:t>2. Ensure understanding.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51108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8849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131326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6935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73661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78546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06/11/2021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382450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06/11/2021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814705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06/11/2021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11273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06/11/2021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767965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06/11/2021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661384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806907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25601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81608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37129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1353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583261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0294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107511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317380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12209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0924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70970063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311521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7.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7.png"/><Relationship Id="rId7"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51.png"/><Relationship Id="rId18" Type="http://schemas.openxmlformats.org/officeDocument/2006/relationships/audio" Target="../media/audio43.wav"/><Relationship Id="rId3" Type="http://schemas.openxmlformats.org/officeDocument/2006/relationships/audio" Target="../media/audio32.wav"/><Relationship Id="rId7" Type="http://schemas.openxmlformats.org/officeDocument/2006/relationships/audio" Target="../media/audio36.wav"/><Relationship Id="rId12" Type="http://schemas.openxmlformats.org/officeDocument/2006/relationships/image" Target="../media/image50.png"/><Relationship Id="rId17" Type="http://schemas.openxmlformats.org/officeDocument/2006/relationships/audio" Target="../media/audio42.wav"/><Relationship Id="rId2" Type="http://schemas.openxmlformats.org/officeDocument/2006/relationships/notesSlide" Target="../notesSlides/notesSlide13.xml"/><Relationship Id="rId16" Type="http://schemas.openxmlformats.org/officeDocument/2006/relationships/audio" Target="../media/audio41.wav"/><Relationship Id="rId1" Type="http://schemas.openxmlformats.org/officeDocument/2006/relationships/slideLayout" Target="../slideLayouts/slideLayout2.xml"/><Relationship Id="rId6" Type="http://schemas.openxmlformats.org/officeDocument/2006/relationships/audio" Target="../media/audio35.wav"/><Relationship Id="rId11" Type="http://schemas.openxmlformats.org/officeDocument/2006/relationships/image" Target="../media/image7.png"/><Relationship Id="rId5" Type="http://schemas.openxmlformats.org/officeDocument/2006/relationships/audio" Target="../media/audio34.wav"/><Relationship Id="rId15" Type="http://schemas.openxmlformats.org/officeDocument/2006/relationships/audio" Target="../media/audio40.wav"/><Relationship Id="rId10" Type="http://schemas.openxmlformats.org/officeDocument/2006/relationships/audio" Target="../media/audio39.wav"/><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0.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audio" Target="../media/audio46.wav"/><Relationship Id="rId12" Type="http://schemas.openxmlformats.org/officeDocument/2006/relationships/image" Target="../media/image58.png"/><Relationship Id="rId2" Type="http://schemas.openxmlformats.org/officeDocument/2006/relationships/notesSlide" Target="../notesSlides/notesSlide18.xml"/><Relationship Id="rId16" Type="http://schemas.openxmlformats.org/officeDocument/2006/relationships/image" Target="../media/image62.png"/><Relationship Id="rId1" Type="http://schemas.openxmlformats.org/officeDocument/2006/relationships/slideLayout" Target="../slideLayouts/slideLayout39.xml"/><Relationship Id="rId6" Type="http://schemas.openxmlformats.org/officeDocument/2006/relationships/audio" Target="../media/audio45.wav"/><Relationship Id="rId11" Type="http://schemas.openxmlformats.org/officeDocument/2006/relationships/image" Target="../media/image57.png"/><Relationship Id="rId5" Type="http://schemas.openxmlformats.org/officeDocument/2006/relationships/audio" Target="../media/audio2.wav"/><Relationship Id="rId15" Type="http://schemas.openxmlformats.org/officeDocument/2006/relationships/image" Target="../media/image61.png"/><Relationship Id="rId10" Type="http://schemas.openxmlformats.org/officeDocument/2006/relationships/audio" Target="../media/audio49.wav"/><Relationship Id="rId4" Type="http://schemas.openxmlformats.org/officeDocument/2006/relationships/audio" Target="../media/audio44.wav"/><Relationship Id="rId9" Type="http://schemas.openxmlformats.org/officeDocument/2006/relationships/audio" Target="../media/audio48.wav"/><Relationship Id="rId1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image" Target="../media/image65.png"/><Relationship Id="rId3" Type="http://schemas.openxmlformats.org/officeDocument/2006/relationships/audio" Target="../media/audio3.wav"/><Relationship Id="rId7" Type="http://schemas.openxmlformats.org/officeDocument/2006/relationships/audio" Target="../media/audio52.wav"/><Relationship Id="rId12"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audio" Target="../media/audio51.wav"/><Relationship Id="rId11" Type="http://schemas.openxmlformats.org/officeDocument/2006/relationships/image" Target="../media/image63.png"/><Relationship Id="rId5" Type="http://schemas.openxmlformats.org/officeDocument/2006/relationships/audio" Target="../media/audio4.wav"/><Relationship Id="rId10" Type="http://schemas.openxmlformats.org/officeDocument/2006/relationships/audio" Target="../media/audio55.wav"/><Relationship Id="rId4" Type="http://schemas.openxmlformats.org/officeDocument/2006/relationships/audio" Target="../media/audio50.wav"/><Relationship Id="rId9" Type="http://schemas.openxmlformats.org/officeDocument/2006/relationships/audio" Target="../media/audio54.wav"/><Relationship Id="rId1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audio" Target="../media/audio56.wav"/><Relationship Id="rId3" Type="http://schemas.openxmlformats.org/officeDocument/2006/relationships/image" Target="../media/image7.png"/><Relationship Id="rId7"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8.png"/><Relationship Id="rId5" Type="http://schemas.microsoft.com/office/2007/relationships/hdphoto" Target="../media/hdphoto1.wdp"/><Relationship Id="rId10" Type="http://schemas.openxmlformats.org/officeDocument/2006/relationships/audio" Target="../media/audio58.wav"/><Relationship Id="rId4" Type="http://schemas.openxmlformats.org/officeDocument/2006/relationships/image" Target="../media/image67.png"/><Relationship Id="rId9" Type="http://schemas.openxmlformats.org/officeDocument/2006/relationships/audio" Target="../media/audio57.wav"/></Relationships>
</file>

<file path=ppt/slides/_rels/slide21.xml.rels><?xml version="1.0" encoding="UTF-8" standalone="yes"?>
<Relationships xmlns="http://schemas.openxmlformats.org/package/2006/relationships"><Relationship Id="rId8" Type="http://schemas.openxmlformats.org/officeDocument/2006/relationships/audio" Target="../media/audio61.wav"/><Relationship Id="rId3" Type="http://schemas.openxmlformats.org/officeDocument/2006/relationships/image" Target="../media/image7.png"/><Relationship Id="rId7" Type="http://schemas.openxmlformats.org/officeDocument/2006/relationships/audio" Target="../media/audio60.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59.wav"/><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audio" Target="../media/audio63.wav"/><Relationship Id="rId3" Type="http://schemas.openxmlformats.org/officeDocument/2006/relationships/image" Target="../media/image7.png"/><Relationship Id="rId7" Type="http://schemas.openxmlformats.org/officeDocument/2006/relationships/audio" Target="../media/audio62.wav"/><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3.png"/><Relationship Id="rId5" Type="http://schemas.microsoft.com/office/2007/relationships/hdphoto" Target="../media/hdphoto2.wdp"/><Relationship Id="rId4" Type="http://schemas.openxmlformats.org/officeDocument/2006/relationships/image" Target="../media/image72.png"/><Relationship Id="rId9" Type="http://schemas.openxmlformats.org/officeDocument/2006/relationships/audio" Target="../media/audio64.wav"/></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png"/><Relationship Id="rId7" Type="http://schemas.openxmlformats.org/officeDocument/2006/relationships/image" Target="../media/image76.png"/><Relationship Id="rId12" Type="http://schemas.openxmlformats.org/officeDocument/2006/relationships/audio" Target="../media/audio67.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audio" Target="../media/audio66.wav"/><Relationship Id="rId5" Type="http://schemas.microsoft.com/office/2007/relationships/hdphoto" Target="../media/hdphoto3.wdp"/><Relationship Id="rId10" Type="http://schemas.openxmlformats.org/officeDocument/2006/relationships/audio" Target="../media/audio65.wav"/><Relationship Id="rId4" Type="http://schemas.openxmlformats.org/officeDocument/2006/relationships/image" Target="../media/image74.png"/><Relationship Id="rId9"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audio" Target="../media/audio69.wav"/><Relationship Id="rId3" Type="http://schemas.openxmlformats.org/officeDocument/2006/relationships/image" Target="../media/image7.png"/><Relationship Id="rId7" Type="http://schemas.openxmlformats.org/officeDocument/2006/relationships/audio" Target="../media/audio68.wav"/><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9.png"/><Relationship Id="rId5" Type="http://schemas.microsoft.com/office/2007/relationships/hdphoto" Target="../media/hdphoto5.wdp"/><Relationship Id="rId4" Type="http://schemas.openxmlformats.org/officeDocument/2006/relationships/image" Target="../media/image78.png"/><Relationship Id="rId9" Type="http://schemas.openxmlformats.org/officeDocument/2006/relationships/audio" Target="../media/audio70.wav"/></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13" Type="http://schemas.microsoft.com/office/2007/relationships/hdphoto" Target="../media/hdphoto6.wdp"/><Relationship Id="rId3" Type="http://schemas.openxmlformats.org/officeDocument/2006/relationships/image" Target="../media/image7.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90.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89.png"/></Relationships>
</file>

<file path=ppt/slides/_rels/slide2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7.png"/><Relationship Id="rId7"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audio" Target="../media/audio73.wav"/><Relationship Id="rId18" Type="http://schemas.openxmlformats.org/officeDocument/2006/relationships/audio" Target="../media/audio78.wav"/><Relationship Id="rId3" Type="http://schemas.openxmlformats.org/officeDocument/2006/relationships/image" Target="../media/image7.png"/><Relationship Id="rId21" Type="http://schemas.openxmlformats.org/officeDocument/2006/relationships/audio" Target="../media/audio81.wav"/><Relationship Id="rId7" Type="http://schemas.openxmlformats.org/officeDocument/2006/relationships/image" Target="../media/image103.png"/><Relationship Id="rId12" Type="http://schemas.openxmlformats.org/officeDocument/2006/relationships/audio" Target="../media/audio72.wav"/><Relationship Id="rId17" Type="http://schemas.openxmlformats.org/officeDocument/2006/relationships/audio" Target="../media/audio77.wav"/><Relationship Id="rId2" Type="http://schemas.openxmlformats.org/officeDocument/2006/relationships/notesSlide" Target="../notesSlides/notesSlide28.xml"/><Relationship Id="rId16" Type="http://schemas.openxmlformats.org/officeDocument/2006/relationships/audio" Target="../media/audio76.wav"/><Relationship Id="rId20" Type="http://schemas.openxmlformats.org/officeDocument/2006/relationships/audio" Target="../media/audio80.wav"/><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audio" Target="../media/audio71.wav"/><Relationship Id="rId5" Type="http://schemas.openxmlformats.org/officeDocument/2006/relationships/image" Target="../media/image101.png"/><Relationship Id="rId15" Type="http://schemas.openxmlformats.org/officeDocument/2006/relationships/audio" Target="../media/audio75.wav"/><Relationship Id="rId10" Type="http://schemas.openxmlformats.org/officeDocument/2006/relationships/image" Target="../media/image105.png"/><Relationship Id="rId19" Type="http://schemas.openxmlformats.org/officeDocument/2006/relationships/audio" Target="../media/audio79.wav"/><Relationship Id="rId4" Type="http://schemas.openxmlformats.org/officeDocument/2006/relationships/image" Target="../media/image87.png"/><Relationship Id="rId9" Type="http://schemas.openxmlformats.org/officeDocument/2006/relationships/image" Target="../media/image104.png"/><Relationship Id="rId14" Type="http://schemas.openxmlformats.org/officeDocument/2006/relationships/audio" Target="../media/audio74.wav"/></Relationships>
</file>

<file path=ppt/slides/_rels/slide29.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03.png"/><Relationship Id="rId3" Type="http://schemas.openxmlformats.org/officeDocument/2006/relationships/image" Target="../media/image7.png"/><Relationship Id="rId7" Type="http://schemas.openxmlformats.org/officeDocument/2006/relationships/image" Target="../media/image109.png"/><Relationship Id="rId12" Type="http://schemas.openxmlformats.org/officeDocument/2006/relationships/image" Target="../media/image100.png"/><Relationship Id="rId17" Type="http://schemas.openxmlformats.org/officeDocument/2006/relationships/image" Target="../media/image115.png"/><Relationship Id="rId2" Type="http://schemas.openxmlformats.org/officeDocument/2006/relationships/notesSlide" Target="../notesSlides/notesSlide29.xml"/><Relationship Id="rId16"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05.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 Id="rId1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audio" Target="../media/audio4.wav"/></Relationships>
</file>

<file path=ppt/slides/_rels/slide30.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7.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31.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7.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32.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7.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33.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126.JP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hyperlink" Target="https://quizlet.com/gb/586694624/year-9-french-term-12-week-7-flash-cards/" TargetMode="External"/><Relationship Id="rId3" Type="http://schemas.openxmlformats.org/officeDocument/2006/relationships/image" Target="../media/image7.png"/><Relationship Id="rId7" Type="http://schemas.openxmlformats.org/officeDocument/2006/relationships/hyperlink" Target="https://resources.ncelp.org/concern/resources/mw22v671d?locale=en" TargetMode="External"/><Relationship Id="rId2" Type="http://schemas.openxmlformats.org/officeDocument/2006/relationships/notesSlide" Target="../notesSlides/notesSlide34.xml"/><Relationship Id="rId1" Type="http://schemas.openxmlformats.org/officeDocument/2006/relationships/slideLayout" Target="../slideLayouts/slideLayout46.xml"/><Relationship Id="rId6" Type="http://schemas.openxmlformats.org/officeDocument/2006/relationships/hyperlink" Target="https://drive.google.com/file/d/1S0GTW5SgSbRwhSrvfKpyfaFkn0Oql1ox/view?usp=sharing" TargetMode="External"/><Relationship Id="rId11" Type="http://schemas.openxmlformats.org/officeDocument/2006/relationships/image" Target="../media/image129.png"/><Relationship Id="rId5" Type="http://schemas.openxmlformats.org/officeDocument/2006/relationships/image" Target="../media/image128.png"/><Relationship Id="rId10" Type="http://schemas.openxmlformats.org/officeDocument/2006/relationships/hyperlink" Target="https://quizlet.com/gb/548848636/year-8-french-term-32-week-6-flash-cards/" TargetMode="External"/><Relationship Id="rId4" Type="http://schemas.openxmlformats.org/officeDocument/2006/relationships/image" Target="../media/image127.png"/><Relationship Id="rId9" Type="http://schemas.openxmlformats.org/officeDocument/2006/relationships/hyperlink" Target="https://quizlet.com/gb/586691427/year-9-french-term-12-week-1-flash-card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5.wav"/><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audio" Target="../media/audio7.wav"/><Relationship Id="rId10" Type="http://schemas.openxmlformats.org/officeDocument/2006/relationships/image" Target="../media/image11.png"/><Relationship Id="rId4" Type="http://schemas.openxmlformats.org/officeDocument/2006/relationships/audio" Target="../media/audio6.wav"/><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audio" Target="../media/audio11.wav"/><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5.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5" Type="http://schemas.openxmlformats.org/officeDocument/2006/relationships/image" Target="../media/image16.png"/><Relationship Id="rId10" Type="http://schemas.openxmlformats.org/officeDocument/2006/relationships/audio" Target="../media/audio14.wav"/><Relationship Id="rId19" Type="http://schemas.openxmlformats.org/officeDocument/2006/relationships/image" Target="../media/image20.png"/><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18" Type="http://schemas.openxmlformats.org/officeDocument/2006/relationships/audio" Target="../media/audio30.wav"/><Relationship Id="rId26" Type="http://schemas.openxmlformats.org/officeDocument/2006/relationships/image" Target="../media/image28.png"/><Relationship Id="rId3" Type="http://schemas.openxmlformats.org/officeDocument/2006/relationships/image" Target="../media/image7.png"/><Relationship Id="rId21" Type="http://schemas.openxmlformats.org/officeDocument/2006/relationships/image" Target="../media/image23.png"/><Relationship Id="rId7" Type="http://schemas.openxmlformats.org/officeDocument/2006/relationships/audio" Target="../media/audio19.wav"/><Relationship Id="rId12" Type="http://schemas.openxmlformats.org/officeDocument/2006/relationships/audio" Target="../media/audio24.wav"/><Relationship Id="rId17" Type="http://schemas.openxmlformats.org/officeDocument/2006/relationships/audio" Target="../media/audio29.wav"/><Relationship Id="rId25" Type="http://schemas.openxmlformats.org/officeDocument/2006/relationships/image" Target="../media/image27.png"/><Relationship Id="rId2" Type="http://schemas.openxmlformats.org/officeDocument/2006/relationships/notesSlide" Target="../notesSlides/notesSlide7.xml"/><Relationship Id="rId16" Type="http://schemas.openxmlformats.org/officeDocument/2006/relationships/audio" Target="../media/audio28.wav"/><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audio" Target="../media/audio18.wav"/><Relationship Id="rId11" Type="http://schemas.openxmlformats.org/officeDocument/2006/relationships/audio" Target="../media/audio23.wav"/><Relationship Id="rId24" Type="http://schemas.openxmlformats.org/officeDocument/2006/relationships/image" Target="../media/image26.png"/><Relationship Id="rId5" Type="http://schemas.openxmlformats.org/officeDocument/2006/relationships/audio" Target="../media/audio17.wav"/><Relationship Id="rId15" Type="http://schemas.openxmlformats.org/officeDocument/2006/relationships/audio" Target="../media/audio27.wav"/><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audio" Target="../media/audio22.wav"/><Relationship Id="rId19" Type="http://schemas.openxmlformats.org/officeDocument/2006/relationships/audio" Target="../media/audio31.wav"/><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audio" Target="../media/audio26.wav"/><Relationship Id="rId22" Type="http://schemas.openxmlformats.org/officeDocument/2006/relationships/image" Target="../media/image24.png"/><Relationship Id="rId27"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Talking about your day</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Numbers 32-69, telling the time</a:t>
            </a:r>
          </a:p>
          <a:p>
            <a:pPr algn="l"/>
            <a:r>
              <a:rPr lang="en-GB" sz="3000" dirty="0">
                <a:solidFill>
                  <a:prstClr val="white"/>
                </a:solidFill>
              </a:rPr>
              <a:t>SSCs [</a:t>
            </a:r>
            <a:r>
              <a:rPr lang="en-GB" sz="3000" dirty="0" err="1">
                <a:solidFill>
                  <a:prstClr val="white"/>
                </a:solidFill>
              </a:rPr>
              <a:t>en</a:t>
            </a:r>
            <a:r>
              <a:rPr lang="en-GB" sz="3000" dirty="0">
                <a:solidFill>
                  <a:prstClr val="white"/>
                </a:solidFill>
              </a:rPr>
              <a:t>/an], [ain/in]</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6 - Lesson 23</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Salkeld / Natalie Finlayson / Cath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03</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/08/21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4AAE209-9888-4D77-936D-5D341E9E15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6276" y="976579"/>
            <a:ext cx="2655724" cy="2096915"/>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Telling the time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sp>
        <p:nvSpPr>
          <p:cNvPr id="26" name="TextBox 25">
            <a:extLst>
              <a:ext uri="{FF2B5EF4-FFF2-40B4-BE49-F238E27FC236}">
                <a16:creationId xmlns:a16="http://schemas.microsoft.com/office/drawing/2014/main" id="{AB071D0A-86C9-44F3-BBBD-0B99DD9DE58D}"/>
              </a:ext>
            </a:extLst>
          </p:cNvPr>
          <p:cNvSpPr txBox="1"/>
          <p:nvPr/>
        </p:nvSpPr>
        <p:spPr>
          <a:xfrm>
            <a:off x="141153" y="1428381"/>
            <a:ext cx="7427494" cy="432000"/>
          </a:xfrm>
          <a:prstGeom prst="rect">
            <a:avLst/>
          </a:prstGeom>
          <a:noFill/>
        </p:spPr>
        <p:txBody>
          <a:bodyPr wrap="square" anchor="ctr">
            <a:spAutoFit/>
          </a:bodyPr>
          <a:lstStyle/>
          <a:p>
            <a:pPr algn="l"/>
            <a:r>
              <a:rPr lang="fr-FR" sz="2200" dirty="0">
                <a:solidFill>
                  <a:schemeClr val="accent5">
                    <a:lumMod val="50000"/>
                  </a:schemeClr>
                </a:solidFill>
              </a:rPr>
              <a:t>To </a:t>
            </a:r>
            <a:r>
              <a:rPr lang="fr-FR" sz="2200" dirty="0" err="1">
                <a:solidFill>
                  <a:schemeClr val="accent5">
                    <a:lumMod val="50000"/>
                  </a:schemeClr>
                </a:solidFill>
              </a:rPr>
              <a:t>say</a:t>
            </a:r>
            <a:r>
              <a:rPr lang="fr-FR" sz="2200" dirty="0">
                <a:solidFill>
                  <a:schemeClr val="accent5">
                    <a:lumMod val="50000"/>
                  </a:schemeClr>
                </a:solidFill>
              </a:rPr>
              <a:t> </a:t>
            </a:r>
            <a:r>
              <a:rPr lang="fr-FR" sz="2200" dirty="0" err="1">
                <a:solidFill>
                  <a:schemeClr val="accent5">
                    <a:lumMod val="50000"/>
                  </a:schemeClr>
                </a:solidFill>
              </a:rPr>
              <a:t>what</a:t>
            </a:r>
            <a:r>
              <a:rPr lang="fr-FR" sz="2200" dirty="0">
                <a:solidFill>
                  <a:schemeClr val="accent5">
                    <a:lumMod val="50000"/>
                  </a:schemeClr>
                </a:solidFill>
              </a:rPr>
              <a:t> time </a:t>
            </a:r>
            <a:r>
              <a:rPr lang="fr-FR" sz="2200" dirty="0" err="1">
                <a:solidFill>
                  <a:schemeClr val="accent5">
                    <a:lumMod val="50000"/>
                  </a:schemeClr>
                </a:solidFill>
              </a:rPr>
              <a:t>it</a:t>
            </a:r>
            <a:r>
              <a:rPr lang="fr-FR" sz="2200" dirty="0">
                <a:solidFill>
                  <a:schemeClr val="accent5">
                    <a:lumMod val="50000"/>
                  </a:schemeClr>
                </a:solidFill>
              </a:rPr>
              <a:t> </a:t>
            </a:r>
            <a:r>
              <a:rPr lang="fr-FR" sz="2200" dirty="0" err="1">
                <a:solidFill>
                  <a:schemeClr val="accent5">
                    <a:lumMod val="50000"/>
                  </a:schemeClr>
                </a:solidFill>
              </a:rPr>
              <a:t>is</a:t>
            </a:r>
            <a:r>
              <a:rPr lang="fr-FR" sz="2200" dirty="0">
                <a:solidFill>
                  <a:schemeClr val="accent5">
                    <a:lumMod val="50000"/>
                  </a:schemeClr>
                </a:solidFill>
              </a:rPr>
              <a:t> in French, </a:t>
            </a:r>
            <a:r>
              <a:rPr lang="fr-FR" sz="2200" dirty="0" err="1">
                <a:solidFill>
                  <a:schemeClr val="accent5">
                    <a:lumMod val="50000"/>
                  </a:schemeClr>
                </a:solidFill>
              </a:rPr>
              <a:t>we</a:t>
            </a:r>
            <a:r>
              <a:rPr lang="fr-FR" sz="2200" dirty="0">
                <a:solidFill>
                  <a:schemeClr val="accent5">
                    <a:lumMod val="50000"/>
                  </a:schemeClr>
                </a:solidFill>
              </a:rPr>
              <a:t> use:</a:t>
            </a:r>
          </a:p>
        </p:txBody>
      </p:sp>
      <p:sp>
        <p:nvSpPr>
          <p:cNvPr id="27" name="TextBox 26">
            <a:extLst>
              <a:ext uri="{FF2B5EF4-FFF2-40B4-BE49-F238E27FC236}">
                <a16:creationId xmlns:a16="http://schemas.microsoft.com/office/drawing/2014/main" id="{927AC77C-CE3E-4180-BF8F-C967F177435D}"/>
              </a:ext>
            </a:extLst>
          </p:cNvPr>
          <p:cNvSpPr txBox="1"/>
          <p:nvPr/>
        </p:nvSpPr>
        <p:spPr>
          <a:xfrm>
            <a:off x="3504069" y="2092365"/>
            <a:ext cx="5906352" cy="432000"/>
          </a:xfrm>
          <a:prstGeom prst="rect">
            <a:avLst/>
          </a:prstGeom>
          <a:noFill/>
        </p:spPr>
        <p:txBody>
          <a:bodyPr wrap="square" anchor="ctr">
            <a:spAutoFit/>
          </a:bodyPr>
          <a:lstStyle/>
          <a:p>
            <a:pPr algn="l">
              <a:lnSpc>
                <a:spcPct val="150000"/>
              </a:lnSpc>
            </a:pPr>
            <a:r>
              <a:rPr lang="fr-FR" sz="2200" b="1" dirty="0">
                <a:solidFill>
                  <a:srgbClr val="EE6000"/>
                </a:solidFill>
              </a:rPr>
              <a:t>Il est </a:t>
            </a:r>
            <a:r>
              <a:rPr lang="fr-FR" sz="2200" b="1" dirty="0">
                <a:solidFill>
                  <a:schemeClr val="accent5">
                    <a:lumMod val="50000"/>
                  </a:schemeClr>
                </a:solidFill>
              </a:rPr>
              <a:t>+ [</a:t>
            </a:r>
            <a:r>
              <a:rPr lang="fr-FR" sz="2200" b="1" dirty="0" err="1">
                <a:solidFill>
                  <a:schemeClr val="accent5">
                    <a:lumMod val="50000"/>
                  </a:schemeClr>
                </a:solidFill>
              </a:rPr>
              <a:t>number</a:t>
            </a:r>
            <a:r>
              <a:rPr lang="fr-FR" sz="2200" b="1" dirty="0">
                <a:solidFill>
                  <a:schemeClr val="accent5">
                    <a:lumMod val="50000"/>
                  </a:schemeClr>
                </a:solidFill>
              </a:rPr>
              <a:t>] + </a:t>
            </a:r>
            <a:r>
              <a:rPr lang="fr-FR" sz="2200" b="1" dirty="0">
                <a:solidFill>
                  <a:srgbClr val="EE6000"/>
                </a:solidFill>
              </a:rPr>
              <a:t>heure(s) </a:t>
            </a:r>
            <a:r>
              <a:rPr lang="fr-FR" sz="2200" b="1" dirty="0">
                <a:solidFill>
                  <a:schemeClr val="accent5">
                    <a:lumMod val="50000"/>
                  </a:schemeClr>
                </a:solidFill>
              </a:rPr>
              <a:t>+ [minutes]</a:t>
            </a:r>
          </a:p>
        </p:txBody>
      </p:sp>
      <p:sp>
        <p:nvSpPr>
          <p:cNvPr id="29" name="TextBox 28">
            <a:extLst>
              <a:ext uri="{FF2B5EF4-FFF2-40B4-BE49-F238E27FC236}">
                <a16:creationId xmlns:a16="http://schemas.microsoft.com/office/drawing/2014/main" id="{00AC8305-B1F6-41E0-B3E6-5F6890C7ABE2}"/>
              </a:ext>
            </a:extLst>
          </p:cNvPr>
          <p:cNvSpPr txBox="1"/>
          <p:nvPr/>
        </p:nvSpPr>
        <p:spPr>
          <a:xfrm>
            <a:off x="3504069" y="2573549"/>
            <a:ext cx="6195110" cy="432000"/>
          </a:xfrm>
          <a:prstGeom prst="rect">
            <a:avLst/>
          </a:prstGeom>
          <a:noFill/>
        </p:spPr>
        <p:txBody>
          <a:bodyPr wrap="square" anchor="ctr">
            <a:spAutoFit/>
          </a:bodyPr>
          <a:lstStyle/>
          <a:p>
            <a:r>
              <a:rPr lang="fr-FR" sz="2200" b="1" dirty="0">
                <a:solidFill>
                  <a:srgbClr val="EE6000"/>
                </a:solidFill>
              </a:rPr>
              <a:t>Il est </a:t>
            </a:r>
            <a:r>
              <a:rPr lang="fr-FR" sz="2200" b="1" dirty="0">
                <a:solidFill>
                  <a:schemeClr val="accent5">
                    <a:lumMod val="50000"/>
                  </a:schemeClr>
                </a:solidFill>
              </a:rPr>
              <a:t>dix </a:t>
            </a:r>
            <a:r>
              <a:rPr lang="fr-FR" sz="2200" b="1" dirty="0">
                <a:solidFill>
                  <a:srgbClr val="EE6000"/>
                </a:solidFill>
              </a:rPr>
              <a:t>heures </a:t>
            </a:r>
            <a:r>
              <a:rPr lang="fr-FR" sz="2200" b="1" dirty="0">
                <a:solidFill>
                  <a:schemeClr val="accent5">
                    <a:lumMod val="50000"/>
                  </a:schemeClr>
                </a:solidFill>
              </a:rPr>
              <a:t>cinquante.</a:t>
            </a:r>
            <a:r>
              <a:rPr lang="fr-FR" sz="2200" b="1" dirty="0">
                <a:solidFill>
                  <a:srgbClr val="EE6000"/>
                </a:solidFill>
              </a:rPr>
              <a:t> Il </a:t>
            </a:r>
            <a:r>
              <a:rPr lang="fr-FR" sz="2200" b="1" dirty="0">
                <a:solidFill>
                  <a:schemeClr val="accent5">
                    <a:lumMod val="50000"/>
                  </a:schemeClr>
                </a:solidFill>
              </a:rPr>
              <a:t>est 10</a:t>
            </a:r>
            <a:r>
              <a:rPr lang="fr-FR" sz="2200" b="1" dirty="0">
                <a:solidFill>
                  <a:srgbClr val="EE6000"/>
                </a:solidFill>
              </a:rPr>
              <a:t>h</a:t>
            </a:r>
            <a:r>
              <a:rPr lang="fr-FR" sz="2200" b="1" dirty="0">
                <a:solidFill>
                  <a:schemeClr val="accent5">
                    <a:lumMod val="50000"/>
                  </a:schemeClr>
                </a:solidFill>
              </a:rPr>
              <a:t>50.</a:t>
            </a:r>
            <a:endParaRPr lang="fr-FR" sz="2200" dirty="0"/>
          </a:p>
        </p:txBody>
      </p:sp>
      <p:sp>
        <p:nvSpPr>
          <p:cNvPr id="31" name="TextBox 30">
            <a:extLst>
              <a:ext uri="{FF2B5EF4-FFF2-40B4-BE49-F238E27FC236}">
                <a16:creationId xmlns:a16="http://schemas.microsoft.com/office/drawing/2014/main" id="{A9EA7FB3-7473-4713-A33A-A70CF51E4588}"/>
              </a:ext>
            </a:extLst>
          </p:cNvPr>
          <p:cNvSpPr txBox="1"/>
          <p:nvPr/>
        </p:nvSpPr>
        <p:spPr>
          <a:xfrm>
            <a:off x="3504069" y="3054733"/>
            <a:ext cx="5297031" cy="432000"/>
          </a:xfrm>
          <a:prstGeom prst="rect">
            <a:avLst/>
          </a:prstGeom>
          <a:noFill/>
        </p:spPr>
        <p:txBody>
          <a:bodyPr wrap="square" anchor="ctr">
            <a:spAutoFit/>
          </a:bodyPr>
          <a:lstStyle/>
          <a:p>
            <a:pPr algn="ctr"/>
            <a:r>
              <a:rPr lang="fr-FR" sz="2200" b="1" dirty="0" err="1">
                <a:solidFill>
                  <a:srgbClr val="EE6000"/>
                </a:solidFill>
              </a:rPr>
              <a:t>It’s</a:t>
            </a:r>
            <a:r>
              <a:rPr lang="fr-FR" sz="2200" dirty="0">
                <a:solidFill>
                  <a:schemeClr val="accent5">
                    <a:lumMod val="50000"/>
                  </a:schemeClr>
                </a:solidFill>
              </a:rPr>
              <a:t> </a:t>
            </a:r>
            <a:r>
              <a:rPr lang="fr-FR" sz="2200" dirty="0" err="1">
                <a:solidFill>
                  <a:schemeClr val="accent5">
                    <a:lumMod val="50000"/>
                  </a:schemeClr>
                </a:solidFill>
              </a:rPr>
              <a:t>ten</a:t>
            </a:r>
            <a:r>
              <a:rPr lang="fr-FR" sz="2200" dirty="0">
                <a:solidFill>
                  <a:schemeClr val="accent5">
                    <a:lumMod val="50000"/>
                  </a:schemeClr>
                </a:solidFill>
              </a:rPr>
              <a:t> </a:t>
            </a:r>
            <a:r>
              <a:rPr lang="fr-FR" sz="2200" dirty="0" err="1">
                <a:solidFill>
                  <a:schemeClr val="accent5">
                    <a:lumMod val="50000"/>
                  </a:schemeClr>
                </a:solidFill>
              </a:rPr>
              <a:t>fifty</a:t>
            </a:r>
            <a:r>
              <a:rPr lang="fr-FR" sz="2200" dirty="0">
                <a:solidFill>
                  <a:schemeClr val="accent5">
                    <a:lumMod val="50000"/>
                  </a:schemeClr>
                </a:solidFill>
              </a:rPr>
              <a:t>. </a:t>
            </a:r>
            <a:r>
              <a:rPr lang="fr-FR" sz="2200" dirty="0" err="1">
                <a:solidFill>
                  <a:schemeClr val="accent5">
                    <a:lumMod val="50000"/>
                  </a:schemeClr>
                </a:solidFill>
              </a:rPr>
              <a:t>It’s</a:t>
            </a:r>
            <a:r>
              <a:rPr lang="fr-FR" sz="2200" dirty="0">
                <a:solidFill>
                  <a:schemeClr val="accent5">
                    <a:lumMod val="50000"/>
                  </a:schemeClr>
                </a:solidFill>
              </a:rPr>
              <a:t> 10</a:t>
            </a:r>
            <a:r>
              <a:rPr lang="fr-FR" sz="2200" b="1" dirty="0">
                <a:solidFill>
                  <a:srgbClr val="EE6000"/>
                </a:solidFill>
              </a:rPr>
              <a:t>:</a:t>
            </a:r>
            <a:r>
              <a:rPr lang="fr-FR" sz="2200" dirty="0">
                <a:solidFill>
                  <a:schemeClr val="accent5">
                    <a:lumMod val="50000"/>
                  </a:schemeClr>
                </a:solidFill>
              </a:rPr>
              <a:t>50.</a:t>
            </a:r>
          </a:p>
        </p:txBody>
      </p:sp>
      <p:sp>
        <p:nvSpPr>
          <p:cNvPr id="33" name="TextBox 32">
            <a:extLst>
              <a:ext uri="{FF2B5EF4-FFF2-40B4-BE49-F238E27FC236}">
                <a16:creationId xmlns:a16="http://schemas.microsoft.com/office/drawing/2014/main" id="{A0A78D09-63B8-40D9-9F1C-13B76B2974D9}"/>
              </a:ext>
            </a:extLst>
          </p:cNvPr>
          <p:cNvSpPr txBox="1"/>
          <p:nvPr/>
        </p:nvSpPr>
        <p:spPr>
          <a:xfrm>
            <a:off x="141153" y="5174631"/>
            <a:ext cx="8355147" cy="430887"/>
          </a:xfrm>
          <a:prstGeom prst="rect">
            <a:avLst/>
          </a:prstGeom>
          <a:noFill/>
        </p:spPr>
        <p:txBody>
          <a:bodyPr wrap="square" anchor="ctr">
            <a:spAutoFit/>
          </a:bodyPr>
          <a:lstStyle/>
          <a:p>
            <a:r>
              <a:rPr lang="fr-FR" sz="2200" b="1" dirty="0">
                <a:solidFill>
                  <a:schemeClr val="accent5">
                    <a:lumMod val="50000"/>
                  </a:schemeClr>
                </a:solidFill>
              </a:rPr>
              <a:t>Je mange </a:t>
            </a:r>
            <a:r>
              <a:rPr lang="fr-FR" sz="2200" b="1" dirty="0">
                <a:solidFill>
                  <a:srgbClr val="EE6000"/>
                </a:solidFill>
              </a:rPr>
              <a:t>à</a:t>
            </a:r>
            <a:r>
              <a:rPr lang="fr-FR" sz="2200" b="1" dirty="0">
                <a:solidFill>
                  <a:schemeClr val="accent5">
                    <a:lumMod val="50000"/>
                  </a:schemeClr>
                </a:solidFill>
              </a:rPr>
              <a:t> 18h15. Je mange </a:t>
            </a:r>
            <a:r>
              <a:rPr lang="fr-FR" sz="2200" b="1" dirty="0">
                <a:solidFill>
                  <a:srgbClr val="EE6000"/>
                </a:solidFill>
              </a:rPr>
              <a:t>à</a:t>
            </a:r>
            <a:r>
              <a:rPr lang="fr-FR" sz="2200" b="1" dirty="0">
                <a:solidFill>
                  <a:schemeClr val="accent5">
                    <a:lumMod val="50000"/>
                  </a:schemeClr>
                </a:solidFill>
              </a:rPr>
              <a:t> dix-huit heures quinze. </a:t>
            </a:r>
            <a:endParaRPr lang="fr-FR" sz="2200" dirty="0"/>
          </a:p>
        </p:txBody>
      </p:sp>
      <p:sp>
        <p:nvSpPr>
          <p:cNvPr id="35" name="TextBox 34">
            <a:extLst>
              <a:ext uri="{FF2B5EF4-FFF2-40B4-BE49-F238E27FC236}">
                <a16:creationId xmlns:a16="http://schemas.microsoft.com/office/drawing/2014/main" id="{A98E8B53-31D9-48C0-98BB-6D0FF72B7164}"/>
              </a:ext>
            </a:extLst>
          </p:cNvPr>
          <p:cNvSpPr txBox="1"/>
          <p:nvPr/>
        </p:nvSpPr>
        <p:spPr>
          <a:xfrm>
            <a:off x="141153" y="5574429"/>
            <a:ext cx="5746666" cy="432000"/>
          </a:xfrm>
          <a:prstGeom prst="rect">
            <a:avLst/>
          </a:prstGeom>
          <a:noFill/>
        </p:spPr>
        <p:txBody>
          <a:bodyPr wrap="square" anchor="ctr">
            <a:spAutoFit/>
          </a:bodyPr>
          <a:lstStyle/>
          <a:p>
            <a:r>
              <a:rPr lang="en-GB" sz="2200" dirty="0">
                <a:solidFill>
                  <a:schemeClr val="accent5">
                    <a:lumMod val="50000"/>
                  </a:schemeClr>
                </a:solidFill>
              </a:rPr>
              <a:t>I eat </a:t>
            </a:r>
            <a:r>
              <a:rPr lang="en-GB" sz="2200" b="1" dirty="0">
                <a:solidFill>
                  <a:srgbClr val="EE6000"/>
                </a:solidFill>
              </a:rPr>
              <a:t>at</a:t>
            </a:r>
            <a:r>
              <a:rPr lang="en-GB" sz="2200" dirty="0">
                <a:solidFill>
                  <a:schemeClr val="accent5">
                    <a:lumMod val="50000"/>
                  </a:schemeClr>
                </a:solidFill>
              </a:rPr>
              <a:t> 6.15 </a:t>
            </a:r>
            <a:r>
              <a:rPr lang="en-GB" sz="2200" b="1" dirty="0">
                <a:solidFill>
                  <a:schemeClr val="accent5">
                    <a:lumMod val="50000"/>
                  </a:schemeClr>
                </a:solidFill>
              </a:rPr>
              <a:t>pm</a:t>
            </a:r>
            <a:r>
              <a:rPr lang="en-GB" sz="2200" dirty="0">
                <a:solidFill>
                  <a:schemeClr val="accent5">
                    <a:lumMod val="50000"/>
                  </a:schemeClr>
                </a:solidFill>
              </a:rPr>
              <a:t>. I eat</a:t>
            </a:r>
            <a:r>
              <a:rPr lang="en-GB" sz="2200" b="1" dirty="0">
                <a:solidFill>
                  <a:srgbClr val="EE6000"/>
                </a:solidFill>
              </a:rPr>
              <a:t> at </a:t>
            </a:r>
            <a:r>
              <a:rPr lang="en-GB" sz="2200" dirty="0">
                <a:solidFill>
                  <a:schemeClr val="accent5">
                    <a:lumMod val="50000"/>
                  </a:schemeClr>
                </a:solidFill>
              </a:rPr>
              <a:t>six fifteen </a:t>
            </a:r>
            <a:r>
              <a:rPr lang="en-GB" sz="2200" b="1" dirty="0">
                <a:solidFill>
                  <a:schemeClr val="accent5">
                    <a:lumMod val="50000"/>
                  </a:schemeClr>
                </a:solidFill>
              </a:rPr>
              <a:t>pm</a:t>
            </a:r>
            <a:r>
              <a:rPr lang="en-GB" sz="2200" dirty="0">
                <a:solidFill>
                  <a:schemeClr val="accent5">
                    <a:lumMod val="50000"/>
                  </a:schemeClr>
                </a:solidFill>
              </a:rPr>
              <a:t>.</a:t>
            </a:r>
          </a:p>
        </p:txBody>
      </p:sp>
      <p:sp>
        <p:nvSpPr>
          <p:cNvPr id="39" name="TextBox 38">
            <a:extLst>
              <a:ext uri="{FF2B5EF4-FFF2-40B4-BE49-F238E27FC236}">
                <a16:creationId xmlns:a16="http://schemas.microsoft.com/office/drawing/2014/main" id="{69C6CA4A-7043-4294-A282-03D05B658EA5}"/>
              </a:ext>
            </a:extLst>
          </p:cNvPr>
          <p:cNvSpPr txBox="1"/>
          <p:nvPr/>
        </p:nvSpPr>
        <p:spPr>
          <a:xfrm>
            <a:off x="3015937" y="3710199"/>
            <a:ext cx="3738961" cy="430887"/>
          </a:xfrm>
          <a:prstGeom prst="rect">
            <a:avLst/>
          </a:prstGeom>
          <a:noFill/>
        </p:spPr>
        <p:txBody>
          <a:bodyPr wrap="square" anchor="ctr">
            <a:spAutoFit/>
          </a:bodyPr>
          <a:lstStyle/>
          <a:p>
            <a:r>
              <a:rPr lang="fr-FR" sz="2200" b="1" dirty="0">
                <a:solidFill>
                  <a:schemeClr val="accent5">
                    <a:lumMod val="50000"/>
                  </a:schemeClr>
                </a:solidFill>
              </a:rPr>
              <a:t>Il est midi. </a:t>
            </a:r>
            <a:r>
              <a:rPr lang="fr-FR" sz="2200" dirty="0" err="1">
                <a:solidFill>
                  <a:schemeClr val="accent5">
                    <a:lumMod val="50000"/>
                  </a:schemeClr>
                </a:solidFill>
              </a:rPr>
              <a:t>It’s</a:t>
            </a:r>
            <a:r>
              <a:rPr lang="fr-FR" sz="2200" dirty="0">
                <a:solidFill>
                  <a:schemeClr val="accent5">
                    <a:lumMod val="50000"/>
                  </a:schemeClr>
                </a:solidFill>
              </a:rPr>
              <a:t> </a:t>
            </a:r>
            <a:r>
              <a:rPr lang="fr-FR" sz="2200" dirty="0" err="1">
                <a:solidFill>
                  <a:schemeClr val="accent5">
                    <a:lumMod val="50000"/>
                  </a:schemeClr>
                </a:solidFill>
              </a:rPr>
              <a:t>midday</a:t>
            </a:r>
            <a:r>
              <a:rPr lang="fr-FR" sz="2200" dirty="0">
                <a:solidFill>
                  <a:schemeClr val="accent5">
                    <a:lumMod val="50000"/>
                  </a:schemeClr>
                </a:solidFill>
              </a:rPr>
              <a:t>.</a:t>
            </a:r>
            <a:endParaRPr lang="fr-FR" sz="2200" dirty="0"/>
          </a:p>
        </p:txBody>
      </p:sp>
      <p:sp>
        <p:nvSpPr>
          <p:cNvPr id="45" name="TextBox 44">
            <a:extLst>
              <a:ext uri="{FF2B5EF4-FFF2-40B4-BE49-F238E27FC236}">
                <a16:creationId xmlns:a16="http://schemas.microsoft.com/office/drawing/2014/main" id="{14A3A8A5-C629-4772-8BBC-5D9EC32B14C4}"/>
              </a:ext>
            </a:extLst>
          </p:cNvPr>
          <p:cNvSpPr txBox="1"/>
          <p:nvPr/>
        </p:nvSpPr>
        <p:spPr>
          <a:xfrm>
            <a:off x="6583159" y="3710198"/>
            <a:ext cx="3601155" cy="430887"/>
          </a:xfrm>
          <a:prstGeom prst="rect">
            <a:avLst/>
          </a:prstGeom>
          <a:noFill/>
        </p:spPr>
        <p:txBody>
          <a:bodyPr wrap="square" anchor="ctr">
            <a:spAutoFit/>
          </a:bodyPr>
          <a:lstStyle/>
          <a:p>
            <a:r>
              <a:rPr lang="fr-FR" sz="2200" b="1" dirty="0">
                <a:solidFill>
                  <a:schemeClr val="accent5">
                    <a:lumMod val="50000"/>
                  </a:schemeClr>
                </a:solidFill>
              </a:rPr>
              <a:t>Il est minuit.</a:t>
            </a:r>
            <a:r>
              <a:rPr lang="fr-FR" sz="2200" dirty="0"/>
              <a:t> </a:t>
            </a:r>
            <a:r>
              <a:rPr lang="fr-FR" sz="2200" dirty="0" err="1">
                <a:solidFill>
                  <a:schemeClr val="accent5">
                    <a:lumMod val="50000"/>
                  </a:schemeClr>
                </a:solidFill>
              </a:rPr>
              <a:t>It’s</a:t>
            </a:r>
            <a:r>
              <a:rPr lang="fr-FR" sz="2200" dirty="0">
                <a:solidFill>
                  <a:schemeClr val="accent5">
                    <a:lumMod val="50000"/>
                  </a:schemeClr>
                </a:solidFill>
              </a:rPr>
              <a:t> </a:t>
            </a:r>
            <a:r>
              <a:rPr lang="fr-FR" sz="2200" dirty="0" err="1">
                <a:solidFill>
                  <a:schemeClr val="accent5">
                    <a:lumMod val="50000"/>
                  </a:schemeClr>
                </a:solidFill>
              </a:rPr>
              <a:t>midnight</a:t>
            </a:r>
            <a:r>
              <a:rPr lang="fr-FR" sz="2200" dirty="0">
                <a:solidFill>
                  <a:schemeClr val="accent5">
                    <a:lumMod val="50000"/>
                  </a:schemeClr>
                </a:solidFill>
              </a:rPr>
              <a:t>.</a:t>
            </a:r>
          </a:p>
        </p:txBody>
      </p:sp>
      <p:sp>
        <p:nvSpPr>
          <p:cNvPr id="3" name="Speech Bubble: Rectangle with Corners Rounded 2">
            <a:extLst>
              <a:ext uri="{FF2B5EF4-FFF2-40B4-BE49-F238E27FC236}">
                <a16:creationId xmlns:a16="http://schemas.microsoft.com/office/drawing/2014/main" id="{D930A12E-5ECF-48E4-AC57-0C70BBE461D7}"/>
              </a:ext>
            </a:extLst>
          </p:cNvPr>
          <p:cNvSpPr/>
          <p:nvPr/>
        </p:nvSpPr>
        <p:spPr>
          <a:xfrm>
            <a:off x="5989842" y="760232"/>
            <a:ext cx="3601155" cy="1108850"/>
          </a:xfrm>
          <a:prstGeom prst="wedgeRoundRectCallout">
            <a:avLst>
              <a:gd name="adj1" fmla="val -22949"/>
              <a:gd name="adj2" fmla="val 69372"/>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The </a:t>
            </a:r>
            <a:r>
              <a:rPr lang="fr-FR" sz="2000" b="1" dirty="0">
                <a:solidFill>
                  <a:schemeClr val="bg1"/>
                </a:solidFill>
              </a:rPr>
              <a:t>‘s’ </a:t>
            </a:r>
            <a:r>
              <a:rPr lang="fr-FR" sz="2000" dirty="0" err="1">
                <a:solidFill>
                  <a:schemeClr val="bg1"/>
                </a:solidFill>
              </a:rPr>
              <a:t>isn’t</a:t>
            </a:r>
            <a:r>
              <a:rPr lang="fr-FR" sz="2000" dirty="0">
                <a:solidFill>
                  <a:schemeClr val="bg1"/>
                </a:solidFill>
              </a:rPr>
              <a:t> </a:t>
            </a:r>
            <a:r>
              <a:rPr lang="fr-FR" sz="2000" dirty="0" err="1">
                <a:solidFill>
                  <a:schemeClr val="bg1"/>
                </a:solidFill>
              </a:rPr>
              <a:t>needed</a:t>
            </a:r>
            <a:r>
              <a:rPr lang="fr-FR" sz="2000" dirty="0">
                <a:solidFill>
                  <a:schemeClr val="bg1"/>
                </a:solidFill>
              </a:rPr>
              <a:t> </a:t>
            </a:r>
            <a:r>
              <a:rPr lang="fr-FR" sz="2000" dirty="0" err="1">
                <a:solidFill>
                  <a:schemeClr val="bg1"/>
                </a:solidFill>
              </a:rPr>
              <a:t>when</a:t>
            </a:r>
            <a:r>
              <a:rPr lang="fr-FR" sz="2000" dirty="0">
                <a:solidFill>
                  <a:schemeClr val="bg1"/>
                </a:solidFill>
              </a:rPr>
              <a:t> </a:t>
            </a:r>
            <a:r>
              <a:rPr lang="fr-FR" sz="2000" dirty="0" err="1">
                <a:solidFill>
                  <a:schemeClr val="bg1"/>
                </a:solidFill>
              </a:rPr>
              <a:t>it’s</a:t>
            </a:r>
            <a:r>
              <a:rPr lang="fr-FR" sz="2000" dirty="0">
                <a:solidFill>
                  <a:schemeClr val="bg1"/>
                </a:solidFill>
              </a:rPr>
              <a:t> one </a:t>
            </a:r>
            <a:r>
              <a:rPr lang="fr-FR" sz="2000" dirty="0" err="1">
                <a:solidFill>
                  <a:schemeClr val="bg1"/>
                </a:solidFill>
              </a:rPr>
              <a:t>o’clock</a:t>
            </a:r>
            <a:r>
              <a:rPr lang="fr-FR" sz="2000" dirty="0">
                <a:solidFill>
                  <a:schemeClr val="bg1"/>
                </a:solidFill>
              </a:rPr>
              <a:t>.</a:t>
            </a:r>
          </a:p>
          <a:p>
            <a:pPr algn="ctr"/>
            <a:r>
              <a:rPr lang="fr-FR" sz="2000" b="1" dirty="0">
                <a:solidFill>
                  <a:schemeClr val="bg1"/>
                </a:solidFill>
              </a:rPr>
              <a:t>Il est une heure.</a:t>
            </a:r>
          </a:p>
        </p:txBody>
      </p:sp>
      <p:sp>
        <p:nvSpPr>
          <p:cNvPr id="9" name="Speech Bubble: Rectangle with Corners Rounded 8">
            <a:extLst>
              <a:ext uri="{FF2B5EF4-FFF2-40B4-BE49-F238E27FC236}">
                <a16:creationId xmlns:a16="http://schemas.microsoft.com/office/drawing/2014/main" id="{F59617C1-CA06-40F0-AD1E-667965E0E3E4}"/>
              </a:ext>
            </a:extLst>
          </p:cNvPr>
          <p:cNvSpPr/>
          <p:nvPr/>
        </p:nvSpPr>
        <p:spPr>
          <a:xfrm>
            <a:off x="7379725" y="1324927"/>
            <a:ext cx="3601155" cy="1108850"/>
          </a:xfrm>
          <a:prstGeom prst="wedgeRoundRectCallout">
            <a:avLst>
              <a:gd name="adj1" fmla="val -24035"/>
              <a:gd name="adj2" fmla="val 67564"/>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The </a:t>
            </a:r>
            <a:r>
              <a:rPr lang="fr-FR" sz="2000" dirty="0" err="1">
                <a:solidFill>
                  <a:schemeClr val="bg1"/>
                </a:solidFill>
              </a:rPr>
              <a:t>hours</a:t>
            </a:r>
            <a:r>
              <a:rPr lang="fr-FR" sz="2000" dirty="0">
                <a:solidFill>
                  <a:schemeClr val="bg1"/>
                </a:solidFill>
              </a:rPr>
              <a:t> and minutes are </a:t>
            </a:r>
            <a:r>
              <a:rPr lang="fr-FR" sz="2000" dirty="0" err="1">
                <a:solidFill>
                  <a:schemeClr val="bg1"/>
                </a:solidFill>
              </a:rPr>
              <a:t>sometime</a:t>
            </a:r>
            <a:r>
              <a:rPr lang="fr-FR" sz="2000" dirty="0">
                <a:solidFill>
                  <a:schemeClr val="bg1"/>
                </a:solidFill>
              </a:rPr>
              <a:t> </a:t>
            </a:r>
            <a:r>
              <a:rPr lang="fr-FR" sz="2000" dirty="0" err="1">
                <a:solidFill>
                  <a:schemeClr val="bg1"/>
                </a:solidFill>
              </a:rPr>
              <a:t>separated</a:t>
            </a:r>
            <a:r>
              <a:rPr lang="fr-FR" sz="2000" dirty="0">
                <a:solidFill>
                  <a:schemeClr val="bg1"/>
                </a:solidFill>
              </a:rPr>
              <a:t> by </a:t>
            </a:r>
            <a:r>
              <a:rPr lang="fr-FR" sz="2000" b="1" dirty="0">
                <a:solidFill>
                  <a:schemeClr val="bg1"/>
                </a:solidFill>
              </a:rPr>
              <a:t>‘h’ </a:t>
            </a:r>
            <a:r>
              <a:rPr lang="fr-FR" sz="2000" dirty="0">
                <a:solidFill>
                  <a:schemeClr val="bg1"/>
                </a:solidFill>
              </a:rPr>
              <a:t>to </a:t>
            </a:r>
            <a:r>
              <a:rPr lang="fr-FR" sz="2000" dirty="0" err="1">
                <a:solidFill>
                  <a:schemeClr val="bg1"/>
                </a:solidFill>
              </a:rPr>
              <a:t>represent</a:t>
            </a:r>
            <a:r>
              <a:rPr lang="fr-FR" sz="2000" dirty="0">
                <a:solidFill>
                  <a:schemeClr val="bg1"/>
                </a:solidFill>
              </a:rPr>
              <a:t> </a:t>
            </a:r>
            <a:r>
              <a:rPr lang="fr-FR" sz="2000" b="1" dirty="0">
                <a:solidFill>
                  <a:schemeClr val="bg1"/>
                </a:solidFill>
              </a:rPr>
              <a:t>heures</a:t>
            </a:r>
            <a:r>
              <a:rPr lang="fr-FR" sz="2000" dirty="0">
                <a:solidFill>
                  <a:schemeClr val="bg1"/>
                </a:solidFill>
              </a:rPr>
              <a:t>.</a:t>
            </a:r>
          </a:p>
        </p:txBody>
      </p:sp>
      <p:sp>
        <p:nvSpPr>
          <p:cNvPr id="18" name="TextBox 17">
            <a:extLst>
              <a:ext uri="{FF2B5EF4-FFF2-40B4-BE49-F238E27FC236}">
                <a16:creationId xmlns:a16="http://schemas.microsoft.com/office/drawing/2014/main" id="{0421840D-53F3-4277-887B-8A34FCA32F49}"/>
              </a:ext>
            </a:extLst>
          </p:cNvPr>
          <p:cNvSpPr txBox="1"/>
          <p:nvPr/>
        </p:nvSpPr>
        <p:spPr>
          <a:xfrm>
            <a:off x="141153" y="3709086"/>
            <a:ext cx="2811597" cy="432000"/>
          </a:xfrm>
          <a:prstGeom prst="rect">
            <a:avLst/>
          </a:prstGeom>
          <a:noFill/>
        </p:spPr>
        <p:txBody>
          <a:bodyPr wrap="square" anchor="ctr">
            <a:spAutoFit/>
          </a:bodyPr>
          <a:lstStyle/>
          <a:p>
            <a:pPr algn="l"/>
            <a:r>
              <a:rPr lang="fr-FR" sz="2200" dirty="0" err="1">
                <a:solidFill>
                  <a:schemeClr val="accent5">
                    <a:lumMod val="50000"/>
                  </a:schemeClr>
                </a:solidFill>
              </a:rPr>
              <a:t>Some</a:t>
            </a:r>
            <a:r>
              <a:rPr lang="fr-FR" sz="2200" dirty="0">
                <a:solidFill>
                  <a:schemeClr val="accent5">
                    <a:lumMod val="50000"/>
                  </a:schemeClr>
                </a:solidFill>
              </a:rPr>
              <a:t> exceptions:</a:t>
            </a:r>
          </a:p>
        </p:txBody>
      </p:sp>
      <p:sp>
        <p:nvSpPr>
          <p:cNvPr id="20" name="TextBox 19">
            <a:extLst>
              <a:ext uri="{FF2B5EF4-FFF2-40B4-BE49-F238E27FC236}">
                <a16:creationId xmlns:a16="http://schemas.microsoft.com/office/drawing/2014/main" id="{DF220EBC-94B1-48CB-B071-4E9FB749BD8A}"/>
              </a:ext>
            </a:extLst>
          </p:cNvPr>
          <p:cNvSpPr txBox="1"/>
          <p:nvPr/>
        </p:nvSpPr>
        <p:spPr>
          <a:xfrm>
            <a:off x="141153" y="4442415"/>
            <a:ext cx="7427494" cy="430887"/>
          </a:xfrm>
          <a:prstGeom prst="rect">
            <a:avLst/>
          </a:prstGeom>
          <a:noFill/>
        </p:spPr>
        <p:txBody>
          <a:bodyPr wrap="square">
            <a:spAutoFit/>
          </a:bodyPr>
          <a:lstStyle/>
          <a:p>
            <a:pPr algn="l"/>
            <a:r>
              <a:rPr lang="fr-FR" sz="2200" dirty="0">
                <a:solidFill>
                  <a:schemeClr val="accent5">
                    <a:lumMod val="50000"/>
                  </a:schemeClr>
                </a:solidFill>
              </a:rPr>
              <a:t>To </a:t>
            </a:r>
            <a:r>
              <a:rPr lang="fr-FR" sz="2200" dirty="0" err="1">
                <a:solidFill>
                  <a:schemeClr val="accent5">
                    <a:lumMod val="50000"/>
                  </a:schemeClr>
                </a:solidFill>
              </a:rPr>
              <a:t>say</a:t>
            </a:r>
            <a:r>
              <a:rPr lang="fr-FR" sz="2200" dirty="0">
                <a:solidFill>
                  <a:schemeClr val="accent5">
                    <a:lumMod val="50000"/>
                  </a:schemeClr>
                </a:solidFill>
              </a:rPr>
              <a:t> </a:t>
            </a:r>
            <a:r>
              <a:rPr lang="fr-FR" sz="2200" b="1" dirty="0">
                <a:solidFill>
                  <a:srgbClr val="EE6000"/>
                </a:solidFill>
              </a:rPr>
              <a:t>at </a:t>
            </a:r>
            <a:r>
              <a:rPr lang="fr-FR" sz="2200" dirty="0" err="1">
                <a:solidFill>
                  <a:schemeClr val="accent5">
                    <a:lumMod val="50000"/>
                  </a:schemeClr>
                </a:solidFill>
              </a:rPr>
              <a:t>what</a:t>
            </a:r>
            <a:r>
              <a:rPr lang="fr-FR" sz="2200" dirty="0">
                <a:solidFill>
                  <a:schemeClr val="accent5">
                    <a:lumMod val="50000"/>
                  </a:schemeClr>
                </a:solidFill>
              </a:rPr>
              <a:t> time </a:t>
            </a:r>
            <a:r>
              <a:rPr lang="fr-FR" sz="2200" dirty="0" err="1">
                <a:solidFill>
                  <a:schemeClr val="accent5">
                    <a:lumMod val="50000"/>
                  </a:schemeClr>
                </a:solidFill>
              </a:rPr>
              <a:t>something</a:t>
            </a:r>
            <a:r>
              <a:rPr lang="fr-FR" sz="2200" dirty="0">
                <a:solidFill>
                  <a:schemeClr val="accent5">
                    <a:lumMod val="50000"/>
                  </a:schemeClr>
                </a:solidFill>
              </a:rPr>
              <a:t> </a:t>
            </a:r>
            <a:r>
              <a:rPr lang="fr-FR" sz="2200" dirty="0" err="1">
                <a:solidFill>
                  <a:schemeClr val="accent5">
                    <a:lumMod val="50000"/>
                  </a:schemeClr>
                </a:solidFill>
              </a:rPr>
              <a:t>happens</a:t>
            </a:r>
            <a:r>
              <a:rPr lang="fr-FR" sz="2200" dirty="0">
                <a:solidFill>
                  <a:schemeClr val="accent5">
                    <a:lumMod val="50000"/>
                  </a:schemeClr>
                </a:solidFill>
              </a:rPr>
              <a:t>, </a:t>
            </a:r>
            <a:r>
              <a:rPr lang="fr-FR" sz="2200" dirty="0" err="1">
                <a:solidFill>
                  <a:schemeClr val="accent5">
                    <a:lumMod val="50000"/>
                  </a:schemeClr>
                </a:solidFill>
              </a:rPr>
              <a:t>we</a:t>
            </a:r>
            <a:r>
              <a:rPr lang="fr-FR" sz="2200" dirty="0">
                <a:solidFill>
                  <a:schemeClr val="accent5">
                    <a:lumMod val="50000"/>
                  </a:schemeClr>
                </a:solidFill>
              </a:rPr>
              <a:t> use </a:t>
            </a:r>
            <a:r>
              <a:rPr lang="fr-FR" sz="2200" b="1" dirty="0">
                <a:solidFill>
                  <a:srgbClr val="EE6000"/>
                </a:solidFill>
              </a:rPr>
              <a:t>à</a:t>
            </a:r>
            <a:r>
              <a:rPr lang="fr-FR" sz="2200" dirty="0">
                <a:solidFill>
                  <a:schemeClr val="accent5">
                    <a:lumMod val="50000"/>
                  </a:schemeClr>
                </a:solidFill>
              </a:rPr>
              <a:t>.</a:t>
            </a:r>
          </a:p>
        </p:txBody>
      </p:sp>
      <p:sp>
        <p:nvSpPr>
          <p:cNvPr id="21" name="Speech Bubble: Rectangle with Corners Rounded 20">
            <a:extLst>
              <a:ext uri="{FF2B5EF4-FFF2-40B4-BE49-F238E27FC236}">
                <a16:creationId xmlns:a16="http://schemas.microsoft.com/office/drawing/2014/main" id="{4736A3DC-4661-4043-881A-ABCCF01DE91C}"/>
              </a:ext>
            </a:extLst>
          </p:cNvPr>
          <p:cNvSpPr/>
          <p:nvPr/>
        </p:nvSpPr>
        <p:spPr>
          <a:xfrm>
            <a:off x="8115301" y="4364551"/>
            <a:ext cx="3794620" cy="1614752"/>
          </a:xfrm>
          <a:prstGeom prst="wedgeRoundRectCallout">
            <a:avLst>
              <a:gd name="adj1" fmla="val -24035"/>
              <a:gd name="adj2" fmla="val 67564"/>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In French, the </a:t>
            </a:r>
            <a:r>
              <a:rPr lang="fr-FR" sz="2000" b="1" dirty="0">
                <a:solidFill>
                  <a:schemeClr val="bg1"/>
                </a:solidFill>
              </a:rPr>
              <a:t>24-hour </a:t>
            </a:r>
            <a:r>
              <a:rPr lang="fr-FR" sz="2000" b="1" dirty="0" err="1">
                <a:solidFill>
                  <a:schemeClr val="bg1"/>
                </a:solidFill>
              </a:rPr>
              <a:t>clock</a:t>
            </a:r>
            <a:r>
              <a:rPr lang="fr-FR" sz="2000" b="1" dirty="0">
                <a:solidFill>
                  <a:schemeClr val="bg1"/>
                </a:solidFill>
              </a:rPr>
              <a:t> </a:t>
            </a:r>
            <a:r>
              <a:rPr lang="fr-FR" sz="2000" dirty="0" err="1">
                <a:solidFill>
                  <a:schemeClr val="bg1"/>
                </a:solidFill>
              </a:rPr>
              <a:t>is</a:t>
            </a:r>
            <a:r>
              <a:rPr lang="fr-FR" sz="2000" dirty="0">
                <a:solidFill>
                  <a:schemeClr val="bg1"/>
                </a:solidFill>
              </a:rPr>
              <a:t> </a:t>
            </a:r>
            <a:r>
              <a:rPr lang="fr-FR" sz="2000" dirty="0" err="1">
                <a:solidFill>
                  <a:schemeClr val="bg1"/>
                </a:solidFill>
              </a:rPr>
              <a:t>used</a:t>
            </a:r>
            <a:r>
              <a:rPr lang="fr-FR" sz="2000" dirty="0">
                <a:solidFill>
                  <a:schemeClr val="bg1"/>
                </a:solidFill>
              </a:rPr>
              <a:t> a lot more </a:t>
            </a:r>
            <a:r>
              <a:rPr lang="fr-FR" sz="2000" dirty="0" err="1">
                <a:solidFill>
                  <a:schemeClr val="bg1"/>
                </a:solidFill>
              </a:rPr>
              <a:t>than</a:t>
            </a:r>
            <a:r>
              <a:rPr lang="fr-FR" sz="2000" dirty="0">
                <a:solidFill>
                  <a:schemeClr val="bg1"/>
                </a:solidFill>
              </a:rPr>
              <a:t> in English. In English, </a:t>
            </a:r>
            <a:r>
              <a:rPr lang="fr-FR" sz="2000" dirty="0" err="1">
                <a:solidFill>
                  <a:schemeClr val="bg1"/>
                </a:solidFill>
              </a:rPr>
              <a:t>we</a:t>
            </a:r>
            <a:r>
              <a:rPr lang="fr-FR" sz="2000" dirty="0">
                <a:solidFill>
                  <a:schemeClr val="bg1"/>
                </a:solidFill>
              </a:rPr>
              <a:t> use the </a:t>
            </a:r>
            <a:r>
              <a:rPr lang="fr-FR" sz="2000" b="1" dirty="0">
                <a:solidFill>
                  <a:schemeClr val="bg1"/>
                </a:solidFill>
              </a:rPr>
              <a:t>12-hour </a:t>
            </a:r>
            <a:r>
              <a:rPr lang="fr-FR" sz="2000" b="1" dirty="0" err="1">
                <a:solidFill>
                  <a:schemeClr val="bg1"/>
                </a:solidFill>
              </a:rPr>
              <a:t>clock</a:t>
            </a:r>
            <a:r>
              <a:rPr lang="fr-FR" sz="2000" dirty="0">
                <a:solidFill>
                  <a:schemeClr val="bg1"/>
                </a:solidFill>
              </a:rPr>
              <a:t> </a:t>
            </a:r>
            <a:r>
              <a:rPr lang="fr-FR" sz="2000" dirty="0" err="1">
                <a:solidFill>
                  <a:schemeClr val="bg1"/>
                </a:solidFill>
              </a:rPr>
              <a:t>with</a:t>
            </a:r>
            <a:r>
              <a:rPr lang="fr-FR" sz="2000" dirty="0">
                <a:solidFill>
                  <a:schemeClr val="bg1"/>
                </a:solidFill>
              </a:rPr>
              <a:t> ‘</a:t>
            </a:r>
            <a:r>
              <a:rPr lang="fr-FR" sz="2000" b="1" dirty="0" err="1">
                <a:solidFill>
                  <a:schemeClr val="bg1"/>
                </a:solidFill>
              </a:rPr>
              <a:t>am</a:t>
            </a:r>
            <a:r>
              <a:rPr lang="fr-FR" sz="2000" dirty="0">
                <a:solidFill>
                  <a:schemeClr val="bg1"/>
                </a:solidFill>
              </a:rPr>
              <a:t>’ and ‘</a:t>
            </a:r>
            <a:r>
              <a:rPr lang="fr-FR" sz="2000" b="1" dirty="0">
                <a:solidFill>
                  <a:schemeClr val="bg1"/>
                </a:solidFill>
              </a:rPr>
              <a:t>pm</a:t>
            </a:r>
            <a:r>
              <a:rPr lang="fr-FR" sz="2000" dirty="0">
                <a:solidFill>
                  <a:schemeClr val="bg1"/>
                </a:solidFill>
              </a:rPr>
              <a:t>’ </a:t>
            </a:r>
            <a:r>
              <a:rPr lang="fr-FR" sz="2000" dirty="0" err="1">
                <a:solidFill>
                  <a:schemeClr val="bg1"/>
                </a:solidFill>
              </a:rPr>
              <a:t>instead</a:t>
            </a:r>
            <a:r>
              <a:rPr lang="fr-FR" sz="2000" dirty="0">
                <a:solidFill>
                  <a:schemeClr val="bg1"/>
                </a:solidFill>
              </a:rPr>
              <a:t>,</a:t>
            </a:r>
          </a:p>
        </p:txBody>
      </p:sp>
    </p:spTree>
    <p:extLst>
      <p:ext uri="{BB962C8B-B14F-4D97-AF65-F5344CB8AC3E}">
        <p14:creationId xmlns:p14="http://schemas.microsoft.com/office/powerpoint/2010/main" val="345847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P spid="31" grpId="0"/>
      <p:bldP spid="33" grpId="0"/>
      <p:bldP spid="35" grpId="0"/>
      <p:bldP spid="39" grpId="0"/>
      <p:bldP spid="45" grpId="0"/>
      <p:bldP spid="3" grpId="0" animBg="1"/>
      <p:bldP spid="3" grpId="1" animBg="1"/>
      <p:bldP spid="9" grpId="0" animBg="1"/>
      <p:bldP spid="9" grpId="1" animBg="1"/>
      <p:bldP spid="18" grpId="0"/>
      <p:bldP spid="20" grpId="0"/>
      <p:bldP spid="21" grpId="0" animBg="1"/>
      <p:bldP spid="21" grpId="1"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a:t>
            </a:r>
            <a:r>
              <a:rPr lang="en-GB" sz="3600" b="1" dirty="0" err="1">
                <a:solidFill>
                  <a:schemeClr val="bg1"/>
                </a:solidFill>
              </a:rPr>
              <a:t>samedi</a:t>
            </a:r>
            <a:r>
              <a:rPr lang="en-GB" sz="3600" b="1" dirty="0">
                <a:solidFill>
                  <a:schemeClr val="bg1"/>
                </a:solidFill>
              </a:rPr>
              <a:t> </a:t>
            </a:r>
            <a:r>
              <a:rPr lang="en-GB" sz="3600" b="1" dirty="0" err="1">
                <a:solidFill>
                  <a:schemeClr val="bg1"/>
                </a:solidFill>
              </a:rPr>
              <a:t>d’Amir</a:t>
            </a:r>
            <a:endParaRPr lang="en-GB" sz="3600" b="1" dirty="0">
              <a:solidFill>
                <a:schemeClr val="bg1"/>
              </a:solidFill>
            </a:endParaRPr>
          </a:p>
        </p:txBody>
      </p:sp>
      <p:sp>
        <p:nvSpPr>
          <p:cNvPr id="2" name="TextBox 1">
            <a:extLst>
              <a:ext uri="{FF2B5EF4-FFF2-40B4-BE49-F238E27FC236}">
                <a16:creationId xmlns:a16="http://schemas.microsoft.com/office/drawing/2014/main" id="{5C75270E-527F-4A48-B960-4CA489B6FFB3}"/>
              </a:ext>
            </a:extLst>
          </p:cNvPr>
          <p:cNvSpPr txBox="1"/>
          <p:nvPr/>
        </p:nvSpPr>
        <p:spPr>
          <a:xfrm>
            <a:off x="180000" y="1244950"/>
            <a:ext cx="11729920" cy="461665"/>
          </a:xfrm>
          <a:prstGeom prst="rect">
            <a:avLst/>
          </a:prstGeom>
          <a:solidFill>
            <a:schemeClr val="bg1"/>
          </a:solidFill>
        </p:spPr>
        <p:txBody>
          <a:bodyPr wrap="square" rtlCol="0">
            <a:spAutoFit/>
          </a:bodyPr>
          <a:lstStyle/>
          <a:p>
            <a:pPr algn="l"/>
            <a:r>
              <a:rPr lang="fr-FR" sz="2400" dirty="0">
                <a:solidFill>
                  <a:schemeClr val="accent5">
                    <a:lumMod val="50000"/>
                  </a:schemeClr>
                </a:solidFill>
              </a:rPr>
              <a:t>Écris les heures en numéros.</a:t>
            </a:r>
          </a:p>
        </p:txBody>
      </p:sp>
      <p:pic>
        <p:nvPicPr>
          <p:cNvPr id="5" name="Picture 4">
            <a:extLst>
              <a:ext uri="{FF2B5EF4-FFF2-40B4-BE49-F238E27FC236}">
                <a16:creationId xmlns:a16="http://schemas.microsoft.com/office/drawing/2014/main" id="{858626D5-EDD3-48BC-9F40-02871C3587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616" y="1804976"/>
            <a:ext cx="1222580" cy="1244950"/>
          </a:xfrm>
          <a:prstGeom prst="rect">
            <a:avLst/>
          </a:prstGeom>
        </p:spPr>
      </p:pic>
      <p:pic>
        <p:nvPicPr>
          <p:cNvPr id="11" name="Picture 10">
            <a:extLst>
              <a:ext uri="{FF2B5EF4-FFF2-40B4-BE49-F238E27FC236}">
                <a16:creationId xmlns:a16="http://schemas.microsoft.com/office/drawing/2014/main" id="{31BBEC77-03F9-409F-896B-9B06839150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7196" y="1741651"/>
            <a:ext cx="792956" cy="1371600"/>
          </a:xfrm>
          <a:prstGeom prst="rect">
            <a:avLst/>
          </a:prstGeom>
        </p:spPr>
      </p:pic>
      <p:pic>
        <p:nvPicPr>
          <p:cNvPr id="13" name="Picture 12">
            <a:extLst>
              <a:ext uri="{FF2B5EF4-FFF2-40B4-BE49-F238E27FC236}">
                <a16:creationId xmlns:a16="http://schemas.microsoft.com/office/drawing/2014/main" id="{18F0A3D9-58BD-4504-B0C7-9ED696479F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1554" y="1338826"/>
            <a:ext cx="3026500" cy="1869494"/>
          </a:xfrm>
          <a:prstGeom prst="rect">
            <a:avLst/>
          </a:prstGeom>
        </p:spPr>
      </p:pic>
      <p:pic>
        <p:nvPicPr>
          <p:cNvPr id="15" name="Picture 14">
            <a:extLst>
              <a:ext uri="{FF2B5EF4-FFF2-40B4-BE49-F238E27FC236}">
                <a16:creationId xmlns:a16="http://schemas.microsoft.com/office/drawing/2014/main" id="{B7D13599-D751-48CB-92B7-02A65F8DB6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7387" y="4263152"/>
            <a:ext cx="1065717" cy="1272498"/>
          </a:xfrm>
          <a:prstGeom prst="rect">
            <a:avLst/>
          </a:prstGeom>
        </p:spPr>
      </p:pic>
      <p:pic>
        <p:nvPicPr>
          <p:cNvPr id="17" name="Picture 16">
            <a:extLst>
              <a:ext uri="{FF2B5EF4-FFF2-40B4-BE49-F238E27FC236}">
                <a16:creationId xmlns:a16="http://schemas.microsoft.com/office/drawing/2014/main" id="{0467C8C1-DB13-472C-A2F1-B7568DCFAA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3836" y="4395231"/>
            <a:ext cx="2218672" cy="1130136"/>
          </a:xfrm>
          <a:prstGeom prst="rect">
            <a:avLst/>
          </a:prstGeom>
        </p:spPr>
      </p:pic>
      <p:pic>
        <p:nvPicPr>
          <p:cNvPr id="19" name="Picture 18">
            <a:extLst>
              <a:ext uri="{FF2B5EF4-FFF2-40B4-BE49-F238E27FC236}">
                <a16:creationId xmlns:a16="http://schemas.microsoft.com/office/drawing/2014/main" id="{C73862CF-079D-4B64-A1AE-70DDC56C530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09796" y="1586126"/>
            <a:ext cx="1463800" cy="1463800"/>
          </a:xfrm>
          <a:prstGeom prst="rect">
            <a:avLst/>
          </a:prstGeom>
        </p:spPr>
      </p:pic>
      <p:pic>
        <p:nvPicPr>
          <p:cNvPr id="20" name="Picture 19">
            <a:extLst>
              <a:ext uri="{FF2B5EF4-FFF2-40B4-BE49-F238E27FC236}">
                <a16:creationId xmlns:a16="http://schemas.microsoft.com/office/drawing/2014/main" id="{1D77DBAD-45AE-4C14-9C38-EAB7410199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69110" y="1586126"/>
            <a:ext cx="1463800" cy="1463800"/>
          </a:xfrm>
          <a:prstGeom prst="rect">
            <a:avLst/>
          </a:prstGeom>
        </p:spPr>
      </p:pic>
      <p:pic>
        <p:nvPicPr>
          <p:cNvPr id="21" name="Picture 20">
            <a:extLst>
              <a:ext uri="{FF2B5EF4-FFF2-40B4-BE49-F238E27FC236}">
                <a16:creationId xmlns:a16="http://schemas.microsoft.com/office/drawing/2014/main" id="{C87B0B6E-9F00-426F-B5B4-E20300B1570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59943" y="3997201"/>
            <a:ext cx="1463800" cy="1463800"/>
          </a:xfrm>
          <a:prstGeom prst="rect">
            <a:avLst/>
          </a:prstGeom>
        </p:spPr>
      </p:pic>
      <p:pic>
        <p:nvPicPr>
          <p:cNvPr id="22" name="Picture 21">
            <a:extLst>
              <a:ext uri="{FF2B5EF4-FFF2-40B4-BE49-F238E27FC236}">
                <a16:creationId xmlns:a16="http://schemas.microsoft.com/office/drawing/2014/main" id="{A726CE76-286A-4BFF-8AAB-AC0009A6B8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0632" y="1750708"/>
            <a:ext cx="1463800" cy="1463800"/>
          </a:xfrm>
          <a:prstGeom prst="rect">
            <a:avLst/>
          </a:prstGeom>
        </p:spPr>
      </p:pic>
      <p:pic>
        <p:nvPicPr>
          <p:cNvPr id="23" name="Picture 22">
            <a:extLst>
              <a:ext uri="{FF2B5EF4-FFF2-40B4-BE49-F238E27FC236}">
                <a16:creationId xmlns:a16="http://schemas.microsoft.com/office/drawing/2014/main" id="{4C9ADE77-CEA3-43DB-BE5F-A2687E2DEB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606" y="4098141"/>
            <a:ext cx="1419860" cy="1419860"/>
          </a:xfrm>
          <a:prstGeom prst="rect">
            <a:avLst/>
          </a:prstGeom>
        </p:spPr>
      </p:pic>
      <p:pic>
        <p:nvPicPr>
          <p:cNvPr id="25" name="Picture 24">
            <a:extLst>
              <a:ext uri="{FF2B5EF4-FFF2-40B4-BE49-F238E27FC236}">
                <a16:creationId xmlns:a16="http://schemas.microsoft.com/office/drawing/2014/main" id="{A688A3BD-E907-499B-9124-7C83DE4841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82224" y="1629215"/>
            <a:ext cx="2290543" cy="2290543"/>
          </a:xfrm>
          <a:prstGeom prst="rect">
            <a:avLst/>
          </a:prstGeom>
        </p:spPr>
      </p:pic>
      <p:pic>
        <p:nvPicPr>
          <p:cNvPr id="27" name="Picture 26">
            <a:extLst>
              <a:ext uri="{FF2B5EF4-FFF2-40B4-BE49-F238E27FC236}">
                <a16:creationId xmlns:a16="http://schemas.microsoft.com/office/drawing/2014/main" id="{F738E2E6-DCE9-4EEC-897F-0A129B73E4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11620" y="4053311"/>
            <a:ext cx="1463800" cy="1463800"/>
          </a:xfrm>
          <a:prstGeom prst="rect">
            <a:avLst/>
          </a:prstGeom>
        </p:spPr>
      </p:pic>
      <p:pic>
        <p:nvPicPr>
          <p:cNvPr id="29" name="Picture 28">
            <a:extLst>
              <a:ext uri="{FF2B5EF4-FFF2-40B4-BE49-F238E27FC236}">
                <a16:creationId xmlns:a16="http://schemas.microsoft.com/office/drawing/2014/main" id="{1C60E89B-367C-4176-A421-2A9AB6668DF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32670" y="4100885"/>
            <a:ext cx="1416226" cy="1416226"/>
          </a:xfrm>
          <a:prstGeom prst="rect">
            <a:avLst/>
          </a:prstGeom>
        </p:spPr>
      </p:pic>
      <p:pic>
        <p:nvPicPr>
          <p:cNvPr id="31" name="Picture 30">
            <a:extLst>
              <a:ext uri="{FF2B5EF4-FFF2-40B4-BE49-F238E27FC236}">
                <a16:creationId xmlns:a16="http://schemas.microsoft.com/office/drawing/2014/main" id="{4D0F3CED-1F14-4B11-8E7E-EEC31CF0CBB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99386" y="4098141"/>
            <a:ext cx="1419860" cy="1419860"/>
          </a:xfrm>
          <a:prstGeom prst="rect">
            <a:avLst/>
          </a:prstGeom>
        </p:spPr>
      </p:pic>
      <p:sp>
        <p:nvSpPr>
          <p:cNvPr id="32" name="TextBox 31">
            <a:extLst>
              <a:ext uri="{FF2B5EF4-FFF2-40B4-BE49-F238E27FC236}">
                <a16:creationId xmlns:a16="http://schemas.microsoft.com/office/drawing/2014/main" id="{7272AAF6-BF13-42DD-9C98-48F82918C046}"/>
              </a:ext>
            </a:extLst>
          </p:cNvPr>
          <p:cNvSpPr txBox="1"/>
          <p:nvPr/>
        </p:nvSpPr>
        <p:spPr>
          <a:xfrm>
            <a:off x="180000" y="3429000"/>
            <a:ext cx="5258382" cy="830997"/>
          </a:xfrm>
          <a:prstGeom prst="rect">
            <a:avLst/>
          </a:prstGeom>
          <a:noFill/>
        </p:spPr>
        <p:txBody>
          <a:bodyPr wrap="square" rtlCol="0">
            <a:spAutoFit/>
          </a:bodyPr>
          <a:lstStyle/>
          <a:p>
            <a:pPr algn="l"/>
            <a:r>
              <a:rPr lang="fr-FR" sz="2400" b="1" dirty="0">
                <a:solidFill>
                  <a:schemeClr val="accent5">
                    <a:lumMod val="50000"/>
                  </a:schemeClr>
                </a:solidFill>
                <a:latin typeface="Century Gothic" panose="020B0502020202020204" pitchFamily="34" charset="0"/>
              </a:rPr>
              <a:t>À dix heures trente</a:t>
            </a:r>
            <a:r>
              <a:rPr lang="fr-FR" sz="2400" dirty="0">
                <a:solidFill>
                  <a:schemeClr val="accent5">
                    <a:lumMod val="50000"/>
                  </a:schemeClr>
                </a:solidFill>
                <a:latin typeface="Century Gothic" panose="020B0502020202020204" pitchFamily="34" charset="0"/>
              </a:rPr>
              <a:t>, Amir prend le petit-déjeuner.</a:t>
            </a:r>
            <a:endParaRPr lang="fr-FR" sz="2400" dirty="0">
              <a:solidFill>
                <a:schemeClr val="accent5">
                  <a:lumMod val="50000"/>
                </a:schemeClr>
              </a:solidFill>
            </a:endParaRPr>
          </a:p>
        </p:txBody>
      </p:sp>
      <p:sp>
        <p:nvSpPr>
          <p:cNvPr id="33" name="TextBox 32">
            <a:extLst>
              <a:ext uri="{FF2B5EF4-FFF2-40B4-BE49-F238E27FC236}">
                <a16:creationId xmlns:a16="http://schemas.microsoft.com/office/drawing/2014/main" id="{2714631A-C42E-4A57-B14A-B790471EF495}"/>
              </a:ext>
            </a:extLst>
          </p:cNvPr>
          <p:cNvSpPr txBox="1"/>
          <p:nvPr/>
        </p:nvSpPr>
        <p:spPr>
          <a:xfrm>
            <a:off x="6328301" y="3430157"/>
            <a:ext cx="5592248" cy="830997"/>
          </a:xfrm>
          <a:prstGeom prst="rect">
            <a:avLst/>
          </a:prstGeom>
          <a:noFill/>
        </p:spPr>
        <p:txBody>
          <a:bodyPr wrap="square" rtlCol="0">
            <a:spAutoFit/>
          </a:bodyPr>
          <a:lstStyle/>
          <a:p>
            <a:pPr algn="l"/>
            <a:r>
              <a:rPr lang="fr-FR" sz="2400" b="1" dirty="0">
                <a:solidFill>
                  <a:schemeClr val="accent5">
                    <a:lumMod val="50000"/>
                  </a:schemeClr>
                </a:solidFill>
                <a:latin typeface="Century Gothic" panose="020B0502020202020204" pitchFamily="34" charset="0"/>
              </a:rPr>
              <a:t>À treize heures quarante-cinq</a:t>
            </a:r>
            <a:r>
              <a:rPr lang="fr-FR" sz="2400" dirty="0">
                <a:solidFill>
                  <a:schemeClr val="accent5">
                    <a:lumMod val="50000"/>
                  </a:schemeClr>
                </a:solidFill>
                <a:latin typeface="Century Gothic" panose="020B0502020202020204" pitchFamily="34" charset="0"/>
              </a:rPr>
              <a:t>, il va au parc avec Apollon.</a:t>
            </a:r>
            <a:endParaRPr lang="fr-FR" sz="2400" dirty="0">
              <a:solidFill>
                <a:schemeClr val="accent5">
                  <a:lumMod val="50000"/>
                </a:schemeClr>
              </a:solidFill>
            </a:endParaRPr>
          </a:p>
        </p:txBody>
      </p:sp>
      <p:sp>
        <p:nvSpPr>
          <p:cNvPr id="34" name="TextBox 33">
            <a:extLst>
              <a:ext uri="{FF2B5EF4-FFF2-40B4-BE49-F238E27FC236}">
                <a16:creationId xmlns:a16="http://schemas.microsoft.com/office/drawing/2014/main" id="{10160379-4DBB-4B36-930C-AE3AABE50E5F}"/>
              </a:ext>
            </a:extLst>
          </p:cNvPr>
          <p:cNvSpPr txBox="1"/>
          <p:nvPr/>
        </p:nvSpPr>
        <p:spPr>
          <a:xfrm>
            <a:off x="147669" y="5535650"/>
            <a:ext cx="5545007" cy="830997"/>
          </a:xfrm>
          <a:prstGeom prst="rect">
            <a:avLst/>
          </a:prstGeom>
          <a:noFill/>
        </p:spPr>
        <p:txBody>
          <a:bodyPr wrap="square" rtlCol="0">
            <a:spAutoFit/>
          </a:bodyPr>
          <a:lstStyle/>
          <a:p>
            <a:pPr algn="l"/>
            <a:r>
              <a:rPr lang="fr-FR" sz="2400" b="1" dirty="0">
                <a:solidFill>
                  <a:schemeClr val="accent5">
                    <a:lumMod val="50000"/>
                  </a:schemeClr>
                </a:solidFill>
                <a:latin typeface="Century Gothic" panose="020B0502020202020204" pitchFamily="34" charset="0"/>
              </a:rPr>
              <a:t>À seize heures trente-cinq</a:t>
            </a:r>
            <a:r>
              <a:rPr lang="fr-FR" sz="2400" dirty="0">
                <a:solidFill>
                  <a:schemeClr val="accent5">
                    <a:lumMod val="50000"/>
                  </a:schemeClr>
                </a:solidFill>
                <a:latin typeface="Century Gothic" panose="020B0502020202020204" pitchFamily="34" charset="0"/>
              </a:rPr>
              <a:t>, il fait ses devoirs d’anglais. </a:t>
            </a:r>
            <a:endParaRPr lang="fr-FR" sz="2400" dirty="0">
              <a:solidFill>
                <a:schemeClr val="accent5">
                  <a:lumMod val="50000"/>
                </a:schemeClr>
              </a:solidFill>
            </a:endParaRPr>
          </a:p>
        </p:txBody>
      </p:sp>
      <p:sp>
        <p:nvSpPr>
          <p:cNvPr id="35" name="TextBox 34">
            <a:extLst>
              <a:ext uri="{FF2B5EF4-FFF2-40B4-BE49-F238E27FC236}">
                <a16:creationId xmlns:a16="http://schemas.microsoft.com/office/drawing/2014/main" id="{8C6B6F51-F867-4FEA-A40D-04FE716FDEC9}"/>
              </a:ext>
            </a:extLst>
          </p:cNvPr>
          <p:cNvSpPr txBox="1"/>
          <p:nvPr/>
        </p:nvSpPr>
        <p:spPr>
          <a:xfrm>
            <a:off x="6044960" y="5535000"/>
            <a:ext cx="5514287" cy="830997"/>
          </a:xfrm>
          <a:prstGeom prst="rect">
            <a:avLst/>
          </a:prstGeom>
          <a:noFill/>
        </p:spPr>
        <p:txBody>
          <a:bodyPr wrap="square" rtlCol="0">
            <a:spAutoFit/>
          </a:bodyPr>
          <a:lstStyle/>
          <a:p>
            <a:pPr algn="l"/>
            <a:r>
              <a:rPr lang="fr-FR" sz="2400" b="1" dirty="0">
                <a:solidFill>
                  <a:schemeClr val="accent5">
                    <a:lumMod val="50000"/>
                  </a:schemeClr>
                </a:solidFill>
                <a:latin typeface="Century Gothic" panose="020B0502020202020204" pitchFamily="34" charset="0"/>
              </a:rPr>
              <a:t>À dix-neuf heures quinze</a:t>
            </a:r>
            <a:r>
              <a:rPr lang="fr-FR" sz="2400" dirty="0">
                <a:solidFill>
                  <a:schemeClr val="accent5">
                    <a:lumMod val="50000"/>
                  </a:schemeClr>
                </a:solidFill>
                <a:latin typeface="Century Gothic" panose="020B0502020202020204" pitchFamily="34" charset="0"/>
              </a:rPr>
              <a:t>, il mange avec sa famille.</a:t>
            </a:r>
            <a:endParaRPr lang="fr-FR" sz="2400" dirty="0">
              <a:solidFill>
                <a:schemeClr val="accent5">
                  <a:lumMod val="50000"/>
                </a:schemeClr>
              </a:solidFill>
            </a:endParaRPr>
          </a:p>
        </p:txBody>
      </p:sp>
      <p:sp>
        <p:nvSpPr>
          <p:cNvPr id="3" name="Rectangle: Rounded Corners 2">
            <a:extLst>
              <a:ext uri="{FF2B5EF4-FFF2-40B4-BE49-F238E27FC236}">
                <a16:creationId xmlns:a16="http://schemas.microsoft.com/office/drawing/2014/main" id="{4B1467BA-957B-411A-B3DE-CCDF32399519}"/>
              </a:ext>
            </a:extLst>
          </p:cNvPr>
          <p:cNvSpPr/>
          <p:nvPr/>
        </p:nvSpPr>
        <p:spPr>
          <a:xfrm>
            <a:off x="302029" y="2838328"/>
            <a:ext cx="1285531" cy="46021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10h30</a:t>
            </a:r>
          </a:p>
        </p:txBody>
      </p:sp>
      <p:sp>
        <p:nvSpPr>
          <p:cNvPr id="26" name="Rectangle: Rounded Corners 25">
            <a:extLst>
              <a:ext uri="{FF2B5EF4-FFF2-40B4-BE49-F238E27FC236}">
                <a16:creationId xmlns:a16="http://schemas.microsoft.com/office/drawing/2014/main" id="{715ACF32-814A-472D-B8A2-7696F6925C9E}"/>
              </a:ext>
            </a:extLst>
          </p:cNvPr>
          <p:cNvSpPr/>
          <p:nvPr/>
        </p:nvSpPr>
        <p:spPr>
          <a:xfrm>
            <a:off x="10413456" y="2836386"/>
            <a:ext cx="1285531" cy="46021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13h45</a:t>
            </a:r>
          </a:p>
        </p:txBody>
      </p:sp>
      <p:sp>
        <p:nvSpPr>
          <p:cNvPr id="28" name="Rectangle: Rounded Corners 27">
            <a:extLst>
              <a:ext uri="{FF2B5EF4-FFF2-40B4-BE49-F238E27FC236}">
                <a16:creationId xmlns:a16="http://schemas.microsoft.com/office/drawing/2014/main" id="{A4B5A998-F312-49D4-8BD7-DBA40525EA66}"/>
              </a:ext>
            </a:extLst>
          </p:cNvPr>
          <p:cNvSpPr/>
          <p:nvPr/>
        </p:nvSpPr>
        <p:spPr>
          <a:xfrm>
            <a:off x="317536" y="5065149"/>
            <a:ext cx="1285531" cy="46021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16h35</a:t>
            </a:r>
          </a:p>
        </p:txBody>
      </p:sp>
      <p:sp>
        <p:nvSpPr>
          <p:cNvPr id="30" name="Rectangle: Rounded Corners 29">
            <a:extLst>
              <a:ext uri="{FF2B5EF4-FFF2-40B4-BE49-F238E27FC236}">
                <a16:creationId xmlns:a16="http://schemas.microsoft.com/office/drawing/2014/main" id="{0E85B779-68AC-49B2-807D-92CE55F09F89}"/>
              </a:ext>
            </a:extLst>
          </p:cNvPr>
          <p:cNvSpPr/>
          <p:nvPr/>
        </p:nvSpPr>
        <p:spPr>
          <a:xfrm>
            <a:off x="10441309" y="5065149"/>
            <a:ext cx="1285531" cy="46021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19h15</a:t>
            </a:r>
          </a:p>
        </p:txBody>
      </p:sp>
      <p:sp>
        <p:nvSpPr>
          <p:cNvPr id="36" name="Rounded Rectangle 46">
            <a:extLst>
              <a:ext uri="{FF2B5EF4-FFF2-40B4-BE49-F238E27FC236}">
                <a16:creationId xmlns:a16="http://schemas.microsoft.com/office/drawing/2014/main" id="{2EEFA01A-E479-401E-953D-E20E251EB57E}"/>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7" name="TextBox 36">
            <a:extLst>
              <a:ext uri="{FF2B5EF4-FFF2-40B4-BE49-F238E27FC236}">
                <a16:creationId xmlns:a16="http://schemas.microsoft.com/office/drawing/2014/main" id="{79B154C8-E46F-454B-9A99-100D6D36F16B}"/>
              </a:ext>
            </a:extLst>
          </p:cNvPr>
          <p:cNvSpPr txBox="1"/>
          <p:nvPr/>
        </p:nvSpPr>
        <p:spPr>
          <a:xfrm>
            <a:off x="180000" y="1245600"/>
            <a:ext cx="8280000" cy="461665"/>
          </a:xfrm>
          <a:prstGeom prst="rect">
            <a:avLst/>
          </a:prstGeom>
          <a:solidFill>
            <a:schemeClr val="bg1"/>
          </a:solidFill>
        </p:spPr>
        <p:txBody>
          <a:bodyPr wrap="square" rtlCol="0">
            <a:spAutoFit/>
          </a:bodyPr>
          <a:lstStyle/>
          <a:p>
            <a:pPr algn="l"/>
            <a:r>
              <a:rPr lang="fr-FR" sz="2400" dirty="0" err="1">
                <a:solidFill>
                  <a:schemeClr val="accent5">
                    <a:lumMod val="50000"/>
                  </a:schemeClr>
                </a:solidFill>
              </a:rPr>
              <a:t>Now</a:t>
            </a:r>
            <a:r>
              <a:rPr lang="fr-FR" sz="2400" dirty="0">
                <a:solidFill>
                  <a:schemeClr val="accent5">
                    <a:lumMod val="50000"/>
                  </a:schemeClr>
                </a:solidFill>
              </a:rPr>
              <a:t> </a:t>
            </a:r>
            <a:r>
              <a:rPr lang="fr-FR" sz="2400" dirty="0" err="1">
                <a:solidFill>
                  <a:schemeClr val="accent5">
                    <a:lumMod val="50000"/>
                  </a:schemeClr>
                </a:solidFill>
              </a:rPr>
              <a:t>write</a:t>
            </a:r>
            <a:r>
              <a:rPr lang="fr-FR" sz="2400" dirty="0">
                <a:solidFill>
                  <a:schemeClr val="accent5">
                    <a:lumMod val="50000"/>
                  </a:schemeClr>
                </a:solidFill>
              </a:rPr>
              <a:t> the times in </a:t>
            </a:r>
            <a:r>
              <a:rPr lang="fr-FR" sz="2400" b="1" dirty="0">
                <a:solidFill>
                  <a:schemeClr val="accent5">
                    <a:lumMod val="50000"/>
                  </a:schemeClr>
                </a:solidFill>
              </a:rPr>
              <a:t>12-hour time</a:t>
            </a:r>
            <a:r>
              <a:rPr lang="fr-FR" sz="2400" dirty="0">
                <a:solidFill>
                  <a:schemeClr val="accent5">
                    <a:lumMod val="50000"/>
                  </a:schemeClr>
                </a:solidFill>
              </a:rPr>
              <a:t>, </a:t>
            </a:r>
            <a:r>
              <a:rPr lang="fr-FR" sz="2400" dirty="0" err="1">
                <a:solidFill>
                  <a:schemeClr val="accent5">
                    <a:lumMod val="50000"/>
                  </a:schemeClr>
                </a:solidFill>
              </a:rPr>
              <a:t>using</a:t>
            </a:r>
            <a:r>
              <a:rPr lang="fr-FR" sz="2400" dirty="0">
                <a:solidFill>
                  <a:schemeClr val="accent5">
                    <a:lumMod val="50000"/>
                  </a:schemeClr>
                </a:solidFill>
              </a:rPr>
              <a:t> </a:t>
            </a:r>
            <a:r>
              <a:rPr lang="fr-FR" sz="2400" b="1" dirty="0" err="1">
                <a:solidFill>
                  <a:schemeClr val="accent5">
                    <a:lumMod val="50000"/>
                  </a:schemeClr>
                </a:solidFill>
              </a:rPr>
              <a:t>am</a:t>
            </a:r>
            <a:r>
              <a:rPr lang="fr-FR" sz="2400" b="1" dirty="0">
                <a:solidFill>
                  <a:schemeClr val="accent5">
                    <a:lumMod val="50000"/>
                  </a:schemeClr>
                </a:solidFill>
              </a:rPr>
              <a:t> </a:t>
            </a:r>
            <a:r>
              <a:rPr lang="fr-FR" sz="2400" dirty="0">
                <a:solidFill>
                  <a:schemeClr val="accent5">
                    <a:lumMod val="50000"/>
                  </a:schemeClr>
                </a:solidFill>
              </a:rPr>
              <a:t>or </a:t>
            </a:r>
            <a:r>
              <a:rPr lang="fr-FR" sz="2400" b="1" dirty="0">
                <a:solidFill>
                  <a:schemeClr val="accent5">
                    <a:lumMod val="50000"/>
                  </a:schemeClr>
                </a:solidFill>
              </a:rPr>
              <a:t>pm.</a:t>
            </a:r>
            <a:r>
              <a:rPr lang="fr-FR" sz="2400" dirty="0">
                <a:solidFill>
                  <a:schemeClr val="accent5">
                    <a:lumMod val="50000"/>
                  </a:schemeClr>
                </a:solidFill>
              </a:rPr>
              <a:t> </a:t>
            </a:r>
          </a:p>
        </p:txBody>
      </p:sp>
      <p:sp>
        <p:nvSpPr>
          <p:cNvPr id="38" name="Rectangle: Rounded Corners 37">
            <a:extLst>
              <a:ext uri="{FF2B5EF4-FFF2-40B4-BE49-F238E27FC236}">
                <a16:creationId xmlns:a16="http://schemas.microsoft.com/office/drawing/2014/main" id="{83E6AFB3-09A2-45A4-96E9-A025BD915ACF}"/>
              </a:ext>
            </a:extLst>
          </p:cNvPr>
          <p:cNvSpPr/>
          <p:nvPr/>
        </p:nvSpPr>
        <p:spPr>
          <a:xfrm>
            <a:off x="302400" y="2836800"/>
            <a:ext cx="1285531" cy="46021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10:30am</a:t>
            </a:r>
          </a:p>
        </p:txBody>
      </p:sp>
      <p:sp>
        <p:nvSpPr>
          <p:cNvPr id="39" name="Rectangle: Rounded Corners 38">
            <a:extLst>
              <a:ext uri="{FF2B5EF4-FFF2-40B4-BE49-F238E27FC236}">
                <a16:creationId xmlns:a16="http://schemas.microsoft.com/office/drawing/2014/main" id="{AA8C4313-1653-4F6C-93FF-C88E89282946}"/>
              </a:ext>
            </a:extLst>
          </p:cNvPr>
          <p:cNvSpPr/>
          <p:nvPr/>
        </p:nvSpPr>
        <p:spPr>
          <a:xfrm>
            <a:off x="10413456" y="2836800"/>
            <a:ext cx="1285531" cy="46021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1:45pm</a:t>
            </a:r>
          </a:p>
        </p:txBody>
      </p:sp>
      <p:sp>
        <p:nvSpPr>
          <p:cNvPr id="40" name="Rectangle: Rounded Corners 39">
            <a:extLst>
              <a:ext uri="{FF2B5EF4-FFF2-40B4-BE49-F238E27FC236}">
                <a16:creationId xmlns:a16="http://schemas.microsoft.com/office/drawing/2014/main" id="{B378894A-4F08-4C9C-904B-51F42EB2B7D0}"/>
              </a:ext>
            </a:extLst>
          </p:cNvPr>
          <p:cNvSpPr/>
          <p:nvPr/>
        </p:nvSpPr>
        <p:spPr>
          <a:xfrm>
            <a:off x="314728" y="5054866"/>
            <a:ext cx="1285531" cy="46021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16h35</a:t>
            </a:r>
          </a:p>
        </p:txBody>
      </p:sp>
      <p:sp>
        <p:nvSpPr>
          <p:cNvPr id="41" name="Rectangle: Rounded Corners 40">
            <a:extLst>
              <a:ext uri="{FF2B5EF4-FFF2-40B4-BE49-F238E27FC236}">
                <a16:creationId xmlns:a16="http://schemas.microsoft.com/office/drawing/2014/main" id="{766DBD89-B404-4BB3-B2F5-A0B0000A8D41}"/>
              </a:ext>
            </a:extLst>
          </p:cNvPr>
          <p:cNvSpPr/>
          <p:nvPr/>
        </p:nvSpPr>
        <p:spPr>
          <a:xfrm>
            <a:off x="313200" y="5054400"/>
            <a:ext cx="1285531" cy="46021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4:35pm</a:t>
            </a:r>
          </a:p>
        </p:txBody>
      </p:sp>
      <p:sp>
        <p:nvSpPr>
          <p:cNvPr id="42" name="Rectangle: Rounded Corners 41">
            <a:extLst>
              <a:ext uri="{FF2B5EF4-FFF2-40B4-BE49-F238E27FC236}">
                <a16:creationId xmlns:a16="http://schemas.microsoft.com/office/drawing/2014/main" id="{64CC1976-3DB6-4FEE-B5E8-8D57653D1D74}"/>
              </a:ext>
            </a:extLst>
          </p:cNvPr>
          <p:cNvSpPr/>
          <p:nvPr/>
        </p:nvSpPr>
        <p:spPr>
          <a:xfrm>
            <a:off x="10440000" y="5065200"/>
            <a:ext cx="1285531" cy="46021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7:15pm</a:t>
            </a:r>
          </a:p>
        </p:txBody>
      </p:sp>
    </p:spTree>
    <p:extLst>
      <p:ext uri="{BB962C8B-B14F-4D97-AF65-F5344CB8AC3E}">
        <p14:creationId xmlns:p14="http://schemas.microsoft.com/office/powerpoint/2010/main" val="208688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1" grpId="0"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a:t>
            </a:r>
            <a:r>
              <a:rPr lang="en-GB" sz="3600" b="1" dirty="0" err="1">
                <a:solidFill>
                  <a:schemeClr val="bg1"/>
                </a:solidFill>
              </a:rPr>
              <a:t>samedi</a:t>
            </a:r>
            <a:r>
              <a:rPr lang="en-GB" sz="3600" b="1" dirty="0">
                <a:solidFill>
                  <a:schemeClr val="bg1"/>
                </a:solidFill>
              </a:rPr>
              <a:t> </a:t>
            </a:r>
            <a:r>
              <a:rPr lang="en-GB" sz="3600" b="1" dirty="0" err="1">
                <a:solidFill>
                  <a:schemeClr val="bg1"/>
                </a:solidFill>
              </a:rPr>
              <a:t>d’Océane</a:t>
            </a:r>
            <a:endParaRPr lang="en-GB" sz="3600" b="1" dirty="0">
              <a:solidFill>
                <a:schemeClr val="bg1"/>
              </a:solidFill>
            </a:endParaRPr>
          </a:p>
        </p:txBody>
      </p:sp>
      <p:pic>
        <p:nvPicPr>
          <p:cNvPr id="3" name="Picture 2">
            <a:extLst>
              <a:ext uri="{FF2B5EF4-FFF2-40B4-BE49-F238E27FC236}">
                <a16:creationId xmlns:a16="http://schemas.microsoft.com/office/drawing/2014/main" id="{B95E74CE-6D86-4E07-B063-15729C279F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569" y="1906558"/>
            <a:ext cx="2328239" cy="1371479"/>
          </a:xfrm>
          <a:prstGeom prst="rect">
            <a:avLst/>
          </a:prstGeom>
        </p:spPr>
      </p:pic>
      <p:pic>
        <p:nvPicPr>
          <p:cNvPr id="9" name="Picture 8">
            <a:extLst>
              <a:ext uri="{FF2B5EF4-FFF2-40B4-BE49-F238E27FC236}">
                <a16:creationId xmlns:a16="http://schemas.microsoft.com/office/drawing/2014/main" id="{F3D2C460-065D-4B88-A03C-5FC099B0A3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6564" y="1374355"/>
            <a:ext cx="1681866" cy="1788030"/>
          </a:xfrm>
          <a:prstGeom prst="rect">
            <a:avLst/>
          </a:prstGeom>
        </p:spPr>
      </p:pic>
      <p:pic>
        <p:nvPicPr>
          <p:cNvPr id="11" name="Picture 10">
            <a:extLst>
              <a:ext uri="{FF2B5EF4-FFF2-40B4-BE49-F238E27FC236}">
                <a16:creationId xmlns:a16="http://schemas.microsoft.com/office/drawing/2014/main" id="{9169A25B-4065-463C-991A-993D0A5F47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341" y="3982915"/>
            <a:ext cx="2221412" cy="1598375"/>
          </a:xfrm>
          <a:prstGeom prst="rect">
            <a:avLst/>
          </a:prstGeom>
        </p:spPr>
      </p:pic>
      <p:pic>
        <p:nvPicPr>
          <p:cNvPr id="13" name="Picture 12">
            <a:extLst>
              <a:ext uri="{FF2B5EF4-FFF2-40B4-BE49-F238E27FC236}">
                <a16:creationId xmlns:a16="http://schemas.microsoft.com/office/drawing/2014/main" id="{07EAAAB4-894B-45F3-9615-263D55F388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13540" y="4014666"/>
            <a:ext cx="2427913" cy="1598376"/>
          </a:xfrm>
          <a:prstGeom prst="rect">
            <a:avLst/>
          </a:prstGeom>
        </p:spPr>
      </p:pic>
      <p:pic>
        <p:nvPicPr>
          <p:cNvPr id="17" name="Picture 16">
            <a:extLst>
              <a:ext uri="{FF2B5EF4-FFF2-40B4-BE49-F238E27FC236}">
                <a16:creationId xmlns:a16="http://schemas.microsoft.com/office/drawing/2014/main" id="{CE29BBAB-8CB0-420D-9327-3430D784A6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1469" y="3724233"/>
            <a:ext cx="1733909" cy="1733909"/>
          </a:xfrm>
          <a:prstGeom prst="rect">
            <a:avLst/>
          </a:prstGeom>
        </p:spPr>
      </p:pic>
      <p:pic>
        <p:nvPicPr>
          <p:cNvPr id="18" name="Picture 17">
            <a:extLst>
              <a:ext uri="{FF2B5EF4-FFF2-40B4-BE49-F238E27FC236}">
                <a16:creationId xmlns:a16="http://schemas.microsoft.com/office/drawing/2014/main" id="{2B1C501B-E4EA-45FA-A5D8-0D8194F306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16620" y="3724232"/>
            <a:ext cx="1733909" cy="1733909"/>
          </a:xfrm>
          <a:prstGeom prst="rect">
            <a:avLst/>
          </a:prstGeom>
        </p:spPr>
      </p:pic>
      <p:sp>
        <p:nvSpPr>
          <p:cNvPr id="19" name="TextBox 18">
            <a:extLst>
              <a:ext uri="{FF2B5EF4-FFF2-40B4-BE49-F238E27FC236}">
                <a16:creationId xmlns:a16="http://schemas.microsoft.com/office/drawing/2014/main" id="{FE0098F5-B706-44BD-B479-AFE6F61312E8}"/>
              </a:ext>
            </a:extLst>
          </p:cNvPr>
          <p:cNvSpPr txBox="1"/>
          <p:nvPr/>
        </p:nvSpPr>
        <p:spPr>
          <a:xfrm>
            <a:off x="8283574" y="5806441"/>
            <a:ext cx="3208766"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À </a:t>
            </a:r>
            <a:r>
              <a:rPr lang="fr-FR" sz="2400" b="1" dirty="0">
                <a:solidFill>
                  <a:schemeClr val="accent5">
                    <a:lumMod val="50000"/>
                  </a:schemeClr>
                </a:solidFill>
                <a:latin typeface="Century Gothic" panose="020B0502020202020204" pitchFamily="34" charset="0"/>
              </a:rPr>
              <a:t>14h45</a:t>
            </a:r>
            <a:r>
              <a:rPr lang="fr-FR" sz="2400" dirty="0">
                <a:solidFill>
                  <a:schemeClr val="accent5">
                    <a:lumMod val="50000"/>
                  </a:schemeClr>
                </a:solidFill>
                <a:latin typeface="Century Gothic" panose="020B0502020202020204" pitchFamily="34" charset="0"/>
              </a:rPr>
              <a:t>, elle étudie.</a:t>
            </a:r>
            <a:endParaRPr lang="fr-FR" sz="2400" dirty="0">
              <a:solidFill>
                <a:schemeClr val="accent5">
                  <a:lumMod val="50000"/>
                </a:schemeClr>
              </a:solidFill>
            </a:endParaRPr>
          </a:p>
        </p:txBody>
      </p:sp>
      <p:sp>
        <p:nvSpPr>
          <p:cNvPr id="20" name="TextBox 19">
            <a:extLst>
              <a:ext uri="{FF2B5EF4-FFF2-40B4-BE49-F238E27FC236}">
                <a16:creationId xmlns:a16="http://schemas.microsoft.com/office/drawing/2014/main" id="{CC2170C9-F04D-45FE-A9E9-507949FB65B2}"/>
              </a:ext>
            </a:extLst>
          </p:cNvPr>
          <p:cNvSpPr txBox="1"/>
          <p:nvPr/>
        </p:nvSpPr>
        <p:spPr>
          <a:xfrm>
            <a:off x="7416620" y="3445200"/>
            <a:ext cx="4442533"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À </a:t>
            </a:r>
            <a:r>
              <a:rPr lang="fr-FR" sz="2400" b="1" dirty="0">
                <a:solidFill>
                  <a:schemeClr val="accent5">
                    <a:lumMod val="50000"/>
                  </a:schemeClr>
                </a:solidFill>
                <a:latin typeface="Century Gothic" panose="020B0502020202020204" pitchFamily="34" charset="0"/>
              </a:rPr>
              <a:t>11h20</a:t>
            </a:r>
            <a:r>
              <a:rPr lang="fr-FR" sz="2400" dirty="0">
                <a:solidFill>
                  <a:schemeClr val="accent5">
                    <a:lumMod val="50000"/>
                  </a:schemeClr>
                </a:solidFill>
                <a:latin typeface="Century Gothic" panose="020B0502020202020204" pitchFamily="34" charset="0"/>
              </a:rPr>
              <a:t>, elle joue au basket.</a:t>
            </a:r>
            <a:endParaRPr lang="fr-FR" sz="2400" dirty="0">
              <a:solidFill>
                <a:schemeClr val="accent5">
                  <a:lumMod val="50000"/>
                </a:schemeClr>
              </a:solidFill>
            </a:endParaRPr>
          </a:p>
        </p:txBody>
      </p:sp>
      <p:sp>
        <p:nvSpPr>
          <p:cNvPr id="21" name="TextBox 20">
            <a:extLst>
              <a:ext uri="{FF2B5EF4-FFF2-40B4-BE49-F238E27FC236}">
                <a16:creationId xmlns:a16="http://schemas.microsoft.com/office/drawing/2014/main" id="{9069B787-CE43-4BE3-BBFF-D75385C02477}"/>
              </a:ext>
            </a:extLst>
          </p:cNvPr>
          <p:cNvSpPr txBox="1"/>
          <p:nvPr/>
        </p:nvSpPr>
        <p:spPr>
          <a:xfrm>
            <a:off x="185751" y="5806442"/>
            <a:ext cx="4938340"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À </a:t>
            </a:r>
            <a:r>
              <a:rPr lang="fr-FR" sz="2400" b="1" dirty="0">
                <a:solidFill>
                  <a:schemeClr val="accent5">
                    <a:lumMod val="50000"/>
                  </a:schemeClr>
                </a:solidFill>
                <a:latin typeface="Century Gothic" panose="020B0502020202020204" pitchFamily="34" charset="0"/>
              </a:rPr>
              <a:t>13h40</a:t>
            </a:r>
            <a:r>
              <a:rPr lang="fr-FR" sz="2400" dirty="0">
                <a:solidFill>
                  <a:schemeClr val="accent5">
                    <a:lumMod val="50000"/>
                  </a:schemeClr>
                </a:solidFill>
                <a:latin typeface="Century Gothic" panose="020B0502020202020204" pitchFamily="34" charset="0"/>
              </a:rPr>
              <a:t>, elle prend le déjeuner.</a:t>
            </a:r>
            <a:endParaRPr lang="fr-FR" sz="2400" dirty="0">
              <a:solidFill>
                <a:schemeClr val="accent5">
                  <a:lumMod val="50000"/>
                </a:schemeClr>
              </a:solidFill>
            </a:endParaRPr>
          </a:p>
        </p:txBody>
      </p:sp>
      <p:sp>
        <p:nvSpPr>
          <p:cNvPr id="22" name="TextBox 21">
            <a:extLst>
              <a:ext uri="{FF2B5EF4-FFF2-40B4-BE49-F238E27FC236}">
                <a16:creationId xmlns:a16="http://schemas.microsoft.com/office/drawing/2014/main" id="{10AE3BBA-03D8-4E89-ABFF-869CECB1B5B8}"/>
              </a:ext>
            </a:extLst>
          </p:cNvPr>
          <p:cNvSpPr txBox="1"/>
          <p:nvPr/>
        </p:nvSpPr>
        <p:spPr>
          <a:xfrm>
            <a:off x="332847" y="3444131"/>
            <a:ext cx="6137672" cy="461665"/>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À </a:t>
            </a:r>
            <a:r>
              <a:rPr lang="fr-FR" sz="2400" b="1" dirty="0">
                <a:solidFill>
                  <a:schemeClr val="accent5">
                    <a:lumMod val="50000"/>
                  </a:schemeClr>
                </a:solidFill>
                <a:latin typeface="Century Gothic" panose="020B0502020202020204" pitchFamily="34" charset="0"/>
              </a:rPr>
              <a:t>8h30</a:t>
            </a:r>
            <a:r>
              <a:rPr lang="fr-FR" sz="2400" dirty="0">
                <a:solidFill>
                  <a:schemeClr val="accent5">
                    <a:lumMod val="50000"/>
                  </a:schemeClr>
                </a:solidFill>
                <a:latin typeface="Century Gothic" panose="020B0502020202020204" pitchFamily="34" charset="0"/>
              </a:rPr>
              <a:t>, Océane fait de la natation.</a:t>
            </a:r>
            <a:endParaRPr lang="fr-FR" sz="2400" dirty="0">
              <a:solidFill>
                <a:schemeClr val="accent5">
                  <a:lumMod val="50000"/>
                </a:schemeClr>
              </a:solidFill>
            </a:endParaRPr>
          </a:p>
        </p:txBody>
      </p:sp>
      <p:sp>
        <p:nvSpPr>
          <p:cNvPr id="23" name="TextBox 22">
            <a:extLst>
              <a:ext uri="{FF2B5EF4-FFF2-40B4-BE49-F238E27FC236}">
                <a16:creationId xmlns:a16="http://schemas.microsoft.com/office/drawing/2014/main" id="{1F3069AE-DE39-43E8-96D2-5779D67E8D9C}"/>
              </a:ext>
            </a:extLst>
          </p:cNvPr>
          <p:cNvSpPr txBox="1"/>
          <p:nvPr/>
        </p:nvSpPr>
        <p:spPr>
          <a:xfrm>
            <a:off x="180000" y="1244950"/>
            <a:ext cx="11729920" cy="461665"/>
          </a:xfrm>
          <a:prstGeom prst="rect">
            <a:avLst/>
          </a:prstGeom>
          <a:noFill/>
        </p:spPr>
        <p:txBody>
          <a:bodyPr wrap="square" rtlCol="0">
            <a:spAutoFit/>
          </a:bodyPr>
          <a:lstStyle/>
          <a:p>
            <a:pPr algn="l"/>
            <a:r>
              <a:rPr lang="fr-FR" sz="2400" dirty="0">
                <a:solidFill>
                  <a:schemeClr val="accent5">
                    <a:lumMod val="50000"/>
                  </a:schemeClr>
                </a:solidFill>
              </a:rPr>
              <a:t>Écris les heures en mots.</a:t>
            </a:r>
          </a:p>
        </p:txBody>
      </p:sp>
      <p:sp>
        <p:nvSpPr>
          <p:cNvPr id="24" name="Rectangle: Rounded Corners 23">
            <a:extLst>
              <a:ext uri="{FF2B5EF4-FFF2-40B4-BE49-F238E27FC236}">
                <a16:creationId xmlns:a16="http://schemas.microsoft.com/office/drawing/2014/main" id="{BAC1A47D-641D-48AE-AF16-EC958F8D48BA}"/>
              </a:ext>
            </a:extLst>
          </p:cNvPr>
          <p:cNvSpPr/>
          <p:nvPr/>
        </p:nvSpPr>
        <p:spPr>
          <a:xfrm>
            <a:off x="302029" y="2914281"/>
            <a:ext cx="2739440" cy="46021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huit heures trente</a:t>
            </a:r>
          </a:p>
        </p:txBody>
      </p:sp>
      <p:sp>
        <p:nvSpPr>
          <p:cNvPr id="25" name="Rectangle: Rounded Corners 24">
            <a:extLst>
              <a:ext uri="{FF2B5EF4-FFF2-40B4-BE49-F238E27FC236}">
                <a16:creationId xmlns:a16="http://schemas.microsoft.com/office/drawing/2014/main" id="{B5EE6897-9756-418E-AC6E-C88398ADA3FF}"/>
              </a:ext>
            </a:extLst>
          </p:cNvPr>
          <p:cNvSpPr/>
          <p:nvPr/>
        </p:nvSpPr>
        <p:spPr>
          <a:xfrm>
            <a:off x="9119713" y="2916000"/>
            <a:ext cx="2739440" cy="46021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onze heures vingt</a:t>
            </a:r>
          </a:p>
        </p:txBody>
      </p:sp>
      <p:sp>
        <p:nvSpPr>
          <p:cNvPr id="26" name="Rectangle: Rounded Corners 25">
            <a:extLst>
              <a:ext uri="{FF2B5EF4-FFF2-40B4-BE49-F238E27FC236}">
                <a16:creationId xmlns:a16="http://schemas.microsoft.com/office/drawing/2014/main" id="{22293BA4-B562-4C2C-B54C-C35F30418496}"/>
              </a:ext>
            </a:extLst>
          </p:cNvPr>
          <p:cNvSpPr/>
          <p:nvPr/>
        </p:nvSpPr>
        <p:spPr>
          <a:xfrm>
            <a:off x="332844" y="5335096"/>
            <a:ext cx="3218963" cy="46021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treize heures quarante</a:t>
            </a:r>
          </a:p>
        </p:txBody>
      </p:sp>
      <p:sp>
        <p:nvSpPr>
          <p:cNvPr id="27" name="Rectangle: Rounded Corners 26">
            <a:extLst>
              <a:ext uri="{FF2B5EF4-FFF2-40B4-BE49-F238E27FC236}">
                <a16:creationId xmlns:a16="http://schemas.microsoft.com/office/drawing/2014/main" id="{DE262AE4-EC87-4A93-8D17-7E798CBB1791}"/>
              </a:ext>
            </a:extLst>
          </p:cNvPr>
          <p:cNvSpPr/>
          <p:nvPr/>
        </p:nvSpPr>
        <p:spPr>
          <a:xfrm>
            <a:off x="7484000" y="5335200"/>
            <a:ext cx="4375153" cy="46021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quatorze heures quarante-cinq</a:t>
            </a:r>
          </a:p>
        </p:txBody>
      </p:sp>
      <p:sp>
        <p:nvSpPr>
          <p:cNvPr id="28" name="Rounded Rectangle 46">
            <a:extLst>
              <a:ext uri="{FF2B5EF4-FFF2-40B4-BE49-F238E27FC236}">
                <a16:creationId xmlns:a16="http://schemas.microsoft.com/office/drawing/2014/main" id="{4EC1515A-AD8D-47DA-B445-297AF271BBA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5CA6EF55-71B2-4E74-9B29-EC72F155E92E}"/>
              </a:ext>
            </a:extLst>
          </p:cNvPr>
          <p:cNvSpPr txBox="1"/>
          <p:nvPr/>
        </p:nvSpPr>
        <p:spPr>
          <a:xfrm>
            <a:off x="180000" y="1245600"/>
            <a:ext cx="8280000" cy="461665"/>
          </a:xfrm>
          <a:prstGeom prst="rect">
            <a:avLst/>
          </a:prstGeom>
          <a:solidFill>
            <a:schemeClr val="bg1"/>
          </a:solidFill>
        </p:spPr>
        <p:txBody>
          <a:bodyPr wrap="square" rtlCol="0">
            <a:spAutoFit/>
          </a:bodyPr>
          <a:lstStyle/>
          <a:p>
            <a:pPr algn="l"/>
            <a:r>
              <a:rPr lang="fr-FR" sz="2400" dirty="0" err="1">
                <a:solidFill>
                  <a:schemeClr val="accent5">
                    <a:lumMod val="50000"/>
                  </a:schemeClr>
                </a:solidFill>
              </a:rPr>
              <a:t>Now</a:t>
            </a:r>
            <a:r>
              <a:rPr lang="fr-FR" sz="2400" dirty="0">
                <a:solidFill>
                  <a:schemeClr val="accent5">
                    <a:lumMod val="50000"/>
                  </a:schemeClr>
                </a:solidFill>
              </a:rPr>
              <a:t> </a:t>
            </a:r>
            <a:r>
              <a:rPr lang="fr-FR" sz="2400" dirty="0" err="1">
                <a:solidFill>
                  <a:schemeClr val="accent5">
                    <a:lumMod val="50000"/>
                  </a:schemeClr>
                </a:solidFill>
              </a:rPr>
              <a:t>write</a:t>
            </a:r>
            <a:r>
              <a:rPr lang="fr-FR" sz="2400" dirty="0">
                <a:solidFill>
                  <a:schemeClr val="accent5">
                    <a:lumMod val="50000"/>
                  </a:schemeClr>
                </a:solidFill>
              </a:rPr>
              <a:t> the times in </a:t>
            </a:r>
            <a:r>
              <a:rPr lang="fr-FR" sz="2400" b="1" dirty="0">
                <a:solidFill>
                  <a:schemeClr val="accent5">
                    <a:lumMod val="50000"/>
                  </a:schemeClr>
                </a:solidFill>
              </a:rPr>
              <a:t>12-hour time</a:t>
            </a:r>
            <a:r>
              <a:rPr lang="fr-FR" sz="2400" dirty="0">
                <a:solidFill>
                  <a:schemeClr val="accent5">
                    <a:lumMod val="50000"/>
                  </a:schemeClr>
                </a:solidFill>
              </a:rPr>
              <a:t>, </a:t>
            </a:r>
            <a:r>
              <a:rPr lang="fr-FR" sz="2400" dirty="0" err="1">
                <a:solidFill>
                  <a:schemeClr val="accent5">
                    <a:lumMod val="50000"/>
                  </a:schemeClr>
                </a:solidFill>
              </a:rPr>
              <a:t>using</a:t>
            </a:r>
            <a:r>
              <a:rPr lang="fr-FR" sz="2400" dirty="0">
                <a:solidFill>
                  <a:schemeClr val="accent5">
                    <a:lumMod val="50000"/>
                  </a:schemeClr>
                </a:solidFill>
              </a:rPr>
              <a:t> </a:t>
            </a:r>
            <a:r>
              <a:rPr lang="fr-FR" sz="2400" b="1" dirty="0" err="1">
                <a:solidFill>
                  <a:schemeClr val="accent5">
                    <a:lumMod val="50000"/>
                  </a:schemeClr>
                </a:solidFill>
              </a:rPr>
              <a:t>am</a:t>
            </a:r>
            <a:r>
              <a:rPr lang="fr-FR" sz="2400" b="1" dirty="0">
                <a:solidFill>
                  <a:schemeClr val="accent5">
                    <a:lumMod val="50000"/>
                  </a:schemeClr>
                </a:solidFill>
              </a:rPr>
              <a:t> </a:t>
            </a:r>
            <a:r>
              <a:rPr lang="fr-FR" sz="2400" dirty="0">
                <a:solidFill>
                  <a:schemeClr val="accent5">
                    <a:lumMod val="50000"/>
                  </a:schemeClr>
                </a:solidFill>
              </a:rPr>
              <a:t>or </a:t>
            </a:r>
            <a:r>
              <a:rPr lang="fr-FR" sz="2400" b="1" dirty="0">
                <a:solidFill>
                  <a:schemeClr val="accent5">
                    <a:lumMod val="50000"/>
                  </a:schemeClr>
                </a:solidFill>
              </a:rPr>
              <a:t>pm.</a:t>
            </a:r>
            <a:r>
              <a:rPr lang="fr-FR" sz="2400" dirty="0">
                <a:solidFill>
                  <a:schemeClr val="accent5">
                    <a:lumMod val="50000"/>
                  </a:schemeClr>
                </a:solidFill>
              </a:rPr>
              <a:t> </a:t>
            </a:r>
          </a:p>
        </p:txBody>
      </p:sp>
      <p:pic>
        <p:nvPicPr>
          <p:cNvPr id="15" name="Picture 14">
            <a:extLst>
              <a:ext uri="{FF2B5EF4-FFF2-40B4-BE49-F238E27FC236}">
                <a16:creationId xmlns:a16="http://schemas.microsoft.com/office/drawing/2014/main" id="{52BB96BA-3DC7-4EF7-B617-56110AA28C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1470" y="1330729"/>
            <a:ext cx="1733909" cy="1733909"/>
          </a:xfrm>
          <a:prstGeom prst="rect">
            <a:avLst/>
          </a:prstGeom>
        </p:spPr>
      </p:pic>
      <p:pic>
        <p:nvPicPr>
          <p:cNvPr id="16" name="Picture 15">
            <a:extLst>
              <a:ext uri="{FF2B5EF4-FFF2-40B4-BE49-F238E27FC236}">
                <a16:creationId xmlns:a16="http://schemas.microsoft.com/office/drawing/2014/main" id="{87A611A2-4505-4D51-8118-CD60F9CCCA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16621" y="1254716"/>
            <a:ext cx="1733909" cy="1733909"/>
          </a:xfrm>
          <a:prstGeom prst="rect">
            <a:avLst/>
          </a:prstGeom>
        </p:spPr>
      </p:pic>
      <p:sp>
        <p:nvSpPr>
          <p:cNvPr id="30" name="Rectangle: Rounded Corners 29">
            <a:extLst>
              <a:ext uri="{FF2B5EF4-FFF2-40B4-BE49-F238E27FC236}">
                <a16:creationId xmlns:a16="http://schemas.microsoft.com/office/drawing/2014/main" id="{4CDFEC33-9FA1-49CF-A55F-8CF3515A8156}"/>
              </a:ext>
            </a:extLst>
          </p:cNvPr>
          <p:cNvSpPr/>
          <p:nvPr/>
        </p:nvSpPr>
        <p:spPr>
          <a:xfrm>
            <a:off x="302400" y="2916000"/>
            <a:ext cx="2739440" cy="46021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8:30am</a:t>
            </a:r>
            <a:endParaRPr lang="fr-FR" sz="2000" b="1" dirty="0">
              <a:solidFill>
                <a:schemeClr val="bg1"/>
              </a:solidFill>
            </a:endParaRPr>
          </a:p>
        </p:txBody>
      </p:sp>
      <p:sp>
        <p:nvSpPr>
          <p:cNvPr id="31" name="Rectangle: Rounded Corners 30">
            <a:extLst>
              <a:ext uri="{FF2B5EF4-FFF2-40B4-BE49-F238E27FC236}">
                <a16:creationId xmlns:a16="http://schemas.microsoft.com/office/drawing/2014/main" id="{6841B2A9-BB0A-408A-8822-20302F32FE1F}"/>
              </a:ext>
            </a:extLst>
          </p:cNvPr>
          <p:cNvSpPr/>
          <p:nvPr/>
        </p:nvSpPr>
        <p:spPr>
          <a:xfrm>
            <a:off x="9118800" y="2916000"/>
            <a:ext cx="2739440" cy="46021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11:20am</a:t>
            </a:r>
          </a:p>
        </p:txBody>
      </p:sp>
      <p:sp>
        <p:nvSpPr>
          <p:cNvPr id="32" name="Rectangle: Rounded Corners 31">
            <a:extLst>
              <a:ext uri="{FF2B5EF4-FFF2-40B4-BE49-F238E27FC236}">
                <a16:creationId xmlns:a16="http://schemas.microsoft.com/office/drawing/2014/main" id="{3C7678D3-13AB-4636-937E-5F330907825F}"/>
              </a:ext>
            </a:extLst>
          </p:cNvPr>
          <p:cNvSpPr/>
          <p:nvPr/>
        </p:nvSpPr>
        <p:spPr>
          <a:xfrm>
            <a:off x="334800" y="5335200"/>
            <a:ext cx="3218963" cy="46021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treize heures quarante</a:t>
            </a:r>
          </a:p>
        </p:txBody>
      </p:sp>
      <p:sp>
        <p:nvSpPr>
          <p:cNvPr id="33" name="Rectangle: Rounded Corners 32">
            <a:extLst>
              <a:ext uri="{FF2B5EF4-FFF2-40B4-BE49-F238E27FC236}">
                <a16:creationId xmlns:a16="http://schemas.microsoft.com/office/drawing/2014/main" id="{6283140C-ECB3-4F62-B48F-F16FF199161A}"/>
              </a:ext>
            </a:extLst>
          </p:cNvPr>
          <p:cNvSpPr/>
          <p:nvPr/>
        </p:nvSpPr>
        <p:spPr>
          <a:xfrm>
            <a:off x="7484400" y="5335200"/>
            <a:ext cx="4375153" cy="46021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quatorze heures quarante-cinq</a:t>
            </a:r>
          </a:p>
        </p:txBody>
      </p:sp>
    </p:spTree>
    <p:extLst>
      <p:ext uri="{BB962C8B-B14F-4D97-AF65-F5344CB8AC3E}">
        <p14:creationId xmlns:p14="http://schemas.microsoft.com/office/powerpoint/2010/main" val="221448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peech Bubble: Rectangle with Corners Rounded 15">
            <a:extLst>
              <a:ext uri="{FF2B5EF4-FFF2-40B4-BE49-F238E27FC236}">
                <a16:creationId xmlns:a16="http://schemas.microsoft.com/office/drawing/2014/main" id="{D1E20336-E51F-4DFB-A25E-89951F74DE3B}"/>
              </a:ext>
            </a:extLst>
          </p:cNvPr>
          <p:cNvSpPr/>
          <p:nvPr/>
        </p:nvSpPr>
        <p:spPr>
          <a:xfrm>
            <a:off x="6763498" y="4392000"/>
            <a:ext cx="4048664" cy="741872"/>
          </a:xfrm>
          <a:prstGeom prst="wedgeRoundRectCallout">
            <a:avLst>
              <a:gd name="adj1" fmla="val 66951"/>
              <a:gd name="adj2" fmla="val 2529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solidFill>
                  <a:srgbClr val="002060"/>
                </a:solidFill>
                <a:latin typeface="Century Gothic" panose="020B0502020202020204" pitchFamily="34" charset="0"/>
              </a:rPr>
              <a:t>7. Il mange </a:t>
            </a:r>
            <a:r>
              <a:rPr lang="fr-FR" sz="2000" b="1" dirty="0">
                <a:solidFill>
                  <a:srgbClr val="002060"/>
                </a:solidFill>
                <a:latin typeface="Century Gothic" panose="020B0502020202020204" pitchFamily="34" charset="0"/>
              </a:rPr>
              <a:t>à quelle heure / à 18h15 </a:t>
            </a:r>
            <a:endParaRPr lang="fr-FR" sz="2000" dirty="0">
              <a:solidFill>
                <a:srgbClr val="002060"/>
              </a:solidFill>
            </a:endParaRPr>
          </a:p>
        </p:txBody>
      </p:sp>
      <p:sp>
        <p:nvSpPr>
          <p:cNvPr id="28" name="Speech Bubble: Rectangle with Corners Rounded 27">
            <a:hlinkClick r:id="" action="ppaction://noaction">
              <a:snd r:embed="rId3" name="7 (both) la vie d'Apollon.wav"/>
            </a:hlinkClick>
            <a:extLst>
              <a:ext uri="{FF2B5EF4-FFF2-40B4-BE49-F238E27FC236}">
                <a16:creationId xmlns:a16="http://schemas.microsoft.com/office/drawing/2014/main" id="{26E92D27-02C1-4952-86D4-EE68F95C5C0D}"/>
              </a:ext>
            </a:extLst>
          </p:cNvPr>
          <p:cNvSpPr/>
          <p:nvPr/>
        </p:nvSpPr>
        <p:spPr>
          <a:xfrm>
            <a:off x="6763498" y="4392000"/>
            <a:ext cx="4048664" cy="741872"/>
          </a:xfrm>
          <a:prstGeom prst="wedgeRoundRectCallout">
            <a:avLst>
              <a:gd name="adj1" fmla="val 66951"/>
              <a:gd name="adj2" fmla="val 2529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solidFill>
                  <a:srgbClr val="002060"/>
                </a:solidFill>
                <a:latin typeface="Century Gothic" panose="020B0502020202020204" pitchFamily="34" charset="0"/>
              </a:rPr>
              <a:t>7. Il mange</a:t>
            </a:r>
            <a:r>
              <a:rPr lang="fr-FR" sz="2000" b="1" dirty="0">
                <a:solidFill>
                  <a:srgbClr val="002060"/>
                </a:solidFill>
                <a:latin typeface="Century Gothic" panose="020B0502020202020204" pitchFamily="34" charset="0"/>
              </a:rPr>
              <a:t> </a:t>
            </a:r>
            <a:r>
              <a:rPr lang="fr-FR" sz="2000" b="1" dirty="0">
                <a:solidFill>
                  <a:schemeClr val="accent2"/>
                </a:solidFill>
                <a:latin typeface="Century Gothic" panose="020B0502020202020204" pitchFamily="34" charset="0"/>
              </a:rPr>
              <a:t>à 18h15 ./.?</a:t>
            </a:r>
            <a:endParaRPr lang="fr-FR" sz="2000" dirty="0">
              <a:solidFill>
                <a:schemeClr val="accent2"/>
              </a:solidFill>
            </a:endParaRPr>
          </a:p>
        </p:txBody>
      </p:sp>
      <p:sp>
        <p:nvSpPr>
          <p:cNvPr id="33" name="Speech Bubble: Rectangle with Corners Rounded 32">
            <a:hlinkClick r:id="" action="ppaction://noaction">
              <a:snd r:embed="rId4" name="7 la vie d'Apollon.wav"/>
            </a:hlinkClick>
            <a:extLst>
              <a:ext uri="{FF2B5EF4-FFF2-40B4-BE49-F238E27FC236}">
                <a16:creationId xmlns:a16="http://schemas.microsoft.com/office/drawing/2014/main" id="{88FB0B41-80FF-43F8-B7B3-ACEA27CBF2BC}"/>
              </a:ext>
            </a:extLst>
          </p:cNvPr>
          <p:cNvSpPr/>
          <p:nvPr/>
        </p:nvSpPr>
        <p:spPr>
          <a:xfrm>
            <a:off x="6763498" y="4388666"/>
            <a:ext cx="4048664" cy="741872"/>
          </a:xfrm>
          <a:prstGeom prst="wedgeRoundRectCallout">
            <a:avLst>
              <a:gd name="adj1" fmla="val 66951"/>
              <a:gd name="adj2" fmla="val 2529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solidFill>
                  <a:srgbClr val="002060"/>
                </a:solidFill>
                <a:latin typeface="Century Gothic" panose="020B0502020202020204" pitchFamily="34" charset="0"/>
              </a:rPr>
              <a:t>7. Il mange</a:t>
            </a:r>
            <a:r>
              <a:rPr lang="fr-FR" sz="2000" b="1" dirty="0">
                <a:solidFill>
                  <a:srgbClr val="002060"/>
                </a:solidFill>
                <a:latin typeface="Century Gothic" panose="020B0502020202020204" pitchFamily="34" charset="0"/>
              </a:rPr>
              <a:t> </a:t>
            </a:r>
            <a:r>
              <a:rPr lang="fr-FR" sz="2000" b="1" dirty="0">
                <a:solidFill>
                  <a:schemeClr val="accent2"/>
                </a:solidFill>
                <a:latin typeface="Century Gothic" panose="020B0502020202020204" pitchFamily="34" charset="0"/>
              </a:rPr>
              <a:t>à quelle heure ?</a:t>
            </a:r>
            <a:endParaRPr lang="fr-FR" sz="2000" dirty="0">
              <a:solidFill>
                <a:schemeClr val="accent2"/>
              </a:solidFill>
            </a:endParaRPr>
          </a:p>
        </p:txBody>
      </p:sp>
      <p:sp>
        <p:nvSpPr>
          <p:cNvPr id="13" name="Speech Bubble: Rectangle with Corners Rounded 12">
            <a:extLst>
              <a:ext uri="{FF2B5EF4-FFF2-40B4-BE49-F238E27FC236}">
                <a16:creationId xmlns:a16="http://schemas.microsoft.com/office/drawing/2014/main" id="{2926C530-74DC-46DC-8905-8D34842018A7}"/>
              </a:ext>
            </a:extLst>
          </p:cNvPr>
          <p:cNvSpPr/>
          <p:nvPr/>
        </p:nvSpPr>
        <p:spPr>
          <a:xfrm>
            <a:off x="211347" y="5432028"/>
            <a:ext cx="4050000" cy="741872"/>
          </a:xfrm>
          <a:prstGeom prst="wedgeRoundRectCallout">
            <a:avLst>
              <a:gd name="adj1" fmla="val 66951"/>
              <a:gd name="adj2" fmla="val 2529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solidFill>
                  <a:srgbClr val="002060"/>
                </a:solidFill>
                <a:latin typeface="Century Gothic" panose="020B0502020202020204" pitchFamily="34" charset="0"/>
              </a:rPr>
              <a:t>4. Il joue dans le jardin </a:t>
            </a:r>
            <a:r>
              <a:rPr lang="fr-FR" sz="2000" b="1" dirty="0">
                <a:solidFill>
                  <a:srgbClr val="002060"/>
                </a:solidFill>
                <a:latin typeface="Century Gothic" panose="020B0502020202020204" pitchFamily="34" charset="0"/>
              </a:rPr>
              <a:t>à quelle heure / à midi</a:t>
            </a:r>
            <a:endParaRPr lang="fr-FR" sz="2000" dirty="0">
              <a:solidFill>
                <a:srgbClr val="002060"/>
              </a:solidFill>
            </a:endParaRPr>
          </a:p>
        </p:txBody>
      </p:sp>
      <p:sp>
        <p:nvSpPr>
          <p:cNvPr id="25" name="Speech Bubble: Rectangle with Corners Rounded 24">
            <a:hlinkClick r:id="" action="ppaction://noaction">
              <a:snd r:embed="rId5" name="4 (both) la vie d'Apollon.wav"/>
            </a:hlinkClick>
            <a:extLst>
              <a:ext uri="{FF2B5EF4-FFF2-40B4-BE49-F238E27FC236}">
                <a16:creationId xmlns:a16="http://schemas.microsoft.com/office/drawing/2014/main" id="{C9FAAEBC-0FA9-4D8C-BC38-DE12582B2650}"/>
              </a:ext>
            </a:extLst>
          </p:cNvPr>
          <p:cNvSpPr/>
          <p:nvPr/>
        </p:nvSpPr>
        <p:spPr>
          <a:xfrm>
            <a:off x="211346" y="5432028"/>
            <a:ext cx="4050000" cy="741872"/>
          </a:xfrm>
          <a:prstGeom prst="wedgeRoundRectCallout">
            <a:avLst>
              <a:gd name="adj1" fmla="val 66951"/>
              <a:gd name="adj2" fmla="val 2529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solidFill>
                  <a:srgbClr val="002060"/>
                </a:solidFill>
                <a:latin typeface="Century Gothic" panose="020B0502020202020204" pitchFamily="34" charset="0"/>
              </a:rPr>
              <a:t>4. Il joue dans le jardin </a:t>
            </a:r>
            <a:r>
              <a:rPr lang="fr-FR" sz="2000" b="1" dirty="0">
                <a:solidFill>
                  <a:schemeClr val="accent2"/>
                </a:solidFill>
                <a:latin typeface="Century Gothic" panose="020B0502020202020204" pitchFamily="34" charset="0"/>
              </a:rPr>
              <a:t>à midi ./?</a:t>
            </a:r>
            <a:endParaRPr lang="fr-FR" sz="2000" dirty="0">
              <a:solidFill>
                <a:schemeClr val="accent2"/>
              </a:solidFill>
            </a:endParaRPr>
          </a:p>
        </p:txBody>
      </p:sp>
      <p:sp>
        <p:nvSpPr>
          <p:cNvPr id="32" name="Speech Bubble: Rectangle with Corners Rounded 31">
            <a:hlinkClick r:id="" action="ppaction://noaction">
              <a:snd r:embed="rId6" name="4 la vie d'Apollon.wav"/>
            </a:hlinkClick>
            <a:extLst>
              <a:ext uri="{FF2B5EF4-FFF2-40B4-BE49-F238E27FC236}">
                <a16:creationId xmlns:a16="http://schemas.microsoft.com/office/drawing/2014/main" id="{BB9FB10C-EC44-448B-BF3A-5EA10F9E58BE}"/>
              </a:ext>
            </a:extLst>
          </p:cNvPr>
          <p:cNvSpPr/>
          <p:nvPr/>
        </p:nvSpPr>
        <p:spPr>
          <a:xfrm>
            <a:off x="211346" y="5437380"/>
            <a:ext cx="4050000" cy="741872"/>
          </a:xfrm>
          <a:prstGeom prst="wedgeRoundRectCallout">
            <a:avLst>
              <a:gd name="adj1" fmla="val 66951"/>
              <a:gd name="adj2" fmla="val 2529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solidFill>
                  <a:srgbClr val="002060"/>
                </a:solidFill>
                <a:latin typeface="Century Gothic" panose="020B0502020202020204" pitchFamily="34" charset="0"/>
              </a:rPr>
              <a:t>4. Il joue dans le jardin </a:t>
            </a:r>
            <a:r>
              <a:rPr lang="fr-FR" sz="2000" b="1" dirty="0">
                <a:solidFill>
                  <a:schemeClr val="accent2"/>
                </a:solidFill>
                <a:latin typeface="Century Gothic" panose="020B0502020202020204" pitchFamily="34" charset="0"/>
              </a:rPr>
              <a:t>à quelle heure ?</a:t>
            </a:r>
            <a:endParaRPr lang="fr-FR" sz="2000" dirty="0">
              <a:solidFill>
                <a:schemeClr val="accent2"/>
              </a:solidFill>
            </a:endParaRPr>
          </a:p>
        </p:txBody>
      </p:sp>
      <p:sp>
        <p:nvSpPr>
          <p:cNvPr id="12" name="Speech Bubble: Rectangle with Corners Rounded 11">
            <a:extLst>
              <a:ext uri="{FF2B5EF4-FFF2-40B4-BE49-F238E27FC236}">
                <a16:creationId xmlns:a16="http://schemas.microsoft.com/office/drawing/2014/main" id="{D94CC042-5F4D-492D-B78F-5C3F48BA093A}"/>
              </a:ext>
            </a:extLst>
          </p:cNvPr>
          <p:cNvSpPr/>
          <p:nvPr/>
        </p:nvSpPr>
        <p:spPr>
          <a:xfrm>
            <a:off x="211347" y="4392000"/>
            <a:ext cx="4050000" cy="741872"/>
          </a:xfrm>
          <a:prstGeom prst="wedgeRoundRectCallout">
            <a:avLst>
              <a:gd name="adj1" fmla="val 66951"/>
              <a:gd name="adj2" fmla="val 2529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solidFill>
                  <a:srgbClr val="002060"/>
                </a:solidFill>
                <a:latin typeface="Century Gothic" panose="020B0502020202020204" pitchFamily="34" charset="0"/>
              </a:rPr>
              <a:t>3. Il va au parc </a:t>
            </a:r>
            <a:r>
              <a:rPr lang="fr-FR" sz="2000" b="1" dirty="0">
                <a:solidFill>
                  <a:srgbClr val="002060"/>
                </a:solidFill>
                <a:latin typeface="Century Gothic" panose="020B0502020202020204" pitchFamily="34" charset="0"/>
              </a:rPr>
              <a:t>à quelle heure / à 10h10 </a:t>
            </a:r>
            <a:endParaRPr lang="fr-FR" sz="2000" b="1" dirty="0">
              <a:solidFill>
                <a:srgbClr val="002060"/>
              </a:solidFill>
            </a:endParaRPr>
          </a:p>
        </p:txBody>
      </p:sp>
      <p:sp>
        <p:nvSpPr>
          <p:cNvPr id="24" name="Speech Bubble: Rectangle with Corners Rounded 23">
            <a:hlinkClick r:id="" action="ppaction://noaction">
              <a:snd r:embed="rId7" name="3 (both) la vie d'Apollon.wav"/>
            </a:hlinkClick>
            <a:extLst>
              <a:ext uri="{FF2B5EF4-FFF2-40B4-BE49-F238E27FC236}">
                <a16:creationId xmlns:a16="http://schemas.microsoft.com/office/drawing/2014/main" id="{5046ADF2-3BD7-4EA6-BB36-0CFAC821F6B7}"/>
              </a:ext>
            </a:extLst>
          </p:cNvPr>
          <p:cNvSpPr/>
          <p:nvPr/>
        </p:nvSpPr>
        <p:spPr>
          <a:xfrm>
            <a:off x="211346" y="4392000"/>
            <a:ext cx="4050000" cy="741872"/>
          </a:xfrm>
          <a:prstGeom prst="wedgeRoundRectCallout">
            <a:avLst>
              <a:gd name="adj1" fmla="val 66951"/>
              <a:gd name="adj2" fmla="val 2529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solidFill>
                  <a:srgbClr val="002060"/>
                </a:solidFill>
                <a:latin typeface="Century Gothic" panose="020B0502020202020204" pitchFamily="34" charset="0"/>
              </a:rPr>
              <a:t>3. Il va au parc</a:t>
            </a:r>
            <a:r>
              <a:rPr lang="fr-FR" sz="2000" b="1" dirty="0">
                <a:solidFill>
                  <a:srgbClr val="002060"/>
                </a:solidFill>
                <a:latin typeface="Century Gothic" panose="020B0502020202020204" pitchFamily="34" charset="0"/>
              </a:rPr>
              <a:t> </a:t>
            </a:r>
            <a:r>
              <a:rPr lang="fr-FR" sz="2000" b="1" dirty="0">
                <a:solidFill>
                  <a:schemeClr val="accent2"/>
                </a:solidFill>
                <a:latin typeface="Century Gothic" panose="020B0502020202020204" pitchFamily="34" charset="0"/>
              </a:rPr>
              <a:t>à 10h10 ./? </a:t>
            </a:r>
            <a:endParaRPr lang="fr-FR" sz="2000" b="1" dirty="0">
              <a:solidFill>
                <a:schemeClr val="accent2"/>
              </a:solidFill>
            </a:endParaRPr>
          </a:p>
        </p:txBody>
      </p:sp>
      <p:sp>
        <p:nvSpPr>
          <p:cNvPr id="31" name="Speech Bubble: Rectangle with Corners Rounded 30">
            <a:hlinkClick r:id="" action="ppaction://noaction">
              <a:snd r:embed="rId8" name="3 la vie d'Apollon.wav"/>
            </a:hlinkClick>
            <a:extLst>
              <a:ext uri="{FF2B5EF4-FFF2-40B4-BE49-F238E27FC236}">
                <a16:creationId xmlns:a16="http://schemas.microsoft.com/office/drawing/2014/main" id="{4D6712D1-2E7C-4373-AF15-7610FD104097}"/>
              </a:ext>
            </a:extLst>
          </p:cNvPr>
          <p:cNvSpPr/>
          <p:nvPr/>
        </p:nvSpPr>
        <p:spPr>
          <a:xfrm>
            <a:off x="211346" y="4373178"/>
            <a:ext cx="4050000" cy="741872"/>
          </a:xfrm>
          <a:prstGeom prst="wedgeRoundRectCallout">
            <a:avLst>
              <a:gd name="adj1" fmla="val 66951"/>
              <a:gd name="adj2" fmla="val 2529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solidFill>
                  <a:srgbClr val="002060"/>
                </a:solidFill>
                <a:latin typeface="Century Gothic" panose="020B0502020202020204" pitchFamily="34" charset="0"/>
              </a:rPr>
              <a:t>3. Il va au parc</a:t>
            </a:r>
            <a:r>
              <a:rPr lang="fr-FR" sz="2000" b="1" dirty="0">
                <a:solidFill>
                  <a:srgbClr val="002060"/>
                </a:solidFill>
                <a:latin typeface="Century Gothic" panose="020B0502020202020204" pitchFamily="34" charset="0"/>
              </a:rPr>
              <a:t> </a:t>
            </a:r>
            <a:r>
              <a:rPr lang="fr-FR" sz="2000" b="1" dirty="0">
                <a:solidFill>
                  <a:schemeClr val="accent2"/>
                </a:solidFill>
                <a:latin typeface="Century Gothic" panose="020B0502020202020204" pitchFamily="34" charset="0"/>
              </a:rPr>
              <a:t>à quelle </a:t>
            </a:r>
            <a:br>
              <a:rPr lang="fr-FR" sz="2000" b="1" dirty="0">
                <a:solidFill>
                  <a:schemeClr val="accent2"/>
                </a:solidFill>
                <a:latin typeface="Century Gothic" panose="020B0502020202020204" pitchFamily="34" charset="0"/>
              </a:rPr>
            </a:br>
            <a:r>
              <a:rPr lang="fr-FR" sz="2000" b="1" dirty="0">
                <a:solidFill>
                  <a:schemeClr val="accent2"/>
                </a:solidFill>
                <a:latin typeface="Century Gothic" panose="020B0502020202020204" pitchFamily="34" charset="0"/>
              </a:rPr>
              <a:t>heure ? </a:t>
            </a:r>
            <a:endParaRPr lang="fr-FR" sz="2000" b="1" dirty="0">
              <a:solidFill>
                <a:schemeClr val="accent2"/>
              </a:solidFill>
            </a:endParaRPr>
          </a:p>
        </p:txBody>
      </p:sp>
      <p:sp>
        <p:nvSpPr>
          <p:cNvPr id="11" name="Speech Bubble: Rectangle with Corners Rounded 10">
            <a:extLst>
              <a:ext uri="{FF2B5EF4-FFF2-40B4-BE49-F238E27FC236}">
                <a16:creationId xmlns:a16="http://schemas.microsoft.com/office/drawing/2014/main" id="{373C2925-626E-4159-8BBF-89D4662D3216}"/>
              </a:ext>
            </a:extLst>
          </p:cNvPr>
          <p:cNvSpPr/>
          <p:nvPr/>
        </p:nvSpPr>
        <p:spPr>
          <a:xfrm>
            <a:off x="211347" y="3355200"/>
            <a:ext cx="4050000" cy="741872"/>
          </a:xfrm>
          <a:prstGeom prst="wedgeRoundRectCallout">
            <a:avLst>
              <a:gd name="adj1" fmla="val 66951"/>
              <a:gd name="adj2" fmla="val 2529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solidFill>
                  <a:srgbClr val="002060"/>
                </a:solidFill>
                <a:latin typeface="Century Gothic" panose="020B0502020202020204" pitchFamily="34" charset="0"/>
              </a:rPr>
              <a:t>2. Il boit de l’eau </a:t>
            </a:r>
            <a:r>
              <a:rPr lang="fr-FR" sz="2000" b="1" dirty="0">
                <a:solidFill>
                  <a:srgbClr val="002060"/>
                </a:solidFill>
                <a:latin typeface="Century Gothic" panose="020B0502020202020204" pitchFamily="34" charset="0"/>
              </a:rPr>
              <a:t>à quelle heure / à 8h30</a:t>
            </a:r>
            <a:endParaRPr lang="fr-FR" sz="2000" b="1" dirty="0">
              <a:solidFill>
                <a:srgbClr val="002060"/>
              </a:solidFill>
            </a:endParaRPr>
          </a:p>
        </p:txBody>
      </p:sp>
      <p:sp>
        <p:nvSpPr>
          <p:cNvPr id="23" name="Speech Bubble: Rectangle with Corners Rounded 22">
            <a:hlinkClick r:id="" action="ppaction://noaction">
              <a:snd r:embed="rId9" name="2 (both) la vie d'Apollon.wav"/>
            </a:hlinkClick>
            <a:extLst>
              <a:ext uri="{FF2B5EF4-FFF2-40B4-BE49-F238E27FC236}">
                <a16:creationId xmlns:a16="http://schemas.microsoft.com/office/drawing/2014/main" id="{8136E6FF-736F-4F09-9381-ACB1E44E3851}"/>
              </a:ext>
            </a:extLst>
          </p:cNvPr>
          <p:cNvSpPr/>
          <p:nvPr/>
        </p:nvSpPr>
        <p:spPr>
          <a:xfrm>
            <a:off x="211347" y="3355200"/>
            <a:ext cx="4050000" cy="741872"/>
          </a:xfrm>
          <a:prstGeom prst="wedgeRoundRectCallout">
            <a:avLst>
              <a:gd name="adj1" fmla="val 66951"/>
              <a:gd name="adj2" fmla="val 2529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solidFill>
                  <a:srgbClr val="002060"/>
                </a:solidFill>
                <a:latin typeface="Century Gothic" panose="020B0502020202020204" pitchFamily="34" charset="0"/>
              </a:rPr>
              <a:t>2. Il boit de l’eau </a:t>
            </a:r>
            <a:r>
              <a:rPr lang="fr-FR" sz="2000" b="1" dirty="0">
                <a:solidFill>
                  <a:schemeClr val="accent2"/>
                </a:solidFill>
                <a:latin typeface="Century Gothic" panose="020B0502020202020204" pitchFamily="34" charset="0"/>
              </a:rPr>
              <a:t>à 8h30 ./?</a:t>
            </a:r>
            <a:endParaRPr lang="fr-FR" sz="2000" b="1" dirty="0">
              <a:solidFill>
                <a:schemeClr val="accent2"/>
              </a:solidFill>
            </a:endParaRPr>
          </a:p>
        </p:txBody>
      </p:sp>
      <p:sp>
        <p:nvSpPr>
          <p:cNvPr id="30" name="Speech Bubble: Rectangle with Corners Rounded 29">
            <a:hlinkClick r:id="" action="ppaction://noaction">
              <a:snd r:embed="rId10" name="2 la vie d'Apollon.wav"/>
            </a:hlinkClick>
            <a:extLst>
              <a:ext uri="{FF2B5EF4-FFF2-40B4-BE49-F238E27FC236}">
                <a16:creationId xmlns:a16="http://schemas.microsoft.com/office/drawing/2014/main" id="{AF8762FB-50F5-4CDB-B345-F80CE782E259}"/>
              </a:ext>
            </a:extLst>
          </p:cNvPr>
          <p:cNvSpPr/>
          <p:nvPr/>
        </p:nvSpPr>
        <p:spPr>
          <a:xfrm>
            <a:off x="211346" y="3351972"/>
            <a:ext cx="4050000" cy="741872"/>
          </a:xfrm>
          <a:prstGeom prst="wedgeRoundRectCallout">
            <a:avLst>
              <a:gd name="adj1" fmla="val 66951"/>
              <a:gd name="adj2" fmla="val 2529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solidFill>
                  <a:srgbClr val="002060"/>
                </a:solidFill>
                <a:latin typeface="Century Gothic" panose="020B0502020202020204" pitchFamily="34" charset="0"/>
              </a:rPr>
              <a:t>2. Il boit de l’eau </a:t>
            </a:r>
            <a:r>
              <a:rPr lang="fr-FR" sz="2000" b="1" dirty="0">
                <a:solidFill>
                  <a:schemeClr val="accent2"/>
                </a:solidFill>
                <a:latin typeface="Century Gothic" panose="020B0502020202020204" pitchFamily="34" charset="0"/>
              </a:rPr>
              <a:t>à quelle heure ?</a:t>
            </a:r>
            <a:endParaRPr lang="fr-FR" sz="2000" b="1" dirty="0">
              <a:solidFill>
                <a:schemeClr val="accent2"/>
              </a:solidFill>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vie </a:t>
            </a:r>
            <a:r>
              <a:rPr lang="en-GB" sz="3600" b="1" dirty="0" err="1">
                <a:solidFill>
                  <a:schemeClr val="bg1"/>
                </a:solidFill>
              </a:rPr>
              <a:t>d’Apollon</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331098"/>
            <a:ext cx="11729920" cy="830997"/>
          </a:xfrm>
          <a:prstGeom prst="rect">
            <a:avLst/>
          </a:prstGeom>
          <a:noFill/>
        </p:spPr>
        <p:txBody>
          <a:bodyPr wrap="square" rtlCol="0">
            <a:spAutoFit/>
          </a:bodyPr>
          <a:lstStyle/>
          <a:p>
            <a:r>
              <a:rPr lang="en-US" sz="2400" dirty="0">
                <a:solidFill>
                  <a:srgbClr val="4472C4">
                    <a:lumMod val="50000"/>
                  </a:srgbClr>
                </a:solidFill>
                <a:latin typeface="Century Gothic" panose="020F0302020204030204"/>
              </a:rPr>
              <a:t>Apollon </a:t>
            </a:r>
            <a:r>
              <a:rPr lang="en-US" sz="2400" dirty="0" err="1">
                <a:solidFill>
                  <a:srgbClr val="4472C4">
                    <a:lumMod val="50000"/>
                  </a:srgbClr>
                </a:solidFill>
                <a:latin typeface="Century Gothic" panose="020F0302020204030204"/>
              </a:rPr>
              <a:t>va</a:t>
            </a:r>
            <a:r>
              <a:rPr lang="en-US" sz="2400" dirty="0">
                <a:solidFill>
                  <a:srgbClr val="4472C4">
                    <a:lumMod val="50000"/>
                  </a:srgbClr>
                </a:solidFill>
                <a:latin typeface="Century Gothic" panose="020F0302020204030204"/>
              </a:rPr>
              <a:t> chez </a:t>
            </a:r>
            <a:r>
              <a:rPr lang="en-US" sz="2400" dirty="0" err="1">
                <a:solidFill>
                  <a:srgbClr val="4472C4">
                    <a:lumMod val="50000"/>
                  </a:srgbClr>
                </a:solidFill>
                <a:latin typeface="Century Gothic" panose="020F0302020204030204"/>
              </a:rPr>
              <a:t>Océane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ce</a:t>
            </a:r>
            <a:r>
              <a:rPr lang="en-US" sz="2400" dirty="0">
                <a:solidFill>
                  <a:srgbClr val="4472C4">
                    <a:lumMod val="50000"/>
                  </a:srgbClr>
                </a:solidFill>
                <a:latin typeface="Century Gothic" panose="020F0302020204030204"/>
              </a:rPr>
              <a:t> weekend. </a:t>
            </a:r>
            <a:r>
              <a:rPr lang="en-US" sz="2400" dirty="0" err="1">
                <a:solidFill>
                  <a:srgbClr val="4472C4">
                    <a:lumMod val="50000"/>
                  </a:srgbClr>
                </a:solidFill>
                <a:latin typeface="Century Gothic" panose="020F0302020204030204"/>
              </a:rPr>
              <a:t>Océane</a:t>
            </a:r>
            <a:r>
              <a:rPr lang="en-US" sz="2400" dirty="0">
                <a:solidFill>
                  <a:srgbClr val="4472C4">
                    <a:lumMod val="50000"/>
                  </a:srgbClr>
                </a:solidFill>
                <a:latin typeface="Century Gothic" panose="020F0302020204030204"/>
              </a:rPr>
              <a:t> a des questions sur </a:t>
            </a:r>
            <a:r>
              <a:rPr lang="en-US" sz="2400" dirty="0" err="1">
                <a:solidFill>
                  <a:srgbClr val="4472C4">
                    <a:lumMod val="50000"/>
                  </a:srgbClr>
                </a:solidFill>
                <a:latin typeface="Century Gothic" panose="020F0302020204030204"/>
              </a:rPr>
              <a:t>sa</a:t>
            </a:r>
            <a:r>
              <a:rPr lang="en-US" sz="2400" dirty="0">
                <a:solidFill>
                  <a:srgbClr val="4472C4">
                    <a:lumMod val="50000"/>
                  </a:srgbClr>
                </a:solidFill>
                <a:latin typeface="Century Gothic" panose="020F0302020204030204"/>
              </a:rPr>
              <a:t> vie. </a:t>
            </a:r>
            <a:r>
              <a:rPr lang="en-US" sz="2400" dirty="0" err="1">
                <a:solidFill>
                  <a:srgbClr val="4472C4">
                    <a:lumMod val="50000"/>
                  </a:srgbClr>
                </a:solidFill>
                <a:latin typeface="Century Gothic" panose="020F0302020204030204"/>
              </a:rPr>
              <a:t>Choisis</a:t>
            </a:r>
            <a:r>
              <a:rPr lang="en-US" sz="2400" dirty="0">
                <a:solidFill>
                  <a:srgbClr val="4472C4">
                    <a:lumMod val="50000"/>
                  </a:srgbClr>
                </a:solidFill>
                <a:latin typeface="Century Gothic" panose="020F0302020204030204"/>
              </a:rPr>
              <a:t> les </a:t>
            </a:r>
            <a:r>
              <a:rPr lang="en-US" sz="2400" dirty="0" err="1">
                <a:solidFill>
                  <a:srgbClr val="4472C4">
                    <a:lumMod val="50000"/>
                  </a:srgbClr>
                </a:solidFill>
                <a:latin typeface="Century Gothic" panose="020F0302020204030204"/>
              </a:rPr>
              <a:t>bonnes</a:t>
            </a:r>
            <a:r>
              <a:rPr lang="en-US" sz="2400" dirty="0">
                <a:solidFill>
                  <a:srgbClr val="4472C4">
                    <a:lumMod val="50000"/>
                  </a:srgbClr>
                </a:solidFill>
                <a:latin typeface="Century Gothic" panose="020F0302020204030204"/>
              </a:rPr>
              <a:t> expressions et </a:t>
            </a:r>
            <a:r>
              <a:rPr lang="en-US" sz="2400" dirty="0" err="1">
                <a:solidFill>
                  <a:srgbClr val="4472C4">
                    <a:lumMod val="50000"/>
                  </a:srgbClr>
                </a:solidFill>
                <a:latin typeface="Century Gothic" panose="020F0302020204030204"/>
              </a:rPr>
              <a:t>écris</a:t>
            </a:r>
            <a:r>
              <a:rPr lang="en-US" sz="2400" b="1" dirty="0">
                <a:solidFill>
                  <a:srgbClr val="4472C4">
                    <a:lumMod val="50000"/>
                  </a:srgbClr>
                </a:solidFill>
                <a:latin typeface="Century Gothic" panose="020F0302020204030204"/>
              </a:rPr>
              <a:t> ‘?’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a:t>
            </a:r>
          </a:p>
        </p:txBody>
      </p:sp>
      <p:sp>
        <p:nvSpPr>
          <p:cNvPr id="10" name="Speech Bubble: Rectangle with Corners Rounded 9">
            <a:extLst>
              <a:ext uri="{FF2B5EF4-FFF2-40B4-BE49-F238E27FC236}">
                <a16:creationId xmlns:a16="http://schemas.microsoft.com/office/drawing/2014/main" id="{8BBF858C-C5C7-4761-81E5-5A65041DE6CE}"/>
              </a:ext>
            </a:extLst>
          </p:cNvPr>
          <p:cNvSpPr/>
          <p:nvPr/>
        </p:nvSpPr>
        <p:spPr>
          <a:xfrm>
            <a:off x="211347" y="2315968"/>
            <a:ext cx="4050000" cy="741872"/>
          </a:xfrm>
          <a:prstGeom prst="wedgeRoundRectCallout">
            <a:avLst>
              <a:gd name="adj1" fmla="val 66951"/>
              <a:gd name="adj2" fmla="val 2529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solidFill>
                  <a:srgbClr val="002060"/>
                </a:solidFill>
                <a:latin typeface="Century Gothic" panose="020B0502020202020204" pitchFamily="34" charset="0"/>
              </a:rPr>
              <a:t>1. </a:t>
            </a:r>
            <a:r>
              <a:rPr lang="fr-FR" sz="2000" b="1" dirty="0">
                <a:solidFill>
                  <a:srgbClr val="002060"/>
                </a:solidFill>
                <a:latin typeface="Century Gothic" panose="020B0502020202020204" pitchFamily="34" charset="0"/>
              </a:rPr>
              <a:t>À quelle heure / À 8h10 </a:t>
            </a:r>
            <a:r>
              <a:rPr lang="fr-FR" sz="2000" dirty="0">
                <a:solidFill>
                  <a:srgbClr val="002060"/>
                </a:solidFill>
                <a:latin typeface="Century Gothic" panose="020B0502020202020204" pitchFamily="34" charset="0"/>
              </a:rPr>
              <a:t>prend-il le petit déjeuner</a:t>
            </a:r>
            <a:endParaRPr lang="fr-FR" sz="2000" dirty="0">
              <a:solidFill>
                <a:srgbClr val="002060"/>
              </a:solidFill>
            </a:endParaRPr>
          </a:p>
        </p:txBody>
      </p:sp>
      <p:sp>
        <p:nvSpPr>
          <p:cNvPr id="14" name="Speech Bubble: Rectangle with Corners Rounded 13">
            <a:extLst>
              <a:ext uri="{FF2B5EF4-FFF2-40B4-BE49-F238E27FC236}">
                <a16:creationId xmlns:a16="http://schemas.microsoft.com/office/drawing/2014/main" id="{03E81C3D-970A-4F5F-952E-7AA44B8F2F11}"/>
              </a:ext>
            </a:extLst>
          </p:cNvPr>
          <p:cNvSpPr/>
          <p:nvPr/>
        </p:nvSpPr>
        <p:spPr>
          <a:xfrm>
            <a:off x="6763498" y="2315968"/>
            <a:ext cx="4048664" cy="741872"/>
          </a:xfrm>
          <a:prstGeom prst="wedgeRoundRectCallout">
            <a:avLst>
              <a:gd name="adj1" fmla="val 66951"/>
              <a:gd name="adj2" fmla="val 2529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solidFill>
                  <a:srgbClr val="002060"/>
                </a:solidFill>
                <a:latin typeface="Century Gothic" panose="020B0502020202020204" pitchFamily="34" charset="0"/>
              </a:rPr>
              <a:t>5. </a:t>
            </a:r>
            <a:r>
              <a:rPr lang="fr-FR" sz="2000" b="1" dirty="0">
                <a:solidFill>
                  <a:srgbClr val="002060"/>
                </a:solidFill>
                <a:latin typeface="Century Gothic" panose="020B0502020202020204" pitchFamily="34" charset="0"/>
              </a:rPr>
              <a:t>À quelle heure / À 12h45 </a:t>
            </a:r>
            <a:r>
              <a:rPr lang="fr-FR" sz="2000" dirty="0">
                <a:solidFill>
                  <a:srgbClr val="002060"/>
                </a:solidFill>
                <a:latin typeface="Century Gothic" panose="020B0502020202020204" pitchFamily="34" charset="0"/>
              </a:rPr>
              <a:t>préfère-t-il jouer au foot</a:t>
            </a:r>
            <a:endParaRPr lang="fr-FR" sz="2000" dirty="0">
              <a:solidFill>
                <a:srgbClr val="002060"/>
              </a:solidFill>
            </a:endParaRPr>
          </a:p>
        </p:txBody>
      </p:sp>
      <p:sp>
        <p:nvSpPr>
          <p:cNvPr id="15" name="Speech Bubble: Rectangle with Corners Rounded 14">
            <a:extLst>
              <a:ext uri="{FF2B5EF4-FFF2-40B4-BE49-F238E27FC236}">
                <a16:creationId xmlns:a16="http://schemas.microsoft.com/office/drawing/2014/main" id="{6A8B5541-23BB-4F7E-8583-94CEFC0AE06F}"/>
              </a:ext>
            </a:extLst>
          </p:cNvPr>
          <p:cNvSpPr/>
          <p:nvPr/>
        </p:nvSpPr>
        <p:spPr>
          <a:xfrm>
            <a:off x="6763498" y="3355200"/>
            <a:ext cx="4048664" cy="741872"/>
          </a:xfrm>
          <a:prstGeom prst="wedgeRoundRectCallout">
            <a:avLst>
              <a:gd name="adj1" fmla="val 66951"/>
              <a:gd name="adj2" fmla="val 2529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solidFill>
                  <a:srgbClr val="002060"/>
                </a:solidFill>
                <a:latin typeface="Century Gothic" panose="020B0502020202020204" pitchFamily="34" charset="0"/>
              </a:rPr>
              <a:t>6. </a:t>
            </a:r>
            <a:r>
              <a:rPr lang="fr-FR" sz="2000" b="1" dirty="0">
                <a:solidFill>
                  <a:srgbClr val="002060"/>
                </a:solidFill>
                <a:latin typeface="Century Gothic" panose="020B0502020202020204" pitchFamily="34" charset="0"/>
              </a:rPr>
              <a:t>À quelle heure / À 1540 </a:t>
            </a:r>
            <a:r>
              <a:rPr lang="fr-FR" sz="2000" dirty="0">
                <a:solidFill>
                  <a:srgbClr val="002060"/>
                </a:solidFill>
                <a:latin typeface="Century Gothic" panose="020B0502020202020204" pitchFamily="34" charset="0"/>
              </a:rPr>
              <a:t>regarde-t-il la télé</a:t>
            </a:r>
            <a:endParaRPr lang="fr-FR" sz="2000" dirty="0">
              <a:solidFill>
                <a:srgbClr val="002060"/>
              </a:solidFill>
            </a:endParaRPr>
          </a:p>
        </p:txBody>
      </p:sp>
      <p:sp>
        <p:nvSpPr>
          <p:cNvPr id="17" name="Speech Bubble: Rectangle with Corners Rounded 16">
            <a:extLst>
              <a:ext uri="{FF2B5EF4-FFF2-40B4-BE49-F238E27FC236}">
                <a16:creationId xmlns:a16="http://schemas.microsoft.com/office/drawing/2014/main" id="{258F2BCE-D958-4A02-BBC2-62091E8E1298}"/>
              </a:ext>
            </a:extLst>
          </p:cNvPr>
          <p:cNvSpPr/>
          <p:nvPr/>
        </p:nvSpPr>
        <p:spPr>
          <a:xfrm>
            <a:off x="6763498" y="5432028"/>
            <a:ext cx="4048664" cy="741872"/>
          </a:xfrm>
          <a:prstGeom prst="wedgeRoundRectCallout">
            <a:avLst>
              <a:gd name="adj1" fmla="val 66951"/>
              <a:gd name="adj2" fmla="val 2529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solidFill>
                  <a:srgbClr val="002060"/>
                </a:solidFill>
                <a:latin typeface="Century Gothic" panose="020B0502020202020204" pitchFamily="34" charset="0"/>
              </a:rPr>
              <a:t>8. </a:t>
            </a:r>
            <a:r>
              <a:rPr lang="fr-FR" sz="2000" b="1" dirty="0">
                <a:solidFill>
                  <a:srgbClr val="002060"/>
                </a:solidFill>
                <a:latin typeface="Century Gothic" panose="020B0502020202020204" pitchFamily="34" charset="0"/>
              </a:rPr>
              <a:t>À quelle heure/À 21h30 </a:t>
            </a:r>
            <a:r>
              <a:rPr lang="fr-FR" sz="2000" dirty="0" err="1">
                <a:solidFill>
                  <a:srgbClr val="002060"/>
                </a:solidFill>
                <a:latin typeface="Century Gothic" panose="020B0502020202020204" pitchFamily="34" charset="0"/>
              </a:rPr>
              <a:t>dort-il</a:t>
            </a:r>
            <a:endParaRPr lang="fr-FR" sz="2000" dirty="0">
              <a:solidFill>
                <a:srgbClr val="002060"/>
              </a:solidFill>
            </a:endParaRPr>
          </a:p>
        </p:txBody>
      </p:sp>
      <p:pic>
        <p:nvPicPr>
          <p:cNvPr id="19" name="Picture 18">
            <a:extLst>
              <a:ext uri="{FF2B5EF4-FFF2-40B4-BE49-F238E27FC236}">
                <a16:creationId xmlns:a16="http://schemas.microsoft.com/office/drawing/2014/main" id="{0C67A3B8-3160-4E41-9C1D-4314BB82528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13339" y="0"/>
            <a:ext cx="1279674" cy="1279674"/>
          </a:xfrm>
          <a:prstGeom prst="rect">
            <a:avLst/>
          </a:prstGeom>
        </p:spPr>
      </p:pic>
      <p:pic>
        <p:nvPicPr>
          <p:cNvPr id="20" name="Picture 19">
            <a:extLst>
              <a:ext uri="{FF2B5EF4-FFF2-40B4-BE49-F238E27FC236}">
                <a16:creationId xmlns:a16="http://schemas.microsoft.com/office/drawing/2014/main" id="{4A09E0C5-C3A4-4FE5-8CDA-D73D6B677D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76982" y="-200638"/>
            <a:ext cx="1463986" cy="1463986"/>
          </a:xfrm>
          <a:prstGeom prst="rect">
            <a:avLst/>
          </a:prstGeom>
        </p:spPr>
      </p:pic>
      <p:pic>
        <p:nvPicPr>
          <p:cNvPr id="21" name="Picture 20">
            <a:extLst>
              <a:ext uri="{FF2B5EF4-FFF2-40B4-BE49-F238E27FC236}">
                <a16:creationId xmlns:a16="http://schemas.microsoft.com/office/drawing/2014/main" id="{19211A7F-9BB0-46CE-BBDF-F089CEEE0B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12750" y="217390"/>
            <a:ext cx="1097759" cy="1097759"/>
          </a:xfrm>
          <a:prstGeom prst="rect">
            <a:avLst/>
          </a:prstGeom>
        </p:spPr>
      </p:pic>
      <p:sp>
        <p:nvSpPr>
          <p:cNvPr id="22" name="Speech Bubble: Rectangle with Corners Rounded 21">
            <a:hlinkClick r:id="" action="ppaction://noaction">
              <a:snd r:embed="rId15" name="1 la vie d'Apollon.wav"/>
            </a:hlinkClick>
            <a:extLst>
              <a:ext uri="{FF2B5EF4-FFF2-40B4-BE49-F238E27FC236}">
                <a16:creationId xmlns:a16="http://schemas.microsoft.com/office/drawing/2014/main" id="{5865DD48-2C7B-4577-84C9-28D100AE7B52}"/>
              </a:ext>
            </a:extLst>
          </p:cNvPr>
          <p:cNvSpPr/>
          <p:nvPr/>
        </p:nvSpPr>
        <p:spPr>
          <a:xfrm>
            <a:off x="211347" y="2315968"/>
            <a:ext cx="4050000" cy="741872"/>
          </a:xfrm>
          <a:prstGeom prst="wedgeRoundRectCallout">
            <a:avLst>
              <a:gd name="adj1" fmla="val 66951"/>
              <a:gd name="adj2" fmla="val 2529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solidFill>
                  <a:srgbClr val="002060"/>
                </a:solidFill>
                <a:latin typeface="Century Gothic" panose="020B0502020202020204" pitchFamily="34" charset="0"/>
              </a:rPr>
              <a:t>1. </a:t>
            </a:r>
            <a:r>
              <a:rPr lang="fr-FR" sz="2000" b="1" dirty="0">
                <a:solidFill>
                  <a:schemeClr val="accent2"/>
                </a:solidFill>
                <a:latin typeface="Century Gothic" panose="020B0502020202020204" pitchFamily="34" charset="0"/>
              </a:rPr>
              <a:t>À quelle heure </a:t>
            </a:r>
            <a:r>
              <a:rPr lang="fr-FR" sz="2000" dirty="0">
                <a:solidFill>
                  <a:srgbClr val="002060"/>
                </a:solidFill>
                <a:latin typeface="Century Gothic" panose="020B0502020202020204" pitchFamily="34" charset="0"/>
              </a:rPr>
              <a:t>prend-il le petit déjeuner </a:t>
            </a:r>
            <a:r>
              <a:rPr lang="fr-FR" sz="2000" b="1" dirty="0">
                <a:solidFill>
                  <a:schemeClr val="accent2"/>
                </a:solidFill>
                <a:latin typeface="Century Gothic" panose="020B0502020202020204" pitchFamily="34" charset="0"/>
              </a:rPr>
              <a:t>?</a:t>
            </a:r>
            <a:endParaRPr lang="fr-FR" sz="2000" b="1" dirty="0">
              <a:solidFill>
                <a:schemeClr val="accent2"/>
              </a:solidFill>
            </a:endParaRPr>
          </a:p>
        </p:txBody>
      </p:sp>
      <p:sp>
        <p:nvSpPr>
          <p:cNvPr id="26" name="Speech Bubble: Rectangle with Corners Rounded 25">
            <a:hlinkClick r:id="" action="ppaction://noaction">
              <a:snd r:embed="rId16" name="5 la vie d'Apollon.wav"/>
            </a:hlinkClick>
            <a:extLst>
              <a:ext uri="{FF2B5EF4-FFF2-40B4-BE49-F238E27FC236}">
                <a16:creationId xmlns:a16="http://schemas.microsoft.com/office/drawing/2014/main" id="{41FD714C-EDAA-4E6C-9BF1-34149D18258A}"/>
              </a:ext>
            </a:extLst>
          </p:cNvPr>
          <p:cNvSpPr/>
          <p:nvPr/>
        </p:nvSpPr>
        <p:spPr>
          <a:xfrm>
            <a:off x="6763498" y="2315968"/>
            <a:ext cx="4048664" cy="741872"/>
          </a:xfrm>
          <a:prstGeom prst="wedgeRoundRectCallout">
            <a:avLst>
              <a:gd name="adj1" fmla="val 66951"/>
              <a:gd name="adj2" fmla="val 2529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solidFill>
                  <a:srgbClr val="002060"/>
                </a:solidFill>
                <a:latin typeface="Century Gothic" panose="020B0502020202020204" pitchFamily="34" charset="0"/>
              </a:rPr>
              <a:t>5. </a:t>
            </a:r>
            <a:r>
              <a:rPr lang="fr-FR" sz="2000" b="1" dirty="0">
                <a:solidFill>
                  <a:schemeClr val="accent2"/>
                </a:solidFill>
                <a:latin typeface="Century Gothic" panose="020B0502020202020204" pitchFamily="34" charset="0"/>
              </a:rPr>
              <a:t>À quelle heure </a:t>
            </a:r>
            <a:r>
              <a:rPr lang="fr-FR" sz="2000" dirty="0">
                <a:solidFill>
                  <a:srgbClr val="002060"/>
                </a:solidFill>
                <a:latin typeface="Century Gothic" panose="020B0502020202020204" pitchFamily="34" charset="0"/>
              </a:rPr>
              <a:t>préfère-t-il jouer au foot </a:t>
            </a:r>
            <a:r>
              <a:rPr lang="fr-FR" sz="2000" b="1" dirty="0">
                <a:solidFill>
                  <a:schemeClr val="accent2"/>
                </a:solidFill>
                <a:latin typeface="Century Gothic" panose="020B0502020202020204" pitchFamily="34" charset="0"/>
              </a:rPr>
              <a:t>?</a:t>
            </a:r>
            <a:endParaRPr lang="fr-FR" sz="2000" b="1" dirty="0">
              <a:solidFill>
                <a:schemeClr val="accent2"/>
              </a:solidFill>
            </a:endParaRPr>
          </a:p>
        </p:txBody>
      </p:sp>
      <p:sp>
        <p:nvSpPr>
          <p:cNvPr id="27" name="Speech Bubble: Rectangle with Corners Rounded 26">
            <a:hlinkClick r:id="" action="ppaction://noaction">
              <a:snd r:embed="rId17" name="6 la vie d'Apollon.wav"/>
            </a:hlinkClick>
            <a:extLst>
              <a:ext uri="{FF2B5EF4-FFF2-40B4-BE49-F238E27FC236}">
                <a16:creationId xmlns:a16="http://schemas.microsoft.com/office/drawing/2014/main" id="{7BCD9006-5A05-4077-9D8C-D0C9DF116716}"/>
              </a:ext>
            </a:extLst>
          </p:cNvPr>
          <p:cNvSpPr/>
          <p:nvPr/>
        </p:nvSpPr>
        <p:spPr>
          <a:xfrm>
            <a:off x="6763498" y="3355200"/>
            <a:ext cx="4048664" cy="741872"/>
          </a:xfrm>
          <a:prstGeom prst="wedgeRoundRectCallout">
            <a:avLst>
              <a:gd name="adj1" fmla="val 66951"/>
              <a:gd name="adj2" fmla="val 2529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solidFill>
                  <a:srgbClr val="002060"/>
                </a:solidFill>
                <a:latin typeface="Century Gothic" panose="020B0502020202020204" pitchFamily="34" charset="0"/>
              </a:rPr>
              <a:t>6. </a:t>
            </a:r>
            <a:r>
              <a:rPr lang="fr-FR" sz="2000" b="1" dirty="0">
                <a:solidFill>
                  <a:schemeClr val="accent2"/>
                </a:solidFill>
                <a:latin typeface="Century Gothic" panose="020B0502020202020204" pitchFamily="34" charset="0"/>
              </a:rPr>
              <a:t>À quelle heure </a:t>
            </a:r>
            <a:r>
              <a:rPr lang="fr-FR" sz="2000" dirty="0">
                <a:solidFill>
                  <a:srgbClr val="002060"/>
                </a:solidFill>
                <a:latin typeface="Century Gothic" panose="020B0502020202020204" pitchFamily="34" charset="0"/>
              </a:rPr>
              <a:t>regarde-t-il la télé </a:t>
            </a:r>
            <a:r>
              <a:rPr lang="fr-FR" sz="2000" b="1" dirty="0">
                <a:solidFill>
                  <a:schemeClr val="accent2"/>
                </a:solidFill>
                <a:latin typeface="Century Gothic" panose="020B0502020202020204" pitchFamily="34" charset="0"/>
              </a:rPr>
              <a:t>?</a:t>
            </a:r>
            <a:endParaRPr lang="fr-FR" sz="2000" b="1" dirty="0">
              <a:solidFill>
                <a:schemeClr val="accent2"/>
              </a:solidFill>
            </a:endParaRPr>
          </a:p>
        </p:txBody>
      </p:sp>
      <p:sp>
        <p:nvSpPr>
          <p:cNvPr id="29" name="Speech Bubble: Rectangle with Corners Rounded 28">
            <a:hlinkClick r:id="" action="ppaction://noaction">
              <a:snd r:embed="rId18" name="8 la vie d'Apollon.wav"/>
            </a:hlinkClick>
            <a:extLst>
              <a:ext uri="{FF2B5EF4-FFF2-40B4-BE49-F238E27FC236}">
                <a16:creationId xmlns:a16="http://schemas.microsoft.com/office/drawing/2014/main" id="{000F709F-A81A-4405-A438-4265A2F65393}"/>
              </a:ext>
            </a:extLst>
          </p:cNvPr>
          <p:cNvSpPr/>
          <p:nvPr/>
        </p:nvSpPr>
        <p:spPr>
          <a:xfrm>
            <a:off x="6763498" y="5432028"/>
            <a:ext cx="4048664" cy="741872"/>
          </a:xfrm>
          <a:prstGeom prst="wedgeRoundRectCallout">
            <a:avLst>
              <a:gd name="adj1" fmla="val 66951"/>
              <a:gd name="adj2" fmla="val 2529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a:solidFill>
                  <a:srgbClr val="002060"/>
                </a:solidFill>
                <a:latin typeface="Century Gothic" panose="020B0502020202020204" pitchFamily="34" charset="0"/>
              </a:rPr>
              <a:t>8. </a:t>
            </a:r>
            <a:r>
              <a:rPr lang="fr-FR" sz="2000" b="1" dirty="0">
                <a:solidFill>
                  <a:schemeClr val="accent2"/>
                </a:solidFill>
                <a:latin typeface="Century Gothic" panose="020B0502020202020204" pitchFamily="34" charset="0"/>
              </a:rPr>
              <a:t>À quelle heure </a:t>
            </a:r>
            <a:r>
              <a:rPr lang="fr-FR" sz="2000" dirty="0" err="1">
                <a:solidFill>
                  <a:srgbClr val="002060"/>
                </a:solidFill>
                <a:latin typeface="Century Gothic" panose="020B0502020202020204" pitchFamily="34" charset="0"/>
              </a:rPr>
              <a:t>dort-il</a:t>
            </a:r>
            <a:r>
              <a:rPr lang="fr-FR" sz="2000" dirty="0">
                <a:solidFill>
                  <a:srgbClr val="002060"/>
                </a:solidFill>
                <a:latin typeface="Century Gothic" panose="020B0502020202020204" pitchFamily="34" charset="0"/>
              </a:rPr>
              <a:t> </a:t>
            </a:r>
            <a:r>
              <a:rPr lang="fr-FR" sz="2000" b="1" dirty="0">
                <a:solidFill>
                  <a:schemeClr val="accent2"/>
                </a:solidFill>
                <a:latin typeface="Century Gothic" panose="020B0502020202020204" pitchFamily="34" charset="0"/>
              </a:rPr>
              <a:t>?</a:t>
            </a:r>
            <a:endParaRPr lang="fr-FR" sz="2000" b="1" dirty="0">
              <a:solidFill>
                <a:schemeClr val="accent2"/>
              </a:solidFill>
            </a:endParaRPr>
          </a:p>
        </p:txBody>
      </p:sp>
      <p:sp>
        <p:nvSpPr>
          <p:cNvPr id="2" name="Speech Bubble: Rectangle with Corners Rounded 1">
            <a:extLst>
              <a:ext uri="{FF2B5EF4-FFF2-40B4-BE49-F238E27FC236}">
                <a16:creationId xmlns:a16="http://schemas.microsoft.com/office/drawing/2014/main" id="{343C5EA9-90C1-417D-90D4-C6B09A8EFBE5}"/>
              </a:ext>
            </a:extLst>
          </p:cNvPr>
          <p:cNvSpPr/>
          <p:nvPr/>
        </p:nvSpPr>
        <p:spPr>
          <a:xfrm>
            <a:off x="436722" y="1589077"/>
            <a:ext cx="3327817" cy="1616500"/>
          </a:xfrm>
          <a:prstGeom prst="wedgeRoundRectCallout">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rPr>
              <a:t>Here</a:t>
            </a:r>
            <a:r>
              <a:rPr lang="fr-FR" sz="2000" dirty="0">
                <a:solidFill>
                  <a:schemeClr val="bg1"/>
                </a:solidFill>
              </a:rPr>
              <a:t>, the </a:t>
            </a:r>
            <a:r>
              <a:rPr lang="fr-FR" sz="2000" b="1" dirty="0">
                <a:solidFill>
                  <a:schemeClr val="bg1"/>
                </a:solidFill>
              </a:rPr>
              <a:t>intonation</a:t>
            </a:r>
            <a:r>
              <a:rPr lang="fr-FR" sz="2000" dirty="0">
                <a:solidFill>
                  <a:schemeClr val="bg1"/>
                </a:solidFill>
              </a:rPr>
              <a:t> tells us </a:t>
            </a:r>
            <a:r>
              <a:rPr lang="fr-FR" sz="2000" dirty="0" err="1">
                <a:solidFill>
                  <a:schemeClr val="bg1"/>
                </a:solidFill>
              </a:rPr>
              <a:t>whether</a:t>
            </a:r>
            <a:r>
              <a:rPr lang="fr-FR" sz="2000" dirty="0">
                <a:solidFill>
                  <a:schemeClr val="bg1"/>
                </a:solidFill>
              </a:rPr>
              <a:t> the sentence </a:t>
            </a:r>
            <a:r>
              <a:rPr lang="fr-FR" sz="2000" dirty="0" err="1">
                <a:solidFill>
                  <a:schemeClr val="bg1"/>
                </a:solidFill>
              </a:rPr>
              <a:t>is</a:t>
            </a:r>
            <a:r>
              <a:rPr lang="fr-FR" sz="2000" dirty="0">
                <a:solidFill>
                  <a:schemeClr val="bg1"/>
                </a:solidFill>
              </a:rPr>
              <a:t> a </a:t>
            </a:r>
            <a:r>
              <a:rPr lang="fr-FR" sz="2000" dirty="0" err="1">
                <a:solidFill>
                  <a:schemeClr val="bg1"/>
                </a:solidFill>
              </a:rPr>
              <a:t>statement</a:t>
            </a:r>
            <a:r>
              <a:rPr lang="fr-FR" sz="2000" dirty="0">
                <a:solidFill>
                  <a:schemeClr val="bg1"/>
                </a:solidFill>
              </a:rPr>
              <a:t> or a question.</a:t>
            </a:r>
          </a:p>
        </p:txBody>
      </p:sp>
    </p:spTree>
    <p:extLst>
      <p:ext uri="{BB962C8B-B14F-4D97-AF65-F5344CB8AC3E}">
        <p14:creationId xmlns:p14="http://schemas.microsoft.com/office/powerpoint/2010/main" val="365580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animBg="1"/>
      <p:bldP spid="25" grpId="0" animBg="1"/>
      <p:bldP spid="32" grpId="0" animBg="1"/>
      <p:bldP spid="24" grpId="0" animBg="1"/>
      <p:bldP spid="31" grpId="0" animBg="1"/>
      <p:bldP spid="23" grpId="0" animBg="1"/>
      <p:bldP spid="30" grpId="0" animBg="1"/>
      <p:bldP spid="22" grpId="0" animBg="1"/>
      <p:bldP spid="26" grpId="0" animBg="1"/>
      <p:bldP spid="27" grpId="0" animBg="1"/>
      <p:bldP spid="29" grpId="0" animBg="1"/>
      <p:bldP spid="2" grpId="0" animBg="1"/>
      <p:bldP spid="2" grpId="1"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À quelle </a:t>
            </a:r>
            <a:r>
              <a:rPr lang="en-GB" sz="3600" b="1" dirty="0" err="1">
                <a:solidFill>
                  <a:schemeClr val="bg1"/>
                </a:solidFill>
              </a:rPr>
              <a:t>heure</a:t>
            </a:r>
            <a:r>
              <a:rPr lang="en-GB" sz="3600" b="1" dirty="0">
                <a:solidFill>
                  <a:schemeClr val="bg1"/>
                </a:solidFill>
              </a:rPr>
              <a:t> … ?</a:t>
            </a:r>
          </a:p>
        </p:txBody>
      </p:sp>
      <p:sp>
        <p:nvSpPr>
          <p:cNvPr id="9" name="Rounded Rectangle 46">
            <a:extLst>
              <a:ext uri="{FF2B5EF4-FFF2-40B4-BE49-F238E27FC236}">
                <a16:creationId xmlns:a16="http://schemas.microsoft.com/office/drawing/2014/main" id="{D8847999-DE1A-4974-B57B-DF4A2BD25AA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8BCCFB6C-4341-495E-904F-05097B201B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261" y="2640559"/>
            <a:ext cx="2073348" cy="2073348"/>
          </a:xfrm>
          <a:prstGeom prst="rect">
            <a:avLst/>
          </a:prstGeom>
        </p:spPr>
      </p:pic>
      <p:pic>
        <p:nvPicPr>
          <p:cNvPr id="11" name="Picture 10">
            <a:extLst>
              <a:ext uri="{FF2B5EF4-FFF2-40B4-BE49-F238E27FC236}">
                <a16:creationId xmlns:a16="http://schemas.microsoft.com/office/drawing/2014/main" id="{08EEE1E6-3F68-4743-914F-E431FAD02D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9443" y="2545173"/>
            <a:ext cx="2073348" cy="2073348"/>
          </a:xfrm>
          <a:prstGeom prst="rect">
            <a:avLst/>
          </a:prstGeom>
        </p:spPr>
      </p:pic>
      <p:sp>
        <p:nvSpPr>
          <p:cNvPr id="12" name="TextBox 11">
            <a:extLst>
              <a:ext uri="{FF2B5EF4-FFF2-40B4-BE49-F238E27FC236}">
                <a16:creationId xmlns:a16="http://schemas.microsoft.com/office/drawing/2014/main" id="{A6301626-4AE7-4F0A-B591-1469DA8B5B2C}"/>
              </a:ext>
            </a:extLst>
          </p:cNvPr>
          <p:cNvSpPr txBox="1"/>
          <p:nvPr/>
        </p:nvSpPr>
        <p:spPr>
          <a:xfrm>
            <a:off x="395261" y="5230261"/>
            <a:ext cx="4870123" cy="769441"/>
          </a:xfrm>
          <a:prstGeom prst="rect">
            <a:avLst/>
          </a:prstGeom>
          <a:noFill/>
          <a:ln>
            <a:solidFill>
              <a:schemeClr val="accent1">
                <a:lumMod val="50000"/>
              </a:schemeClr>
            </a:solidFill>
          </a:ln>
        </p:spPr>
        <p:txBody>
          <a:bodyPr wrap="square" rtlCol="0" anchor="ctr">
            <a:spAutoFit/>
          </a:bodyPr>
          <a:lstStyle/>
          <a:p>
            <a:r>
              <a:rPr lang="en-GB" sz="2200" dirty="0">
                <a:solidFill>
                  <a:schemeClr val="accent5">
                    <a:lumMod val="50000"/>
                  </a:schemeClr>
                </a:solidFill>
                <a:latin typeface="Ink Free" panose="03080402000500000000" pitchFamily="66" charset="0"/>
              </a:rPr>
              <a:t>8.30pm</a:t>
            </a:r>
            <a:r>
              <a:rPr lang="en-GB" sz="2200" dirty="0">
                <a:solidFill>
                  <a:schemeClr val="accent5">
                    <a:lumMod val="50000"/>
                  </a:schemeClr>
                </a:solidFill>
              </a:rPr>
              <a:t> </a:t>
            </a:r>
            <a:r>
              <a:rPr lang="en-GB" sz="2200" dirty="0" err="1">
                <a:solidFill>
                  <a:schemeClr val="accent5">
                    <a:lumMod val="50000"/>
                  </a:schemeClr>
                </a:solidFill>
              </a:rPr>
              <a:t>Shy’m</a:t>
            </a:r>
            <a:r>
              <a:rPr lang="en-GB" sz="2200" dirty="0">
                <a:solidFill>
                  <a:schemeClr val="accent5">
                    <a:lumMod val="50000"/>
                  </a:schemeClr>
                </a:solidFill>
              </a:rPr>
              <a:t> (commencer)</a:t>
            </a:r>
            <a:br>
              <a:rPr lang="en-GB" sz="2200" dirty="0">
                <a:solidFill>
                  <a:schemeClr val="accent5">
                    <a:lumMod val="50000"/>
                  </a:schemeClr>
                </a:solidFill>
              </a:rPr>
            </a:br>
            <a:r>
              <a:rPr lang="en-GB" sz="2200" dirty="0">
                <a:solidFill>
                  <a:schemeClr val="accent5">
                    <a:lumMod val="50000"/>
                  </a:schemeClr>
                </a:solidFill>
              </a:rPr>
              <a:t>13h15 	  prendre le déjeuner </a:t>
            </a:r>
            <a:endParaRPr lang="fr-FR" sz="2200" dirty="0" err="1">
              <a:solidFill>
                <a:schemeClr val="accent5">
                  <a:lumMod val="50000"/>
                </a:schemeClr>
              </a:solidFill>
            </a:endParaRPr>
          </a:p>
        </p:txBody>
      </p:sp>
      <p:sp>
        <p:nvSpPr>
          <p:cNvPr id="13" name="Speech Bubble: Rectangle with Corners Rounded 12">
            <a:extLst>
              <a:ext uri="{FF2B5EF4-FFF2-40B4-BE49-F238E27FC236}">
                <a16:creationId xmlns:a16="http://schemas.microsoft.com/office/drawing/2014/main" id="{1F2317BE-74E6-446A-B9E6-98954713C34F}"/>
              </a:ext>
            </a:extLst>
          </p:cNvPr>
          <p:cNvSpPr/>
          <p:nvPr/>
        </p:nvSpPr>
        <p:spPr>
          <a:xfrm>
            <a:off x="3078202" y="1454023"/>
            <a:ext cx="2769450" cy="1269202"/>
          </a:xfrm>
          <a:prstGeom prst="wedgeRoundRectCallout">
            <a:avLst>
              <a:gd name="adj1" fmla="val -35850"/>
              <a:gd name="adj2" fmla="val 68420"/>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rPr>
              <a:t>Shy’m</a:t>
            </a:r>
            <a:r>
              <a:rPr lang="fr-FR" sz="2000" dirty="0">
                <a:solidFill>
                  <a:schemeClr val="bg1"/>
                </a:solidFill>
              </a:rPr>
              <a:t> commence à quelle heure ?</a:t>
            </a:r>
          </a:p>
        </p:txBody>
      </p:sp>
      <p:sp>
        <p:nvSpPr>
          <p:cNvPr id="14" name="Speech Bubble: Rectangle with Corners Rounded 13">
            <a:extLst>
              <a:ext uri="{FF2B5EF4-FFF2-40B4-BE49-F238E27FC236}">
                <a16:creationId xmlns:a16="http://schemas.microsoft.com/office/drawing/2014/main" id="{4BA6252C-76D6-42B4-B2C9-EC3FA4A10C81}"/>
              </a:ext>
            </a:extLst>
          </p:cNvPr>
          <p:cNvSpPr/>
          <p:nvPr/>
        </p:nvSpPr>
        <p:spPr>
          <a:xfrm>
            <a:off x="7472328" y="911921"/>
            <a:ext cx="2769450" cy="1269202"/>
          </a:xfrm>
          <a:prstGeom prst="wedgeRoundRectCallout">
            <a:avLst>
              <a:gd name="adj1" fmla="val 37367"/>
              <a:gd name="adj2" fmla="val 72749"/>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rPr>
              <a:t>Shy’m</a:t>
            </a:r>
            <a:r>
              <a:rPr lang="fr-FR" sz="2000" dirty="0">
                <a:solidFill>
                  <a:schemeClr val="bg1"/>
                </a:solidFill>
              </a:rPr>
              <a:t> commence à vingt heures trente.</a:t>
            </a:r>
          </a:p>
        </p:txBody>
      </p:sp>
      <p:sp>
        <p:nvSpPr>
          <p:cNvPr id="15" name="Speech Bubble: Rectangle with Corners Rounded 14">
            <a:extLst>
              <a:ext uri="{FF2B5EF4-FFF2-40B4-BE49-F238E27FC236}">
                <a16:creationId xmlns:a16="http://schemas.microsoft.com/office/drawing/2014/main" id="{881D047C-E11F-4BD1-AA6F-8ACDD92D591A}"/>
              </a:ext>
            </a:extLst>
          </p:cNvPr>
          <p:cNvSpPr/>
          <p:nvPr/>
        </p:nvSpPr>
        <p:spPr>
          <a:xfrm>
            <a:off x="6550732" y="2640559"/>
            <a:ext cx="2769450" cy="1269202"/>
          </a:xfrm>
          <a:prstGeom prst="wedgeRoundRectCallout">
            <a:avLst>
              <a:gd name="adj1" fmla="val 39222"/>
              <a:gd name="adj2" fmla="val 73559"/>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À quelle heure prend-on le déjeuner ?</a:t>
            </a:r>
          </a:p>
        </p:txBody>
      </p:sp>
      <p:sp>
        <p:nvSpPr>
          <p:cNvPr id="16" name="Speech Bubble: Rectangle with Corners Rounded 15">
            <a:extLst>
              <a:ext uri="{FF2B5EF4-FFF2-40B4-BE49-F238E27FC236}">
                <a16:creationId xmlns:a16="http://schemas.microsoft.com/office/drawing/2014/main" id="{EE236443-D99E-4A41-BF74-BF8BCCCC8EC4}"/>
              </a:ext>
            </a:extLst>
          </p:cNvPr>
          <p:cNvSpPr/>
          <p:nvPr/>
        </p:nvSpPr>
        <p:spPr>
          <a:xfrm>
            <a:off x="2386764" y="3165180"/>
            <a:ext cx="2769450" cy="1269202"/>
          </a:xfrm>
          <a:prstGeom prst="wedgeRoundRectCallout">
            <a:avLst>
              <a:gd name="adj1" fmla="val -35850"/>
              <a:gd name="adj2" fmla="val 68420"/>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On prend le déjeuner à treize heures quinze. </a:t>
            </a:r>
          </a:p>
        </p:txBody>
      </p:sp>
      <p:sp>
        <p:nvSpPr>
          <p:cNvPr id="17" name="TextBox 16">
            <a:extLst>
              <a:ext uri="{FF2B5EF4-FFF2-40B4-BE49-F238E27FC236}">
                <a16:creationId xmlns:a16="http://schemas.microsoft.com/office/drawing/2014/main" id="{80BE036E-6EC5-4792-A300-7B6CEBD490B0}"/>
              </a:ext>
            </a:extLst>
          </p:cNvPr>
          <p:cNvSpPr txBox="1"/>
          <p:nvPr/>
        </p:nvSpPr>
        <p:spPr>
          <a:xfrm>
            <a:off x="6846218" y="5230260"/>
            <a:ext cx="4760953" cy="769441"/>
          </a:xfrm>
          <a:prstGeom prst="rect">
            <a:avLst/>
          </a:prstGeom>
          <a:noFill/>
          <a:ln>
            <a:solidFill>
              <a:schemeClr val="accent1">
                <a:lumMod val="50000"/>
              </a:schemeClr>
            </a:solidFill>
          </a:ln>
        </p:spPr>
        <p:txBody>
          <a:bodyPr wrap="square" rtlCol="0" anchor="ctr">
            <a:spAutoFit/>
          </a:bodyPr>
          <a:lstStyle/>
          <a:p>
            <a:r>
              <a:rPr lang="en-GB" sz="2200" dirty="0">
                <a:solidFill>
                  <a:schemeClr val="accent5">
                    <a:lumMod val="50000"/>
                  </a:schemeClr>
                </a:solidFill>
              </a:rPr>
              <a:t>20h30	  </a:t>
            </a:r>
            <a:r>
              <a:rPr lang="en-GB" sz="2200" dirty="0" err="1">
                <a:solidFill>
                  <a:schemeClr val="accent5">
                    <a:lumMod val="50000"/>
                  </a:schemeClr>
                </a:solidFill>
              </a:rPr>
              <a:t>Shy’m</a:t>
            </a:r>
            <a:r>
              <a:rPr lang="en-GB" sz="2200" dirty="0">
                <a:solidFill>
                  <a:schemeClr val="accent5">
                    <a:lumMod val="50000"/>
                  </a:schemeClr>
                </a:solidFill>
              </a:rPr>
              <a:t> </a:t>
            </a:r>
          </a:p>
          <a:p>
            <a:r>
              <a:rPr lang="en-GB" sz="2200" dirty="0">
                <a:solidFill>
                  <a:schemeClr val="accent5">
                    <a:lumMod val="50000"/>
                  </a:schemeClr>
                </a:solidFill>
                <a:latin typeface="Ink Free" panose="03080402000500000000" pitchFamily="66" charset="0"/>
              </a:rPr>
              <a:t>1.15pm</a:t>
            </a:r>
            <a:r>
              <a:rPr lang="en-GB" sz="2200" dirty="0">
                <a:solidFill>
                  <a:schemeClr val="accent5">
                    <a:lumMod val="50000"/>
                  </a:schemeClr>
                </a:solidFill>
              </a:rPr>
              <a:t>   prendre le déjeuner </a:t>
            </a:r>
            <a:endParaRPr lang="fr-FR" sz="2200" dirty="0" err="1">
              <a:solidFill>
                <a:schemeClr val="accent5">
                  <a:lumMod val="50000"/>
                </a:schemeClr>
              </a:solidFill>
            </a:endParaRPr>
          </a:p>
        </p:txBody>
      </p:sp>
      <p:pic>
        <p:nvPicPr>
          <p:cNvPr id="18" name="Picture 2" descr="Hand, Pencil, Pen, Edit, Eraser, Write, Writing">
            <a:extLst>
              <a:ext uri="{FF2B5EF4-FFF2-40B4-BE49-F238E27FC236}">
                <a16:creationId xmlns:a16="http://schemas.microsoft.com/office/drawing/2014/main" id="{F2B37B72-BDE7-489B-A013-071837FBC86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04728" y="4769720"/>
            <a:ext cx="1456232" cy="13089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and, Pencil, Pen, Edit, Eraser, Write, Writing">
            <a:extLst>
              <a:ext uri="{FF2B5EF4-FFF2-40B4-BE49-F238E27FC236}">
                <a16:creationId xmlns:a16="http://schemas.microsoft.com/office/drawing/2014/main" id="{EA0698CC-A863-4B88-B399-BA451FC7F3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91420" y="4769376"/>
            <a:ext cx="1456232" cy="13089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807F9-6236-4FCA-B1B7-588A4B32580E}"/>
              </a:ext>
            </a:extLst>
          </p:cNvPr>
          <p:cNvSpPr txBox="1"/>
          <p:nvPr/>
        </p:nvSpPr>
        <p:spPr>
          <a:xfrm>
            <a:off x="403245" y="5263581"/>
            <a:ext cx="1028690" cy="361959"/>
          </a:xfrm>
          <a:prstGeom prst="rect">
            <a:avLst/>
          </a:prstGeom>
          <a:solidFill>
            <a:schemeClr val="bg1"/>
          </a:solidFill>
        </p:spPr>
        <p:txBody>
          <a:bodyPr wrap="square" tIns="0" bIns="0" rtlCol="0" anchor="ctr">
            <a:spAutoFit/>
          </a:bodyPr>
          <a:lstStyle/>
          <a:p>
            <a:pPr algn="ctr">
              <a:lnSpc>
                <a:spcPct val="150000"/>
              </a:lnSpc>
            </a:pPr>
            <a:r>
              <a:rPr lang="en-GB" b="1" dirty="0">
                <a:solidFill>
                  <a:schemeClr val="accent5">
                    <a:lumMod val="50000"/>
                  </a:schemeClr>
                </a:solidFill>
              </a:rPr>
              <a:t>_______</a:t>
            </a:r>
            <a:endParaRPr lang="fr-FR" b="1" dirty="0" err="1">
              <a:solidFill>
                <a:schemeClr val="accent5">
                  <a:lumMod val="50000"/>
                </a:schemeClr>
              </a:solidFill>
            </a:endParaRPr>
          </a:p>
        </p:txBody>
      </p:sp>
      <p:sp>
        <p:nvSpPr>
          <p:cNvPr id="21" name="TextBox 20">
            <a:extLst>
              <a:ext uri="{FF2B5EF4-FFF2-40B4-BE49-F238E27FC236}">
                <a16:creationId xmlns:a16="http://schemas.microsoft.com/office/drawing/2014/main" id="{75DBC64F-D83E-47C7-ABFC-3BF009B721C0}"/>
              </a:ext>
            </a:extLst>
          </p:cNvPr>
          <p:cNvSpPr txBox="1"/>
          <p:nvPr/>
        </p:nvSpPr>
        <p:spPr>
          <a:xfrm>
            <a:off x="6906767" y="5604841"/>
            <a:ext cx="1028690" cy="361959"/>
          </a:xfrm>
          <a:prstGeom prst="rect">
            <a:avLst/>
          </a:prstGeom>
          <a:solidFill>
            <a:schemeClr val="bg1"/>
          </a:solidFill>
        </p:spPr>
        <p:txBody>
          <a:bodyPr wrap="square" tIns="0" bIns="0" rtlCol="0" anchor="ctr">
            <a:spAutoFit/>
          </a:bodyPr>
          <a:lstStyle/>
          <a:p>
            <a:pPr>
              <a:lnSpc>
                <a:spcPct val="150000"/>
              </a:lnSpc>
            </a:pPr>
            <a:r>
              <a:rPr lang="en-GB" b="1" dirty="0">
                <a:solidFill>
                  <a:schemeClr val="accent5">
                    <a:lumMod val="50000"/>
                  </a:schemeClr>
                </a:solidFill>
              </a:rPr>
              <a:t>______</a:t>
            </a:r>
            <a:endParaRPr lang="fr-FR" b="1" dirty="0" err="1">
              <a:solidFill>
                <a:schemeClr val="accent5">
                  <a:lumMod val="50000"/>
                </a:schemeClr>
              </a:solidFill>
            </a:endParaRPr>
          </a:p>
        </p:txBody>
      </p:sp>
    </p:spTree>
    <p:extLst>
      <p:ext uri="{BB962C8B-B14F-4D97-AF65-F5344CB8AC3E}">
        <p14:creationId xmlns:p14="http://schemas.microsoft.com/office/powerpoint/2010/main" val="37758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6"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À quelle </a:t>
            </a:r>
            <a:r>
              <a:rPr lang="en-GB" sz="3600" b="1" dirty="0" err="1">
                <a:solidFill>
                  <a:schemeClr val="bg1"/>
                </a:solidFill>
              </a:rPr>
              <a:t>heure</a:t>
            </a:r>
            <a:r>
              <a:rPr lang="en-GB" sz="3600" b="1" dirty="0">
                <a:solidFill>
                  <a:schemeClr val="bg1"/>
                </a:solidFill>
              </a:rPr>
              <a:t>… ?</a:t>
            </a:r>
          </a:p>
        </p:txBody>
      </p:sp>
      <p:sp>
        <p:nvSpPr>
          <p:cNvPr id="9" name="Rounded Rectangle 46">
            <a:extLst>
              <a:ext uri="{FF2B5EF4-FFF2-40B4-BE49-F238E27FC236}">
                <a16:creationId xmlns:a16="http://schemas.microsoft.com/office/drawing/2014/main" id="{D8847999-DE1A-4974-B57B-DF4A2BD25AA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CB865237-2BC1-4098-A596-60746554AE0E}"/>
              </a:ext>
            </a:extLst>
          </p:cNvPr>
          <p:cNvSpPr txBox="1"/>
          <p:nvPr/>
        </p:nvSpPr>
        <p:spPr>
          <a:xfrm>
            <a:off x="282080" y="1163992"/>
            <a:ext cx="5813920" cy="5170646"/>
          </a:xfrm>
          <a:prstGeom prst="rect">
            <a:avLst/>
          </a:prstGeom>
          <a:noFill/>
        </p:spPr>
        <p:txBody>
          <a:bodyPr wrap="square" rtlCol="0">
            <a:spAutoFit/>
          </a:bodyPr>
          <a:lstStyle/>
          <a:p>
            <a:pPr algn="l"/>
            <a:r>
              <a:rPr lang="fr-FR" b="1" dirty="0">
                <a:solidFill>
                  <a:schemeClr val="accent5">
                    <a:lumMod val="50000"/>
                  </a:schemeClr>
                </a:solidFill>
              </a:rPr>
              <a:t>Partenaire A</a:t>
            </a:r>
          </a:p>
          <a:p>
            <a:pPr algn="l"/>
            <a:endParaRPr lang="fr-FR" b="1" dirty="0">
              <a:solidFill>
                <a:schemeClr val="accent5">
                  <a:lumMod val="50000"/>
                </a:schemeClr>
              </a:solidFill>
            </a:endParaRPr>
          </a:p>
          <a:p>
            <a:pPr algn="l"/>
            <a:r>
              <a:rPr lang="fr-FR" dirty="0">
                <a:solidFill>
                  <a:schemeClr val="accent5">
                    <a:lumMod val="50000"/>
                  </a:schemeClr>
                </a:solidFill>
              </a:rPr>
              <a:t>Tu veux aller au festival de musique. Réponds aux questions de ton/ta partenaire.</a:t>
            </a:r>
          </a:p>
          <a:p>
            <a:pPr algn="l"/>
            <a:endParaRPr lang="fr-FR" dirty="0">
              <a:solidFill>
                <a:schemeClr val="accent5">
                  <a:lumMod val="50000"/>
                </a:schemeClr>
              </a:solidFill>
            </a:endParaRPr>
          </a:p>
          <a:p>
            <a:pPr algn="l"/>
            <a:r>
              <a:rPr lang="fr-FR" dirty="0">
                <a:solidFill>
                  <a:schemeClr val="accent5">
                    <a:lumMod val="50000"/>
                  </a:schemeClr>
                </a:solidFill>
              </a:rPr>
              <a:t>19h20	Daft Punk</a:t>
            </a:r>
          </a:p>
          <a:p>
            <a:pPr algn="l"/>
            <a:r>
              <a:rPr lang="fr-FR" dirty="0">
                <a:solidFill>
                  <a:schemeClr val="accent5">
                    <a:lumMod val="50000"/>
                  </a:schemeClr>
                </a:solidFill>
              </a:rPr>
              <a:t>19h40	Alpha </a:t>
            </a:r>
            <a:r>
              <a:rPr lang="fr-FR" dirty="0" err="1">
                <a:solidFill>
                  <a:schemeClr val="accent5">
                    <a:lumMod val="50000"/>
                  </a:schemeClr>
                </a:solidFill>
              </a:rPr>
              <a:t>Wann</a:t>
            </a:r>
            <a:endParaRPr lang="fr-FR" dirty="0">
              <a:solidFill>
                <a:schemeClr val="accent5">
                  <a:lumMod val="50000"/>
                </a:schemeClr>
              </a:solidFill>
            </a:endParaRPr>
          </a:p>
          <a:p>
            <a:pPr algn="l"/>
            <a:r>
              <a:rPr lang="fr-FR" dirty="0">
                <a:solidFill>
                  <a:schemeClr val="accent5">
                    <a:lumMod val="50000"/>
                  </a:schemeClr>
                </a:solidFill>
              </a:rPr>
              <a:t>20h00	Stromae</a:t>
            </a:r>
          </a:p>
          <a:p>
            <a:pPr algn="l"/>
            <a:r>
              <a:rPr lang="fr-FR" dirty="0">
                <a:solidFill>
                  <a:schemeClr val="accent5">
                    <a:lumMod val="50000"/>
                  </a:schemeClr>
                </a:solidFill>
              </a:rPr>
              <a:t>21h30	Christine and the Queens</a:t>
            </a:r>
          </a:p>
          <a:p>
            <a:pPr algn="l"/>
            <a:endParaRPr lang="fr-FR" dirty="0">
              <a:solidFill>
                <a:schemeClr val="accent5">
                  <a:lumMod val="50000"/>
                </a:schemeClr>
              </a:solidFill>
            </a:endParaRPr>
          </a:p>
          <a:p>
            <a:pPr algn="l"/>
            <a:r>
              <a:rPr lang="fr-FR" dirty="0">
                <a:solidFill>
                  <a:schemeClr val="accent5">
                    <a:lumMod val="50000"/>
                  </a:schemeClr>
                </a:solidFill>
              </a:rPr>
              <a:t>Ton/ta partenaire fait beaucoup de choses aujourd’hui ! Trouve les heures.</a:t>
            </a:r>
          </a:p>
          <a:p>
            <a:pPr algn="l"/>
            <a:endParaRPr lang="fr-FR" dirty="0">
              <a:solidFill>
                <a:schemeClr val="accent5">
                  <a:lumMod val="50000"/>
                </a:schemeClr>
              </a:solidFill>
            </a:endParaRPr>
          </a:p>
          <a:p>
            <a:pPr algn="l"/>
            <a:r>
              <a:rPr lang="fr-FR" dirty="0">
                <a:solidFill>
                  <a:schemeClr val="accent5">
                    <a:lumMod val="50000"/>
                  </a:schemeClr>
                </a:solidFill>
              </a:rPr>
              <a:t>_____ 		jouer au foot</a:t>
            </a:r>
          </a:p>
          <a:p>
            <a:pPr algn="l"/>
            <a:r>
              <a:rPr lang="fr-FR" dirty="0">
                <a:solidFill>
                  <a:schemeClr val="accent5">
                    <a:lumMod val="50000"/>
                  </a:schemeClr>
                </a:solidFill>
              </a:rPr>
              <a:t>_____		manger au restaurant</a:t>
            </a:r>
          </a:p>
          <a:p>
            <a:pPr algn="l"/>
            <a:r>
              <a:rPr lang="fr-FR" dirty="0">
                <a:solidFill>
                  <a:schemeClr val="accent5">
                    <a:lumMod val="50000"/>
                  </a:schemeClr>
                </a:solidFill>
              </a:rPr>
              <a:t>_____		aller au magasin</a:t>
            </a:r>
          </a:p>
          <a:p>
            <a:pPr algn="l"/>
            <a:r>
              <a:rPr lang="fr-FR" dirty="0">
                <a:solidFill>
                  <a:schemeClr val="accent5">
                    <a:lumMod val="50000"/>
                  </a:schemeClr>
                </a:solidFill>
              </a:rPr>
              <a:t>_____		finir les devoirs</a:t>
            </a:r>
          </a:p>
          <a:p>
            <a:pPr algn="l"/>
            <a:endParaRPr lang="fr-FR" sz="2400" dirty="0">
              <a:solidFill>
                <a:schemeClr val="accent5">
                  <a:lumMod val="50000"/>
                </a:schemeClr>
              </a:solidFill>
            </a:endParaRPr>
          </a:p>
        </p:txBody>
      </p:sp>
      <p:sp>
        <p:nvSpPr>
          <p:cNvPr id="7" name="TextBox 6">
            <a:extLst>
              <a:ext uri="{FF2B5EF4-FFF2-40B4-BE49-F238E27FC236}">
                <a16:creationId xmlns:a16="http://schemas.microsoft.com/office/drawing/2014/main" id="{A419263E-2F4B-4444-9610-3C360DA56FDE}"/>
              </a:ext>
            </a:extLst>
          </p:cNvPr>
          <p:cNvSpPr txBox="1"/>
          <p:nvPr/>
        </p:nvSpPr>
        <p:spPr>
          <a:xfrm>
            <a:off x="6378081" y="1163992"/>
            <a:ext cx="5813920" cy="4801314"/>
          </a:xfrm>
          <a:prstGeom prst="rect">
            <a:avLst/>
          </a:prstGeom>
          <a:noFill/>
        </p:spPr>
        <p:txBody>
          <a:bodyPr wrap="square" rtlCol="0">
            <a:spAutoFit/>
          </a:bodyPr>
          <a:lstStyle/>
          <a:p>
            <a:pPr algn="l"/>
            <a:r>
              <a:rPr lang="fr-FR" b="1" dirty="0">
                <a:solidFill>
                  <a:schemeClr val="accent5">
                    <a:lumMod val="50000"/>
                  </a:schemeClr>
                </a:solidFill>
              </a:rPr>
              <a:t>Partenaire B</a:t>
            </a:r>
          </a:p>
          <a:p>
            <a:pPr algn="l"/>
            <a:endParaRPr lang="fr-FR" b="1" dirty="0">
              <a:solidFill>
                <a:schemeClr val="accent5">
                  <a:lumMod val="50000"/>
                </a:schemeClr>
              </a:solidFill>
            </a:endParaRPr>
          </a:p>
          <a:p>
            <a:pPr algn="l"/>
            <a:r>
              <a:rPr lang="fr-FR" dirty="0">
                <a:solidFill>
                  <a:schemeClr val="accent5">
                    <a:lumMod val="50000"/>
                  </a:schemeClr>
                </a:solidFill>
              </a:rPr>
              <a:t>Tu veux aller au festival de musique. Trouve les heures des shows.</a:t>
            </a:r>
          </a:p>
          <a:p>
            <a:pPr algn="l"/>
            <a:endParaRPr lang="fr-FR" dirty="0">
              <a:solidFill>
                <a:schemeClr val="accent5">
                  <a:lumMod val="50000"/>
                </a:schemeClr>
              </a:solidFill>
            </a:endParaRPr>
          </a:p>
          <a:p>
            <a:pPr algn="l"/>
            <a:r>
              <a:rPr lang="fr-FR" dirty="0">
                <a:solidFill>
                  <a:schemeClr val="accent5">
                    <a:lumMod val="50000"/>
                  </a:schemeClr>
                </a:solidFill>
              </a:rPr>
              <a:t>_____	Daft Punk (jouer)</a:t>
            </a:r>
          </a:p>
          <a:p>
            <a:pPr algn="l"/>
            <a:r>
              <a:rPr lang="fr-FR" dirty="0">
                <a:solidFill>
                  <a:schemeClr val="accent5">
                    <a:lumMod val="50000"/>
                  </a:schemeClr>
                </a:solidFill>
              </a:rPr>
              <a:t>_____	Alpha </a:t>
            </a:r>
            <a:r>
              <a:rPr lang="fr-FR" dirty="0" err="1">
                <a:solidFill>
                  <a:schemeClr val="accent5">
                    <a:lumMod val="50000"/>
                  </a:schemeClr>
                </a:solidFill>
              </a:rPr>
              <a:t>Wann</a:t>
            </a:r>
            <a:r>
              <a:rPr lang="fr-FR" dirty="0">
                <a:solidFill>
                  <a:schemeClr val="accent5">
                    <a:lumMod val="50000"/>
                  </a:schemeClr>
                </a:solidFill>
              </a:rPr>
              <a:t> (arriver)</a:t>
            </a:r>
          </a:p>
          <a:p>
            <a:pPr algn="l"/>
            <a:r>
              <a:rPr lang="fr-FR" dirty="0">
                <a:solidFill>
                  <a:schemeClr val="accent5">
                    <a:lumMod val="50000"/>
                  </a:schemeClr>
                </a:solidFill>
              </a:rPr>
              <a:t>_____	Stromae (chanter)</a:t>
            </a:r>
          </a:p>
          <a:p>
            <a:pPr algn="l"/>
            <a:r>
              <a:rPr lang="fr-FR" dirty="0">
                <a:solidFill>
                  <a:schemeClr val="accent5">
                    <a:lumMod val="50000"/>
                  </a:schemeClr>
                </a:solidFill>
              </a:rPr>
              <a:t>_____	Christine and the Queens (commencer)</a:t>
            </a:r>
          </a:p>
          <a:p>
            <a:pPr algn="l"/>
            <a:endParaRPr lang="fr-FR" dirty="0">
              <a:solidFill>
                <a:schemeClr val="accent5">
                  <a:lumMod val="50000"/>
                </a:schemeClr>
              </a:solidFill>
            </a:endParaRPr>
          </a:p>
          <a:p>
            <a:pPr algn="l"/>
            <a:r>
              <a:rPr lang="fr-FR" dirty="0">
                <a:solidFill>
                  <a:schemeClr val="accent5">
                    <a:lumMod val="50000"/>
                  </a:schemeClr>
                </a:solidFill>
              </a:rPr>
              <a:t>Tu fais beaucoup de choses aujourd’hui ! Réponds aux questions de ton/ta partenaire.</a:t>
            </a:r>
          </a:p>
          <a:p>
            <a:pPr algn="l"/>
            <a:endParaRPr lang="fr-FR" dirty="0">
              <a:solidFill>
                <a:schemeClr val="accent5">
                  <a:lumMod val="50000"/>
                </a:schemeClr>
              </a:solidFill>
            </a:endParaRPr>
          </a:p>
          <a:p>
            <a:pPr algn="l"/>
            <a:r>
              <a:rPr lang="fr-FR" dirty="0">
                <a:solidFill>
                  <a:schemeClr val="accent5">
                    <a:lumMod val="50000"/>
                  </a:schemeClr>
                </a:solidFill>
              </a:rPr>
              <a:t>16h10	jouer au foot</a:t>
            </a:r>
          </a:p>
          <a:p>
            <a:pPr algn="l"/>
            <a:r>
              <a:rPr lang="fr-FR" dirty="0">
                <a:solidFill>
                  <a:schemeClr val="accent5">
                    <a:lumMod val="50000"/>
                  </a:schemeClr>
                </a:solidFill>
              </a:rPr>
              <a:t>17h45	aller au magasin</a:t>
            </a:r>
          </a:p>
          <a:p>
            <a:pPr algn="l"/>
            <a:r>
              <a:rPr lang="fr-FR" dirty="0">
                <a:solidFill>
                  <a:schemeClr val="accent5">
                    <a:lumMod val="50000"/>
                  </a:schemeClr>
                </a:solidFill>
              </a:rPr>
              <a:t>18h30	finir les devoirs</a:t>
            </a:r>
          </a:p>
          <a:p>
            <a:pPr algn="l"/>
            <a:r>
              <a:rPr lang="fr-FR" dirty="0">
                <a:solidFill>
                  <a:schemeClr val="accent5">
                    <a:lumMod val="50000"/>
                  </a:schemeClr>
                </a:solidFill>
              </a:rPr>
              <a:t>19h15	manger au restaurant</a:t>
            </a:r>
            <a:endParaRPr lang="fr-FR" sz="2400" dirty="0">
              <a:solidFill>
                <a:schemeClr val="accent5">
                  <a:lumMod val="50000"/>
                </a:schemeClr>
              </a:solidFill>
            </a:endParaRPr>
          </a:p>
        </p:txBody>
      </p:sp>
      <p:cxnSp>
        <p:nvCxnSpPr>
          <p:cNvPr id="5" name="Straight Connector 4">
            <a:extLst>
              <a:ext uri="{FF2B5EF4-FFF2-40B4-BE49-F238E27FC236}">
                <a16:creationId xmlns:a16="http://schemas.microsoft.com/office/drawing/2014/main" id="{872C627E-CC5A-4A38-9BE6-6FA4C8204216}"/>
              </a:ext>
            </a:extLst>
          </p:cNvPr>
          <p:cNvCxnSpPr/>
          <p:nvPr/>
        </p:nvCxnSpPr>
        <p:spPr>
          <a:xfrm>
            <a:off x="6096000" y="1004713"/>
            <a:ext cx="0" cy="517064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598688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B1B18E-231A-4210-9208-7599E4DA69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79" y="1163992"/>
            <a:ext cx="7981555" cy="5179658"/>
          </a:xfrm>
          <a:prstGeom prst="rect">
            <a:avLst/>
          </a:prstGeom>
        </p:spPr>
      </p:pic>
      <p:sp>
        <p:nvSpPr>
          <p:cNvPr id="12" name="Speech Bubble: Rectangle with Corners Rounded 11">
            <a:extLst>
              <a:ext uri="{FF2B5EF4-FFF2-40B4-BE49-F238E27FC236}">
                <a16:creationId xmlns:a16="http://schemas.microsoft.com/office/drawing/2014/main" id="{F4B956D5-8A43-423A-84DF-7E1D6E8BEE24}"/>
              </a:ext>
            </a:extLst>
          </p:cNvPr>
          <p:cNvSpPr/>
          <p:nvPr/>
        </p:nvSpPr>
        <p:spPr>
          <a:xfrm>
            <a:off x="8451739" y="2876443"/>
            <a:ext cx="3571416" cy="3009900"/>
          </a:xfrm>
          <a:prstGeom prst="wedgeRoundRectCallout">
            <a:avLst>
              <a:gd name="adj1" fmla="val 21839"/>
              <a:gd name="adj2" fmla="val 5886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B0502020202020204" pitchFamily="34" charset="0"/>
              </a:rPr>
              <a:t>Tu </a:t>
            </a:r>
            <a:r>
              <a:rPr lang="en-US" sz="2000" dirty="0" err="1">
                <a:solidFill>
                  <a:srgbClr val="4472C4">
                    <a:lumMod val="50000"/>
                  </a:srgbClr>
                </a:solidFill>
                <a:latin typeface="Century Gothic" panose="020B0502020202020204" pitchFamily="34" charset="0"/>
              </a:rPr>
              <a:t>veux</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venir</a:t>
            </a:r>
            <a:r>
              <a:rPr lang="en-US" sz="2000" dirty="0">
                <a:solidFill>
                  <a:srgbClr val="4472C4">
                    <a:lumMod val="50000"/>
                  </a:srgbClr>
                </a:solidFill>
                <a:latin typeface="Century Gothic" panose="020B0502020202020204" pitchFamily="34" charset="0"/>
              </a:rPr>
              <a:t> au </a:t>
            </a:r>
            <a:r>
              <a:rPr lang="en-US" sz="2000" dirty="0" err="1">
                <a:solidFill>
                  <a:srgbClr val="4472C4">
                    <a:lumMod val="50000"/>
                  </a:srgbClr>
                </a:solidFill>
                <a:latin typeface="Century Gothic" panose="020B0502020202020204" pitchFamily="34" charset="0"/>
              </a:rPr>
              <a:t>cinéma</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aujourd’hui</a:t>
            </a:r>
            <a:r>
              <a:rPr lang="en-US" sz="2000" dirty="0">
                <a:solidFill>
                  <a:srgbClr val="4472C4">
                    <a:lumMod val="50000"/>
                  </a:srgbClr>
                </a:solidFill>
                <a:latin typeface="Century Gothic" panose="020B0502020202020204" pitchFamily="34" charset="0"/>
              </a:rPr>
              <a:t> ? Tu </a:t>
            </a:r>
            <a:r>
              <a:rPr lang="en-US" sz="2000" dirty="0" err="1">
                <a:solidFill>
                  <a:srgbClr val="4472C4">
                    <a:lumMod val="50000"/>
                  </a:srgbClr>
                </a:solidFill>
                <a:latin typeface="Century Gothic" panose="020B0502020202020204" pitchFamily="34" charset="0"/>
              </a:rPr>
              <a:t>peux</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choisir</a:t>
            </a:r>
            <a:r>
              <a:rPr lang="en-US" sz="2000" dirty="0">
                <a:solidFill>
                  <a:srgbClr val="4472C4">
                    <a:lumMod val="50000"/>
                  </a:srgbClr>
                </a:solidFill>
                <a:latin typeface="Century Gothic" panose="020B0502020202020204" pitchFamily="34" charset="0"/>
              </a:rPr>
              <a:t> le film.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B0502020202020204" pitchFamily="34" charset="0"/>
              </a:rPr>
              <a:t>Le </a:t>
            </a:r>
            <a:r>
              <a:rPr lang="en-US" sz="2000" dirty="0" err="1">
                <a:solidFill>
                  <a:srgbClr val="4472C4">
                    <a:lumMod val="50000"/>
                  </a:srgbClr>
                </a:solidFill>
                <a:latin typeface="Century Gothic" panose="020B0502020202020204" pitchFamily="34" charset="0"/>
              </a:rPr>
              <a:t>Pôle</a:t>
            </a:r>
            <a:r>
              <a:rPr lang="en-US" sz="2000" dirty="0">
                <a:solidFill>
                  <a:srgbClr val="4472C4">
                    <a:lumMod val="50000"/>
                  </a:srgbClr>
                </a:solidFill>
                <a:latin typeface="Century Gothic" panose="020B0502020202020204" pitchFamily="34" charset="0"/>
              </a:rPr>
              <a:t> Express commence à 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srgbClr val="4472C4">
                    <a:lumMod val="50000"/>
                  </a:srgbClr>
                </a:solidFill>
                <a:latin typeface="Century Gothic" panose="020B0502020202020204" pitchFamily="34" charset="0"/>
              </a:rPr>
              <a:t>Maman</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j’ai</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raté</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l’avion</a:t>
            </a:r>
            <a:r>
              <a:rPr lang="en-US" sz="2000" dirty="0">
                <a:solidFill>
                  <a:srgbClr val="4472C4">
                    <a:lumMod val="50000"/>
                  </a:srgbClr>
                </a:solidFill>
                <a:latin typeface="Century Gothic" panose="020B0502020202020204" pitchFamily="34" charset="0"/>
              </a:rPr>
              <a:t> commence à…</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8241908" y="1119435"/>
            <a:ext cx="368571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Amir </a:t>
            </a:r>
            <a:r>
              <a:rPr lang="en-US" sz="2000" dirty="0" err="1">
                <a:solidFill>
                  <a:srgbClr val="4472C4">
                    <a:lumMod val="50000"/>
                  </a:srgbClr>
                </a:solidFill>
                <a:latin typeface="Century Gothic" panose="020F0302020204030204"/>
              </a:rPr>
              <a:t>est</a:t>
            </a:r>
            <a:r>
              <a:rPr lang="en-US" sz="2000" dirty="0">
                <a:solidFill>
                  <a:srgbClr val="4472C4">
                    <a:lumMod val="50000"/>
                  </a:srgbClr>
                </a:solidFill>
                <a:latin typeface="Century Gothic" panose="020F0302020204030204"/>
              </a:rPr>
              <a:t> au </a:t>
            </a:r>
            <a:r>
              <a:rPr lang="en-US" sz="2000" dirty="0" err="1">
                <a:solidFill>
                  <a:srgbClr val="4472C4">
                    <a:lumMod val="50000"/>
                  </a:srgbClr>
                </a:solidFill>
                <a:latin typeface="Century Gothic" panose="020F0302020204030204"/>
              </a:rPr>
              <a:t>cinéma</a:t>
            </a:r>
            <a:r>
              <a:rPr lang="en-US" sz="2000" dirty="0">
                <a:solidFill>
                  <a:srgbClr val="4472C4">
                    <a:lumMod val="50000"/>
                  </a:srgbClr>
                </a:solidFill>
                <a:latin typeface="Century Gothic" panose="020F0302020204030204"/>
              </a:rPr>
              <a:t>. Il </a:t>
            </a:r>
            <a:r>
              <a:rPr lang="en-US" sz="2000" dirty="0" err="1">
                <a:solidFill>
                  <a:srgbClr val="4472C4">
                    <a:lumMod val="50000"/>
                  </a:srgbClr>
                </a:solidFill>
                <a:latin typeface="Century Gothic" panose="020F0302020204030204"/>
              </a:rPr>
              <a:t>regarde</a:t>
            </a:r>
            <a:r>
              <a:rPr lang="en-US" sz="2000" dirty="0">
                <a:solidFill>
                  <a:srgbClr val="4472C4">
                    <a:lumMod val="50000"/>
                  </a:srgbClr>
                </a:solidFill>
                <a:latin typeface="Century Gothic" panose="020F0302020204030204"/>
              </a:rPr>
              <a:t> la </a:t>
            </a:r>
            <a:r>
              <a:rPr lang="en-US" sz="2000" dirty="0" err="1">
                <a:solidFill>
                  <a:srgbClr val="4472C4">
                    <a:lumMod val="50000"/>
                  </a:srgbClr>
                </a:solidFill>
                <a:latin typeface="Century Gothic" panose="020F0302020204030204"/>
              </a:rPr>
              <a:t>liste</a:t>
            </a:r>
            <a:r>
              <a:rPr lang="en-US" sz="2000" dirty="0">
                <a:solidFill>
                  <a:srgbClr val="4472C4">
                    <a:lumMod val="50000"/>
                  </a:srgbClr>
                </a:solidFill>
                <a:latin typeface="Century Gothic" panose="020F0302020204030204"/>
              </a:rPr>
              <a:t> des films de No</a:t>
            </a:r>
            <a:r>
              <a:rPr lang="en-US" sz="2000" dirty="0">
                <a:solidFill>
                  <a:srgbClr val="4472C4">
                    <a:lumMod val="50000"/>
                  </a:srgbClr>
                </a:solidFill>
                <a:latin typeface="Century Gothic" panose="020B0502020202020204" pitchFamily="34" charset="0"/>
              </a:rPr>
              <a:t>ël</a:t>
            </a:r>
            <a:r>
              <a:rPr lang="en-US" sz="2000" dirty="0">
                <a:solidFill>
                  <a:srgbClr val="4472C4">
                    <a:lumMod val="50000"/>
                  </a:srgbClr>
                </a:solidFill>
                <a:latin typeface="Century Gothic" panose="020F0302020204030204"/>
              </a:rPr>
              <a:t> et il </a:t>
            </a:r>
            <a:r>
              <a:rPr lang="en-US" sz="2000" dirty="0" err="1">
                <a:solidFill>
                  <a:srgbClr val="4472C4">
                    <a:lumMod val="50000"/>
                  </a:srgbClr>
                </a:solidFill>
                <a:latin typeface="Century Gothic" panose="020F0302020204030204"/>
              </a:rPr>
              <a:t>écrit</a:t>
            </a:r>
            <a:r>
              <a:rPr lang="en-US" sz="2000" dirty="0">
                <a:solidFill>
                  <a:srgbClr val="4472C4">
                    <a:lumMod val="50000"/>
                  </a:srgbClr>
                </a:solidFill>
                <a:latin typeface="Century Gothic" panose="020F0302020204030204"/>
              </a:rPr>
              <a:t> un message </a:t>
            </a:r>
            <a:r>
              <a:rPr lang="en-US" sz="2000" dirty="0">
                <a:solidFill>
                  <a:srgbClr val="4472C4">
                    <a:lumMod val="50000"/>
                  </a:srgbClr>
                </a:solidFill>
                <a:latin typeface="Century Gothic" panose="020B0502020202020204" pitchFamily="34" charset="0"/>
              </a:rPr>
              <a:t>à </a:t>
            </a:r>
            <a:r>
              <a:rPr lang="en-US" sz="2000" dirty="0" err="1">
                <a:solidFill>
                  <a:srgbClr val="4472C4">
                    <a:lumMod val="50000"/>
                  </a:srgbClr>
                </a:solidFill>
                <a:latin typeface="Century Gothic" panose="020B0502020202020204" pitchFamily="34" charset="0"/>
              </a:rPr>
              <a:t>Océane</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Finis</a:t>
            </a:r>
            <a:r>
              <a:rPr lang="en-US" sz="2000" dirty="0">
                <a:solidFill>
                  <a:srgbClr val="4472C4">
                    <a:lumMod val="50000"/>
                  </a:srgbClr>
                </a:solidFill>
                <a:latin typeface="Century Gothic" panose="020B0502020202020204" pitchFamily="34" charset="0"/>
              </a:rPr>
              <a:t> le message. </a:t>
            </a:r>
            <a:r>
              <a:rPr lang="en-US" sz="2000" dirty="0" err="1">
                <a:solidFill>
                  <a:srgbClr val="4472C4">
                    <a:lumMod val="50000"/>
                  </a:srgbClr>
                </a:solidFill>
                <a:latin typeface="Century Gothic" panose="020B0502020202020204" pitchFamily="34" charset="0"/>
              </a:rPr>
              <a:t>Écris</a:t>
            </a:r>
            <a:r>
              <a:rPr lang="en-US" sz="2000" dirty="0">
                <a:solidFill>
                  <a:srgbClr val="4472C4">
                    <a:lumMod val="50000"/>
                  </a:srgbClr>
                </a:solidFill>
                <a:latin typeface="Century Gothic" panose="020B0502020202020204" pitchFamily="34" charset="0"/>
              </a:rPr>
              <a:t> les </a:t>
            </a:r>
            <a:r>
              <a:rPr lang="en-US" sz="2000" dirty="0" err="1">
                <a:solidFill>
                  <a:srgbClr val="4472C4">
                    <a:lumMod val="50000"/>
                  </a:srgbClr>
                </a:solidFill>
                <a:latin typeface="Century Gothic" panose="020B0502020202020204" pitchFamily="34" charset="0"/>
              </a:rPr>
              <a:t>heures</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en</a:t>
            </a:r>
            <a:r>
              <a:rPr lang="en-US" sz="2000" dirty="0">
                <a:solidFill>
                  <a:srgbClr val="4472C4">
                    <a:lumMod val="50000"/>
                  </a:srgbClr>
                </a:solidFill>
                <a:latin typeface="Century Gothic" panose="020B0502020202020204" pitchFamily="34" charset="0"/>
              </a:rPr>
              <a:t> mots.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4472C4">
                  <a:lumMod val="50000"/>
                </a:srgbClr>
              </a:solidFill>
              <a:latin typeface="Century Gothic" panose="020B0502020202020204" pitchFamily="34" charset="0"/>
            </a:endParaRPr>
          </a:p>
        </p:txBody>
      </p:sp>
      <p:sp>
        <p:nvSpPr>
          <p:cNvPr id="15" name="Speech Bubble: Rectangle with Corners Rounded 14">
            <a:extLst>
              <a:ext uri="{FF2B5EF4-FFF2-40B4-BE49-F238E27FC236}">
                <a16:creationId xmlns:a16="http://schemas.microsoft.com/office/drawing/2014/main" id="{2F5238BA-ACB2-40AF-8577-B3D936271EE6}"/>
              </a:ext>
            </a:extLst>
          </p:cNvPr>
          <p:cNvSpPr/>
          <p:nvPr/>
        </p:nvSpPr>
        <p:spPr>
          <a:xfrm>
            <a:off x="8241908" y="1217518"/>
            <a:ext cx="3778292" cy="1357685"/>
          </a:xfrm>
          <a:prstGeom prst="wedgeRoundRectCallout">
            <a:avLst>
              <a:gd name="adj1" fmla="val -61652"/>
              <a:gd name="adj2" fmla="val 21836"/>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000" dirty="0">
                <a:solidFill>
                  <a:srgbClr val="002060"/>
                </a:solidFill>
              </a:rPr>
              <a:t>Le Pôle Express commence </a:t>
            </a:r>
            <a:r>
              <a:rPr lang="fr-FR" sz="2000" b="1" dirty="0">
                <a:solidFill>
                  <a:srgbClr val="002060"/>
                </a:solidFill>
              </a:rPr>
              <a:t>à treize heures vingt-cinq</a:t>
            </a:r>
            <a:r>
              <a:rPr lang="fr-FR" sz="2000" dirty="0">
                <a:solidFill>
                  <a:srgbClr val="002060"/>
                </a:solidFill>
              </a:rPr>
              <a:t>.</a:t>
            </a:r>
          </a:p>
          <a:p>
            <a:pPr algn="ctr"/>
            <a:r>
              <a:rPr lang="fr-FR" sz="2000" dirty="0">
                <a:solidFill>
                  <a:srgbClr val="002060"/>
                </a:solidFill>
              </a:rPr>
              <a:t>[The Polar Express]</a:t>
            </a:r>
          </a:p>
        </p:txBody>
      </p:sp>
      <p:sp>
        <p:nvSpPr>
          <p:cNvPr id="16" name="Speech Bubble: Rectangle with Corners Rounded 15">
            <a:extLst>
              <a:ext uri="{FF2B5EF4-FFF2-40B4-BE49-F238E27FC236}">
                <a16:creationId xmlns:a16="http://schemas.microsoft.com/office/drawing/2014/main" id="{FDEA3ACE-41AF-4C48-8794-C9ECFCF71579}"/>
              </a:ext>
            </a:extLst>
          </p:cNvPr>
          <p:cNvSpPr/>
          <p:nvPr/>
        </p:nvSpPr>
        <p:spPr>
          <a:xfrm>
            <a:off x="8241908" y="1002656"/>
            <a:ext cx="3767490" cy="2175109"/>
          </a:xfrm>
          <a:prstGeom prst="wedgeRoundRectCallout">
            <a:avLst>
              <a:gd name="adj1" fmla="val -64713"/>
              <a:gd name="adj2" fmla="val 1996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000" dirty="0">
                <a:solidFill>
                  <a:srgbClr val="002060"/>
                </a:solidFill>
              </a:rPr>
              <a:t>Maman, j’ai raté l’avion ! commence </a:t>
            </a:r>
            <a:r>
              <a:rPr lang="fr-FR" sz="2000" b="1" dirty="0">
                <a:solidFill>
                  <a:srgbClr val="002060"/>
                </a:solidFill>
              </a:rPr>
              <a:t>à quatorze heures cinq.</a:t>
            </a:r>
          </a:p>
          <a:p>
            <a:pPr algn="ctr"/>
            <a:r>
              <a:rPr lang="fr-FR" sz="2000" dirty="0">
                <a:solidFill>
                  <a:srgbClr val="002060"/>
                </a:solidFill>
              </a:rPr>
              <a:t>[Home Alone – </a:t>
            </a:r>
            <a:r>
              <a:rPr lang="fr-FR" sz="2000" dirty="0" err="1">
                <a:solidFill>
                  <a:srgbClr val="002060"/>
                </a:solidFill>
              </a:rPr>
              <a:t>literally</a:t>
            </a:r>
            <a:r>
              <a:rPr lang="fr-FR" sz="2000" dirty="0">
                <a:solidFill>
                  <a:srgbClr val="002060"/>
                </a:solidFill>
              </a:rPr>
              <a:t> ‘</a:t>
            </a:r>
            <a:r>
              <a:rPr lang="fr-FR" sz="2000" dirty="0" err="1">
                <a:solidFill>
                  <a:srgbClr val="002060"/>
                </a:solidFill>
              </a:rPr>
              <a:t>Mum</a:t>
            </a:r>
            <a:r>
              <a:rPr lang="fr-FR" sz="2000" dirty="0">
                <a:solidFill>
                  <a:srgbClr val="002060"/>
                </a:solidFill>
              </a:rPr>
              <a:t>, </a:t>
            </a:r>
            <a:r>
              <a:rPr lang="fr-FR" sz="2000" dirty="0" err="1">
                <a:solidFill>
                  <a:srgbClr val="002060"/>
                </a:solidFill>
              </a:rPr>
              <a:t>I’ve</a:t>
            </a:r>
            <a:r>
              <a:rPr lang="fr-FR" sz="2000" dirty="0">
                <a:solidFill>
                  <a:srgbClr val="002060"/>
                </a:solidFill>
              </a:rPr>
              <a:t> </a:t>
            </a:r>
            <a:r>
              <a:rPr lang="fr-FR" sz="2000" dirty="0" err="1">
                <a:solidFill>
                  <a:srgbClr val="002060"/>
                </a:solidFill>
              </a:rPr>
              <a:t>missed</a:t>
            </a:r>
            <a:r>
              <a:rPr lang="fr-FR" sz="2000" dirty="0">
                <a:solidFill>
                  <a:srgbClr val="002060"/>
                </a:solidFill>
              </a:rPr>
              <a:t> the plane!’]</a:t>
            </a:r>
          </a:p>
        </p:txBody>
      </p:sp>
      <p:sp>
        <p:nvSpPr>
          <p:cNvPr id="17" name="Speech Bubble: Rectangle with Corners Rounded 16">
            <a:extLst>
              <a:ext uri="{FF2B5EF4-FFF2-40B4-BE49-F238E27FC236}">
                <a16:creationId xmlns:a16="http://schemas.microsoft.com/office/drawing/2014/main" id="{7AD7F3AF-1014-482E-BC32-C0BF2B8250F6}"/>
              </a:ext>
            </a:extLst>
          </p:cNvPr>
          <p:cNvSpPr/>
          <p:nvPr/>
        </p:nvSpPr>
        <p:spPr>
          <a:xfrm>
            <a:off x="8241908" y="1311913"/>
            <a:ext cx="3782313" cy="2316938"/>
          </a:xfrm>
          <a:prstGeom prst="wedgeRoundRectCallout">
            <a:avLst>
              <a:gd name="adj1" fmla="val -62290"/>
              <a:gd name="adj2" fmla="val 25196"/>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000" dirty="0">
                <a:solidFill>
                  <a:srgbClr val="002060"/>
                </a:solidFill>
              </a:rPr>
              <a:t>L’étrange Noël de Monsieur Jack commence </a:t>
            </a:r>
            <a:r>
              <a:rPr lang="fr-FR" sz="2000" b="1" dirty="0">
                <a:solidFill>
                  <a:srgbClr val="002060"/>
                </a:solidFill>
              </a:rPr>
              <a:t>à quatorze heures cinquante-cinq.</a:t>
            </a:r>
          </a:p>
          <a:p>
            <a:pPr algn="ctr"/>
            <a:r>
              <a:rPr lang="fr-FR" sz="2000" dirty="0">
                <a:solidFill>
                  <a:srgbClr val="002060"/>
                </a:solidFill>
              </a:rPr>
              <a:t>[The </a:t>
            </a:r>
            <a:r>
              <a:rPr lang="fr-FR" sz="2000" dirty="0" err="1">
                <a:solidFill>
                  <a:srgbClr val="002060"/>
                </a:solidFill>
              </a:rPr>
              <a:t>Nightmare</a:t>
            </a:r>
            <a:r>
              <a:rPr lang="fr-FR" sz="2000" dirty="0">
                <a:solidFill>
                  <a:srgbClr val="002060"/>
                </a:solidFill>
              </a:rPr>
              <a:t> </a:t>
            </a:r>
            <a:r>
              <a:rPr lang="fr-FR" sz="2000" dirty="0" err="1">
                <a:solidFill>
                  <a:srgbClr val="002060"/>
                </a:solidFill>
              </a:rPr>
              <a:t>Before</a:t>
            </a:r>
            <a:r>
              <a:rPr lang="fr-FR" sz="2000" dirty="0">
                <a:solidFill>
                  <a:srgbClr val="002060"/>
                </a:solidFill>
              </a:rPr>
              <a:t> Christmas – </a:t>
            </a:r>
            <a:r>
              <a:rPr lang="fr-FR" sz="2000" dirty="0" err="1">
                <a:solidFill>
                  <a:srgbClr val="002060"/>
                </a:solidFill>
              </a:rPr>
              <a:t>literally</a:t>
            </a:r>
            <a:r>
              <a:rPr lang="fr-FR" sz="2000" dirty="0">
                <a:solidFill>
                  <a:srgbClr val="002060"/>
                </a:solidFill>
              </a:rPr>
              <a:t> ‘Mr </a:t>
            </a:r>
            <a:r>
              <a:rPr lang="fr-FR" sz="2000" dirty="0" err="1">
                <a:solidFill>
                  <a:srgbClr val="002060"/>
                </a:solidFill>
              </a:rPr>
              <a:t>Jack’s</a:t>
            </a:r>
            <a:r>
              <a:rPr lang="fr-FR" sz="2000" dirty="0">
                <a:solidFill>
                  <a:srgbClr val="002060"/>
                </a:solidFill>
              </a:rPr>
              <a:t> Strange Christmas’]</a:t>
            </a:r>
          </a:p>
        </p:txBody>
      </p:sp>
      <p:sp>
        <p:nvSpPr>
          <p:cNvPr id="18" name="Speech Bubble: Rectangle with Corners Rounded 17">
            <a:extLst>
              <a:ext uri="{FF2B5EF4-FFF2-40B4-BE49-F238E27FC236}">
                <a16:creationId xmlns:a16="http://schemas.microsoft.com/office/drawing/2014/main" id="{3DB444B4-688A-4C0B-ACE5-D355F8371956}"/>
              </a:ext>
            </a:extLst>
          </p:cNvPr>
          <p:cNvSpPr/>
          <p:nvPr/>
        </p:nvSpPr>
        <p:spPr>
          <a:xfrm>
            <a:off x="8241908" y="2585102"/>
            <a:ext cx="3781247" cy="1452630"/>
          </a:xfrm>
          <a:prstGeom prst="wedgeRoundRectCallout">
            <a:avLst>
              <a:gd name="adj1" fmla="val -60711"/>
              <a:gd name="adj2" fmla="val 1725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000" dirty="0">
                <a:solidFill>
                  <a:srgbClr val="002060"/>
                </a:solidFill>
              </a:rPr>
              <a:t>Le Miracle de la 34e Rue commence </a:t>
            </a:r>
            <a:r>
              <a:rPr lang="fr-FR" sz="2000" b="1" dirty="0">
                <a:solidFill>
                  <a:srgbClr val="002060"/>
                </a:solidFill>
              </a:rPr>
              <a:t>à quinze heures vingt.</a:t>
            </a:r>
          </a:p>
          <a:p>
            <a:pPr algn="ctr"/>
            <a:r>
              <a:rPr lang="fr-FR" sz="2000" dirty="0">
                <a:solidFill>
                  <a:srgbClr val="002060"/>
                </a:solidFill>
              </a:rPr>
              <a:t>[Miracle on 34th Street]</a:t>
            </a:r>
          </a:p>
        </p:txBody>
      </p:sp>
      <p:sp>
        <p:nvSpPr>
          <p:cNvPr id="19" name="Speech Bubble: Rectangle with Corners Rounded 18">
            <a:extLst>
              <a:ext uri="{FF2B5EF4-FFF2-40B4-BE49-F238E27FC236}">
                <a16:creationId xmlns:a16="http://schemas.microsoft.com/office/drawing/2014/main" id="{06A02F3F-F2B5-4FE7-AC21-184A9E658C17}"/>
              </a:ext>
            </a:extLst>
          </p:cNvPr>
          <p:cNvSpPr/>
          <p:nvPr/>
        </p:nvSpPr>
        <p:spPr>
          <a:xfrm>
            <a:off x="8241908" y="2700389"/>
            <a:ext cx="3781247" cy="1696981"/>
          </a:xfrm>
          <a:prstGeom prst="wedgeRoundRectCallout">
            <a:avLst>
              <a:gd name="adj1" fmla="val -68313"/>
              <a:gd name="adj2" fmla="val 220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000" dirty="0">
                <a:solidFill>
                  <a:srgbClr val="002060"/>
                </a:solidFill>
              </a:rPr>
              <a:t>La Reine des Neiges commence </a:t>
            </a:r>
            <a:r>
              <a:rPr lang="fr-FR" sz="2000" b="1" dirty="0">
                <a:solidFill>
                  <a:srgbClr val="002060"/>
                </a:solidFill>
              </a:rPr>
              <a:t>à quinze heures quarante-cinq.</a:t>
            </a:r>
          </a:p>
          <a:p>
            <a:pPr algn="ctr"/>
            <a:r>
              <a:rPr lang="fr-FR" sz="2000" dirty="0">
                <a:solidFill>
                  <a:srgbClr val="002060"/>
                </a:solidFill>
              </a:rPr>
              <a:t>[</a:t>
            </a:r>
            <a:r>
              <a:rPr lang="fr-FR" sz="2000" dirty="0" err="1">
                <a:solidFill>
                  <a:srgbClr val="002060"/>
                </a:solidFill>
              </a:rPr>
              <a:t>Frozen</a:t>
            </a:r>
            <a:r>
              <a:rPr lang="fr-FR" sz="2000" dirty="0">
                <a:solidFill>
                  <a:srgbClr val="002060"/>
                </a:solidFill>
              </a:rPr>
              <a:t> – </a:t>
            </a:r>
            <a:r>
              <a:rPr lang="fr-FR" sz="2000" dirty="0" err="1">
                <a:solidFill>
                  <a:srgbClr val="002060"/>
                </a:solidFill>
              </a:rPr>
              <a:t>literally</a:t>
            </a:r>
            <a:r>
              <a:rPr lang="fr-FR" sz="2000" dirty="0">
                <a:solidFill>
                  <a:srgbClr val="002060"/>
                </a:solidFill>
              </a:rPr>
              <a:t> ‘The Snow Queen’]</a:t>
            </a:r>
          </a:p>
        </p:txBody>
      </p:sp>
      <p:sp>
        <p:nvSpPr>
          <p:cNvPr id="2" name="Speech Bubble: Rectangle with Corners Rounded 1">
            <a:extLst>
              <a:ext uri="{FF2B5EF4-FFF2-40B4-BE49-F238E27FC236}">
                <a16:creationId xmlns:a16="http://schemas.microsoft.com/office/drawing/2014/main" id="{7DF48E28-939D-4698-914C-1B07B7EEF6C2}"/>
              </a:ext>
            </a:extLst>
          </p:cNvPr>
          <p:cNvSpPr/>
          <p:nvPr/>
        </p:nvSpPr>
        <p:spPr>
          <a:xfrm>
            <a:off x="8241908" y="3098132"/>
            <a:ext cx="3781247" cy="1519186"/>
          </a:xfrm>
          <a:prstGeom prst="wedgeRoundRectCallout">
            <a:avLst>
              <a:gd name="adj1" fmla="val -61651"/>
              <a:gd name="adj2" fmla="val 34191"/>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000" dirty="0">
                <a:solidFill>
                  <a:srgbClr val="002060"/>
                </a:solidFill>
              </a:rPr>
              <a:t>Les Chroniques de Noël commence </a:t>
            </a:r>
            <a:r>
              <a:rPr lang="fr-FR" sz="2000" b="1" dirty="0">
                <a:solidFill>
                  <a:srgbClr val="002060"/>
                </a:solidFill>
              </a:rPr>
              <a:t>à seize heures dix.</a:t>
            </a:r>
          </a:p>
          <a:p>
            <a:pPr algn="ctr"/>
            <a:r>
              <a:rPr lang="fr-FR" sz="2000" dirty="0">
                <a:solidFill>
                  <a:srgbClr val="002060"/>
                </a:solidFill>
              </a:rPr>
              <a:t>[The Christmas </a:t>
            </a:r>
            <a:r>
              <a:rPr lang="fr-FR" sz="2000" dirty="0" err="1">
                <a:solidFill>
                  <a:srgbClr val="002060"/>
                </a:solidFill>
              </a:rPr>
              <a:t>Chronicles</a:t>
            </a:r>
            <a:r>
              <a:rPr lang="fr-FR" sz="2000" dirty="0">
                <a:solidFill>
                  <a:srgbClr val="002060"/>
                </a:solidFill>
              </a:rPr>
              <a:t>]</a:t>
            </a:r>
          </a:p>
        </p:txBody>
      </p:sp>
      <p:sp>
        <p:nvSpPr>
          <p:cNvPr id="20" name="Speech Bubble: Rectangle with Corners Rounded 19">
            <a:extLst>
              <a:ext uri="{FF2B5EF4-FFF2-40B4-BE49-F238E27FC236}">
                <a16:creationId xmlns:a16="http://schemas.microsoft.com/office/drawing/2014/main" id="{6DD7B649-1FFC-494F-AE72-8F3C61E1BA5B}"/>
              </a:ext>
            </a:extLst>
          </p:cNvPr>
          <p:cNvSpPr/>
          <p:nvPr/>
        </p:nvSpPr>
        <p:spPr>
          <a:xfrm>
            <a:off x="8241908" y="2406505"/>
            <a:ext cx="3767490" cy="2883099"/>
          </a:xfrm>
          <a:prstGeom prst="wedgeRoundRectCallout">
            <a:avLst>
              <a:gd name="adj1" fmla="val -62560"/>
              <a:gd name="adj2" fmla="val 31023"/>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000" dirty="0">
                <a:solidFill>
                  <a:srgbClr val="002060"/>
                </a:solidFill>
              </a:rPr>
              <a:t>Mission : Noël : Les aventures de la famille Noël commence </a:t>
            </a:r>
            <a:r>
              <a:rPr lang="fr-FR" sz="2000" b="1" dirty="0">
                <a:solidFill>
                  <a:srgbClr val="002060"/>
                </a:solidFill>
              </a:rPr>
              <a:t>à seize heures quarante.</a:t>
            </a:r>
          </a:p>
          <a:p>
            <a:pPr algn="ctr"/>
            <a:r>
              <a:rPr lang="fr-FR" sz="2000" dirty="0">
                <a:solidFill>
                  <a:srgbClr val="002060"/>
                </a:solidFill>
              </a:rPr>
              <a:t>[Arthur Christmas – </a:t>
            </a:r>
            <a:r>
              <a:rPr lang="fr-FR" sz="2000" dirty="0" err="1">
                <a:solidFill>
                  <a:srgbClr val="002060"/>
                </a:solidFill>
              </a:rPr>
              <a:t>literally</a:t>
            </a:r>
            <a:r>
              <a:rPr lang="fr-FR" sz="2000" dirty="0">
                <a:solidFill>
                  <a:srgbClr val="002060"/>
                </a:solidFill>
              </a:rPr>
              <a:t> ‘Mission: Christmas – The Adventures of the Christmas Family’]</a:t>
            </a:r>
          </a:p>
        </p:txBody>
      </p:sp>
      <p:sp>
        <p:nvSpPr>
          <p:cNvPr id="21" name="Speech Bubble: Rectangle with Corners Rounded 20">
            <a:extLst>
              <a:ext uri="{FF2B5EF4-FFF2-40B4-BE49-F238E27FC236}">
                <a16:creationId xmlns:a16="http://schemas.microsoft.com/office/drawing/2014/main" id="{672DBF5B-E3B2-4C2B-B4BD-4632E6E1EDB4}"/>
              </a:ext>
            </a:extLst>
          </p:cNvPr>
          <p:cNvSpPr/>
          <p:nvPr/>
        </p:nvSpPr>
        <p:spPr>
          <a:xfrm>
            <a:off x="8241908" y="4407268"/>
            <a:ext cx="3767490" cy="1112246"/>
          </a:xfrm>
          <a:prstGeom prst="wedgeRoundRectCallout">
            <a:avLst>
              <a:gd name="adj1" fmla="val -63266"/>
              <a:gd name="adj2" fmla="val 3967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000" dirty="0">
                <a:solidFill>
                  <a:srgbClr val="002060"/>
                </a:solidFill>
              </a:rPr>
              <a:t>Noël blanc commence </a:t>
            </a:r>
            <a:r>
              <a:rPr lang="fr-FR" sz="2000" b="1" dirty="0">
                <a:solidFill>
                  <a:srgbClr val="002060"/>
                </a:solidFill>
              </a:rPr>
              <a:t>à dix-sept heures quinze.</a:t>
            </a:r>
          </a:p>
          <a:p>
            <a:pPr algn="ctr"/>
            <a:r>
              <a:rPr lang="fr-FR" sz="2000" dirty="0">
                <a:solidFill>
                  <a:srgbClr val="002060"/>
                </a:solidFill>
              </a:rPr>
              <a:t>[White Christmas]</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Au </a:t>
            </a:r>
            <a:r>
              <a:rPr lang="en-GB" sz="3600" b="1" dirty="0" err="1">
                <a:solidFill>
                  <a:schemeClr val="bg1"/>
                </a:solidFill>
              </a:rPr>
              <a:t>cinéma</a:t>
            </a:r>
            <a:endParaRPr lang="en-GB" sz="3600" b="1" dirty="0">
              <a:solidFill>
                <a:schemeClr val="bg1"/>
              </a:solidFill>
            </a:endParaRPr>
          </a:p>
        </p:txBody>
      </p:sp>
      <p:sp>
        <p:nvSpPr>
          <p:cNvPr id="11" name="TextBox 10">
            <a:extLst>
              <a:ext uri="{FF2B5EF4-FFF2-40B4-BE49-F238E27FC236}">
                <a16:creationId xmlns:a16="http://schemas.microsoft.com/office/drawing/2014/main" id="{C76F5358-A9B9-4C56-B015-C1D70FCA558C}"/>
              </a:ext>
            </a:extLst>
          </p:cNvPr>
          <p:cNvSpPr txBox="1"/>
          <p:nvPr/>
        </p:nvSpPr>
        <p:spPr>
          <a:xfrm>
            <a:off x="356948" y="1876782"/>
            <a:ext cx="7356969" cy="3727111"/>
          </a:xfrm>
          <a:prstGeom prst="rect">
            <a:avLst/>
          </a:prstGeom>
          <a:noFill/>
        </p:spPr>
        <p:txBody>
          <a:bodyPr wrap="square" rtlCol="0">
            <a:spAutoFit/>
          </a:bodyPr>
          <a:lstStyle/>
          <a:p>
            <a:pPr algn="l">
              <a:lnSpc>
                <a:spcPct val="150000"/>
              </a:lnSpc>
            </a:pPr>
            <a:r>
              <a:rPr lang="fr-FR" sz="2000" dirty="0">
                <a:solidFill>
                  <a:schemeClr val="accent5">
                    <a:lumMod val="50000"/>
                  </a:schemeClr>
                </a:solidFill>
              </a:rPr>
              <a:t>Le P</a:t>
            </a:r>
            <a:r>
              <a:rPr lang="fr-FR" sz="2000" dirty="0">
                <a:solidFill>
                  <a:schemeClr val="accent5">
                    <a:lumMod val="50000"/>
                  </a:schemeClr>
                </a:solidFill>
                <a:latin typeface="Century Gothic" panose="020B0502020202020204" pitchFamily="34" charset="0"/>
              </a:rPr>
              <a:t>ôle Express						13h25</a:t>
            </a:r>
          </a:p>
          <a:p>
            <a:pPr algn="l">
              <a:lnSpc>
                <a:spcPct val="150000"/>
              </a:lnSpc>
            </a:pPr>
            <a:r>
              <a:rPr lang="fr-FR" sz="2000" dirty="0">
                <a:solidFill>
                  <a:schemeClr val="accent5">
                    <a:lumMod val="50000"/>
                  </a:schemeClr>
                </a:solidFill>
                <a:latin typeface="Century Gothic" panose="020B0502020202020204" pitchFamily="34" charset="0"/>
              </a:rPr>
              <a:t>Maman, j’ai raté l’avion !				14h05</a:t>
            </a:r>
          </a:p>
          <a:p>
            <a:pPr algn="l">
              <a:lnSpc>
                <a:spcPct val="150000"/>
              </a:lnSpc>
            </a:pPr>
            <a:r>
              <a:rPr lang="fr-FR" sz="2000" dirty="0">
                <a:solidFill>
                  <a:schemeClr val="accent5">
                    <a:lumMod val="50000"/>
                  </a:schemeClr>
                </a:solidFill>
                <a:latin typeface="Century Gothic" panose="020B0502020202020204" pitchFamily="34" charset="0"/>
              </a:rPr>
              <a:t>L’étrange Noël de Monsieur Jack			14h55</a:t>
            </a:r>
          </a:p>
          <a:p>
            <a:pPr algn="l">
              <a:lnSpc>
                <a:spcPct val="150000"/>
              </a:lnSpc>
            </a:pPr>
            <a:r>
              <a:rPr lang="fr-FR" sz="2000" dirty="0">
                <a:solidFill>
                  <a:schemeClr val="accent5">
                    <a:lumMod val="50000"/>
                  </a:schemeClr>
                </a:solidFill>
                <a:latin typeface="Century Gothic" panose="020B0502020202020204" pitchFamily="34" charset="0"/>
              </a:rPr>
              <a:t>Le Miracle de la 34e Rue				15h20</a:t>
            </a:r>
          </a:p>
          <a:p>
            <a:pPr algn="l">
              <a:lnSpc>
                <a:spcPct val="150000"/>
              </a:lnSpc>
            </a:pPr>
            <a:r>
              <a:rPr lang="fr-FR" sz="2000" dirty="0">
                <a:solidFill>
                  <a:schemeClr val="accent5">
                    <a:lumMod val="50000"/>
                  </a:schemeClr>
                </a:solidFill>
                <a:latin typeface="Century Gothic" panose="020B0502020202020204" pitchFamily="34" charset="0"/>
              </a:rPr>
              <a:t>La Reine des Neiges					15h45</a:t>
            </a:r>
          </a:p>
          <a:p>
            <a:pPr algn="l">
              <a:lnSpc>
                <a:spcPct val="150000"/>
              </a:lnSpc>
            </a:pPr>
            <a:r>
              <a:rPr lang="fr-FR" sz="2000" dirty="0">
                <a:solidFill>
                  <a:schemeClr val="accent5">
                    <a:lumMod val="50000"/>
                  </a:schemeClr>
                </a:solidFill>
                <a:latin typeface="Century Gothic" panose="020B0502020202020204" pitchFamily="34" charset="0"/>
              </a:rPr>
              <a:t>Les Chroniques de Noël				16h10</a:t>
            </a:r>
          </a:p>
          <a:p>
            <a:pPr algn="l">
              <a:lnSpc>
                <a:spcPct val="150000"/>
              </a:lnSpc>
            </a:pPr>
            <a:r>
              <a:rPr lang="fr-FR" sz="2000" dirty="0">
                <a:solidFill>
                  <a:schemeClr val="accent5">
                    <a:lumMod val="50000"/>
                  </a:schemeClr>
                </a:solidFill>
                <a:latin typeface="Century Gothic" panose="020B0502020202020204" pitchFamily="34" charset="0"/>
              </a:rPr>
              <a:t>Mission : Noël : Les aventures de la famille Noël	16h40</a:t>
            </a:r>
          </a:p>
          <a:p>
            <a:pPr algn="l">
              <a:lnSpc>
                <a:spcPct val="150000"/>
              </a:lnSpc>
            </a:pPr>
            <a:r>
              <a:rPr lang="fr-FR" sz="2000" dirty="0">
                <a:solidFill>
                  <a:schemeClr val="accent5">
                    <a:lumMod val="50000"/>
                  </a:schemeClr>
                </a:solidFill>
                <a:latin typeface="Century Gothic" panose="020B0502020202020204" pitchFamily="34" charset="0"/>
              </a:rPr>
              <a:t>Noël blanc						17h15</a:t>
            </a:r>
          </a:p>
        </p:txBody>
      </p:sp>
      <p:pic>
        <p:nvPicPr>
          <p:cNvPr id="13" name="Picture 12">
            <a:extLst>
              <a:ext uri="{FF2B5EF4-FFF2-40B4-BE49-F238E27FC236}">
                <a16:creationId xmlns:a16="http://schemas.microsoft.com/office/drawing/2014/main" id="{CA7C4D05-BF2B-4FD5-8F0F-036AC59636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7245" y="59041"/>
            <a:ext cx="1072908" cy="1072908"/>
          </a:xfrm>
          <a:prstGeom prst="rect">
            <a:avLst/>
          </a:prstGeom>
        </p:spPr>
      </p:pic>
      <p:pic>
        <p:nvPicPr>
          <p:cNvPr id="5" name="Picture 4">
            <a:extLst>
              <a:ext uri="{FF2B5EF4-FFF2-40B4-BE49-F238E27FC236}">
                <a16:creationId xmlns:a16="http://schemas.microsoft.com/office/drawing/2014/main" id="{EF784255-EE5A-4EE9-9B71-469D6EF616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404253" y="514350"/>
            <a:ext cx="428591" cy="664161"/>
          </a:xfrm>
          <a:prstGeom prst="rect">
            <a:avLst/>
          </a:prstGeom>
        </p:spPr>
      </p:pic>
      <p:sp>
        <p:nvSpPr>
          <p:cNvPr id="14" name="Rounded Rectangle 46">
            <a:extLst>
              <a:ext uri="{FF2B5EF4-FFF2-40B4-BE49-F238E27FC236}">
                <a16:creationId xmlns:a16="http://schemas.microsoft.com/office/drawing/2014/main" id="{D5D5C9F4-493A-476F-9B7A-0C6AF103D08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393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 grpId="0" animBg="1"/>
      <p:bldP spid="2" grpId="1" animBg="1"/>
      <p:bldP spid="20" grpId="0" animBg="1"/>
      <p:bldP spid="20" grpId="1" animBg="1"/>
      <p:bldP spid="21" grpId="0" animBg="1"/>
      <p:bldP spid="21"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Talking about your day</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8268630" cy="886062"/>
          </a:xfrm>
        </p:spPr>
        <p:txBody>
          <a:bodyPr>
            <a:noAutofit/>
          </a:bodyPr>
          <a:lstStyle/>
          <a:p>
            <a:pPr algn="l"/>
            <a:r>
              <a:rPr lang="en-GB" sz="3000" dirty="0">
                <a:solidFill>
                  <a:prstClr val="white"/>
                </a:solidFill>
              </a:rPr>
              <a:t>Uses of </a:t>
            </a:r>
            <a:r>
              <a:rPr lang="en-GB" sz="3000" i="1" dirty="0" err="1">
                <a:solidFill>
                  <a:prstClr val="white"/>
                </a:solidFill>
              </a:rPr>
              <a:t>avoir</a:t>
            </a:r>
            <a:r>
              <a:rPr lang="en-GB" sz="3000" dirty="0">
                <a:solidFill>
                  <a:prstClr val="white"/>
                </a:solidFill>
              </a:rPr>
              <a:t> and </a:t>
            </a:r>
            <a:r>
              <a:rPr lang="en-GB" sz="3000" i="1" dirty="0" err="1">
                <a:solidFill>
                  <a:prstClr val="white"/>
                </a:solidFill>
              </a:rPr>
              <a:t>être</a:t>
            </a:r>
            <a:r>
              <a:rPr lang="en-GB" sz="3000" i="1" dirty="0">
                <a:solidFill>
                  <a:prstClr val="white"/>
                </a:solidFill>
              </a:rPr>
              <a:t> </a:t>
            </a:r>
            <a:r>
              <a:rPr lang="en-GB" sz="3000" dirty="0">
                <a:solidFill>
                  <a:prstClr val="white"/>
                </a:solidFill>
              </a:rPr>
              <a:t>to talk about feelings and states</a:t>
            </a:r>
          </a:p>
          <a:p>
            <a:pPr algn="l"/>
            <a:r>
              <a:rPr lang="en-GB" sz="3000" dirty="0">
                <a:solidFill>
                  <a:prstClr val="white"/>
                </a:solidFill>
              </a:rPr>
              <a:t>SSCs [</a:t>
            </a:r>
            <a:r>
              <a:rPr lang="en-GB" sz="3000" dirty="0" err="1">
                <a:solidFill>
                  <a:prstClr val="white"/>
                </a:solidFill>
              </a:rPr>
              <a:t>en</a:t>
            </a:r>
            <a:r>
              <a:rPr lang="en-GB" sz="3000" dirty="0">
                <a:solidFill>
                  <a:prstClr val="white"/>
                </a:solidFill>
              </a:rPr>
              <a:t>/an], [ain/in]</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6 - Lesson 26</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5784971"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Salkeld / Natalie Finlayson / Cath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06/11/21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075945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467" y="255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606528" y="1362391"/>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descr="small chil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0979" y="1605396"/>
            <a:ext cx="1090041" cy="1740198"/>
          </a:xfrm>
          <a:prstGeom prst="rect">
            <a:avLst/>
          </a:prstGeom>
        </p:spPr>
      </p:pic>
      <p:sp>
        <p:nvSpPr>
          <p:cNvPr id="3" name="TextBox 2"/>
          <p:cNvSpPr txBox="1"/>
          <p:nvPr/>
        </p:nvSpPr>
        <p:spPr>
          <a:xfrm>
            <a:off x="4753339" y="3242343"/>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grpSp>
        <p:nvGrpSpPr>
          <p:cNvPr id="22" name="Group 21" descr="tall boy and small boy with an arrow pointing to the tall boy"/>
          <p:cNvGrpSpPr/>
          <p:nvPr/>
        </p:nvGrpSpPr>
        <p:grpSpPr>
          <a:xfrm>
            <a:off x="1208907" y="1362391"/>
            <a:ext cx="1667202" cy="1953518"/>
            <a:chOff x="12297240" y="3985624"/>
            <a:chExt cx="1667202" cy="1953518"/>
          </a:xfrm>
        </p:grpSpPr>
        <p:pic>
          <p:nvPicPr>
            <p:cNvPr id="23" name="Picture 22" descr="tall boy and small boy with an arrow pointing to the t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24" name="Picture 23" descr="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25" name="Down Arrow 24"/>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9" name="Picture 28" descr="person questioning things"/>
          <p:cNvPicPr>
            <a:picLocks noChangeAspect="1"/>
          </p:cNvPicPr>
          <p:nvPr/>
        </p:nvPicPr>
        <p:blipFill>
          <a:blip r:embed="rId1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47506" y="4587548"/>
            <a:ext cx="1084390" cy="1450738"/>
          </a:xfrm>
          <a:prstGeom prst="rect">
            <a:avLst/>
          </a:prstGeom>
        </p:spPr>
      </p:pic>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Rectangle 26"/>
          <p:cNvSpPr/>
          <p:nvPr/>
        </p:nvSpPr>
        <p:spPr>
          <a:xfrm>
            <a:off x="5045070" y="5538133"/>
            <a:ext cx="21018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take]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26" name="Picture 25" descr="clock with no arrows"/>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296549" y="1674250"/>
            <a:ext cx="1112108" cy="1112108"/>
          </a:xfrm>
          <a:prstGeom prst="rect">
            <a:avLst/>
          </a:prstGeom>
          <a:effectLst>
            <a:outerShdw blurRad="50800" dist="38100" dir="5400000" algn="t" rotWithShape="0">
              <a:prstClr val="black">
                <a:alpha val="40000"/>
              </a:prstClr>
            </a:outerShdw>
          </a:effectLst>
        </p:spPr>
      </p:pic>
      <p:sp>
        <p:nvSpPr>
          <p:cNvPr id="13" name="TextBox 12" descr="question mark"/>
          <p:cNvSpPr txBox="1"/>
          <p:nvPr/>
        </p:nvSpPr>
        <p:spPr>
          <a:xfrm>
            <a:off x="10408657" y="1625586"/>
            <a:ext cx="7567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2" name="Picture 1" descr="repeat arrow"/>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761004">
            <a:off x="9381799" y="4536353"/>
            <a:ext cx="1402522" cy="1404473"/>
          </a:xfrm>
          <a:prstGeom prst="rect">
            <a:avLst/>
          </a:prstGeom>
        </p:spPr>
      </p:pic>
    </p:spTree>
    <p:extLst>
      <p:ext uri="{BB962C8B-B14F-4D97-AF65-F5344CB8AC3E}">
        <p14:creationId xmlns:p14="http://schemas.microsoft.com/office/powerpoint/2010/main" val="290738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enfant.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en enfant.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6" name="en gran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en gran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en quand.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subTnLst>
                                    <p:audio>
                                      <p:cMediaNode>
                                        <p:cTn display="0" masterRel="sameClick">
                                          <p:stCondLst>
                                            <p:cond evt="begin" delay="0">
                                              <p:tn val="36"/>
                                            </p:cond>
                                          </p:stCondLst>
                                          <p:endCondLst>
                                            <p:cond evt="onStopAudio" delay="0">
                                              <p:tgtEl>
                                                <p:sldTgt/>
                                              </p:tgtEl>
                                            </p:cond>
                                          </p:endCondLst>
                                        </p:cTn>
                                        <p:tgtEl>
                                          <p:sndTgt r:embed="rId7" name="en quand.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en pens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8" name="en pens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en prendr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9" name="en prend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10" name="en encor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en enco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3" grpId="0"/>
      <p:bldP spid="6" grpId="0"/>
      <p:bldP spid="5" grpId="0"/>
      <p:bldP spid="15" grpId="0"/>
      <p:bldP spid="27" grpId="0"/>
      <p:bldP spid="17" grpId="0"/>
      <p:bldP spid="13"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38199" y="206961"/>
            <a:ext cx="10515600" cy="1325563"/>
          </a:xfrm>
        </p:spPr>
        <p:txBody>
          <a:bodyPr>
            <a:normAutofit fontScale="90000"/>
          </a:bodyPr>
          <a:lstStyle/>
          <a:p>
            <a:pPr algn="ctr"/>
            <a:r>
              <a:rPr lang="en-GB" sz="11100" b="1" dirty="0">
                <a:solidFill>
                  <a:srgbClr val="115076"/>
                </a:solidFill>
                <a:cs typeface="Calibri" panose="020F0502020204030204" pitchFamily="34" charset="0"/>
              </a:rPr>
              <a:t>ain/in</a:t>
            </a:r>
            <a:endParaRPr lang="en-GB" dirty="0"/>
          </a:p>
        </p:txBody>
      </p:sp>
      <p:sp>
        <p:nvSpPr>
          <p:cNvPr id="6" name="Rounded Rectangle 5" descr="rectangle"/>
          <p:cNvSpPr/>
          <p:nvPr/>
        </p:nvSpPr>
        <p:spPr>
          <a:xfrm>
            <a:off x="4117427" y="1748868"/>
            <a:ext cx="3957145" cy="2792925"/>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steam trai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943110" y="1821767"/>
            <a:ext cx="2009311" cy="17079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80521" y="3457127"/>
            <a:ext cx="27786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sp>
        <p:nvSpPr>
          <p:cNvPr id="14" name="TextBox 13"/>
          <p:cNvSpPr txBox="1"/>
          <p:nvPr/>
        </p:nvSpPr>
        <p:spPr>
          <a:xfrm rot="10800000" flipV="1">
            <a:off x="643495" y="516861"/>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2" name="Rectangle 1"/>
          <p:cNvSpPr/>
          <p:nvPr/>
        </p:nvSpPr>
        <p:spPr>
          <a:xfrm>
            <a:off x="1063810" y="1275019"/>
            <a:ext cx="140615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39094" y="3429000"/>
            <a:ext cx="21509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7" name="Picture 16" descr="the number twent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559" y="4348686"/>
            <a:ext cx="1769915" cy="1371684"/>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3499883" y="4635813"/>
            <a:ext cx="51395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tenant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5240283" y="5397205"/>
            <a:ext cx="147668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[now]</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8869345" y="468424"/>
            <a:ext cx="26712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un rising up from the cloud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22035" y="1408081"/>
            <a:ext cx="1061130" cy="1486046"/>
          </a:xfrm>
          <a:prstGeom prst="rect">
            <a:avLst/>
          </a:prstGeom>
        </p:spPr>
      </p:pic>
      <p:sp>
        <p:nvSpPr>
          <p:cNvPr id="9" name="TextBox 8"/>
          <p:cNvSpPr txBox="1"/>
          <p:nvPr/>
        </p:nvSpPr>
        <p:spPr>
          <a:xfrm>
            <a:off x="8988988" y="3559061"/>
            <a:ext cx="27308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pic>
        <p:nvPicPr>
          <p:cNvPr id="20" name="Picture 19" descr="an open h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47851" y="4551963"/>
            <a:ext cx="2272004" cy="1606378"/>
          </a:xfrm>
          <a:prstGeom prst="rect">
            <a:avLst/>
          </a:prstGeom>
        </p:spPr>
      </p:pic>
    </p:spTree>
    <p:extLst>
      <p:ext uri="{BB962C8B-B14F-4D97-AF65-F5344CB8AC3E}">
        <p14:creationId xmlns:p14="http://schemas.microsoft.com/office/powerpoint/2010/main" val="264371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train.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ain trai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6" name="ain f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ain f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ain mati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7" name="ain mati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ain ving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subTnLst>
                                    <p:audio>
                                      <p:cMediaNode>
                                        <p:cTn display="0" masterRel="sameClick">
                                          <p:stCondLst>
                                            <p:cond evt="begin" delay="0">
                                              <p:tn val="46"/>
                                            </p:cond>
                                          </p:stCondLst>
                                          <p:endCondLst>
                                            <p:cond evt="onStopAudio" delay="0">
                                              <p:tgtEl>
                                                <p:sldTgt/>
                                              </p:tgtEl>
                                            </p:cond>
                                          </p:endCondLst>
                                        </p:cTn>
                                        <p:tgtEl>
                                          <p:sndTgt r:embed="rId8" name="ain ving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ain maintenan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subTnLst>
                                    <p:audio>
                                      <p:cMediaNode>
                                        <p:cTn display="0" masterRel="sameClick">
                                          <p:stCondLst>
                                            <p:cond evt="begin" delay="0">
                                              <p:tn val="56"/>
                                            </p:cond>
                                          </p:stCondLst>
                                          <p:endCondLst>
                                            <p:cond evt="onStopAudio" delay="0">
                                              <p:tgtEl>
                                                <p:sldTgt/>
                                              </p:tgtEl>
                                            </p:cond>
                                          </p:endCondLst>
                                        </p:cTn>
                                        <p:tgtEl>
                                          <p:sndTgt r:embed="rId9" name="ain maintenan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10" name="ain mai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10" name="ain m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4" grpId="0"/>
      <p:bldP spid="14" grpId="0"/>
      <p:bldP spid="2" grpId="0"/>
      <p:bldP spid="8" grpId="0"/>
      <p:bldP spid="7" grpId="0"/>
      <p:bldP spid="3" grpId="0"/>
      <p:bldP spid="10"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100291" y="-233436"/>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pic>
        <p:nvPicPr>
          <p:cNvPr id="4" name="Picture 3" descr="a small chil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427089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en enfant.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en enf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Virelangues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7299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Romain Leblanc se plaint : il y a de grands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sapins</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le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bain</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6" name="Picture 5">
            <a:extLst>
              <a:ext uri="{FF2B5EF4-FFF2-40B4-BE49-F238E27FC236}">
                <a16:creationId xmlns:a16="http://schemas.microsoft.com/office/drawing/2014/main" id="{F9DE7C41-AC47-494F-A866-DC5D54D7FA5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7865" b="100000" l="23229" r="100000"/>
                    </a14:imgEffect>
                  </a14:imgLayer>
                </a14:imgProps>
              </a:ext>
              <a:ext uri="{28A0092B-C50C-407E-A947-70E740481C1C}">
                <a14:useLocalDpi xmlns:a14="http://schemas.microsoft.com/office/drawing/2010/main" val="0"/>
              </a:ext>
            </a:extLst>
          </a:blip>
          <a:stretch>
            <a:fillRect/>
          </a:stretch>
        </p:blipFill>
        <p:spPr>
          <a:xfrm flipH="1">
            <a:off x="1692976" y="2117379"/>
            <a:ext cx="3975340" cy="3975340"/>
          </a:xfrm>
          <a:prstGeom prst="rect">
            <a:avLst/>
          </a:prstGeom>
        </p:spPr>
      </p:pic>
      <p:pic>
        <p:nvPicPr>
          <p:cNvPr id="10" name="Picture 9">
            <a:extLst>
              <a:ext uri="{FF2B5EF4-FFF2-40B4-BE49-F238E27FC236}">
                <a16:creationId xmlns:a16="http://schemas.microsoft.com/office/drawing/2014/main" id="{E2090FB2-77C2-4E0E-A7A5-3EA2C7F847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4471" y="3848818"/>
            <a:ext cx="5083834" cy="2541917"/>
          </a:xfrm>
          <a:prstGeom prst="rect">
            <a:avLst/>
          </a:prstGeom>
        </p:spPr>
      </p:pic>
      <p:pic>
        <p:nvPicPr>
          <p:cNvPr id="12" name="Picture 11">
            <a:extLst>
              <a:ext uri="{FF2B5EF4-FFF2-40B4-BE49-F238E27FC236}">
                <a16:creationId xmlns:a16="http://schemas.microsoft.com/office/drawing/2014/main" id="{E0316E8B-A44D-41A9-B23D-E88354E672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0536" y="2896638"/>
            <a:ext cx="3628488" cy="2120398"/>
          </a:xfrm>
          <a:prstGeom prst="rect">
            <a:avLst/>
          </a:prstGeom>
        </p:spPr>
      </p:pic>
      <p:sp>
        <p:nvSpPr>
          <p:cNvPr id="15" name="TextBox 14">
            <a:extLst>
              <a:ext uri="{FF2B5EF4-FFF2-40B4-BE49-F238E27FC236}">
                <a16:creationId xmlns:a16="http://schemas.microsoft.com/office/drawing/2014/main" id="{5D993BB7-7337-47DD-BD6E-95157D692354}"/>
              </a:ext>
            </a:extLst>
          </p:cNvPr>
          <p:cNvSpPr txBox="1"/>
          <p:nvPr/>
        </p:nvSpPr>
        <p:spPr>
          <a:xfrm>
            <a:off x="231040" y="1890348"/>
            <a:ext cx="1172992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(Romain Leblanc is complaining: there are big fir trees in the bath!)</a:t>
            </a:r>
          </a:p>
        </p:txBody>
      </p:sp>
      <p:sp>
        <p:nvSpPr>
          <p:cNvPr id="11" name="Rectangle 10">
            <a:hlinkClick r:id="" action="ppaction://noaction">
              <a:snd r:embed="rId8" name="romain leblanc a.wav"/>
            </a:hlinkClick>
            <a:extLst>
              <a:ext uri="{FF2B5EF4-FFF2-40B4-BE49-F238E27FC236}">
                <a16:creationId xmlns:a16="http://schemas.microsoft.com/office/drawing/2014/main" id="{D91FAF47-D981-4520-A04E-CEC13D374E22}"/>
              </a:ext>
            </a:extLst>
          </p:cNvPr>
          <p:cNvSpPr/>
          <p:nvPr/>
        </p:nvSpPr>
        <p:spPr>
          <a:xfrm>
            <a:off x="4204392" y="3265191"/>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13" name="Rectangle 12">
            <a:hlinkClick r:id="" action="ppaction://noaction">
              <a:snd r:embed="rId9" name="romain leblanc b.wav"/>
            </a:hlinkClick>
            <a:extLst>
              <a:ext uri="{FF2B5EF4-FFF2-40B4-BE49-F238E27FC236}">
                <a16:creationId xmlns:a16="http://schemas.microsoft.com/office/drawing/2014/main" id="{040BFDDD-59AA-4D26-9052-887728C42274}"/>
              </a:ext>
            </a:extLst>
          </p:cNvPr>
          <p:cNvSpPr/>
          <p:nvPr/>
        </p:nvSpPr>
        <p:spPr>
          <a:xfrm>
            <a:off x="5024184" y="3265191"/>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4" name="Rectangle 13">
            <a:hlinkClick r:id="" action="ppaction://noaction">
              <a:snd r:embed="rId10" name="romain leblanc c.wav"/>
            </a:hlinkClick>
            <a:extLst>
              <a:ext uri="{FF2B5EF4-FFF2-40B4-BE49-F238E27FC236}">
                <a16:creationId xmlns:a16="http://schemas.microsoft.com/office/drawing/2014/main" id="{58AD7232-4FB7-4ADB-995C-9177553DC0D2}"/>
              </a:ext>
            </a:extLst>
          </p:cNvPr>
          <p:cNvSpPr/>
          <p:nvPr/>
        </p:nvSpPr>
        <p:spPr>
          <a:xfrm>
            <a:off x="5843977" y="3265191"/>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Virelangues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prochain train lent pour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Romorantin</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3" name="Picture 2">
            <a:extLst>
              <a:ext uri="{FF2B5EF4-FFF2-40B4-BE49-F238E27FC236}">
                <a16:creationId xmlns:a16="http://schemas.microsoft.com/office/drawing/2014/main" id="{4F6FB903-EC52-4B7C-866F-0B348E09AE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384" y="2536166"/>
            <a:ext cx="5037505" cy="3581351"/>
          </a:xfrm>
          <a:prstGeom prst="rect">
            <a:avLst/>
          </a:prstGeom>
        </p:spPr>
      </p:pic>
      <p:pic>
        <p:nvPicPr>
          <p:cNvPr id="6" name="Picture 5">
            <a:extLst>
              <a:ext uri="{FF2B5EF4-FFF2-40B4-BE49-F238E27FC236}">
                <a16:creationId xmlns:a16="http://schemas.microsoft.com/office/drawing/2014/main" id="{ADE9E3BF-ACC4-4366-984A-8F3C1BB1B0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836" y="2896638"/>
            <a:ext cx="3550715" cy="2803585"/>
          </a:xfrm>
          <a:prstGeom prst="rect">
            <a:avLst/>
          </a:prstGeom>
        </p:spPr>
      </p:pic>
      <p:sp>
        <p:nvSpPr>
          <p:cNvPr id="11" name="TextBox 10">
            <a:extLst>
              <a:ext uri="{FF2B5EF4-FFF2-40B4-BE49-F238E27FC236}">
                <a16:creationId xmlns:a16="http://schemas.microsoft.com/office/drawing/2014/main" id="{39E6F830-8F13-4F07-91F0-41402F3DFA7A}"/>
              </a:ext>
            </a:extLst>
          </p:cNvPr>
          <p:cNvSpPr txBox="1"/>
          <p:nvPr/>
        </p:nvSpPr>
        <p:spPr>
          <a:xfrm>
            <a:off x="1705519" y="1819220"/>
            <a:ext cx="814704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is the next slow train to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Romorantin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Rectangle 8">
            <a:hlinkClick r:id="" action="ppaction://noaction">
              <a:snd r:embed="rId6" name="le prochain train a.wav"/>
            </a:hlinkClick>
            <a:extLst>
              <a:ext uri="{FF2B5EF4-FFF2-40B4-BE49-F238E27FC236}">
                <a16:creationId xmlns:a16="http://schemas.microsoft.com/office/drawing/2014/main" id="{FDE35CC8-5354-41A6-906E-E1D422B540A5}"/>
              </a:ext>
            </a:extLst>
          </p:cNvPr>
          <p:cNvSpPr/>
          <p:nvPr/>
        </p:nvSpPr>
        <p:spPr>
          <a:xfrm>
            <a:off x="4817660" y="2896638"/>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10" name="Rectangle 9">
            <a:hlinkClick r:id="" action="ppaction://noaction">
              <a:snd r:embed="rId7" name="le prochain train b.wav"/>
            </a:hlinkClick>
            <a:extLst>
              <a:ext uri="{FF2B5EF4-FFF2-40B4-BE49-F238E27FC236}">
                <a16:creationId xmlns:a16="http://schemas.microsoft.com/office/drawing/2014/main" id="{7D7BA98C-490D-4BCE-BC7F-144B3BC8E587}"/>
              </a:ext>
            </a:extLst>
          </p:cNvPr>
          <p:cNvSpPr/>
          <p:nvPr/>
        </p:nvSpPr>
        <p:spPr>
          <a:xfrm>
            <a:off x="5637452" y="2896638"/>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2" name="Rectangle 11">
            <a:hlinkClick r:id="" action="ppaction://noaction">
              <a:snd r:embed="rId8" name="le prochain train c.wav"/>
            </a:hlinkClick>
            <a:extLst>
              <a:ext uri="{FF2B5EF4-FFF2-40B4-BE49-F238E27FC236}">
                <a16:creationId xmlns:a16="http://schemas.microsoft.com/office/drawing/2014/main" id="{B664C08B-6A78-4B41-BE95-527708ABA0DD}"/>
              </a:ext>
            </a:extLst>
          </p:cNvPr>
          <p:cNvSpPr/>
          <p:nvPr/>
        </p:nvSpPr>
        <p:spPr>
          <a:xfrm>
            <a:off x="6457245" y="2896638"/>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Tree>
    <p:extLst>
      <p:ext uri="{BB962C8B-B14F-4D97-AF65-F5344CB8AC3E}">
        <p14:creationId xmlns:p14="http://schemas.microsoft.com/office/powerpoint/2010/main" val="13435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Virelangues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Alain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l’Anglais</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danse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lentement</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maintenant</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 name="Picture 2">
            <a:extLst>
              <a:ext uri="{FF2B5EF4-FFF2-40B4-BE49-F238E27FC236}">
                <a16:creationId xmlns:a16="http://schemas.microsoft.com/office/drawing/2014/main" id="{B3A0CE19-6935-4096-B03A-B1120B923F2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000" b="98333" l="8814" r="99322"/>
                    </a14:imgEffect>
                  </a14:imgLayer>
                </a14:imgProps>
              </a:ext>
              <a:ext uri="{28A0092B-C50C-407E-A947-70E740481C1C}">
                <a14:useLocalDpi xmlns:a14="http://schemas.microsoft.com/office/drawing/2010/main" val="0"/>
              </a:ext>
            </a:extLst>
          </a:blip>
          <a:stretch>
            <a:fillRect/>
          </a:stretch>
        </p:blipFill>
        <p:spPr>
          <a:xfrm>
            <a:off x="2246057" y="2382115"/>
            <a:ext cx="2306219" cy="3752491"/>
          </a:xfrm>
          <a:prstGeom prst="rect">
            <a:avLst/>
          </a:prstGeom>
          <a:effectLst>
            <a:outerShdw blurRad="50800" dist="50800" dir="5400000" algn="ctr" rotWithShape="0">
              <a:schemeClr val="bg2"/>
            </a:outerShdw>
          </a:effectLst>
        </p:spPr>
      </p:pic>
      <p:pic>
        <p:nvPicPr>
          <p:cNvPr id="6" name="Picture 5">
            <a:extLst>
              <a:ext uri="{FF2B5EF4-FFF2-40B4-BE49-F238E27FC236}">
                <a16:creationId xmlns:a16="http://schemas.microsoft.com/office/drawing/2014/main" id="{F69378CF-4D08-4E53-BBB3-4EE073627D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4607" y="3750796"/>
            <a:ext cx="1885276" cy="1885276"/>
          </a:xfrm>
          <a:prstGeom prst="rect">
            <a:avLst/>
          </a:prstGeom>
        </p:spPr>
      </p:pic>
      <p:pic>
        <p:nvPicPr>
          <p:cNvPr id="10" name="Picture 9">
            <a:extLst>
              <a:ext uri="{FF2B5EF4-FFF2-40B4-BE49-F238E27FC236}">
                <a16:creationId xmlns:a16="http://schemas.microsoft.com/office/drawing/2014/main" id="{6C0C81B7-52AF-4AD0-A47A-29AC56FDC7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9726" y="2486362"/>
            <a:ext cx="1885276" cy="1885276"/>
          </a:xfrm>
          <a:prstGeom prst="rect">
            <a:avLst/>
          </a:prstGeom>
        </p:spPr>
      </p:pic>
      <p:pic>
        <p:nvPicPr>
          <p:cNvPr id="11" name="Picture 10">
            <a:extLst>
              <a:ext uri="{FF2B5EF4-FFF2-40B4-BE49-F238E27FC236}">
                <a16:creationId xmlns:a16="http://schemas.microsoft.com/office/drawing/2014/main" id="{88FAE489-FDE6-46A2-B7A7-51C9F6C7F9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3405" y="3903196"/>
            <a:ext cx="1885276" cy="1885276"/>
          </a:xfrm>
          <a:prstGeom prst="rect">
            <a:avLst/>
          </a:prstGeom>
        </p:spPr>
      </p:pic>
      <p:sp>
        <p:nvSpPr>
          <p:cNvPr id="13" name="TextBox 12">
            <a:extLst>
              <a:ext uri="{FF2B5EF4-FFF2-40B4-BE49-F238E27FC236}">
                <a16:creationId xmlns:a16="http://schemas.microsoft.com/office/drawing/2014/main" id="{62C416B6-B4AE-448E-BEBB-FBF92DCC25DD}"/>
              </a:ext>
            </a:extLst>
          </p:cNvPr>
          <p:cNvSpPr txBox="1"/>
          <p:nvPr/>
        </p:nvSpPr>
        <p:spPr>
          <a:xfrm>
            <a:off x="1784261" y="1889709"/>
            <a:ext cx="798956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(Alain the Englishman dances slowly now.)</a:t>
            </a:r>
          </a:p>
        </p:txBody>
      </p:sp>
      <p:sp>
        <p:nvSpPr>
          <p:cNvPr id="12" name="Rectangle 11">
            <a:hlinkClick r:id="" action="ppaction://noaction">
              <a:snd r:embed="rId7" name="alain l'anglais a.wav"/>
            </a:hlinkClick>
            <a:extLst>
              <a:ext uri="{FF2B5EF4-FFF2-40B4-BE49-F238E27FC236}">
                <a16:creationId xmlns:a16="http://schemas.microsoft.com/office/drawing/2014/main" id="{74FAF589-C07E-4FE8-B1B7-149DD4491659}"/>
              </a:ext>
            </a:extLst>
          </p:cNvPr>
          <p:cNvSpPr/>
          <p:nvPr/>
        </p:nvSpPr>
        <p:spPr>
          <a:xfrm>
            <a:off x="4828513" y="2916455"/>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14" name="Rectangle 13">
            <a:hlinkClick r:id="" action="ppaction://noaction">
              <a:snd r:embed="rId8" name="alain l'anglais b.wav"/>
            </a:hlinkClick>
            <a:extLst>
              <a:ext uri="{FF2B5EF4-FFF2-40B4-BE49-F238E27FC236}">
                <a16:creationId xmlns:a16="http://schemas.microsoft.com/office/drawing/2014/main" id="{2A5A5557-8B8E-45B7-A5AA-17A35FE6B68F}"/>
              </a:ext>
            </a:extLst>
          </p:cNvPr>
          <p:cNvSpPr/>
          <p:nvPr/>
        </p:nvSpPr>
        <p:spPr>
          <a:xfrm>
            <a:off x="5648305" y="2916455"/>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5" name="Rectangle 14">
            <a:hlinkClick r:id="" action="ppaction://noaction">
              <a:snd r:embed="rId9" name="alain l'anglais c.wav"/>
            </a:hlinkClick>
            <a:extLst>
              <a:ext uri="{FF2B5EF4-FFF2-40B4-BE49-F238E27FC236}">
                <a16:creationId xmlns:a16="http://schemas.microsoft.com/office/drawing/2014/main" id="{20CDF7A6-B6D1-4692-A7E2-C84F32755450}"/>
              </a:ext>
            </a:extLst>
          </p:cNvPr>
          <p:cNvSpPr/>
          <p:nvPr/>
        </p:nvSpPr>
        <p:spPr>
          <a:xfrm>
            <a:off x="6468098" y="2916455"/>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Tree>
    <p:extLst>
      <p:ext uri="{BB962C8B-B14F-4D97-AF65-F5344CB8AC3E}">
        <p14:creationId xmlns:p14="http://schemas.microsoft.com/office/powerpoint/2010/main" val="68647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Virelangues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Fran</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çoise Sagan,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grande</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romancière</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française</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craint</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ne pas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vendre</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romans aux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Roumains</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3" name="Picture 2">
            <a:extLst>
              <a:ext uri="{FF2B5EF4-FFF2-40B4-BE49-F238E27FC236}">
                <a16:creationId xmlns:a16="http://schemas.microsoft.com/office/drawing/2014/main" id="{98706980-93AC-477F-90D0-315537F3DF9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0" r="98594"/>
                    </a14:imgEffect>
                  </a14:imgLayer>
                </a14:imgProps>
              </a:ext>
              <a:ext uri="{28A0092B-C50C-407E-A947-70E740481C1C}">
                <a14:useLocalDpi xmlns:a14="http://schemas.microsoft.com/office/drawing/2010/main" val="0"/>
              </a:ext>
            </a:extLst>
          </a:blip>
          <a:srcRect r="23592"/>
          <a:stretch/>
        </p:blipFill>
        <p:spPr>
          <a:xfrm>
            <a:off x="1159534" y="3047162"/>
            <a:ext cx="3930051" cy="3429000"/>
          </a:xfrm>
          <a:prstGeom prst="rect">
            <a:avLst/>
          </a:prstGeom>
        </p:spPr>
      </p:pic>
      <p:pic>
        <p:nvPicPr>
          <p:cNvPr id="6" name="Picture 5">
            <a:extLst>
              <a:ext uri="{FF2B5EF4-FFF2-40B4-BE49-F238E27FC236}">
                <a16:creationId xmlns:a16="http://schemas.microsoft.com/office/drawing/2014/main" id="{1F04F3C3-9D13-4529-B57B-B86F6D36CC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1852" y="3746119"/>
            <a:ext cx="3466235" cy="2309921"/>
          </a:xfrm>
          <a:prstGeom prst="rect">
            <a:avLst/>
          </a:prstGeom>
        </p:spPr>
      </p:pic>
      <p:pic>
        <p:nvPicPr>
          <p:cNvPr id="12" name="Picture 11">
            <a:extLst>
              <a:ext uri="{FF2B5EF4-FFF2-40B4-BE49-F238E27FC236}">
                <a16:creationId xmlns:a16="http://schemas.microsoft.com/office/drawing/2014/main" id="{F7958BF1-2ECB-452B-BF19-956333A7B0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1059" y="3890810"/>
            <a:ext cx="2211887" cy="2165230"/>
          </a:xfrm>
          <a:prstGeom prst="rect">
            <a:avLst/>
          </a:prstGeom>
        </p:spPr>
      </p:pic>
      <p:pic>
        <p:nvPicPr>
          <p:cNvPr id="14" name="Picture 13">
            <a:extLst>
              <a:ext uri="{FF2B5EF4-FFF2-40B4-BE49-F238E27FC236}">
                <a16:creationId xmlns:a16="http://schemas.microsoft.com/office/drawing/2014/main" id="{737298C1-7095-4C46-B366-52A7C67CEDBF}"/>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4635" r="90000"/>
                    </a14:imgEffect>
                  </a14:imgLayer>
                </a14:imgProps>
              </a:ext>
              <a:ext uri="{28A0092B-C50C-407E-A947-70E740481C1C}">
                <a14:useLocalDpi xmlns:a14="http://schemas.microsoft.com/office/drawing/2010/main" val="0"/>
              </a:ext>
            </a:extLst>
          </a:blip>
          <a:stretch>
            <a:fillRect/>
          </a:stretch>
        </p:blipFill>
        <p:spPr>
          <a:xfrm>
            <a:off x="9212857" y="3890810"/>
            <a:ext cx="2165230" cy="2165230"/>
          </a:xfrm>
          <a:prstGeom prst="rect">
            <a:avLst/>
          </a:prstGeom>
        </p:spPr>
      </p:pic>
      <p:sp>
        <p:nvSpPr>
          <p:cNvPr id="18" name="TextBox 17">
            <a:extLst>
              <a:ext uri="{FF2B5EF4-FFF2-40B4-BE49-F238E27FC236}">
                <a16:creationId xmlns:a16="http://schemas.microsoft.com/office/drawing/2014/main" id="{B039023A-DEE2-4F16-A112-CE0579933C55}"/>
              </a:ext>
            </a:extLst>
          </p:cNvPr>
          <p:cNvSpPr txBox="1"/>
          <p:nvPr/>
        </p:nvSpPr>
        <p:spPr>
          <a:xfrm>
            <a:off x="894627" y="2242613"/>
            <a:ext cx="976883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a:t>
            </a:r>
            <a:r>
              <a:rPr kumimoji="0" lang="en-US" sz="28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g</a:t>
            </a: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reat French novelist Françoise Sagan is scared she won’t sell novels to Romanians.)</a:t>
            </a:r>
          </a:p>
        </p:txBody>
      </p:sp>
      <p:sp>
        <p:nvSpPr>
          <p:cNvPr id="11" name="Rectangle 10">
            <a:hlinkClick r:id="" action="ppaction://noaction">
              <a:snd r:embed="rId10" name="francoise sagan a.wav"/>
            </a:hlinkClick>
            <a:extLst>
              <a:ext uri="{FF2B5EF4-FFF2-40B4-BE49-F238E27FC236}">
                <a16:creationId xmlns:a16="http://schemas.microsoft.com/office/drawing/2014/main" id="{7D3AF870-578A-4829-80CA-C85292CAAE34}"/>
              </a:ext>
            </a:extLst>
          </p:cNvPr>
          <p:cNvSpPr/>
          <p:nvPr/>
        </p:nvSpPr>
        <p:spPr>
          <a:xfrm>
            <a:off x="4204392" y="3265191"/>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13" name="Rectangle 12">
            <a:hlinkClick r:id="" action="ppaction://noaction">
              <a:snd r:embed="rId11" name="francoise sagan b.wav"/>
            </a:hlinkClick>
            <a:extLst>
              <a:ext uri="{FF2B5EF4-FFF2-40B4-BE49-F238E27FC236}">
                <a16:creationId xmlns:a16="http://schemas.microsoft.com/office/drawing/2014/main" id="{CA4FF900-2C99-4C6A-B4EC-A6BA060675FC}"/>
              </a:ext>
            </a:extLst>
          </p:cNvPr>
          <p:cNvSpPr/>
          <p:nvPr/>
        </p:nvSpPr>
        <p:spPr>
          <a:xfrm>
            <a:off x="5024184" y="3265191"/>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5" name="Rectangle 14">
            <a:hlinkClick r:id="" action="ppaction://noaction">
              <a:snd r:embed="rId12" name="francoise sagan c.wav"/>
            </a:hlinkClick>
            <a:extLst>
              <a:ext uri="{FF2B5EF4-FFF2-40B4-BE49-F238E27FC236}">
                <a16:creationId xmlns:a16="http://schemas.microsoft.com/office/drawing/2014/main" id="{99F0C83A-CA10-485B-A140-2C3FE3724709}"/>
              </a:ext>
            </a:extLst>
          </p:cNvPr>
          <p:cNvSpPr/>
          <p:nvPr/>
        </p:nvSpPr>
        <p:spPr>
          <a:xfrm>
            <a:off x="5843977" y="3265191"/>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Tree>
    <p:extLst>
      <p:ext uri="{BB962C8B-B14F-4D97-AF65-F5344CB8AC3E}">
        <p14:creationId xmlns:p14="http://schemas.microsoft.com/office/powerpoint/2010/main" val="50088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Virelangues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Soudain</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demain</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dimanche</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trente</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-cinq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dentistes</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tentent</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vendre</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dents des patients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sains</a:t>
            </a:r>
            <a:r>
              <a:rPr kumimoji="0" lang="en-US"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p>
        </p:txBody>
      </p:sp>
      <p:pic>
        <p:nvPicPr>
          <p:cNvPr id="3" name="Picture 2">
            <a:extLst>
              <a:ext uri="{FF2B5EF4-FFF2-40B4-BE49-F238E27FC236}">
                <a16:creationId xmlns:a16="http://schemas.microsoft.com/office/drawing/2014/main" id="{05800716-F285-4E7D-9315-3BF79CA746B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958" b="97604" l="6667" r="96458">
                        <a14:foregroundMark x1="31302" y1="14063" x2="31302" y2="14063"/>
                        <a14:foregroundMark x1="41615" y1="14844" x2="41615" y2="14844"/>
                        <a14:foregroundMark x1="36563" y1="13594" x2="36563" y2="13594"/>
                        <a14:foregroundMark x1="39844" y1="9792" x2="39844" y2="9792"/>
                        <a14:foregroundMark x1="21250" y1="86302" x2="21250" y2="86302"/>
                        <a14:foregroundMark x1="31302" y1="11563" x2="31302" y2="11563"/>
                        <a14:foregroundMark x1="29271" y1="16354" x2="29271" y2="16354"/>
                        <a14:foregroundMark x1="40365" y1="12604" x2="40365" y2="12604"/>
                        <a14:foregroundMark x1="33542" y1="10573" x2="33542" y2="10573"/>
                        <a14:foregroundMark x1="36563" y1="10052" x2="36563" y2="10052"/>
                        <a14:foregroundMark x1="28281" y1="14323" x2="28281" y2="14323"/>
                        <a14:foregroundMark x1="34323" y1="10573" x2="34323" y2="10573"/>
                        <a14:foregroundMark x1="38073" y1="10573" x2="38073" y2="10573"/>
                      </a14:backgroundRemoval>
                    </a14:imgEffect>
                  </a14:imgLayer>
                </a14:imgProps>
              </a:ext>
              <a:ext uri="{28A0092B-C50C-407E-A947-70E740481C1C}">
                <a14:useLocalDpi xmlns:a14="http://schemas.microsoft.com/office/drawing/2010/main" val="0"/>
              </a:ext>
            </a:extLst>
          </a:blip>
          <a:stretch>
            <a:fillRect/>
          </a:stretch>
        </p:blipFill>
        <p:spPr>
          <a:xfrm>
            <a:off x="3918705" y="3377685"/>
            <a:ext cx="2320506" cy="2320506"/>
          </a:xfrm>
          <a:prstGeom prst="rect">
            <a:avLst/>
          </a:prstGeom>
        </p:spPr>
      </p:pic>
      <p:pic>
        <p:nvPicPr>
          <p:cNvPr id="10" name="Picture 9">
            <a:extLst>
              <a:ext uri="{FF2B5EF4-FFF2-40B4-BE49-F238E27FC236}">
                <a16:creationId xmlns:a16="http://schemas.microsoft.com/office/drawing/2014/main" id="{0D8A9099-43D3-4076-BB2B-662ACAF6F06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958" b="97604" l="6667" r="96458">
                        <a14:foregroundMark x1="31302" y1="14063" x2="31302" y2="14063"/>
                        <a14:foregroundMark x1="41615" y1="14844" x2="41615" y2="14844"/>
                        <a14:foregroundMark x1="36563" y1="13594" x2="36563" y2="13594"/>
                        <a14:foregroundMark x1="39844" y1="9792" x2="39844" y2="9792"/>
                        <a14:foregroundMark x1="21250" y1="86302" x2="21250" y2="86302"/>
                        <a14:foregroundMark x1="31302" y1="11563" x2="31302" y2="11563"/>
                        <a14:foregroundMark x1="29271" y1="16354" x2="29271" y2="16354"/>
                        <a14:foregroundMark x1="40365" y1="12604" x2="40365" y2="12604"/>
                        <a14:foregroundMark x1="33542" y1="10573" x2="33542" y2="10573"/>
                        <a14:foregroundMark x1="36563" y1="10052" x2="36563" y2="10052"/>
                        <a14:foregroundMark x1="28281" y1="14323" x2="28281" y2="14323"/>
                        <a14:foregroundMark x1="34323" y1="10573" x2="34323" y2="10573"/>
                        <a14:foregroundMark x1="38073" y1="10573" x2="38073" y2="10573"/>
                      </a14:backgroundRemoval>
                    </a14:imgEffect>
                  </a14:imgLayer>
                </a14:imgProps>
              </a:ext>
              <a:ext uri="{28A0092B-C50C-407E-A947-70E740481C1C}">
                <a14:useLocalDpi xmlns:a14="http://schemas.microsoft.com/office/drawing/2010/main" val="0"/>
              </a:ext>
            </a:extLst>
          </a:blip>
          <a:stretch>
            <a:fillRect/>
          </a:stretch>
        </p:blipFill>
        <p:spPr>
          <a:xfrm>
            <a:off x="5326981" y="3576655"/>
            <a:ext cx="2320506" cy="2320506"/>
          </a:xfrm>
          <a:prstGeom prst="rect">
            <a:avLst/>
          </a:prstGeom>
        </p:spPr>
      </p:pic>
      <p:pic>
        <p:nvPicPr>
          <p:cNvPr id="9" name="Picture 8">
            <a:extLst>
              <a:ext uri="{FF2B5EF4-FFF2-40B4-BE49-F238E27FC236}">
                <a16:creationId xmlns:a16="http://schemas.microsoft.com/office/drawing/2014/main" id="{7D058384-90E7-431D-BD76-8F8193F075D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958" b="97604" l="6667" r="96458">
                        <a14:foregroundMark x1="31302" y1="14063" x2="31302" y2="14063"/>
                        <a14:foregroundMark x1="41615" y1="14844" x2="41615" y2="14844"/>
                        <a14:foregroundMark x1="36563" y1="13594" x2="36563" y2="13594"/>
                        <a14:foregroundMark x1="39844" y1="9792" x2="39844" y2="9792"/>
                        <a14:foregroundMark x1="21250" y1="86302" x2="21250" y2="86302"/>
                        <a14:foregroundMark x1="31302" y1="11563" x2="31302" y2="11563"/>
                        <a14:foregroundMark x1="29271" y1="16354" x2="29271" y2="16354"/>
                        <a14:foregroundMark x1="40365" y1="12604" x2="40365" y2="12604"/>
                        <a14:foregroundMark x1="33542" y1="10573" x2="33542" y2="10573"/>
                        <a14:foregroundMark x1="36563" y1="10052" x2="36563" y2="10052"/>
                        <a14:foregroundMark x1="28281" y1="14323" x2="28281" y2="14323"/>
                        <a14:foregroundMark x1="34323" y1="10573" x2="34323" y2="10573"/>
                        <a14:foregroundMark x1="38073" y1="10573" x2="38073" y2="10573"/>
                      </a14:backgroundRemoval>
                    </a14:imgEffect>
                  </a14:imgLayer>
                </a14:imgProps>
              </a:ext>
              <a:ext uri="{28A0092B-C50C-407E-A947-70E740481C1C}">
                <a14:useLocalDpi xmlns:a14="http://schemas.microsoft.com/office/drawing/2010/main" val="0"/>
              </a:ext>
            </a:extLst>
          </a:blip>
          <a:stretch>
            <a:fillRect/>
          </a:stretch>
        </p:blipFill>
        <p:spPr>
          <a:xfrm>
            <a:off x="4276373" y="4005289"/>
            <a:ext cx="2320506" cy="2320506"/>
          </a:xfrm>
          <a:prstGeom prst="rect">
            <a:avLst/>
          </a:prstGeom>
        </p:spPr>
      </p:pic>
      <p:pic>
        <p:nvPicPr>
          <p:cNvPr id="12" name="Picture 11">
            <a:extLst>
              <a:ext uri="{FF2B5EF4-FFF2-40B4-BE49-F238E27FC236}">
                <a16:creationId xmlns:a16="http://schemas.microsoft.com/office/drawing/2014/main" id="{FB41D712-A090-4A21-B95B-7B49CF4609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958" b="97604" l="6667" r="96458">
                        <a14:foregroundMark x1="31302" y1="14063" x2="31302" y2="14063"/>
                        <a14:foregroundMark x1="41615" y1="14844" x2="41615" y2="14844"/>
                        <a14:foregroundMark x1="36563" y1="13594" x2="36563" y2="13594"/>
                        <a14:foregroundMark x1="39844" y1="9792" x2="39844" y2="9792"/>
                        <a14:foregroundMark x1="21250" y1="86302" x2="21250" y2="86302"/>
                        <a14:foregroundMark x1="31302" y1="11563" x2="31302" y2="11563"/>
                        <a14:foregroundMark x1="29271" y1="16354" x2="29271" y2="16354"/>
                        <a14:foregroundMark x1="40365" y1="12604" x2="40365" y2="12604"/>
                        <a14:foregroundMark x1="33542" y1="10573" x2="33542" y2="10573"/>
                        <a14:foregroundMark x1="36563" y1="10052" x2="36563" y2="10052"/>
                        <a14:foregroundMark x1="28281" y1="14323" x2="28281" y2="14323"/>
                        <a14:foregroundMark x1="34323" y1="10573" x2="34323" y2="10573"/>
                        <a14:foregroundMark x1="38073" y1="10573" x2="38073" y2="10573"/>
                      </a14:backgroundRemoval>
                    </a14:imgEffect>
                  </a14:imgLayer>
                </a14:imgProps>
              </a:ext>
              <a:ext uri="{28A0092B-C50C-407E-A947-70E740481C1C}">
                <a14:useLocalDpi xmlns:a14="http://schemas.microsoft.com/office/drawing/2010/main" val="0"/>
              </a:ext>
            </a:extLst>
          </a:blip>
          <a:stretch>
            <a:fillRect/>
          </a:stretch>
        </p:blipFill>
        <p:spPr>
          <a:xfrm>
            <a:off x="2514879" y="3932285"/>
            <a:ext cx="2320506" cy="2320506"/>
          </a:xfrm>
          <a:prstGeom prst="rect">
            <a:avLst/>
          </a:prstGeom>
        </p:spPr>
      </p:pic>
      <p:pic>
        <p:nvPicPr>
          <p:cNvPr id="13" name="Picture 12">
            <a:extLst>
              <a:ext uri="{FF2B5EF4-FFF2-40B4-BE49-F238E27FC236}">
                <a16:creationId xmlns:a16="http://schemas.microsoft.com/office/drawing/2014/main" id="{EF44B813-2176-476B-9F21-EE1C3CF6B1E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958" b="97604" l="6667" r="96458">
                        <a14:foregroundMark x1="31302" y1="14063" x2="31302" y2="14063"/>
                        <a14:foregroundMark x1="41615" y1="14844" x2="41615" y2="14844"/>
                        <a14:foregroundMark x1="36563" y1="13594" x2="36563" y2="13594"/>
                        <a14:foregroundMark x1="39844" y1="9792" x2="39844" y2="9792"/>
                        <a14:foregroundMark x1="21250" y1="86302" x2="21250" y2="86302"/>
                        <a14:foregroundMark x1="31302" y1="11563" x2="31302" y2="11563"/>
                        <a14:foregroundMark x1="29271" y1="16354" x2="29271" y2="16354"/>
                        <a14:foregroundMark x1="40365" y1="12604" x2="40365" y2="12604"/>
                        <a14:foregroundMark x1="33542" y1="10573" x2="33542" y2="10573"/>
                        <a14:foregroundMark x1="36563" y1="10052" x2="36563" y2="10052"/>
                        <a14:foregroundMark x1="28281" y1="14323" x2="28281" y2="14323"/>
                        <a14:foregroundMark x1="34323" y1="10573" x2="34323" y2="10573"/>
                        <a14:foregroundMark x1="38073" y1="10573" x2="38073" y2="10573"/>
                      </a14:backgroundRemoval>
                    </a14:imgEffect>
                  </a14:imgLayer>
                </a14:imgProps>
              </a:ext>
              <a:ext uri="{28A0092B-C50C-407E-A947-70E740481C1C}">
                <a14:useLocalDpi xmlns:a14="http://schemas.microsoft.com/office/drawing/2010/main" val="0"/>
              </a:ext>
            </a:extLst>
          </a:blip>
          <a:stretch>
            <a:fillRect/>
          </a:stretch>
        </p:blipFill>
        <p:spPr>
          <a:xfrm>
            <a:off x="6648091" y="3236958"/>
            <a:ext cx="2320506" cy="2320506"/>
          </a:xfrm>
          <a:prstGeom prst="rect">
            <a:avLst/>
          </a:prstGeom>
        </p:spPr>
      </p:pic>
      <p:pic>
        <p:nvPicPr>
          <p:cNvPr id="11" name="Picture 10">
            <a:extLst>
              <a:ext uri="{FF2B5EF4-FFF2-40B4-BE49-F238E27FC236}">
                <a16:creationId xmlns:a16="http://schemas.microsoft.com/office/drawing/2014/main" id="{89A038B4-C576-42E3-ACA3-52B508EBC89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958" b="97604" l="6667" r="96458">
                        <a14:foregroundMark x1="31302" y1="14063" x2="31302" y2="14063"/>
                        <a14:foregroundMark x1="41615" y1="14844" x2="41615" y2="14844"/>
                        <a14:foregroundMark x1="36563" y1="13594" x2="36563" y2="13594"/>
                        <a14:foregroundMark x1="39844" y1="9792" x2="39844" y2="9792"/>
                        <a14:foregroundMark x1="21250" y1="86302" x2="21250" y2="86302"/>
                        <a14:foregroundMark x1="31302" y1="11563" x2="31302" y2="11563"/>
                        <a14:foregroundMark x1="29271" y1="16354" x2="29271" y2="16354"/>
                        <a14:foregroundMark x1="40365" y1="12604" x2="40365" y2="12604"/>
                        <a14:foregroundMark x1="33542" y1="10573" x2="33542" y2="10573"/>
                        <a14:foregroundMark x1="36563" y1="10052" x2="36563" y2="10052"/>
                        <a14:foregroundMark x1="28281" y1="14323" x2="28281" y2="14323"/>
                        <a14:foregroundMark x1="34323" y1="10573" x2="34323" y2="10573"/>
                        <a14:foregroundMark x1="38073" y1="10573" x2="38073" y2="10573"/>
                      </a14:backgroundRemoval>
                    </a14:imgEffect>
                  </a14:imgLayer>
                </a14:imgProps>
              </a:ext>
              <a:ext uri="{28A0092B-C50C-407E-A947-70E740481C1C}">
                <a14:useLocalDpi xmlns:a14="http://schemas.microsoft.com/office/drawing/2010/main" val="0"/>
              </a:ext>
            </a:extLst>
          </a:blip>
          <a:stretch>
            <a:fillRect/>
          </a:stretch>
        </p:blipFill>
        <p:spPr>
          <a:xfrm>
            <a:off x="5979301" y="4028535"/>
            <a:ext cx="2320506" cy="2320506"/>
          </a:xfrm>
          <a:prstGeom prst="rect">
            <a:avLst/>
          </a:prstGeom>
        </p:spPr>
      </p:pic>
      <p:pic>
        <p:nvPicPr>
          <p:cNvPr id="15" name="Picture 14">
            <a:extLst>
              <a:ext uri="{FF2B5EF4-FFF2-40B4-BE49-F238E27FC236}">
                <a16:creationId xmlns:a16="http://schemas.microsoft.com/office/drawing/2014/main" id="{3F81D951-ED26-4544-A32A-5DAD99667FD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958" b="97604" l="6667" r="96458">
                        <a14:foregroundMark x1="31302" y1="14063" x2="31302" y2="14063"/>
                        <a14:foregroundMark x1="41615" y1="14844" x2="41615" y2="14844"/>
                        <a14:foregroundMark x1="36563" y1="13594" x2="36563" y2="13594"/>
                        <a14:foregroundMark x1="39844" y1="9792" x2="39844" y2="9792"/>
                        <a14:foregroundMark x1="21250" y1="86302" x2="21250" y2="86302"/>
                        <a14:foregroundMark x1="31302" y1="11563" x2="31302" y2="11563"/>
                        <a14:foregroundMark x1="29271" y1="16354" x2="29271" y2="16354"/>
                        <a14:foregroundMark x1="40365" y1="12604" x2="40365" y2="12604"/>
                        <a14:foregroundMark x1="33542" y1="10573" x2="33542" y2="10573"/>
                        <a14:foregroundMark x1="36563" y1="10052" x2="36563" y2="10052"/>
                        <a14:foregroundMark x1="28281" y1="14323" x2="28281" y2="14323"/>
                        <a14:foregroundMark x1="34323" y1="10573" x2="34323" y2="10573"/>
                        <a14:foregroundMark x1="38073" y1="10573" x2="38073" y2="10573"/>
                      </a14:backgroundRemoval>
                    </a14:imgEffect>
                  </a14:imgLayer>
                </a14:imgProps>
              </a:ext>
              <a:ext uri="{28A0092B-C50C-407E-A947-70E740481C1C}">
                <a14:useLocalDpi xmlns:a14="http://schemas.microsoft.com/office/drawing/2010/main" val="0"/>
              </a:ext>
            </a:extLst>
          </a:blip>
          <a:stretch>
            <a:fillRect/>
          </a:stretch>
        </p:blipFill>
        <p:spPr>
          <a:xfrm>
            <a:off x="8347933" y="3621043"/>
            <a:ext cx="2320506" cy="2320506"/>
          </a:xfrm>
          <a:prstGeom prst="rect">
            <a:avLst/>
          </a:prstGeom>
        </p:spPr>
      </p:pic>
      <p:pic>
        <p:nvPicPr>
          <p:cNvPr id="14" name="Picture 13">
            <a:extLst>
              <a:ext uri="{FF2B5EF4-FFF2-40B4-BE49-F238E27FC236}">
                <a16:creationId xmlns:a16="http://schemas.microsoft.com/office/drawing/2014/main" id="{20A6C85B-727A-4B0F-8880-33ADFD8E551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958" b="97604" l="6667" r="96458">
                        <a14:foregroundMark x1="31302" y1="14063" x2="31302" y2="14063"/>
                        <a14:foregroundMark x1="41615" y1="14844" x2="41615" y2="14844"/>
                        <a14:foregroundMark x1="36563" y1="13594" x2="36563" y2="13594"/>
                        <a14:foregroundMark x1="39844" y1="9792" x2="39844" y2="9792"/>
                        <a14:foregroundMark x1="21250" y1="86302" x2="21250" y2="86302"/>
                        <a14:foregroundMark x1="31302" y1="11563" x2="31302" y2="11563"/>
                        <a14:foregroundMark x1="29271" y1="16354" x2="29271" y2="16354"/>
                        <a14:foregroundMark x1="40365" y1="12604" x2="40365" y2="12604"/>
                        <a14:foregroundMark x1="33542" y1="10573" x2="33542" y2="10573"/>
                        <a14:foregroundMark x1="36563" y1="10052" x2="36563" y2="10052"/>
                        <a14:foregroundMark x1="28281" y1="14323" x2="28281" y2="14323"/>
                        <a14:foregroundMark x1="34323" y1="10573" x2="34323" y2="10573"/>
                        <a14:foregroundMark x1="38073" y1="10573" x2="38073" y2="10573"/>
                      </a14:backgroundRemoval>
                    </a14:imgEffect>
                  </a14:imgLayer>
                </a14:imgProps>
              </a:ext>
              <a:ext uri="{28A0092B-C50C-407E-A947-70E740481C1C}">
                <a14:useLocalDpi xmlns:a14="http://schemas.microsoft.com/office/drawing/2010/main" val="0"/>
              </a:ext>
            </a:extLst>
          </a:blip>
          <a:stretch>
            <a:fillRect/>
          </a:stretch>
        </p:blipFill>
        <p:spPr>
          <a:xfrm>
            <a:off x="7497222" y="3820013"/>
            <a:ext cx="2320506" cy="2320506"/>
          </a:xfrm>
          <a:prstGeom prst="rect">
            <a:avLst/>
          </a:prstGeom>
        </p:spPr>
      </p:pic>
      <p:pic>
        <p:nvPicPr>
          <p:cNvPr id="6" name="Picture 5">
            <a:extLst>
              <a:ext uri="{FF2B5EF4-FFF2-40B4-BE49-F238E27FC236}">
                <a16:creationId xmlns:a16="http://schemas.microsoft.com/office/drawing/2014/main" id="{34C81681-E249-4136-B7B6-C8C1DE3153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995" y="4028535"/>
            <a:ext cx="2830326" cy="1963539"/>
          </a:xfrm>
          <a:prstGeom prst="rect">
            <a:avLst/>
          </a:prstGeom>
        </p:spPr>
      </p:pic>
      <p:sp>
        <p:nvSpPr>
          <p:cNvPr id="18" name="TextBox 17">
            <a:extLst>
              <a:ext uri="{FF2B5EF4-FFF2-40B4-BE49-F238E27FC236}">
                <a16:creationId xmlns:a16="http://schemas.microsoft.com/office/drawing/2014/main" id="{7B39E238-4E41-4B9E-88FB-73DB967F55F3}"/>
              </a:ext>
            </a:extLst>
          </p:cNvPr>
          <p:cNvSpPr txBox="1"/>
          <p:nvPr/>
        </p:nvSpPr>
        <p:spPr>
          <a:xfrm>
            <a:off x="448574" y="2282851"/>
            <a:ext cx="1146134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(Suddenly, tomorrow, on Sunday, thirty-five dentists are trying to sell healthy patients’ teeth!)</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ectangle 20">
            <a:hlinkClick r:id="" action="ppaction://noaction">
              <a:snd r:embed="rId7" name="soudain demain a.wav"/>
            </a:hlinkClick>
            <a:extLst>
              <a:ext uri="{FF2B5EF4-FFF2-40B4-BE49-F238E27FC236}">
                <a16:creationId xmlns:a16="http://schemas.microsoft.com/office/drawing/2014/main" id="{E492788F-EE03-47C0-B183-60CB3D2C1D18}"/>
              </a:ext>
            </a:extLst>
          </p:cNvPr>
          <p:cNvSpPr/>
          <p:nvPr/>
        </p:nvSpPr>
        <p:spPr>
          <a:xfrm>
            <a:off x="5024184" y="3233728"/>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22" name="Rectangle 21">
            <a:hlinkClick r:id="" action="ppaction://noaction">
              <a:snd r:embed="rId8" name="soudain demain b.wav"/>
            </a:hlinkClick>
            <a:extLst>
              <a:ext uri="{FF2B5EF4-FFF2-40B4-BE49-F238E27FC236}">
                <a16:creationId xmlns:a16="http://schemas.microsoft.com/office/drawing/2014/main" id="{AD6362F7-E7ED-4184-A97F-F1DE8BA8D937}"/>
              </a:ext>
            </a:extLst>
          </p:cNvPr>
          <p:cNvSpPr/>
          <p:nvPr/>
        </p:nvSpPr>
        <p:spPr>
          <a:xfrm>
            <a:off x="5843976" y="3233728"/>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23" name="Rectangle 22">
            <a:hlinkClick r:id="" action="ppaction://noaction">
              <a:snd r:embed="rId9" name="soudain demain c.wav"/>
            </a:hlinkClick>
            <a:extLst>
              <a:ext uri="{FF2B5EF4-FFF2-40B4-BE49-F238E27FC236}">
                <a16:creationId xmlns:a16="http://schemas.microsoft.com/office/drawing/2014/main" id="{72759446-7319-4B3A-9A40-3D14E9C1E5D8}"/>
              </a:ext>
            </a:extLst>
          </p:cNvPr>
          <p:cNvSpPr/>
          <p:nvPr/>
        </p:nvSpPr>
        <p:spPr>
          <a:xfrm>
            <a:off x="6663769" y="3233728"/>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Tree>
    <p:extLst>
      <p:ext uri="{BB962C8B-B14F-4D97-AF65-F5344CB8AC3E}">
        <p14:creationId xmlns:p14="http://schemas.microsoft.com/office/powerpoint/2010/main" val="282228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Avoir</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être</a:t>
            </a:r>
            <a:r>
              <a:rPr lang="en-GB" sz="3600" b="1" dirty="0">
                <a:solidFill>
                  <a:schemeClr val="bg1"/>
                </a:solidFill>
              </a:rPr>
              <a:t>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5001391" y="1264592"/>
            <a:ext cx="117299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 name="Picture 4" descr="Hunger, Eat, Hungry, Comic, Food, Not, Appetite, Full">
            <a:extLst>
              <a:ext uri="{FF2B5EF4-FFF2-40B4-BE49-F238E27FC236}">
                <a16:creationId xmlns:a16="http://schemas.microsoft.com/office/drawing/2014/main" id="{627D899F-F1C1-4207-9482-7E3BF23A9B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2475" y="4094028"/>
            <a:ext cx="608690" cy="38296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F711AABD-26B4-4C92-B691-358B5557A6B1}"/>
              </a:ext>
            </a:extLst>
          </p:cNvPr>
          <p:cNvGrpSpPr>
            <a:grpSpLocks noChangeAspect="1"/>
          </p:cNvGrpSpPr>
          <p:nvPr/>
        </p:nvGrpSpPr>
        <p:grpSpPr>
          <a:xfrm>
            <a:off x="1886826" y="5963815"/>
            <a:ext cx="608691" cy="363899"/>
            <a:chOff x="-2173271" y="1491714"/>
            <a:chExt cx="1162987" cy="695279"/>
          </a:xfrm>
        </p:grpSpPr>
        <p:pic>
          <p:nvPicPr>
            <p:cNvPr id="9" name="Picture 8" descr="A picture containing shirt, curtain, umbrella&#10;&#10;Description automatically generated">
              <a:extLst>
                <a:ext uri="{FF2B5EF4-FFF2-40B4-BE49-F238E27FC236}">
                  <a16:creationId xmlns:a16="http://schemas.microsoft.com/office/drawing/2014/main" id="{160B42C0-D274-428F-B521-92BBF75DDB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0827" y="1491714"/>
              <a:ext cx="870543" cy="681472"/>
            </a:xfrm>
            <a:prstGeom prst="rect">
              <a:avLst/>
            </a:prstGeom>
          </p:spPr>
        </p:pic>
        <p:pic>
          <p:nvPicPr>
            <p:cNvPr id="10" name="Picture 9" descr="A picture containing light&#10;&#10;Description automatically generated">
              <a:extLst>
                <a:ext uri="{FF2B5EF4-FFF2-40B4-BE49-F238E27FC236}">
                  <a16:creationId xmlns:a16="http://schemas.microsoft.com/office/drawing/2014/main" id="{86A17174-A884-4798-BFED-DBBA30C3D4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3271" y="1548976"/>
              <a:ext cx="712619" cy="638017"/>
            </a:xfrm>
            <a:prstGeom prst="rect">
              <a:avLst/>
            </a:prstGeom>
          </p:spPr>
        </p:pic>
      </p:grpSp>
      <p:pic>
        <p:nvPicPr>
          <p:cNvPr id="11" name="Picture 10">
            <a:extLst>
              <a:ext uri="{FF2B5EF4-FFF2-40B4-BE49-F238E27FC236}">
                <a16:creationId xmlns:a16="http://schemas.microsoft.com/office/drawing/2014/main" id="{33F8A8FC-93D0-42DF-B6FE-7919E0317D1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517269" y="2569301"/>
            <a:ext cx="366770" cy="496506"/>
          </a:xfrm>
          <a:prstGeom prst="rect">
            <a:avLst/>
          </a:prstGeom>
        </p:spPr>
      </p:pic>
      <p:pic>
        <p:nvPicPr>
          <p:cNvPr id="3" name="Picture 2">
            <a:extLst>
              <a:ext uri="{FF2B5EF4-FFF2-40B4-BE49-F238E27FC236}">
                <a16:creationId xmlns:a16="http://schemas.microsoft.com/office/drawing/2014/main" id="{4188999C-2410-4605-9F93-345D2BA05E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98915" y="5562383"/>
            <a:ext cx="300536" cy="333929"/>
          </a:xfrm>
          <a:prstGeom prst="rect">
            <a:avLst/>
          </a:prstGeom>
        </p:spPr>
      </p:pic>
      <p:pic>
        <p:nvPicPr>
          <p:cNvPr id="16" name="Picture 15">
            <a:extLst>
              <a:ext uri="{FF2B5EF4-FFF2-40B4-BE49-F238E27FC236}">
                <a16:creationId xmlns:a16="http://schemas.microsoft.com/office/drawing/2014/main" id="{A9E9B8A3-C59C-4323-A9E1-AFECE4334A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326131">
            <a:off x="5790798" y="4532345"/>
            <a:ext cx="511938" cy="471143"/>
          </a:xfrm>
          <a:prstGeom prst="rect">
            <a:avLst/>
          </a:prstGeom>
        </p:spPr>
      </p:pic>
      <p:pic>
        <p:nvPicPr>
          <p:cNvPr id="19" name="Picture 18">
            <a:extLst>
              <a:ext uri="{FF2B5EF4-FFF2-40B4-BE49-F238E27FC236}">
                <a16:creationId xmlns:a16="http://schemas.microsoft.com/office/drawing/2014/main" id="{ADFF7B45-238E-4142-8D0F-24C3628A5A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7129" y="3116692"/>
            <a:ext cx="502025" cy="465942"/>
          </a:xfrm>
          <a:prstGeom prst="rect">
            <a:avLst/>
          </a:prstGeom>
        </p:spPr>
      </p:pic>
      <p:pic>
        <p:nvPicPr>
          <p:cNvPr id="21" name="Picture 20">
            <a:extLst>
              <a:ext uri="{FF2B5EF4-FFF2-40B4-BE49-F238E27FC236}">
                <a16:creationId xmlns:a16="http://schemas.microsoft.com/office/drawing/2014/main" id="{7B5C3B3A-C6F3-4303-A720-F62DE14024D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33521" y="5102555"/>
            <a:ext cx="248868" cy="258985"/>
          </a:xfrm>
          <a:prstGeom prst="rect">
            <a:avLst/>
          </a:prstGeom>
        </p:spPr>
      </p:pic>
      <p:pic>
        <p:nvPicPr>
          <p:cNvPr id="23" name="Picture 22">
            <a:extLst>
              <a:ext uri="{FF2B5EF4-FFF2-40B4-BE49-F238E27FC236}">
                <a16:creationId xmlns:a16="http://schemas.microsoft.com/office/drawing/2014/main" id="{C3404245-09A9-4A29-AC44-ADFF75F60A39}"/>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36" b="100000" l="0" r="100000"/>
                    </a14:imgEffect>
                  </a14:imgLayer>
                </a14:imgProps>
              </a:ext>
              <a:ext uri="{28A0092B-C50C-407E-A947-70E740481C1C}">
                <a14:useLocalDpi xmlns:a14="http://schemas.microsoft.com/office/drawing/2010/main" val="0"/>
              </a:ext>
            </a:extLst>
          </a:blip>
          <a:stretch>
            <a:fillRect/>
          </a:stretch>
        </p:blipFill>
        <p:spPr>
          <a:xfrm>
            <a:off x="3114933" y="3116692"/>
            <a:ext cx="420429" cy="464010"/>
          </a:xfrm>
          <a:prstGeom prst="rect">
            <a:avLst/>
          </a:prstGeom>
        </p:spPr>
      </p:pic>
      <p:pic>
        <p:nvPicPr>
          <p:cNvPr id="25" name="Picture 24">
            <a:extLst>
              <a:ext uri="{FF2B5EF4-FFF2-40B4-BE49-F238E27FC236}">
                <a16:creationId xmlns:a16="http://schemas.microsoft.com/office/drawing/2014/main" id="{BC39CE33-65C6-4622-8D46-2CCE95FEE1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08805" y="1542323"/>
            <a:ext cx="713776" cy="713776"/>
          </a:xfrm>
          <a:prstGeom prst="rect">
            <a:avLst/>
          </a:prstGeom>
        </p:spPr>
      </p:pic>
      <p:pic>
        <p:nvPicPr>
          <p:cNvPr id="26" name="Picture 25">
            <a:extLst>
              <a:ext uri="{FF2B5EF4-FFF2-40B4-BE49-F238E27FC236}">
                <a16:creationId xmlns:a16="http://schemas.microsoft.com/office/drawing/2014/main" id="{D43CC92F-9B7F-4344-BB09-B64ABAD024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326131">
            <a:off x="6422421" y="4532347"/>
            <a:ext cx="511938" cy="471143"/>
          </a:xfrm>
          <a:prstGeom prst="rect">
            <a:avLst/>
          </a:prstGeom>
        </p:spPr>
      </p:pic>
      <p:grpSp>
        <p:nvGrpSpPr>
          <p:cNvPr id="2" name="Group 1">
            <a:extLst>
              <a:ext uri="{FF2B5EF4-FFF2-40B4-BE49-F238E27FC236}">
                <a16:creationId xmlns:a16="http://schemas.microsoft.com/office/drawing/2014/main" id="{6D6D24A9-1672-42BF-99BD-4ADCAAF7BAC4}"/>
              </a:ext>
            </a:extLst>
          </p:cNvPr>
          <p:cNvGrpSpPr/>
          <p:nvPr/>
        </p:nvGrpSpPr>
        <p:grpSpPr>
          <a:xfrm>
            <a:off x="8858717" y="4115016"/>
            <a:ext cx="2860026" cy="2030749"/>
            <a:chOff x="8625913" y="3968267"/>
            <a:chExt cx="2860026" cy="2030749"/>
          </a:xfrm>
        </p:grpSpPr>
        <p:sp>
          <p:nvSpPr>
            <p:cNvPr id="24" name="TextBox 23">
              <a:extLst>
                <a:ext uri="{FF2B5EF4-FFF2-40B4-BE49-F238E27FC236}">
                  <a16:creationId xmlns:a16="http://schemas.microsoft.com/office/drawing/2014/main" id="{4EC021FB-CB72-451C-88EC-9D14F3F9D7E7}"/>
                </a:ext>
              </a:extLst>
            </p:cNvPr>
            <p:cNvSpPr txBox="1"/>
            <p:nvPr/>
          </p:nvSpPr>
          <p:spPr>
            <a:xfrm>
              <a:off x="8625913" y="4675577"/>
              <a:ext cx="2860026" cy="1323439"/>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Attention!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When we use these expressions there is </a:t>
              </a:r>
              <a:b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 article after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avoir</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pic>
          <p:nvPicPr>
            <p:cNvPr id="2050" name="Picture 2" descr="Warning, Shield, Risk, Attention">
              <a:extLst>
                <a:ext uri="{FF2B5EF4-FFF2-40B4-BE49-F238E27FC236}">
                  <a16:creationId xmlns:a16="http://schemas.microsoft.com/office/drawing/2014/main" id="{F6ED6370-88DD-4474-BD27-9C1A022AFE0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629388" y="3968267"/>
              <a:ext cx="864938" cy="748293"/>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a:extLst>
              <a:ext uri="{FF2B5EF4-FFF2-40B4-BE49-F238E27FC236}">
                <a16:creationId xmlns:a16="http://schemas.microsoft.com/office/drawing/2014/main" id="{91B15C95-C707-419A-8696-786636FC7E89}"/>
              </a:ext>
            </a:extLst>
          </p:cNvPr>
          <p:cNvSpPr txBox="1"/>
          <p:nvPr/>
        </p:nvSpPr>
        <p:spPr>
          <a:xfrm>
            <a:off x="74902" y="1219653"/>
            <a:ext cx="737936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avoir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means ‘to have, having’</a:t>
            </a:r>
          </a:p>
        </p:txBody>
      </p:sp>
      <p:sp>
        <p:nvSpPr>
          <p:cNvPr id="27" name="TextBox 26">
            <a:extLst>
              <a:ext uri="{FF2B5EF4-FFF2-40B4-BE49-F238E27FC236}">
                <a16:creationId xmlns:a16="http://schemas.microsoft.com/office/drawing/2014/main" id="{91EA9437-C2B6-4DA8-9488-C5CB5D63794C}"/>
              </a:ext>
            </a:extLst>
          </p:cNvPr>
          <p:cNvSpPr txBox="1"/>
          <p:nvPr/>
        </p:nvSpPr>
        <p:spPr>
          <a:xfrm>
            <a:off x="74902" y="1694376"/>
            <a:ext cx="2098922" cy="400110"/>
          </a:xfrm>
          <a:prstGeom prst="rect">
            <a:avLst/>
          </a:prstGeom>
          <a:noFill/>
        </p:spPr>
        <p:txBody>
          <a:bodyPr wrap="square">
            <a:spAutoFit/>
          </a:bodyPr>
          <a:lstStyle/>
          <a:p>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rPr>
              <a:t>J’</a:t>
            </a:r>
            <a:r>
              <a:rPr kumimoji="0" lang="en-US" sz="2000" b="1" i="0" u="none" strike="noStrike" kern="1200" cap="none" spc="0" normalizeH="0" baseline="0" noProof="0" dirty="0" err="1">
                <a:ln>
                  <a:noFill/>
                </a:ln>
                <a:solidFill>
                  <a:srgbClr val="ED7D31"/>
                </a:solidFill>
                <a:effectLst/>
                <a:uLnTx/>
                <a:uFillTx/>
                <a:latin typeface="Century Gothic" panose="020F0302020204030204"/>
              </a:rPr>
              <a:t>ai</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 un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rPr>
              <a:t>chien</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a:t>
            </a:r>
            <a:endParaRPr lang="fr-FR" sz="2000" dirty="0"/>
          </a:p>
        </p:txBody>
      </p:sp>
      <p:sp>
        <p:nvSpPr>
          <p:cNvPr id="28" name="TextBox 27">
            <a:extLst>
              <a:ext uri="{FF2B5EF4-FFF2-40B4-BE49-F238E27FC236}">
                <a16:creationId xmlns:a16="http://schemas.microsoft.com/office/drawing/2014/main" id="{BC74C4F2-326F-4F80-9DF5-78225AA480A3}"/>
              </a:ext>
            </a:extLst>
          </p:cNvPr>
          <p:cNvSpPr txBox="1"/>
          <p:nvPr/>
        </p:nvSpPr>
        <p:spPr>
          <a:xfrm>
            <a:off x="2884039" y="1693094"/>
            <a:ext cx="192548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have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dog.</a:t>
            </a:r>
          </a:p>
        </p:txBody>
      </p:sp>
      <p:sp>
        <p:nvSpPr>
          <p:cNvPr id="29" name="TextBox 28">
            <a:extLst>
              <a:ext uri="{FF2B5EF4-FFF2-40B4-BE49-F238E27FC236}">
                <a16:creationId xmlns:a16="http://schemas.microsoft.com/office/drawing/2014/main" id="{4208528B-BBD6-4CAF-A199-54974009DFD5}"/>
              </a:ext>
            </a:extLst>
          </p:cNvPr>
          <p:cNvSpPr txBox="1"/>
          <p:nvPr/>
        </p:nvSpPr>
        <p:spPr>
          <a:xfrm>
            <a:off x="74902" y="2169099"/>
            <a:ext cx="1181129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we sometimes talk about having things in French that we can’t have in English:</a:t>
            </a:r>
          </a:p>
        </p:txBody>
      </p:sp>
      <p:sp>
        <p:nvSpPr>
          <p:cNvPr id="30" name="TextBox 29">
            <a:extLst>
              <a:ext uri="{FF2B5EF4-FFF2-40B4-BE49-F238E27FC236}">
                <a16:creationId xmlns:a16="http://schemas.microsoft.com/office/drawing/2014/main" id="{9E4CD8D2-B348-41E4-8947-3744A4D68CCB}"/>
              </a:ext>
            </a:extLst>
          </p:cNvPr>
          <p:cNvSpPr txBox="1"/>
          <p:nvPr/>
        </p:nvSpPr>
        <p:spPr>
          <a:xfrm>
            <a:off x="74902" y="2643822"/>
            <a:ext cx="1635758" cy="400110"/>
          </a:xfrm>
          <a:prstGeom prst="rect">
            <a:avLst/>
          </a:prstGeom>
          <a:noFill/>
        </p:spPr>
        <p:txBody>
          <a:bodyPr wrap="square">
            <a:spAutoFit/>
          </a:bodyPr>
          <a:lstStyle/>
          <a:p>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Elle </a:t>
            </a:r>
            <a:r>
              <a:rPr kumimoji="0" lang="en-US" sz="2000" b="1" i="0" u="none" strike="noStrike" kern="1200" cap="none" spc="0" normalizeH="0" baseline="0" noProof="0" dirty="0">
                <a:ln>
                  <a:noFill/>
                </a:ln>
                <a:solidFill>
                  <a:srgbClr val="ED7D31"/>
                </a:solidFill>
                <a:effectLst/>
                <a:uLnTx/>
                <a:uFillTx/>
                <a:latin typeface="Century Gothic" panose="020F0302020204030204"/>
              </a:rPr>
              <a:t>a</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 mal.</a:t>
            </a:r>
            <a:endParaRPr lang="fr-FR" sz="2000" dirty="0"/>
          </a:p>
        </p:txBody>
      </p:sp>
      <p:sp>
        <p:nvSpPr>
          <p:cNvPr id="32" name="TextBox 31">
            <a:extLst>
              <a:ext uri="{FF2B5EF4-FFF2-40B4-BE49-F238E27FC236}">
                <a16:creationId xmlns:a16="http://schemas.microsoft.com/office/drawing/2014/main" id="{3FD84CD6-AF41-40CA-A9D1-EC7E4EAA37FD}"/>
              </a:ext>
            </a:extLst>
          </p:cNvPr>
          <p:cNvSpPr txBox="1"/>
          <p:nvPr/>
        </p:nvSpPr>
        <p:spPr>
          <a:xfrm>
            <a:off x="4464834" y="2660720"/>
            <a:ext cx="2368699" cy="400110"/>
          </a:xfrm>
          <a:prstGeom prst="rect">
            <a:avLst/>
          </a:prstGeom>
          <a:noFill/>
        </p:spPr>
        <p:txBody>
          <a:bodyPr wrap="square">
            <a:spAutoFit/>
          </a:bodyPr>
          <a:lstStyle/>
          <a:p>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She </a:t>
            </a:r>
            <a:r>
              <a:rPr kumimoji="0" lang="en-US" sz="2000" b="1" i="0" u="none" strike="noStrike" kern="1200" cap="none" spc="0" normalizeH="0" baseline="0" noProof="0" dirty="0">
                <a:ln>
                  <a:noFill/>
                </a:ln>
                <a:solidFill>
                  <a:srgbClr val="ED7D31"/>
                </a:solidFill>
                <a:effectLst/>
                <a:uLnTx/>
                <a:uFillTx/>
                <a:latin typeface="Century Gothic" panose="020F0302020204030204"/>
              </a:rPr>
              <a:t>is</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in pain.</a:t>
            </a:r>
            <a:endParaRPr lang="fr-FR" sz="2000" dirty="0"/>
          </a:p>
        </p:txBody>
      </p:sp>
      <p:sp>
        <p:nvSpPr>
          <p:cNvPr id="34" name="TextBox 33">
            <a:extLst>
              <a:ext uri="{FF2B5EF4-FFF2-40B4-BE49-F238E27FC236}">
                <a16:creationId xmlns:a16="http://schemas.microsoft.com/office/drawing/2014/main" id="{4A53000D-5CC8-4888-848A-6E7B2069E919}"/>
              </a:ext>
            </a:extLst>
          </p:cNvPr>
          <p:cNvSpPr txBox="1"/>
          <p:nvPr/>
        </p:nvSpPr>
        <p:spPr>
          <a:xfrm>
            <a:off x="74902" y="3118545"/>
            <a:ext cx="3004182" cy="400110"/>
          </a:xfrm>
          <a:prstGeom prst="rect">
            <a:avLst/>
          </a:prstGeom>
          <a:noFill/>
        </p:spPr>
        <p:txBody>
          <a:bodyPr wrap="square">
            <a:spAutoFit/>
          </a:bodyPr>
          <a:lstStyle/>
          <a:p>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rPr>
              <a:t>J’</a:t>
            </a:r>
            <a:r>
              <a:rPr kumimoji="0" lang="en-US" sz="2000" b="1" i="0" u="none" strike="noStrike" kern="1200" cap="none" spc="0" normalizeH="0" baseline="0" noProof="0" dirty="0" err="1">
                <a:ln>
                  <a:noFill/>
                </a:ln>
                <a:solidFill>
                  <a:srgbClr val="ED7D31"/>
                </a:solidFill>
                <a:effectLst/>
                <a:uLnTx/>
                <a:uFillTx/>
                <a:latin typeface="Century Gothic" panose="020F0302020204030204"/>
              </a:rPr>
              <a:t>ai</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rPr>
              <a:t>chaud</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 Tu </a:t>
            </a:r>
            <a:r>
              <a:rPr kumimoji="0" lang="en-US" sz="2000" b="1" i="0" u="none" strike="noStrike" kern="1200" cap="none" spc="0" normalizeH="0" baseline="0" noProof="0" dirty="0">
                <a:ln>
                  <a:noFill/>
                </a:ln>
                <a:solidFill>
                  <a:srgbClr val="ED7D31"/>
                </a:solidFill>
                <a:effectLst/>
                <a:uLnTx/>
                <a:uFillTx/>
                <a:latin typeface="Century Gothic" panose="020F0302020204030204"/>
              </a:rPr>
              <a:t>as</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rPr>
              <a:t>froid</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	</a:t>
            </a:r>
            <a:endParaRPr lang="fr-FR" sz="2000" dirty="0"/>
          </a:p>
        </p:txBody>
      </p:sp>
      <p:sp>
        <p:nvSpPr>
          <p:cNvPr id="36" name="TextBox 35">
            <a:extLst>
              <a:ext uri="{FF2B5EF4-FFF2-40B4-BE49-F238E27FC236}">
                <a16:creationId xmlns:a16="http://schemas.microsoft.com/office/drawing/2014/main" id="{65FBE703-86BB-48F5-9F12-93CC5EB3A5DA}"/>
              </a:ext>
            </a:extLst>
          </p:cNvPr>
          <p:cNvSpPr txBox="1"/>
          <p:nvPr/>
        </p:nvSpPr>
        <p:spPr>
          <a:xfrm>
            <a:off x="4468374" y="3127551"/>
            <a:ext cx="4473295" cy="400110"/>
          </a:xfrm>
          <a:prstGeom prst="rect">
            <a:avLst/>
          </a:prstGeom>
          <a:noFill/>
        </p:spPr>
        <p:txBody>
          <a:bodyPr wrap="square">
            <a:spAutoFit/>
          </a:bodyPr>
          <a:lstStyle/>
          <a:p>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I </a:t>
            </a:r>
            <a:r>
              <a:rPr kumimoji="0" lang="en-US" sz="2000" b="1" i="0" u="none" strike="noStrike" kern="1200" cap="none" spc="0" normalizeH="0" baseline="0" noProof="0" dirty="0">
                <a:ln>
                  <a:noFill/>
                </a:ln>
                <a:solidFill>
                  <a:srgbClr val="ED7D31"/>
                </a:solidFill>
                <a:effectLst/>
                <a:uLnTx/>
                <a:uFillTx/>
                <a:latin typeface="Century Gothic" panose="020F0302020204030204"/>
              </a:rPr>
              <a:t>am</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warm. You </a:t>
            </a:r>
            <a:r>
              <a:rPr kumimoji="0" lang="en-US" sz="2000" b="1" i="0" u="none" strike="noStrike" kern="1200" cap="none" spc="0" normalizeH="0" baseline="0" noProof="0" dirty="0">
                <a:ln>
                  <a:noFill/>
                </a:ln>
                <a:solidFill>
                  <a:srgbClr val="ED7D31"/>
                </a:solidFill>
                <a:effectLst/>
                <a:uLnTx/>
                <a:uFillTx/>
                <a:latin typeface="Century Gothic" panose="020F0302020204030204"/>
              </a:rPr>
              <a:t>are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cold.</a:t>
            </a:r>
            <a:endParaRPr lang="fr-FR" sz="2000" dirty="0"/>
          </a:p>
        </p:txBody>
      </p:sp>
      <p:sp>
        <p:nvSpPr>
          <p:cNvPr id="38" name="TextBox 37">
            <a:extLst>
              <a:ext uri="{FF2B5EF4-FFF2-40B4-BE49-F238E27FC236}">
                <a16:creationId xmlns:a16="http://schemas.microsoft.com/office/drawing/2014/main" id="{808F8844-66BE-44F8-B8C4-FE28AEA0DF51}"/>
              </a:ext>
            </a:extLst>
          </p:cNvPr>
          <p:cNvSpPr txBox="1"/>
          <p:nvPr/>
        </p:nvSpPr>
        <p:spPr>
          <a:xfrm>
            <a:off x="74902" y="3593268"/>
            <a:ext cx="406425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Here are some more examples:</a:t>
            </a:r>
          </a:p>
        </p:txBody>
      </p:sp>
      <p:sp>
        <p:nvSpPr>
          <p:cNvPr id="40" name="TextBox 39">
            <a:extLst>
              <a:ext uri="{FF2B5EF4-FFF2-40B4-BE49-F238E27FC236}">
                <a16:creationId xmlns:a16="http://schemas.microsoft.com/office/drawing/2014/main" id="{D38ED570-3EAE-4D5A-BB20-43E80488DCE1}"/>
              </a:ext>
            </a:extLst>
          </p:cNvPr>
          <p:cNvSpPr txBox="1"/>
          <p:nvPr/>
        </p:nvSpPr>
        <p:spPr>
          <a:xfrm>
            <a:off x="74902" y="4067991"/>
            <a:ext cx="1485460" cy="400110"/>
          </a:xfrm>
          <a:prstGeom prst="rect">
            <a:avLst/>
          </a:prstGeom>
          <a:noFill/>
        </p:spPr>
        <p:txBody>
          <a:bodyPr wrap="square">
            <a:spAutoFit/>
          </a:bodyPr>
          <a:lstStyle/>
          <a:p>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rPr>
              <a:t>J’</a:t>
            </a:r>
            <a:r>
              <a:rPr kumimoji="0" lang="en-US" sz="2000" b="1" i="0" u="none" strike="noStrike" kern="1200" cap="none" spc="0" normalizeH="0" baseline="0" noProof="0" dirty="0" err="1">
                <a:ln>
                  <a:noFill/>
                </a:ln>
                <a:solidFill>
                  <a:srgbClr val="ED7D31"/>
                </a:solidFill>
                <a:effectLst/>
                <a:uLnTx/>
                <a:uFillTx/>
                <a:latin typeface="Century Gothic" panose="020F0302020204030204"/>
              </a:rPr>
              <a:t>ai</a:t>
            </a:r>
            <a:r>
              <a:rPr kumimoji="0" lang="en-US" sz="2000" b="1" i="0" u="none" strike="noStrike" kern="1200" cap="none" spc="0" normalizeH="0" baseline="0" noProof="0" dirty="0">
                <a:ln>
                  <a:noFill/>
                </a:ln>
                <a:solidFill>
                  <a:srgbClr val="ED7D31"/>
                </a:solidFill>
                <a:effectLst/>
                <a:uLnTx/>
                <a:uFillTx/>
                <a:latin typeface="Century Gothic" panose="020F0302020204030204"/>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rPr>
              <a:t>faim</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a:t>
            </a:r>
            <a:endParaRPr lang="fr-FR" sz="2000" dirty="0"/>
          </a:p>
        </p:txBody>
      </p:sp>
      <p:sp>
        <p:nvSpPr>
          <p:cNvPr id="42" name="TextBox 41">
            <a:extLst>
              <a:ext uri="{FF2B5EF4-FFF2-40B4-BE49-F238E27FC236}">
                <a16:creationId xmlns:a16="http://schemas.microsoft.com/office/drawing/2014/main" id="{CDF8D5DF-775B-4E7F-B839-4836AC0AEBA2}"/>
              </a:ext>
            </a:extLst>
          </p:cNvPr>
          <p:cNvSpPr txBox="1"/>
          <p:nvPr/>
        </p:nvSpPr>
        <p:spPr>
          <a:xfrm>
            <a:off x="3228622" y="4064442"/>
            <a:ext cx="2730248" cy="400110"/>
          </a:xfrm>
          <a:prstGeom prst="rect">
            <a:avLst/>
          </a:prstGeom>
          <a:noFill/>
        </p:spPr>
        <p:txBody>
          <a:bodyPr wrap="square">
            <a:spAutoFit/>
          </a:bodyPr>
          <a:lstStyle/>
          <a:p>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I </a:t>
            </a:r>
            <a:r>
              <a:rPr kumimoji="0" lang="en-US" sz="2000" b="1" i="0" u="none" strike="noStrike" kern="1200" cap="none" spc="0" normalizeH="0" baseline="0" noProof="0" dirty="0">
                <a:ln>
                  <a:noFill/>
                </a:ln>
                <a:solidFill>
                  <a:srgbClr val="ED7D31"/>
                </a:solidFill>
                <a:effectLst/>
                <a:uLnTx/>
                <a:uFillTx/>
                <a:latin typeface="Century Gothic" panose="020F0302020204030204"/>
              </a:rPr>
              <a:t>am</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hungry.	</a:t>
            </a:r>
            <a:endParaRPr lang="fr-FR" sz="2000" dirty="0"/>
          </a:p>
        </p:txBody>
      </p:sp>
      <p:sp>
        <p:nvSpPr>
          <p:cNvPr id="44" name="TextBox 43">
            <a:extLst>
              <a:ext uri="{FF2B5EF4-FFF2-40B4-BE49-F238E27FC236}">
                <a16:creationId xmlns:a16="http://schemas.microsoft.com/office/drawing/2014/main" id="{3D4FA044-33E9-4A4C-ABED-7A16FDA1ABC2}"/>
              </a:ext>
            </a:extLst>
          </p:cNvPr>
          <p:cNvSpPr txBox="1"/>
          <p:nvPr/>
        </p:nvSpPr>
        <p:spPr>
          <a:xfrm>
            <a:off x="74902" y="4542714"/>
            <a:ext cx="4611855" cy="400110"/>
          </a:xfrm>
          <a:prstGeom prst="rect">
            <a:avLst/>
          </a:prstGeom>
          <a:noFill/>
        </p:spPr>
        <p:txBody>
          <a:bodyPr wrap="square">
            <a:spAutoFit/>
          </a:bodyPr>
          <a:lstStyle/>
          <a:p>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Nous </a:t>
            </a:r>
            <a:r>
              <a:rPr kumimoji="0" lang="en-US" sz="2000" b="1" i="0" u="none" strike="noStrike" kern="1200" cap="none" spc="0" normalizeH="0" baseline="0" noProof="0" dirty="0" err="1">
                <a:ln>
                  <a:noFill/>
                </a:ln>
                <a:solidFill>
                  <a:srgbClr val="ED7D31"/>
                </a:solidFill>
                <a:effectLst/>
                <a:uLnTx/>
                <a:uFillTx/>
                <a:latin typeface="Century Gothic" panose="020F0302020204030204"/>
              </a:rPr>
              <a:t>avons</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rPr>
              <a:t>soif</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a:t>
            </a:r>
            <a:endParaRPr lang="fr-FR" sz="2000" dirty="0"/>
          </a:p>
        </p:txBody>
      </p:sp>
      <p:sp>
        <p:nvSpPr>
          <p:cNvPr id="46" name="TextBox 45">
            <a:extLst>
              <a:ext uri="{FF2B5EF4-FFF2-40B4-BE49-F238E27FC236}">
                <a16:creationId xmlns:a16="http://schemas.microsoft.com/office/drawing/2014/main" id="{71164DA6-4A04-4BF4-837C-F7619C465973}"/>
              </a:ext>
            </a:extLst>
          </p:cNvPr>
          <p:cNvSpPr txBox="1"/>
          <p:nvPr/>
        </p:nvSpPr>
        <p:spPr>
          <a:xfrm>
            <a:off x="3248236" y="4524537"/>
            <a:ext cx="24402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are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thirsty.</a:t>
            </a:r>
          </a:p>
        </p:txBody>
      </p:sp>
      <p:sp>
        <p:nvSpPr>
          <p:cNvPr id="48" name="TextBox 47">
            <a:extLst>
              <a:ext uri="{FF2B5EF4-FFF2-40B4-BE49-F238E27FC236}">
                <a16:creationId xmlns:a16="http://schemas.microsoft.com/office/drawing/2014/main" id="{FA75E62F-244B-4B73-886D-EC25F7C6C38A}"/>
              </a:ext>
            </a:extLst>
          </p:cNvPr>
          <p:cNvSpPr txBox="1"/>
          <p:nvPr/>
        </p:nvSpPr>
        <p:spPr>
          <a:xfrm>
            <a:off x="74902" y="5017437"/>
            <a:ext cx="2026665" cy="400110"/>
          </a:xfrm>
          <a:prstGeom prst="rect">
            <a:avLst/>
          </a:prstGeom>
          <a:noFill/>
        </p:spPr>
        <p:txBody>
          <a:bodyPr wrap="square">
            <a:spAutoFit/>
          </a:bodyPr>
          <a:lstStyle/>
          <a:p>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rPr>
              <a:t>Ils</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1" i="0" u="none" strike="noStrike" kern="1200" cap="none" spc="0" normalizeH="0" baseline="0" noProof="0" dirty="0" err="1">
                <a:ln>
                  <a:noFill/>
                </a:ln>
                <a:solidFill>
                  <a:srgbClr val="ED7D31"/>
                </a:solidFill>
                <a:effectLst/>
                <a:uLnTx/>
                <a:uFillTx/>
                <a:latin typeface="Century Gothic" panose="020F0302020204030204"/>
              </a:rPr>
              <a:t>ont</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 raison.	</a:t>
            </a:r>
            <a:endParaRPr lang="fr-FR" sz="2000" dirty="0"/>
          </a:p>
        </p:txBody>
      </p:sp>
      <p:sp>
        <p:nvSpPr>
          <p:cNvPr id="50" name="TextBox 49">
            <a:extLst>
              <a:ext uri="{FF2B5EF4-FFF2-40B4-BE49-F238E27FC236}">
                <a16:creationId xmlns:a16="http://schemas.microsoft.com/office/drawing/2014/main" id="{65C2CA78-6275-4F49-8CF7-A9B121589783}"/>
              </a:ext>
            </a:extLst>
          </p:cNvPr>
          <p:cNvSpPr txBox="1"/>
          <p:nvPr/>
        </p:nvSpPr>
        <p:spPr>
          <a:xfrm>
            <a:off x="3233328" y="5017437"/>
            <a:ext cx="273024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(m.) </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are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right.</a:t>
            </a:r>
          </a:p>
        </p:txBody>
      </p:sp>
      <p:sp>
        <p:nvSpPr>
          <p:cNvPr id="52" name="TextBox 51">
            <a:extLst>
              <a:ext uri="{FF2B5EF4-FFF2-40B4-BE49-F238E27FC236}">
                <a16:creationId xmlns:a16="http://schemas.microsoft.com/office/drawing/2014/main" id="{0CB6D156-8DFC-4899-82A1-587D35738873}"/>
              </a:ext>
            </a:extLst>
          </p:cNvPr>
          <p:cNvSpPr txBox="1"/>
          <p:nvPr/>
        </p:nvSpPr>
        <p:spPr>
          <a:xfrm>
            <a:off x="74902" y="5492160"/>
            <a:ext cx="1410999" cy="400110"/>
          </a:xfrm>
          <a:prstGeom prst="rect">
            <a:avLst/>
          </a:prstGeom>
          <a:noFill/>
        </p:spPr>
        <p:txBody>
          <a:bodyPr wrap="square">
            <a:spAutoFit/>
          </a:bodyPr>
          <a:lstStyle/>
          <a:p>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rPr>
              <a:t>a</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tort.</a:t>
            </a:r>
            <a:r>
              <a:rPr kumimoji="0" lang="en-US"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lang="fr-FR" dirty="0"/>
          </a:p>
        </p:txBody>
      </p:sp>
      <p:sp>
        <p:nvSpPr>
          <p:cNvPr id="54" name="TextBox 53">
            <a:extLst>
              <a:ext uri="{FF2B5EF4-FFF2-40B4-BE49-F238E27FC236}">
                <a16:creationId xmlns:a16="http://schemas.microsoft.com/office/drawing/2014/main" id="{4E0DD0F3-8DDC-421B-A22D-52199679031C}"/>
              </a:ext>
            </a:extLst>
          </p:cNvPr>
          <p:cNvSpPr txBox="1"/>
          <p:nvPr/>
        </p:nvSpPr>
        <p:spPr>
          <a:xfrm>
            <a:off x="3248236" y="5518685"/>
            <a:ext cx="2017147" cy="400110"/>
          </a:xfrm>
          <a:prstGeom prst="rect">
            <a:avLst/>
          </a:prstGeom>
          <a:noFill/>
        </p:spPr>
        <p:txBody>
          <a:bodyPr wrap="square">
            <a:spAutoFit/>
          </a:bodyPr>
          <a:lstStyle/>
          <a:p>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He </a:t>
            </a:r>
            <a:r>
              <a:rPr kumimoji="0" lang="en-US" sz="2000" b="1" i="0" u="none" strike="noStrike" kern="1200" cap="none" spc="0" normalizeH="0" baseline="0" noProof="0" dirty="0">
                <a:ln>
                  <a:noFill/>
                </a:ln>
                <a:solidFill>
                  <a:srgbClr val="ED7D31"/>
                </a:solidFill>
                <a:effectLst/>
                <a:uLnTx/>
                <a:uFillTx/>
                <a:latin typeface="Century Gothic" panose="020F0302020204030204"/>
              </a:rPr>
              <a:t>is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wrong.</a:t>
            </a:r>
            <a:endParaRPr lang="fr-FR" sz="2000" dirty="0"/>
          </a:p>
        </p:txBody>
      </p:sp>
      <p:sp>
        <p:nvSpPr>
          <p:cNvPr id="56" name="TextBox 55">
            <a:extLst>
              <a:ext uri="{FF2B5EF4-FFF2-40B4-BE49-F238E27FC236}">
                <a16:creationId xmlns:a16="http://schemas.microsoft.com/office/drawing/2014/main" id="{AAB1E066-3ED8-4F94-82AE-EBFDCA3701EB}"/>
              </a:ext>
            </a:extLst>
          </p:cNvPr>
          <p:cNvSpPr txBox="1"/>
          <p:nvPr/>
        </p:nvSpPr>
        <p:spPr>
          <a:xfrm>
            <a:off x="74902" y="5966884"/>
            <a:ext cx="1737903" cy="400110"/>
          </a:xfrm>
          <a:prstGeom prst="rect">
            <a:avLst/>
          </a:prstGeom>
          <a:noFill/>
        </p:spPr>
        <p:txBody>
          <a:bodyPr wrap="square">
            <a:spAutoFit/>
          </a:bodyPr>
          <a:lstStyle/>
          <a:p>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Tu </a:t>
            </a:r>
            <a:r>
              <a:rPr kumimoji="0" lang="en-US" sz="2000" b="1" i="0" u="none" strike="noStrike" kern="1200" cap="none" spc="0" normalizeH="0" baseline="0" noProof="0" dirty="0">
                <a:ln>
                  <a:noFill/>
                </a:ln>
                <a:solidFill>
                  <a:srgbClr val="ED7D31"/>
                </a:solidFill>
                <a:effectLst/>
                <a:uLnTx/>
                <a:uFillTx/>
                <a:latin typeface="Century Gothic" panose="020F0302020204030204"/>
              </a:rPr>
              <a:t>as</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rPr>
              <a:t>peur</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a:t>
            </a:r>
            <a:endParaRPr lang="fr-FR" sz="2000" dirty="0"/>
          </a:p>
        </p:txBody>
      </p:sp>
      <p:sp>
        <p:nvSpPr>
          <p:cNvPr id="58" name="TextBox 57">
            <a:extLst>
              <a:ext uri="{FF2B5EF4-FFF2-40B4-BE49-F238E27FC236}">
                <a16:creationId xmlns:a16="http://schemas.microsoft.com/office/drawing/2014/main" id="{A4234A19-93F9-4A16-8135-FEB17F930A28}"/>
              </a:ext>
            </a:extLst>
          </p:cNvPr>
          <p:cNvSpPr txBox="1"/>
          <p:nvPr/>
        </p:nvSpPr>
        <p:spPr>
          <a:xfrm>
            <a:off x="3228622" y="5979345"/>
            <a:ext cx="2642697" cy="400110"/>
          </a:xfrm>
          <a:prstGeom prst="rect">
            <a:avLst/>
          </a:prstGeom>
          <a:noFill/>
        </p:spPr>
        <p:txBody>
          <a:bodyPr wrap="square">
            <a:spAutoFit/>
          </a:bodyPr>
          <a:lstStyle/>
          <a:p>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You </a:t>
            </a:r>
            <a:r>
              <a:rPr kumimoji="0" lang="en-US" sz="2000" b="1" i="0" u="none" strike="noStrike" kern="1200" cap="none" spc="0" normalizeH="0" baseline="0" noProof="0" dirty="0">
                <a:ln>
                  <a:noFill/>
                </a:ln>
                <a:solidFill>
                  <a:srgbClr val="ED7D31"/>
                </a:solidFill>
                <a:effectLst/>
                <a:uLnTx/>
                <a:uFillTx/>
                <a:latin typeface="Century Gothic" panose="020F0302020204030204"/>
              </a:rPr>
              <a:t>are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scared.</a:t>
            </a:r>
            <a:endParaRPr lang="fr-FR" sz="2000" dirty="0"/>
          </a:p>
        </p:txBody>
      </p:sp>
    </p:spTree>
    <p:extLst>
      <p:ext uri="{BB962C8B-B14F-4D97-AF65-F5344CB8AC3E}">
        <p14:creationId xmlns:p14="http://schemas.microsoft.com/office/powerpoint/2010/main" val="118324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P spid="28" grpId="0"/>
      <p:bldP spid="29" grpId="0"/>
      <p:bldP spid="30" grpId="0"/>
      <p:bldP spid="32" grpId="0"/>
      <p:bldP spid="34" grpId="0"/>
      <p:bldP spid="36" grpId="0"/>
      <p:bldP spid="38" grpId="0"/>
      <p:bldP spid="40" grpId="0"/>
      <p:bldP spid="42" grpId="0"/>
      <p:bldP spid="44" grpId="0"/>
      <p:bldP spid="46" grpId="0"/>
      <p:bldP spid="48" grpId="0"/>
      <p:bldP spid="50" grpId="0"/>
      <p:bldP spid="52" grpId="0"/>
      <p:bldP spid="54" grpId="0"/>
      <p:bldP spid="56" grpId="0"/>
      <p:bldP spid="5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4508501"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Cause à </a:t>
            </a:r>
            <a:r>
              <a:rPr lang="en-GB" sz="3600" b="1" dirty="0" err="1">
                <a:solidFill>
                  <a:schemeClr val="bg1"/>
                </a:solidFill>
              </a:rPr>
              <a:t>effet</a:t>
            </a:r>
            <a:r>
              <a:rPr lang="en-GB" sz="3600" b="1" dirty="0">
                <a:solidFill>
                  <a:schemeClr val="bg1"/>
                </a:solidFill>
              </a:rPr>
              <a:t> </a:t>
            </a:r>
          </a:p>
        </p:txBody>
      </p:sp>
      <p:sp>
        <p:nvSpPr>
          <p:cNvPr id="9" name="Rounded Rectangle 46">
            <a:extLst>
              <a:ext uri="{FF2B5EF4-FFF2-40B4-BE49-F238E27FC236}">
                <a16:creationId xmlns:a16="http://schemas.microsoft.com/office/drawing/2014/main" id="{AFF39C02-C118-4437-A9CE-4F27696D4BAA}"/>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47ECFAA0-E993-4DDE-8522-F0A8DEAEF903}"/>
              </a:ext>
            </a:extLst>
          </p:cNvPr>
          <p:cNvSpPr txBox="1"/>
          <p:nvPr/>
        </p:nvSpPr>
        <p:spPr>
          <a:xfrm>
            <a:off x="173421" y="1800830"/>
            <a:ext cx="11736499" cy="4454104"/>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Antoine a __________, donc il porte un manteau.</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avons __________, donc nous mangeons.</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J’ai __________, donc je veux un verre d’eau.</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 n’est pas la réponse ! Tu as 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J’ai __________ </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à la jambe, donc je ne joue pas au foot aujourd’hui.</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Elle a __________ de l’eau, donc elle ne voyage pas en bateau.</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 __________ , donc il mange une glace.</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 toujours __________ , donc j’apprends beaucoup quand on parle.</a:t>
            </a:r>
          </a:p>
        </p:txBody>
      </p:sp>
      <p:sp>
        <p:nvSpPr>
          <p:cNvPr id="3" name="Rectangle: Rounded Corners 2">
            <a:extLst>
              <a:ext uri="{FF2B5EF4-FFF2-40B4-BE49-F238E27FC236}">
                <a16:creationId xmlns:a16="http://schemas.microsoft.com/office/drawing/2014/main" id="{38D192CE-0502-4444-9F14-93C5A1084E4D}"/>
              </a:ext>
            </a:extLst>
          </p:cNvPr>
          <p:cNvSpPr/>
          <p:nvPr/>
        </p:nvSpPr>
        <p:spPr>
          <a:xfrm>
            <a:off x="2261078" y="1940389"/>
            <a:ext cx="1518249"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froid</a:t>
            </a:r>
          </a:p>
        </p:txBody>
      </p:sp>
      <p:sp>
        <p:nvSpPr>
          <p:cNvPr id="10" name="Rectangle: Rounded Corners 9">
            <a:extLst>
              <a:ext uri="{FF2B5EF4-FFF2-40B4-BE49-F238E27FC236}">
                <a16:creationId xmlns:a16="http://schemas.microsoft.com/office/drawing/2014/main" id="{AA682FFF-01DE-4199-B846-6943B077DCC6}"/>
              </a:ext>
            </a:extLst>
          </p:cNvPr>
          <p:cNvSpPr/>
          <p:nvPr/>
        </p:nvSpPr>
        <p:spPr>
          <a:xfrm>
            <a:off x="2507597" y="2491312"/>
            <a:ext cx="1518249"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faim</a:t>
            </a:r>
          </a:p>
        </p:txBody>
      </p:sp>
      <p:sp>
        <p:nvSpPr>
          <p:cNvPr id="11" name="Rectangle: Rounded Corners 10">
            <a:extLst>
              <a:ext uri="{FF2B5EF4-FFF2-40B4-BE49-F238E27FC236}">
                <a16:creationId xmlns:a16="http://schemas.microsoft.com/office/drawing/2014/main" id="{2109C476-23F3-4153-8BBA-5F08779B0821}"/>
              </a:ext>
            </a:extLst>
          </p:cNvPr>
          <p:cNvSpPr/>
          <p:nvPr/>
        </p:nvSpPr>
        <p:spPr>
          <a:xfrm>
            <a:off x="1325591" y="3042235"/>
            <a:ext cx="1518249"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soif</a:t>
            </a:r>
          </a:p>
        </p:txBody>
      </p:sp>
      <p:sp>
        <p:nvSpPr>
          <p:cNvPr id="12" name="Rectangle: Rounded Corners 11">
            <a:extLst>
              <a:ext uri="{FF2B5EF4-FFF2-40B4-BE49-F238E27FC236}">
                <a16:creationId xmlns:a16="http://schemas.microsoft.com/office/drawing/2014/main" id="{C2242563-502E-4000-A132-E129E75EB69B}"/>
              </a:ext>
            </a:extLst>
          </p:cNvPr>
          <p:cNvSpPr/>
          <p:nvPr/>
        </p:nvSpPr>
        <p:spPr>
          <a:xfrm>
            <a:off x="5278084" y="3593158"/>
            <a:ext cx="1518249"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tort</a:t>
            </a:r>
          </a:p>
        </p:txBody>
      </p:sp>
      <p:sp>
        <p:nvSpPr>
          <p:cNvPr id="13" name="Rectangle: Rounded Corners 12">
            <a:extLst>
              <a:ext uri="{FF2B5EF4-FFF2-40B4-BE49-F238E27FC236}">
                <a16:creationId xmlns:a16="http://schemas.microsoft.com/office/drawing/2014/main" id="{88CFBEDA-476E-4387-AB4A-7660782CE270}"/>
              </a:ext>
            </a:extLst>
          </p:cNvPr>
          <p:cNvSpPr/>
          <p:nvPr/>
        </p:nvSpPr>
        <p:spPr>
          <a:xfrm>
            <a:off x="1325590" y="4144081"/>
            <a:ext cx="1518249"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mal</a:t>
            </a:r>
          </a:p>
        </p:txBody>
      </p:sp>
      <p:sp>
        <p:nvSpPr>
          <p:cNvPr id="14" name="Rectangle: Rounded Corners 13">
            <a:extLst>
              <a:ext uri="{FF2B5EF4-FFF2-40B4-BE49-F238E27FC236}">
                <a16:creationId xmlns:a16="http://schemas.microsoft.com/office/drawing/2014/main" id="{2F4BA285-FDED-46A8-9718-8598EDA3D08C}"/>
              </a:ext>
            </a:extLst>
          </p:cNvPr>
          <p:cNvSpPr/>
          <p:nvPr/>
        </p:nvSpPr>
        <p:spPr>
          <a:xfrm>
            <a:off x="1563055" y="4695004"/>
            <a:ext cx="1518249"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peur</a:t>
            </a:r>
          </a:p>
        </p:txBody>
      </p:sp>
      <p:sp>
        <p:nvSpPr>
          <p:cNvPr id="15" name="Rectangle: Rounded Corners 14">
            <a:extLst>
              <a:ext uri="{FF2B5EF4-FFF2-40B4-BE49-F238E27FC236}">
                <a16:creationId xmlns:a16="http://schemas.microsoft.com/office/drawing/2014/main" id="{4C967229-464E-4EFD-832E-6EB9DC387783}"/>
              </a:ext>
            </a:extLst>
          </p:cNvPr>
          <p:cNvSpPr/>
          <p:nvPr/>
        </p:nvSpPr>
        <p:spPr>
          <a:xfrm>
            <a:off x="1227583" y="5245927"/>
            <a:ext cx="1518249"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chaud</a:t>
            </a:r>
          </a:p>
        </p:txBody>
      </p:sp>
      <p:sp>
        <p:nvSpPr>
          <p:cNvPr id="16" name="Rectangle: Rounded Corners 15">
            <a:extLst>
              <a:ext uri="{FF2B5EF4-FFF2-40B4-BE49-F238E27FC236}">
                <a16:creationId xmlns:a16="http://schemas.microsoft.com/office/drawing/2014/main" id="{9B4DA4FD-CDDC-49B0-9FF2-DF74A95214A2}"/>
              </a:ext>
            </a:extLst>
          </p:cNvPr>
          <p:cNvSpPr/>
          <p:nvPr/>
        </p:nvSpPr>
        <p:spPr>
          <a:xfrm>
            <a:off x="2758532" y="5796849"/>
            <a:ext cx="1518249"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raison</a:t>
            </a:r>
          </a:p>
        </p:txBody>
      </p:sp>
      <p:pic>
        <p:nvPicPr>
          <p:cNvPr id="1026" name="Picture 2" descr="Clothes, Clothing, Coat, Mantel">
            <a:extLst>
              <a:ext uri="{FF2B5EF4-FFF2-40B4-BE49-F238E27FC236}">
                <a16:creationId xmlns:a16="http://schemas.microsoft.com/office/drawing/2014/main" id="{0399909C-6EAC-4AA8-9AE0-7345EEDD4D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2321" y="1905655"/>
            <a:ext cx="415026" cy="493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od, Salmon, Lemon, Fish, Seafood, Meal, Dinner">
            <a:extLst>
              <a:ext uri="{FF2B5EF4-FFF2-40B4-BE49-F238E27FC236}">
                <a16:creationId xmlns:a16="http://schemas.microsoft.com/office/drawing/2014/main" id="{CC6A9A30-BD11-4A82-9ED7-5317F2C798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4941" y="2537499"/>
            <a:ext cx="724497" cy="3622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lass, Water, Cup, Empty, Drink, Beverage, Liquid">
            <a:extLst>
              <a:ext uri="{FF2B5EF4-FFF2-40B4-BE49-F238E27FC236}">
                <a16:creationId xmlns:a16="http://schemas.microsoft.com/office/drawing/2014/main" id="{443570BD-E7DA-4CA7-923F-5615578BB27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34149" y="2964569"/>
            <a:ext cx="273962" cy="5177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elete, Cancel, Erase, Eraser, Symbol, Icon, Sign">
            <a:extLst>
              <a:ext uri="{FF2B5EF4-FFF2-40B4-BE49-F238E27FC236}">
                <a16:creationId xmlns:a16="http://schemas.microsoft.com/office/drawing/2014/main" id="{36030F88-C611-4883-A57E-9D09196897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28878" y="3619533"/>
            <a:ext cx="359355" cy="38732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ootball, Ball, Sport, Soccer, Sports Equipment, Round">
            <a:extLst>
              <a:ext uri="{FF2B5EF4-FFF2-40B4-BE49-F238E27FC236}">
                <a16:creationId xmlns:a16="http://schemas.microsoft.com/office/drawing/2014/main" id="{4DBC41CD-B0BA-4781-9204-C64C5D0C4B3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12162" y="4084437"/>
            <a:ext cx="359355" cy="46771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ter, Fishing Vessel, Fishing, Shrimp, North Sea">
            <a:extLst>
              <a:ext uri="{FF2B5EF4-FFF2-40B4-BE49-F238E27FC236}">
                <a16:creationId xmlns:a16="http://schemas.microsoft.com/office/drawing/2014/main" id="{6FAB2E93-BE85-4375-9EF8-80023EFDEEC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2096" b="10442"/>
          <a:stretch/>
        </p:blipFill>
        <p:spPr bwMode="auto">
          <a:xfrm>
            <a:off x="10221079" y="4537141"/>
            <a:ext cx="1541520" cy="49549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ce, Ice Cream, Waffle, Dessert, Summer, Sweet">
            <a:extLst>
              <a:ext uri="{FF2B5EF4-FFF2-40B4-BE49-F238E27FC236}">
                <a16:creationId xmlns:a16="http://schemas.microsoft.com/office/drawing/2014/main" id="{7C0C9886-9F8A-4811-BE3B-BBEDE3400878}"/>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43749"/>
          <a:stretch/>
        </p:blipFill>
        <p:spPr bwMode="auto">
          <a:xfrm>
            <a:off x="7020528" y="5156492"/>
            <a:ext cx="413621" cy="4653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D7B58F3-F5DF-4A2A-8893-D6505E9A5F65}"/>
              </a:ext>
            </a:extLst>
          </p:cNvPr>
          <p:cNvSpPr txBox="1"/>
          <p:nvPr/>
        </p:nvSpPr>
        <p:spPr>
          <a:xfrm>
            <a:off x="4622800" y="244613"/>
            <a:ext cx="803839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Remplis les blancs avec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tort, faim, soif, </a:t>
            </a:r>
            <a:b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peur, chaud, froid, mal,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raison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6" name="Picture 18" descr="People, Talking, Gesturing, Conversation, Meeting">
            <a:extLst>
              <a:ext uri="{FF2B5EF4-FFF2-40B4-BE49-F238E27FC236}">
                <a16:creationId xmlns:a16="http://schemas.microsoft.com/office/drawing/2014/main" id="{48BD1B28-DF20-4180-A726-AB1132CACF97}"/>
              </a:ext>
            </a:extLst>
          </p:cNvPr>
          <p:cNvPicPr>
            <a:picLocks noChangeAspect="1" noChangeArrowheads="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180932" y="5485341"/>
            <a:ext cx="884894" cy="88489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EF3A1A-5325-42AE-BDED-40B0056C71B4}"/>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Pourquoi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font-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ça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Pourquoi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non ?</a:t>
            </a:r>
          </a:p>
        </p:txBody>
      </p:sp>
      <p:sp>
        <p:nvSpPr>
          <p:cNvPr id="28" name="Speech Bubble: Rectangle with Corners Rounded 27">
            <a:extLst>
              <a:ext uri="{FF2B5EF4-FFF2-40B4-BE49-F238E27FC236}">
                <a16:creationId xmlns:a16="http://schemas.microsoft.com/office/drawing/2014/main" id="{7E050F0F-3C8C-494F-9767-48B32C287F0E}"/>
              </a:ext>
            </a:extLst>
          </p:cNvPr>
          <p:cNvSpPr/>
          <p:nvPr/>
        </p:nvSpPr>
        <p:spPr>
          <a:xfrm>
            <a:off x="8374942" y="1348247"/>
            <a:ext cx="3508122" cy="2107195"/>
          </a:xfrm>
          <a:prstGeom prst="wedgeRoundRectCallout">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‘Donc’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means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so</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therefore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It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connects</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two</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short,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related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sentences to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make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longer sentence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explaining</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why</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something</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happens</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24814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4" grpId="0" animBg="1"/>
      <p:bldP spid="15" grpId="0" animBg="1"/>
      <p:bldP spid="16"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72664" cy="707849"/>
          </a:xfrm>
        </p:spPr>
        <p:txBody>
          <a:bodyPr>
            <a:normAutofit fontScale="90000"/>
          </a:bodyPr>
          <a:lstStyle/>
          <a:p>
            <a:r>
              <a:rPr lang="en-GB" sz="3600" b="1" dirty="0" err="1">
                <a:solidFill>
                  <a:schemeClr val="bg1"/>
                </a:solidFill>
              </a:rPr>
              <a:t>Noura</a:t>
            </a:r>
            <a:r>
              <a:rPr lang="en-GB" sz="3600" b="1" dirty="0">
                <a:solidFill>
                  <a:schemeClr val="bg1"/>
                </a:solidFill>
              </a:rPr>
              <a:t> ne </a:t>
            </a:r>
            <a:r>
              <a:rPr lang="en-GB" sz="3600" b="1" dirty="0" err="1">
                <a:solidFill>
                  <a:schemeClr val="bg1"/>
                </a:solidFill>
              </a:rPr>
              <a:t>va</a:t>
            </a:r>
            <a:r>
              <a:rPr lang="en-GB" sz="3600" b="1" dirty="0">
                <a:solidFill>
                  <a:schemeClr val="bg1"/>
                </a:solidFill>
              </a:rPr>
              <a:t> pas à </a:t>
            </a:r>
            <a:r>
              <a:rPr lang="en-GB" sz="3600" b="1" dirty="0" err="1">
                <a:solidFill>
                  <a:schemeClr val="bg1"/>
                </a:solidFill>
              </a:rPr>
              <a:t>l’école</a:t>
            </a:r>
            <a:r>
              <a:rPr lang="en-GB" sz="3600" b="1" dirty="0">
                <a:solidFill>
                  <a:schemeClr val="bg1"/>
                </a:solidFill>
              </a:rPr>
              <a:t> !</a:t>
            </a:r>
          </a:p>
        </p:txBody>
      </p:sp>
      <p:sp>
        <p:nvSpPr>
          <p:cNvPr id="9" name="Rounded Rectangle 46">
            <a:extLst>
              <a:ext uri="{FF2B5EF4-FFF2-40B4-BE49-F238E27FC236}">
                <a16:creationId xmlns:a16="http://schemas.microsoft.com/office/drawing/2014/main" id="{AFF39C02-C118-4437-A9CE-4F27696D4BAA}"/>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 name="TextBox 2">
            <a:extLst>
              <a:ext uri="{FF2B5EF4-FFF2-40B4-BE49-F238E27FC236}">
                <a16:creationId xmlns:a16="http://schemas.microsoft.com/office/drawing/2014/main" id="{FE6F3236-11C2-4700-B23D-D4474B42FE80}"/>
              </a:ext>
            </a:extLst>
          </p:cNvPr>
          <p:cNvSpPr txBox="1"/>
          <p:nvPr/>
        </p:nvSpPr>
        <p:spPr>
          <a:xfrm>
            <a:off x="243516" y="1292772"/>
            <a:ext cx="11704968" cy="3299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Choisis le bon mot.</a:t>
            </a:r>
          </a:p>
          <a:p>
            <a:pPr marL="457200" marR="0" lvl="0" indent="-457200" algn="l" defTabSz="914400" rtl="0" eaLnBrk="1" fontAlgn="auto" latinLnBrk="0" hangingPunct="1">
              <a:lnSpc>
                <a:spcPct val="2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Noura est malade/mal, donc elle reste </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à la maison.</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2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a triste/soif, donc elle boit un thé.</a:t>
            </a:r>
          </a:p>
          <a:p>
            <a:pPr marL="457200" marR="0" lvl="0" indent="-457200" algn="l" defTabSz="914400" rtl="0" eaLnBrk="1" fontAlgn="auto" latinLnBrk="0" hangingPunct="1">
              <a:lnSpc>
                <a:spcPct val="2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a froid/prudente, donc elle porte un chapeau.</a:t>
            </a:r>
          </a:p>
          <a:p>
            <a:pPr marL="457200" marR="0" lvl="0" indent="-457200" algn="l" defTabSz="914400" rtl="0" eaLnBrk="1" fontAlgn="auto" latinLnBrk="0" hangingPunct="1">
              <a:lnSpc>
                <a:spcPct val="2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n’est pas heureuse/faim, donc elle veut</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dormir.</a:t>
            </a:r>
          </a:p>
        </p:txBody>
      </p:sp>
      <p:sp>
        <p:nvSpPr>
          <p:cNvPr id="2" name="Rectangle: Rounded Corners 1">
            <a:extLst>
              <a:ext uri="{FF2B5EF4-FFF2-40B4-BE49-F238E27FC236}">
                <a16:creationId xmlns:a16="http://schemas.microsoft.com/office/drawing/2014/main" id="{56047348-27FA-44D7-86C2-A62CCE9534D3}"/>
              </a:ext>
            </a:extLst>
          </p:cNvPr>
          <p:cNvSpPr/>
          <p:nvPr/>
        </p:nvSpPr>
        <p:spPr>
          <a:xfrm>
            <a:off x="243516" y="5460158"/>
            <a:ext cx="8557404" cy="64330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Noura </a:t>
            </a:r>
            <a:r>
              <a:rPr kumimoji="0" lang="fr-FR"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is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feeling </a:t>
            </a:r>
            <a:r>
              <a:rPr kumimoji="0" lang="fr-FR"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ill</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thirsty</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cold, and not happy.</a:t>
            </a:r>
          </a:p>
        </p:txBody>
      </p:sp>
      <p:sp>
        <p:nvSpPr>
          <p:cNvPr id="6" name="Rectangle: Single Corner Rounded 5">
            <a:extLst>
              <a:ext uri="{FF2B5EF4-FFF2-40B4-BE49-F238E27FC236}">
                <a16:creationId xmlns:a16="http://schemas.microsoft.com/office/drawing/2014/main" id="{78AD3D1F-D2A5-4CAF-BB72-C0DE0464009E}"/>
              </a:ext>
            </a:extLst>
          </p:cNvPr>
          <p:cNvSpPr/>
          <p:nvPr/>
        </p:nvSpPr>
        <p:spPr>
          <a:xfrm>
            <a:off x="3459162" y="1903686"/>
            <a:ext cx="688975" cy="457200"/>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Single Corner Rounded 14">
            <a:extLst>
              <a:ext uri="{FF2B5EF4-FFF2-40B4-BE49-F238E27FC236}">
                <a16:creationId xmlns:a16="http://schemas.microsoft.com/office/drawing/2014/main" id="{2D8F38C4-44FF-4AFD-BDDA-7B5E2DA1D984}"/>
              </a:ext>
            </a:extLst>
          </p:cNvPr>
          <p:cNvSpPr/>
          <p:nvPr/>
        </p:nvSpPr>
        <p:spPr>
          <a:xfrm>
            <a:off x="1638300" y="2695575"/>
            <a:ext cx="825500" cy="387900"/>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Single Corner Rounded 15">
            <a:extLst>
              <a:ext uri="{FF2B5EF4-FFF2-40B4-BE49-F238E27FC236}">
                <a16:creationId xmlns:a16="http://schemas.microsoft.com/office/drawing/2014/main" id="{BB3C1D12-5F99-4A78-B40C-880EA34B14F1}"/>
              </a:ext>
            </a:extLst>
          </p:cNvPr>
          <p:cNvSpPr/>
          <p:nvPr/>
        </p:nvSpPr>
        <p:spPr>
          <a:xfrm>
            <a:off x="2314573" y="3429000"/>
            <a:ext cx="1504951" cy="387900"/>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Single Corner Rounded 16">
            <a:extLst>
              <a:ext uri="{FF2B5EF4-FFF2-40B4-BE49-F238E27FC236}">
                <a16:creationId xmlns:a16="http://schemas.microsoft.com/office/drawing/2014/main" id="{A7B92632-0E85-44B8-8D80-B69D4FE2AFC9}"/>
              </a:ext>
            </a:extLst>
          </p:cNvPr>
          <p:cNvSpPr/>
          <p:nvPr/>
        </p:nvSpPr>
        <p:spPr>
          <a:xfrm>
            <a:off x="4148137" y="4140871"/>
            <a:ext cx="781051" cy="387900"/>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9" name="Group 18">
            <a:extLst>
              <a:ext uri="{FF2B5EF4-FFF2-40B4-BE49-F238E27FC236}">
                <a16:creationId xmlns:a16="http://schemas.microsoft.com/office/drawing/2014/main" id="{0846442D-30D0-46AF-A00D-768C2FF6241F}"/>
              </a:ext>
            </a:extLst>
          </p:cNvPr>
          <p:cNvGrpSpPr/>
          <p:nvPr/>
        </p:nvGrpSpPr>
        <p:grpSpPr>
          <a:xfrm>
            <a:off x="9720262" y="3766650"/>
            <a:ext cx="2047875" cy="2574379"/>
            <a:chOff x="9720262" y="3766650"/>
            <a:chExt cx="2047875" cy="2574379"/>
          </a:xfrm>
        </p:grpSpPr>
        <p:pic>
          <p:nvPicPr>
            <p:cNvPr id="18" name="Picture 17">
              <a:extLst>
                <a:ext uri="{FF2B5EF4-FFF2-40B4-BE49-F238E27FC236}">
                  <a16:creationId xmlns:a16="http://schemas.microsoft.com/office/drawing/2014/main" id="{DAD58B46-E72E-4865-B993-9DFD0116035D}"/>
                </a:ext>
              </a:extLst>
            </p:cNvPr>
            <p:cNvPicPr>
              <a:picLocks noChangeAspect="1"/>
            </p:cNvPicPr>
            <p:nvPr/>
          </p:nvPicPr>
          <p:blipFill>
            <a:blip r:embed="rId4"/>
            <a:stretch>
              <a:fillRect/>
            </a:stretch>
          </p:blipFill>
          <p:spPr>
            <a:xfrm>
              <a:off x="9720262" y="4064554"/>
              <a:ext cx="2047875" cy="2276475"/>
            </a:xfrm>
            <a:prstGeom prst="rect">
              <a:avLst/>
            </a:prstGeom>
          </p:spPr>
        </p:pic>
        <p:pic>
          <p:nvPicPr>
            <p:cNvPr id="10" name="Picture 9">
              <a:extLst>
                <a:ext uri="{FF2B5EF4-FFF2-40B4-BE49-F238E27FC236}">
                  <a16:creationId xmlns:a16="http://schemas.microsoft.com/office/drawing/2014/main" id="{99218835-60AD-49E8-AEB1-72D4FA9E92CF}"/>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143903" y="3766650"/>
              <a:ext cx="1200592" cy="1025193"/>
            </a:xfrm>
            <a:prstGeom prst="rect">
              <a:avLst/>
            </a:prstGeom>
          </p:spPr>
        </p:pic>
      </p:grpSp>
      <p:sp>
        <p:nvSpPr>
          <p:cNvPr id="20" name="TextBox 19">
            <a:extLst>
              <a:ext uri="{FF2B5EF4-FFF2-40B4-BE49-F238E27FC236}">
                <a16:creationId xmlns:a16="http://schemas.microsoft.com/office/drawing/2014/main" id="{1E6CC414-D460-4BFE-955F-60D98A5615BD}"/>
              </a:ext>
            </a:extLst>
          </p:cNvPr>
          <p:cNvSpPr txBox="1"/>
          <p:nvPr/>
        </p:nvSpPr>
        <p:spPr>
          <a:xfrm>
            <a:off x="232908" y="4592714"/>
            <a:ext cx="9063711" cy="714619"/>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How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Noura feeling? Write a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summary</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in English.</a:t>
            </a:r>
          </a:p>
        </p:txBody>
      </p:sp>
    </p:spTree>
    <p:extLst>
      <p:ext uri="{BB962C8B-B14F-4D97-AF65-F5344CB8AC3E}">
        <p14:creationId xmlns:p14="http://schemas.microsoft.com/office/powerpoint/2010/main" val="324950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5" grpId="0" animBg="1"/>
      <p:bldP spid="16" grpId="0" animBg="1"/>
      <p:bldP spid="17" grpId="0" animBg="1"/>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rmAutofit/>
          </a:bodyPr>
          <a:lstStyle/>
          <a:p>
            <a:r>
              <a:rPr lang="en-GB" sz="3600" b="1" dirty="0">
                <a:solidFill>
                  <a:schemeClr val="bg1"/>
                </a:solidFill>
              </a:rPr>
              <a:t>Des </a:t>
            </a:r>
            <a:r>
              <a:rPr lang="en-GB" sz="3600" b="1" dirty="0" err="1">
                <a:solidFill>
                  <a:schemeClr val="bg1"/>
                </a:solidFill>
              </a:rPr>
              <a:t>rêves</a:t>
            </a:r>
            <a:r>
              <a:rPr lang="en-GB" sz="3600" b="1" dirty="0">
                <a:solidFill>
                  <a:schemeClr val="bg1"/>
                </a:solidFill>
              </a:rPr>
              <a:t> </a:t>
            </a:r>
            <a:r>
              <a:rPr lang="en-GB" sz="3600" b="1" dirty="0" err="1">
                <a:solidFill>
                  <a:schemeClr val="bg1"/>
                </a:solidFill>
              </a:rPr>
              <a:t>bizarres</a:t>
            </a:r>
            <a:r>
              <a:rPr lang="en-GB" sz="3600" b="1" dirty="0">
                <a:solidFill>
                  <a:schemeClr val="bg1"/>
                </a:solidFill>
              </a:rPr>
              <a:t> (1/2)</a:t>
            </a:r>
          </a:p>
        </p:txBody>
      </p:sp>
      <p:sp>
        <p:nvSpPr>
          <p:cNvPr id="9" name="Rounded Rectangle 46">
            <a:extLst>
              <a:ext uri="{FF2B5EF4-FFF2-40B4-BE49-F238E27FC236}">
                <a16:creationId xmlns:a16="http://schemas.microsoft.com/office/drawing/2014/main" id="{AFF39C02-C118-4437-A9CE-4F27696D4BAA}"/>
              </a:ext>
            </a:extLst>
          </p:cNvPr>
          <p:cNvSpPr/>
          <p:nvPr/>
        </p:nvSpPr>
        <p:spPr>
          <a:xfrm>
            <a:off x="10315190" y="249870"/>
            <a:ext cx="1594730" cy="4235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0C417001-4672-4469-8503-30C81CA95DAB}"/>
              </a:ext>
            </a:extLst>
          </p:cNvPr>
          <p:cNvSpPr txBox="1"/>
          <p:nvPr/>
        </p:nvSpPr>
        <p:spPr>
          <a:xfrm>
            <a:off x="260615" y="2233140"/>
            <a:ext cx="9222338" cy="3427349"/>
          </a:xfrm>
          <a:prstGeom prst="rect">
            <a:avLst/>
          </a:prstGeom>
          <a:noFill/>
        </p:spPr>
        <p:txBody>
          <a:bodyPr wrap="square" numCol="2" rtlCol="0">
            <a:spAutoFit/>
          </a:bodyPr>
          <a:lstStyle/>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J’ai un… 	chien/soif.</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J’ai … 	manteau/faim.</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J’ai un…	chapeau/tort.</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J’ai … 	 livre/froid.</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J’ai un… 	fr</a:t>
            </a:r>
            <a:r>
              <a:rPr kumimoji="0" lang="fr-FR"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ère/peur.</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J’ai une… maison/chaud.</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J’ai… 	chemise/raison.</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J’ai un… 	vélo/mal.</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2" name="Picture 11">
            <a:extLst>
              <a:ext uri="{FF2B5EF4-FFF2-40B4-BE49-F238E27FC236}">
                <a16:creationId xmlns:a16="http://schemas.microsoft.com/office/drawing/2014/main" id="{736D8E3E-64C9-4060-A29E-5B2078F32F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8825" y="2202942"/>
            <a:ext cx="422152" cy="439313"/>
          </a:xfrm>
          <a:prstGeom prst="rect">
            <a:avLst/>
          </a:prstGeom>
        </p:spPr>
      </p:pic>
      <p:pic>
        <p:nvPicPr>
          <p:cNvPr id="13" name="Picture 12">
            <a:extLst>
              <a:ext uri="{FF2B5EF4-FFF2-40B4-BE49-F238E27FC236}">
                <a16:creationId xmlns:a16="http://schemas.microsoft.com/office/drawing/2014/main" id="{8E656D8C-0B06-42AE-8579-328B4F9604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6211" y="3058650"/>
            <a:ext cx="422152" cy="439313"/>
          </a:xfrm>
          <a:prstGeom prst="rect">
            <a:avLst/>
          </a:prstGeom>
        </p:spPr>
      </p:pic>
      <p:pic>
        <p:nvPicPr>
          <p:cNvPr id="14" name="Picture 13">
            <a:extLst>
              <a:ext uri="{FF2B5EF4-FFF2-40B4-BE49-F238E27FC236}">
                <a16:creationId xmlns:a16="http://schemas.microsoft.com/office/drawing/2014/main" id="{9AE7643E-A53F-422C-98C6-E63755E198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4677932"/>
            <a:ext cx="422152" cy="439313"/>
          </a:xfrm>
          <a:prstGeom prst="rect">
            <a:avLst/>
          </a:prstGeom>
        </p:spPr>
      </p:pic>
      <p:pic>
        <p:nvPicPr>
          <p:cNvPr id="15" name="Picture 14">
            <a:extLst>
              <a:ext uri="{FF2B5EF4-FFF2-40B4-BE49-F238E27FC236}">
                <a16:creationId xmlns:a16="http://schemas.microsoft.com/office/drawing/2014/main" id="{C6A2193A-8F16-4C94-A447-FA28193A97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0058" y="3946814"/>
            <a:ext cx="422152" cy="439313"/>
          </a:xfrm>
          <a:prstGeom prst="rect">
            <a:avLst/>
          </a:prstGeom>
        </p:spPr>
      </p:pic>
      <p:pic>
        <p:nvPicPr>
          <p:cNvPr id="16" name="Picture 15">
            <a:extLst>
              <a:ext uri="{FF2B5EF4-FFF2-40B4-BE49-F238E27FC236}">
                <a16:creationId xmlns:a16="http://schemas.microsoft.com/office/drawing/2014/main" id="{4944AC84-6B95-44E1-849A-F8B0705B76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1549" y="2233140"/>
            <a:ext cx="422152" cy="439313"/>
          </a:xfrm>
          <a:prstGeom prst="rect">
            <a:avLst/>
          </a:prstGeom>
        </p:spPr>
      </p:pic>
      <p:pic>
        <p:nvPicPr>
          <p:cNvPr id="17" name="Picture 16">
            <a:extLst>
              <a:ext uri="{FF2B5EF4-FFF2-40B4-BE49-F238E27FC236}">
                <a16:creationId xmlns:a16="http://schemas.microsoft.com/office/drawing/2014/main" id="{7E598AE1-7B60-4BE6-8E1F-72F25C1EB0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2625" y="3058651"/>
            <a:ext cx="422152" cy="439313"/>
          </a:xfrm>
          <a:prstGeom prst="rect">
            <a:avLst/>
          </a:prstGeom>
        </p:spPr>
      </p:pic>
      <p:pic>
        <p:nvPicPr>
          <p:cNvPr id="18" name="Picture 17">
            <a:extLst>
              <a:ext uri="{FF2B5EF4-FFF2-40B4-BE49-F238E27FC236}">
                <a16:creationId xmlns:a16="http://schemas.microsoft.com/office/drawing/2014/main" id="{E3CA6E85-67E3-41A4-862A-B10DEB9B24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7108" y="3811470"/>
            <a:ext cx="422152" cy="439313"/>
          </a:xfrm>
          <a:prstGeom prst="rect">
            <a:avLst/>
          </a:prstGeom>
        </p:spPr>
      </p:pic>
      <p:pic>
        <p:nvPicPr>
          <p:cNvPr id="19" name="Picture 18">
            <a:extLst>
              <a:ext uri="{FF2B5EF4-FFF2-40B4-BE49-F238E27FC236}">
                <a16:creationId xmlns:a16="http://schemas.microsoft.com/office/drawing/2014/main" id="{1B744EB4-43C5-4BD2-B9A1-97375FD468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1549" y="4717017"/>
            <a:ext cx="422152" cy="439313"/>
          </a:xfrm>
          <a:prstGeom prst="rect">
            <a:avLst/>
          </a:prstGeom>
        </p:spPr>
      </p:pic>
      <p:grpSp>
        <p:nvGrpSpPr>
          <p:cNvPr id="3" name="Group 2">
            <a:extLst>
              <a:ext uri="{FF2B5EF4-FFF2-40B4-BE49-F238E27FC236}">
                <a16:creationId xmlns:a16="http://schemas.microsoft.com/office/drawing/2014/main" id="{3FE357E2-9C15-4ECD-B174-4D1BBC90FD0A}"/>
              </a:ext>
            </a:extLst>
          </p:cNvPr>
          <p:cNvGrpSpPr/>
          <p:nvPr/>
        </p:nvGrpSpPr>
        <p:grpSpPr>
          <a:xfrm>
            <a:off x="9357736" y="2380207"/>
            <a:ext cx="2635557" cy="3750971"/>
            <a:chOff x="8819926" y="1302977"/>
            <a:chExt cx="3089994" cy="4397733"/>
          </a:xfrm>
        </p:grpSpPr>
        <p:pic>
          <p:nvPicPr>
            <p:cNvPr id="10" name="Picture 9">
              <a:extLst>
                <a:ext uri="{FF2B5EF4-FFF2-40B4-BE49-F238E27FC236}">
                  <a16:creationId xmlns:a16="http://schemas.microsoft.com/office/drawing/2014/main" id="{6979BDF9-9D4C-4176-9783-CF31F62489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6886" y="3207676"/>
              <a:ext cx="2493034" cy="2493034"/>
            </a:xfrm>
            <a:prstGeom prst="rect">
              <a:avLst/>
            </a:prstGeom>
          </p:spPr>
        </p:pic>
        <p:pic>
          <p:nvPicPr>
            <p:cNvPr id="11" name="Picture 10">
              <a:extLst>
                <a:ext uri="{FF2B5EF4-FFF2-40B4-BE49-F238E27FC236}">
                  <a16:creationId xmlns:a16="http://schemas.microsoft.com/office/drawing/2014/main" id="{A51F9457-0BAD-471D-B369-C6134BA11675}"/>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104823" y="3429000"/>
              <a:ext cx="1200592" cy="1025193"/>
            </a:xfrm>
            <a:prstGeom prst="rect">
              <a:avLst/>
            </a:prstGeom>
          </p:spPr>
        </p:pic>
        <p:pic>
          <p:nvPicPr>
            <p:cNvPr id="5" name="Picture 4">
              <a:extLst>
                <a:ext uri="{FF2B5EF4-FFF2-40B4-BE49-F238E27FC236}">
                  <a16:creationId xmlns:a16="http://schemas.microsoft.com/office/drawing/2014/main" id="{70D947EE-34A7-456D-B691-39BB087540D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167" b="100000" l="1100" r="98900"/>
                      </a14:imgEffect>
                    </a14:imgLayer>
                  </a14:imgProps>
                </a:ext>
                <a:ext uri="{28A0092B-C50C-407E-A947-70E740481C1C}">
                  <a14:useLocalDpi xmlns:a14="http://schemas.microsoft.com/office/drawing/2010/main" val="0"/>
                </a:ext>
              </a:extLst>
            </a:blip>
            <a:stretch>
              <a:fillRect/>
            </a:stretch>
          </p:blipFill>
          <p:spPr>
            <a:xfrm>
              <a:off x="10315190" y="4300243"/>
              <a:ext cx="779857" cy="395866"/>
            </a:xfrm>
            <a:prstGeom prst="rect">
              <a:avLst/>
            </a:prstGeom>
          </p:spPr>
        </p:pic>
        <p:pic>
          <p:nvPicPr>
            <p:cNvPr id="3074" name="Picture 2" descr="Bubble, Speech, Comment, Speech Bubble, Talk">
              <a:extLst>
                <a:ext uri="{FF2B5EF4-FFF2-40B4-BE49-F238E27FC236}">
                  <a16:creationId xmlns:a16="http://schemas.microsoft.com/office/drawing/2014/main" id="{41BD6951-E92E-434A-B7A1-69618A499B3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8819926" y="1639407"/>
              <a:ext cx="2035336" cy="17895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at, Sleeping, Asleep, Cute, Cartoon, Z'S, Animal">
              <a:extLst>
                <a:ext uri="{FF2B5EF4-FFF2-40B4-BE49-F238E27FC236}">
                  <a16:creationId xmlns:a16="http://schemas.microsoft.com/office/drawing/2014/main" id="{0DF1A245-E4D1-4A5A-937B-3CCBCAE77FD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124" r="66411" b="60751"/>
            <a:stretch/>
          </p:blipFill>
          <p:spPr bwMode="auto">
            <a:xfrm>
              <a:off x="10642420" y="1302977"/>
              <a:ext cx="1116277" cy="1884107"/>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Action Button: Custom 16">
            <a:hlinkClick r:id="" action="ppaction://noaction" highlightClick="1">
              <a:snd r:embed="rId11" name="1b 3b 5b 8b j'ai un beep.wav"/>
            </a:hlinkClick>
            <a:extLst>
              <a:ext uri="{FF2B5EF4-FFF2-40B4-BE49-F238E27FC236}">
                <a16:creationId xmlns:a16="http://schemas.microsoft.com/office/drawing/2014/main" id="{BB82A2EB-6FA7-4A46-B3A0-64EFDE704DC3}"/>
              </a:ext>
            </a:extLst>
          </p:cNvPr>
          <p:cNvSpPr/>
          <p:nvPr/>
        </p:nvSpPr>
        <p:spPr>
          <a:xfrm>
            <a:off x="260615" y="256361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1" name="Action Button: Custom 16">
            <a:hlinkClick r:id="" action="ppaction://noaction" highlightClick="1">
              <a:snd r:embed="rId12" name="2b 4b 7b j'ai beep.wav"/>
            </a:hlinkClick>
            <a:extLst>
              <a:ext uri="{FF2B5EF4-FFF2-40B4-BE49-F238E27FC236}">
                <a16:creationId xmlns:a16="http://schemas.microsoft.com/office/drawing/2014/main" id="{44D08984-967C-4FC7-ABDE-F7CAE24C8C35}"/>
              </a:ext>
            </a:extLst>
          </p:cNvPr>
          <p:cNvSpPr/>
          <p:nvPr/>
        </p:nvSpPr>
        <p:spPr>
          <a:xfrm>
            <a:off x="260615" y="34016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2" name="Action Button: Custom 16">
            <a:hlinkClick r:id="" action="ppaction://noaction" highlightClick="1">
              <a:snd r:embed="rId11" name="1b 3b 5b 8b j'ai un beep.wav"/>
            </a:hlinkClick>
            <a:extLst>
              <a:ext uri="{FF2B5EF4-FFF2-40B4-BE49-F238E27FC236}">
                <a16:creationId xmlns:a16="http://schemas.microsoft.com/office/drawing/2014/main" id="{1BE6E621-08D5-4058-82BB-0E3BC214063C}"/>
              </a:ext>
            </a:extLst>
          </p:cNvPr>
          <p:cNvSpPr/>
          <p:nvPr/>
        </p:nvSpPr>
        <p:spPr>
          <a:xfrm>
            <a:off x="260615" y="423961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3" name="Action Button: Custom 16">
            <a:hlinkClick r:id="" action="ppaction://noaction" highlightClick="1">
              <a:snd r:embed="rId12" name="2b 4b 7b j'ai beep.wav"/>
            </a:hlinkClick>
            <a:extLst>
              <a:ext uri="{FF2B5EF4-FFF2-40B4-BE49-F238E27FC236}">
                <a16:creationId xmlns:a16="http://schemas.microsoft.com/office/drawing/2014/main" id="{E2291B0B-F115-4370-87FC-D53064605DB9}"/>
              </a:ext>
            </a:extLst>
          </p:cNvPr>
          <p:cNvSpPr/>
          <p:nvPr/>
        </p:nvSpPr>
        <p:spPr>
          <a:xfrm>
            <a:off x="260615" y="507760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4" name="Action Button: Custom 16">
            <a:hlinkClick r:id="" action="ppaction://noaction" highlightClick="1">
              <a:snd r:embed="rId11" name="1b 3b 5b 8b j'ai un beep.wav"/>
            </a:hlinkClick>
            <a:extLst>
              <a:ext uri="{FF2B5EF4-FFF2-40B4-BE49-F238E27FC236}">
                <a16:creationId xmlns:a16="http://schemas.microsoft.com/office/drawing/2014/main" id="{0002A30E-7807-4F7F-AF44-6F788D4ECBB4}"/>
              </a:ext>
            </a:extLst>
          </p:cNvPr>
          <p:cNvSpPr/>
          <p:nvPr/>
        </p:nvSpPr>
        <p:spPr>
          <a:xfrm>
            <a:off x="4761187" y="25641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13" name="6b j'ai une beep.wav"/>
            </a:hlinkClick>
            <a:extLst>
              <a:ext uri="{FF2B5EF4-FFF2-40B4-BE49-F238E27FC236}">
                <a16:creationId xmlns:a16="http://schemas.microsoft.com/office/drawing/2014/main" id="{1F56ADE1-E223-4843-A1CF-CB2345D833D2}"/>
              </a:ext>
            </a:extLst>
          </p:cNvPr>
          <p:cNvSpPr/>
          <p:nvPr/>
        </p:nvSpPr>
        <p:spPr>
          <a:xfrm>
            <a:off x="4761187" y="340199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6" name="Action Button: Custom 16">
            <a:hlinkClick r:id="" action="ppaction://noaction" highlightClick="1">
              <a:snd r:embed="rId12" name="2b 4b 7b j'ai beep.wav"/>
            </a:hlinkClick>
            <a:extLst>
              <a:ext uri="{FF2B5EF4-FFF2-40B4-BE49-F238E27FC236}">
                <a16:creationId xmlns:a16="http://schemas.microsoft.com/office/drawing/2014/main" id="{036BBD06-BAA3-4181-8542-0BCDBD7FA139}"/>
              </a:ext>
            </a:extLst>
          </p:cNvPr>
          <p:cNvSpPr/>
          <p:nvPr/>
        </p:nvSpPr>
        <p:spPr>
          <a:xfrm>
            <a:off x="4761187" y="42398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Action Button: Custom 16">
            <a:hlinkClick r:id="" action="ppaction://noaction" highlightClick="1">
              <a:snd r:embed="rId11" name="1b 3b 5b 8b j'ai un beep.wav"/>
            </a:hlinkClick>
            <a:extLst>
              <a:ext uri="{FF2B5EF4-FFF2-40B4-BE49-F238E27FC236}">
                <a16:creationId xmlns:a16="http://schemas.microsoft.com/office/drawing/2014/main" id="{2BE581D3-0A92-4E49-9D6C-34E0E5F5A886}"/>
              </a:ext>
            </a:extLst>
          </p:cNvPr>
          <p:cNvSpPr/>
          <p:nvPr/>
        </p:nvSpPr>
        <p:spPr>
          <a:xfrm>
            <a:off x="4761187" y="507760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Action Button: Custom 16">
            <a:hlinkClick r:id="" action="ppaction://noaction" highlightClick="1">
              <a:snd r:embed="rId14" name="1a j'ai un chien.wav"/>
            </a:hlinkClick>
            <a:extLst>
              <a:ext uri="{FF2B5EF4-FFF2-40B4-BE49-F238E27FC236}">
                <a16:creationId xmlns:a16="http://schemas.microsoft.com/office/drawing/2014/main" id="{33A161E1-E3F8-4143-9F4F-8B17D2FD785F}"/>
              </a:ext>
            </a:extLst>
          </p:cNvPr>
          <p:cNvSpPr/>
          <p:nvPr/>
        </p:nvSpPr>
        <p:spPr>
          <a:xfrm>
            <a:off x="260615" y="2563614"/>
            <a:ext cx="396000" cy="396000"/>
          </a:xfrm>
          <a:prstGeom prst="actionButtonBlank">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1" name="Action Button: Custom 16">
            <a:hlinkClick r:id="" action="ppaction://noaction" highlightClick="1">
              <a:snd r:embed="rId15" name="2a j'ai faim.wav"/>
            </a:hlinkClick>
            <a:extLst>
              <a:ext uri="{FF2B5EF4-FFF2-40B4-BE49-F238E27FC236}">
                <a16:creationId xmlns:a16="http://schemas.microsoft.com/office/drawing/2014/main" id="{950F1D17-5E3B-4FEF-90E2-B5F1216425DF}"/>
              </a:ext>
            </a:extLst>
          </p:cNvPr>
          <p:cNvSpPr/>
          <p:nvPr/>
        </p:nvSpPr>
        <p:spPr>
          <a:xfrm>
            <a:off x="260615" y="3401611"/>
            <a:ext cx="396000" cy="396000"/>
          </a:xfrm>
          <a:prstGeom prst="actionButtonBlank">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2" name="Action Button: Custom 16">
            <a:hlinkClick r:id="" action="ppaction://noaction" highlightClick="1">
              <a:snd r:embed="rId16" name="3a j'ai un chapeau.wav"/>
            </a:hlinkClick>
            <a:extLst>
              <a:ext uri="{FF2B5EF4-FFF2-40B4-BE49-F238E27FC236}">
                <a16:creationId xmlns:a16="http://schemas.microsoft.com/office/drawing/2014/main" id="{968C8B92-440B-4B3C-AB3E-3A91FDA82123}"/>
              </a:ext>
            </a:extLst>
          </p:cNvPr>
          <p:cNvSpPr/>
          <p:nvPr/>
        </p:nvSpPr>
        <p:spPr>
          <a:xfrm>
            <a:off x="260615" y="4239610"/>
            <a:ext cx="396000" cy="396000"/>
          </a:xfrm>
          <a:prstGeom prst="actionButtonBlank">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3" name="Action Button: Custom 16">
            <a:hlinkClick r:id="" action="ppaction://noaction" highlightClick="1">
              <a:snd r:embed="rId17" name="4a j'ai froid.wav"/>
            </a:hlinkClick>
            <a:extLst>
              <a:ext uri="{FF2B5EF4-FFF2-40B4-BE49-F238E27FC236}">
                <a16:creationId xmlns:a16="http://schemas.microsoft.com/office/drawing/2014/main" id="{E21F0E6F-741E-4C3E-9848-1E0288AE4296}"/>
              </a:ext>
            </a:extLst>
          </p:cNvPr>
          <p:cNvSpPr/>
          <p:nvPr/>
        </p:nvSpPr>
        <p:spPr>
          <a:xfrm>
            <a:off x="247721" y="5088589"/>
            <a:ext cx="396000" cy="396000"/>
          </a:xfrm>
          <a:prstGeom prst="actionButtonBlank">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4" name="Action Button: Custom 16">
            <a:hlinkClick r:id="" action="ppaction://noaction" highlightClick="1">
              <a:snd r:embed="rId18" name="5a j'ai un frere.wav"/>
            </a:hlinkClick>
            <a:extLst>
              <a:ext uri="{FF2B5EF4-FFF2-40B4-BE49-F238E27FC236}">
                <a16:creationId xmlns:a16="http://schemas.microsoft.com/office/drawing/2014/main" id="{F8230553-933C-4849-9B05-2E4129002CAC}"/>
              </a:ext>
            </a:extLst>
          </p:cNvPr>
          <p:cNvSpPr/>
          <p:nvPr/>
        </p:nvSpPr>
        <p:spPr>
          <a:xfrm>
            <a:off x="4761187" y="2575171"/>
            <a:ext cx="396000" cy="396000"/>
          </a:xfrm>
          <a:prstGeom prst="actionButtonBlank">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5" name="Action Button: Custom 16">
            <a:hlinkClick r:id="" action="ppaction://noaction" highlightClick="1">
              <a:snd r:embed="rId19" name="6a j'ai une maison.wav"/>
            </a:hlinkClick>
            <a:extLst>
              <a:ext uri="{FF2B5EF4-FFF2-40B4-BE49-F238E27FC236}">
                <a16:creationId xmlns:a16="http://schemas.microsoft.com/office/drawing/2014/main" id="{B8B53107-D4B3-48E4-B4CE-3C752CEF067D}"/>
              </a:ext>
            </a:extLst>
          </p:cNvPr>
          <p:cNvSpPr/>
          <p:nvPr/>
        </p:nvSpPr>
        <p:spPr>
          <a:xfrm>
            <a:off x="4761187" y="3412977"/>
            <a:ext cx="396000" cy="396000"/>
          </a:xfrm>
          <a:prstGeom prst="actionButtonBlank">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6" name="Action Button: Custom 16">
            <a:hlinkClick r:id="" action="ppaction://noaction" highlightClick="1">
              <a:snd r:embed="rId20" name="7a j'ai raison.wav"/>
            </a:hlinkClick>
            <a:extLst>
              <a:ext uri="{FF2B5EF4-FFF2-40B4-BE49-F238E27FC236}">
                <a16:creationId xmlns:a16="http://schemas.microsoft.com/office/drawing/2014/main" id="{BD951694-571D-4D4D-B49F-FB33D9F4BDAD}"/>
              </a:ext>
            </a:extLst>
          </p:cNvPr>
          <p:cNvSpPr/>
          <p:nvPr/>
        </p:nvSpPr>
        <p:spPr>
          <a:xfrm>
            <a:off x="4761187" y="4250783"/>
            <a:ext cx="396000" cy="396000"/>
          </a:xfrm>
          <a:prstGeom prst="actionButtonBlank">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7" name="Action Button: Custom 16">
            <a:hlinkClick r:id="" action="ppaction://noaction" highlightClick="1">
              <a:snd r:embed="rId21" name="8a j'ai un velo.wav"/>
            </a:hlinkClick>
            <a:extLst>
              <a:ext uri="{FF2B5EF4-FFF2-40B4-BE49-F238E27FC236}">
                <a16:creationId xmlns:a16="http://schemas.microsoft.com/office/drawing/2014/main" id="{541EC61A-8318-4E8A-821D-D1B6F5A81CB8}"/>
              </a:ext>
            </a:extLst>
          </p:cNvPr>
          <p:cNvSpPr/>
          <p:nvPr/>
        </p:nvSpPr>
        <p:spPr>
          <a:xfrm>
            <a:off x="4761187" y="5088589"/>
            <a:ext cx="396000" cy="396000"/>
          </a:xfrm>
          <a:prstGeom prst="actionButtonBlank">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8" name="TextBox 37">
            <a:extLst>
              <a:ext uri="{FF2B5EF4-FFF2-40B4-BE49-F238E27FC236}">
                <a16:creationId xmlns:a16="http://schemas.microsoft.com/office/drawing/2014/main" id="{01A2846D-3722-4456-885D-0295D29302D4}"/>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Noura parle quand elle dort ! Écoute et coche le bon mot.</a:t>
            </a:r>
          </a:p>
        </p:txBody>
      </p:sp>
      <p:sp>
        <p:nvSpPr>
          <p:cNvPr id="39" name="Explosion: 14 Points 38">
            <a:extLst>
              <a:ext uri="{FF2B5EF4-FFF2-40B4-BE49-F238E27FC236}">
                <a16:creationId xmlns:a16="http://schemas.microsoft.com/office/drawing/2014/main" id="{7876C5DE-66A5-420B-8E60-F45A377D1D93}"/>
              </a:ext>
            </a:extLst>
          </p:cNvPr>
          <p:cNvSpPr/>
          <p:nvPr/>
        </p:nvSpPr>
        <p:spPr>
          <a:xfrm>
            <a:off x="677506" y="2360934"/>
            <a:ext cx="1596839" cy="842704"/>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40" name="Explosion: 14 Points 39">
            <a:extLst>
              <a:ext uri="{FF2B5EF4-FFF2-40B4-BE49-F238E27FC236}">
                <a16:creationId xmlns:a16="http://schemas.microsoft.com/office/drawing/2014/main" id="{C578DF23-7B76-46CD-930D-2AA10765B30F}"/>
              </a:ext>
            </a:extLst>
          </p:cNvPr>
          <p:cNvSpPr/>
          <p:nvPr/>
        </p:nvSpPr>
        <p:spPr>
          <a:xfrm>
            <a:off x="681110" y="3179837"/>
            <a:ext cx="1596839" cy="842704"/>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41" name="Explosion: 14 Points 40">
            <a:extLst>
              <a:ext uri="{FF2B5EF4-FFF2-40B4-BE49-F238E27FC236}">
                <a16:creationId xmlns:a16="http://schemas.microsoft.com/office/drawing/2014/main" id="{6B0B7188-4846-4EF5-995C-D434C825827A}"/>
              </a:ext>
            </a:extLst>
          </p:cNvPr>
          <p:cNvSpPr/>
          <p:nvPr/>
        </p:nvSpPr>
        <p:spPr>
          <a:xfrm>
            <a:off x="704620" y="4016258"/>
            <a:ext cx="1596839" cy="842704"/>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42" name="Explosion: 14 Points 41">
            <a:extLst>
              <a:ext uri="{FF2B5EF4-FFF2-40B4-BE49-F238E27FC236}">
                <a16:creationId xmlns:a16="http://schemas.microsoft.com/office/drawing/2014/main" id="{EA55D055-8FA4-4C2C-BF81-0010FDAECC86}"/>
              </a:ext>
            </a:extLst>
          </p:cNvPr>
          <p:cNvSpPr/>
          <p:nvPr/>
        </p:nvSpPr>
        <p:spPr>
          <a:xfrm>
            <a:off x="691726" y="4797197"/>
            <a:ext cx="1596839" cy="842704"/>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43" name="Explosion: 14 Points 42">
            <a:extLst>
              <a:ext uri="{FF2B5EF4-FFF2-40B4-BE49-F238E27FC236}">
                <a16:creationId xmlns:a16="http://schemas.microsoft.com/office/drawing/2014/main" id="{5C15846F-3A8E-4F6F-8E63-8384A90FBD47}"/>
              </a:ext>
            </a:extLst>
          </p:cNvPr>
          <p:cNvSpPr/>
          <p:nvPr/>
        </p:nvSpPr>
        <p:spPr>
          <a:xfrm>
            <a:off x="5211863" y="2351819"/>
            <a:ext cx="1596839" cy="842704"/>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44" name="Explosion: 14 Points 43">
            <a:extLst>
              <a:ext uri="{FF2B5EF4-FFF2-40B4-BE49-F238E27FC236}">
                <a16:creationId xmlns:a16="http://schemas.microsoft.com/office/drawing/2014/main" id="{A2803A78-AE44-42BC-8697-4A934B98634A}"/>
              </a:ext>
            </a:extLst>
          </p:cNvPr>
          <p:cNvSpPr/>
          <p:nvPr/>
        </p:nvSpPr>
        <p:spPr>
          <a:xfrm>
            <a:off x="5211862" y="3194523"/>
            <a:ext cx="1596839" cy="842704"/>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45" name="Explosion: 14 Points 44">
            <a:extLst>
              <a:ext uri="{FF2B5EF4-FFF2-40B4-BE49-F238E27FC236}">
                <a16:creationId xmlns:a16="http://schemas.microsoft.com/office/drawing/2014/main" id="{9C066885-692A-4005-9445-8112DEB04F94}"/>
              </a:ext>
            </a:extLst>
          </p:cNvPr>
          <p:cNvSpPr/>
          <p:nvPr/>
        </p:nvSpPr>
        <p:spPr>
          <a:xfrm>
            <a:off x="5235372" y="4002505"/>
            <a:ext cx="1596839" cy="842704"/>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46" name="Explosion: 14 Points 45">
            <a:extLst>
              <a:ext uri="{FF2B5EF4-FFF2-40B4-BE49-F238E27FC236}">
                <a16:creationId xmlns:a16="http://schemas.microsoft.com/office/drawing/2014/main" id="{747731CB-CED4-41AA-B139-2F66D43A1BD6}"/>
              </a:ext>
            </a:extLst>
          </p:cNvPr>
          <p:cNvSpPr/>
          <p:nvPr/>
        </p:nvSpPr>
        <p:spPr>
          <a:xfrm>
            <a:off x="5227333" y="4866314"/>
            <a:ext cx="1596839" cy="842704"/>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47" name="Rectangle: Rounded Corners 46">
            <a:extLst>
              <a:ext uri="{FF2B5EF4-FFF2-40B4-BE49-F238E27FC236}">
                <a16:creationId xmlns:a16="http://schemas.microsoft.com/office/drawing/2014/main" id="{515C37F1-7A20-42C0-ADE4-3C002343AF05}"/>
              </a:ext>
            </a:extLst>
          </p:cNvPr>
          <p:cNvSpPr/>
          <p:nvPr/>
        </p:nvSpPr>
        <p:spPr>
          <a:xfrm>
            <a:off x="180000" y="5671471"/>
            <a:ext cx="8557404" cy="64330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rPr>
              <a:t>Noura </a:t>
            </a:r>
            <a:r>
              <a:rPr kumimoji="0" lang="fr-FR" sz="2200" b="0" i="0" u="none" strike="noStrike" kern="1200" cap="none" spc="0" normalizeH="0" baseline="0" noProof="0" dirty="0" err="1">
                <a:ln>
                  <a:noFill/>
                </a:ln>
                <a:solidFill>
                  <a:srgbClr val="002060"/>
                </a:solidFill>
                <a:effectLst/>
                <a:uLnTx/>
                <a:uFillTx/>
                <a:latin typeface="Century Gothic" panose="020F0302020204030204"/>
              </a:rPr>
              <a:t>is</a:t>
            </a:r>
            <a:r>
              <a:rPr kumimoji="0" lang="fr-FR" sz="2200" b="0" i="0" u="none" strike="noStrike" kern="1200" cap="none" spc="0" normalizeH="0" baseline="0" noProof="0" dirty="0">
                <a:ln>
                  <a:noFill/>
                </a:ln>
                <a:solidFill>
                  <a:srgbClr val="002060"/>
                </a:solidFill>
                <a:effectLst/>
                <a:uLnTx/>
                <a:uFillTx/>
                <a:latin typeface="Century Gothic" panose="020F0302020204030204"/>
              </a:rPr>
              <a:t> feeling </a:t>
            </a:r>
            <a:r>
              <a:rPr lang="fr-FR" sz="2200" dirty="0" err="1">
                <a:solidFill>
                  <a:srgbClr val="002060"/>
                </a:solidFill>
                <a:latin typeface="Century Gothic" panose="020F0302020204030204"/>
              </a:rPr>
              <a:t>hungry</a:t>
            </a:r>
            <a:r>
              <a:rPr lang="fr-FR" sz="2200" dirty="0">
                <a:solidFill>
                  <a:srgbClr val="002060"/>
                </a:solidFill>
                <a:latin typeface="Century Gothic" panose="020F0302020204030204"/>
              </a:rPr>
              <a:t>, cold, and </a:t>
            </a:r>
            <a:r>
              <a:rPr lang="fr-FR" sz="2200" dirty="0" err="1">
                <a:solidFill>
                  <a:srgbClr val="002060"/>
                </a:solidFill>
                <a:latin typeface="Century Gothic" panose="020F0302020204030204"/>
              </a:rPr>
              <a:t>that</a:t>
            </a:r>
            <a:r>
              <a:rPr lang="fr-FR" sz="2200" dirty="0">
                <a:solidFill>
                  <a:srgbClr val="002060"/>
                </a:solidFill>
                <a:latin typeface="Century Gothic" panose="020F0302020204030204"/>
              </a:rPr>
              <a:t> </a:t>
            </a:r>
            <a:r>
              <a:rPr lang="fr-FR" sz="2200" dirty="0" err="1">
                <a:solidFill>
                  <a:srgbClr val="002060"/>
                </a:solidFill>
                <a:latin typeface="Century Gothic" panose="020F0302020204030204"/>
              </a:rPr>
              <a:t>she</a:t>
            </a:r>
            <a:r>
              <a:rPr lang="fr-FR" sz="2200" dirty="0">
                <a:solidFill>
                  <a:srgbClr val="002060"/>
                </a:solidFill>
                <a:latin typeface="Century Gothic" panose="020F0302020204030204"/>
              </a:rPr>
              <a:t> </a:t>
            </a:r>
            <a:r>
              <a:rPr lang="fr-FR" sz="2200" dirty="0" err="1">
                <a:solidFill>
                  <a:srgbClr val="002060"/>
                </a:solidFill>
                <a:latin typeface="Century Gothic" panose="020F0302020204030204"/>
              </a:rPr>
              <a:t>is</a:t>
            </a:r>
            <a:r>
              <a:rPr lang="fr-FR" sz="2200" dirty="0">
                <a:solidFill>
                  <a:srgbClr val="002060"/>
                </a:solidFill>
                <a:latin typeface="Century Gothic" panose="020F0302020204030204"/>
              </a:rPr>
              <a:t> right.</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dirty="0">
                <a:solidFill>
                  <a:srgbClr val="002060"/>
                </a:solidFill>
                <a:latin typeface="Century Gothic" panose="020F0302020204030204"/>
              </a:rPr>
              <a:t>Noura has a dog, a </a:t>
            </a:r>
            <a:r>
              <a:rPr lang="fr-FR" sz="2200" dirty="0" err="1">
                <a:solidFill>
                  <a:srgbClr val="002060"/>
                </a:solidFill>
                <a:latin typeface="Century Gothic" panose="020F0302020204030204"/>
              </a:rPr>
              <a:t>hat</a:t>
            </a:r>
            <a:r>
              <a:rPr lang="fr-FR" sz="2200" dirty="0">
                <a:solidFill>
                  <a:srgbClr val="002060"/>
                </a:solidFill>
                <a:latin typeface="Century Gothic" panose="020F0302020204030204"/>
              </a:rPr>
              <a:t>, a </a:t>
            </a:r>
            <a:r>
              <a:rPr lang="fr-FR" sz="2200" dirty="0" err="1">
                <a:solidFill>
                  <a:srgbClr val="002060"/>
                </a:solidFill>
                <a:latin typeface="Century Gothic" panose="020F0302020204030204"/>
              </a:rPr>
              <a:t>brother</a:t>
            </a:r>
            <a:r>
              <a:rPr lang="fr-FR" sz="2200" dirty="0">
                <a:solidFill>
                  <a:srgbClr val="002060"/>
                </a:solidFill>
                <a:latin typeface="Century Gothic" panose="020F0302020204030204"/>
              </a:rPr>
              <a:t>, a house, and a bike. </a:t>
            </a:r>
            <a:endParaRPr kumimoji="0" lang="fr-FR" sz="2200" b="0" i="0" u="none" strike="noStrike" kern="1200" cap="none" spc="0" normalizeH="0" baseline="0" noProof="0" dirty="0">
              <a:ln>
                <a:noFill/>
              </a:ln>
              <a:solidFill>
                <a:srgbClr val="002060"/>
              </a:solidFill>
              <a:effectLst/>
              <a:uLnTx/>
              <a:uFillTx/>
              <a:latin typeface="Century Gothic" panose="020F0302020204030204"/>
            </a:endParaRPr>
          </a:p>
        </p:txBody>
      </p:sp>
      <p:sp>
        <p:nvSpPr>
          <p:cNvPr id="48" name="TextBox 47">
            <a:extLst>
              <a:ext uri="{FF2B5EF4-FFF2-40B4-BE49-F238E27FC236}">
                <a16:creationId xmlns:a16="http://schemas.microsoft.com/office/drawing/2014/main" id="{3462706A-8E78-4D6D-BE33-74D27AC03CD9}"/>
              </a:ext>
            </a:extLst>
          </p:cNvPr>
          <p:cNvSpPr txBox="1"/>
          <p:nvPr/>
        </p:nvSpPr>
        <p:spPr>
          <a:xfrm>
            <a:off x="179999" y="1726824"/>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Write a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summary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English of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Noura </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feeling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what</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169478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xit" presetSubtype="0" fill="hold" grpId="0" nodeType="withEffect">
                                  <p:stCondLst>
                                    <p:cond delay="0"/>
                                  </p:stCondLst>
                                  <p:childTnLst>
                                    <p:set>
                                      <p:cBhvr>
                                        <p:cTn id="58" dur="1" fill="hold">
                                          <p:stCondLst>
                                            <p:cond delay="0"/>
                                          </p:stCondLst>
                                        </p:cTn>
                                        <p:tgtEl>
                                          <p:spTgt spid="4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xit"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66064" cy="707849"/>
          </a:xfrm>
        </p:spPr>
        <p:txBody>
          <a:bodyPr>
            <a:noAutofit/>
          </a:bodyPr>
          <a:lstStyle/>
          <a:p>
            <a:r>
              <a:rPr lang="en-GB" sz="3600" b="1" dirty="0">
                <a:solidFill>
                  <a:schemeClr val="bg1"/>
                </a:solidFill>
              </a:rPr>
              <a:t>Des </a:t>
            </a:r>
            <a:r>
              <a:rPr lang="en-GB" sz="3600" b="1" dirty="0" err="1">
                <a:solidFill>
                  <a:schemeClr val="bg1"/>
                </a:solidFill>
              </a:rPr>
              <a:t>rêves</a:t>
            </a:r>
            <a:r>
              <a:rPr lang="en-GB" sz="3600" b="1" dirty="0">
                <a:solidFill>
                  <a:schemeClr val="bg1"/>
                </a:solidFill>
              </a:rPr>
              <a:t> </a:t>
            </a:r>
            <a:r>
              <a:rPr lang="en-GB" sz="3600" b="1" dirty="0" err="1">
                <a:solidFill>
                  <a:schemeClr val="bg1"/>
                </a:solidFill>
              </a:rPr>
              <a:t>bizarres</a:t>
            </a:r>
            <a:r>
              <a:rPr lang="en-GB" sz="3600" b="1" dirty="0">
                <a:solidFill>
                  <a:schemeClr val="bg1"/>
                </a:solidFill>
              </a:rPr>
              <a:t> (2/2)</a:t>
            </a:r>
          </a:p>
        </p:txBody>
      </p:sp>
      <p:sp>
        <p:nvSpPr>
          <p:cNvPr id="3" name="TextBox 2">
            <a:extLst>
              <a:ext uri="{FF2B5EF4-FFF2-40B4-BE49-F238E27FC236}">
                <a16:creationId xmlns:a16="http://schemas.microsoft.com/office/drawing/2014/main" id="{FE6F3236-11C2-4700-B23D-D4474B42FE80}"/>
              </a:ext>
            </a:extLst>
          </p:cNvPr>
          <p:cNvSpPr txBox="1"/>
          <p:nvPr/>
        </p:nvSpPr>
        <p:spPr>
          <a:xfrm>
            <a:off x="259455" y="1829969"/>
            <a:ext cx="5603076" cy="4454104"/>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__________ chaud.</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__________ heureux.</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Mon fr</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ère __________ ambitieux.</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Vous __________ faim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Les filles __________ allemandes.</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Nous __________ froid.</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 chien __________ soif.</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Les avocats __________ raison.</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2" name="Picture 4" descr="Smiley, Happy, Face, Smile, Lucky, Luck, Yellow, Fun">
            <a:extLst>
              <a:ext uri="{FF2B5EF4-FFF2-40B4-BE49-F238E27FC236}">
                <a16:creationId xmlns:a16="http://schemas.microsoft.com/office/drawing/2014/main" id="{E8C9EF15-F006-434C-AE6A-58F2167810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1285" y="2318937"/>
            <a:ext cx="693732" cy="6937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tudent, Education, Boy, School, Reading, Studying">
            <a:extLst>
              <a:ext uri="{FF2B5EF4-FFF2-40B4-BE49-F238E27FC236}">
                <a16:creationId xmlns:a16="http://schemas.microsoft.com/office/drawing/2014/main" id="{16F0198A-C1DA-4539-9F6D-7043260474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5112" y="2630172"/>
            <a:ext cx="909995" cy="10567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ungry Worm, Knife, Fork, Eat, Caterpillars, Bug, Green">
            <a:extLst>
              <a:ext uri="{FF2B5EF4-FFF2-40B4-BE49-F238E27FC236}">
                <a16:creationId xmlns:a16="http://schemas.microsoft.com/office/drawing/2014/main" id="{F6D14F13-F5A2-45E3-A452-0DD36E53384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9299"/>
          <a:stretch/>
        </p:blipFill>
        <p:spPr bwMode="auto">
          <a:xfrm>
            <a:off x="4368932" y="3491059"/>
            <a:ext cx="785812" cy="71815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ermany, Flag, Nationality, Country, Republic, German">
            <a:extLst>
              <a:ext uri="{FF2B5EF4-FFF2-40B4-BE49-F238E27FC236}">
                <a16:creationId xmlns:a16="http://schemas.microsoft.com/office/drawing/2014/main" id="{66011182-80BF-423E-8A5C-2E2D4E1E43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93714" y="4052142"/>
            <a:ext cx="901393" cy="54083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nowflake, Christmas, Snow, Winter, Cold, Ice">
            <a:extLst>
              <a:ext uri="{FF2B5EF4-FFF2-40B4-BE49-F238E27FC236}">
                <a16:creationId xmlns:a16="http://schemas.microsoft.com/office/drawing/2014/main" id="{AAE2BC51-FF3D-42CC-B7EF-716A82C8E44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6929" y="4581635"/>
            <a:ext cx="693732" cy="59462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Dog, Pet, Animal, Rough Collie, Domestic Dog, Canine">
            <a:extLst>
              <a:ext uri="{FF2B5EF4-FFF2-40B4-BE49-F238E27FC236}">
                <a16:creationId xmlns:a16="http://schemas.microsoft.com/office/drawing/2014/main" id="{3E8BB2A4-2BC3-46D8-B4CD-AEDF7459FF5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03528" y="5013639"/>
            <a:ext cx="5715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omic Characters, Crime, Justice, Law, Lawyer, Legal">
            <a:extLst>
              <a:ext uri="{FF2B5EF4-FFF2-40B4-BE49-F238E27FC236}">
                <a16:creationId xmlns:a16="http://schemas.microsoft.com/office/drawing/2014/main" id="{5C022B4E-9A50-4665-A5E3-90B5C38F438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90693" y="5420544"/>
            <a:ext cx="571500" cy="9023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DD46108C-DF3A-4996-8053-3A227BD4042A}"/>
              </a:ext>
            </a:extLst>
          </p:cNvPr>
          <p:cNvGrpSpPr/>
          <p:nvPr/>
        </p:nvGrpSpPr>
        <p:grpSpPr>
          <a:xfrm>
            <a:off x="7846385" y="1571039"/>
            <a:ext cx="3732189" cy="4397733"/>
            <a:chOff x="7846385" y="1571039"/>
            <a:chExt cx="3732189" cy="4397733"/>
          </a:xfrm>
        </p:grpSpPr>
        <p:pic>
          <p:nvPicPr>
            <p:cNvPr id="35" name="Picture 34">
              <a:extLst>
                <a:ext uri="{FF2B5EF4-FFF2-40B4-BE49-F238E27FC236}">
                  <a16:creationId xmlns:a16="http://schemas.microsoft.com/office/drawing/2014/main" id="{DA8FC993-37B0-4E89-949D-B7395BCE1B8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85540" y="3475738"/>
              <a:ext cx="2493034" cy="2493034"/>
            </a:xfrm>
            <a:prstGeom prst="rect">
              <a:avLst/>
            </a:prstGeom>
          </p:spPr>
        </p:pic>
        <p:pic>
          <p:nvPicPr>
            <p:cNvPr id="36" name="Picture 35">
              <a:extLst>
                <a:ext uri="{FF2B5EF4-FFF2-40B4-BE49-F238E27FC236}">
                  <a16:creationId xmlns:a16="http://schemas.microsoft.com/office/drawing/2014/main" id="{6C59F29B-EF52-49F8-95A3-1198C0C4A114}"/>
                </a:ext>
              </a:extLst>
            </p:cNvPr>
            <p:cNvPicPr>
              <a:picLocks noChangeAspect="1"/>
            </p:cNvPicPr>
            <p:nvPr/>
          </p:nvPicPr>
          <p:blipFill>
            <a:blip r:embed="rId1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773477" y="3697062"/>
              <a:ext cx="1200592" cy="1025193"/>
            </a:xfrm>
            <a:prstGeom prst="rect">
              <a:avLst/>
            </a:prstGeom>
          </p:spPr>
        </p:pic>
        <p:pic>
          <p:nvPicPr>
            <p:cNvPr id="37" name="Picture 36">
              <a:extLst>
                <a:ext uri="{FF2B5EF4-FFF2-40B4-BE49-F238E27FC236}">
                  <a16:creationId xmlns:a16="http://schemas.microsoft.com/office/drawing/2014/main" id="{09BC7771-E081-434F-9F0A-103DB0F92554}"/>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5167" b="100000" l="1100" r="98900"/>
                      </a14:imgEffect>
                    </a14:imgLayer>
                  </a14:imgProps>
                </a:ext>
                <a:ext uri="{28A0092B-C50C-407E-A947-70E740481C1C}">
                  <a14:useLocalDpi xmlns:a14="http://schemas.microsoft.com/office/drawing/2010/main" val="0"/>
                </a:ext>
              </a:extLst>
            </a:blip>
            <a:stretch>
              <a:fillRect/>
            </a:stretch>
          </p:blipFill>
          <p:spPr>
            <a:xfrm>
              <a:off x="9983844" y="4568305"/>
              <a:ext cx="779857" cy="395866"/>
            </a:xfrm>
            <a:prstGeom prst="rect">
              <a:avLst/>
            </a:prstGeom>
          </p:spPr>
        </p:pic>
        <p:pic>
          <p:nvPicPr>
            <p:cNvPr id="39" name="Picture 4" descr="Cat, Sleeping, Asleep, Cute, Cartoon, Z'S, Animal">
              <a:extLst>
                <a:ext uri="{FF2B5EF4-FFF2-40B4-BE49-F238E27FC236}">
                  <a16:creationId xmlns:a16="http://schemas.microsoft.com/office/drawing/2014/main" id="{3DCF2911-4162-4E63-971E-0C60508C0C9C}"/>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2124" r="66411" b="60751"/>
            <a:stretch/>
          </p:blipFill>
          <p:spPr bwMode="auto">
            <a:xfrm>
              <a:off x="10311074" y="1571039"/>
              <a:ext cx="1116277" cy="188410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hinking, Thought, Bubble">
              <a:extLst>
                <a:ext uri="{FF2B5EF4-FFF2-40B4-BE49-F238E27FC236}">
                  <a16:creationId xmlns:a16="http://schemas.microsoft.com/office/drawing/2014/main" id="{9CE3065B-9E3E-49F1-BC9C-E5B56717A9D2}"/>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846385" y="1958423"/>
              <a:ext cx="2535024" cy="253502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B99F452E-4AE1-415E-BADA-739B40F01C27}"/>
              </a:ext>
            </a:extLst>
          </p:cNvPr>
          <p:cNvSpPr txBox="1"/>
          <p:nvPr/>
        </p:nvSpPr>
        <p:spPr>
          <a:xfrm>
            <a:off x="1221662" y="1910375"/>
            <a:ext cx="134523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as</a:t>
            </a:r>
            <a:endParaRPr kumimoji="0" lang="fr-FR" sz="18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DC1DD5EC-8049-4005-BDE3-D7E1E6BEBB47}"/>
              </a:ext>
            </a:extLst>
          </p:cNvPr>
          <p:cNvSpPr txBox="1"/>
          <p:nvPr/>
        </p:nvSpPr>
        <p:spPr>
          <a:xfrm>
            <a:off x="1581055" y="2460075"/>
            <a:ext cx="157903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sommes</a:t>
            </a:r>
            <a:endParaRPr kumimoji="0" lang="fr-FR" sz="18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FEB260EA-3C03-4746-A28C-A06CE7EE8D85}"/>
              </a:ext>
            </a:extLst>
          </p:cNvPr>
          <p:cNvSpPr txBox="1"/>
          <p:nvPr/>
        </p:nvSpPr>
        <p:spPr>
          <a:xfrm>
            <a:off x="2363841" y="3009775"/>
            <a:ext cx="134523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est</a:t>
            </a:r>
            <a:endParaRPr kumimoji="0" lang="fr-FR" sz="18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33EBF436-B16F-4708-BE1C-B192E5D425A1}"/>
              </a:ext>
            </a:extLst>
          </p:cNvPr>
          <p:cNvSpPr txBox="1"/>
          <p:nvPr/>
        </p:nvSpPr>
        <p:spPr>
          <a:xfrm>
            <a:off x="1669973" y="3559475"/>
            <a:ext cx="134523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avez</a:t>
            </a:r>
            <a:endParaRPr kumimoji="0" lang="fr-FR" sz="18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9A584D64-151A-4796-BBF9-50069781D46C}"/>
              </a:ext>
            </a:extLst>
          </p:cNvPr>
          <p:cNvSpPr txBox="1"/>
          <p:nvPr/>
        </p:nvSpPr>
        <p:spPr>
          <a:xfrm>
            <a:off x="2094831" y="4109175"/>
            <a:ext cx="134523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sont</a:t>
            </a:r>
            <a:endParaRPr kumimoji="0" lang="fr-FR" sz="18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4AEE5917-BC54-4CFA-BD65-65D5A4C1C6A4}"/>
              </a:ext>
            </a:extLst>
          </p:cNvPr>
          <p:cNvSpPr txBox="1"/>
          <p:nvPr/>
        </p:nvSpPr>
        <p:spPr>
          <a:xfrm>
            <a:off x="1684493" y="4658875"/>
            <a:ext cx="134523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avons</a:t>
            </a:r>
            <a:endParaRPr kumimoji="0" lang="fr-FR" sz="18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6BC49114-50EF-4E18-9383-9400ECB5B9BD}"/>
              </a:ext>
            </a:extLst>
          </p:cNvPr>
          <p:cNvSpPr txBox="1"/>
          <p:nvPr/>
        </p:nvSpPr>
        <p:spPr>
          <a:xfrm>
            <a:off x="2167684" y="5208575"/>
            <a:ext cx="134523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a</a:t>
            </a:r>
            <a:endParaRPr kumimoji="0" lang="fr-FR" sz="18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9119E03F-398B-4EF2-A8B4-D2EA1CC8A2C2}"/>
              </a:ext>
            </a:extLst>
          </p:cNvPr>
          <p:cNvSpPr txBox="1"/>
          <p:nvPr/>
        </p:nvSpPr>
        <p:spPr>
          <a:xfrm>
            <a:off x="2638713" y="5758274"/>
            <a:ext cx="134523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ont</a:t>
            </a:r>
            <a:endParaRPr kumimoji="0" lang="fr-FR" sz="18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9" name="Rounded Rectangle 46">
            <a:extLst>
              <a:ext uri="{FF2B5EF4-FFF2-40B4-BE49-F238E27FC236}">
                <a16:creationId xmlns:a16="http://schemas.microsoft.com/office/drawing/2014/main" id="{1E7C4177-D5B9-4FC4-A5EB-65A145256A6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DB784096-0AB1-4195-9007-6D85CAAA56E4}"/>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Écris la bonne forme de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avoir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ou </a:t>
            </a: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être</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Heat, Sweating, Summer, Hot, Sun">
            <a:extLst>
              <a:ext uri="{FF2B5EF4-FFF2-40B4-BE49-F238E27FC236}">
                <a16:creationId xmlns:a16="http://schemas.microsoft.com/office/drawing/2014/main" id="{64691DAD-B43F-43DF-8143-C0048DAB7A3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970291" y="1748684"/>
            <a:ext cx="693732" cy="7708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Comic Characters, Crime, Justice, Law, Lawyer, Legal">
            <a:extLst>
              <a:ext uri="{FF2B5EF4-FFF2-40B4-BE49-F238E27FC236}">
                <a16:creationId xmlns:a16="http://schemas.microsoft.com/office/drawing/2014/main" id="{43DC4AEA-008C-4AFC-A835-CF32DB79ADC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63380" y="5381705"/>
            <a:ext cx="571500" cy="90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09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500"/>
                                        <p:tgtEl>
                                          <p:spTgt spid="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xEl>
                                              <p:pRg st="0" end="0"/>
                                            </p:txEl>
                                          </p:spTgt>
                                        </p:tgtEl>
                                        <p:attrNameLst>
                                          <p:attrName>style.visibility</p:attrName>
                                        </p:attrNameLst>
                                      </p:cBhvr>
                                      <p:to>
                                        <p:strVal val="visible"/>
                                      </p:to>
                                    </p:set>
                                    <p:animEffect transition="in" filter="fade">
                                      <p:cBhvr>
                                        <p:cTn id="12" dur="500"/>
                                        <p:tgtEl>
                                          <p:spTgt spid="4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xEl>
                                              <p:pRg st="0" end="0"/>
                                            </p:txEl>
                                          </p:spTgt>
                                        </p:tgtEl>
                                        <p:attrNameLst>
                                          <p:attrName>style.visibility</p:attrName>
                                        </p:attrNameLst>
                                      </p:cBhvr>
                                      <p:to>
                                        <p:strVal val="visible"/>
                                      </p:to>
                                    </p:set>
                                    <p:animEffect transition="in" filter="fade">
                                      <p:cBhvr>
                                        <p:cTn id="17" dur="500"/>
                                        <p:tgtEl>
                                          <p:spTgt spid="4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
                                            <p:txEl>
                                              <p:pRg st="0" end="0"/>
                                            </p:txEl>
                                          </p:spTgt>
                                        </p:tgtEl>
                                        <p:attrNameLst>
                                          <p:attrName>style.visibility</p:attrName>
                                        </p:attrNameLst>
                                      </p:cBhvr>
                                      <p:to>
                                        <p:strVal val="visible"/>
                                      </p:to>
                                    </p:set>
                                    <p:animEffect transition="in" filter="fade">
                                      <p:cBhvr>
                                        <p:cTn id="22" dur="500"/>
                                        <p:tgtEl>
                                          <p:spTgt spid="4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
                                            <p:txEl>
                                              <p:pRg st="0" end="0"/>
                                            </p:txEl>
                                          </p:spTgt>
                                        </p:tgtEl>
                                        <p:attrNameLst>
                                          <p:attrName>style.visibility</p:attrName>
                                        </p:attrNameLst>
                                      </p:cBhvr>
                                      <p:to>
                                        <p:strVal val="visible"/>
                                      </p:to>
                                    </p:set>
                                    <p:animEffect transition="in" filter="fade">
                                      <p:cBhvr>
                                        <p:cTn id="27" dur="500"/>
                                        <p:tgtEl>
                                          <p:spTgt spid="4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
                                            <p:txEl>
                                              <p:pRg st="0" end="0"/>
                                            </p:txEl>
                                          </p:spTgt>
                                        </p:tgtEl>
                                        <p:attrNameLst>
                                          <p:attrName>style.visibility</p:attrName>
                                        </p:attrNameLst>
                                      </p:cBhvr>
                                      <p:to>
                                        <p:strVal val="visible"/>
                                      </p:to>
                                    </p:set>
                                    <p:animEffect transition="in" filter="fade">
                                      <p:cBhvr>
                                        <p:cTn id="32" dur="500"/>
                                        <p:tgtEl>
                                          <p:spTgt spid="5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
                                            <p:txEl>
                                              <p:pRg st="0" end="0"/>
                                            </p:txEl>
                                          </p:spTgt>
                                        </p:tgtEl>
                                        <p:attrNameLst>
                                          <p:attrName>style.visibility</p:attrName>
                                        </p:attrNameLst>
                                      </p:cBhvr>
                                      <p:to>
                                        <p:strVal val="visible"/>
                                      </p:to>
                                    </p:set>
                                    <p:animEffect transition="in" filter="fade">
                                      <p:cBhvr>
                                        <p:cTn id="37" dur="500"/>
                                        <p:tgtEl>
                                          <p:spTgt spid="5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2">
                                            <p:txEl>
                                              <p:pRg st="0" end="0"/>
                                            </p:txEl>
                                          </p:spTgt>
                                        </p:tgtEl>
                                        <p:attrNameLst>
                                          <p:attrName>style.visibility</p:attrName>
                                        </p:attrNameLst>
                                      </p:cBhvr>
                                      <p:to>
                                        <p:strVal val="visible"/>
                                      </p:to>
                                    </p:set>
                                    <p:animEffect transition="in" filter="fade">
                                      <p:cBhvr>
                                        <p:cTn id="42" dur="500"/>
                                        <p:tgtEl>
                                          <p:spTgt spid="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8BCFF9-C35E-8743-AB35-81D5FC42D55F}"/>
              </a:ext>
            </a:extLst>
          </p:cNvPr>
          <p:cNvSpPr>
            <a:spLocks noGrp="1"/>
          </p:cNvSpPr>
          <p:nvPr>
            <p:ph type="title"/>
          </p:nvPr>
        </p:nvSpPr>
        <p:spPr>
          <a:xfrm>
            <a:off x="113600" y="-139062"/>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ain</a:t>
            </a:r>
            <a:r>
              <a:rPr lang="en-GB" sz="12000" b="1" dirty="0">
                <a:solidFill>
                  <a:srgbClr val="1F4E79"/>
                </a:solidFill>
                <a:latin typeface="Century Gothic" panose="020B0502020202020204" pitchFamily="34" charset="0"/>
                <a:ea typeface="+mn-ea"/>
                <a:cs typeface="Calibri" panose="020F0502020204030204" pitchFamily="34" charset="0"/>
              </a:rPr>
              <a:t>/in</a:t>
            </a:r>
            <a:endParaRPr lang="en-US" dirty="0"/>
          </a:p>
        </p:txBody>
      </p:sp>
      <p:pic>
        <p:nvPicPr>
          <p:cNvPr id="2050" name="Picture 2" descr="a trai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4012479" y="885802"/>
            <a:ext cx="4689987" cy="35773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97165" y="4399747"/>
            <a:ext cx="499766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tr</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ain</a:t>
            </a:r>
          </a:p>
        </p:txBody>
      </p:sp>
    </p:spTree>
    <p:extLst>
      <p:ext uri="{BB962C8B-B14F-4D97-AF65-F5344CB8AC3E}">
        <p14:creationId xmlns:p14="http://schemas.microsoft.com/office/powerpoint/2010/main" val="188586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n trai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4" name="ain tr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A</a:t>
            </a:r>
          </a:p>
        </p:txBody>
      </p:sp>
      <p:sp>
        <p:nvSpPr>
          <p:cNvPr id="26" name="Rounded Rectangle 46">
            <a:extLst>
              <a:ext uri="{FF2B5EF4-FFF2-40B4-BE49-F238E27FC236}">
                <a16:creationId xmlns:a16="http://schemas.microsoft.com/office/drawing/2014/main" id="{48EBCE52-633B-43AA-98C6-EE0392EE820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9982AB37-58C7-4DE5-B51D-50327D7DA24B}"/>
              </a:ext>
            </a:extLst>
          </p:cNvPr>
          <p:cNvGraphicFramePr>
            <a:graphicFrameLocks noGrp="1"/>
          </p:cNvGraphicFramePr>
          <p:nvPr/>
        </p:nvGraphicFramePr>
        <p:xfrm>
          <a:off x="203200" y="1424516"/>
          <a:ext cx="11706720" cy="4247316"/>
        </p:xfrm>
        <a:graphic>
          <a:graphicData uri="http://schemas.openxmlformats.org/drawingml/2006/table">
            <a:tbl>
              <a:tblPr firstRow="1" bandRow="1">
                <a:tableStyleId>{5940675A-B579-460E-94D1-54222C63F5DA}</a:tableStyleId>
              </a:tblPr>
              <a:tblGrid>
                <a:gridCol w="2926680">
                  <a:extLst>
                    <a:ext uri="{9D8B030D-6E8A-4147-A177-3AD203B41FA5}">
                      <a16:colId xmlns:a16="http://schemas.microsoft.com/office/drawing/2014/main" val="1074099657"/>
                    </a:ext>
                  </a:extLst>
                </a:gridCol>
                <a:gridCol w="2926680">
                  <a:extLst>
                    <a:ext uri="{9D8B030D-6E8A-4147-A177-3AD203B41FA5}">
                      <a16:colId xmlns:a16="http://schemas.microsoft.com/office/drawing/2014/main" val="1227925418"/>
                    </a:ext>
                  </a:extLst>
                </a:gridCol>
                <a:gridCol w="2926680">
                  <a:extLst>
                    <a:ext uri="{9D8B030D-6E8A-4147-A177-3AD203B41FA5}">
                      <a16:colId xmlns:a16="http://schemas.microsoft.com/office/drawing/2014/main" val="1293553250"/>
                    </a:ext>
                  </a:extLst>
                </a:gridCol>
                <a:gridCol w="2926680">
                  <a:extLst>
                    <a:ext uri="{9D8B030D-6E8A-4147-A177-3AD203B41FA5}">
                      <a16:colId xmlns:a16="http://schemas.microsoft.com/office/drawing/2014/main" val="3522613058"/>
                    </a:ext>
                  </a:extLst>
                </a:gridCol>
              </a:tblGrid>
              <a:tr h="2123658">
                <a:tc>
                  <a:txBody>
                    <a:bodyPr/>
                    <a:lstStyle/>
                    <a:p>
                      <a:r>
                        <a:rPr lang="fr-FR" dirty="0">
                          <a:solidFill>
                            <a:srgbClr val="002060"/>
                          </a:solidFill>
                        </a:rPr>
                        <a:t>1. Il est 8h10 et Amir est __________, donc il mange du chocolat.</a:t>
                      </a:r>
                    </a:p>
                  </a:txBody>
                  <a:tcPr/>
                </a:tc>
                <a:tc>
                  <a:txBody>
                    <a:bodyPr/>
                    <a:lstStyle/>
                    <a:p>
                      <a:r>
                        <a:rPr lang="fr-FR" dirty="0">
                          <a:solidFill>
                            <a:srgbClr val="002060"/>
                          </a:solidFill>
                        </a:rPr>
                        <a:t>2. Il est 9h30 et Amir a __________, donc il boit de l’eau.</a:t>
                      </a:r>
                    </a:p>
                  </a:txBody>
                  <a:tcPr/>
                </a:tc>
                <a:tc>
                  <a:txBody>
                    <a:bodyPr/>
                    <a:lstStyle/>
                    <a:p>
                      <a:r>
                        <a:rPr lang="fr-FR" dirty="0">
                          <a:solidFill>
                            <a:srgbClr val="002060"/>
                          </a:solidFill>
                        </a:rPr>
                        <a:t>3. Il est 11h15 et Amir est __________ parce qu’il a un cours d’anglais.</a:t>
                      </a:r>
                    </a:p>
                  </a:txBody>
                  <a:tcPr/>
                </a:tc>
                <a:tc>
                  <a:txBody>
                    <a:bodyPr/>
                    <a:lstStyle/>
                    <a:p>
                      <a:r>
                        <a:rPr lang="fr-FR" dirty="0">
                          <a:solidFill>
                            <a:srgbClr val="002060"/>
                          </a:solidFill>
                        </a:rPr>
                        <a:t>4. Il est midi et Amir est __________. C’est l’heure du déjeuner !</a:t>
                      </a:r>
                    </a:p>
                  </a:txBody>
                  <a:tcPr/>
                </a:tc>
                <a:extLst>
                  <a:ext uri="{0D108BD9-81ED-4DB2-BD59-A6C34878D82A}">
                    <a16:rowId xmlns:a16="http://schemas.microsoft.com/office/drawing/2014/main" val="3227819497"/>
                  </a:ext>
                </a:extLst>
              </a:tr>
              <a:tr h="2123658">
                <a:tc>
                  <a:txBody>
                    <a:bodyPr/>
                    <a:lstStyle/>
                    <a:p>
                      <a:r>
                        <a:rPr lang="fr-FR" dirty="0">
                          <a:solidFill>
                            <a:srgbClr val="002060"/>
                          </a:solidFill>
                        </a:rPr>
                        <a:t>5. Il est __________ et Amir a chaud, parce qu’il y a du soleil.</a:t>
                      </a:r>
                    </a:p>
                  </a:txBody>
                  <a:tcPr/>
                </a:tc>
                <a:tc>
                  <a:txBody>
                    <a:bodyPr/>
                    <a:lstStyle/>
                    <a:p>
                      <a:r>
                        <a:rPr lang="fr-FR" dirty="0">
                          <a:solidFill>
                            <a:srgbClr val="002060"/>
                          </a:solidFill>
                        </a:rPr>
                        <a:t>6. Il est __________ et il a peur. Il a un examen demain, donc il étudie beaucoup.</a:t>
                      </a:r>
                    </a:p>
                  </a:txBody>
                  <a:tcPr/>
                </a:tc>
                <a:tc>
                  <a:txBody>
                    <a:bodyPr/>
                    <a:lstStyle/>
                    <a:p>
                      <a:r>
                        <a:rPr lang="fr-FR" dirty="0">
                          <a:solidFill>
                            <a:srgbClr val="002060"/>
                          </a:solidFill>
                        </a:rPr>
                        <a:t>7. Il est __________ et Amir est calme. Il sait tout pour l’examen !</a:t>
                      </a:r>
                    </a:p>
                  </a:txBody>
                  <a:tcPr/>
                </a:tc>
                <a:tc>
                  <a:txBody>
                    <a:bodyPr/>
                    <a:lstStyle/>
                    <a:p>
                      <a:r>
                        <a:rPr lang="fr-FR" dirty="0">
                          <a:solidFill>
                            <a:srgbClr val="002060"/>
                          </a:solidFill>
                        </a:rPr>
                        <a:t>8. Il est __________ et Amir a tort. Il n’a pas appris le vocabulaire ! </a:t>
                      </a:r>
                    </a:p>
                  </a:txBody>
                  <a:tcPr/>
                </a:tc>
                <a:extLst>
                  <a:ext uri="{0D108BD9-81ED-4DB2-BD59-A6C34878D82A}">
                    <a16:rowId xmlns:a16="http://schemas.microsoft.com/office/drawing/2014/main" val="76181173"/>
                  </a:ext>
                </a:extLst>
              </a:tr>
            </a:tbl>
          </a:graphicData>
        </a:graphic>
      </p:graphicFrame>
      <p:pic>
        <p:nvPicPr>
          <p:cNvPr id="5" name="Picture 4">
            <a:extLst>
              <a:ext uri="{FF2B5EF4-FFF2-40B4-BE49-F238E27FC236}">
                <a16:creationId xmlns:a16="http://schemas.microsoft.com/office/drawing/2014/main" id="{12139856-8B25-4A89-B510-7A3E8A8106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79" y="2387543"/>
            <a:ext cx="1086604" cy="1024633"/>
          </a:xfrm>
          <a:prstGeom prst="rect">
            <a:avLst/>
          </a:prstGeom>
        </p:spPr>
      </p:pic>
      <p:pic>
        <p:nvPicPr>
          <p:cNvPr id="10" name="Picture 9">
            <a:extLst>
              <a:ext uri="{FF2B5EF4-FFF2-40B4-BE49-F238E27FC236}">
                <a16:creationId xmlns:a16="http://schemas.microsoft.com/office/drawing/2014/main" id="{D1FC2285-5BAD-4F99-922D-90DFEFF1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690988">
            <a:off x="3978123" y="2497682"/>
            <a:ext cx="462822" cy="925644"/>
          </a:xfrm>
          <a:prstGeom prst="rect">
            <a:avLst/>
          </a:prstGeom>
        </p:spPr>
      </p:pic>
      <p:pic>
        <p:nvPicPr>
          <p:cNvPr id="12" name="Picture 11">
            <a:extLst>
              <a:ext uri="{FF2B5EF4-FFF2-40B4-BE49-F238E27FC236}">
                <a16:creationId xmlns:a16="http://schemas.microsoft.com/office/drawing/2014/main" id="{9978F7F0-9FC6-4952-AD35-9C17ED4A67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5134" y="2193337"/>
            <a:ext cx="1186168" cy="1186168"/>
          </a:xfrm>
          <a:prstGeom prst="rect">
            <a:avLst/>
          </a:prstGeom>
        </p:spPr>
      </p:pic>
      <p:pic>
        <p:nvPicPr>
          <p:cNvPr id="14" name="Picture 13">
            <a:extLst>
              <a:ext uri="{FF2B5EF4-FFF2-40B4-BE49-F238E27FC236}">
                <a16:creationId xmlns:a16="http://schemas.microsoft.com/office/drawing/2014/main" id="{CCF05E7A-E5C5-48C8-A30B-68D667BD59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7028" y="2193337"/>
            <a:ext cx="1186168" cy="1186168"/>
          </a:xfrm>
          <a:prstGeom prst="rect">
            <a:avLst/>
          </a:prstGeom>
        </p:spPr>
      </p:pic>
      <p:pic>
        <p:nvPicPr>
          <p:cNvPr id="15" name="Picture 14">
            <a:extLst>
              <a:ext uri="{FF2B5EF4-FFF2-40B4-BE49-F238E27FC236}">
                <a16:creationId xmlns:a16="http://schemas.microsoft.com/office/drawing/2014/main" id="{8EC64159-FCBF-4443-819C-2B44734CE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9664" y="2193337"/>
            <a:ext cx="1186168" cy="1186168"/>
          </a:xfrm>
          <a:prstGeom prst="rect">
            <a:avLst/>
          </a:prstGeom>
        </p:spPr>
      </p:pic>
      <p:pic>
        <p:nvPicPr>
          <p:cNvPr id="16" name="Picture 15">
            <a:extLst>
              <a:ext uri="{FF2B5EF4-FFF2-40B4-BE49-F238E27FC236}">
                <a16:creationId xmlns:a16="http://schemas.microsoft.com/office/drawing/2014/main" id="{5717B045-23F7-4F21-A0AB-43A61AB5E3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4901" y="2536381"/>
            <a:ext cx="710406" cy="848246"/>
          </a:xfrm>
          <a:prstGeom prst="rect">
            <a:avLst/>
          </a:prstGeom>
        </p:spPr>
      </p:pic>
      <p:pic>
        <p:nvPicPr>
          <p:cNvPr id="18" name="Picture 17">
            <a:extLst>
              <a:ext uri="{FF2B5EF4-FFF2-40B4-BE49-F238E27FC236}">
                <a16:creationId xmlns:a16="http://schemas.microsoft.com/office/drawing/2014/main" id="{F53EE68E-6479-488F-A509-9AA8697914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9874" y="2226008"/>
            <a:ext cx="1186168" cy="1186168"/>
          </a:xfrm>
          <a:prstGeom prst="rect">
            <a:avLst/>
          </a:prstGeom>
        </p:spPr>
      </p:pic>
      <p:pic>
        <p:nvPicPr>
          <p:cNvPr id="19" name="Picture 18">
            <a:extLst>
              <a:ext uri="{FF2B5EF4-FFF2-40B4-BE49-F238E27FC236}">
                <a16:creationId xmlns:a16="http://schemas.microsoft.com/office/drawing/2014/main" id="{EE512BEE-78CA-478E-9390-FEB0FD6BFC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0792" y="2536381"/>
            <a:ext cx="1286454" cy="925644"/>
          </a:xfrm>
          <a:prstGeom prst="rect">
            <a:avLst/>
          </a:prstGeom>
        </p:spPr>
      </p:pic>
      <p:pic>
        <p:nvPicPr>
          <p:cNvPr id="21" name="Picture 20">
            <a:extLst>
              <a:ext uri="{FF2B5EF4-FFF2-40B4-BE49-F238E27FC236}">
                <a16:creationId xmlns:a16="http://schemas.microsoft.com/office/drawing/2014/main" id="{8A0327F2-3717-4D45-BE37-DAF31C17DB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7028" y="4370427"/>
            <a:ext cx="1186168" cy="1186168"/>
          </a:xfrm>
          <a:prstGeom prst="rect">
            <a:avLst/>
          </a:prstGeom>
        </p:spPr>
      </p:pic>
      <p:pic>
        <p:nvPicPr>
          <p:cNvPr id="22" name="Picture 21">
            <a:extLst>
              <a:ext uri="{FF2B5EF4-FFF2-40B4-BE49-F238E27FC236}">
                <a16:creationId xmlns:a16="http://schemas.microsoft.com/office/drawing/2014/main" id="{2A9829F7-48EE-49D0-B4D4-9277A9FDA4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7466" y="4485663"/>
            <a:ext cx="1247573" cy="1186169"/>
          </a:xfrm>
          <a:prstGeom prst="rect">
            <a:avLst/>
          </a:prstGeom>
        </p:spPr>
      </p:pic>
      <p:pic>
        <p:nvPicPr>
          <p:cNvPr id="24" name="Picture 23">
            <a:extLst>
              <a:ext uri="{FF2B5EF4-FFF2-40B4-BE49-F238E27FC236}">
                <a16:creationId xmlns:a16="http://schemas.microsoft.com/office/drawing/2014/main" id="{5B1A3A4E-9B46-447F-9514-FA6B4B8EF6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9727" y="4370427"/>
            <a:ext cx="1186168" cy="1186168"/>
          </a:xfrm>
          <a:prstGeom prst="rect">
            <a:avLst/>
          </a:prstGeom>
        </p:spPr>
      </p:pic>
      <p:pic>
        <p:nvPicPr>
          <p:cNvPr id="28" name="Picture 27">
            <a:extLst>
              <a:ext uri="{FF2B5EF4-FFF2-40B4-BE49-F238E27FC236}">
                <a16:creationId xmlns:a16="http://schemas.microsoft.com/office/drawing/2014/main" id="{F89A00AB-FEBE-46EC-A489-82B604CB1F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97866" y="4823586"/>
            <a:ext cx="866524" cy="848246"/>
          </a:xfrm>
          <a:prstGeom prst="rect">
            <a:avLst/>
          </a:prstGeom>
        </p:spPr>
      </p:pic>
      <p:pic>
        <p:nvPicPr>
          <p:cNvPr id="30" name="Picture 29">
            <a:extLst>
              <a:ext uri="{FF2B5EF4-FFF2-40B4-BE49-F238E27FC236}">
                <a16:creationId xmlns:a16="http://schemas.microsoft.com/office/drawing/2014/main" id="{05B93EEA-3091-4A8B-BFDD-7D5F536018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02675" y="4339724"/>
            <a:ext cx="1247573" cy="1247573"/>
          </a:xfrm>
          <a:prstGeom prst="rect">
            <a:avLst/>
          </a:prstGeom>
        </p:spPr>
      </p:pic>
      <p:pic>
        <p:nvPicPr>
          <p:cNvPr id="31" name="Picture 30">
            <a:extLst>
              <a:ext uri="{FF2B5EF4-FFF2-40B4-BE49-F238E27FC236}">
                <a16:creationId xmlns:a16="http://schemas.microsoft.com/office/drawing/2014/main" id="{1A14FB63-A4CC-4783-A40D-66174262C1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47801" y="4339724"/>
            <a:ext cx="1247573" cy="1247573"/>
          </a:xfrm>
          <a:prstGeom prst="rect">
            <a:avLst/>
          </a:prstGeom>
        </p:spPr>
      </p:pic>
      <p:pic>
        <p:nvPicPr>
          <p:cNvPr id="33" name="Picture 32">
            <a:extLst>
              <a:ext uri="{FF2B5EF4-FFF2-40B4-BE49-F238E27FC236}">
                <a16:creationId xmlns:a16="http://schemas.microsoft.com/office/drawing/2014/main" id="{77898E32-75A4-40D6-BA90-555866D4DC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49723" y="4485663"/>
            <a:ext cx="1272371" cy="848247"/>
          </a:xfrm>
          <a:prstGeom prst="rect">
            <a:avLst/>
          </a:prstGeom>
        </p:spPr>
      </p:pic>
      <p:pic>
        <p:nvPicPr>
          <p:cNvPr id="36" name="Picture 35">
            <a:extLst>
              <a:ext uri="{FF2B5EF4-FFF2-40B4-BE49-F238E27FC236}">
                <a16:creationId xmlns:a16="http://schemas.microsoft.com/office/drawing/2014/main" id="{EC5E0BE1-EFB8-41D6-A2BB-3A09B18A186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01934" y="4403413"/>
            <a:ext cx="1186168" cy="1186168"/>
          </a:xfrm>
          <a:prstGeom prst="rect">
            <a:avLst/>
          </a:prstGeom>
        </p:spPr>
      </p:pic>
    </p:spTree>
    <p:extLst>
      <p:ext uri="{BB962C8B-B14F-4D97-AF65-F5344CB8AC3E}">
        <p14:creationId xmlns:p14="http://schemas.microsoft.com/office/powerpoint/2010/main" val="258019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B</a:t>
            </a:r>
          </a:p>
        </p:txBody>
      </p:sp>
      <p:sp>
        <p:nvSpPr>
          <p:cNvPr id="26" name="Rounded Rectangle 46">
            <a:extLst>
              <a:ext uri="{FF2B5EF4-FFF2-40B4-BE49-F238E27FC236}">
                <a16:creationId xmlns:a16="http://schemas.microsoft.com/office/drawing/2014/main" id="{48EBCE52-633B-43AA-98C6-EE0392EE820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9982AB37-58C7-4DE5-B51D-50327D7DA24B}"/>
              </a:ext>
            </a:extLst>
          </p:cNvPr>
          <p:cNvGraphicFramePr>
            <a:graphicFrameLocks noGrp="1"/>
          </p:cNvGraphicFramePr>
          <p:nvPr/>
        </p:nvGraphicFramePr>
        <p:xfrm>
          <a:off x="203200" y="1424516"/>
          <a:ext cx="11706720" cy="4247316"/>
        </p:xfrm>
        <a:graphic>
          <a:graphicData uri="http://schemas.openxmlformats.org/drawingml/2006/table">
            <a:tbl>
              <a:tblPr firstRow="1" bandRow="1">
                <a:tableStyleId>{5940675A-B579-460E-94D1-54222C63F5DA}</a:tableStyleId>
              </a:tblPr>
              <a:tblGrid>
                <a:gridCol w="2926680">
                  <a:extLst>
                    <a:ext uri="{9D8B030D-6E8A-4147-A177-3AD203B41FA5}">
                      <a16:colId xmlns:a16="http://schemas.microsoft.com/office/drawing/2014/main" val="1074099657"/>
                    </a:ext>
                  </a:extLst>
                </a:gridCol>
                <a:gridCol w="2926680">
                  <a:extLst>
                    <a:ext uri="{9D8B030D-6E8A-4147-A177-3AD203B41FA5}">
                      <a16:colId xmlns:a16="http://schemas.microsoft.com/office/drawing/2014/main" val="1227925418"/>
                    </a:ext>
                  </a:extLst>
                </a:gridCol>
                <a:gridCol w="2926680">
                  <a:extLst>
                    <a:ext uri="{9D8B030D-6E8A-4147-A177-3AD203B41FA5}">
                      <a16:colId xmlns:a16="http://schemas.microsoft.com/office/drawing/2014/main" val="1293553250"/>
                    </a:ext>
                  </a:extLst>
                </a:gridCol>
                <a:gridCol w="2926680">
                  <a:extLst>
                    <a:ext uri="{9D8B030D-6E8A-4147-A177-3AD203B41FA5}">
                      <a16:colId xmlns:a16="http://schemas.microsoft.com/office/drawing/2014/main" val="3522613058"/>
                    </a:ext>
                  </a:extLst>
                </a:gridCol>
              </a:tblGrid>
              <a:tr h="2123658">
                <a:tc>
                  <a:txBody>
                    <a:bodyPr/>
                    <a:lstStyle/>
                    <a:p>
                      <a:r>
                        <a:rPr lang="fr-FR" dirty="0">
                          <a:solidFill>
                            <a:srgbClr val="002060"/>
                          </a:solidFill>
                        </a:rPr>
                        <a:t>1. Il est __________ et Amir est triste, donc il mange du chocolat.</a:t>
                      </a:r>
                    </a:p>
                  </a:txBody>
                  <a:tcPr/>
                </a:tc>
                <a:tc>
                  <a:txBody>
                    <a:bodyPr/>
                    <a:lstStyle/>
                    <a:p>
                      <a:r>
                        <a:rPr lang="fr-FR" dirty="0">
                          <a:solidFill>
                            <a:srgbClr val="002060"/>
                          </a:solidFill>
                        </a:rPr>
                        <a:t>2. Il est __________ et Amir a soif, donc il boit de l’eau.</a:t>
                      </a:r>
                    </a:p>
                  </a:txBody>
                  <a:tcPr/>
                </a:tc>
                <a:tc>
                  <a:txBody>
                    <a:bodyPr/>
                    <a:lstStyle/>
                    <a:p>
                      <a:r>
                        <a:rPr lang="fr-FR" dirty="0">
                          <a:solidFill>
                            <a:srgbClr val="002060"/>
                          </a:solidFill>
                        </a:rPr>
                        <a:t>3. Il est __________ et Amir est heureux parce qu’il a un cours d’anglais.</a:t>
                      </a:r>
                    </a:p>
                  </a:txBody>
                  <a:tcPr/>
                </a:tc>
                <a:tc>
                  <a:txBody>
                    <a:bodyPr/>
                    <a:lstStyle/>
                    <a:p>
                      <a:r>
                        <a:rPr lang="fr-FR" dirty="0">
                          <a:solidFill>
                            <a:srgbClr val="002060"/>
                          </a:solidFill>
                        </a:rPr>
                        <a:t>4. Il est _________ et Amir est content. C’est l’heure du déjeuner !</a:t>
                      </a:r>
                    </a:p>
                  </a:txBody>
                  <a:tcPr/>
                </a:tc>
                <a:extLst>
                  <a:ext uri="{0D108BD9-81ED-4DB2-BD59-A6C34878D82A}">
                    <a16:rowId xmlns:a16="http://schemas.microsoft.com/office/drawing/2014/main" val="3227819497"/>
                  </a:ext>
                </a:extLst>
              </a:tr>
              <a:tr h="2123658">
                <a:tc>
                  <a:txBody>
                    <a:bodyPr/>
                    <a:lstStyle/>
                    <a:p>
                      <a:r>
                        <a:rPr lang="fr-FR" dirty="0">
                          <a:solidFill>
                            <a:srgbClr val="002060"/>
                          </a:solidFill>
                        </a:rPr>
                        <a:t>5. Il est 14h30 et Amir a __________, parce qu’il y a du soleil.</a:t>
                      </a:r>
                    </a:p>
                  </a:txBody>
                  <a:tcPr/>
                </a:tc>
                <a:tc>
                  <a:txBody>
                    <a:bodyPr/>
                    <a:lstStyle/>
                    <a:p>
                      <a:r>
                        <a:rPr lang="fr-FR" dirty="0">
                          <a:solidFill>
                            <a:srgbClr val="002060"/>
                          </a:solidFill>
                        </a:rPr>
                        <a:t>6. Il est 16h30 et il a __________. Il a un examen demain, donc il étudie beaucoup.</a:t>
                      </a:r>
                    </a:p>
                  </a:txBody>
                  <a:tcPr/>
                </a:tc>
                <a:tc>
                  <a:txBody>
                    <a:bodyPr/>
                    <a:lstStyle/>
                    <a:p>
                      <a:r>
                        <a:rPr lang="fr-FR" dirty="0">
                          <a:solidFill>
                            <a:srgbClr val="002060"/>
                          </a:solidFill>
                        </a:rPr>
                        <a:t>7. Il est 19h20 et Amir est __________. Il sait tout pour l’examen !</a:t>
                      </a:r>
                    </a:p>
                  </a:txBody>
                  <a:tcPr/>
                </a:tc>
                <a:tc>
                  <a:txBody>
                    <a:bodyPr/>
                    <a:lstStyle/>
                    <a:p>
                      <a:r>
                        <a:rPr lang="fr-FR" dirty="0">
                          <a:solidFill>
                            <a:srgbClr val="002060"/>
                          </a:solidFill>
                        </a:rPr>
                        <a:t>8. Il est 21h30 et Amir a __________. Il n’a pas appris le vocabulaire ! </a:t>
                      </a:r>
                    </a:p>
                  </a:txBody>
                  <a:tcPr/>
                </a:tc>
                <a:extLst>
                  <a:ext uri="{0D108BD9-81ED-4DB2-BD59-A6C34878D82A}">
                    <a16:rowId xmlns:a16="http://schemas.microsoft.com/office/drawing/2014/main" val="76181173"/>
                  </a:ext>
                </a:extLst>
              </a:tr>
            </a:tbl>
          </a:graphicData>
        </a:graphic>
      </p:graphicFrame>
      <p:pic>
        <p:nvPicPr>
          <p:cNvPr id="5" name="Picture 4">
            <a:extLst>
              <a:ext uri="{FF2B5EF4-FFF2-40B4-BE49-F238E27FC236}">
                <a16:creationId xmlns:a16="http://schemas.microsoft.com/office/drawing/2014/main" id="{12139856-8B25-4A89-B510-7A3E8A8106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79" y="2387543"/>
            <a:ext cx="1086604" cy="1024633"/>
          </a:xfrm>
          <a:prstGeom prst="rect">
            <a:avLst/>
          </a:prstGeom>
        </p:spPr>
      </p:pic>
      <p:pic>
        <p:nvPicPr>
          <p:cNvPr id="10" name="Picture 9">
            <a:extLst>
              <a:ext uri="{FF2B5EF4-FFF2-40B4-BE49-F238E27FC236}">
                <a16:creationId xmlns:a16="http://schemas.microsoft.com/office/drawing/2014/main" id="{D1FC2285-5BAD-4F99-922D-90DFEFF1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690988">
            <a:off x="3978123" y="2497682"/>
            <a:ext cx="462822" cy="925644"/>
          </a:xfrm>
          <a:prstGeom prst="rect">
            <a:avLst/>
          </a:prstGeom>
        </p:spPr>
      </p:pic>
      <p:pic>
        <p:nvPicPr>
          <p:cNvPr id="12" name="Picture 11">
            <a:extLst>
              <a:ext uri="{FF2B5EF4-FFF2-40B4-BE49-F238E27FC236}">
                <a16:creationId xmlns:a16="http://schemas.microsoft.com/office/drawing/2014/main" id="{9978F7F0-9FC6-4952-AD35-9C17ED4A67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5134" y="2193337"/>
            <a:ext cx="1186168" cy="1186168"/>
          </a:xfrm>
          <a:prstGeom prst="rect">
            <a:avLst/>
          </a:prstGeom>
        </p:spPr>
      </p:pic>
      <p:pic>
        <p:nvPicPr>
          <p:cNvPr id="14" name="Picture 13">
            <a:extLst>
              <a:ext uri="{FF2B5EF4-FFF2-40B4-BE49-F238E27FC236}">
                <a16:creationId xmlns:a16="http://schemas.microsoft.com/office/drawing/2014/main" id="{CCF05E7A-E5C5-48C8-A30B-68D667BD59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7028" y="2193337"/>
            <a:ext cx="1186168" cy="1186168"/>
          </a:xfrm>
          <a:prstGeom prst="rect">
            <a:avLst/>
          </a:prstGeom>
        </p:spPr>
      </p:pic>
      <p:pic>
        <p:nvPicPr>
          <p:cNvPr id="15" name="Picture 14">
            <a:extLst>
              <a:ext uri="{FF2B5EF4-FFF2-40B4-BE49-F238E27FC236}">
                <a16:creationId xmlns:a16="http://schemas.microsoft.com/office/drawing/2014/main" id="{8EC64159-FCBF-4443-819C-2B44734CE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9664" y="2193337"/>
            <a:ext cx="1186168" cy="1186168"/>
          </a:xfrm>
          <a:prstGeom prst="rect">
            <a:avLst/>
          </a:prstGeom>
        </p:spPr>
      </p:pic>
      <p:pic>
        <p:nvPicPr>
          <p:cNvPr id="16" name="Picture 15">
            <a:extLst>
              <a:ext uri="{FF2B5EF4-FFF2-40B4-BE49-F238E27FC236}">
                <a16:creationId xmlns:a16="http://schemas.microsoft.com/office/drawing/2014/main" id="{5717B045-23F7-4F21-A0AB-43A61AB5E3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4901" y="2536381"/>
            <a:ext cx="710406" cy="848246"/>
          </a:xfrm>
          <a:prstGeom prst="rect">
            <a:avLst/>
          </a:prstGeom>
        </p:spPr>
      </p:pic>
      <p:pic>
        <p:nvPicPr>
          <p:cNvPr id="18" name="Picture 17">
            <a:extLst>
              <a:ext uri="{FF2B5EF4-FFF2-40B4-BE49-F238E27FC236}">
                <a16:creationId xmlns:a16="http://schemas.microsoft.com/office/drawing/2014/main" id="{F53EE68E-6479-488F-A509-9AA8697914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9874" y="2226008"/>
            <a:ext cx="1186168" cy="1186168"/>
          </a:xfrm>
          <a:prstGeom prst="rect">
            <a:avLst/>
          </a:prstGeom>
        </p:spPr>
      </p:pic>
      <p:pic>
        <p:nvPicPr>
          <p:cNvPr id="19" name="Picture 18">
            <a:extLst>
              <a:ext uri="{FF2B5EF4-FFF2-40B4-BE49-F238E27FC236}">
                <a16:creationId xmlns:a16="http://schemas.microsoft.com/office/drawing/2014/main" id="{EE512BEE-78CA-478E-9390-FEB0FD6BFC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0792" y="2536381"/>
            <a:ext cx="1286454" cy="925644"/>
          </a:xfrm>
          <a:prstGeom prst="rect">
            <a:avLst/>
          </a:prstGeom>
        </p:spPr>
      </p:pic>
      <p:pic>
        <p:nvPicPr>
          <p:cNvPr id="21" name="Picture 20">
            <a:extLst>
              <a:ext uri="{FF2B5EF4-FFF2-40B4-BE49-F238E27FC236}">
                <a16:creationId xmlns:a16="http://schemas.microsoft.com/office/drawing/2014/main" id="{8A0327F2-3717-4D45-BE37-DAF31C17DB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7028" y="4370427"/>
            <a:ext cx="1186168" cy="1186168"/>
          </a:xfrm>
          <a:prstGeom prst="rect">
            <a:avLst/>
          </a:prstGeom>
        </p:spPr>
      </p:pic>
      <p:pic>
        <p:nvPicPr>
          <p:cNvPr id="22" name="Picture 21">
            <a:extLst>
              <a:ext uri="{FF2B5EF4-FFF2-40B4-BE49-F238E27FC236}">
                <a16:creationId xmlns:a16="http://schemas.microsoft.com/office/drawing/2014/main" id="{2A9829F7-48EE-49D0-B4D4-9277A9FDA4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7466" y="4485663"/>
            <a:ext cx="1247573" cy="1186169"/>
          </a:xfrm>
          <a:prstGeom prst="rect">
            <a:avLst/>
          </a:prstGeom>
        </p:spPr>
      </p:pic>
      <p:pic>
        <p:nvPicPr>
          <p:cNvPr id="24" name="Picture 23">
            <a:extLst>
              <a:ext uri="{FF2B5EF4-FFF2-40B4-BE49-F238E27FC236}">
                <a16:creationId xmlns:a16="http://schemas.microsoft.com/office/drawing/2014/main" id="{5B1A3A4E-9B46-447F-9514-FA6B4B8EF6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9727" y="4370427"/>
            <a:ext cx="1186168" cy="1186168"/>
          </a:xfrm>
          <a:prstGeom prst="rect">
            <a:avLst/>
          </a:prstGeom>
        </p:spPr>
      </p:pic>
      <p:pic>
        <p:nvPicPr>
          <p:cNvPr id="28" name="Picture 27">
            <a:extLst>
              <a:ext uri="{FF2B5EF4-FFF2-40B4-BE49-F238E27FC236}">
                <a16:creationId xmlns:a16="http://schemas.microsoft.com/office/drawing/2014/main" id="{F89A00AB-FEBE-46EC-A489-82B604CB1F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97866" y="4823586"/>
            <a:ext cx="866524" cy="848246"/>
          </a:xfrm>
          <a:prstGeom prst="rect">
            <a:avLst/>
          </a:prstGeom>
        </p:spPr>
      </p:pic>
      <p:pic>
        <p:nvPicPr>
          <p:cNvPr id="30" name="Picture 29">
            <a:extLst>
              <a:ext uri="{FF2B5EF4-FFF2-40B4-BE49-F238E27FC236}">
                <a16:creationId xmlns:a16="http://schemas.microsoft.com/office/drawing/2014/main" id="{05B93EEA-3091-4A8B-BFDD-7D5F536018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06274" y="4403413"/>
            <a:ext cx="1190383" cy="1190383"/>
          </a:xfrm>
          <a:prstGeom prst="rect">
            <a:avLst/>
          </a:prstGeom>
        </p:spPr>
      </p:pic>
      <p:pic>
        <p:nvPicPr>
          <p:cNvPr id="31" name="Picture 30">
            <a:extLst>
              <a:ext uri="{FF2B5EF4-FFF2-40B4-BE49-F238E27FC236}">
                <a16:creationId xmlns:a16="http://schemas.microsoft.com/office/drawing/2014/main" id="{1A14FB63-A4CC-4783-A40D-66174262C1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47801" y="4339724"/>
            <a:ext cx="1247573" cy="1247573"/>
          </a:xfrm>
          <a:prstGeom prst="rect">
            <a:avLst/>
          </a:prstGeom>
        </p:spPr>
      </p:pic>
      <p:pic>
        <p:nvPicPr>
          <p:cNvPr id="33" name="Picture 32">
            <a:extLst>
              <a:ext uri="{FF2B5EF4-FFF2-40B4-BE49-F238E27FC236}">
                <a16:creationId xmlns:a16="http://schemas.microsoft.com/office/drawing/2014/main" id="{77898E32-75A4-40D6-BA90-555866D4DC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49723" y="4485663"/>
            <a:ext cx="1272371" cy="848247"/>
          </a:xfrm>
          <a:prstGeom prst="rect">
            <a:avLst/>
          </a:prstGeom>
        </p:spPr>
      </p:pic>
      <p:pic>
        <p:nvPicPr>
          <p:cNvPr id="36" name="Picture 35">
            <a:extLst>
              <a:ext uri="{FF2B5EF4-FFF2-40B4-BE49-F238E27FC236}">
                <a16:creationId xmlns:a16="http://schemas.microsoft.com/office/drawing/2014/main" id="{EC5E0BE1-EFB8-41D6-A2BB-3A09B18A186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01934" y="4403413"/>
            <a:ext cx="1186168" cy="1186168"/>
          </a:xfrm>
          <a:prstGeom prst="rect">
            <a:avLst/>
          </a:prstGeom>
        </p:spPr>
      </p:pic>
    </p:spTree>
    <p:extLst>
      <p:ext uri="{BB962C8B-B14F-4D97-AF65-F5344CB8AC3E}">
        <p14:creationId xmlns:p14="http://schemas.microsoft.com/office/powerpoint/2010/main" val="2399122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endParaRPr lang="en-GB" sz="3600" b="1" dirty="0">
              <a:solidFill>
                <a:schemeClr val="bg1"/>
              </a:solidFill>
            </a:endParaRPr>
          </a:p>
        </p:txBody>
      </p:sp>
      <p:sp>
        <p:nvSpPr>
          <p:cNvPr id="26" name="Rounded Rectangle 46">
            <a:extLst>
              <a:ext uri="{FF2B5EF4-FFF2-40B4-BE49-F238E27FC236}">
                <a16:creationId xmlns:a16="http://schemas.microsoft.com/office/drawing/2014/main" id="{48EBCE52-633B-43AA-98C6-EE0392EE820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9982AB37-58C7-4DE5-B51D-50327D7DA24B}"/>
              </a:ext>
            </a:extLst>
          </p:cNvPr>
          <p:cNvGraphicFramePr>
            <a:graphicFrameLocks noGrp="1"/>
          </p:cNvGraphicFramePr>
          <p:nvPr>
            <p:extLst>
              <p:ext uri="{D42A27DB-BD31-4B8C-83A1-F6EECF244321}">
                <p14:modId xmlns:p14="http://schemas.microsoft.com/office/powerpoint/2010/main" val="2132015037"/>
              </p:ext>
            </p:extLst>
          </p:nvPr>
        </p:nvGraphicFramePr>
        <p:xfrm>
          <a:off x="203200" y="1424516"/>
          <a:ext cx="11706720" cy="4247316"/>
        </p:xfrm>
        <a:graphic>
          <a:graphicData uri="http://schemas.openxmlformats.org/drawingml/2006/table">
            <a:tbl>
              <a:tblPr firstRow="1" bandRow="1">
                <a:tableStyleId>{5940675A-B579-460E-94D1-54222C63F5DA}</a:tableStyleId>
              </a:tblPr>
              <a:tblGrid>
                <a:gridCol w="2926680">
                  <a:extLst>
                    <a:ext uri="{9D8B030D-6E8A-4147-A177-3AD203B41FA5}">
                      <a16:colId xmlns:a16="http://schemas.microsoft.com/office/drawing/2014/main" val="1074099657"/>
                    </a:ext>
                  </a:extLst>
                </a:gridCol>
                <a:gridCol w="2926680">
                  <a:extLst>
                    <a:ext uri="{9D8B030D-6E8A-4147-A177-3AD203B41FA5}">
                      <a16:colId xmlns:a16="http://schemas.microsoft.com/office/drawing/2014/main" val="1227925418"/>
                    </a:ext>
                  </a:extLst>
                </a:gridCol>
                <a:gridCol w="2926680">
                  <a:extLst>
                    <a:ext uri="{9D8B030D-6E8A-4147-A177-3AD203B41FA5}">
                      <a16:colId xmlns:a16="http://schemas.microsoft.com/office/drawing/2014/main" val="1293553250"/>
                    </a:ext>
                  </a:extLst>
                </a:gridCol>
                <a:gridCol w="2926680">
                  <a:extLst>
                    <a:ext uri="{9D8B030D-6E8A-4147-A177-3AD203B41FA5}">
                      <a16:colId xmlns:a16="http://schemas.microsoft.com/office/drawing/2014/main" val="3522613058"/>
                    </a:ext>
                  </a:extLst>
                </a:gridCol>
              </a:tblGrid>
              <a:tr h="2123658">
                <a:tc>
                  <a:txBody>
                    <a:bodyPr/>
                    <a:lstStyle/>
                    <a:p>
                      <a:r>
                        <a:rPr lang="fr-FR" dirty="0">
                          <a:solidFill>
                            <a:srgbClr val="002060"/>
                          </a:solidFill>
                        </a:rPr>
                        <a:t>1. Il est </a:t>
                      </a:r>
                      <a:r>
                        <a:rPr lang="fr-FR" b="1" dirty="0">
                          <a:solidFill>
                            <a:srgbClr val="002060"/>
                          </a:solidFill>
                        </a:rPr>
                        <a:t>8h10 </a:t>
                      </a:r>
                      <a:r>
                        <a:rPr lang="fr-FR" dirty="0">
                          <a:solidFill>
                            <a:srgbClr val="002060"/>
                          </a:solidFill>
                        </a:rPr>
                        <a:t>et Amir est </a:t>
                      </a:r>
                      <a:r>
                        <a:rPr lang="fr-FR" b="1" dirty="0">
                          <a:solidFill>
                            <a:srgbClr val="002060"/>
                          </a:solidFill>
                        </a:rPr>
                        <a:t>triste</a:t>
                      </a:r>
                      <a:r>
                        <a:rPr lang="fr-FR" dirty="0">
                          <a:solidFill>
                            <a:srgbClr val="002060"/>
                          </a:solidFill>
                        </a:rPr>
                        <a:t>, donc il mange du chocolat.</a:t>
                      </a:r>
                    </a:p>
                  </a:txBody>
                  <a:tcPr/>
                </a:tc>
                <a:tc>
                  <a:txBody>
                    <a:bodyPr/>
                    <a:lstStyle/>
                    <a:p>
                      <a:r>
                        <a:rPr lang="fr-FR" dirty="0">
                          <a:solidFill>
                            <a:srgbClr val="002060"/>
                          </a:solidFill>
                        </a:rPr>
                        <a:t>2. Il est </a:t>
                      </a:r>
                      <a:r>
                        <a:rPr lang="fr-FR" b="1" dirty="0">
                          <a:solidFill>
                            <a:srgbClr val="002060"/>
                          </a:solidFill>
                        </a:rPr>
                        <a:t>9h30</a:t>
                      </a:r>
                      <a:r>
                        <a:rPr lang="fr-FR" dirty="0">
                          <a:solidFill>
                            <a:srgbClr val="002060"/>
                          </a:solidFill>
                        </a:rPr>
                        <a:t> et Amir a </a:t>
                      </a:r>
                      <a:r>
                        <a:rPr lang="fr-FR" b="1" dirty="0">
                          <a:solidFill>
                            <a:srgbClr val="002060"/>
                          </a:solidFill>
                        </a:rPr>
                        <a:t>soif</a:t>
                      </a:r>
                      <a:r>
                        <a:rPr lang="fr-FR" dirty="0">
                          <a:solidFill>
                            <a:srgbClr val="002060"/>
                          </a:solidFill>
                        </a:rPr>
                        <a:t>, donc il boit de l’eau.</a:t>
                      </a:r>
                    </a:p>
                  </a:txBody>
                  <a:tcPr/>
                </a:tc>
                <a:tc>
                  <a:txBody>
                    <a:bodyPr/>
                    <a:lstStyle/>
                    <a:p>
                      <a:r>
                        <a:rPr lang="fr-FR" dirty="0">
                          <a:solidFill>
                            <a:srgbClr val="002060"/>
                          </a:solidFill>
                        </a:rPr>
                        <a:t>3. Il est </a:t>
                      </a:r>
                      <a:r>
                        <a:rPr lang="fr-FR" b="1" dirty="0">
                          <a:solidFill>
                            <a:srgbClr val="002060"/>
                          </a:solidFill>
                        </a:rPr>
                        <a:t>11h15</a:t>
                      </a:r>
                      <a:r>
                        <a:rPr lang="fr-FR" dirty="0">
                          <a:solidFill>
                            <a:srgbClr val="002060"/>
                          </a:solidFill>
                        </a:rPr>
                        <a:t> et Amir est </a:t>
                      </a:r>
                      <a:r>
                        <a:rPr lang="fr-FR" b="1" dirty="0">
                          <a:solidFill>
                            <a:srgbClr val="002060"/>
                          </a:solidFill>
                        </a:rPr>
                        <a:t>heureux</a:t>
                      </a:r>
                      <a:r>
                        <a:rPr lang="fr-FR" dirty="0">
                          <a:solidFill>
                            <a:srgbClr val="002060"/>
                          </a:solidFill>
                        </a:rPr>
                        <a:t> parce qu’il a un cours d’anglais.</a:t>
                      </a:r>
                    </a:p>
                  </a:txBody>
                  <a:tcPr/>
                </a:tc>
                <a:tc>
                  <a:txBody>
                    <a:bodyPr/>
                    <a:lstStyle/>
                    <a:p>
                      <a:r>
                        <a:rPr lang="fr-FR" dirty="0">
                          <a:solidFill>
                            <a:srgbClr val="002060"/>
                          </a:solidFill>
                        </a:rPr>
                        <a:t>4. Il est </a:t>
                      </a:r>
                      <a:r>
                        <a:rPr lang="fr-FR" b="1" dirty="0">
                          <a:solidFill>
                            <a:srgbClr val="002060"/>
                          </a:solidFill>
                        </a:rPr>
                        <a:t>midi</a:t>
                      </a:r>
                      <a:r>
                        <a:rPr lang="fr-FR" dirty="0">
                          <a:solidFill>
                            <a:srgbClr val="002060"/>
                          </a:solidFill>
                        </a:rPr>
                        <a:t> et Amir est </a:t>
                      </a:r>
                      <a:r>
                        <a:rPr lang="fr-FR" b="1" dirty="0">
                          <a:solidFill>
                            <a:srgbClr val="002060"/>
                          </a:solidFill>
                        </a:rPr>
                        <a:t>content</a:t>
                      </a:r>
                      <a:r>
                        <a:rPr lang="fr-FR" dirty="0">
                          <a:solidFill>
                            <a:srgbClr val="002060"/>
                          </a:solidFill>
                        </a:rPr>
                        <a:t>. C’est l’heure du déjeuner !</a:t>
                      </a:r>
                    </a:p>
                  </a:txBody>
                  <a:tcPr/>
                </a:tc>
                <a:extLst>
                  <a:ext uri="{0D108BD9-81ED-4DB2-BD59-A6C34878D82A}">
                    <a16:rowId xmlns:a16="http://schemas.microsoft.com/office/drawing/2014/main" val="3227819497"/>
                  </a:ext>
                </a:extLst>
              </a:tr>
              <a:tr h="2123658">
                <a:tc>
                  <a:txBody>
                    <a:bodyPr/>
                    <a:lstStyle/>
                    <a:p>
                      <a:r>
                        <a:rPr lang="fr-FR" dirty="0">
                          <a:solidFill>
                            <a:srgbClr val="002060"/>
                          </a:solidFill>
                        </a:rPr>
                        <a:t>5. Il est 14h30 et Amir a </a:t>
                      </a:r>
                      <a:r>
                        <a:rPr lang="fr-FR" b="1" dirty="0">
                          <a:solidFill>
                            <a:srgbClr val="002060"/>
                          </a:solidFill>
                        </a:rPr>
                        <a:t>chaud</a:t>
                      </a:r>
                      <a:r>
                        <a:rPr lang="fr-FR" dirty="0">
                          <a:solidFill>
                            <a:srgbClr val="002060"/>
                          </a:solidFill>
                        </a:rPr>
                        <a:t>, parce qu’il y a du soleil.</a:t>
                      </a:r>
                    </a:p>
                  </a:txBody>
                  <a:tcPr/>
                </a:tc>
                <a:tc>
                  <a:txBody>
                    <a:bodyPr/>
                    <a:lstStyle/>
                    <a:p>
                      <a:r>
                        <a:rPr lang="fr-FR" dirty="0">
                          <a:solidFill>
                            <a:srgbClr val="002060"/>
                          </a:solidFill>
                        </a:rPr>
                        <a:t>6. Il est 16h30 et il a </a:t>
                      </a:r>
                      <a:r>
                        <a:rPr lang="fr-FR" b="1" dirty="0">
                          <a:solidFill>
                            <a:srgbClr val="002060"/>
                          </a:solidFill>
                        </a:rPr>
                        <a:t>peur</a:t>
                      </a:r>
                      <a:r>
                        <a:rPr lang="fr-FR" dirty="0">
                          <a:solidFill>
                            <a:srgbClr val="002060"/>
                          </a:solidFill>
                        </a:rPr>
                        <a:t>. Il a un examen demain, donc il étudie beaucoup.</a:t>
                      </a:r>
                    </a:p>
                  </a:txBody>
                  <a:tcPr/>
                </a:tc>
                <a:tc>
                  <a:txBody>
                    <a:bodyPr/>
                    <a:lstStyle/>
                    <a:p>
                      <a:r>
                        <a:rPr lang="fr-FR" dirty="0">
                          <a:solidFill>
                            <a:srgbClr val="002060"/>
                          </a:solidFill>
                        </a:rPr>
                        <a:t>7. Il est 19h20 et Amir est </a:t>
                      </a:r>
                      <a:r>
                        <a:rPr lang="fr-FR" b="1" dirty="0">
                          <a:solidFill>
                            <a:srgbClr val="002060"/>
                          </a:solidFill>
                        </a:rPr>
                        <a:t>calme</a:t>
                      </a:r>
                      <a:r>
                        <a:rPr lang="fr-FR" dirty="0">
                          <a:solidFill>
                            <a:srgbClr val="002060"/>
                          </a:solidFill>
                        </a:rPr>
                        <a:t>. Il sait tout pour l’examen !</a:t>
                      </a:r>
                    </a:p>
                  </a:txBody>
                  <a:tcPr/>
                </a:tc>
                <a:tc>
                  <a:txBody>
                    <a:bodyPr/>
                    <a:lstStyle/>
                    <a:p>
                      <a:r>
                        <a:rPr lang="fr-FR" dirty="0">
                          <a:solidFill>
                            <a:srgbClr val="002060"/>
                          </a:solidFill>
                        </a:rPr>
                        <a:t>8. Il est 21h30 et Amir a </a:t>
                      </a:r>
                      <a:r>
                        <a:rPr lang="fr-FR" b="1" dirty="0">
                          <a:solidFill>
                            <a:srgbClr val="002060"/>
                          </a:solidFill>
                        </a:rPr>
                        <a:t>tort</a:t>
                      </a:r>
                      <a:r>
                        <a:rPr lang="fr-FR" dirty="0">
                          <a:solidFill>
                            <a:srgbClr val="002060"/>
                          </a:solidFill>
                        </a:rPr>
                        <a:t>. Il n’a pas appris le vocabulaire ! </a:t>
                      </a:r>
                    </a:p>
                  </a:txBody>
                  <a:tcPr/>
                </a:tc>
                <a:extLst>
                  <a:ext uri="{0D108BD9-81ED-4DB2-BD59-A6C34878D82A}">
                    <a16:rowId xmlns:a16="http://schemas.microsoft.com/office/drawing/2014/main" val="76181173"/>
                  </a:ext>
                </a:extLst>
              </a:tr>
            </a:tbl>
          </a:graphicData>
        </a:graphic>
      </p:graphicFrame>
      <p:pic>
        <p:nvPicPr>
          <p:cNvPr id="5" name="Picture 4">
            <a:extLst>
              <a:ext uri="{FF2B5EF4-FFF2-40B4-BE49-F238E27FC236}">
                <a16:creationId xmlns:a16="http://schemas.microsoft.com/office/drawing/2014/main" id="{12139856-8B25-4A89-B510-7A3E8A8106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79" y="2387543"/>
            <a:ext cx="1086604" cy="1024633"/>
          </a:xfrm>
          <a:prstGeom prst="rect">
            <a:avLst/>
          </a:prstGeom>
        </p:spPr>
      </p:pic>
      <p:pic>
        <p:nvPicPr>
          <p:cNvPr id="10" name="Picture 9">
            <a:extLst>
              <a:ext uri="{FF2B5EF4-FFF2-40B4-BE49-F238E27FC236}">
                <a16:creationId xmlns:a16="http://schemas.microsoft.com/office/drawing/2014/main" id="{D1FC2285-5BAD-4F99-922D-90DFEFF1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690988">
            <a:off x="3978123" y="2497682"/>
            <a:ext cx="462822" cy="925644"/>
          </a:xfrm>
          <a:prstGeom prst="rect">
            <a:avLst/>
          </a:prstGeom>
        </p:spPr>
      </p:pic>
      <p:pic>
        <p:nvPicPr>
          <p:cNvPr id="12" name="Picture 11">
            <a:extLst>
              <a:ext uri="{FF2B5EF4-FFF2-40B4-BE49-F238E27FC236}">
                <a16:creationId xmlns:a16="http://schemas.microsoft.com/office/drawing/2014/main" id="{9978F7F0-9FC6-4952-AD35-9C17ED4A67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5134" y="2193337"/>
            <a:ext cx="1186168" cy="1186168"/>
          </a:xfrm>
          <a:prstGeom prst="rect">
            <a:avLst/>
          </a:prstGeom>
        </p:spPr>
      </p:pic>
      <p:pic>
        <p:nvPicPr>
          <p:cNvPr id="14" name="Picture 13">
            <a:extLst>
              <a:ext uri="{FF2B5EF4-FFF2-40B4-BE49-F238E27FC236}">
                <a16:creationId xmlns:a16="http://schemas.microsoft.com/office/drawing/2014/main" id="{CCF05E7A-E5C5-48C8-A30B-68D667BD59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7028" y="2193337"/>
            <a:ext cx="1186168" cy="1186168"/>
          </a:xfrm>
          <a:prstGeom prst="rect">
            <a:avLst/>
          </a:prstGeom>
        </p:spPr>
      </p:pic>
      <p:pic>
        <p:nvPicPr>
          <p:cNvPr id="15" name="Picture 14">
            <a:extLst>
              <a:ext uri="{FF2B5EF4-FFF2-40B4-BE49-F238E27FC236}">
                <a16:creationId xmlns:a16="http://schemas.microsoft.com/office/drawing/2014/main" id="{8EC64159-FCBF-4443-819C-2B44734CE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9664" y="2193337"/>
            <a:ext cx="1186168" cy="1186168"/>
          </a:xfrm>
          <a:prstGeom prst="rect">
            <a:avLst/>
          </a:prstGeom>
        </p:spPr>
      </p:pic>
      <p:pic>
        <p:nvPicPr>
          <p:cNvPr id="16" name="Picture 15">
            <a:extLst>
              <a:ext uri="{FF2B5EF4-FFF2-40B4-BE49-F238E27FC236}">
                <a16:creationId xmlns:a16="http://schemas.microsoft.com/office/drawing/2014/main" id="{5717B045-23F7-4F21-A0AB-43A61AB5E3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4901" y="2536381"/>
            <a:ext cx="710406" cy="848246"/>
          </a:xfrm>
          <a:prstGeom prst="rect">
            <a:avLst/>
          </a:prstGeom>
        </p:spPr>
      </p:pic>
      <p:pic>
        <p:nvPicPr>
          <p:cNvPr id="18" name="Picture 17">
            <a:extLst>
              <a:ext uri="{FF2B5EF4-FFF2-40B4-BE49-F238E27FC236}">
                <a16:creationId xmlns:a16="http://schemas.microsoft.com/office/drawing/2014/main" id="{F53EE68E-6479-488F-A509-9AA8697914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9874" y="2226008"/>
            <a:ext cx="1186168" cy="1186168"/>
          </a:xfrm>
          <a:prstGeom prst="rect">
            <a:avLst/>
          </a:prstGeom>
        </p:spPr>
      </p:pic>
      <p:pic>
        <p:nvPicPr>
          <p:cNvPr id="19" name="Picture 18">
            <a:extLst>
              <a:ext uri="{FF2B5EF4-FFF2-40B4-BE49-F238E27FC236}">
                <a16:creationId xmlns:a16="http://schemas.microsoft.com/office/drawing/2014/main" id="{EE512BEE-78CA-478E-9390-FEB0FD6BFC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0792" y="2536381"/>
            <a:ext cx="1286454" cy="925644"/>
          </a:xfrm>
          <a:prstGeom prst="rect">
            <a:avLst/>
          </a:prstGeom>
        </p:spPr>
      </p:pic>
      <p:pic>
        <p:nvPicPr>
          <p:cNvPr id="21" name="Picture 20">
            <a:extLst>
              <a:ext uri="{FF2B5EF4-FFF2-40B4-BE49-F238E27FC236}">
                <a16:creationId xmlns:a16="http://schemas.microsoft.com/office/drawing/2014/main" id="{8A0327F2-3717-4D45-BE37-DAF31C17DB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7028" y="4370427"/>
            <a:ext cx="1186168" cy="1186168"/>
          </a:xfrm>
          <a:prstGeom prst="rect">
            <a:avLst/>
          </a:prstGeom>
        </p:spPr>
      </p:pic>
      <p:pic>
        <p:nvPicPr>
          <p:cNvPr id="22" name="Picture 21">
            <a:extLst>
              <a:ext uri="{FF2B5EF4-FFF2-40B4-BE49-F238E27FC236}">
                <a16:creationId xmlns:a16="http://schemas.microsoft.com/office/drawing/2014/main" id="{2A9829F7-48EE-49D0-B4D4-9277A9FDA4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7466" y="4485663"/>
            <a:ext cx="1247573" cy="1186169"/>
          </a:xfrm>
          <a:prstGeom prst="rect">
            <a:avLst/>
          </a:prstGeom>
        </p:spPr>
      </p:pic>
      <p:pic>
        <p:nvPicPr>
          <p:cNvPr id="24" name="Picture 23">
            <a:extLst>
              <a:ext uri="{FF2B5EF4-FFF2-40B4-BE49-F238E27FC236}">
                <a16:creationId xmlns:a16="http://schemas.microsoft.com/office/drawing/2014/main" id="{5B1A3A4E-9B46-447F-9514-FA6B4B8EF6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9727" y="4370427"/>
            <a:ext cx="1186168" cy="1186168"/>
          </a:xfrm>
          <a:prstGeom prst="rect">
            <a:avLst/>
          </a:prstGeom>
        </p:spPr>
      </p:pic>
      <p:pic>
        <p:nvPicPr>
          <p:cNvPr id="28" name="Picture 27">
            <a:extLst>
              <a:ext uri="{FF2B5EF4-FFF2-40B4-BE49-F238E27FC236}">
                <a16:creationId xmlns:a16="http://schemas.microsoft.com/office/drawing/2014/main" id="{F89A00AB-FEBE-46EC-A489-82B604CB1F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97866" y="4823586"/>
            <a:ext cx="866524" cy="848246"/>
          </a:xfrm>
          <a:prstGeom prst="rect">
            <a:avLst/>
          </a:prstGeom>
        </p:spPr>
      </p:pic>
      <p:pic>
        <p:nvPicPr>
          <p:cNvPr id="30" name="Picture 29">
            <a:extLst>
              <a:ext uri="{FF2B5EF4-FFF2-40B4-BE49-F238E27FC236}">
                <a16:creationId xmlns:a16="http://schemas.microsoft.com/office/drawing/2014/main" id="{05B93EEA-3091-4A8B-BFDD-7D5F536018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06274" y="4403413"/>
            <a:ext cx="1190383" cy="1190383"/>
          </a:xfrm>
          <a:prstGeom prst="rect">
            <a:avLst/>
          </a:prstGeom>
        </p:spPr>
      </p:pic>
      <p:pic>
        <p:nvPicPr>
          <p:cNvPr id="31" name="Picture 30">
            <a:extLst>
              <a:ext uri="{FF2B5EF4-FFF2-40B4-BE49-F238E27FC236}">
                <a16:creationId xmlns:a16="http://schemas.microsoft.com/office/drawing/2014/main" id="{1A14FB63-A4CC-4783-A40D-66174262C1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47801" y="4339724"/>
            <a:ext cx="1247573" cy="1247573"/>
          </a:xfrm>
          <a:prstGeom prst="rect">
            <a:avLst/>
          </a:prstGeom>
        </p:spPr>
      </p:pic>
      <p:pic>
        <p:nvPicPr>
          <p:cNvPr id="33" name="Picture 32">
            <a:extLst>
              <a:ext uri="{FF2B5EF4-FFF2-40B4-BE49-F238E27FC236}">
                <a16:creationId xmlns:a16="http://schemas.microsoft.com/office/drawing/2014/main" id="{77898E32-75A4-40D6-BA90-555866D4DC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49723" y="4485663"/>
            <a:ext cx="1272371" cy="848247"/>
          </a:xfrm>
          <a:prstGeom prst="rect">
            <a:avLst/>
          </a:prstGeom>
        </p:spPr>
      </p:pic>
      <p:pic>
        <p:nvPicPr>
          <p:cNvPr id="36" name="Picture 35">
            <a:extLst>
              <a:ext uri="{FF2B5EF4-FFF2-40B4-BE49-F238E27FC236}">
                <a16:creationId xmlns:a16="http://schemas.microsoft.com/office/drawing/2014/main" id="{EC5E0BE1-EFB8-41D6-A2BB-3A09B18A186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01934" y="4403413"/>
            <a:ext cx="1186168" cy="1186168"/>
          </a:xfrm>
          <a:prstGeom prst="rect">
            <a:avLst/>
          </a:prstGeom>
        </p:spPr>
      </p:pic>
    </p:spTree>
    <p:extLst>
      <p:ext uri="{BB962C8B-B14F-4D97-AF65-F5344CB8AC3E}">
        <p14:creationId xmlns:p14="http://schemas.microsoft.com/office/powerpoint/2010/main" val="521218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719592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indent="-342900">
              <a:buFont typeface="Arial" panose="020B0604020202020204" pitchFamily="34" charset="0"/>
              <a:buChar char="•"/>
              <a:defRPr/>
            </a:pP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hlinkClick r:id="rId3"/>
              </a:rPr>
              <a:t>Questions: Subject-</a:t>
            </a:r>
            <a:r>
              <a:rPr lang="en-GB" dirty="0">
                <a:solidFill>
                  <a:srgbClr val="002060"/>
                </a:solidFill>
                <a:latin typeface="Century Gothic" panose="020B0502020202020204" pitchFamily="34" charset="0"/>
                <a:cs typeface="Arial"/>
                <a:sym typeface="Arial"/>
                <a:hlinkClick r:id="rId3"/>
              </a:rPr>
              <a:t>verb inversion</a:t>
            </a:r>
            <a:endPar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To have and to be: 1</a:t>
            </a:r>
            <a:r>
              <a:rPr kumimoji="0" lang="en-GB" sz="18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st</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and 3</a:t>
            </a:r>
            <a:r>
              <a:rPr kumimoji="0" lang="en-GB" sz="18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rd</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singular </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pic>
        <p:nvPicPr>
          <p:cNvPr id="9" name="Picture 8" descr="Diagram&#10;&#10;Description automatically generated">
            <a:extLst>
              <a:ext uri="{FF2B5EF4-FFF2-40B4-BE49-F238E27FC236}">
                <a16:creationId xmlns:a16="http://schemas.microsoft.com/office/drawing/2014/main" id="{0AF7EDFB-160A-4B13-818C-B5C697A9EE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8622" y="2461947"/>
            <a:ext cx="6427087" cy="3616076"/>
          </a:xfrm>
          <a:prstGeom prst="rect">
            <a:avLst/>
          </a:prstGeom>
        </p:spPr>
      </p:pic>
    </p:spTree>
    <p:extLst>
      <p:ext uri="{BB962C8B-B14F-4D97-AF65-F5344CB8AC3E}">
        <p14:creationId xmlns:p14="http://schemas.microsoft.com/office/powerpoint/2010/main" val="3624129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Term 1.2, Week 7)</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7" name="TextBox 12">
            <a:extLst>
              <a:ext uri="{FF2B5EF4-FFF2-40B4-BE49-F238E27FC236}">
                <a16:creationId xmlns:a16="http://schemas.microsoft.com/office/drawing/2014/main" id="{1ECF4764-B4FC-4F58-9A6C-742B9E38A0D8}"/>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6"/>
              </a:rPr>
              <a:t>Audio file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TextBox 6">
            <a:extLst>
              <a:ext uri="{FF2B5EF4-FFF2-40B4-BE49-F238E27FC236}">
                <a16:creationId xmlns:a16="http://schemas.microsoft.com/office/drawing/2014/main" id="{40EA89ED-648B-4EEA-8982-DD6C761E493C}"/>
              </a:ext>
            </a:extLst>
          </p:cNvPr>
          <p:cNvSpPr txBox="1"/>
          <p:nvPr/>
        </p:nvSpPr>
        <p:spPr>
          <a:xfrm>
            <a:off x="175149" y="2817339"/>
            <a:ext cx="30753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Audio file QR code:</a:t>
            </a: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7"/>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9">
            <a:extLst>
              <a:ext uri="{FF2B5EF4-FFF2-40B4-BE49-F238E27FC236}">
                <a16:creationId xmlns:a16="http://schemas.microsoft.com/office/drawing/2014/main" id="{99D3DB3D-063A-44FB-9C93-A65627A6E32C}"/>
              </a:ext>
            </a:extLst>
          </p:cNvPr>
          <p:cNvSpPr txBox="1"/>
          <p:nvPr/>
        </p:nvSpPr>
        <p:spPr>
          <a:xfrm>
            <a:off x="175149" y="4503068"/>
            <a:ext cx="1033840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8"/>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8"/>
              </a:rPr>
            </a:b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2FE054F8-DF67-43F3-893B-5A5A9DF81F7F}"/>
              </a:ext>
            </a:extLst>
          </p:cNvPr>
          <p:cNvSpPr/>
          <p:nvPr/>
        </p:nvSpPr>
        <p:spPr>
          <a:xfrm>
            <a:off x="175149" y="5405255"/>
            <a:ext cx="11066804" cy="113877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addition, revisit: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hlinkClick r:id="rId9"/>
              </a:rPr>
              <a:t>Year 9 Term 1.2 Week 1</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hlinkClick r:id="rId10"/>
              </a:rPr>
              <a:t>Year 8 Term 3.2 Week 6</a:t>
            </a:r>
            <a:b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b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3" name="Picture 2" descr="Qr code&#10;&#10;Description automatically generated">
            <a:extLst>
              <a:ext uri="{FF2B5EF4-FFF2-40B4-BE49-F238E27FC236}">
                <a16:creationId xmlns:a16="http://schemas.microsoft.com/office/drawing/2014/main" id="{4BD9F3A6-52F2-406F-9192-B83F3483CE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73235" y="2065568"/>
            <a:ext cx="1905000" cy="1905000"/>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286999" y="249868"/>
            <a:ext cx="1622921" cy="41514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5" name="TextBox 4">
            <a:extLst>
              <a:ext uri="{FF2B5EF4-FFF2-40B4-BE49-F238E27FC236}">
                <a16:creationId xmlns:a16="http://schemas.microsoft.com/office/drawing/2014/main" id="{4717BBD5-A39E-4B0D-8BB1-370ACCB1C8C4}"/>
              </a:ext>
            </a:extLst>
          </p:cNvPr>
          <p:cNvSpPr txBox="1"/>
          <p:nvPr/>
        </p:nvSpPr>
        <p:spPr>
          <a:xfrm>
            <a:off x="130623" y="1296101"/>
            <a:ext cx="5004137" cy="461665"/>
          </a:xfrm>
          <a:prstGeom prst="rect">
            <a:avLst/>
          </a:prstGeom>
          <a:noFill/>
        </p:spPr>
        <p:txBody>
          <a:bodyPr wrap="square" rtlCol="0">
            <a:spAutoFit/>
          </a:bodyPr>
          <a:lstStyle/>
          <a:p>
            <a:r>
              <a:rPr lang="fr-FR" sz="2400" b="1" dirty="0">
                <a:solidFill>
                  <a:schemeClr val="accent5">
                    <a:lumMod val="50000"/>
                  </a:schemeClr>
                </a:solidFill>
              </a:rPr>
              <a:t>V</a:t>
            </a:r>
            <a:r>
              <a:rPr lang="fr-FR" sz="2400" b="1" dirty="0">
                <a:solidFill>
                  <a:schemeClr val="accent2"/>
                </a:solidFill>
              </a:rPr>
              <a:t>in</a:t>
            </a:r>
            <a:r>
              <a:rPr lang="fr-FR" sz="2400" b="1" dirty="0">
                <a:solidFill>
                  <a:schemeClr val="accent5">
                    <a:lumMod val="50000"/>
                  </a:schemeClr>
                </a:solidFill>
              </a:rPr>
              <a:t>gt </a:t>
            </a:r>
            <a:r>
              <a:rPr lang="fr-FR" sz="2400" dirty="0" err="1">
                <a:solidFill>
                  <a:schemeClr val="accent5">
                    <a:lumMod val="50000"/>
                  </a:schemeClr>
                </a:solidFill>
              </a:rPr>
              <a:t>contains</a:t>
            </a:r>
            <a:r>
              <a:rPr lang="fr-FR" sz="2400" dirty="0">
                <a:solidFill>
                  <a:schemeClr val="accent5">
                    <a:lumMod val="50000"/>
                  </a:schemeClr>
                </a:solidFill>
              </a:rPr>
              <a:t> SSC [</a:t>
            </a:r>
            <a:r>
              <a:rPr lang="fr-FR" sz="2400" dirty="0" err="1">
                <a:solidFill>
                  <a:schemeClr val="accent5">
                    <a:lumMod val="50000"/>
                  </a:schemeClr>
                </a:solidFill>
              </a:rPr>
              <a:t>ain</a:t>
            </a:r>
            <a:r>
              <a:rPr lang="fr-FR" sz="2400" dirty="0">
                <a:solidFill>
                  <a:schemeClr val="accent5">
                    <a:lumMod val="50000"/>
                  </a:schemeClr>
                </a:solidFill>
              </a:rPr>
              <a:t>/in].</a:t>
            </a:r>
            <a:endParaRPr lang="fr-FR" sz="2400" b="1" dirty="0">
              <a:solidFill>
                <a:schemeClr val="accent5">
                  <a:lumMod val="50000"/>
                </a:schemeClr>
              </a:solidFill>
            </a:endParaRPr>
          </a:p>
        </p:txBody>
      </p:sp>
      <p:sp>
        <p:nvSpPr>
          <p:cNvPr id="32" name="TextBox 31">
            <a:extLst>
              <a:ext uri="{FF2B5EF4-FFF2-40B4-BE49-F238E27FC236}">
                <a16:creationId xmlns:a16="http://schemas.microsoft.com/office/drawing/2014/main" id="{158BF7BC-5E0A-481F-BEF6-64FE46FEFD54}"/>
              </a:ext>
            </a:extLst>
          </p:cNvPr>
          <p:cNvSpPr txBox="1"/>
          <p:nvPr/>
        </p:nvSpPr>
        <p:spPr>
          <a:xfrm>
            <a:off x="119919" y="2004927"/>
            <a:ext cx="3314700" cy="461665"/>
          </a:xfrm>
          <a:prstGeom prst="rect">
            <a:avLst/>
          </a:prstGeom>
          <a:noFill/>
        </p:spPr>
        <p:txBody>
          <a:bodyPr wrap="square">
            <a:spAutoFit/>
          </a:bodyPr>
          <a:lstStyle/>
          <a:p>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Practise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saying</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lang="fr-FR" dirty="0"/>
          </a:p>
        </p:txBody>
      </p:sp>
      <p:sp>
        <p:nvSpPr>
          <p:cNvPr id="33" name="TextBox 32">
            <a:extLst>
              <a:ext uri="{FF2B5EF4-FFF2-40B4-BE49-F238E27FC236}">
                <a16:creationId xmlns:a16="http://schemas.microsoft.com/office/drawing/2014/main" id="{6AB12BDA-F6A0-4E9F-B47F-1DD600505681}"/>
              </a:ext>
            </a:extLst>
          </p:cNvPr>
          <p:cNvSpPr txBox="1"/>
          <p:nvPr/>
        </p:nvSpPr>
        <p:spPr>
          <a:xfrm>
            <a:off x="3711270" y="2004927"/>
            <a:ext cx="996953" cy="461665"/>
          </a:xfrm>
          <a:prstGeom prst="rect">
            <a:avLst/>
          </a:prstGeom>
          <a:noFill/>
        </p:spPr>
        <p:txBody>
          <a:bodyPr wrap="square">
            <a:spAutoFit/>
          </a:bodyPr>
          <a:lstStyle/>
          <a:p>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fr-FR"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in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gt</a:t>
            </a:r>
            <a:endParaRPr lang="fr-FR" dirty="0"/>
          </a:p>
        </p:txBody>
      </p:sp>
      <p:sp>
        <p:nvSpPr>
          <p:cNvPr id="34" name="TextBox 33">
            <a:extLst>
              <a:ext uri="{FF2B5EF4-FFF2-40B4-BE49-F238E27FC236}">
                <a16:creationId xmlns:a16="http://schemas.microsoft.com/office/drawing/2014/main" id="{6523D6AF-B70A-4D5E-8F7F-C56249E4604C}"/>
              </a:ext>
            </a:extLst>
          </p:cNvPr>
          <p:cNvSpPr txBox="1"/>
          <p:nvPr/>
        </p:nvSpPr>
        <p:spPr>
          <a:xfrm>
            <a:off x="5555413" y="2004927"/>
            <a:ext cx="996953" cy="461665"/>
          </a:xfrm>
          <a:prstGeom prst="rect">
            <a:avLst/>
          </a:prstGeom>
          <a:noFill/>
        </p:spPr>
        <p:txBody>
          <a:bodyPr wrap="square">
            <a:spAutoFit/>
          </a:bodyPr>
          <a:lstStyle/>
          <a:p>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fr-FR"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in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gt</a:t>
            </a:r>
            <a:endParaRPr lang="fr-FR" dirty="0"/>
          </a:p>
        </p:txBody>
      </p:sp>
      <p:sp>
        <p:nvSpPr>
          <p:cNvPr id="35" name="TextBox 34">
            <a:extLst>
              <a:ext uri="{FF2B5EF4-FFF2-40B4-BE49-F238E27FC236}">
                <a16:creationId xmlns:a16="http://schemas.microsoft.com/office/drawing/2014/main" id="{179E6989-B264-4486-89A6-64A949C63DD8}"/>
              </a:ext>
            </a:extLst>
          </p:cNvPr>
          <p:cNvSpPr txBox="1"/>
          <p:nvPr/>
        </p:nvSpPr>
        <p:spPr>
          <a:xfrm>
            <a:off x="7355633" y="2004927"/>
            <a:ext cx="996953" cy="461665"/>
          </a:xfrm>
          <a:prstGeom prst="rect">
            <a:avLst/>
          </a:prstGeom>
          <a:noFill/>
        </p:spPr>
        <p:txBody>
          <a:bodyPr wrap="square">
            <a:spAutoFit/>
          </a:bodyPr>
          <a:lstStyle/>
          <a:p>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fr-FR"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in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gt</a:t>
            </a:r>
            <a:endParaRPr lang="fr-FR" dirty="0"/>
          </a:p>
        </p:txBody>
      </p:sp>
      <p:sp>
        <p:nvSpPr>
          <p:cNvPr id="36" name="TextBox 35">
            <a:extLst>
              <a:ext uri="{FF2B5EF4-FFF2-40B4-BE49-F238E27FC236}">
                <a16:creationId xmlns:a16="http://schemas.microsoft.com/office/drawing/2014/main" id="{71272BA8-25BA-4BBA-ADB5-C64B3567A8BB}"/>
              </a:ext>
            </a:extLst>
          </p:cNvPr>
          <p:cNvSpPr txBox="1"/>
          <p:nvPr/>
        </p:nvSpPr>
        <p:spPr>
          <a:xfrm>
            <a:off x="119919" y="2714405"/>
            <a:ext cx="5320218" cy="461665"/>
          </a:xfrm>
          <a:prstGeom prst="rect">
            <a:avLst/>
          </a:prstGeom>
          <a:noFill/>
        </p:spPr>
        <p:txBody>
          <a:bodyPr wrap="square">
            <a:spAutoFit/>
          </a:bodyPr>
          <a:lstStyle/>
          <a:p>
            <a:pPr lvl="0">
              <a:defRPr/>
            </a:pPr>
            <a:r>
              <a:rPr lang="fr-FR" sz="2400" b="1" dirty="0">
                <a:solidFill>
                  <a:srgbClr val="4472C4">
                    <a:lumMod val="50000"/>
                  </a:srgbClr>
                </a:solidFill>
              </a:rPr>
              <a:t>Tr</a:t>
            </a:r>
            <a:r>
              <a:rPr lang="fr-FR" sz="2400" b="1" dirty="0">
                <a:solidFill>
                  <a:schemeClr val="accent2"/>
                </a:solidFill>
              </a:rPr>
              <a:t>en</a:t>
            </a:r>
            <a:r>
              <a:rPr lang="fr-FR" sz="2400" b="1" dirty="0">
                <a:solidFill>
                  <a:srgbClr val="4472C4">
                    <a:lumMod val="50000"/>
                  </a:srgbClr>
                </a:solidFill>
              </a:rPr>
              <a:t>te</a:t>
            </a:r>
            <a:r>
              <a:rPr lang="fr-FR" sz="2400" dirty="0">
                <a:solidFill>
                  <a:srgbClr val="4472C4">
                    <a:lumMod val="50000"/>
                  </a:srgbClr>
                </a:solidFill>
              </a:rPr>
              <a:t> </a:t>
            </a:r>
            <a:r>
              <a:rPr lang="fr-FR" sz="2400" dirty="0" err="1">
                <a:solidFill>
                  <a:srgbClr val="4472C4">
                    <a:lumMod val="50000"/>
                  </a:srgbClr>
                </a:solidFill>
              </a:rPr>
              <a:t>contains</a:t>
            </a:r>
            <a:r>
              <a:rPr lang="fr-FR" sz="2400" dirty="0">
                <a:solidFill>
                  <a:srgbClr val="4472C4">
                    <a:lumMod val="50000"/>
                  </a:srgbClr>
                </a:solidFill>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SSC [en/an].</a:t>
            </a:r>
          </a:p>
        </p:txBody>
      </p:sp>
      <p:sp>
        <p:nvSpPr>
          <p:cNvPr id="37" name="TextBox 36">
            <a:extLst>
              <a:ext uri="{FF2B5EF4-FFF2-40B4-BE49-F238E27FC236}">
                <a16:creationId xmlns:a16="http://schemas.microsoft.com/office/drawing/2014/main" id="{8A92E665-5566-4192-9B48-5FC820001906}"/>
              </a:ext>
            </a:extLst>
          </p:cNvPr>
          <p:cNvSpPr txBox="1"/>
          <p:nvPr/>
        </p:nvSpPr>
        <p:spPr>
          <a:xfrm>
            <a:off x="119919" y="3423557"/>
            <a:ext cx="2933700" cy="461665"/>
          </a:xfrm>
          <a:prstGeom prst="rect">
            <a:avLst/>
          </a:prstGeom>
          <a:noFill/>
        </p:spPr>
        <p:txBody>
          <a:bodyPr wrap="square">
            <a:spAutoFit/>
          </a:bodyPr>
          <a:lstStyle/>
          <a:p>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Practise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saying</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lang="fr-FR" dirty="0"/>
          </a:p>
        </p:txBody>
      </p:sp>
      <p:sp>
        <p:nvSpPr>
          <p:cNvPr id="39" name="TextBox 38">
            <a:extLst>
              <a:ext uri="{FF2B5EF4-FFF2-40B4-BE49-F238E27FC236}">
                <a16:creationId xmlns:a16="http://schemas.microsoft.com/office/drawing/2014/main" id="{8B55ED9D-6CE4-4FED-BD7D-16AD1DCFD3D3}"/>
              </a:ext>
            </a:extLst>
          </p:cNvPr>
          <p:cNvSpPr txBox="1"/>
          <p:nvPr/>
        </p:nvSpPr>
        <p:spPr>
          <a:xfrm>
            <a:off x="3782246" y="3425270"/>
            <a:ext cx="1143000" cy="461665"/>
          </a:xfrm>
          <a:prstGeom prst="rect">
            <a:avLst/>
          </a:prstGeom>
          <a:noFill/>
        </p:spPr>
        <p:txBody>
          <a:bodyPr wrap="square">
            <a:spAutoFit/>
          </a:bodyPr>
          <a:lstStyle/>
          <a:p>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t>
            </a:r>
            <a:r>
              <a:rPr kumimoji="0" lang="fr-FR"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en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a:t>
            </a:r>
            <a:endParaRPr lang="fr-FR" dirty="0"/>
          </a:p>
        </p:txBody>
      </p:sp>
      <p:sp>
        <p:nvSpPr>
          <p:cNvPr id="40" name="TextBox 39">
            <a:extLst>
              <a:ext uri="{FF2B5EF4-FFF2-40B4-BE49-F238E27FC236}">
                <a16:creationId xmlns:a16="http://schemas.microsoft.com/office/drawing/2014/main" id="{A418777C-D8F2-40B2-9069-F9CA4670AA89}"/>
              </a:ext>
            </a:extLst>
          </p:cNvPr>
          <p:cNvSpPr txBox="1"/>
          <p:nvPr/>
        </p:nvSpPr>
        <p:spPr>
          <a:xfrm>
            <a:off x="5616438" y="3419020"/>
            <a:ext cx="1143000" cy="461665"/>
          </a:xfrm>
          <a:prstGeom prst="rect">
            <a:avLst/>
          </a:prstGeom>
          <a:noFill/>
        </p:spPr>
        <p:txBody>
          <a:bodyPr wrap="square">
            <a:spAutoFit/>
          </a:bodyPr>
          <a:lstStyle/>
          <a:p>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t>
            </a:r>
            <a:r>
              <a:rPr kumimoji="0" lang="fr-FR"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en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a:t>
            </a:r>
            <a:endParaRPr lang="fr-FR" dirty="0"/>
          </a:p>
        </p:txBody>
      </p:sp>
      <p:sp>
        <p:nvSpPr>
          <p:cNvPr id="41" name="TextBox 40">
            <a:extLst>
              <a:ext uri="{FF2B5EF4-FFF2-40B4-BE49-F238E27FC236}">
                <a16:creationId xmlns:a16="http://schemas.microsoft.com/office/drawing/2014/main" id="{E363733F-F306-47FA-A2DF-C093973251D0}"/>
              </a:ext>
            </a:extLst>
          </p:cNvPr>
          <p:cNvSpPr txBox="1"/>
          <p:nvPr/>
        </p:nvSpPr>
        <p:spPr>
          <a:xfrm>
            <a:off x="7450630" y="3424614"/>
            <a:ext cx="1143000" cy="461665"/>
          </a:xfrm>
          <a:prstGeom prst="rect">
            <a:avLst/>
          </a:prstGeom>
          <a:noFill/>
        </p:spPr>
        <p:txBody>
          <a:bodyPr wrap="square">
            <a:spAutoFit/>
          </a:bodyPr>
          <a:lstStyle/>
          <a:p>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t>
            </a:r>
            <a:r>
              <a:rPr kumimoji="0" lang="fr-FR"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en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a:t>
            </a:r>
            <a:endParaRPr lang="fr-FR" dirty="0"/>
          </a:p>
        </p:txBody>
      </p:sp>
      <p:sp>
        <p:nvSpPr>
          <p:cNvPr id="43" name="TextBox 42">
            <a:extLst>
              <a:ext uri="{FF2B5EF4-FFF2-40B4-BE49-F238E27FC236}">
                <a16:creationId xmlns:a16="http://schemas.microsoft.com/office/drawing/2014/main" id="{15909281-99F4-4489-A404-EF9E14BC5BDA}"/>
              </a:ext>
            </a:extLst>
          </p:cNvPr>
          <p:cNvSpPr txBox="1"/>
          <p:nvPr/>
        </p:nvSpPr>
        <p:spPr>
          <a:xfrm>
            <a:off x="112541" y="4132709"/>
            <a:ext cx="473862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Now</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practise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both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together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4" name="TextBox 43">
            <a:extLst>
              <a:ext uri="{FF2B5EF4-FFF2-40B4-BE49-F238E27FC236}">
                <a16:creationId xmlns:a16="http://schemas.microsoft.com/office/drawing/2014/main" id="{3CDFA0A5-1FDD-473D-BEAF-C39A9F242F47}"/>
              </a:ext>
            </a:extLst>
          </p:cNvPr>
          <p:cNvSpPr txBox="1"/>
          <p:nvPr/>
        </p:nvSpPr>
        <p:spPr>
          <a:xfrm>
            <a:off x="130623" y="4841861"/>
            <a:ext cx="996953" cy="461665"/>
          </a:xfrm>
          <a:prstGeom prst="rect">
            <a:avLst/>
          </a:prstGeom>
          <a:noFill/>
        </p:spPr>
        <p:txBody>
          <a:bodyPr wrap="square">
            <a:spAutoFit/>
          </a:bodyPr>
          <a:lstStyle/>
          <a:p>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vingt</a:t>
            </a:r>
            <a:endParaRPr lang="fr-FR" dirty="0"/>
          </a:p>
        </p:txBody>
      </p:sp>
      <p:sp>
        <p:nvSpPr>
          <p:cNvPr id="45" name="TextBox 44">
            <a:extLst>
              <a:ext uri="{FF2B5EF4-FFF2-40B4-BE49-F238E27FC236}">
                <a16:creationId xmlns:a16="http://schemas.microsoft.com/office/drawing/2014/main" id="{7326087C-E76B-48E3-B20E-23134FAFEF60}"/>
              </a:ext>
            </a:extLst>
          </p:cNvPr>
          <p:cNvSpPr txBox="1"/>
          <p:nvPr/>
        </p:nvSpPr>
        <p:spPr>
          <a:xfrm>
            <a:off x="1277372" y="4841727"/>
            <a:ext cx="1143000" cy="461665"/>
          </a:xfrm>
          <a:prstGeom prst="rect">
            <a:avLst/>
          </a:prstGeom>
          <a:noFill/>
        </p:spPr>
        <p:txBody>
          <a:bodyPr wrap="square">
            <a:spAutoFit/>
          </a:bodyPr>
          <a:lstStyle/>
          <a:p>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trente</a:t>
            </a:r>
            <a:endParaRPr lang="fr-FR" dirty="0"/>
          </a:p>
        </p:txBody>
      </p:sp>
      <p:sp>
        <p:nvSpPr>
          <p:cNvPr id="46" name="TextBox 45">
            <a:extLst>
              <a:ext uri="{FF2B5EF4-FFF2-40B4-BE49-F238E27FC236}">
                <a16:creationId xmlns:a16="http://schemas.microsoft.com/office/drawing/2014/main" id="{1E56B0F5-A949-4A44-97B4-3CE39F9B5ADE}"/>
              </a:ext>
            </a:extLst>
          </p:cNvPr>
          <p:cNvSpPr txBox="1"/>
          <p:nvPr/>
        </p:nvSpPr>
        <p:spPr>
          <a:xfrm>
            <a:off x="2551443" y="4841727"/>
            <a:ext cx="996953" cy="461665"/>
          </a:xfrm>
          <a:prstGeom prst="rect">
            <a:avLst/>
          </a:prstGeom>
          <a:noFill/>
        </p:spPr>
        <p:txBody>
          <a:bodyPr wrap="square">
            <a:spAutoFit/>
          </a:bodyPr>
          <a:lstStyle/>
          <a:p>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vingt</a:t>
            </a:r>
            <a:endParaRPr lang="fr-FR" dirty="0"/>
          </a:p>
        </p:txBody>
      </p:sp>
      <p:sp>
        <p:nvSpPr>
          <p:cNvPr id="47" name="TextBox 46">
            <a:extLst>
              <a:ext uri="{FF2B5EF4-FFF2-40B4-BE49-F238E27FC236}">
                <a16:creationId xmlns:a16="http://schemas.microsoft.com/office/drawing/2014/main" id="{CFDBF232-6464-4510-9816-75872C7225EF}"/>
              </a:ext>
            </a:extLst>
          </p:cNvPr>
          <p:cNvSpPr txBox="1"/>
          <p:nvPr/>
        </p:nvSpPr>
        <p:spPr>
          <a:xfrm>
            <a:off x="3679467" y="4841727"/>
            <a:ext cx="1143000" cy="461665"/>
          </a:xfrm>
          <a:prstGeom prst="rect">
            <a:avLst/>
          </a:prstGeom>
          <a:noFill/>
        </p:spPr>
        <p:txBody>
          <a:bodyPr wrap="square">
            <a:spAutoFit/>
          </a:bodyPr>
          <a:lstStyle/>
          <a:p>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trente</a:t>
            </a:r>
            <a:endParaRPr lang="fr-FR" dirty="0"/>
          </a:p>
        </p:txBody>
      </p:sp>
      <p:sp>
        <p:nvSpPr>
          <p:cNvPr id="49" name="TextBox 48">
            <a:extLst>
              <a:ext uri="{FF2B5EF4-FFF2-40B4-BE49-F238E27FC236}">
                <a16:creationId xmlns:a16="http://schemas.microsoft.com/office/drawing/2014/main" id="{77176C08-DF0C-438C-9ABB-624F8E871933}"/>
              </a:ext>
            </a:extLst>
          </p:cNvPr>
          <p:cNvSpPr txBox="1"/>
          <p:nvPr/>
        </p:nvSpPr>
        <p:spPr>
          <a:xfrm>
            <a:off x="4953538" y="4841727"/>
            <a:ext cx="1143000" cy="461665"/>
          </a:xfrm>
          <a:prstGeom prst="rect">
            <a:avLst/>
          </a:prstGeom>
          <a:noFill/>
        </p:spPr>
        <p:txBody>
          <a:bodyPr wrap="square">
            <a:spAutoFit/>
          </a:bodyPr>
          <a:lstStyle/>
          <a:p>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trente</a:t>
            </a:r>
            <a:endParaRPr lang="fr-FR" dirty="0"/>
          </a:p>
        </p:txBody>
      </p:sp>
      <p:sp>
        <p:nvSpPr>
          <p:cNvPr id="50" name="TextBox 49">
            <a:extLst>
              <a:ext uri="{FF2B5EF4-FFF2-40B4-BE49-F238E27FC236}">
                <a16:creationId xmlns:a16="http://schemas.microsoft.com/office/drawing/2014/main" id="{574B5954-DF40-4004-A50E-E20671806B82}"/>
              </a:ext>
            </a:extLst>
          </p:cNvPr>
          <p:cNvSpPr txBox="1"/>
          <p:nvPr/>
        </p:nvSpPr>
        <p:spPr>
          <a:xfrm>
            <a:off x="6227609" y="4841727"/>
            <a:ext cx="996953" cy="461665"/>
          </a:xfrm>
          <a:prstGeom prst="rect">
            <a:avLst/>
          </a:prstGeom>
          <a:noFill/>
        </p:spPr>
        <p:txBody>
          <a:bodyPr wrap="square">
            <a:spAutoFit/>
          </a:bodyPr>
          <a:lstStyle/>
          <a:p>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vingt</a:t>
            </a:r>
            <a:endParaRPr lang="fr-FR" dirty="0"/>
          </a:p>
        </p:txBody>
      </p:sp>
      <p:sp>
        <p:nvSpPr>
          <p:cNvPr id="51" name="TextBox 50">
            <a:extLst>
              <a:ext uri="{FF2B5EF4-FFF2-40B4-BE49-F238E27FC236}">
                <a16:creationId xmlns:a16="http://schemas.microsoft.com/office/drawing/2014/main" id="{D80530E4-2398-49D2-82FF-E34537CB6C69}"/>
              </a:ext>
            </a:extLst>
          </p:cNvPr>
          <p:cNvSpPr txBox="1"/>
          <p:nvPr/>
        </p:nvSpPr>
        <p:spPr>
          <a:xfrm>
            <a:off x="7355633" y="4841727"/>
            <a:ext cx="1143000" cy="461665"/>
          </a:xfrm>
          <a:prstGeom prst="rect">
            <a:avLst/>
          </a:prstGeom>
          <a:noFill/>
        </p:spPr>
        <p:txBody>
          <a:bodyPr wrap="square">
            <a:spAutoFit/>
          </a:bodyPr>
          <a:lstStyle/>
          <a:p>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trente</a:t>
            </a:r>
            <a:endParaRPr lang="fr-FR" dirty="0"/>
          </a:p>
        </p:txBody>
      </p:sp>
      <p:sp>
        <p:nvSpPr>
          <p:cNvPr id="52" name="TextBox 51">
            <a:extLst>
              <a:ext uri="{FF2B5EF4-FFF2-40B4-BE49-F238E27FC236}">
                <a16:creationId xmlns:a16="http://schemas.microsoft.com/office/drawing/2014/main" id="{B02E8B5E-2C5D-420F-A668-899E5DB90481}"/>
              </a:ext>
            </a:extLst>
          </p:cNvPr>
          <p:cNvSpPr txBox="1"/>
          <p:nvPr/>
        </p:nvSpPr>
        <p:spPr>
          <a:xfrm>
            <a:off x="8629704" y="4841727"/>
            <a:ext cx="996953" cy="461665"/>
          </a:xfrm>
          <a:prstGeom prst="rect">
            <a:avLst/>
          </a:prstGeom>
          <a:noFill/>
        </p:spPr>
        <p:txBody>
          <a:bodyPr wrap="square">
            <a:spAutoFit/>
          </a:bodyPr>
          <a:lstStyle/>
          <a:p>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vingt</a:t>
            </a:r>
            <a:endParaRPr lang="fr-FR" dirty="0"/>
          </a:p>
        </p:txBody>
      </p:sp>
      <p:sp>
        <p:nvSpPr>
          <p:cNvPr id="53" name="TextBox 52">
            <a:extLst>
              <a:ext uri="{FF2B5EF4-FFF2-40B4-BE49-F238E27FC236}">
                <a16:creationId xmlns:a16="http://schemas.microsoft.com/office/drawing/2014/main" id="{B8EA5C8F-5B70-40F9-A3C3-C071C9B6CD33}"/>
              </a:ext>
            </a:extLst>
          </p:cNvPr>
          <p:cNvSpPr txBox="1"/>
          <p:nvPr/>
        </p:nvSpPr>
        <p:spPr>
          <a:xfrm>
            <a:off x="9757728" y="4841727"/>
            <a:ext cx="996953" cy="461665"/>
          </a:xfrm>
          <a:prstGeom prst="rect">
            <a:avLst/>
          </a:prstGeom>
          <a:noFill/>
        </p:spPr>
        <p:txBody>
          <a:bodyPr wrap="square">
            <a:spAutoFit/>
          </a:bodyPr>
          <a:lstStyle/>
          <a:p>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vingt</a:t>
            </a:r>
            <a:endParaRPr lang="fr-FR" dirty="0"/>
          </a:p>
        </p:txBody>
      </p:sp>
      <p:sp>
        <p:nvSpPr>
          <p:cNvPr id="54" name="TextBox 53">
            <a:extLst>
              <a:ext uri="{FF2B5EF4-FFF2-40B4-BE49-F238E27FC236}">
                <a16:creationId xmlns:a16="http://schemas.microsoft.com/office/drawing/2014/main" id="{3E297F12-DF6F-476C-9B89-FE6A450FBABE}"/>
              </a:ext>
            </a:extLst>
          </p:cNvPr>
          <p:cNvSpPr txBox="1"/>
          <p:nvPr/>
        </p:nvSpPr>
        <p:spPr>
          <a:xfrm>
            <a:off x="10885756" y="4841727"/>
            <a:ext cx="1143000" cy="461665"/>
          </a:xfrm>
          <a:prstGeom prst="rect">
            <a:avLst/>
          </a:prstGeom>
          <a:noFill/>
        </p:spPr>
        <p:txBody>
          <a:bodyPr wrap="square">
            <a:spAutoFit/>
          </a:bodyPr>
          <a:lstStyle/>
          <a:p>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trente</a:t>
            </a:r>
            <a:endParaRPr lang="fr-FR" dirty="0"/>
          </a:p>
        </p:txBody>
      </p:sp>
      <p:sp>
        <p:nvSpPr>
          <p:cNvPr id="56" name="TextBox 55">
            <a:extLst>
              <a:ext uri="{FF2B5EF4-FFF2-40B4-BE49-F238E27FC236}">
                <a16:creationId xmlns:a16="http://schemas.microsoft.com/office/drawing/2014/main" id="{6903A0AA-265E-4DC4-866F-03A93A7B7428}"/>
              </a:ext>
            </a:extLst>
          </p:cNvPr>
          <p:cNvSpPr txBox="1"/>
          <p:nvPr/>
        </p:nvSpPr>
        <p:spPr>
          <a:xfrm>
            <a:off x="119919" y="5551014"/>
            <a:ext cx="109982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4472C4">
                    <a:lumMod val="50000"/>
                  </a:srgbClr>
                </a:solidFill>
                <a:latin typeface="Century Gothic" panose="020F0302020204030204"/>
              </a:rPr>
              <a:t>C</a:t>
            </a:r>
            <a:r>
              <a:rPr kumimoji="0" lang="fr-FR"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in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a:t>
            </a:r>
            <a:r>
              <a:rPr kumimoji="0" lang="fr-FR"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an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has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both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these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SSCs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Practise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saying</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57" name="Group 56">
            <a:extLst>
              <a:ext uri="{FF2B5EF4-FFF2-40B4-BE49-F238E27FC236}">
                <a16:creationId xmlns:a16="http://schemas.microsoft.com/office/drawing/2014/main" id="{1F36DD77-DC45-4020-8C64-FDE879DC760C}"/>
              </a:ext>
            </a:extLst>
          </p:cNvPr>
          <p:cNvGrpSpPr/>
          <p:nvPr/>
        </p:nvGrpSpPr>
        <p:grpSpPr>
          <a:xfrm>
            <a:off x="9139167" y="1821759"/>
            <a:ext cx="1260000" cy="828000"/>
            <a:chOff x="8127739" y="363235"/>
            <a:chExt cx="2432256" cy="1658202"/>
          </a:xfrm>
        </p:grpSpPr>
        <p:pic>
          <p:nvPicPr>
            <p:cNvPr id="4098" name="Picture 2" descr="Number, 2, Alphabet, Abc, Gold, Gradient">
              <a:extLst>
                <a:ext uri="{FF2B5EF4-FFF2-40B4-BE49-F238E27FC236}">
                  <a16:creationId xmlns:a16="http://schemas.microsoft.com/office/drawing/2014/main" id="{9BD1A89C-149F-47C1-8912-E61BB99C1E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7739" y="363235"/>
              <a:ext cx="1241349" cy="16582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umber, 0, Alphabet, Abc, Gold, Gradient">
              <a:extLst>
                <a:ext uri="{FF2B5EF4-FFF2-40B4-BE49-F238E27FC236}">
                  <a16:creationId xmlns:a16="http://schemas.microsoft.com/office/drawing/2014/main" id="{FDA76889-A429-4969-A99C-31FDC61888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73920" y="363235"/>
              <a:ext cx="1186075" cy="16582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1AE5D9E4-6866-4194-87E3-54838904911B}"/>
              </a:ext>
            </a:extLst>
          </p:cNvPr>
          <p:cNvGrpSpPr/>
          <p:nvPr/>
        </p:nvGrpSpPr>
        <p:grpSpPr>
          <a:xfrm>
            <a:off x="9139167" y="3235852"/>
            <a:ext cx="1260000" cy="828000"/>
            <a:chOff x="9544623" y="2491276"/>
            <a:chExt cx="1382305" cy="986131"/>
          </a:xfrm>
        </p:grpSpPr>
        <p:pic>
          <p:nvPicPr>
            <p:cNvPr id="4102" name="Picture 6" descr="Number, 3, Digit, Figure, Cipher, Count, Numerary, Red">
              <a:extLst>
                <a:ext uri="{FF2B5EF4-FFF2-40B4-BE49-F238E27FC236}">
                  <a16:creationId xmlns:a16="http://schemas.microsoft.com/office/drawing/2014/main" id="{3B61C049-AC1F-478B-A8AB-877BBA820BD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44623" y="2509255"/>
              <a:ext cx="689808" cy="96815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Number, 0, Digit, Figure, Cipher, Count, Numerary, Red">
              <a:extLst>
                <a:ext uri="{FF2B5EF4-FFF2-40B4-BE49-F238E27FC236}">
                  <a16:creationId xmlns:a16="http://schemas.microsoft.com/office/drawing/2014/main" id="{90A34FBC-91CA-45EC-A696-845012B6947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34431" y="2491276"/>
              <a:ext cx="692497" cy="9681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47638ADF-AFD7-4D99-A8DD-EA8111645B69}"/>
              </a:ext>
            </a:extLst>
          </p:cNvPr>
          <p:cNvGrpSpPr/>
          <p:nvPr/>
        </p:nvGrpSpPr>
        <p:grpSpPr>
          <a:xfrm>
            <a:off x="9152232" y="5412722"/>
            <a:ext cx="1260000" cy="828000"/>
            <a:chOff x="10203869" y="4119240"/>
            <a:chExt cx="1349427" cy="921422"/>
          </a:xfrm>
        </p:grpSpPr>
        <p:pic>
          <p:nvPicPr>
            <p:cNvPr id="4106" name="Picture 10" descr="Number, 5, Alphabet, Abc, Gold, Gradient">
              <a:extLst>
                <a:ext uri="{FF2B5EF4-FFF2-40B4-BE49-F238E27FC236}">
                  <a16:creationId xmlns:a16="http://schemas.microsoft.com/office/drawing/2014/main" id="{65FE4B00-7CF3-4E1F-8C6B-79EA92B52C6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03869" y="4119240"/>
              <a:ext cx="674430" cy="92142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Number, 0, Alphabet, Abc, Gold, Gradient">
              <a:extLst>
                <a:ext uri="{FF2B5EF4-FFF2-40B4-BE49-F238E27FC236}">
                  <a16:creationId xmlns:a16="http://schemas.microsoft.com/office/drawing/2014/main" id="{8D06AD36-D9A1-4A53-86D8-A2159B4CD3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08896" y="4139753"/>
              <a:ext cx="644400" cy="900909"/>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Speech Bubble: Rectangle with Corners Rounded 37">
            <a:extLst>
              <a:ext uri="{FF2B5EF4-FFF2-40B4-BE49-F238E27FC236}">
                <a16:creationId xmlns:a16="http://schemas.microsoft.com/office/drawing/2014/main" id="{74EDB9BA-2027-454C-B0E4-7695C27852D2}"/>
              </a:ext>
            </a:extLst>
          </p:cNvPr>
          <p:cNvSpPr/>
          <p:nvPr/>
        </p:nvSpPr>
        <p:spPr>
          <a:xfrm>
            <a:off x="6755445" y="249868"/>
            <a:ext cx="3233354" cy="1314716"/>
          </a:xfrm>
          <a:prstGeom prst="wedgeRoundRectCallout">
            <a:avLst>
              <a:gd name="adj1" fmla="val -20171"/>
              <a:gd name="adj2" fmla="val 72877"/>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a:t>
            </a:r>
            <a:r>
              <a:rPr lang="fr-FR" sz="2000" dirty="0" err="1">
                <a:solidFill>
                  <a:schemeClr val="bg1"/>
                </a:solidFill>
              </a:rPr>
              <a:t>ain</a:t>
            </a:r>
            <a:r>
              <a:rPr lang="fr-FR" sz="2000" dirty="0">
                <a:solidFill>
                  <a:schemeClr val="bg1"/>
                </a:solidFill>
              </a:rPr>
              <a:t>/in] </a:t>
            </a:r>
            <a:r>
              <a:rPr lang="fr-FR" sz="2000" dirty="0" err="1">
                <a:solidFill>
                  <a:schemeClr val="bg1"/>
                </a:solidFill>
              </a:rPr>
              <a:t>comes</a:t>
            </a:r>
            <a:r>
              <a:rPr lang="fr-FR" sz="2000" dirty="0">
                <a:solidFill>
                  <a:schemeClr val="bg1"/>
                </a:solidFill>
              </a:rPr>
              <a:t> </a:t>
            </a:r>
            <a:r>
              <a:rPr lang="fr-FR" sz="2000" dirty="0" err="1">
                <a:solidFill>
                  <a:schemeClr val="bg1"/>
                </a:solidFill>
              </a:rPr>
              <a:t>from</a:t>
            </a:r>
            <a:r>
              <a:rPr lang="fr-FR" sz="2000" dirty="0">
                <a:solidFill>
                  <a:schemeClr val="bg1"/>
                </a:solidFill>
              </a:rPr>
              <a:t> the </a:t>
            </a:r>
            <a:r>
              <a:rPr lang="fr-FR" sz="2000" b="1" dirty="0">
                <a:solidFill>
                  <a:schemeClr val="bg1"/>
                </a:solidFill>
              </a:rPr>
              <a:t>middle </a:t>
            </a:r>
            <a:r>
              <a:rPr lang="fr-FR" sz="2000" dirty="0">
                <a:solidFill>
                  <a:schemeClr val="bg1"/>
                </a:solidFill>
              </a:rPr>
              <a:t>of the </a:t>
            </a:r>
            <a:r>
              <a:rPr lang="fr-FR" sz="2000" dirty="0" err="1">
                <a:solidFill>
                  <a:schemeClr val="bg1"/>
                </a:solidFill>
              </a:rPr>
              <a:t>mouth</a:t>
            </a:r>
            <a:r>
              <a:rPr lang="fr-FR" sz="2000" dirty="0">
                <a:solidFill>
                  <a:schemeClr val="bg1"/>
                </a:solidFill>
              </a:rPr>
              <a:t>. </a:t>
            </a:r>
            <a:r>
              <a:rPr lang="fr-FR" sz="2000" dirty="0" err="1">
                <a:solidFill>
                  <a:schemeClr val="bg1"/>
                </a:solidFill>
              </a:rPr>
              <a:t>Smile</a:t>
            </a:r>
            <a:r>
              <a:rPr lang="fr-FR" sz="2000" dirty="0">
                <a:solidFill>
                  <a:schemeClr val="bg1"/>
                </a:solidFill>
              </a:rPr>
              <a:t> </a:t>
            </a:r>
            <a:r>
              <a:rPr lang="fr-FR" sz="2000" dirty="0" err="1">
                <a:solidFill>
                  <a:schemeClr val="bg1"/>
                </a:solidFill>
              </a:rPr>
              <a:t>when</a:t>
            </a:r>
            <a:r>
              <a:rPr lang="fr-FR" sz="2000" dirty="0">
                <a:solidFill>
                  <a:schemeClr val="bg1"/>
                </a:solidFill>
              </a:rPr>
              <a:t> </a:t>
            </a:r>
            <a:r>
              <a:rPr lang="fr-FR" sz="2000" dirty="0" err="1">
                <a:solidFill>
                  <a:schemeClr val="bg1"/>
                </a:solidFill>
              </a:rPr>
              <a:t>you</a:t>
            </a:r>
            <a:r>
              <a:rPr lang="fr-FR" sz="2000" dirty="0">
                <a:solidFill>
                  <a:schemeClr val="bg1"/>
                </a:solidFill>
              </a:rPr>
              <a:t> </a:t>
            </a:r>
            <a:r>
              <a:rPr lang="fr-FR" sz="2000" dirty="0" err="1">
                <a:solidFill>
                  <a:schemeClr val="bg1"/>
                </a:solidFill>
              </a:rPr>
              <a:t>say</a:t>
            </a:r>
            <a:r>
              <a:rPr lang="fr-FR" sz="2000" dirty="0">
                <a:solidFill>
                  <a:schemeClr val="bg1"/>
                </a:solidFill>
              </a:rPr>
              <a:t> </a:t>
            </a:r>
            <a:r>
              <a:rPr lang="fr-FR" sz="2000" dirty="0" err="1">
                <a:solidFill>
                  <a:schemeClr val="bg1"/>
                </a:solidFill>
              </a:rPr>
              <a:t>it!</a:t>
            </a:r>
            <a:endParaRPr lang="fr-FR" sz="2000" b="1" dirty="0">
              <a:solidFill>
                <a:schemeClr val="bg1"/>
              </a:solidFill>
            </a:endParaRPr>
          </a:p>
        </p:txBody>
      </p:sp>
      <p:sp>
        <p:nvSpPr>
          <p:cNvPr id="48" name="Speech Bubble: Rectangle with Corners Rounded 47">
            <a:extLst>
              <a:ext uri="{FF2B5EF4-FFF2-40B4-BE49-F238E27FC236}">
                <a16:creationId xmlns:a16="http://schemas.microsoft.com/office/drawing/2014/main" id="{65AA178C-F422-47D9-91CC-08D9436B2973}"/>
              </a:ext>
            </a:extLst>
          </p:cNvPr>
          <p:cNvSpPr/>
          <p:nvPr/>
        </p:nvSpPr>
        <p:spPr>
          <a:xfrm>
            <a:off x="6776379" y="1834444"/>
            <a:ext cx="3233354" cy="1314716"/>
          </a:xfrm>
          <a:prstGeom prst="wedgeRoundRectCallout">
            <a:avLst>
              <a:gd name="adj1" fmla="val -20171"/>
              <a:gd name="adj2" fmla="val 72877"/>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chemeClr val="bg1"/>
                </a:solidFill>
              </a:rPr>
              <a:t>[en/an] </a:t>
            </a:r>
            <a:r>
              <a:rPr lang="fr-FR" sz="2000" dirty="0" err="1">
                <a:solidFill>
                  <a:schemeClr val="bg1"/>
                </a:solidFill>
              </a:rPr>
              <a:t>comes</a:t>
            </a:r>
            <a:r>
              <a:rPr lang="fr-FR" sz="2000" dirty="0">
                <a:solidFill>
                  <a:schemeClr val="bg1"/>
                </a:solidFill>
              </a:rPr>
              <a:t> </a:t>
            </a:r>
            <a:r>
              <a:rPr lang="fr-FR" sz="2000" dirty="0" err="1">
                <a:solidFill>
                  <a:schemeClr val="bg1"/>
                </a:solidFill>
              </a:rPr>
              <a:t>from</a:t>
            </a:r>
            <a:r>
              <a:rPr lang="fr-FR" sz="2000" dirty="0">
                <a:solidFill>
                  <a:schemeClr val="bg1"/>
                </a:solidFill>
              </a:rPr>
              <a:t> the </a:t>
            </a:r>
            <a:r>
              <a:rPr lang="fr-FR" sz="2000" b="1" dirty="0">
                <a:solidFill>
                  <a:schemeClr val="bg1"/>
                </a:solidFill>
              </a:rPr>
              <a:t>back </a:t>
            </a:r>
            <a:r>
              <a:rPr lang="fr-FR" sz="2000" dirty="0">
                <a:solidFill>
                  <a:schemeClr val="bg1"/>
                </a:solidFill>
              </a:rPr>
              <a:t>of the </a:t>
            </a:r>
            <a:r>
              <a:rPr lang="fr-FR" sz="2000" dirty="0" err="1">
                <a:solidFill>
                  <a:schemeClr val="bg1"/>
                </a:solidFill>
              </a:rPr>
              <a:t>mouth</a:t>
            </a:r>
            <a:r>
              <a:rPr lang="fr-FR" sz="2000" dirty="0">
                <a:solidFill>
                  <a:schemeClr val="bg1"/>
                </a:solidFill>
              </a:rPr>
              <a:t> </a:t>
            </a:r>
            <a:r>
              <a:rPr lang="fr-FR" sz="2000" dirty="0" err="1">
                <a:solidFill>
                  <a:schemeClr val="bg1"/>
                </a:solidFill>
              </a:rPr>
              <a:t>near</a:t>
            </a:r>
            <a:r>
              <a:rPr lang="fr-FR" sz="2000" dirty="0">
                <a:solidFill>
                  <a:schemeClr val="bg1"/>
                </a:solidFill>
              </a:rPr>
              <a:t> the </a:t>
            </a:r>
            <a:r>
              <a:rPr lang="fr-FR" sz="2000" dirty="0" err="1">
                <a:solidFill>
                  <a:schemeClr val="bg1"/>
                </a:solidFill>
              </a:rPr>
              <a:t>throat</a:t>
            </a:r>
            <a:r>
              <a:rPr lang="fr-FR" sz="2000" dirty="0">
                <a:solidFill>
                  <a:schemeClr val="bg1"/>
                </a:solidFill>
              </a:rPr>
              <a:t>. It can </a:t>
            </a:r>
            <a:r>
              <a:rPr lang="fr-FR" sz="2000" dirty="0" err="1">
                <a:solidFill>
                  <a:schemeClr val="bg1"/>
                </a:solidFill>
              </a:rPr>
              <a:t>feel</a:t>
            </a:r>
            <a:r>
              <a:rPr lang="fr-FR" sz="2000" dirty="0">
                <a:solidFill>
                  <a:schemeClr val="bg1"/>
                </a:solidFill>
              </a:rPr>
              <a:t> a bit like </a:t>
            </a:r>
            <a:r>
              <a:rPr lang="fr-FR" sz="2000" dirty="0" err="1">
                <a:solidFill>
                  <a:schemeClr val="bg1"/>
                </a:solidFill>
              </a:rPr>
              <a:t>swallowing</a:t>
            </a:r>
            <a:r>
              <a:rPr lang="fr-FR" sz="2000" dirty="0">
                <a:solidFill>
                  <a:schemeClr val="bg1"/>
                </a:solidFill>
              </a:rPr>
              <a:t>!</a:t>
            </a:r>
            <a:endParaRPr lang="fr-FR" sz="2000" b="1" dirty="0">
              <a:solidFill>
                <a:schemeClr val="bg1"/>
              </a:solidFill>
            </a:endParaRPr>
          </a:p>
        </p:txBody>
      </p:sp>
    </p:spTree>
    <p:extLst>
      <p:ext uri="{BB962C8B-B14F-4D97-AF65-F5344CB8AC3E}">
        <p14:creationId xmlns:p14="http://schemas.microsoft.com/office/powerpoint/2010/main" val="303418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in vingt.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in vingt.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in vingt.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en trente.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en trente.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4" name="en trente.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4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in vingt.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en trente.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in vingt.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4" name="en trente.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en trente.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3" name="in vingt.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4" name="en trente.wav"/>
                                        </p:tgtEl>
                                      </p:cMediaNode>
                                    </p:audio>
                                  </p:sub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3" name="in vingt.wav"/>
                                        </p:tgtEl>
                                      </p:cMediaNode>
                                    </p:audio>
                                  </p:sub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3" name="in vingt.wav"/>
                                        </p:tgtEl>
                                      </p:cMediaNode>
                                    </p:audio>
                                  </p:sub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4" name="en trente.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5" name="both cinquante.wav"/>
                                        </p:tgtEl>
                                      </p:cMediaNode>
                                    </p:audio>
                                  </p:sub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 grpId="0"/>
      <p:bldP spid="33" grpId="0"/>
      <p:bldP spid="34" grpId="0"/>
      <p:bldP spid="35" grpId="0"/>
      <p:bldP spid="36" grpId="0"/>
      <p:bldP spid="37" grpId="0"/>
      <p:bldP spid="39" grpId="0"/>
      <p:bldP spid="40" grpId="0"/>
      <p:bldP spid="41" grpId="0"/>
      <p:bldP spid="43" grpId="0"/>
      <p:bldP spid="44" grpId="0"/>
      <p:bldP spid="45" grpId="0"/>
      <p:bldP spid="46" grpId="0"/>
      <p:bldP spid="47" grpId="0"/>
      <p:bldP spid="49" grpId="0"/>
      <p:bldP spid="50" grpId="0"/>
      <p:bldP spid="51" grpId="0"/>
      <p:bldP spid="52" grpId="0"/>
      <p:bldP spid="53" grpId="0"/>
      <p:bldP spid="54" grpId="0"/>
      <p:bldP spid="56" grpId="0"/>
      <p:bldP spid="38" grpId="0" animBg="1"/>
      <p:bldP spid="38" grpId="1" animBg="1"/>
      <p:bldP spid="48" grpId="0" animBg="1"/>
      <p:bldP spid="48" grpId="1"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2ADB445F-0588-4D89-A676-C6FDC68C0BD3}"/>
              </a:ext>
            </a:extLst>
          </p:cNvPr>
          <p:cNvGraphicFramePr>
            <a:graphicFrameLocks noGrp="1"/>
          </p:cNvGraphicFramePr>
          <p:nvPr>
            <p:extLst>
              <p:ext uri="{D42A27DB-BD31-4B8C-83A1-F6EECF244321}">
                <p14:modId xmlns:p14="http://schemas.microsoft.com/office/powerpoint/2010/main" val="2622280329"/>
              </p:ext>
            </p:extLst>
          </p:nvPr>
        </p:nvGraphicFramePr>
        <p:xfrm>
          <a:off x="145473" y="1758425"/>
          <a:ext cx="10470782" cy="4480560"/>
        </p:xfrm>
        <a:graphic>
          <a:graphicData uri="http://schemas.openxmlformats.org/drawingml/2006/table">
            <a:tbl>
              <a:tblPr firstRow="1" bandRow="1">
                <a:tableStyleId>{21E4AEA4-8DFA-4A89-87EB-49C32662AFE0}</a:tableStyleId>
              </a:tblPr>
              <a:tblGrid>
                <a:gridCol w="532413">
                  <a:extLst>
                    <a:ext uri="{9D8B030D-6E8A-4147-A177-3AD203B41FA5}">
                      <a16:colId xmlns:a16="http://schemas.microsoft.com/office/drawing/2014/main" val="4293637058"/>
                    </a:ext>
                  </a:extLst>
                </a:gridCol>
                <a:gridCol w="1419767">
                  <a:extLst>
                    <a:ext uri="{9D8B030D-6E8A-4147-A177-3AD203B41FA5}">
                      <a16:colId xmlns:a16="http://schemas.microsoft.com/office/drawing/2014/main" val="3644118996"/>
                    </a:ext>
                  </a:extLst>
                </a:gridCol>
                <a:gridCol w="1419767">
                  <a:extLst>
                    <a:ext uri="{9D8B030D-6E8A-4147-A177-3AD203B41FA5}">
                      <a16:colId xmlns:a16="http://schemas.microsoft.com/office/drawing/2014/main" val="3060824577"/>
                    </a:ext>
                  </a:extLst>
                </a:gridCol>
                <a:gridCol w="1774709">
                  <a:extLst>
                    <a:ext uri="{9D8B030D-6E8A-4147-A177-3AD203B41FA5}">
                      <a16:colId xmlns:a16="http://schemas.microsoft.com/office/drawing/2014/main" val="3709143177"/>
                    </a:ext>
                  </a:extLst>
                </a:gridCol>
                <a:gridCol w="2662063">
                  <a:extLst>
                    <a:ext uri="{9D8B030D-6E8A-4147-A177-3AD203B41FA5}">
                      <a16:colId xmlns:a16="http://schemas.microsoft.com/office/drawing/2014/main" val="1588102916"/>
                    </a:ext>
                  </a:extLst>
                </a:gridCol>
                <a:gridCol w="2662063">
                  <a:extLst>
                    <a:ext uri="{9D8B030D-6E8A-4147-A177-3AD203B41FA5}">
                      <a16:colId xmlns:a16="http://schemas.microsoft.com/office/drawing/2014/main" val="1093083164"/>
                    </a:ext>
                  </a:extLst>
                </a:gridCol>
              </a:tblGrid>
              <a:tr h="370840">
                <a:tc>
                  <a:txBody>
                    <a:bodyPr/>
                    <a:lstStyle/>
                    <a:p>
                      <a:pPr algn="ctr"/>
                      <a:r>
                        <a:rPr lang="fr-FR" sz="2400" dirty="0">
                          <a:solidFill>
                            <a:schemeClr val="bg1"/>
                          </a:solidFill>
                        </a:rPr>
                        <a:t>Q</a:t>
                      </a:r>
                    </a:p>
                  </a:txBody>
                  <a:tcPr anchor="ctr"/>
                </a:tc>
                <a:tc>
                  <a:txBody>
                    <a:bodyPr/>
                    <a:lstStyle/>
                    <a:p>
                      <a:pPr algn="ctr"/>
                      <a:r>
                        <a:rPr lang="fr-FR" sz="2400" dirty="0">
                          <a:solidFill>
                            <a:schemeClr val="bg1"/>
                          </a:solidFill>
                        </a:rPr>
                        <a:t>[en/an] x2</a:t>
                      </a:r>
                    </a:p>
                  </a:txBody>
                  <a:tcPr anchor="ctr"/>
                </a:tc>
                <a:tc>
                  <a:txBody>
                    <a:bodyPr/>
                    <a:lstStyle/>
                    <a:p>
                      <a:pPr algn="ctr"/>
                      <a:r>
                        <a:rPr lang="fr-FR" sz="2400" dirty="0">
                          <a:solidFill>
                            <a:schemeClr val="bg1"/>
                          </a:solidFill>
                        </a:rPr>
                        <a:t>[</a:t>
                      </a:r>
                      <a:r>
                        <a:rPr lang="fr-FR" sz="2400" dirty="0" err="1">
                          <a:solidFill>
                            <a:schemeClr val="bg1"/>
                          </a:solidFill>
                        </a:rPr>
                        <a:t>ain</a:t>
                      </a:r>
                      <a:r>
                        <a:rPr lang="fr-FR" sz="2400" dirty="0">
                          <a:solidFill>
                            <a:schemeClr val="bg1"/>
                          </a:solidFill>
                        </a:rPr>
                        <a:t>/in] x2</a:t>
                      </a:r>
                    </a:p>
                  </a:txBody>
                  <a:tcPr anchor="ctr"/>
                </a:tc>
                <a:tc>
                  <a:txBody>
                    <a:bodyPr/>
                    <a:lstStyle/>
                    <a:p>
                      <a:pPr algn="ctr"/>
                      <a:r>
                        <a:rPr lang="fr-FR" sz="2400" dirty="0">
                          <a:solidFill>
                            <a:schemeClr val="bg1"/>
                          </a:solidFill>
                        </a:rPr>
                        <a:t>[en/an] + [</a:t>
                      </a:r>
                      <a:r>
                        <a:rPr lang="fr-FR" sz="2400" dirty="0" err="1">
                          <a:solidFill>
                            <a:schemeClr val="bg1"/>
                          </a:solidFill>
                        </a:rPr>
                        <a:t>ain</a:t>
                      </a:r>
                      <a:r>
                        <a:rPr lang="fr-FR" sz="2400" dirty="0">
                          <a:solidFill>
                            <a:schemeClr val="bg1"/>
                          </a:solidFill>
                        </a:rPr>
                        <a:t>/in]</a:t>
                      </a:r>
                    </a:p>
                  </a:txBody>
                  <a:tcPr anchor="ctr"/>
                </a:tc>
                <a:tc>
                  <a:txBody>
                    <a:bodyPr/>
                    <a:lstStyle/>
                    <a:p>
                      <a:pPr algn="ctr"/>
                      <a:r>
                        <a:rPr lang="fr-FR" sz="2400" dirty="0">
                          <a:solidFill>
                            <a:schemeClr val="bg1"/>
                          </a:solidFill>
                        </a:rPr>
                        <a:t>mot</a:t>
                      </a:r>
                    </a:p>
                  </a:txBody>
                  <a:tcPr anchor="ctr"/>
                </a:tc>
                <a:tc>
                  <a:txBody>
                    <a:bodyPr/>
                    <a:lstStyle/>
                    <a:p>
                      <a:pPr algn="ctr"/>
                      <a:r>
                        <a:rPr lang="fr-FR" sz="2400" dirty="0">
                          <a:solidFill>
                            <a:schemeClr val="bg1"/>
                          </a:solidFill>
                        </a:rPr>
                        <a:t>English</a:t>
                      </a:r>
                    </a:p>
                  </a:txBody>
                  <a:tcPr anchor="ctr"/>
                </a:tc>
                <a:extLst>
                  <a:ext uri="{0D108BD9-81ED-4DB2-BD59-A6C34878D82A}">
                    <a16:rowId xmlns:a16="http://schemas.microsoft.com/office/drawing/2014/main" val="3269021366"/>
                  </a:ext>
                </a:extLst>
              </a:tr>
              <a:tr h="370840">
                <a:tc>
                  <a:txBody>
                    <a:bodyPr/>
                    <a:lstStyle/>
                    <a:p>
                      <a:pPr algn="ctr"/>
                      <a:endParaRPr lang="fr-FR" sz="2400" dirty="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l"/>
                      <a:r>
                        <a:rPr lang="fr-FR" sz="2400" dirty="0">
                          <a:solidFill>
                            <a:srgbClr val="002060"/>
                          </a:solidFill>
                        </a:rPr>
                        <a:t>t</a:t>
                      </a:r>
                      <a:r>
                        <a:rPr lang="fr-FR" sz="2400" b="1" dirty="0">
                          <a:solidFill>
                            <a:srgbClr val="002060"/>
                          </a:solidFill>
                        </a:rPr>
                        <a:t>en</a:t>
                      </a:r>
                      <a:r>
                        <a:rPr lang="fr-FR" sz="2400" dirty="0">
                          <a:solidFill>
                            <a:srgbClr val="002060"/>
                          </a:solidFill>
                        </a:rPr>
                        <a:t>d</a:t>
                      </a:r>
                      <a:r>
                        <a:rPr lang="fr-FR" sz="2400" b="1" dirty="0">
                          <a:solidFill>
                            <a:srgbClr val="002060"/>
                          </a:solidFill>
                        </a:rPr>
                        <a:t>an</a:t>
                      </a:r>
                      <a:r>
                        <a:rPr lang="fr-FR" sz="2400" dirty="0">
                          <a:solidFill>
                            <a:srgbClr val="002060"/>
                          </a:solidFill>
                        </a:rPr>
                        <a:t>ce</a:t>
                      </a:r>
                    </a:p>
                  </a:txBody>
                  <a:tcPr anchor="ctr"/>
                </a:tc>
                <a:tc>
                  <a:txBody>
                    <a:bodyPr/>
                    <a:lstStyle/>
                    <a:p>
                      <a:pPr algn="l"/>
                      <a:r>
                        <a:rPr lang="fr-FR" sz="2400" dirty="0" err="1">
                          <a:solidFill>
                            <a:srgbClr val="002060"/>
                          </a:solidFill>
                        </a:rPr>
                        <a:t>tendency</a:t>
                      </a:r>
                      <a:r>
                        <a:rPr lang="fr-FR" sz="2400" dirty="0">
                          <a:solidFill>
                            <a:srgbClr val="002060"/>
                          </a:solidFill>
                        </a:rPr>
                        <a:t>, trend</a:t>
                      </a:r>
                    </a:p>
                  </a:txBody>
                  <a:tcPr anchor="ctr"/>
                </a:tc>
                <a:extLst>
                  <a:ext uri="{0D108BD9-81ED-4DB2-BD59-A6C34878D82A}">
                    <a16:rowId xmlns:a16="http://schemas.microsoft.com/office/drawing/2014/main" val="1291743979"/>
                  </a:ext>
                </a:extLst>
              </a:tr>
              <a:tr h="370840">
                <a:tc>
                  <a:txBody>
                    <a:bodyPr/>
                    <a:lstStyle/>
                    <a:p>
                      <a:pPr algn="ctr"/>
                      <a:endParaRPr lang="fr-FR" sz="240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l"/>
                      <a:r>
                        <a:rPr lang="fr-FR" sz="2400" dirty="0">
                          <a:solidFill>
                            <a:srgbClr val="002060"/>
                          </a:solidFill>
                        </a:rPr>
                        <a:t>Qu</a:t>
                      </a:r>
                      <a:r>
                        <a:rPr lang="fr-FR" sz="2400" b="1" dirty="0">
                          <a:solidFill>
                            <a:srgbClr val="002060"/>
                          </a:solidFill>
                        </a:rPr>
                        <a:t>en</a:t>
                      </a:r>
                      <a:r>
                        <a:rPr lang="fr-FR" sz="2400" dirty="0">
                          <a:solidFill>
                            <a:srgbClr val="002060"/>
                          </a:solidFill>
                        </a:rPr>
                        <a:t>t</a:t>
                      </a:r>
                      <a:r>
                        <a:rPr lang="fr-FR" sz="2400" b="1" dirty="0">
                          <a:solidFill>
                            <a:srgbClr val="002060"/>
                          </a:solidFill>
                        </a:rPr>
                        <a:t>in</a:t>
                      </a:r>
                    </a:p>
                  </a:txBody>
                  <a:tcPr anchor="ctr"/>
                </a:tc>
                <a:tc>
                  <a:txBody>
                    <a:bodyPr/>
                    <a:lstStyle/>
                    <a:p>
                      <a:pPr algn="l"/>
                      <a:r>
                        <a:rPr lang="fr-FR" sz="2400" dirty="0">
                          <a:solidFill>
                            <a:srgbClr val="002060"/>
                          </a:solidFill>
                        </a:rPr>
                        <a:t>a </a:t>
                      </a:r>
                      <a:r>
                        <a:rPr lang="fr-FR" sz="2400" dirty="0" err="1">
                          <a:solidFill>
                            <a:srgbClr val="002060"/>
                          </a:solidFill>
                        </a:rPr>
                        <a:t>boy’s</a:t>
                      </a:r>
                      <a:r>
                        <a:rPr lang="fr-FR" sz="2400" dirty="0">
                          <a:solidFill>
                            <a:srgbClr val="002060"/>
                          </a:solidFill>
                        </a:rPr>
                        <a:t> </a:t>
                      </a:r>
                      <a:r>
                        <a:rPr lang="fr-FR" sz="2400" dirty="0" err="1">
                          <a:solidFill>
                            <a:srgbClr val="002060"/>
                          </a:solidFill>
                        </a:rPr>
                        <a:t>name</a:t>
                      </a:r>
                      <a:endParaRPr lang="fr-FR" sz="2400" dirty="0">
                        <a:solidFill>
                          <a:srgbClr val="002060"/>
                        </a:solidFill>
                      </a:endParaRPr>
                    </a:p>
                  </a:txBody>
                  <a:tcPr anchor="ctr"/>
                </a:tc>
                <a:extLst>
                  <a:ext uri="{0D108BD9-81ED-4DB2-BD59-A6C34878D82A}">
                    <a16:rowId xmlns:a16="http://schemas.microsoft.com/office/drawing/2014/main" val="3662715365"/>
                  </a:ext>
                </a:extLst>
              </a:tr>
              <a:tr h="370840">
                <a:tc>
                  <a:txBody>
                    <a:bodyPr/>
                    <a:lstStyle/>
                    <a:p>
                      <a:pPr algn="ctr"/>
                      <a:endParaRPr lang="fr-FR" sz="240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l"/>
                      <a:r>
                        <a:rPr lang="fr-FR" sz="2400" b="1" dirty="0">
                          <a:solidFill>
                            <a:srgbClr val="002060"/>
                          </a:solidFill>
                        </a:rPr>
                        <a:t>en</a:t>
                      </a:r>
                      <a:r>
                        <a:rPr lang="fr-FR" sz="2400" dirty="0">
                          <a:solidFill>
                            <a:srgbClr val="002060"/>
                          </a:solidFill>
                        </a:rPr>
                        <a:t>f</a:t>
                      </a:r>
                      <a:r>
                        <a:rPr lang="fr-FR" sz="2400" b="1" dirty="0">
                          <a:solidFill>
                            <a:srgbClr val="002060"/>
                          </a:solidFill>
                        </a:rPr>
                        <a:t>in</a:t>
                      </a:r>
                    </a:p>
                  </a:txBody>
                  <a:tcPr anchor="ctr"/>
                </a:tc>
                <a:tc>
                  <a:txBody>
                    <a:bodyPr/>
                    <a:lstStyle/>
                    <a:p>
                      <a:pPr algn="l"/>
                      <a:r>
                        <a:rPr lang="fr-FR" sz="2400" dirty="0">
                          <a:solidFill>
                            <a:srgbClr val="002060"/>
                          </a:solidFill>
                        </a:rPr>
                        <a:t>at last</a:t>
                      </a:r>
                    </a:p>
                  </a:txBody>
                  <a:tcPr anchor="ctr"/>
                </a:tc>
                <a:extLst>
                  <a:ext uri="{0D108BD9-81ED-4DB2-BD59-A6C34878D82A}">
                    <a16:rowId xmlns:a16="http://schemas.microsoft.com/office/drawing/2014/main" val="2004433994"/>
                  </a:ext>
                </a:extLst>
              </a:tr>
              <a:tr h="370840">
                <a:tc>
                  <a:txBody>
                    <a:bodyPr/>
                    <a:lstStyle/>
                    <a:p>
                      <a:pPr algn="ctr"/>
                      <a:endParaRPr lang="fr-FR" sz="2400" dirty="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l"/>
                      <a:r>
                        <a:rPr lang="fr-FR" sz="2400" b="1" dirty="0">
                          <a:solidFill>
                            <a:srgbClr val="002060"/>
                          </a:solidFill>
                        </a:rPr>
                        <a:t>in</a:t>
                      </a:r>
                      <a:r>
                        <a:rPr lang="fr-FR" sz="2400" dirty="0">
                          <a:solidFill>
                            <a:srgbClr val="002060"/>
                          </a:solidFill>
                        </a:rPr>
                        <a:t>st</a:t>
                      </a:r>
                      <a:r>
                        <a:rPr lang="fr-FR" sz="2400" b="1" dirty="0">
                          <a:solidFill>
                            <a:srgbClr val="002060"/>
                          </a:solidFill>
                        </a:rPr>
                        <a:t>an</a:t>
                      </a:r>
                      <a:r>
                        <a:rPr lang="fr-FR" sz="2400" dirty="0">
                          <a:solidFill>
                            <a:srgbClr val="002060"/>
                          </a:solidFill>
                        </a:rPr>
                        <a:t>ce</a:t>
                      </a:r>
                    </a:p>
                  </a:txBody>
                  <a:tcPr anchor="ctr"/>
                </a:tc>
                <a:tc>
                  <a:txBody>
                    <a:bodyPr/>
                    <a:lstStyle/>
                    <a:p>
                      <a:pPr algn="l"/>
                      <a:r>
                        <a:rPr lang="fr-FR" sz="2400" dirty="0" err="1">
                          <a:solidFill>
                            <a:srgbClr val="002060"/>
                          </a:solidFill>
                        </a:rPr>
                        <a:t>authority</a:t>
                      </a:r>
                      <a:endParaRPr lang="fr-FR" sz="2400" dirty="0">
                        <a:solidFill>
                          <a:srgbClr val="002060"/>
                        </a:solidFill>
                      </a:endParaRPr>
                    </a:p>
                  </a:txBody>
                  <a:tcPr anchor="ctr"/>
                </a:tc>
                <a:extLst>
                  <a:ext uri="{0D108BD9-81ED-4DB2-BD59-A6C34878D82A}">
                    <a16:rowId xmlns:a16="http://schemas.microsoft.com/office/drawing/2014/main" val="2714812588"/>
                  </a:ext>
                </a:extLst>
              </a:tr>
              <a:tr h="0">
                <a:tc>
                  <a:txBody>
                    <a:bodyPr/>
                    <a:lstStyle/>
                    <a:p>
                      <a:pPr algn="ctr"/>
                      <a:endParaRPr lang="fr-FR" sz="240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l"/>
                      <a:r>
                        <a:rPr lang="fr-FR" sz="2400" b="1" dirty="0">
                          <a:solidFill>
                            <a:srgbClr val="002060"/>
                          </a:solidFill>
                        </a:rPr>
                        <a:t>in</a:t>
                      </a:r>
                      <a:r>
                        <a:rPr lang="fr-FR" sz="2400" dirty="0">
                          <a:solidFill>
                            <a:srgbClr val="002060"/>
                          </a:solidFill>
                        </a:rPr>
                        <a:t>st</a:t>
                      </a:r>
                      <a:r>
                        <a:rPr lang="fr-FR" sz="2400" b="1" dirty="0">
                          <a:solidFill>
                            <a:srgbClr val="002060"/>
                          </a:solidFill>
                        </a:rPr>
                        <a:t>in</a:t>
                      </a:r>
                      <a:r>
                        <a:rPr lang="fr-FR" sz="2400" dirty="0">
                          <a:solidFill>
                            <a:srgbClr val="002060"/>
                          </a:solidFill>
                        </a:rPr>
                        <a:t>ct</a:t>
                      </a:r>
                    </a:p>
                  </a:txBody>
                  <a:tcPr anchor="ctr"/>
                </a:tc>
                <a:tc>
                  <a:txBody>
                    <a:bodyPr/>
                    <a:lstStyle/>
                    <a:p>
                      <a:pPr algn="l"/>
                      <a:r>
                        <a:rPr lang="fr-FR" sz="2400" dirty="0">
                          <a:solidFill>
                            <a:srgbClr val="002060"/>
                          </a:solidFill>
                        </a:rPr>
                        <a:t>instinct</a:t>
                      </a:r>
                    </a:p>
                  </a:txBody>
                  <a:tcPr anchor="ctr"/>
                </a:tc>
                <a:extLst>
                  <a:ext uri="{0D108BD9-81ED-4DB2-BD59-A6C34878D82A}">
                    <a16:rowId xmlns:a16="http://schemas.microsoft.com/office/drawing/2014/main" val="3886631529"/>
                  </a:ext>
                </a:extLst>
              </a:tr>
              <a:tr h="370840">
                <a:tc>
                  <a:txBody>
                    <a:bodyPr/>
                    <a:lstStyle/>
                    <a:p>
                      <a:pPr algn="ctr"/>
                      <a:endParaRPr lang="fr-FR" sz="240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l"/>
                      <a:r>
                        <a:rPr lang="fr-FR" sz="2400" dirty="0">
                          <a:solidFill>
                            <a:srgbClr val="002060"/>
                          </a:solidFill>
                        </a:rPr>
                        <a:t>p</a:t>
                      </a:r>
                      <a:r>
                        <a:rPr lang="fr-FR" sz="2400" b="1" dirty="0">
                          <a:solidFill>
                            <a:srgbClr val="002060"/>
                          </a:solidFill>
                        </a:rPr>
                        <a:t>an</a:t>
                      </a:r>
                      <a:r>
                        <a:rPr lang="fr-FR" sz="2400" dirty="0">
                          <a:solidFill>
                            <a:srgbClr val="002060"/>
                          </a:solidFill>
                        </a:rPr>
                        <a:t>sem</a:t>
                      </a:r>
                      <a:r>
                        <a:rPr lang="fr-FR" sz="2400" b="1" dirty="0">
                          <a:solidFill>
                            <a:srgbClr val="002060"/>
                          </a:solidFill>
                        </a:rPr>
                        <a:t>en</a:t>
                      </a:r>
                      <a:r>
                        <a:rPr lang="fr-FR" sz="2400" dirty="0">
                          <a:solidFill>
                            <a:srgbClr val="002060"/>
                          </a:solidFill>
                        </a:rPr>
                        <a:t>t</a:t>
                      </a:r>
                    </a:p>
                  </a:txBody>
                  <a:tcPr anchor="ctr"/>
                </a:tc>
                <a:tc>
                  <a:txBody>
                    <a:bodyPr/>
                    <a:lstStyle/>
                    <a:p>
                      <a:pPr algn="l"/>
                      <a:r>
                        <a:rPr lang="fr-FR" sz="2400" dirty="0">
                          <a:solidFill>
                            <a:srgbClr val="002060"/>
                          </a:solidFill>
                        </a:rPr>
                        <a:t>bandage</a:t>
                      </a:r>
                    </a:p>
                  </a:txBody>
                  <a:tcPr anchor="ctr"/>
                </a:tc>
                <a:extLst>
                  <a:ext uri="{0D108BD9-81ED-4DB2-BD59-A6C34878D82A}">
                    <a16:rowId xmlns:a16="http://schemas.microsoft.com/office/drawing/2014/main" val="261956419"/>
                  </a:ext>
                </a:extLst>
              </a:tr>
              <a:tr h="370840">
                <a:tc>
                  <a:txBody>
                    <a:bodyPr/>
                    <a:lstStyle/>
                    <a:p>
                      <a:pPr algn="ctr"/>
                      <a:endParaRPr lang="fr-FR" sz="240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l"/>
                      <a:r>
                        <a:rPr lang="fr-FR" sz="2400" b="1" dirty="0">
                          <a:solidFill>
                            <a:srgbClr val="002060"/>
                          </a:solidFill>
                        </a:rPr>
                        <a:t>in</a:t>
                      </a:r>
                      <a:r>
                        <a:rPr lang="fr-FR" sz="2400" dirty="0">
                          <a:solidFill>
                            <a:srgbClr val="002060"/>
                          </a:solidFill>
                        </a:rPr>
                        <a:t>cert</a:t>
                      </a:r>
                      <a:r>
                        <a:rPr lang="fr-FR" sz="2400" b="1" dirty="0">
                          <a:solidFill>
                            <a:srgbClr val="002060"/>
                          </a:solidFill>
                        </a:rPr>
                        <a:t>ain</a:t>
                      </a:r>
                    </a:p>
                  </a:txBody>
                  <a:tcPr anchor="ctr"/>
                </a:tc>
                <a:tc>
                  <a:txBody>
                    <a:bodyPr/>
                    <a:lstStyle/>
                    <a:p>
                      <a:pPr algn="l"/>
                      <a:r>
                        <a:rPr lang="fr-FR" sz="2400" dirty="0" err="1">
                          <a:solidFill>
                            <a:srgbClr val="002060"/>
                          </a:solidFill>
                        </a:rPr>
                        <a:t>uncertain</a:t>
                      </a:r>
                      <a:endParaRPr lang="fr-FR" sz="2400" dirty="0">
                        <a:solidFill>
                          <a:srgbClr val="002060"/>
                        </a:solidFill>
                      </a:endParaRPr>
                    </a:p>
                  </a:txBody>
                  <a:tcPr anchor="ctr"/>
                </a:tc>
                <a:extLst>
                  <a:ext uri="{0D108BD9-81ED-4DB2-BD59-A6C34878D82A}">
                    <a16:rowId xmlns:a16="http://schemas.microsoft.com/office/drawing/2014/main" val="963280204"/>
                  </a:ext>
                </a:extLst>
              </a:tr>
              <a:tr h="370840">
                <a:tc>
                  <a:txBody>
                    <a:bodyPr/>
                    <a:lstStyle/>
                    <a:p>
                      <a:pPr algn="ctr"/>
                      <a:endParaRPr lang="fr-FR" sz="2400" dirty="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ctr"/>
                      <a:endParaRPr lang="fr-FR" sz="2400">
                        <a:solidFill>
                          <a:srgbClr val="002060"/>
                        </a:solidFill>
                      </a:endParaRPr>
                    </a:p>
                  </a:txBody>
                  <a:tcPr anchor="ctr"/>
                </a:tc>
                <a:tc>
                  <a:txBody>
                    <a:bodyPr/>
                    <a:lstStyle/>
                    <a:p>
                      <a:pPr algn="ctr"/>
                      <a:endParaRPr lang="fr-FR" sz="2400" dirty="0">
                        <a:solidFill>
                          <a:srgbClr val="002060"/>
                        </a:solidFill>
                      </a:endParaRPr>
                    </a:p>
                  </a:txBody>
                  <a:tcPr anchor="ctr"/>
                </a:tc>
                <a:tc>
                  <a:txBody>
                    <a:bodyPr/>
                    <a:lstStyle/>
                    <a:p>
                      <a:pPr algn="l"/>
                      <a:r>
                        <a:rPr lang="fr-FR" sz="2400" b="1" dirty="0">
                          <a:solidFill>
                            <a:srgbClr val="002060"/>
                          </a:solidFill>
                        </a:rPr>
                        <a:t>in</a:t>
                      </a:r>
                      <a:r>
                        <a:rPr lang="fr-FR" sz="2400" dirty="0">
                          <a:solidFill>
                            <a:srgbClr val="002060"/>
                          </a:solidFill>
                        </a:rPr>
                        <a:t>t</a:t>
                      </a:r>
                      <a:r>
                        <a:rPr lang="fr-FR" sz="2400" b="1" dirty="0">
                          <a:solidFill>
                            <a:srgbClr val="002060"/>
                          </a:solidFill>
                        </a:rPr>
                        <a:t>en</a:t>
                      </a:r>
                      <a:r>
                        <a:rPr lang="fr-FR" sz="2400" dirty="0">
                          <a:solidFill>
                            <a:srgbClr val="002060"/>
                          </a:solidFill>
                        </a:rPr>
                        <a:t>se</a:t>
                      </a:r>
                    </a:p>
                  </a:txBody>
                  <a:tcPr anchor="ctr"/>
                </a:tc>
                <a:tc>
                  <a:txBody>
                    <a:bodyPr/>
                    <a:lstStyle/>
                    <a:p>
                      <a:pPr algn="l"/>
                      <a:r>
                        <a:rPr lang="fr-FR" sz="2400" dirty="0">
                          <a:solidFill>
                            <a:srgbClr val="002060"/>
                          </a:solidFill>
                        </a:rPr>
                        <a:t>intense</a:t>
                      </a:r>
                    </a:p>
                  </a:txBody>
                  <a:tcPr anchor="ctr"/>
                </a:tc>
                <a:extLst>
                  <a:ext uri="{0D108BD9-81ED-4DB2-BD59-A6C34878D82A}">
                    <a16:rowId xmlns:a16="http://schemas.microsoft.com/office/drawing/2014/main" val="1131447554"/>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5127EA57-FA3F-4A3F-9749-05C494238F60}"/>
              </a:ext>
            </a:extLst>
          </p:cNvPr>
          <p:cNvSpPr txBox="1"/>
          <p:nvPr/>
        </p:nvSpPr>
        <p:spPr>
          <a:xfrm>
            <a:off x="145473" y="1230376"/>
            <a:ext cx="12046527" cy="461665"/>
          </a:xfrm>
          <a:prstGeom prst="rect">
            <a:avLst/>
          </a:prstGeom>
          <a:noFill/>
        </p:spPr>
        <p:txBody>
          <a:bodyPr wrap="square" rtlCol="0">
            <a:spAutoFit/>
          </a:bodyPr>
          <a:lstStyle/>
          <a:p>
            <a:pPr algn="l"/>
            <a:r>
              <a:rPr lang="fr-FR" sz="2400" dirty="0">
                <a:solidFill>
                  <a:schemeClr val="accent5">
                    <a:lumMod val="50000"/>
                  </a:schemeClr>
                </a:solidFill>
              </a:rPr>
              <a:t>Ce sont quelles </a:t>
            </a:r>
            <a:r>
              <a:rPr lang="fr-FR" sz="2400" dirty="0" err="1">
                <a:solidFill>
                  <a:schemeClr val="accent5">
                    <a:lumMod val="50000"/>
                  </a:schemeClr>
                </a:solidFill>
              </a:rPr>
              <a:t>SSCs</a:t>
            </a:r>
            <a:r>
              <a:rPr lang="fr-FR" sz="2400" dirty="0">
                <a:solidFill>
                  <a:schemeClr val="accent5">
                    <a:lumMod val="50000"/>
                  </a:schemeClr>
                </a:solidFill>
              </a:rPr>
              <a:t> ? Écoute et coche.</a:t>
            </a:r>
          </a:p>
        </p:txBody>
      </p:sp>
      <p:sp>
        <p:nvSpPr>
          <p:cNvPr id="10" name="Action Button: Custom 16">
            <a:hlinkClick r:id="" action="ppaction://noaction" highlightClick="1">
              <a:snd r:embed="rId4" name="1 tendance.wav"/>
            </a:hlinkClick>
            <a:extLst>
              <a:ext uri="{FF2B5EF4-FFF2-40B4-BE49-F238E27FC236}">
                <a16:creationId xmlns:a16="http://schemas.microsoft.com/office/drawing/2014/main" id="{974693F2-9D6F-4A44-91B3-B904220F75D9}"/>
              </a:ext>
            </a:extLst>
          </p:cNvPr>
          <p:cNvSpPr/>
          <p:nvPr/>
        </p:nvSpPr>
        <p:spPr>
          <a:xfrm>
            <a:off x="207015" y="25997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2 quentin.wav"/>
            </a:hlinkClick>
            <a:extLst>
              <a:ext uri="{FF2B5EF4-FFF2-40B4-BE49-F238E27FC236}">
                <a16:creationId xmlns:a16="http://schemas.microsoft.com/office/drawing/2014/main" id="{BDA0856A-72BD-4F47-A454-1DA18F0A03E1}"/>
              </a:ext>
            </a:extLst>
          </p:cNvPr>
          <p:cNvSpPr/>
          <p:nvPr/>
        </p:nvSpPr>
        <p:spPr>
          <a:xfrm>
            <a:off x="207015" y="30658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6" name="3 enfin.wav"/>
            </a:hlinkClick>
            <a:extLst>
              <a:ext uri="{FF2B5EF4-FFF2-40B4-BE49-F238E27FC236}">
                <a16:creationId xmlns:a16="http://schemas.microsoft.com/office/drawing/2014/main" id="{72A9692B-70C5-419D-97B2-53D7015DD87B}"/>
              </a:ext>
            </a:extLst>
          </p:cNvPr>
          <p:cNvSpPr/>
          <p:nvPr/>
        </p:nvSpPr>
        <p:spPr>
          <a:xfrm>
            <a:off x="207015" y="35140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7" name="4 instance.wav"/>
            </a:hlinkClick>
            <a:extLst>
              <a:ext uri="{FF2B5EF4-FFF2-40B4-BE49-F238E27FC236}">
                <a16:creationId xmlns:a16="http://schemas.microsoft.com/office/drawing/2014/main" id="{60AE0B06-49EB-42C2-A942-F302F32EBEAB}"/>
              </a:ext>
            </a:extLst>
          </p:cNvPr>
          <p:cNvSpPr/>
          <p:nvPr/>
        </p:nvSpPr>
        <p:spPr>
          <a:xfrm>
            <a:off x="207015" y="397302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8" name="5 instinct.wav"/>
            </a:hlinkClick>
            <a:extLst>
              <a:ext uri="{FF2B5EF4-FFF2-40B4-BE49-F238E27FC236}">
                <a16:creationId xmlns:a16="http://schemas.microsoft.com/office/drawing/2014/main" id="{5F27038B-E448-4092-8F8A-13A0924524A7}"/>
              </a:ext>
            </a:extLst>
          </p:cNvPr>
          <p:cNvSpPr/>
          <p:nvPr/>
        </p:nvSpPr>
        <p:spPr>
          <a:xfrm>
            <a:off x="207015" y="443203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9" name="6 pansement.wav"/>
            </a:hlinkClick>
            <a:extLst>
              <a:ext uri="{FF2B5EF4-FFF2-40B4-BE49-F238E27FC236}">
                <a16:creationId xmlns:a16="http://schemas.microsoft.com/office/drawing/2014/main" id="{4685F158-AA5F-49A5-8A06-486255C06499}"/>
              </a:ext>
            </a:extLst>
          </p:cNvPr>
          <p:cNvSpPr/>
          <p:nvPr/>
        </p:nvSpPr>
        <p:spPr>
          <a:xfrm>
            <a:off x="207015" y="48917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6">
            <a:hlinkClick r:id="" action="ppaction://noaction" highlightClick="1">
              <a:snd r:embed="rId10" name="7 incertain.wav"/>
            </a:hlinkClick>
            <a:extLst>
              <a:ext uri="{FF2B5EF4-FFF2-40B4-BE49-F238E27FC236}">
                <a16:creationId xmlns:a16="http://schemas.microsoft.com/office/drawing/2014/main" id="{0D3A7D6F-1C10-460A-9EB9-E6D5241D3B54}"/>
              </a:ext>
            </a:extLst>
          </p:cNvPr>
          <p:cNvSpPr/>
          <p:nvPr/>
        </p:nvSpPr>
        <p:spPr>
          <a:xfrm>
            <a:off x="207015" y="535138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1" name="8 intense.wav"/>
            </a:hlinkClick>
            <a:extLst>
              <a:ext uri="{FF2B5EF4-FFF2-40B4-BE49-F238E27FC236}">
                <a16:creationId xmlns:a16="http://schemas.microsoft.com/office/drawing/2014/main" id="{A44CA414-DF9F-4A7D-B33E-D17C52910FB0}"/>
              </a:ext>
            </a:extLst>
          </p:cNvPr>
          <p:cNvSpPr/>
          <p:nvPr/>
        </p:nvSpPr>
        <p:spPr>
          <a:xfrm>
            <a:off x="207015" y="581106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8" name="Picture 17" descr="green checkmark">
            <a:extLst>
              <a:ext uri="{FF2B5EF4-FFF2-40B4-BE49-F238E27FC236}">
                <a16:creationId xmlns:a16="http://schemas.microsoft.com/office/drawing/2014/main" id="{9E03E6DB-02D3-44B9-9740-28F2CD51DE9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5204" y="2602108"/>
            <a:ext cx="396000" cy="412500"/>
          </a:xfrm>
          <a:prstGeom prst="rect">
            <a:avLst/>
          </a:prstGeom>
        </p:spPr>
      </p:pic>
      <p:pic>
        <p:nvPicPr>
          <p:cNvPr id="20" name="Picture 19" descr="green checkmark">
            <a:extLst>
              <a:ext uri="{FF2B5EF4-FFF2-40B4-BE49-F238E27FC236}">
                <a16:creationId xmlns:a16="http://schemas.microsoft.com/office/drawing/2014/main" id="{CC84283A-2497-46EC-9BCD-EBACD81DC0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25528" y="3051652"/>
            <a:ext cx="396000" cy="412500"/>
          </a:xfrm>
          <a:prstGeom prst="rect">
            <a:avLst/>
          </a:prstGeom>
        </p:spPr>
      </p:pic>
      <p:pic>
        <p:nvPicPr>
          <p:cNvPr id="21" name="Picture 20" descr="green checkmark">
            <a:extLst>
              <a:ext uri="{FF2B5EF4-FFF2-40B4-BE49-F238E27FC236}">
                <a16:creationId xmlns:a16="http://schemas.microsoft.com/office/drawing/2014/main" id="{50EB2B04-C20D-4023-BEB5-202E8BA995F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25528" y="3510664"/>
            <a:ext cx="396000" cy="412500"/>
          </a:xfrm>
          <a:prstGeom prst="rect">
            <a:avLst/>
          </a:prstGeom>
        </p:spPr>
      </p:pic>
      <p:pic>
        <p:nvPicPr>
          <p:cNvPr id="22" name="Picture 21" descr="green checkmark">
            <a:extLst>
              <a:ext uri="{FF2B5EF4-FFF2-40B4-BE49-F238E27FC236}">
                <a16:creationId xmlns:a16="http://schemas.microsoft.com/office/drawing/2014/main" id="{FC35711D-BB85-4485-8E7E-839009448C0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25528" y="3955841"/>
            <a:ext cx="396000" cy="412500"/>
          </a:xfrm>
          <a:prstGeom prst="rect">
            <a:avLst/>
          </a:prstGeom>
        </p:spPr>
      </p:pic>
      <p:pic>
        <p:nvPicPr>
          <p:cNvPr id="23" name="Picture 22" descr="green checkmark">
            <a:extLst>
              <a:ext uri="{FF2B5EF4-FFF2-40B4-BE49-F238E27FC236}">
                <a16:creationId xmlns:a16="http://schemas.microsoft.com/office/drawing/2014/main" id="{F0BD47CA-DD22-4A70-88A9-7401EB1A30C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91355" y="4441693"/>
            <a:ext cx="396000" cy="412500"/>
          </a:xfrm>
          <a:prstGeom prst="rect">
            <a:avLst/>
          </a:prstGeom>
        </p:spPr>
      </p:pic>
      <p:pic>
        <p:nvPicPr>
          <p:cNvPr id="24" name="Picture 23" descr="green checkmark">
            <a:extLst>
              <a:ext uri="{FF2B5EF4-FFF2-40B4-BE49-F238E27FC236}">
                <a16:creationId xmlns:a16="http://schemas.microsoft.com/office/drawing/2014/main" id="{0D0B5F0D-1B4C-40C5-8E23-9B0886B56F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5204" y="4916480"/>
            <a:ext cx="396000" cy="412500"/>
          </a:xfrm>
          <a:prstGeom prst="rect">
            <a:avLst/>
          </a:prstGeom>
        </p:spPr>
      </p:pic>
      <p:pic>
        <p:nvPicPr>
          <p:cNvPr id="25" name="Picture 24" descr="green checkmark">
            <a:extLst>
              <a:ext uri="{FF2B5EF4-FFF2-40B4-BE49-F238E27FC236}">
                <a16:creationId xmlns:a16="http://schemas.microsoft.com/office/drawing/2014/main" id="{1A44C64C-B10D-48C2-A118-2B51CD90AE7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97804" y="5356153"/>
            <a:ext cx="396000" cy="412500"/>
          </a:xfrm>
          <a:prstGeom prst="rect">
            <a:avLst/>
          </a:prstGeom>
        </p:spPr>
      </p:pic>
      <p:pic>
        <p:nvPicPr>
          <p:cNvPr id="26" name="Picture 25" descr="green checkmark">
            <a:extLst>
              <a:ext uri="{FF2B5EF4-FFF2-40B4-BE49-F238E27FC236}">
                <a16:creationId xmlns:a16="http://schemas.microsoft.com/office/drawing/2014/main" id="{AD2B5533-B2D0-4AB2-A6ED-27BCEFD972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25528" y="5783765"/>
            <a:ext cx="396000" cy="412500"/>
          </a:xfrm>
          <a:prstGeom prst="rect">
            <a:avLst/>
          </a:prstGeom>
        </p:spPr>
      </p:pic>
      <p:sp>
        <p:nvSpPr>
          <p:cNvPr id="2" name="Rectangle 1">
            <a:extLst>
              <a:ext uri="{FF2B5EF4-FFF2-40B4-BE49-F238E27FC236}">
                <a16:creationId xmlns:a16="http://schemas.microsoft.com/office/drawing/2014/main" id="{1D59DFEE-E429-456F-B615-9ABE442FA217}"/>
              </a:ext>
            </a:extLst>
          </p:cNvPr>
          <p:cNvSpPr/>
          <p:nvPr/>
        </p:nvSpPr>
        <p:spPr>
          <a:xfrm>
            <a:off x="6061321" y="2691529"/>
            <a:ext cx="396000" cy="31365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002060"/>
                </a:solidFill>
              </a:rPr>
              <a:t>__</a:t>
            </a:r>
          </a:p>
        </p:txBody>
      </p:sp>
      <p:sp>
        <p:nvSpPr>
          <p:cNvPr id="27" name="Rectangle 26">
            <a:extLst>
              <a:ext uri="{FF2B5EF4-FFF2-40B4-BE49-F238E27FC236}">
                <a16:creationId xmlns:a16="http://schemas.microsoft.com/office/drawing/2014/main" id="{F8144FA5-3B0C-4997-9431-5D72AB9EE949}"/>
              </a:ext>
            </a:extLst>
          </p:cNvPr>
          <p:cNvSpPr/>
          <p:nvPr/>
        </p:nvSpPr>
        <p:spPr>
          <a:xfrm>
            <a:off x="5822643" y="3138550"/>
            <a:ext cx="396000" cy="31365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002060"/>
                </a:solidFill>
              </a:rPr>
              <a:t>__</a:t>
            </a:r>
          </a:p>
        </p:txBody>
      </p:sp>
      <p:sp>
        <p:nvSpPr>
          <p:cNvPr id="28" name="Rectangle 27">
            <a:extLst>
              <a:ext uri="{FF2B5EF4-FFF2-40B4-BE49-F238E27FC236}">
                <a16:creationId xmlns:a16="http://schemas.microsoft.com/office/drawing/2014/main" id="{96286BF8-C504-4E4D-A96B-39947B6FD9A0}"/>
              </a:ext>
            </a:extLst>
          </p:cNvPr>
          <p:cNvSpPr/>
          <p:nvPr/>
        </p:nvSpPr>
        <p:spPr>
          <a:xfrm>
            <a:off x="5380864" y="3541638"/>
            <a:ext cx="396000"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002060"/>
                </a:solidFill>
              </a:rPr>
              <a:t>__</a:t>
            </a:r>
          </a:p>
        </p:txBody>
      </p:sp>
      <p:sp>
        <p:nvSpPr>
          <p:cNvPr id="29" name="Rectangle 28">
            <a:extLst>
              <a:ext uri="{FF2B5EF4-FFF2-40B4-BE49-F238E27FC236}">
                <a16:creationId xmlns:a16="http://schemas.microsoft.com/office/drawing/2014/main" id="{1C1E0333-2AA3-45E8-8537-03ABD8969920}"/>
              </a:ext>
            </a:extLst>
          </p:cNvPr>
          <p:cNvSpPr/>
          <p:nvPr/>
        </p:nvSpPr>
        <p:spPr>
          <a:xfrm>
            <a:off x="5330386" y="4002282"/>
            <a:ext cx="302448"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sz="1600" b="1" dirty="0">
                <a:solidFill>
                  <a:srgbClr val="002060"/>
                </a:solidFill>
              </a:rPr>
              <a:t>__</a:t>
            </a:r>
          </a:p>
        </p:txBody>
      </p:sp>
      <p:sp>
        <p:nvSpPr>
          <p:cNvPr id="30" name="Rectangle 29">
            <a:extLst>
              <a:ext uri="{FF2B5EF4-FFF2-40B4-BE49-F238E27FC236}">
                <a16:creationId xmlns:a16="http://schemas.microsoft.com/office/drawing/2014/main" id="{991DE903-F7DD-4D19-BFC0-DAC60DD7EFF4}"/>
              </a:ext>
            </a:extLst>
          </p:cNvPr>
          <p:cNvSpPr/>
          <p:nvPr/>
        </p:nvSpPr>
        <p:spPr>
          <a:xfrm>
            <a:off x="5337221" y="4466677"/>
            <a:ext cx="302447"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sz="1600" b="1" dirty="0">
                <a:solidFill>
                  <a:srgbClr val="002060"/>
                </a:solidFill>
              </a:rPr>
              <a:t>__</a:t>
            </a:r>
          </a:p>
        </p:txBody>
      </p:sp>
      <p:sp>
        <p:nvSpPr>
          <p:cNvPr id="31" name="Rectangle 30">
            <a:extLst>
              <a:ext uri="{FF2B5EF4-FFF2-40B4-BE49-F238E27FC236}">
                <a16:creationId xmlns:a16="http://schemas.microsoft.com/office/drawing/2014/main" id="{A943AE89-9C03-4E53-AD79-27755C3B7091}"/>
              </a:ext>
            </a:extLst>
          </p:cNvPr>
          <p:cNvSpPr/>
          <p:nvPr/>
        </p:nvSpPr>
        <p:spPr>
          <a:xfrm>
            <a:off x="5570273" y="4927761"/>
            <a:ext cx="413182"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002060"/>
                </a:solidFill>
              </a:rPr>
              <a:t>__</a:t>
            </a:r>
          </a:p>
        </p:txBody>
      </p:sp>
      <p:sp>
        <p:nvSpPr>
          <p:cNvPr id="32" name="Rectangle 31">
            <a:extLst>
              <a:ext uri="{FF2B5EF4-FFF2-40B4-BE49-F238E27FC236}">
                <a16:creationId xmlns:a16="http://schemas.microsoft.com/office/drawing/2014/main" id="{04FB0EC3-4F6B-47A0-AB50-544760FE4388}"/>
              </a:ext>
            </a:extLst>
          </p:cNvPr>
          <p:cNvSpPr/>
          <p:nvPr/>
        </p:nvSpPr>
        <p:spPr>
          <a:xfrm>
            <a:off x="5339185" y="5364402"/>
            <a:ext cx="284849"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600" b="1" dirty="0">
                <a:solidFill>
                  <a:srgbClr val="002060"/>
                </a:solidFill>
              </a:rPr>
              <a:t>__</a:t>
            </a:r>
          </a:p>
        </p:txBody>
      </p:sp>
      <p:sp>
        <p:nvSpPr>
          <p:cNvPr id="33" name="Rectangle 32">
            <a:extLst>
              <a:ext uri="{FF2B5EF4-FFF2-40B4-BE49-F238E27FC236}">
                <a16:creationId xmlns:a16="http://schemas.microsoft.com/office/drawing/2014/main" id="{E3A5446D-E2BB-46AF-ADE7-1D23CC283D6D}"/>
              </a:ext>
            </a:extLst>
          </p:cNvPr>
          <p:cNvSpPr/>
          <p:nvPr/>
        </p:nvSpPr>
        <p:spPr>
          <a:xfrm>
            <a:off x="5330386" y="5839595"/>
            <a:ext cx="295575"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sz="1600" b="1" dirty="0">
                <a:solidFill>
                  <a:srgbClr val="002060"/>
                </a:solidFill>
              </a:rPr>
              <a:t>__</a:t>
            </a:r>
          </a:p>
        </p:txBody>
      </p:sp>
      <p:pic>
        <p:nvPicPr>
          <p:cNvPr id="5122" name="Picture 2" descr="Bar Chart, Columns, Graph, Diagram, Chart, Data">
            <a:extLst>
              <a:ext uri="{FF2B5EF4-FFF2-40B4-BE49-F238E27FC236}">
                <a16:creationId xmlns:a16="http://schemas.microsoft.com/office/drawing/2014/main" id="{EA16ECE4-E940-471D-846A-56A91A2B415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44886" y="2429735"/>
            <a:ext cx="918949" cy="5848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oy, Child, Kid, Teenager, Teen, Male">
            <a:extLst>
              <a:ext uri="{FF2B5EF4-FFF2-40B4-BE49-F238E27FC236}">
                <a16:creationId xmlns:a16="http://schemas.microsoft.com/office/drawing/2014/main" id="{9650AF2D-DF33-4D3E-A571-70BCD4F4ECD6}"/>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47916"/>
          <a:stretch/>
        </p:blipFill>
        <p:spPr bwMode="auto">
          <a:xfrm>
            <a:off x="11160379" y="2944757"/>
            <a:ext cx="655601" cy="64529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ock, Old Clock, Antique, Clock Face, Time, Time Of">
            <a:extLst>
              <a:ext uri="{FF2B5EF4-FFF2-40B4-BE49-F238E27FC236}">
                <a16:creationId xmlns:a16="http://schemas.microsoft.com/office/drawing/2014/main" id="{494745E6-F6C5-4719-AB71-8B4227C99AF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684005" y="3434448"/>
            <a:ext cx="584873" cy="58487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agistrate, Smiley, Face, Judge, Civil, Officer">
            <a:extLst>
              <a:ext uri="{FF2B5EF4-FFF2-40B4-BE49-F238E27FC236}">
                <a16:creationId xmlns:a16="http://schemas.microsoft.com/office/drawing/2014/main" id="{6F743C50-AA94-4FBB-9BDD-CF008C07ABF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194950" y="3867710"/>
            <a:ext cx="738730" cy="61136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Light, Circle, Points, Abstract, Face, Head, Empathy">
            <a:extLst>
              <a:ext uri="{FF2B5EF4-FFF2-40B4-BE49-F238E27FC236}">
                <a16:creationId xmlns:a16="http://schemas.microsoft.com/office/drawing/2014/main" id="{8928ED5F-0A44-4543-AF9F-3A2039EFDC99}"/>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91725" y="4415320"/>
            <a:ext cx="797832" cy="56346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Band, Aid, First, Aids, Injury, Bandage, Care, Wound">
            <a:extLst>
              <a:ext uri="{FF2B5EF4-FFF2-40B4-BE49-F238E27FC236}">
                <a16:creationId xmlns:a16="http://schemas.microsoft.com/office/drawing/2014/main" id="{1BA6CFFC-512A-41B4-B211-0F3363D4822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194950" y="4767381"/>
            <a:ext cx="690751" cy="626374"/>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illiard Ball, Billiard, Ball, Eight, Doubt, Face">
            <a:extLst>
              <a:ext uri="{FF2B5EF4-FFF2-40B4-BE49-F238E27FC236}">
                <a16:creationId xmlns:a16="http://schemas.microsoft.com/office/drawing/2014/main" id="{4D64EFEB-A10E-4C14-AA53-6259EDD7586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28593" y="5309545"/>
            <a:ext cx="617757" cy="649321"/>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Screen, Control, Brightness, Image, Contrast, Intensity">
            <a:extLst>
              <a:ext uri="{FF2B5EF4-FFF2-40B4-BE49-F238E27FC236}">
                <a16:creationId xmlns:a16="http://schemas.microsoft.com/office/drawing/2014/main" id="{35AF4DD6-54D3-4982-B1C3-43CF95C687C8}"/>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34824" y="5740939"/>
            <a:ext cx="611001" cy="6110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61F55619-4DAA-4429-A3B1-33E39130B628}"/>
              </a:ext>
            </a:extLst>
          </p:cNvPr>
          <p:cNvSpPr/>
          <p:nvPr/>
        </p:nvSpPr>
        <p:spPr>
          <a:xfrm>
            <a:off x="6309990" y="3129996"/>
            <a:ext cx="396000" cy="33076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002060"/>
                </a:solidFill>
              </a:rPr>
              <a:t>__</a:t>
            </a:r>
          </a:p>
        </p:txBody>
      </p:sp>
      <p:sp>
        <p:nvSpPr>
          <p:cNvPr id="40" name="Rectangle 39">
            <a:extLst>
              <a:ext uri="{FF2B5EF4-FFF2-40B4-BE49-F238E27FC236}">
                <a16:creationId xmlns:a16="http://schemas.microsoft.com/office/drawing/2014/main" id="{C12D9EC8-FC7E-47F2-A438-40E566226B70}"/>
              </a:ext>
            </a:extLst>
          </p:cNvPr>
          <p:cNvSpPr/>
          <p:nvPr/>
        </p:nvSpPr>
        <p:spPr>
          <a:xfrm>
            <a:off x="5481610" y="2699727"/>
            <a:ext cx="396000" cy="31365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002060"/>
                </a:solidFill>
              </a:rPr>
              <a:t>__</a:t>
            </a:r>
          </a:p>
        </p:txBody>
      </p:sp>
      <p:sp>
        <p:nvSpPr>
          <p:cNvPr id="41" name="Rectangle 40">
            <a:extLst>
              <a:ext uri="{FF2B5EF4-FFF2-40B4-BE49-F238E27FC236}">
                <a16:creationId xmlns:a16="http://schemas.microsoft.com/office/drawing/2014/main" id="{E9C432E2-DDF2-4E68-8654-13D35AC36C13}"/>
              </a:ext>
            </a:extLst>
          </p:cNvPr>
          <p:cNvSpPr/>
          <p:nvPr/>
        </p:nvSpPr>
        <p:spPr>
          <a:xfrm>
            <a:off x="5857238" y="3556219"/>
            <a:ext cx="396000" cy="37870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002060"/>
                </a:solidFill>
              </a:rPr>
              <a:t>__</a:t>
            </a:r>
          </a:p>
        </p:txBody>
      </p:sp>
      <p:sp>
        <p:nvSpPr>
          <p:cNvPr id="42" name="Rectangle 41">
            <a:extLst>
              <a:ext uri="{FF2B5EF4-FFF2-40B4-BE49-F238E27FC236}">
                <a16:creationId xmlns:a16="http://schemas.microsoft.com/office/drawing/2014/main" id="{E4BB48DD-DF9F-47F1-BA34-D38207430225}"/>
              </a:ext>
            </a:extLst>
          </p:cNvPr>
          <p:cNvSpPr/>
          <p:nvPr/>
        </p:nvSpPr>
        <p:spPr>
          <a:xfrm>
            <a:off x="5857238" y="4009065"/>
            <a:ext cx="396000"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002060"/>
                </a:solidFill>
              </a:rPr>
              <a:t>__</a:t>
            </a:r>
          </a:p>
        </p:txBody>
      </p:sp>
      <p:sp>
        <p:nvSpPr>
          <p:cNvPr id="43" name="Rectangle 42">
            <a:extLst>
              <a:ext uri="{FF2B5EF4-FFF2-40B4-BE49-F238E27FC236}">
                <a16:creationId xmlns:a16="http://schemas.microsoft.com/office/drawing/2014/main" id="{5A1DA1D3-F3E9-4697-A3C8-FA1682CA7858}"/>
              </a:ext>
            </a:extLst>
          </p:cNvPr>
          <p:cNvSpPr/>
          <p:nvPr/>
        </p:nvSpPr>
        <p:spPr>
          <a:xfrm>
            <a:off x="5864074" y="4466677"/>
            <a:ext cx="238762"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600" b="1" dirty="0">
                <a:solidFill>
                  <a:srgbClr val="002060"/>
                </a:solidFill>
              </a:rPr>
              <a:t>__ </a:t>
            </a:r>
          </a:p>
        </p:txBody>
      </p:sp>
      <p:sp>
        <p:nvSpPr>
          <p:cNvPr id="44" name="Rectangle 43">
            <a:extLst>
              <a:ext uri="{FF2B5EF4-FFF2-40B4-BE49-F238E27FC236}">
                <a16:creationId xmlns:a16="http://schemas.microsoft.com/office/drawing/2014/main" id="{9722A987-A6A6-4353-A9A0-DF8BC18463B7}"/>
              </a:ext>
            </a:extLst>
          </p:cNvPr>
          <p:cNvSpPr/>
          <p:nvPr/>
        </p:nvSpPr>
        <p:spPr>
          <a:xfrm>
            <a:off x="6589325" y="4931208"/>
            <a:ext cx="396000"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002060"/>
                </a:solidFill>
              </a:rPr>
              <a:t>__</a:t>
            </a:r>
          </a:p>
        </p:txBody>
      </p:sp>
      <p:sp>
        <p:nvSpPr>
          <p:cNvPr id="45" name="Rectangle 44">
            <a:extLst>
              <a:ext uri="{FF2B5EF4-FFF2-40B4-BE49-F238E27FC236}">
                <a16:creationId xmlns:a16="http://schemas.microsoft.com/office/drawing/2014/main" id="{1653E2D4-5828-4DC0-90C0-D52C75B481CC}"/>
              </a:ext>
            </a:extLst>
          </p:cNvPr>
          <p:cNvSpPr/>
          <p:nvPr/>
        </p:nvSpPr>
        <p:spPr>
          <a:xfrm>
            <a:off x="6218643" y="5372653"/>
            <a:ext cx="456286"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002060"/>
                </a:solidFill>
              </a:rPr>
              <a:t>__</a:t>
            </a:r>
          </a:p>
        </p:txBody>
      </p:sp>
      <p:sp>
        <p:nvSpPr>
          <p:cNvPr id="46" name="Rectangle 45">
            <a:extLst>
              <a:ext uri="{FF2B5EF4-FFF2-40B4-BE49-F238E27FC236}">
                <a16:creationId xmlns:a16="http://schemas.microsoft.com/office/drawing/2014/main" id="{DE6D9B0C-E3D7-452A-BA8B-503E9B2A1247}"/>
              </a:ext>
            </a:extLst>
          </p:cNvPr>
          <p:cNvSpPr/>
          <p:nvPr/>
        </p:nvSpPr>
        <p:spPr>
          <a:xfrm>
            <a:off x="5742893" y="5839595"/>
            <a:ext cx="365611"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sz="1600" b="1" dirty="0">
                <a:solidFill>
                  <a:srgbClr val="002060"/>
                </a:solidFill>
              </a:rPr>
              <a:t>__</a:t>
            </a:r>
          </a:p>
        </p:txBody>
      </p:sp>
      <p:sp>
        <p:nvSpPr>
          <p:cNvPr id="3" name="Rectangle 2">
            <a:extLst>
              <a:ext uri="{FF2B5EF4-FFF2-40B4-BE49-F238E27FC236}">
                <a16:creationId xmlns:a16="http://schemas.microsoft.com/office/drawing/2014/main" id="{1148C725-2EBC-4D77-A6D3-9B76F94C0780}"/>
              </a:ext>
            </a:extLst>
          </p:cNvPr>
          <p:cNvSpPr/>
          <p:nvPr/>
        </p:nvSpPr>
        <p:spPr>
          <a:xfrm>
            <a:off x="8013670" y="2647356"/>
            <a:ext cx="2501651" cy="35783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28FB9182-7583-4216-9E73-9486EC314F60}"/>
              </a:ext>
            </a:extLst>
          </p:cNvPr>
          <p:cNvSpPr/>
          <p:nvPr/>
        </p:nvSpPr>
        <p:spPr>
          <a:xfrm>
            <a:off x="8011866" y="3159474"/>
            <a:ext cx="2260398" cy="30083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DB4809A1-817C-4298-8789-BFC02C0546E9}"/>
              </a:ext>
            </a:extLst>
          </p:cNvPr>
          <p:cNvSpPr/>
          <p:nvPr/>
        </p:nvSpPr>
        <p:spPr>
          <a:xfrm>
            <a:off x="8026154" y="3589219"/>
            <a:ext cx="1039176" cy="30083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0" name="Rectangle 49">
            <a:extLst>
              <a:ext uri="{FF2B5EF4-FFF2-40B4-BE49-F238E27FC236}">
                <a16:creationId xmlns:a16="http://schemas.microsoft.com/office/drawing/2014/main" id="{66358AD6-6FCE-477E-BB52-6E4FAE4DD38E}"/>
              </a:ext>
            </a:extLst>
          </p:cNvPr>
          <p:cNvSpPr/>
          <p:nvPr/>
        </p:nvSpPr>
        <p:spPr>
          <a:xfrm>
            <a:off x="8024983" y="4061497"/>
            <a:ext cx="1409879" cy="30083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FB3FB14F-BD11-47BC-A7E0-C0150400A5E4}"/>
              </a:ext>
            </a:extLst>
          </p:cNvPr>
          <p:cNvSpPr/>
          <p:nvPr/>
        </p:nvSpPr>
        <p:spPr>
          <a:xfrm>
            <a:off x="8026154" y="4491242"/>
            <a:ext cx="1039176" cy="322103"/>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A6C2340B-2763-4FBC-9100-1EFAD5FBFABD}"/>
              </a:ext>
            </a:extLst>
          </p:cNvPr>
          <p:cNvSpPr/>
          <p:nvPr/>
        </p:nvSpPr>
        <p:spPr>
          <a:xfrm>
            <a:off x="8011866" y="4978789"/>
            <a:ext cx="2501652" cy="30083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5EA663FE-8BE7-43E9-B022-E16D5E735241}"/>
              </a:ext>
            </a:extLst>
          </p:cNvPr>
          <p:cNvSpPr/>
          <p:nvPr/>
        </p:nvSpPr>
        <p:spPr>
          <a:xfrm>
            <a:off x="8024204" y="5411983"/>
            <a:ext cx="1482330" cy="30083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E050C179-FC1E-45E0-8030-19A2D6F029FE}"/>
              </a:ext>
            </a:extLst>
          </p:cNvPr>
          <p:cNvSpPr/>
          <p:nvPr/>
        </p:nvSpPr>
        <p:spPr>
          <a:xfrm>
            <a:off x="8045208" y="5839595"/>
            <a:ext cx="1107917" cy="30083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xit"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xit"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4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5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par>
                                <p:cTn id="91" presetID="1" presetClass="exit" presetSubtype="0" fill="hold" grpId="0" nodeType="withEffect">
                                  <p:stCondLst>
                                    <p:cond delay="0"/>
                                  </p:stCondLst>
                                  <p:childTnLst>
                                    <p:set>
                                      <p:cBhvr>
                                        <p:cTn id="92" dur="1" fill="hold">
                                          <p:stCondLst>
                                            <p:cond delay="0"/>
                                          </p:stCondLst>
                                        </p:cTn>
                                        <p:tgtEl>
                                          <p:spTgt spid="33"/>
                                        </p:tgtEl>
                                        <p:attrNameLst>
                                          <p:attrName>style.visibility</p:attrName>
                                        </p:attrNameLst>
                                      </p:cBhvr>
                                      <p:to>
                                        <p:strVal val="hidden"/>
                                      </p:to>
                                    </p:set>
                                  </p:childTnLst>
                                </p:cTn>
                              </p:par>
                              <p:par>
                                <p:cTn id="93" presetID="1" presetClass="exit" presetSubtype="0" fill="hold" grpId="0" nodeType="withEffect">
                                  <p:stCondLst>
                                    <p:cond delay="0"/>
                                  </p:stCondLst>
                                  <p:childTnLst>
                                    <p:set>
                                      <p:cBhvr>
                                        <p:cTn id="94" dur="1" fill="hold">
                                          <p:stCondLst>
                                            <p:cond delay="0"/>
                                          </p:stCondLst>
                                        </p:cTn>
                                        <p:tgtEl>
                                          <p:spTgt spid="46"/>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P spid="28" grpId="0" animBg="1"/>
      <p:bldP spid="29" grpId="0" animBg="1"/>
      <p:bldP spid="30" grpId="0" animBg="1"/>
      <p:bldP spid="31" grpId="0" animBg="1"/>
      <p:bldP spid="32" grpId="0" animBg="1"/>
      <p:bldP spid="33" grpId="0" animBg="1"/>
      <p:bldP spid="39" grpId="0" animBg="1"/>
      <p:bldP spid="40" grpId="0" animBg="1"/>
      <p:bldP spid="41" grpId="0" animBg="1"/>
      <p:bldP spid="42" grpId="0" animBg="1"/>
      <p:bldP spid="43" grpId="0" animBg="1"/>
      <p:bldP spid="44" grpId="0" animBg="1"/>
      <p:bldP spid="45" grpId="0" animBg="1"/>
      <p:bldP spid="46" grpId="0" animBg="1"/>
      <p:bldP spid="3" grpId="0" animBg="1"/>
      <p:bldP spid="48" grpId="0" animBg="1"/>
      <p:bldP spid="49" grpId="0" animBg="1"/>
      <p:bldP spid="50" grpId="0" animBg="1"/>
      <p:bldP spid="51" grpId="0" animBg="1"/>
      <p:bldP spid="52" grpId="0" animBg="1"/>
      <p:bldP spid="53" grpId="0" animBg="1"/>
      <p:bldP spid="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numéros</a:t>
            </a:r>
            <a:r>
              <a:rPr lang="en-GB" sz="3600" b="1" dirty="0">
                <a:solidFill>
                  <a:schemeClr val="bg1"/>
                </a:solidFill>
              </a:rPr>
              <a:t> 32-69</a:t>
            </a:r>
          </a:p>
        </p:txBody>
      </p:sp>
      <p:sp>
        <p:nvSpPr>
          <p:cNvPr id="36" name="Rounded Rectangle 46">
            <a:extLst>
              <a:ext uri="{FF2B5EF4-FFF2-40B4-BE49-F238E27FC236}">
                <a16:creationId xmlns:a16="http://schemas.microsoft.com/office/drawing/2014/main" id="{EBA3F36D-AF36-4CE6-94A4-059AA9255F7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85383A96-A3DD-4BF7-9080-0F17BCDE4834}"/>
              </a:ext>
            </a:extLst>
          </p:cNvPr>
          <p:cNvSpPr txBox="1"/>
          <p:nvPr/>
        </p:nvSpPr>
        <p:spPr>
          <a:xfrm>
            <a:off x="222389" y="1346152"/>
            <a:ext cx="1008598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already know</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to say the numbers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1-31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a:t>
            </a:r>
          </a:p>
        </p:txBody>
      </p:sp>
      <p:sp>
        <p:nvSpPr>
          <p:cNvPr id="57" name="TextBox 56">
            <a:extLst>
              <a:ext uri="{FF2B5EF4-FFF2-40B4-BE49-F238E27FC236}">
                <a16:creationId xmlns:a16="http://schemas.microsoft.com/office/drawing/2014/main" id="{E4F9E886-8ACF-4115-A61D-75E914210E28}"/>
              </a:ext>
            </a:extLst>
          </p:cNvPr>
          <p:cNvSpPr txBox="1"/>
          <p:nvPr/>
        </p:nvSpPr>
        <p:spPr>
          <a:xfrm>
            <a:off x="222389" y="1984088"/>
            <a:ext cx="1161074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Remember, 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numbers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17-31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made up of a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combination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numbers in French:</a:t>
            </a:r>
          </a:p>
        </p:txBody>
      </p:sp>
      <p:sp>
        <p:nvSpPr>
          <p:cNvPr id="66" name="TextBox 65">
            <a:extLst>
              <a:ext uri="{FF2B5EF4-FFF2-40B4-BE49-F238E27FC236}">
                <a16:creationId xmlns:a16="http://schemas.microsoft.com/office/drawing/2014/main" id="{EB0544D9-029D-4BB0-9A37-75299BCCA1D1}"/>
              </a:ext>
            </a:extLst>
          </p:cNvPr>
          <p:cNvSpPr txBox="1"/>
          <p:nvPr/>
        </p:nvSpPr>
        <p:spPr>
          <a:xfrm>
            <a:off x="472281" y="3629292"/>
            <a:ext cx="4881465" cy="442674"/>
          </a:xfrm>
          <a:prstGeom prst="wedgeRoundRectCallout">
            <a:avLst>
              <a:gd name="adj1" fmla="val -22153"/>
              <a:gd name="adj2" fmla="val -66601"/>
              <a:gd name="adj3" fmla="val 16667"/>
            </a:avLst>
          </a:prstGeom>
          <a:solidFill>
            <a:srgbClr val="115076"/>
          </a:solidFill>
          <a:ln>
            <a:solidFill>
              <a:srgbClr val="EE6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Add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hyphen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between the numbers.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0C9BE998-535F-4E98-AD51-D852A6A7F384}"/>
              </a:ext>
            </a:extLst>
          </p:cNvPr>
          <p:cNvSpPr txBox="1"/>
          <p:nvPr/>
        </p:nvSpPr>
        <p:spPr>
          <a:xfrm>
            <a:off x="827934" y="2991600"/>
            <a:ext cx="198887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vingt</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-deux</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7B9D722C-1CB7-4135-8E82-712269FE269E}"/>
              </a:ext>
            </a:extLst>
          </p:cNvPr>
          <p:cNvSpPr txBox="1"/>
          <p:nvPr/>
        </p:nvSpPr>
        <p:spPr>
          <a:xfrm>
            <a:off x="3414628" y="2991600"/>
            <a:ext cx="18678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twenty-two</a:t>
            </a:r>
          </a:p>
        </p:txBody>
      </p:sp>
      <p:sp>
        <p:nvSpPr>
          <p:cNvPr id="71" name="TextBox 70">
            <a:extLst>
              <a:ext uri="{FF2B5EF4-FFF2-40B4-BE49-F238E27FC236}">
                <a16:creationId xmlns:a16="http://schemas.microsoft.com/office/drawing/2014/main" id="{CC9AE98F-F9EC-430A-AC42-EF894D6666A4}"/>
              </a:ext>
            </a:extLst>
          </p:cNvPr>
          <p:cNvSpPr txBox="1"/>
          <p:nvPr/>
        </p:nvSpPr>
        <p:spPr>
          <a:xfrm>
            <a:off x="6778155" y="2991600"/>
            <a:ext cx="198887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trente</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et un</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259D2C5C-480F-4433-A278-34F8C4A9E120}"/>
              </a:ext>
            </a:extLst>
          </p:cNvPr>
          <p:cNvSpPr txBox="1"/>
          <p:nvPr/>
        </p:nvSpPr>
        <p:spPr>
          <a:xfrm>
            <a:off x="9328519" y="2991600"/>
            <a:ext cx="15921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thirty-one</a:t>
            </a:r>
          </a:p>
        </p:txBody>
      </p:sp>
      <p:sp>
        <p:nvSpPr>
          <p:cNvPr id="73" name="TextBox 72">
            <a:extLst>
              <a:ext uri="{FF2B5EF4-FFF2-40B4-BE49-F238E27FC236}">
                <a16:creationId xmlns:a16="http://schemas.microsoft.com/office/drawing/2014/main" id="{FA4F4389-6F45-45F3-BE0C-756ECE38D3E1}"/>
              </a:ext>
            </a:extLst>
          </p:cNvPr>
          <p:cNvSpPr txBox="1"/>
          <p:nvPr/>
        </p:nvSpPr>
        <p:spPr>
          <a:xfrm>
            <a:off x="6096000" y="3629292"/>
            <a:ext cx="2512155" cy="442674"/>
          </a:xfrm>
          <a:prstGeom prst="wedgeRoundRectCallout">
            <a:avLst>
              <a:gd name="adj1" fmla="val 20905"/>
              <a:gd name="adj2" fmla="val -66601"/>
              <a:gd name="adj3" fmla="val 16667"/>
            </a:avLst>
          </a:prstGeom>
          <a:solidFill>
            <a:srgbClr val="115076"/>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Add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before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un.</a:t>
            </a:r>
          </a:p>
        </p:txBody>
      </p:sp>
      <p:sp>
        <p:nvSpPr>
          <p:cNvPr id="15" name="TextBox 14">
            <a:extLst>
              <a:ext uri="{FF2B5EF4-FFF2-40B4-BE49-F238E27FC236}">
                <a16:creationId xmlns:a16="http://schemas.microsoft.com/office/drawing/2014/main" id="{A2D7A7A2-2F3F-4925-8FBA-23F6ADCE652B}"/>
              </a:ext>
            </a:extLst>
          </p:cNvPr>
          <p:cNvSpPr txBox="1"/>
          <p:nvPr/>
        </p:nvSpPr>
        <p:spPr>
          <a:xfrm>
            <a:off x="827935" y="4885200"/>
            <a:ext cx="198887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EE6000"/>
                </a:solidFill>
                <a:latin typeface="Century Gothic" panose="020F0302020204030204"/>
              </a:rPr>
              <a:t>trente</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-trois</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5DE85908-F5FB-4326-9778-EBDB15746D0B}"/>
              </a:ext>
            </a:extLst>
          </p:cNvPr>
          <p:cNvSpPr txBox="1"/>
          <p:nvPr/>
        </p:nvSpPr>
        <p:spPr>
          <a:xfrm>
            <a:off x="3414628" y="4885200"/>
            <a:ext cx="178766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thirty-three</a:t>
            </a:r>
          </a:p>
        </p:txBody>
      </p:sp>
      <p:sp>
        <p:nvSpPr>
          <p:cNvPr id="17" name="TextBox 16">
            <a:extLst>
              <a:ext uri="{FF2B5EF4-FFF2-40B4-BE49-F238E27FC236}">
                <a16:creationId xmlns:a16="http://schemas.microsoft.com/office/drawing/2014/main" id="{2CD17D33-11E6-4DA8-9B50-98A344863196}"/>
              </a:ext>
            </a:extLst>
          </p:cNvPr>
          <p:cNvSpPr txBox="1"/>
          <p:nvPr/>
        </p:nvSpPr>
        <p:spPr>
          <a:xfrm>
            <a:off x="827934" y="5526000"/>
            <a:ext cx="258669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quarante</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et un</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DA522C0E-6415-48E4-A2A0-C79DB86D2739}"/>
              </a:ext>
            </a:extLst>
          </p:cNvPr>
          <p:cNvSpPr txBox="1"/>
          <p:nvPr/>
        </p:nvSpPr>
        <p:spPr>
          <a:xfrm>
            <a:off x="3414628" y="5526000"/>
            <a:ext cx="153760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forty-one</a:t>
            </a:r>
          </a:p>
        </p:txBody>
      </p:sp>
      <p:sp>
        <p:nvSpPr>
          <p:cNvPr id="19" name="TextBox 18">
            <a:extLst>
              <a:ext uri="{FF2B5EF4-FFF2-40B4-BE49-F238E27FC236}">
                <a16:creationId xmlns:a16="http://schemas.microsoft.com/office/drawing/2014/main" id="{FE226F6A-8281-4E2D-BFF9-5259724DB6E6}"/>
              </a:ext>
            </a:extLst>
          </p:cNvPr>
          <p:cNvSpPr txBox="1"/>
          <p:nvPr/>
        </p:nvSpPr>
        <p:spPr>
          <a:xfrm>
            <a:off x="6741825" y="4885200"/>
            <a:ext cx="258669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cinquante</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-sept</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8A9B4D11-B022-4A03-A4F5-62BE620B4670}"/>
              </a:ext>
            </a:extLst>
          </p:cNvPr>
          <p:cNvSpPr txBox="1"/>
          <p:nvPr/>
        </p:nvSpPr>
        <p:spPr>
          <a:xfrm>
            <a:off x="9374467" y="4885200"/>
            <a:ext cx="168828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fifty-seven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4114F69-AAF0-4CEA-A23C-230F06EB42C5}"/>
              </a:ext>
            </a:extLst>
          </p:cNvPr>
          <p:cNvSpPr txBox="1"/>
          <p:nvPr/>
        </p:nvSpPr>
        <p:spPr>
          <a:xfrm>
            <a:off x="6778155" y="5526000"/>
            <a:ext cx="233429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soixante</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-deux</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CF76F215-9467-4E0D-8D31-4C52C602B11D}"/>
              </a:ext>
            </a:extLst>
          </p:cNvPr>
          <p:cNvSpPr txBox="1"/>
          <p:nvPr/>
        </p:nvSpPr>
        <p:spPr>
          <a:xfrm>
            <a:off x="222389" y="4248237"/>
            <a:ext cx="1161074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The numbers </a:t>
            </a:r>
            <a:r>
              <a:rPr lang="en-GB" sz="2400" b="1" dirty="0">
                <a:solidFill>
                  <a:srgbClr val="4472C4">
                    <a:lumMod val="50000"/>
                  </a:srgbClr>
                </a:solidFill>
                <a:latin typeface="Century Gothic" panose="020F0302020204030204"/>
              </a:rPr>
              <a:t>32-69</a:t>
            </a:r>
            <a:r>
              <a:rPr lang="en-GB" sz="2400" dirty="0">
                <a:solidFill>
                  <a:srgbClr val="4472C4">
                    <a:lumMod val="50000"/>
                  </a:srgbClr>
                </a:solidFill>
                <a:latin typeface="Century Gothic" panose="020F0302020204030204"/>
              </a:rPr>
              <a:t> follow the same pattern: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6011E129-154D-486C-ACE1-5B57D69AC429}"/>
              </a:ext>
            </a:extLst>
          </p:cNvPr>
          <p:cNvSpPr txBox="1"/>
          <p:nvPr/>
        </p:nvSpPr>
        <p:spPr>
          <a:xfrm>
            <a:off x="9374467" y="5526000"/>
            <a:ext cx="14478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sixty-two</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Speech Bubble: Rectangle with Corners Rounded 23">
            <a:extLst>
              <a:ext uri="{FF2B5EF4-FFF2-40B4-BE49-F238E27FC236}">
                <a16:creationId xmlns:a16="http://schemas.microsoft.com/office/drawing/2014/main" id="{2249BE95-CC03-4ED3-B2E8-E4D4C07E0B93}"/>
              </a:ext>
            </a:extLst>
          </p:cNvPr>
          <p:cNvSpPr/>
          <p:nvPr/>
        </p:nvSpPr>
        <p:spPr>
          <a:xfrm>
            <a:off x="6772108" y="2718488"/>
            <a:ext cx="3424478" cy="1987577"/>
          </a:xfrm>
          <a:prstGeom prst="wedgeRoundRectCallout">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The </a:t>
            </a:r>
            <a:r>
              <a:rPr lang="fr-FR" sz="2000" b="1" dirty="0">
                <a:solidFill>
                  <a:schemeClr val="bg1"/>
                </a:solidFill>
              </a:rPr>
              <a:t>–ante </a:t>
            </a:r>
            <a:r>
              <a:rPr lang="fr-FR" sz="2000" dirty="0" err="1">
                <a:solidFill>
                  <a:schemeClr val="bg1"/>
                </a:solidFill>
              </a:rPr>
              <a:t>ending</a:t>
            </a:r>
            <a:r>
              <a:rPr lang="fr-FR" sz="2000" dirty="0">
                <a:solidFill>
                  <a:schemeClr val="bg1"/>
                </a:solidFill>
              </a:rPr>
              <a:t> in </a:t>
            </a:r>
            <a:r>
              <a:rPr lang="fr-FR" sz="2000" dirty="0" err="1">
                <a:solidFill>
                  <a:schemeClr val="bg1"/>
                </a:solidFill>
              </a:rPr>
              <a:t>these</a:t>
            </a:r>
            <a:r>
              <a:rPr lang="fr-FR" sz="2000" dirty="0">
                <a:solidFill>
                  <a:schemeClr val="bg1"/>
                </a:solidFill>
              </a:rPr>
              <a:t> </a:t>
            </a:r>
            <a:r>
              <a:rPr lang="fr-FR" sz="2000" dirty="0" err="1">
                <a:solidFill>
                  <a:schemeClr val="bg1"/>
                </a:solidFill>
              </a:rPr>
              <a:t>numbers</a:t>
            </a:r>
            <a:r>
              <a:rPr lang="fr-FR" sz="2000" dirty="0">
                <a:solidFill>
                  <a:schemeClr val="bg1"/>
                </a:solidFill>
              </a:rPr>
              <a:t> has SSC [en/an] and SFE. The - t- </a:t>
            </a:r>
            <a:r>
              <a:rPr lang="fr-FR" sz="2000" dirty="0" err="1">
                <a:solidFill>
                  <a:schemeClr val="bg1"/>
                </a:solidFill>
              </a:rPr>
              <a:t>is</a:t>
            </a:r>
            <a:r>
              <a:rPr lang="fr-FR" sz="2000" dirty="0">
                <a:solidFill>
                  <a:schemeClr val="bg1"/>
                </a:solidFill>
              </a:rPr>
              <a:t> </a:t>
            </a:r>
            <a:r>
              <a:rPr lang="fr-FR" sz="2000" dirty="0" err="1">
                <a:solidFill>
                  <a:schemeClr val="bg1"/>
                </a:solidFill>
              </a:rPr>
              <a:t>pronounced</a:t>
            </a:r>
            <a:r>
              <a:rPr lang="fr-FR" sz="2000" dirty="0">
                <a:solidFill>
                  <a:schemeClr val="bg1"/>
                </a:solidFill>
              </a:rPr>
              <a:t>.</a:t>
            </a:r>
            <a:endParaRPr lang="fr-FR" sz="2000" b="1" dirty="0">
              <a:solidFill>
                <a:schemeClr val="bg1"/>
              </a:solidFill>
            </a:endParaRPr>
          </a:p>
        </p:txBody>
      </p:sp>
    </p:spTree>
    <p:extLst>
      <p:ext uri="{BB962C8B-B14F-4D97-AF65-F5344CB8AC3E}">
        <p14:creationId xmlns:p14="http://schemas.microsoft.com/office/powerpoint/2010/main" val="407720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fade">
                                      <p:cBhvr>
                                        <p:cTn id="20" dur="500"/>
                                        <p:tgtEl>
                                          <p:spTgt spid="6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fade">
                                      <p:cBhvr>
                                        <p:cTn id="33" dur="500"/>
                                        <p:tgtEl>
                                          <p:spTgt spid="7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7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5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7" grpId="0"/>
      <p:bldP spid="66" grpId="0" animBg="1"/>
      <p:bldP spid="67" grpId="0"/>
      <p:bldP spid="68" grpId="0"/>
      <p:bldP spid="71" grpId="0"/>
      <p:bldP spid="72" grpId="0"/>
      <p:bldP spid="73" grpId="0" animBg="1"/>
      <p:bldP spid="15" grpId="0"/>
      <p:bldP spid="16" grpId="0"/>
      <p:bldP spid="17" grpId="0"/>
      <p:bldP spid="18" grpId="0"/>
      <p:bldP spid="19" grpId="0"/>
      <p:bldP spid="20" grpId="0"/>
      <p:bldP spid="21" grpId="0"/>
      <p:bldP spid="23" grpId="0"/>
      <p:bldP spid="25"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662863" cy="707849"/>
          </a:xfrm>
        </p:spPr>
        <p:txBody>
          <a:bodyPr>
            <a:normAutofit/>
          </a:bodyPr>
          <a:lstStyle/>
          <a:p>
            <a:r>
              <a:rPr lang="en-GB" sz="3600" b="1" dirty="0">
                <a:solidFill>
                  <a:schemeClr val="bg1"/>
                </a:solidFill>
              </a:rPr>
              <a:t>Les </a:t>
            </a:r>
            <a:r>
              <a:rPr lang="en-GB" sz="3600" b="1" dirty="0" err="1">
                <a:solidFill>
                  <a:schemeClr val="bg1"/>
                </a:solidFill>
              </a:rPr>
              <a:t>numéros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9608025" y="249870"/>
            <a:ext cx="230189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a:hlinkClick r:id="" action="ppaction://noaction">
              <a:snd r:embed="rId4" name="a 34.wav"/>
            </a:hlinkClick>
            <a:extLst>
              <a:ext uri="{FF2B5EF4-FFF2-40B4-BE49-F238E27FC236}">
                <a16:creationId xmlns:a16="http://schemas.microsoft.com/office/drawing/2014/main" id="{27A1227B-1AA2-43D6-A5B4-26D722EFC076}"/>
              </a:ext>
            </a:extLst>
          </p:cNvPr>
          <p:cNvSpPr/>
          <p:nvPr/>
        </p:nvSpPr>
        <p:spPr>
          <a:xfrm>
            <a:off x="2150292" y="161524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11" name="Rectangle 10">
            <a:hlinkClick r:id="" action="ppaction://noaction">
              <a:snd r:embed="rId5" name="b 52.wav"/>
            </a:hlinkClick>
            <a:extLst>
              <a:ext uri="{FF2B5EF4-FFF2-40B4-BE49-F238E27FC236}">
                <a16:creationId xmlns:a16="http://schemas.microsoft.com/office/drawing/2014/main" id="{3835EDD0-C945-45CA-B8DF-73A66E9DCCD5}"/>
              </a:ext>
            </a:extLst>
          </p:cNvPr>
          <p:cNvSpPr/>
          <p:nvPr/>
        </p:nvSpPr>
        <p:spPr>
          <a:xfrm>
            <a:off x="2150292" y="217392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2" name="Rectangle 11">
            <a:hlinkClick r:id="" action="ppaction://noaction">
              <a:snd r:embed="rId6" name="c 63.wav"/>
            </a:hlinkClick>
            <a:extLst>
              <a:ext uri="{FF2B5EF4-FFF2-40B4-BE49-F238E27FC236}">
                <a16:creationId xmlns:a16="http://schemas.microsoft.com/office/drawing/2014/main" id="{593BA820-84BB-448F-8A3D-34B716848961}"/>
              </a:ext>
            </a:extLst>
          </p:cNvPr>
          <p:cNvSpPr/>
          <p:nvPr/>
        </p:nvSpPr>
        <p:spPr>
          <a:xfrm>
            <a:off x="2150292" y="273260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
        <p:nvSpPr>
          <p:cNvPr id="13" name="Rectangle 12">
            <a:hlinkClick r:id="" action="ppaction://noaction">
              <a:snd r:embed="rId7" name="d 39.wav"/>
            </a:hlinkClick>
            <a:extLst>
              <a:ext uri="{FF2B5EF4-FFF2-40B4-BE49-F238E27FC236}">
                <a16:creationId xmlns:a16="http://schemas.microsoft.com/office/drawing/2014/main" id="{B53BA2FA-5F5E-494D-9EFE-8A8D673E847F}"/>
              </a:ext>
            </a:extLst>
          </p:cNvPr>
          <p:cNvSpPr/>
          <p:nvPr/>
        </p:nvSpPr>
        <p:spPr>
          <a:xfrm>
            <a:off x="2150292" y="329128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13">
            <a:hlinkClick r:id="" action="ppaction://noaction">
              <a:snd r:embed="rId8" name="e 45.wav"/>
            </a:hlinkClick>
            <a:extLst>
              <a:ext uri="{FF2B5EF4-FFF2-40B4-BE49-F238E27FC236}">
                <a16:creationId xmlns:a16="http://schemas.microsoft.com/office/drawing/2014/main" id="{DADF35BC-A73C-4570-AC9F-9732F8E8E449}"/>
              </a:ext>
            </a:extLst>
          </p:cNvPr>
          <p:cNvSpPr/>
          <p:nvPr/>
        </p:nvSpPr>
        <p:spPr>
          <a:xfrm>
            <a:off x="2150292" y="384996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e</a:t>
            </a:r>
          </a:p>
        </p:txBody>
      </p:sp>
      <p:sp>
        <p:nvSpPr>
          <p:cNvPr id="15" name="Rectangle 14">
            <a:hlinkClick r:id="" action="ppaction://noaction">
              <a:snd r:embed="rId9" name="f 67.wav"/>
            </a:hlinkClick>
            <a:extLst>
              <a:ext uri="{FF2B5EF4-FFF2-40B4-BE49-F238E27FC236}">
                <a16:creationId xmlns:a16="http://schemas.microsoft.com/office/drawing/2014/main" id="{9CB39556-96B8-4B4C-8AA5-BC046B07436D}"/>
              </a:ext>
            </a:extLst>
          </p:cNvPr>
          <p:cNvSpPr/>
          <p:nvPr/>
        </p:nvSpPr>
        <p:spPr>
          <a:xfrm>
            <a:off x="2150292" y="440864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f</a:t>
            </a:r>
          </a:p>
        </p:txBody>
      </p:sp>
      <p:sp>
        <p:nvSpPr>
          <p:cNvPr id="16" name="Rectangle 15">
            <a:hlinkClick r:id="" action="ppaction://noaction">
              <a:snd r:embed="rId10" name="g 56.wav"/>
            </a:hlinkClick>
            <a:extLst>
              <a:ext uri="{FF2B5EF4-FFF2-40B4-BE49-F238E27FC236}">
                <a16:creationId xmlns:a16="http://schemas.microsoft.com/office/drawing/2014/main" id="{8DC25A93-C0F3-46FA-9E08-1061CF946BFB}"/>
              </a:ext>
            </a:extLst>
          </p:cNvPr>
          <p:cNvSpPr/>
          <p:nvPr/>
        </p:nvSpPr>
        <p:spPr>
          <a:xfrm>
            <a:off x="2150292" y="496732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g</a:t>
            </a:r>
          </a:p>
        </p:txBody>
      </p:sp>
      <p:sp>
        <p:nvSpPr>
          <p:cNvPr id="17" name="Rectangle 16">
            <a:hlinkClick r:id="" action="ppaction://noaction">
              <a:snd r:embed="rId11" name="h 37.wav"/>
            </a:hlinkClick>
            <a:extLst>
              <a:ext uri="{FF2B5EF4-FFF2-40B4-BE49-F238E27FC236}">
                <a16:creationId xmlns:a16="http://schemas.microsoft.com/office/drawing/2014/main" id="{488293DB-AA0F-4719-BF97-02609AA93BBB}"/>
              </a:ext>
            </a:extLst>
          </p:cNvPr>
          <p:cNvSpPr/>
          <p:nvPr/>
        </p:nvSpPr>
        <p:spPr>
          <a:xfrm>
            <a:off x="2150292" y="5526003"/>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h</a:t>
            </a:r>
          </a:p>
        </p:txBody>
      </p:sp>
      <p:sp>
        <p:nvSpPr>
          <p:cNvPr id="63" name="Rectangle 62">
            <a:hlinkClick r:id="" action="ppaction://noaction">
              <a:snd r:embed="rId12" name="i 42.wav"/>
            </a:hlinkClick>
            <a:extLst>
              <a:ext uri="{FF2B5EF4-FFF2-40B4-BE49-F238E27FC236}">
                <a16:creationId xmlns:a16="http://schemas.microsoft.com/office/drawing/2014/main" id="{DC88B33A-4A19-480B-913F-5B56B3644117}"/>
              </a:ext>
            </a:extLst>
          </p:cNvPr>
          <p:cNvSpPr/>
          <p:nvPr/>
        </p:nvSpPr>
        <p:spPr>
          <a:xfrm>
            <a:off x="6354757" y="1591183"/>
            <a:ext cx="482400" cy="52938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i</a:t>
            </a:r>
          </a:p>
        </p:txBody>
      </p:sp>
      <p:sp>
        <p:nvSpPr>
          <p:cNvPr id="64" name="Rectangle 63">
            <a:hlinkClick r:id="" action="ppaction://noaction">
              <a:snd r:embed="rId13" name="j 59.wav"/>
            </a:hlinkClick>
            <a:extLst>
              <a:ext uri="{FF2B5EF4-FFF2-40B4-BE49-F238E27FC236}">
                <a16:creationId xmlns:a16="http://schemas.microsoft.com/office/drawing/2014/main" id="{1FD4DC01-5C8A-4345-A1F9-E6BB19B7E635}"/>
              </a:ext>
            </a:extLst>
          </p:cNvPr>
          <p:cNvSpPr/>
          <p:nvPr/>
        </p:nvSpPr>
        <p:spPr>
          <a:xfrm>
            <a:off x="6354757" y="217392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j</a:t>
            </a:r>
          </a:p>
        </p:txBody>
      </p:sp>
      <p:sp>
        <p:nvSpPr>
          <p:cNvPr id="65" name="Rectangle 64">
            <a:hlinkClick r:id="" action="ppaction://noaction">
              <a:snd r:embed="rId14" name="k 44.wav"/>
            </a:hlinkClick>
            <a:extLst>
              <a:ext uri="{FF2B5EF4-FFF2-40B4-BE49-F238E27FC236}">
                <a16:creationId xmlns:a16="http://schemas.microsoft.com/office/drawing/2014/main" id="{886E04DB-2F8A-4B82-BC74-859E87444545}"/>
              </a:ext>
            </a:extLst>
          </p:cNvPr>
          <p:cNvSpPr/>
          <p:nvPr/>
        </p:nvSpPr>
        <p:spPr>
          <a:xfrm>
            <a:off x="6354757" y="273260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k</a:t>
            </a:r>
          </a:p>
        </p:txBody>
      </p:sp>
      <p:sp>
        <p:nvSpPr>
          <p:cNvPr id="66" name="Rectangle 65">
            <a:hlinkClick r:id="" action="ppaction://noaction">
              <a:snd r:embed="rId15" name="l 38.wav"/>
            </a:hlinkClick>
            <a:extLst>
              <a:ext uri="{FF2B5EF4-FFF2-40B4-BE49-F238E27FC236}">
                <a16:creationId xmlns:a16="http://schemas.microsoft.com/office/drawing/2014/main" id="{46BFEF6D-5C8E-46A8-85AD-5042087C9480}"/>
              </a:ext>
            </a:extLst>
          </p:cNvPr>
          <p:cNvSpPr/>
          <p:nvPr/>
        </p:nvSpPr>
        <p:spPr>
          <a:xfrm>
            <a:off x="6354757" y="329128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l</a:t>
            </a:r>
          </a:p>
        </p:txBody>
      </p:sp>
      <p:sp>
        <p:nvSpPr>
          <p:cNvPr id="67" name="Rectangle 66">
            <a:hlinkClick r:id="" action="ppaction://noaction">
              <a:snd r:embed="rId16" name="m 51.wav"/>
            </a:hlinkClick>
            <a:extLst>
              <a:ext uri="{FF2B5EF4-FFF2-40B4-BE49-F238E27FC236}">
                <a16:creationId xmlns:a16="http://schemas.microsoft.com/office/drawing/2014/main" id="{BF0FB49E-E73D-4319-AFA1-9D2ABCFB0986}"/>
              </a:ext>
            </a:extLst>
          </p:cNvPr>
          <p:cNvSpPr/>
          <p:nvPr/>
        </p:nvSpPr>
        <p:spPr>
          <a:xfrm>
            <a:off x="6354757" y="384996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m</a:t>
            </a:r>
          </a:p>
        </p:txBody>
      </p:sp>
      <p:sp>
        <p:nvSpPr>
          <p:cNvPr id="68" name="Rectangle 67">
            <a:hlinkClick r:id="" action="ppaction://noaction">
              <a:snd r:embed="rId17" name="n 48.wav"/>
            </a:hlinkClick>
            <a:extLst>
              <a:ext uri="{FF2B5EF4-FFF2-40B4-BE49-F238E27FC236}">
                <a16:creationId xmlns:a16="http://schemas.microsoft.com/office/drawing/2014/main" id="{1B9152F0-A263-4D42-9979-407B9650AC3C}"/>
              </a:ext>
            </a:extLst>
          </p:cNvPr>
          <p:cNvSpPr/>
          <p:nvPr/>
        </p:nvSpPr>
        <p:spPr>
          <a:xfrm>
            <a:off x="6354757" y="440864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n</a:t>
            </a:r>
          </a:p>
        </p:txBody>
      </p:sp>
      <p:sp>
        <p:nvSpPr>
          <p:cNvPr id="69" name="Rectangle 68">
            <a:hlinkClick r:id="" action="ppaction://noaction">
              <a:snd r:embed="rId18" name="o 61.wav"/>
            </a:hlinkClick>
            <a:extLst>
              <a:ext uri="{FF2B5EF4-FFF2-40B4-BE49-F238E27FC236}">
                <a16:creationId xmlns:a16="http://schemas.microsoft.com/office/drawing/2014/main" id="{3015ACFE-085B-4C8F-A9DC-1FB7D1A7EDBE}"/>
              </a:ext>
            </a:extLst>
          </p:cNvPr>
          <p:cNvSpPr/>
          <p:nvPr/>
        </p:nvSpPr>
        <p:spPr>
          <a:xfrm>
            <a:off x="6354757" y="4967326"/>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o</a:t>
            </a:r>
          </a:p>
        </p:txBody>
      </p:sp>
      <p:sp>
        <p:nvSpPr>
          <p:cNvPr id="70" name="Rectangle 69">
            <a:hlinkClick r:id="" action="ppaction://noaction">
              <a:snd r:embed="rId19" name="p 65.wav"/>
            </a:hlinkClick>
            <a:extLst>
              <a:ext uri="{FF2B5EF4-FFF2-40B4-BE49-F238E27FC236}">
                <a16:creationId xmlns:a16="http://schemas.microsoft.com/office/drawing/2014/main" id="{8A6018A3-8677-44F0-A8E3-1791E07181C2}"/>
              </a:ext>
            </a:extLst>
          </p:cNvPr>
          <p:cNvSpPr/>
          <p:nvPr/>
        </p:nvSpPr>
        <p:spPr>
          <a:xfrm>
            <a:off x="6354757" y="5526003"/>
            <a:ext cx="482400" cy="481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p</a:t>
            </a:r>
          </a:p>
        </p:txBody>
      </p:sp>
      <p:sp>
        <p:nvSpPr>
          <p:cNvPr id="6" name="TextBox 5">
            <a:extLst>
              <a:ext uri="{FF2B5EF4-FFF2-40B4-BE49-F238E27FC236}">
                <a16:creationId xmlns:a16="http://schemas.microsoft.com/office/drawing/2014/main" id="{F3E11188-B433-5A4A-A669-78C0EE9B8445}"/>
              </a:ext>
            </a:extLst>
          </p:cNvPr>
          <p:cNvSpPr txBox="1"/>
          <p:nvPr/>
        </p:nvSpPr>
        <p:spPr>
          <a:xfrm>
            <a:off x="2885485" y="1615246"/>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34</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D9D0EBAE-71E6-4BF7-BE1B-81F13960E055}"/>
              </a:ext>
            </a:extLst>
          </p:cNvPr>
          <p:cNvSpPr txBox="1"/>
          <p:nvPr/>
        </p:nvSpPr>
        <p:spPr>
          <a:xfrm>
            <a:off x="3630297" y="1613413"/>
            <a:ext cx="21861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trente</a:t>
            </a:r>
            <a:r>
              <a:rPr lang="en-US" sz="2400" dirty="0">
                <a:solidFill>
                  <a:srgbClr val="4472C4">
                    <a:lumMod val="50000"/>
                  </a:srgbClr>
                </a:solidFill>
                <a:latin typeface="Century Gothic" panose="020F0302020204030204"/>
              </a:rPr>
              <a:t>-quatre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B64832EE-6BFD-46E7-A2DF-B83F8EE3AF8B}"/>
              </a:ext>
            </a:extLst>
          </p:cNvPr>
          <p:cNvSpPr txBox="1"/>
          <p:nvPr/>
        </p:nvSpPr>
        <p:spPr>
          <a:xfrm>
            <a:off x="2885485" y="2214076"/>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52</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E11BC407-B0B3-4E87-93F4-2D5DCB309CF7}"/>
              </a:ext>
            </a:extLst>
          </p:cNvPr>
          <p:cNvSpPr txBox="1"/>
          <p:nvPr/>
        </p:nvSpPr>
        <p:spPr>
          <a:xfrm>
            <a:off x="3630297" y="2212243"/>
            <a:ext cx="25593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cinquante</a:t>
            </a:r>
            <a:r>
              <a:rPr lang="en-US" sz="2400" dirty="0">
                <a:solidFill>
                  <a:srgbClr val="4472C4">
                    <a:lumMod val="50000"/>
                  </a:srgbClr>
                </a:solidFill>
                <a:latin typeface="Century Gothic" panose="020F0302020204030204"/>
              </a:rPr>
              <a:t>-deux</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D9A9E33B-3172-43F2-8403-4ABDFDD8184E}"/>
              </a:ext>
            </a:extLst>
          </p:cNvPr>
          <p:cNvSpPr txBox="1"/>
          <p:nvPr/>
        </p:nvSpPr>
        <p:spPr>
          <a:xfrm>
            <a:off x="2875073" y="2748913"/>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63</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D7439DB-BCA2-4883-9450-465B7881D6A3}"/>
              </a:ext>
            </a:extLst>
          </p:cNvPr>
          <p:cNvSpPr txBox="1"/>
          <p:nvPr/>
        </p:nvSpPr>
        <p:spPr>
          <a:xfrm>
            <a:off x="3619885" y="2747080"/>
            <a:ext cx="22173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soixante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-trois</a:t>
            </a:r>
          </a:p>
        </p:txBody>
      </p:sp>
      <p:sp>
        <p:nvSpPr>
          <p:cNvPr id="25" name="TextBox 24">
            <a:extLst>
              <a:ext uri="{FF2B5EF4-FFF2-40B4-BE49-F238E27FC236}">
                <a16:creationId xmlns:a16="http://schemas.microsoft.com/office/drawing/2014/main" id="{4C18F42C-A0A3-4776-A7C1-E4F71535F3E8}"/>
              </a:ext>
            </a:extLst>
          </p:cNvPr>
          <p:cNvSpPr txBox="1"/>
          <p:nvPr/>
        </p:nvSpPr>
        <p:spPr>
          <a:xfrm>
            <a:off x="2864661" y="3345910"/>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39</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343FE4F3-C58E-41A2-98DF-2C5D30BF91C3}"/>
              </a:ext>
            </a:extLst>
          </p:cNvPr>
          <p:cNvSpPr txBox="1"/>
          <p:nvPr/>
        </p:nvSpPr>
        <p:spPr>
          <a:xfrm>
            <a:off x="3609473" y="3344077"/>
            <a:ext cx="20523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trente-neuf</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C858FC77-479F-4B36-8376-E860BD6BFCEA}"/>
              </a:ext>
            </a:extLst>
          </p:cNvPr>
          <p:cNvSpPr txBox="1"/>
          <p:nvPr/>
        </p:nvSpPr>
        <p:spPr>
          <a:xfrm>
            <a:off x="2854249" y="3888834"/>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45</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68F9CBE5-53A0-4852-9EDE-78631D3FDB81}"/>
              </a:ext>
            </a:extLst>
          </p:cNvPr>
          <p:cNvSpPr txBox="1"/>
          <p:nvPr/>
        </p:nvSpPr>
        <p:spPr>
          <a:xfrm>
            <a:off x="3599061" y="3887001"/>
            <a:ext cx="2443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quarante</a:t>
            </a:r>
            <a:r>
              <a:rPr lang="en-US" sz="2400" dirty="0">
                <a:solidFill>
                  <a:srgbClr val="4472C4">
                    <a:lumMod val="50000"/>
                  </a:srgbClr>
                </a:solidFill>
                <a:latin typeface="Century Gothic" panose="020F0302020204030204"/>
              </a:rPr>
              <a:t>-cinq</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A6CC95CD-6A1C-43D9-97D8-C0583DBA9945}"/>
              </a:ext>
            </a:extLst>
          </p:cNvPr>
          <p:cNvSpPr txBox="1"/>
          <p:nvPr/>
        </p:nvSpPr>
        <p:spPr>
          <a:xfrm>
            <a:off x="2864661" y="4436340"/>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67</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9ADB4A7F-9475-4ED3-9D3C-3DDF624BB3CF}"/>
              </a:ext>
            </a:extLst>
          </p:cNvPr>
          <p:cNvSpPr txBox="1"/>
          <p:nvPr/>
        </p:nvSpPr>
        <p:spPr>
          <a:xfrm>
            <a:off x="3609473" y="4434507"/>
            <a:ext cx="22805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soixante</a:t>
            </a:r>
            <a:r>
              <a:rPr lang="en-US" sz="2400" dirty="0">
                <a:solidFill>
                  <a:srgbClr val="4472C4">
                    <a:lumMod val="50000"/>
                  </a:srgbClr>
                </a:solidFill>
                <a:latin typeface="Century Gothic" panose="020F0302020204030204"/>
              </a:rPr>
              <a:t>-sept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3927FFE2-7547-4D50-9C8F-99669CFAAD7F}"/>
              </a:ext>
            </a:extLst>
          </p:cNvPr>
          <p:cNvSpPr txBox="1"/>
          <p:nvPr/>
        </p:nvSpPr>
        <p:spPr>
          <a:xfrm>
            <a:off x="2885485" y="4988757"/>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5</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sp>
        <p:nvSpPr>
          <p:cNvPr id="36" name="TextBox 35">
            <a:extLst>
              <a:ext uri="{FF2B5EF4-FFF2-40B4-BE49-F238E27FC236}">
                <a16:creationId xmlns:a16="http://schemas.microsoft.com/office/drawing/2014/main" id="{E27968DC-A94B-482A-B4F3-CA735F1DE938}"/>
              </a:ext>
            </a:extLst>
          </p:cNvPr>
          <p:cNvSpPr txBox="1"/>
          <p:nvPr/>
        </p:nvSpPr>
        <p:spPr>
          <a:xfrm>
            <a:off x="3630297" y="4986924"/>
            <a:ext cx="22909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cinquante</a:t>
            </a:r>
            <a:r>
              <a:rPr lang="en-US" sz="2400" dirty="0">
                <a:solidFill>
                  <a:srgbClr val="4472C4">
                    <a:lumMod val="50000"/>
                  </a:srgbClr>
                </a:solidFill>
                <a:latin typeface="Century Gothic" panose="020F0302020204030204"/>
              </a:rPr>
              <a:t>-six</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9BE2D908-CCB3-4605-9E93-11FDF3F18D2E}"/>
              </a:ext>
            </a:extLst>
          </p:cNvPr>
          <p:cNvSpPr txBox="1"/>
          <p:nvPr/>
        </p:nvSpPr>
        <p:spPr>
          <a:xfrm>
            <a:off x="2885485" y="5547434"/>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37</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7B799A2F-ABC4-4630-8034-665668380CE8}"/>
              </a:ext>
            </a:extLst>
          </p:cNvPr>
          <p:cNvSpPr txBox="1"/>
          <p:nvPr/>
        </p:nvSpPr>
        <p:spPr>
          <a:xfrm>
            <a:off x="3630297" y="5545601"/>
            <a:ext cx="21861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trente</a:t>
            </a:r>
            <a:r>
              <a:rPr lang="en-US" sz="2400" dirty="0">
                <a:solidFill>
                  <a:srgbClr val="4472C4">
                    <a:lumMod val="50000"/>
                  </a:srgbClr>
                </a:solidFill>
                <a:latin typeface="Century Gothic" panose="020F0302020204030204"/>
              </a:rPr>
              <a:t>-sept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EBC7576F-99C0-4D10-93FD-326D3971549A}"/>
              </a:ext>
            </a:extLst>
          </p:cNvPr>
          <p:cNvSpPr txBox="1"/>
          <p:nvPr/>
        </p:nvSpPr>
        <p:spPr>
          <a:xfrm>
            <a:off x="7089950" y="1615246"/>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42</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42ED19AC-A64C-4A2E-9F0B-11FD35F355C3}"/>
              </a:ext>
            </a:extLst>
          </p:cNvPr>
          <p:cNvSpPr txBox="1"/>
          <p:nvPr/>
        </p:nvSpPr>
        <p:spPr>
          <a:xfrm>
            <a:off x="7834762" y="1613413"/>
            <a:ext cx="2520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quarante</a:t>
            </a:r>
            <a:r>
              <a:rPr lang="en-US" sz="2400" dirty="0">
                <a:solidFill>
                  <a:srgbClr val="4472C4">
                    <a:lumMod val="50000"/>
                  </a:srgbClr>
                </a:solidFill>
                <a:latin typeface="Century Gothic" panose="020F0302020204030204"/>
              </a:rPr>
              <a:t>-deux</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AB4F54F5-DA40-47DD-8B37-523BAB9E5CEE}"/>
              </a:ext>
            </a:extLst>
          </p:cNvPr>
          <p:cNvSpPr txBox="1"/>
          <p:nvPr/>
        </p:nvSpPr>
        <p:spPr>
          <a:xfrm>
            <a:off x="7089950" y="2214076"/>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59</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3A62E365-4845-4975-B94A-A97505B359C5}"/>
              </a:ext>
            </a:extLst>
          </p:cNvPr>
          <p:cNvSpPr txBox="1"/>
          <p:nvPr/>
        </p:nvSpPr>
        <p:spPr>
          <a:xfrm>
            <a:off x="7834762" y="2212243"/>
            <a:ext cx="27244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cinquante-neuf</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EC9CCB6B-E35C-4823-BFF8-7B8406B048A5}"/>
              </a:ext>
            </a:extLst>
          </p:cNvPr>
          <p:cNvSpPr txBox="1"/>
          <p:nvPr/>
        </p:nvSpPr>
        <p:spPr>
          <a:xfrm>
            <a:off x="7079538" y="2748913"/>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44</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6" name="TextBox 75">
            <a:extLst>
              <a:ext uri="{FF2B5EF4-FFF2-40B4-BE49-F238E27FC236}">
                <a16:creationId xmlns:a16="http://schemas.microsoft.com/office/drawing/2014/main" id="{986BA2ED-2463-4C75-997D-33C600D71C12}"/>
              </a:ext>
            </a:extLst>
          </p:cNvPr>
          <p:cNvSpPr txBox="1"/>
          <p:nvPr/>
        </p:nvSpPr>
        <p:spPr>
          <a:xfrm>
            <a:off x="7824350" y="2747080"/>
            <a:ext cx="27244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quarante</a:t>
            </a:r>
            <a:r>
              <a:rPr lang="en-US" sz="2400" dirty="0">
                <a:solidFill>
                  <a:srgbClr val="4472C4">
                    <a:lumMod val="50000"/>
                  </a:srgbClr>
                </a:solidFill>
                <a:latin typeface="Century Gothic" panose="020F0302020204030204"/>
              </a:rPr>
              <a:t>-quatre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TextBox 76">
            <a:extLst>
              <a:ext uri="{FF2B5EF4-FFF2-40B4-BE49-F238E27FC236}">
                <a16:creationId xmlns:a16="http://schemas.microsoft.com/office/drawing/2014/main" id="{A982F634-9A44-46ED-96D4-90567A880750}"/>
              </a:ext>
            </a:extLst>
          </p:cNvPr>
          <p:cNvSpPr txBox="1"/>
          <p:nvPr/>
        </p:nvSpPr>
        <p:spPr>
          <a:xfrm>
            <a:off x="7069126" y="3345910"/>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38</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8" name="TextBox 77">
            <a:extLst>
              <a:ext uri="{FF2B5EF4-FFF2-40B4-BE49-F238E27FC236}">
                <a16:creationId xmlns:a16="http://schemas.microsoft.com/office/drawing/2014/main" id="{CC053582-5815-4310-BC4D-00E94EFE9DA4}"/>
              </a:ext>
            </a:extLst>
          </p:cNvPr>
          <p:cNvSpPr txBox="1"/>
          <p:nvPr/>
        </p:nvSpPr>
        <p:spPr>
          <a:xfrm>
            <a:off x="7813938" y="3344077"/>
            <a:ext cx="20429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trente-huit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A474A5A9-CCD9-4E09-BA91-BC14F7FB7CE4}"/>
              </a:ext>
            </a:extLst>
          </p:cNvPr>
          <p:cNvSpPr txBox="1"/>
          <p:nvPr/>
        </p:nvSpPr>
        <p:spPr>
          <a:xfrm>
            <a:off x="7058714" y="3888834"/>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51</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55D0E597-6F74-4E80-A092-12CF474E4FB9}"/>
              </a:ext>
            </a:extLst>
          </p:cNvPr>
          <p:cNvSpPr txBox="1"/>
          <p:nvPr/>
        </p:nvSpPr>
        <p:spPr>
          <a:xfrm>
            <a:off x="7803526" y="3887001"/>
            <a:ext cx="2755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cinquante</a:t>
            </a:r>
            <a:r>
              <a:rPr lang="en-US" sz="2400" dirty="0">
                <a:solidFill>
                  <a:srgbClr val="4472C4">
                    <a:lumMod val="50000"/>
                  </a:srgbClr>
                </a:solidFill>
                <a:latin typeface="Century Gothic" panose="020F0302020204030204"/>
              </a:rPr>
              <a:t> et un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1" name="TextBox 80">
            <a:extLst>
              <a:ext uri="{FF2B5EF4-FFF2-40B4-BE49-F238E27FC236}">
                <a16:creationId xmlns:a16="http://schemas.microsoft.com/office/drawing/2014/main" id="{8AEE8868-D433-4745-B270-DA0608638A8E}"/>
              </a:ext>
            </a:extLst>
          </p:cNvPr>
          <p:cNvSpPr txBox="1"/>
          <p:nvPr/>
        </p:nvSpPr>
        <p:spPr>
          <a:xfrm>
            <a:off x="7069126" y="4436340"/>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48</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TextBox 81">
            <a:extLst>
              <a:ext uri="{FF2B5EF4-FFF2-40B4-BE49-F238E27FC236}">
                <a16:creationId xmlns:a16="http://schemas.microsoft.com/office/drawing/2014/main" id="{9342A3BD-C6A5-4298-A4D9-7616E73DC14B}"/>
              </a:ext>
            </a:extLst>
          </p:cNvPr>
          <p:cNvSpPr txBox="1"/>
          <p:nvPr/>
        </p:nvSpPr>
        <p:spPr>
          <a:xfrm>
            <a:off x="7813938" y="4434507"/>
            <a:ext cx="27348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quarante-huit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3" name="TextBox 82">
            <a:extLst>
              <a:ext uri="{FF2B5EF4-FFF2-40B4-BE49-F238E27FC236}">
                <a16:creationId xmlns:a16="http://schemas.microsoft.com/office/drawing/2014/main" id="{2EE23E64-9967-4177-8896-7E38E109F9CE}"/>
              </a:ext>
            </a:extLst>
          </p:cNvPr>
          <p:cNvSpPr txBox="1"/>
          <p:nvPr/>
        </p:nvSpPr>
        <p:spPr>
          <a:xfrm>
            <a:off x="7089950" y="4988757"/>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61</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4" name="TextBox 83">
            <a:extLst>
              <a:ext uri="{FF2B5EF4-FFF2-40B4-BE49-F238E27FC236}">
                <a16:creationId xmlns:a16="http://schemas.microsoft.com/office/drawing/2014/main" id="{AACA08C7-7710-43C5-B028-12499433EA34}"/>
              </a:ext>
            </a:extLst>
          </p:cNvPr>
          <p:cNvSpPr txBox="1"/>
          <p:nvPr/>
        </p:nvSpPr>
        <p:spPr>
          <a:xfrm>
            <a:off x="7834762" y="4986924"/>
            <a:ext cx="2520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soixante</a:t>
            </a:r>
            <a:r>
              <a:rPr lang="en-US" sz="2400" dirty="0">
                <a:solidFill>
                  <a:srgbClr val="4472C4">
                    <a:lumMod val="50000"/>
                  </a:srgbClr>
                </a:solidFill>
                <a:latin typeface="Century Gothic" panose="020F0302020204030204"/>
              </a:rPr>
              <a:t> et un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5" name="TextBox 84">
            <a:extLst>
              <a:ext uri="{FF2B5EF4-FFF2-40B4-BE49-F238E27FC236}">
                <a16:creationId xmlns:a16="http://schemas.microsoft.com/office/drawing/2014/main" id="{C774D241-1A64-4718-831F-E4BBE16DE7EF}"/>
              </a:ext>
            </a:extLst>
          </p:cNvPr>
          <p:cNvSpPr txBox="1"/>
          <p:nvPr/>
        </p:nvSpPr>
        <p:spPr>
          <a:xfrm>
            <a:off x="7089950" y="5547434"/>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65</a:t>
            </a:r>
          </a:p>
        </p:txBody>
      </p:sp>
      <p:sp>
        <p:nvSpPr>
          <p:cNvPr id="86" name="TextBox 85">
            <a:extLst>
              <a:ext uri="{FF2B5EF4-FFF2-40B4-BE49-F238E27FC236}">
                <a16:creationId xmlns:a16="http://schemas.microsoft.com/office/drawing/2014/main" id="{4B480D17-CE48-437F-9227-980D58218FC1}"/>
              </a:ext>
            </a:extLst>
          </p:cNvPr>
          <p:cNvSpPr txBox="1"/>
          <p:nvPr/>
        </p:nvSpPr>
        <p:spPr>
          <a:xfrm>
            <a:off x="7834762" y="5545601"/>
            <a:ext cx="23183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soixante</a:t>
            </a:r>
            <a:r>
              <a:rPr lang="en-US" sz="2400" dirty="0">
                <a:solidFill>
                  <a:srgbClr val="4472C4">
                    <a:lumMod val="50000"/>
                  </a:srgbClr>
                </a:solidFill>
                <a:latin typeface="Century Gothic" panose="020F0302020204030204"/>
              </a:rPr>
              <a:t>-cinq</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Eight, Glossy, Number, Numbers, Numerals">
            <a:extLst>
              <a:ext uri="{FF2B5EF4-FFF2-40B4-BE49-F238E27FC236}">
                <a16:creationId xmlns:a16="http://schemas.microsoft.com/office/drawing/2014/main" id="{693B9362-DAF1-4743-AF88-C609A8A98CC5}"/>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75731" y="1450210"/>
            <a:ext cx="775023" cy="11071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lue, Glossy, Number, Numbers, Numerals">
            <a:extLst>
              <a:ext uri="{FF2B5EF4-FFF2-40B4-BE49-F238E27FC236}">
                <a16:creationId xmlns:a16="http://schemas.microsoft.com/office/drawing/2014/main" id="{CE619D27-05DF-4964-B6E5-AAB56202CD3F}"/>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140793" y="1836770"/>
            <a:ext cx="729433" cy="11071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rown, Glossy, Number, Numbers, Numerals">
            <a:extLst>
              <a:ext uri="{FF2B5EF4-FFF2-40B4-BE49-F238E27FC236}">
                <a16:creationId xmlns:a16="http://schemas.microsoft.com/office/drawing/2014/main" id="{92085C5F-8B52-40C1-A0BF-39ABF8778DA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19881" y="2414557"/>
            <a:ext cx="713152" cy="11071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ive, Glossy, Gold, Keyword Pictures">
            <a:extLst>
              <a:ext uri="{FF2B5EF4-FFF2-40B4-BE49-F238E27FC236}">
                <a16:creationId xmlns:a16="http://schemas.microsoft.com/office/drawing/2014/main" id="{6F23F948-838F-4D38-BB3F-37B834963F66}"/>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425848" y="2953952"/>
            <a:ext cx="739203" cy="110717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lossy, Number, Numbers, Numerals, Three">
            <a:extLst>
              <a:ext uri="{FF2B5EF4-FFF2-40B4-BE49-F238E27FC236}">
                <a16:creationId xmlns:a16="http://schemas.microsoft.com/office/drawing/2014/main" id="{94202703-5D89-43DB-96A8-9C3B59A0557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11910" y="3377997"/>
            <a:ext cx="555006" cy="94351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lossy, Number, Numbers, Numerals, One">
            <a:extLst>
              <a:ext uri="{FF2B5EF4-FFF2-40B4-BE49-F238E27FC236}">
                <a16:creationId xmlns:a16="http://schemas.microsoft.com/office/drawing/2014/main" id="{93B7317B-A563-4EF0-9C29-EC342454B6B8}"/>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1033561" y="4031238"/>
            <a:ext cx="552618" cy="110523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Glossy, Green, Number, Numbers, Numerals">
            <a:extLst>
              <a:ext uri="{FF2B5EF4-FFF2-40B4-BE49-F238E27FC236}">
                <a16:creationId xmlns:a16="http://schemas.microsoft.com/office/drawing/2014/main" id="{ADC60D96-5052-4C51-9D44-E3B866211866}"/>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257856" y="5042515"/>
            <a:ext cx="680919" cy="98516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lue, Glossy, Nine, Number, Numbers">
            <a:extLst>
              <a:ext uri="{FF2B5EF4-FFF2-40B4-BE49-F238E27FC236}">
                <a16:creationId xmlns:a16="http://schemas.microsoft.com/office/drawing/2014/main" id="{7055F70F-CE04-4A73-9D63-66334E4CAB03}"/>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53282" y="4078168"/>
            <a:ext cx="665328" cy="102358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Four, Glossy, Light Red, Number, Numbers">
            <a:extLst>
              <a:ext uri="{FF2B5EF4-FFF2-40B4-BE49-F238E27FC236}">
                <a16:creationId xmlns:a16="http://schemas.microsoft.com/office/drawing/2014/main" id="{E669D42D-1D36-4A57-BAD9-E6994C9F5419}"/>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0277452" y="925804"/>
            <a:ext cx="689413" cy="102358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Glossy, Number, Numbers, Numerals, Red">
            <a:extLst>
              <a:ext uri="{FF2B5EF4-FFF2-40B4-BE49-F238E27FC236}">
                <a16:creationId xmlns:a16="http://schemas.microsoft.com/office/drawing/2014/main" id="{E81B4F75-B33F-40AC-8B5F-23A45FCF3125}"/>
              </a:ext>
            </a:extLst>
          </p:cNvPr>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41257"/>
          <a:stretch/>
        </p:blipFill>
        <p:spPr bwMode="auto">
          <a:xfrm>
            <a:off x="411910" y="5042515"/>
            <a:ext cx="714479" cy="1006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78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8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8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8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8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8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p:bldP spid="22" grpId="0"/>
      <p:bldP spid="23" grpId="0"/>
      <p:bldP spid="24" grpId="0"/>
      <p:bldP spid="25" grpId="0"/>
      <p:bldP spid="26" grpId="0"/>
      <p:bldP spid="29" grpId="0"/>
      <p:bldP spid="30" grpId="0"/>
      <p:bldP spid="33" grpId="0"/>
      <p:bldP spid="34" grpId="0"/>
      <p:bldP spid="35" grpId="0"/>
      <p:bldP spid="36" grpId="0"/>
      <p:bldP spid="37" grpId="0"/>
      <p:bldP spid="38"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P spid="8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92D81F-0650-F447-8359-0A6373AAFC18}"/>
              </a:ext>
            </a:extLst>
          </p:cNvPr>
          <p:cNvSpPr txBox="1"/>
          <p:nvPr/>
        </p:nvSpPr>
        <p:spPr>
          <a:xfrm>
            <a:off x="251567" y="2174515"/>
            <a:ext cx="11696761" cy="4154984"/>
          </a:xfrm>
          <a:prstGeom prst="rect">
            <a:avLst/>
          </a:prstGeom>
          <a:solidFill>
            <a:schemeClr val="bg1"/>
          </a:solid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r>
              <a:rPr lang="fr-FR" sz="2200" b="1" dirty="0">
                <a:solidFill>
                  <a:srgbClr val="4472C4">
                    <a:lumMod val="50000"/>
                  </a:srgbClr>
                </a:solidFill>
                <a:latin typeface="Century Gothic" panose="020F0302020204030204"/>
              </a:rPr>
              <a:t>64 </a:t>
            </a:r>
            <a:r>
              <a:rPr lang="fr-FR" sz="2200" dirty="0">
                <a:solidFill>
                  <a:srgbClr val="4472C4">
                    <a:lumMod val="50000"/>
                  </a:srgbClr>
                </a:solidFill>
                <a:latin typeface="Century Gothic" panose="020F0302020204030204"/>
              </a:rPr>
              <a:t>personnes ont déj</a:t>
            </a:r>
            <a:r>
              <a:rPr lang="fr-FR" sz="2200" dirty="0">
                <a:solidFill>
                  <a:srgbClr val="4472C4">
                    <a:lumMod val="50000"/>
                  </a:srgbClr>
                </a:solidFill>
                <a:latin typeface="Century Gothic" panose="020B0502020202020204" pitchFamily="34" charset="0"/>
              </a:rPr>
              <a:t>à </a:t>
            </a:r>
            <a:r>
              <a:rPr lang="fr-FR" sz="2200" dirty="0">
                <a:solidFill>
                  <a:srgbClr val="4472C4">
                    <a:lumMod val="50000"/>
                  </a:srgbClr>
                </a:solidFill>
                <a:latin typeface="Century Gothic" panose="020F0302020204030204"/>
              </a:rPr>
              <a:t>eu un accident dans cette région aujourd’hui. Il ne faut pas risquer</a:t>
            </a:r>
            <a:r>
              <a:rPr lang="fr-FR" sz="2200" dirty="0">
                <a:solidFill>
                  <a:srgbClr val="4472C4">
                    <a:lumMod val="50000"/>
                  </a:srgbClr>
                </a:solidFill>
                <a:latin typeface="Century Gothic" panose="020B0502020202020204" pitchFamily="34" charset="0"/>
              </a:rPr>
              <a:t> des accidents !</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43</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à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l’hôpital</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avec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une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maladie</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Le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médecin</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n’a</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pas encore </a:t>
            </a:r>
            <a:r>
              <a:rPr lang="en-GB" sz="2200" dirty="0" err="1">
                <a:solidFill>
                  <a:srgbClr val="4472C4">
                    <a:lumMod val="50000"/>
                  </a:srgbClr>
                </a:solidFill>
                <a:latin typeface="Century Gothic" panose="020B0502020202020204" pitchFamily="34" charset="0"/>
              </a:rPr>
              <a:t>parlé</a:t>
            </a:r>
            <a:r>
              <a:rPr lang="en-GB" sz="2200" dirty="0">
                <a:solidFill>
                  <a:srgbClr val="4472C4">
                    <a:lumMod val="50000"/>
                  </a:srgbClr>
                </a:solidFill>
                <a:latin typeface="Century Gothic" panose="020B0502020202020204" pitchFamily="34" charset="0"/>
              </a:rPr>
              <a:t> avec</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tous</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ces</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gens.</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32</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personnes</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ont</a:t>
            </a:r>
            <a:r>
              <a:rPr lang="en-US" sz="2200" dirty="0">
                <a:solidFill>
                  <a:srgbClr val="4472C4">
                    <a:lumMod val="50000"/>
                  </a:srgbClr>
                </a:solidFill>
                <a:latin typeface="Century Gothic" panose="020F0302020204030204"/>
              </a:rPr>
              <a:t> mal à la t</a:t>
            </a:r>
            <a:r>
              <a:rPr lang="en-US" sz="2200" dirty="0">
                <a:solidFill>
                  <a:srgbClr val="4472C4">
                    <a:lumMod val="50000"/>
                  </a:srgbClr>
                </a:solidFill>
                <a:latin typeface="Century Gothic" panose="020B0502020202020204" pitchFamily="34" charset="0"/>
              </a:rPr>
              <a:t>ête. </a:t>
            </a:r>
            <a:r>
              <a:rPr lang="en-US" sz="2200" dirty="0" err="1">
                <a:solidFill>
                  <a:srgbClr val="4472C4">
                    <a:lumMod val="50000"/>
                  </a:srgbClr>
                </a:solidFill>
                <a:latin typeface="Century Gothic" panose="020B0502020202020204" pitchFamily="34" charset="0"/>
              </a:rPr>
              <a:t>Elles</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n’ont</a:t>
            </a:r>
            <a:r>
              <a:rPr lang="en-US" sz="2200" dirty="0">
                <a:solidFill>
                  <a:srgbClr val="4472C4">
                    <a:lumMod val="50000"/>
                  </a:srgbClr>
                </a:solidFill>
                <a:latin typeface="Century Gothic" panose="020B0502020202020204" pitchFamily="34" charset="0"/>
              </a:rPr>
              <a:t> pas </a:t>
            </a:r>
            <a:r>
              <a:rPr lang="en-US" sz="2200" dirty="0" err="1">
                <a:solidFill>
                  <a:srgbClr val="4472C4">
                    <a:lumMod val="50000"/>
                  </a:srgbClr>
                </a:solidFill>
                <a:latin typeface="Century Gothic" panose="020B0502020202020204" pitchFamily="34" charset="0"/>
              </a:rPr>
              <a:t>bu</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assez</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d’eau</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Empêcher</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ce</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problème</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c’est</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essentiel</a:t>
            </a:r>
            <a:r>
              <a:rPr lang="en-US" sz="2200" dirty="0">
                <a:solidFill>
                  <a:srgbClr val="4472C4">
                    <a:lumMod val="50000"/>
                  </a:srgbClr>
                </a:solidFill>
                <a:latin typeface="Century Gothic" panose="020B0502020202020204" pitchFamily="34" charset="0"/>
              </a:rPr>
              <a:t> !</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r>
              <a:rPr lang="en-US" sz="2200" b="1" dirty="0">
                <a:solidFill>
                  <a:srgbClr val="4472C4">
                    <a:lumMod val="50000"/>
                  </a:srgbClr>
                </a:solidFill>
                <a:latin typeface="Century Gothic" panose="020F0302020204030204"/>
              </a:rPr>
              <a:t>55</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personnes</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ont</a:t>
            </a:r>
            <a:r>
              <a:rPr lang="en-US" sz="2200" dirty="0">
                <a:solidFill>
                  <a:srgbClr val="4472C4">
                    <a:lumMod val="50000"/>
                  </a:srgbClr>
                </a:solidFill>
                <a:latin typeface="Century Gothic" panose="020F0302020204030204"/>
              </a:rPr>
              <a:t> mal aux bras et aux jambes </a:t>
            </a:r>
            <a:r>
              <a:rPr lang="en-US" sz="2200" dirty="0" err="1">
                <a:solidFill>
                  <a:srgbClr val="4472C4">
                    <a:lumMod val="50000"/>
                  </a:srgbClr>
                </a:solidFill>
                <a:latin typeface="Century Gothic" panose="020F0302020204030204"/>
              </a:rPr>
              <a:t>parce</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qu’elles</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ont</a:t>
            </a:r>
            <a:r>
              <a:rPr lang="en-US" sz="2200" dirty="0">
                <a:solidFill>
                  <a:srgbClr val="4472C4">
                    <a:lumMod val="50000"/>
                  </a:srgbClr>
                </a:solidFill>
                <a:latin typeface="Century Gothic" panose="020F0302020204030204"/>
              </a:rPr>
              <a:t> pris des photos dans le ch</a:t>
            </a:r>
            <a:r>
              <a:rPr lang="en-US" sz="2200" dirty="0">
                <a:solidFill>
                  <a:srgbClr val="4472C4">
                    <a:lumMod val="50000"/>
                  </a:srgbClr>
                </a:solidFill>
                <a:latin typeface="Century Gothic" panose="020B0502020202020204" pitchFamily="34" charset="0"/>
              </a:rPr>
              <a:t>âteau sans respecter les </a:t>
            </a:r>
            <a:r>
              <a:rPr lang="en-US" sz="2200" dirty="0" err="1">
                <a:solidFill>
                  <a:srgbClr val="4472C4">
                    <a:lumMod val="50000"/>
                  </a:srgbClr>
                </a:solidFill>
                <a:latin typeface="Century Gothic" panose="020B0502020202020204" pitchFamily="34" charset="0"/>
              </a:rPr>
              <a:t>règles</a:t>
            </a:r>
            <a:r>
              <a:rPr lang="en-US" sz="2200" dirty="0">
                <a:solidFill>
                  <a:srgbClr val="4472C4">
                    <a:lumMod val="50000"/>
                  </a:srgbClr>
                </a:solidFill>
                <a:latin typeface="Century Gothic" panose="020B0502020202020204" pitchFamily="34" charset="0"/>
              </a:rPr>
              <a:t> de </a:t>
            </a:r>
            <a:r>
              <a:rPr lang="en-US" sz="2200" dirty="0" err="1">
                <a:solidFill>
                  <a:srgbClr val="4472C4">
                    <a:lumMod val="50000"/>
                  </a:srgbClr>
                </a:solidFill>
                <a:latin typeface="Century Gothic" panose="020B0502020202020204" pitchFamily="34" charset="0"/>
              </a:rPr>
              <a:t>sécurité</a:t>
            </a:r>
            <a:r>
              <a:rPr lang="en-US" sz="2200" dirty="0">
                <a:solidFill>
                  <a:srgbClr val="4472C4">
                    <a:lumMod val="50000"/>
                  </a:srgbClr>
                </a:solidFill>
                <a:latin typeface="Century Gothic" panose="020B0502020202020204" pitchFamily="34" charset="0"/>
              </a:rPr>
              <a:t>*. La </a:t>
            </a:r>
            <a:r>
              <a:rPr lang="en-US" sz="2200" dirty="0" err="1">
                <a:solidFill>
                  <a:srgbClr val="4472C4">
                    <a:lumMod val="50000"/>
                  </a:srgbClr>
                </a:solidFill>
                <a:latin typeface="Century Gothic" panose="020B0502020202020204" pitchFamily="34" charset="0"/>
              </a:rPr>
              <a:t>grande</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porte</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historique</a:t>
            </a:r>
            <a:r>
              <a:rPr lang="en-US" sz="2200" dirty="0">
                <a:solidFill>
                  <a:srgbClr val="4472C4">
                    <a:lumMod val="50000"/>
                  </a:srgbClr>
                </a:solidFill>
                <a:latin typeface="Century Gothic" panose="020B0502020202020204" pitchFamily="34" charset="0"/>
              </a:rPr>
              <a:t> du château </a:t>
            </a:r>
            <a:r>
              <a:rPr lang="en-US" sz="2200" dirty="0" err="1">
                <a:solidFill>
                  <a:srgbClr val="4472C4">
                    <a:lumMod val="50000"/>
                  </a:srgbClr>
                </a:solidFill>
                <a:latin typeface="Century Gothic" panose="020B0502020202020204" pitchFamily="34" charset="0"/>
              </a:rPr>
              <a:t>ferme</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vite</a:t>
            </a:r>
            <a:r>
              <a:rPr lang="en-US" sz="2200" dirty="0">
                <a:solidFill>
                  <a:srgbClr val="4472C4">
                    <a:lumMod val="50000"/>
                  </a:srgbClr>
                </a:solidFill>
                <a:latin typeface="Century Gothic" panose="020B0502020202020204" pitchFamily="34" charset="0"/>
              </a:rPr>
              <a:t> !</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E2F1F808-3A5A-4156-966A-9940FFEB31F1}"/>
              </a:ext>
            </a:extLst>
          </p:cNvPr>
          <p:cNvSpPr txBox="1"/>
          <p:nvPr/>
        </p:nvSpPr>
        <p:spPr>
          <a:xfrm>
            <a:off x="718803" y="3160584"/>
            <a:ext cx="10611262"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b="1" dirty="0">
                <a:solidFill>
                  <a:srgbClr val="4472C4">
                    <a:lumMod val="50000"/>
                  </a:srgbClr>
                </a:solidFill>
                <a:latin typeface="Century Gothic" panose="020F0302020204030204"/>
              </a:rPr>
              <a:t>Quarante-trois</a:t>
            </a:r>
            <a:r>
              <a:rPr lang="fr-FR" sz="2200" dirty="0">
                <a:solidFill>
                  <a:srgbClr val="4472C4">
                    <a:lumMod val="50000"/>
                  </a:srgbClr>
                </a:solidFill>
                <a:latin typeface="Century Gothic" panose="020F0302020204030204"/>
              </a:rPr>
              <a:t> personnes sont </a:t>
            </a:r>
            <a:r>
              <a:rPr lang="fr-FR" sz="2200" dirty="0">
                <a:solidFill>
                  <a:srgbClr val="4472C4">
                    <a:lumMod val="50000"/>
                  </a:srgbClr>
                </a:solidFill>
                <a:latin typeface="Century Gothic" panose="020B0502020202020204" pitchFamily="34" charset="0"/>
              </a:rPr>
              <a:t>à l’hôpital avec une maladie. Le médecin n’a pas encore parlé avec tous ces gens.</a:t>
            </a:r>
            <a:endParaRPr kumimoji="0" lang="fr-FR" sz="2200" b="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0" name="TextBox 29">
            <a:extLst>
              <a:ext uri="{FF2B5EF4-FFF2-40B4-BE49-F238E27FC236}">
                <a16:creationId xmlns:a16="http://schemas.microsoft.com/office/drawing/2014/main" id="{FD10FF86-CE55-4340-BA2A-2AB95D9CA4E9}"/>
              </a:ext>
            </a:extLst>
          </p:cNvPr>
          <p:cNvSpPr txBox="1"/>
          <p:nvPr/>
        </p:nvSpPr>
        <p:spPr>
          <a:xfrm>
            <a:off x="718802" y="5176800"/>
            <a:ext cx="11473198" cy="110799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rPr>
              <a:t>Cinquante</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rPr>
              <a:t>-cinq</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rPr>
              <a:t>personnes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rPr>
              <a:t>ont</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rPr>
              <a:t> mal aux bras et aux jambes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rPr>
              <a:t>parce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rPr>
              <a:t>qu</a:t>
            </a:r>
            <a:r>
              <a:rPr lang="en-US" sz="2200" dirty="0">
                <a:solidFill>
                  <a:srgbClr val="4472C4">
                    <a:lumMod val="50000"/>
                  </a:srgbClr>
                </a:solidFill>
                <a:latin typeface="Century Gothic" panose="020F0302020204030204"/>
              </a:rPr>
              <a:t>’</a:t>
            </a:r>
            <a:r>
              <a:rPr lang="en-US" sz="2200" dirty="0" err="1">
                <a:solidFill>
                  <a:srgbClr val="4472C4">
                    <a:lumMod val="50000"/>
                  </a:srgbClr>
                </a:solidFill>
                <a:latin typeface="Century Gothic" panose="020F0302020204030204"/>
              </a:rPr>
              <a:t>elles</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ont</a:t>
            </a:r>
            <a:r>
              <a:rPr lang="en-US" sz="2200" dirty="0">
                <a:solidFill>
                  <a:srgbClr val="4472C4">
                    <a:lumMod val="50000"/>
                  </a:srgbClr>
                </a:solidFill>
                <a:latin typeface="Century Gothic" panose="020F0302020204030204"/>
              </a:rPr>
              <a:t> pris des photos dans le ch</a:t>
            </a:r>
            <a:r>
              <a:rPr lang="en-US" sz="2200" dirty="0">
                <a:solidFill>
                  <a:srgbClr val="4472C4">
                    <a:lumMod val="50000"/>
                  </a:srgbClr>
                </a:solidFill>
                <a:latin typeface="Century Gothic" panose="020B0502020202020204" pitchFamily="34" charset="0"/>
              </a:rPr>
              <a:t>âteau sans respecter les </a:t>
            </a:r>
            <a:r>
              <a:rPr lang="en-US" sz="2200" dirty="0" err="1">
                <a:solidFill>
                  <a:srgbClr val="4472C4">
                    <a:lumMod val="50000"/>
                  </a:srgbClr>
                </a:solidFill>
                <a:latin typeface="Century Gothic" panose="020B0502020202020204" pitchFamily="34" charset="0"/>
              </a:rPr>
              <a:t>règles</a:t>
            </a:r>
            <a:r>
              <a:rPr lang="en-US" sz="2200" dirty="0">
                <a:solidFill>
                  <a:srgbClr val="4472C4">
                    <a:lumMod val="50000"/>
                  </a:srgbClr>
                </a:solidFill>
                <a:latin typeface="Century Gothic" panose="020B0502020202020204" pitchFamily="34" charset="0"/>
              </a:rPr>
              <a:t> de </a:t>
            </a:r>
            <a:r>
              <a:rPr lang="en-US" sz="2200" dirty="0" err="1">
                <a:solidFill>
                  <a:srgbClr val="4472C4">
                    <a:lumMod val="50000"/>
                  </a:srgbClr>
                </a:solidFill>
                <a:latin typeface="Century Gothic" panose="020B0502020202020204" pitchFamily="34" charset="0"/>
              </a:rPr>
              <a:t>sécurité</a:t>
            </a:r>
            <a:r>
              <a:rPr lang="en-US" sz="2200" dirty="0">
                <a:solidFill>
                  <a:srgbClr val="4472C4">
                    <a:lumMod val="50000"/>
                  </a:srgbClr>
                </a:solidFill>
                <a:latin typeface="Century Gothic" panose="020B0502020202020204" pitchFamily="34" charset="0"/>
              </a:rPr>
              <a:t>*. La </a:t>
            </a:r>
            <a:r>
              <a:rPr lang="en-US" sz="2200" dirty="0" err="1">
                <a:solidFill>
                  <a:srgbClr val="4472C4">
                    <a:lumMod val="50000"/>
                  </a:srgbClr>
                </a:solidFill>
                <a:latin typeface="Century Gothic" panose="020B0502020202020204" pitchFamily="34" charset="0"/>
              </a:rPr>
              <a:t>grande</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porte</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historique</a:t>
            </a:r>
            <a:r>
              <a:rPr lang="en-US" sz="2200" dirty="0">
                <a:solidFill>
                  <a:srgbClr val="4472C4">
                    <a:lumMod val="50000"/>
                  </a:srgbClr>
                </a:solidFill>
                <a:latin typeface="Century Gothic" panose="020B0502020202020204" pitchFamily="34" charset="0"/>
              </a:rPr>
              <a:t> du château </a:t>
            </a:r>
            <a:r>
              <a:rPr lang="en-US" sz="2200" dirty="0" err="1">
                <a:solidFill>
                  <a:srgbClr val="4472C4">
                    <a:lumMod val="50000"/>
                  </a:srgbClr>
                </a:solidFill>
                <a:latin typeface="Century Gothic" panose="020B0502020202020204" pitchFamily="34" charset="0"/>
              </a:rPr>
              <a:t>ferme</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vite</a:t>
            </a:r>
            <a:r>
              <a:rPr lang="en-US" sz="2200" dirty="0">
                <a:solidFill>
                  <a:srgbClr val="4472C4">
                    <a:lumMod val="50000"/>
                  </a:srgbClr>
                </a:solidFill>
                <a:latin typeface="Century Gothic" panose="020B0502020202020204" pitchFamily="34" charset="0"/>
              </a:rPr>
              <a:t> !</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7" name="TextBox 26">
            <a:extLst>
              <a:ext uri="{FF2B5EF4-FFF2-40B4-BE49-F238E27FC236}">
                <a16:creationId xmlns:a16="http://schemas.microsoft.com/office/drawing/2014/main" id="{B8C65AEE-9469-490E-AE82-C96E9B2AE575}"/>
              </a:ext>
            </a:extLst>
          </p:cNvPr>
          <p:cNvSpPr txBox="1"/>
          <p:nvPr/>
        </p:nvSpPr>
        <p:spPr>
          <a:xfrm>
            <a:off x="718803" y="2148984"/>
            <a:ext cx="10754393"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Soixante-quatre</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personnes ont déj</a:t>
            </a:r>
            <a:r>
              <a:rPr kumimoji="0" lang="fr-FR" sz="220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à eu un accident dans cette région aujourd’hui. Il ne faut pas risquer des accidents !</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2B9BF43-EFE8-4B63-A4B9-4372860D162B}"/>
              </a:ext>
            </a:extLst>
          </p:cNvPr>
          <p:cNvSpPr txBox="1"/>
          <p:nvPr/>
        </p:nvSpPr>
        <p:spPr>
          <a:xfrm>
            <a:off x="718803" y="4158760"/>
            <a:ext cx="10611262"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rPr>
              <a:t>Trente</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rPr>
              <a:t>-deux</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rPr>
              <a:t>personnes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rPr>
              <a:t>ont</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rPr>
              <a:t> mal </a:t>
            </a:r>
            <a:r>
              <a:rPr kumimoji="0" lang="en-US" sz="220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à la tête. </a:t>
            </a:r>
            <a:r>
              <a:rPr kumimoji="0" lang="en-US" sz="220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Elles</a:t>
            </a:r>
            <a:r>
              <a:rPr kumimoji="0" lang="en-US" sz="220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n’ont</a:t>
            </a:r>
            <a:r>
              <a:rPr kumimoji="0" lang="en-US" sz="220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pas </a:t>
            </a:r>
            <a:r>
              <a:rPr kumimoji="0" lang="en-US" sz="220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bu</a:t>
            </a:r>
            <a:r>
              <a:rPr kumimoji="0" lang="en-US" sz="220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r>
              <a:rPr kumimoji="0" lang="en-US" sz="2200" i="0" u="none" strike="noStrike" kern="1200" cap="none" spc="0" normalizeH="0" noProof="0" dirty="0" err="1">
                <a:ln>
                  <a:noFill/>
                </a:ln>
                <a:solidFill>
                  <a:srgbClr val="4472C4">
                    <a:lumMod val="50000"/>
                  </a:srgbClr>
                </a:solidFill>
                <a:effectLst/>
                <a:uLnTx/>
                <a:uFillTx/>
                <a:latin typeface="Century Gothic" panose="020B0502020202020204" pitchFamily="34" charset="0"/>
              </a:rPr>
              <a:t>assez</a:t>
            </a:r>
            <a:r>
              <a:rPr kumimoji="0" lang="en-US" sz="220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r>
              <a:rPr kumimoji="0" lang="en-US" sz="2200" i="0" u="none" strike="noStrike" kern="1200" cap="none" spc="0" normalizeH="0" noProof="0" dirty="0" err="1">
                <a:ln>
                  <a:noFill/>
                </a:ln>
                <a:solidFill>
                  <a:srgbClr val="4472C4">
                    <a:lumMod val="50000"/>
                  </a:srgbClr>
                </a:solidFill>
                <a:effectLst/>
                <a:uLnTx/>
                <a:uFillTx/>
                <a:latin typeface="Century Gothic" panose="020B0502020202020204" pitchFamily="34" charset="0"/>
              </a:rPr>
              <a:t>d’eau</a:t>
            </a:r>
            <a:r>
              <a:rPr kumimoji="0" lang="en-US" sz="220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r>
              <a:rPr kumimoji="0" lang="en-US" sz="2200" i="0" u="none" strike="noStrike" kern="1200" cap="none" spc="0" normalizeH="0" noProof="0" dirty="0" err="1">
                <a:ln>
                  <a:noFill/>
                </a:ln>
                <a:solidFill>
                  <a:srgbClr val="4472C4">
                    <a:lumMod val="50000"/>
                  </a:srgbClr>
                </a:solidFill>
                <a:effectLst/>
                <a:uLnTx/>
                <a:uFillTx/>
                <a:latin typeface="Century Gothic" panose="020B0502020202020204" pitchFamily="34" charset="0"/>
              </a:rPr>
              <a:t>Empêcher</a:t>
            </a:r>
            <a:r>
              <a:rPr kumimoji="0" lang="en-US" sz="220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r>
              <a:rPr kumimoji="0" lang="en-US" sz="2200" i="0" u="none" strike="noStrike" kern="1200" cap="none" spc="0" normalizeH="0" noProof="0" dirty="0" err="1">
                <a:ln>
                  <a:noFill/>
                </a:ln>
                <a:solidFill>
                  <a:srgbClr val="4472C4">
                    <a:lumMod val="50000"/>
                  </a:srgbClr>
                </a:solidFill>
                <a:effectLst/>
                <a:uLnTx/>
                <a:uFillTx/>
                <a:latin typeface="Century Gothic" panose="020B0502020202020204" pitchFamily="34" charset="0"/>
              </a:rPr>
              <a:t>ce</a:t>
            </a:r>
            <a:r>
              <a:rPr kumimoji="0" lang="en-US" sz="220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r>
              <a:rPr kumimoji="0" lang="en-US" sz="2200" i="0" u="none" strike="noStrike" kern="1200" cap="none" spc="0" normalizeH="0" noProof="0" dirty="0" err="1">
                <a:ln>
                  <a:noFill/>
                </a:ln>
                <a:solidFill>
                  <a:srgbClr val="4472C4">
                    <a:lumMod val="50000"/>
                  </a:srgbClr>
                </a:solidFill>
                <a:effectLst/>
                <a:uLnTx/>
                <a:uFillTx/>
                <a:latin typeface="Century Gothic" panose="020B0502020202020204" pitchFamily="34" charset="0"/>
              </a:rPr>
              <a:t>problème</a:t>
            </a:r>
            <a:r>
              <a:rPr kumimoji="0" lang="en-US" sz="220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r>
              <a:rPr kumimoji="0" lang="en-US" sz="2200" i="0" u="none" strike="noStrike" kern="1200" cap="none" spc="0" normalizeH="0" noProof="0" dirty="0" err="1">
                <a:ln>
                  <a:noFill/>
                </a:ln>
                <a:solidFill>
                  <a:srgbClr val="4472C4">
                    <a:lumMod val="50000"/>
                  </a:srgbClr>
                </a:solidFill>
                <a:effectLst/>
                <a:uLnTx/>
                <a:uFillTx/>
                <a:latin typeface="Century Gothic" panose="020B0502020202020204" pitchFamily="34" charset="0"/>
              </a:rPr>
              <a:t>c’est</a:t>
            </a:r>
            <a:r>
              <a:rPr kumimoji="0" lang="en-US" sz="220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r>
              <a:rPr kumimoji="0" lang="en-US" sz="2200" i="0" u="none" strike="noStrike" kern="1200" cap="none" spc="0" normalizeH="0" noProof="0" dirty="0" err="1">
                <a:ln>
                  <a:noFill/>
                </a:ln>
                <a:solidFill>
                  <a:srgbClr val="4472C4">
                    <a:lumMod val="50000"/>
                  </a:srgbClr>
                </a:solidFill>
                <a:effectLst/>
                <a:uLnTx/>
                <a:uFillTx/>
                <a:latin typeface="Century Gothic" panose="020B0502020202020204" pitchFamily="34" charset="0"/>
              </a:rPr>
              <a:t>essentiel</a:t>
            </a:r>
            <a:r>
              <a:rPr kumimoji="0" lang="en-US" sz="220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4" name="TextBox 13">
            <a:extLst>
              <a:ext uri="{FF2B5EF4-FFF2-40B4-BE49-F238E27FC236}">
                <a16:creationId xmlns:a16="http://schemas.microsoft.com/office/drawing/2014/main" id="{2D450C04-4B86-46E3-A6B1-E8BDC238E2B6}"/>
              </a:ext>
            </a:extLst>
          </p:cNvPr>
          <p:cNvSpPr txBox="1"/>
          <p:nvPr/>
        </p:nvSpPr>
        <p:spPr>
          <a:xfrm>
            <a:off x="718802" y="3161342"/>
            <a:ext cx="10754393"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Forty-three</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people are at the </a:t>
            </a: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hospital</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with</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a:t>
            </a: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illness</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doctor</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hasn’t</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spoken</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all </a:t>
            </a: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these</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people </a:t>
            </a: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yet</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BA29A664-1CA6-4F96-A7C9-2F6F79ADE310}"/>
              </a:ext>
            </a:extLst>
          </p:cNvPr>
          <p:cNvSpPr txBox="1"/>
          <p:nvPr/>
        </p:nvSpPr>
        <p:spPr>
          <a:xfrm>
            <a:off x="718803" y="5177241"/>
            <a:ext cx="11473198" cy="113877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Fifty</a:t>
            </a: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-five</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people have sore </a:t>
            </a: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arms</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legs</a:t>
            </a:r>
            <a:r>
              <a:rPr kumimoji="0" lang="fr-FR" sz="22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fr-FR" sz="22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because</a:t>
            </a:r>
            <a:r>
              <a:rPr kumimoji="0" lang="fr-FR" sz="22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fr-FR" sz="22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they</a:t>
            </a:r>
            <a:r>
              <a:rPr kumimoji="0" lang="fr-FR" sz="22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fr-FR" sz="22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took</a:t>
            </a:r>
            <a:r>
              <a:rPr kumimoji="0" lang="fr-FR" sz="22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photos in the </a:t>
            </a:r>
            <a:r>
              <a:rPr kumimoji="0" lang="fr-FR" sz="22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castle</a:t>
            </a:r>
            <a:r>
              <a:rPr kumimoji="0" lang="fr-FR" sz="22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fr-FR" sz="22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without</a:t>
            </a:r>
            <a:r>
              <a:rPr kumimoji="0" lang="fr-FR" sz="22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fr-FR" sz="22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respecting</a:t>
            </a:r>
            <a:r>
              <a:rPr kumimoji="0" lang="fr-FR" sz="22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the </a:t>
            </a:r>
            <a:r>
              <a:rPr kumimoji="0" lang="fr-FR" sz="22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safety</a:t>
            </a:r>
            <a:r>
              <a:rPr kumimoji="0" lang="fr-FR" sz="22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fr-FR" sz="22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rules</a:t>
            </a:r>
            <a:r>
              <a:rPr kumimoji="0" lang="fr-FR" sz="22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The big </a:t>
            </a:r>
            <a:r>
              <a:rPr kumimoji="0" lang="fr-FR" sz="22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historic</a:t>
            </a:r>
            <a:r>
              <a:rPr kumimoji="0" lang="fr-FR" sz="22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fr-FR" sz="22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door</a:t>
            </a:r>
            <a:r>
              <a:rPr kumimoji="0" lang="fr-FR" sz="22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of the </a:t>
            </a:r>
            <a:r>
              <a:rPr kumimoji="0" lang="fr-FR" sz="22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castle</a:t>
            </a:r>
            <a:r>
              <a:rPr kumimoji="0" lang="fr-FR" sz="22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closes </a:t>
            </a:r>
            <a:r>
              <a:rPr kumimoji="0" lang="fr-FR" sz="22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quickly</a:t>
            </a:r>
            <a:r>
              <a:rPr kumimoji="0" lang="fr-FR" sz="22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230C32A2-17EC-4EFB-87CF-B77AD1909C47}"/>
              </a:ext>
            </a:extLst>
          </p:cNvPr>
          <p:cNvSpPr txBox="1"/>
          <p:nvPr/>
        </p:nvSpPr>
        <p:spPr>
          <a:xfrm>
            <a:off x="718802" y="4158760"/>
            <a:ext cx="10754393"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Thirty-two</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people have a </a:t>
            </a: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headache</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They</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haven’t</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drunk</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enough</a:t>
            </a:r>
            <a:r>
              <a:rPr kumimoji="0" lang="fr-FR"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water.</a:t>
            </a:r>
            <a:r>
              <a:rPr kumimoji="0" lang="fr-FR" sz="22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fr-FR" sz="22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Preventing</a:t>
            </a:r>
            <a:r>
              <a:rPr kumimoji="0" lang="fr-FR" sz="22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fr-FR" sz="22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this</a:t>
            </a:r>
            <a:r>
              <a:rPr kumimoji="0" lang="fr-FR" sz="22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fr-FR" sz="22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problem</a:t>
            </a:r>
            <a:r>
              <a:rPr kumimoji="0" lang="fr-FR" sz="22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fr-FR" sz="22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is</a:t>
            </a:r>
            <a:r>
              <a:rPr kumimoji="0" lang="fr-FR" sz="22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essential !</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9E70F796-C980-4366-BBD0-1AD1BF66EA91}"/>
              </a:ext>
            </a:extLst>
          </p:cNvPr>
          <p:cNvSpPr txBox="1"/>
          <p:nvPr/>
        </p:nvSpPr>
        <p:spPr>
          <a:xfrm>
            <a:off x="718803" y="2148038"/>
            <a:ext cx="10754393"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Sixty</a:t>
            </a: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-four </a:t>
            </a:r>
            <a:r>
              <a:rPr lang="fr-FR" sz="2200" dirty="0">
                <a:solidFill>
                  <a:srgbClr val="4472C4">
                    <a:lumMod val="50000"/>
                  </a:srgbClr>
                </a:solidFill>
                <a:latin typeface="Century Gothic" panose="020F0302020204030204"/>
              </a:rPr>
              <a:t>people have </a:t>
            </a:r>
            <a:r>
              <a:rPr lang="fr-FR" sz="2200" dirty="0" err="1">
                <a:solidFill>
                  <a:srgbClr val="4472C4">
                    <a:lumMod val="50000"/>
                  </a:srgbClr>
                </a:solidFill>
                <a:latin typeface="Century Gothic" panose="020F0302020204030204"/>
              </a:rPr>
              <a:t>already</a:t>
            </a:r>
            <a:r>
              <a:rPr lang="fr-FR" sz="2200" dirty="0">
                <a:solidFill>
                  <a:srgbClr val="4472C4">
                    <a:lumMod val="50000"/>
                  </a:srgbClr>
                </a:solidFill>
                <a:latin typeface="Century Gothic" panose="020F0302020204030204"/>
              </a:rPr>
              <a:t> </a:t>
            </a:r>
            <a:r>
              <a:rPr lang="fr-FR" sz="2200" dirty="0" err="1">
                <a:solidFill>
                  <a:srgbClr val="4472C4">
                    <a:lumMod val="50000"/>
                  </a:srgbClr>
                </a:solidFill>
                <a:latin typeface="Century Gothic" panose="020F0302020204030204"/>
              </a:rPr>
              <a:t>had</a:t>
            </a:r>
            <a:r>
              <a:rPr lang="fr-FR" sz="2200" dirty="0">
                <a:solidFill>
                  <a:srgbClr val="4472C4">
                    <a:lumMod val="50000"/>
                  </a:srgbClr>
                </a:solidFill>
                <a:latin typeface="Century Gothic" panose="020F0302020204030204"/>
              </a:rPr>
              <a:t> an accident in </a:t>
            </a:r>
            <a:r>
              <a:rPr lang="fr-FR" sz="2200" dirty="0" err="1">
                <a:solidFill>
                  <a:srgbClr val="4472C4">
                    <a:lumMod val="50000"/>
                  </a:srgbClr>
                </a:solidFill>
                <a:latin typeface="Century Gothic" panose="020F0302020204030204"/>
              </a:rPr>
              <a:t>this</a:t>
            </a:r>
            <a:r>
              <a:rPr lang="fr-FR" sz="2200" dirty="0">
                <a:solidFill>
                  <a:srgbClr val="4472C4">
                    <a:lumMod val="50000"/>
                  </a:srgbClr>
                </a:solidFill>
                <a:latin typeface="Century Gothic" panose="020F0302020204030204"/>
              </a:rPr>
              <a:t> </a:t>
            </a:r>
            <a:r>
              <a:rPr lang="fr-FR" sz="2200" dirty="0" err="1">
                <a:solidFill>
                  <a:srgbClr val="4472C4">
                    <a:lumMod val="50000"/>
                  </a:srgbClr>
                </a:solidFill>
                <a:latin typeface="Century Gothic" panose="020F0302020204030204"/>
              </a:rPr>
              <a:t>region</a:t>
            </a:r>
            <a:r>
              <a:rPr lang="fr-FR" sz="2200" dirty="0">
                <a:solidFill>
                  <a:srgbClr val="4472C4">
                    <a:lumMod val="50000"/>
                  </a:srgbClr>
                </a:solidFill>
                <a:latin typeface="Century Gothic" panose="020F0302020204030204"/>
              </a:rPr>
              <a:t> </a:t>
            </a:r>
            <a:r>
              <a:rPr lang="fr-FR" sz="2200" dirty="0" err="1">
                <a:solidFill>
                  <a:srgbClr val="4472C4">
                    <a:lumMod val="50000"/>
                  </a:srgbClr>
                </a:solidFill>
                <a:latin typeface="Century Gothic" panose="020F0302020204030204"/>
              </a:rPr>
              <a:t>today</a:t>
            </a:r>
            <a:r>
              <a:rPr lang="fr-FR" sz="2200" dirty="0">
                <a:solidFill>
                  <a:srgbClr val="4472C4">
                    <a:lumMod val="50000"/>
                  </a:srgbClr>
                </a:solidFill>
                <a:latin typeface="Century Gothic" panose="020F0302020204030204"/>
              </a:rPr>
              <a:t>. </a:t>
            </a:r>
            <a:r>
              <a:rPr lang="fr-FR" sz="2200" dirty="0" err="1">
                <a:solidFill>
                  <a:srgbClr val="4472C4">
                    <a:lumMod val="50000"/>
                  </a:srgbClr>
                </a:solidFill>
                <a:latin typeface="Century Gothic" panose="020F0302020204030204"/>
              </a:rPr>
              <a:t>We</a:t>
            </a:r>
            <a:r>
              <a:rPr lang="fr-FR" sz="2200" dirty="0">
                <a:solidFill>
                  <a:srgbClr val="4472C4">
                    <a:lumMod val="50000"/>
                  </a:srgbClr>
                </a:solidFill>
                <a:latin typeface="Century Gothic" panose="020F0302020204030204"/>
              </a:rPr>
              <a:t> </a:t>
            </a:r>
            <a:r>
              <a:rPr lang="fr-FR" sz="2200" dirty="0" err="1">
                <a:solidFill>
                  <a:srgbClr val="4472C4">
                    <a:lumMod val="50000"/>
                  </a:srgbClr>
                </a:solidFill>
                <a:latin typeface="Century Gothic" panose="020F0302020204030204"/>
              </a:rPr>
              <a:t>mustn’t</a:t>
            </a:r>
            <a:r>
              <a:rPr lang="fr-FR" sz="2200" dirty="0">
                <a:solidFill>
                  <a:srgbClr val="4472C4">
                    <a:lumMod val="50000"/>
                  </a:srgbClr>
                </a:solidFill>
                <a:latin typeface="Century Gothic" panose="020F0302020204030204"/>
              </a:rPr>
              <a:t> </a:t>
            </a:r>
            <a:r>
              <a:rPr lang="fr-FR" sz="2200" dirty="0" err="1">
                <a:solidFill>
                  <a:srgbClr val="4472C4">
                    <a:lumMod val="50000"/>
                  </a:srgbClr>
                </a:solidFill>
                <a:latin typeface="Century Gothic" panose="020F0302020204030204"/>
              </a:rPr>
              <a:t>risk</a:t>
            </a:r>
            <a:r>
              <a:rPr lang="fr-FR" sz="2200" dirty="0">
                <a:solidFill>
                  <a:srgbClr val="4472C4">
                    <a:lumMod val="50000"/>
                  </a:srgbClr>
                </a:solidFill>
                <a:latin typeface="Century Gothic" panose="020F0302020204030204"/>
              </a:rPr>
              <a:t> accidents!</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80822"/>
            <a:ext cx="6457246" cy="867128"/>
          </a:xfrm>
          <a:prstGeom prst="rect">
            <a:avLst/>
          </a:prstGeom>
        </p:spPr>
      </p:pic>
      <p:sp>
        <p:nvSpPr>
          <p:cNvPr id="4" name="Title 3"/>
          <p:cNvSpPr>
            <a:spLocks noGrp="1"/>
          </p:cNvSpPr>
          <p:nvPr>
            <p:ph type="title"/>
          </p:nvPr>
        </p:nvSpPr>
        <p:spPr>
          <a:xfrm>
            <a:off x="0" y="296864"/>
            <a:ext cx="5572664" cy="707849"/>
          </a:xfrm>
        </p:spPr>
        <p:txBody>
          <a:bodyPr>
            <a:normAutofit fontScale="90000"/>
          </a:bodyPr>
          <a:lstStyle/>
          <a:p>
            <a:r>
              <a:rPr lang="en-GB" sz="3600" b="1" dirty="0" err="1">
                <a:solidFill>
                  <a:schemeClr val="bg1"/>
                </a:solidFill>
              </a:rPr>
              <a:t>L’hôpital</a:t>
            </a:r>
            <a:r>
              <a:rPr lang="en-GB" sz="3600" b="1" dirty="0">
                <a:solidFill>
                  <a:schemeClr val="bg1"/>
                </a:solidFill>
              </a:rPr>
              <a:t> local </a:t>
            </a:r>
            <a:r>
              <a:rPr lang="en-GB" sz="3600" b="1" dirty="0" err="1">
                <a:solidFill>
                  <a:schemeClr val="bg1"/>
                </a:solidFill>
              </a:rPr>
              <a:t>en</a:t>
            </a:r>
            <a:r>
              <a:rPr lang="en-GB" sz="3600" b="1" dirty="0">
                <a:solidFill>
                  <a:schemeClr val="bg1"/>
                </a:solidFill>
              </a:rPr>
              <a:t> chiffres* !</a:t>
            </a:r>
          </a:p>
        </p:txBody>
      </p:sp>
      <p:sp>
        <p:nvSpPr>
          <p:cNvPr id="2" name="Rectangle 1">
            <a:extLst>
              <a:ext uri="{FF2B5EF4-FFF2-40B4-BE49-F238E27FC236}">
                <a16:creationId xmlns:a16="http://schemas.microsoft.com/office/drawing/2014/main" id="{76C2A7F6-1822-4EF5-8798-3C3FD6CFFE84}"/>
              </a:ext>
            </a:extLst>
          </p:cNvPr>
          <p:cNvSpPr/>
          <p:nvPr/>
        </p:nvSpPr>
        <p:spPr>
          <a:xfrm>
            <a:off x="8675937" y="1154667"/>
            <a:ext cx="3233983" cy="711241"/>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*le chiffre </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 figure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prstClr val="white"/>
                </a:solidFill>
                <a:latin typeface="Century Gothic" panose="020F0302020204030204"/>
              </a:rPr>
              <a:t>*la sécurité </a:t>
            </a:r>
            <a:r>
              <a:rPr lang="fr-FR" dirty="0">
                <a:solidFill>
                  <a:prstClr val="white"/>
                </a:solidFill>
                <a:latin typeface="Century Gothic" panose="020F0302020204030204"/>
              </a:rPr>
              <a:t>= </a:t>
            </a:r>
            <a:r>
              <a:rPr lang="fr-FR" dirty="0" err="1">
                <a:solidFill>
                  <a:prstClr val="white"/>
                </a:solidFill>
                <a:latin typeface="Century Gothic" panose="020F0302020204030204"/>
              </a:rPr>
              <a:t>safety</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DAAC2DF9-532E-4E50-BECF-CAB5285971D1}"/>
              </a:ext>
            </a:extLst>
          </p:cNvPr>
          <p:cNvSpPr txBox="1"/>
          <p:nvPr/>
        </p:nvSpPr>
        <p:spPr>
          <a:xfrm>
            <a:off x="180000" y="1238825"/>
            <a:ext cx="67850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lit le journal local.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numéros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lettres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err="1">
                <a:solidFill>
                  <a:srgbClr val="4472C4">
                    <a:lumMod val="50000"/>
                  </a:srgbClr>
                </a:solidFill>
                <a:latin typeface="Century Gothic" panose="020F0302020204030204"/>
              </a:rPr>
              <a:t>Puis</a:t>
            </a:r>
            <a:r>
              <a:rPr lang="en-US" sz="2400" dirty="0">
                <a:solidFill>
                  <a:srgbClr val="4472C4">
                    <a:lumMod val="50000"/>
                  </a:srgbClr>
                </a:solidFill>
                <a:latin typeface="Century Gothic" panose="020F0302020204030204"/>
              </a:rPr>
              <a:t>, tr</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aduis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phrases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anglais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7" name="Rounded Rectangle 46">
            <a:extLst>
              <a:ext uri="{FF2B5EF4-FFF2-40B4-BE49-F238E27FC236}">
                <a16:creationId xmlns:a16="http://schemas.microsoft.com/office/drawing/2014/main" id="{053692B3-5E39-41E7-8CC0-98442935A0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2BA7965B-D508-4225-B7FA-38A517E787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2231" y="-48455"/>
            <a:ext cx="1525682" cy="1525682"/>
          </a:xfrm>
          <a:prstGeom prst="rect">
            <a:avLst/>
          </a:prstGeom>
        </p:spPr>
      </p:pic>
      <p:pic>
        <p:nvPicPr>
          <p:cNvPr id="9" name="Picture 8">
            <a:extLst>
              <a:ext uri="{FF2B5EF4-FFF2-40B4-BE49-F238E27FC236}">
                <a16:creationId xmlns:a16="http://schemas.microsoft.com/office/drawing/2014/main" id="{31A6C8B3-960B-4C28-8A9F-E6752781B0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95941">
            <a:off x="7499461" y="970934"/>
            <a:ext cx="1039567" cy="839968"/>
          </a:xfrm>
          <a:prstGeom prst="rect">
            <a:avLst/>
          </a:prstGeom>
        </p:spPr>
      </p:pic>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27" grpId="0" animBg="1"/>
      <p:bldP spid="29" grpId="0" animBg="1"/>
      <p:bldP spid="14" grpId="0" animBg="1"/>
      <p:bldP spid="16" grpId="0" animBg="1"/>
      <p:bldP spid="15"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Telling the time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pic>
        <p:nvPicPr>
          <p:cNvPr id="6" name="Picture 5">
            <a:extLst>
              <a:ext uri="{FF2B5EF4-FFF2-40B4-BE49-F238E27FC236}">
                <a16:creationId xmlns:a16="http://schemas.microsoft.com/office/drawing/2014/main" id="{860CD363-E96E-46D4-93D8-CE7E11648C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2090" y="1004713"/>
            <a:ext cx="2655724" cy="2096915"/>
          </a:xfrm>
          <a:prstGeom prst="rect">
            <a:avLst/>
          </a:prstGeom>
        </p:spPr>
      </p:pic>
      <p:sp>
        <p:nvSpPr>
          <p:cNvPr id="10" name="TextBox 9">
            <a:extLst>
              <a:ext uri="{FF2B5EF4-FFF2-40B4-BE49-F238E27FC236}">
                <a16:creationId xmlns:a16="http://schemas.microsoft.com/office/drawing/2014/main" id="{299EFF6B-EFBF-49A4-B300-C78884257E71}"/>
              </a:ext>
            </a:extLst>
          </p:cNvPr>
          <p:cNvSpPr txBox="1"/>
          <p:nvPr/>
        </p:nvSpPr>
        <p:spPr>
          <a:xfrm>
            <a:off x="268622" y="1501293"/>
            <a:ext cx="7299158" cy="461665"/>
          </a:xfrm>
          <a:prstGeom prst="rect">
            <a:avLst/>
          </a:prstGeom>
          <a:noFill/>
        </p:spPr>
        <p:txBody>
          <a:bodyPr wrap="square">
            <a:spAutoFit/>
          </a:bodyPr>
          <a:lstStyle/>
          <a:p>
            <a:pPr algn="l"/>
            <a:r>
              <a:rPr lang="fr-FR" sz="2400" dirty="0">
                <a:solidFill>
                  <a:schemeClr val="accent5">
                    <a:lumMod val="50000"/>
                  </a:schemeClr>
                </a:solidFill>
              </a:rPr>
              <a:t>To </a:t>
            </a:r>
            <a:r>
              <a:rPr lang="fr-FR" sz="2400" dirty="0" err="1">
                <a:solidFill>
                  <a:schemeClr val="accent5">
                    <a:lumMod val="50000"/>
                  </a:schemeClr>
                </a:solidFill>
              </a:rPr>
              <a:t>ask</a:t>
            </a:r>
            <a:r>
              <a:rPr lang="fr-FR" sz="2400" dirty="0">
                <a:solidFill>
                  <a:schemeClr val="accent5">
                    <a:lumMod val="50000"/>
                  </a:schemeClr>
                </a:solidFill>
              </a:rPr>
              <a:t> </a:t>
            </a:r>
            <a:r>
              <a:rPr lang="fr-FR" sz="2400" dirty="0" err="1">
                <a:solidFill>
                  <a:schemeClr val="accent5">
                    <a:lumMod val="50000"/>
                  </a:schemeClr>
                </a:solidFill>
              </a:rPr>
              <a:t>what</a:t>
            </a:r>
            <a:r>
              <a:rPr lang="fr-FR" sz="2400" dirty="0">
                <a:solidFill>
                  <a:schemeClr val="accent5">
                    <a:lumMod val="50000"/>
                  </a:schemeClr>
                </a:solidFill>
              </a:rPr>
              <a:t> time </a:t>
            </a:r>
            <a:r>
              <a:rPr lang="fr-FR" sz="2400" dirty="0" err="1">
                <a:solidFill>
                  <a:schemeClr val="accent5">
                    <a:lumMod val="50000"/>
                  </a:schemeClr>
                </a:solidFill>
              </a:rPr>
              <a:t>it</a:t>
            </a:r>
            <a:r>
              <a:rPr lang="fr-FR" sz="2400" dirty="0">
                <a:solidFill>
                  <a:schemeClr val="accent5">
                    <a:lumMod val="50000"/>
                  </a:schemeClr>
                </a:solidFill>
              </a:rPr>
              <a:t> </a:t>
            </a:r>
            <a:r>
              <a:rPr lang="fr-FR" sz="2400" dirty="0" err="1">
                <a:solidFill>
                  <a:schemeClr val="accent5">
                    <a:lumMod val="50000"/>
                  </a:schemeClr>
                </a:solidFill>
              </a:rPr>
              <a:t>is</a:t>
            </a:r>
            <a:r>
              <a:rPr lang="fr-FR" sz="2400" dirty="0">
                <a:solidFill>
                  <a:schemeClr val="accent5">
                    <a:lumMod val="50000"/>
                  </a:schemeClr>
                </a:solidFill>
              </a:rPr>
              <a:t> in French, </a:t>
            </a:r>
            <a:r>
              <a:rPr lang="fr-FR" sz="2400" dirty="0" err="1">
                <a:solidFill>
                  <a:schemeClr val="accent5">
                    <a:lumMod val="50000"/>
                  </a:schemeClr>
                </a:solidFill>
              </a:rPr>
              <a:t>we</a:t>
            </a:r>
            <a:r>
              <a:rPr lang="fr-FR" sz="2400" dirty="0">
                <a:solidFill>
                  <a:schemeClr val="accent5">
                    <a:lumMod val="50000"/>
                  </a:schemeClr>
                </a:solidFill>
              </a:rPr>
              <a:t> </a:t>
            </a:r>
            <a:r>
              <a:rPr lang="fr-FR" sz="2400" dirty="0" err="1">
                <a:solidFill>
                  <a:schemeClr val="accent5">
                    <a:lumMod val="50000"/>
                  </a:schemeClr>
                </a:solidFill>
              </a:rPr>
              <a:t>say</a:t>
            </a:r>
            <a:r>
              <a:rPr lang="fr-FR" sz="2400" dirty="0">
                <a:solidFill>
                  <a:schemeClr val="accent5">
                    <a:lumMod val="50000"/>
                  </a:schemeClr>
                </a:solidFill>
              </a:rPr>
              <a:t>:</a:t>
            </a:r>
          </a:p>
        </p:txBody>
      </p:sp>
      <p:sp>
        <p:nvSpPr>
          <p:cNvPr id="12" name="TextBox 11">
            <a:extLst>
              <a:ext uri="{FF2B5EF4-FFF2-40B4-BE49-F238E27FC236}">
                <a16:creationId xmlns:a16="http://schemas.microsoft.com/office/drawing/2014/main" id="{0D697C24-A49A-4A93-BA32-18657D0A087D}"/>
              </a:ext>
            </a:extLst>
          </p:cNvPr>
          <p:cNvSpPr txBox="1"/>
          <p:nvPr/>
        </p:nvSpPr>
        <p:spPr>
          <a:xfrm>
            <a:off x="313408" y="2121974"/>
            <a:ext cx="4595475" cy="461665"/>
          </a:xfrm>
          <a:prstGeom prst="rect">
            <a:avLst/>
          </a:prstGeom>
          <a:noFill/>
        </p:spPr>
        <p:txBody>
          <a:bodyPr wrap="square">
            <a:spAutoFit/>
          </a:bodyPr>
          <a:lstStyle/>
          <a:p>
            <a:r>
              <a:rPr lang="fr-FR" sz="2400" b="1" dirty="0">
                <a:solidFill>
                  <a:schemeClr val="accent5">
                    <a:lumMod val="50000"/>
                  </a:schemeClr>
                </a:solidFill>
              </a:rPr>
              <a:t>Quelle heure est-il ?</a:t>
            </a:r>
            <a:endParaRPr lang="fr-FR" sz="2400" dirty="0"/>
          </a:p>
        </p:txBody>
      </p:sp>
      <p:sp>
        <p:nvSpPr>
          <p:cNvPr id="14" name="TextBox 13">
            <a:extLst>
              <a:ext uri="{FF2B5EF4-FFF2-40B4-BE49-F238E27FC236}">
                <a16:creationId xmlns:a16="http://schemas.microsoft.com/office/drawing/2014/main" id="{34D15B1A-07D6-4752-A34E-D50299112FCA}"/>
              </a:ext>
            </a:extLst>
          </p:cNvPr>
          <p:cNvSpPr txBox="1"/>
          <p:nvPr/>
        </p:nvSpPr>
        <p:spPr>
          <a:xfrm>
            <a:off x="5578739" y="2119792"/>
            <a:ext cx="3503495" cy="461665"/>
          </a:xfrm>
          <a:prstGeom prst="rect">
            <a:avLst/>
          </a:prstGeom>
          <a:noFill/>
        </p:spPr>
        <p:txBody>
          <a:bodyPr wrap="square">
            <a:spAutoFit/>
          </a:bodyPr>
          <a:lstStyle/>
          <a:p>
            <a:pPr algn="l"/>
            <a:r>
              <a:rPr lang="fr-FR" sz="2400" dirty="0" err="1">
                <a:solidFill>
                  <a:schemeClr val="accent5">
                    <a:lumMod val="50000"/>
                  </a:schemeClr>
                </a:solidFill>
              </a:rPr>
              <a:t>What</a:t>
            </a:r>
            <a:r>
              <a:rPr lang="fr-FR" sz="2400" dirty="0">
                <a:solidFill>
                  <a:schemeClr val="accent5">
                    <a:lumMod val="50000"/>
                  </a:schemeClr>
                </a:solidFill>
              </a:rPr>
              <a:t> time </a:t>
            </a:r>
            <a:r>
              <a:rPr lang="fr-FR" sz="2400" dirty="0" err="1">
                <a:solidFill>
                  <a:schemeClr val="accent5">
                    <a:lumMod val="50000"/>
                  </a:schemeClr>
                </a:solidFill>
              </a:rPr>
              <a:t>is</a:t>
            </a:r>
            <a:r>
              <a:rPr lang="fr-FR" sz="2400" dirty="0">
                <a:solidFill>
                  <a:schemeClr val="accent5">
                    <a:lumMod val="50000"/>
                  </a:schemeClr>
                </a:solidFill>
              </a:rPr>
              <a:t> </a:t>
            </a:r>
            <a:r>
              <a:rPr lang="fr-FR" sz="2400" dirty="0" err="1">
                <a:solidFill>
                  <a:schemeClr val="accent5">
                    <a:lumMod val="50000"/>
                  </a:schemeClr>
                </a:solidFill>
              </a:rPr>
              <a:t>it</a:t>
            </a:r>
            <a:r>
              <a:rPr lang="fr-FR" sz="2400" dirty="0">
                <a:solidFill>
                  <a:schemeClr val="accent5">
                    <a:lumMod val="50000"/>
                  </a:schemeClr>
                </a:solidFill>
              </a:rPr>
              <a:t>?</a:t>
            </a:r>
            <a:endParaRPr lang="fr-FR" sz="2400" b="1" dirty="0">
              <a:solidFill>
                <a:schemeClr val="accent5">
                  <a:lumMod val="50000"/>
                </a:schemeClr>
              </a:solidFill>
            </a:endParaRPr>
          </a:p>
        </p:txBody>
      </p:sp>
      <p:sp>
        <p:nvSpPr>
          <p:cNvPr id="16" name="TextBox 15">
            <a:extLst>
              <a:ext uri="{FF2B5EF4-FFF2-40B4-BE49-F238E27FC236}">
                <a16:creationId xmlns:a16="http://schemas.microsoft.com/office/drawing/2014/main" id="{A5C41245-1A2B-48BB-8DA4-EA3969938E77}"/>
              </a:ext>
            </a:extLst>
          </p:cNvPr>
          <p:cNvSpPr txBox="1"/>
          <p:nvPr/>
        </p:nvSpPr>
        <p:spPr>
          <a:xfrm>
            <a:off x="320235" y="2965918"/>
            <a:ext cx="9008392" cy="459026"/>
          </a:xfrm>
          <a:prstGeom prst="rect">
            <a:avLst/>
          </a:prstGeom>
          <a:noFill/>
        </p:spPr>
        <p:txBody>
          <a:bodyPr wrap="square">
            <a:spAutoFit/>
          </a:bodyPr>
          <a:lstStyle/>
          <a:p>
            <a:pPr algn="l"/>
            <a:r>
              <a:rPr lang="fr-FR" sz="2400" dirty="0">
                <a:solidFill>
                  <a:schemeClr val="accent5">
                    <a:lumMod val="50000"/>
                  </a:schemeClr>
                </a:solidFill>
              </a:rPr>
              <a:t>To </a:t>
            </a:r>
            <a:r>
              <a:rPr lang="fr-FR" sz="2400" dirty="0" err="1">
                <a:solidFill>
                  <a:schemeClr val="accent5">
                    <a:lumMod val="50000"/>
                  </a:schemeClr>
                </a:solidFill>
              </a:rPr>
              <a:t>ask</a:t>
            </a:r>
            <a:r>
              <a:rPr lang="fr-FR" sz="2400" dirty="0">
                <a:solidFill>
                  <a:schemeClr val="accent5">
                    <a:lumMod val="50000"/>
                  </a:schemeClr>
                </a:solidFill>
              </a:rPr>
              <a:t> </a:t>
            </a:r>
            <a:r>
              <a:rPr lang="fr-FR" sz="2400" dirty="0" err="1">
                <a:solidFill>
                  <a:schemeClr val="accent5">
                    <a:lumMod val="50000"/>
                  </a:schemeClr>
                </a:solidFill>
              </a:rPr>
              <a:t>what</a:t>
            </a:r>
            <a:r>
              <a:rPr lang="fr-FR" sz="2400" dirty="0">
                <a:solidFill>
                  <a:schemeClr val="accent5">
                    <a:lumMod val="50000"/>
                  </a:schemeClr>
                </a:solidFill>
              </a:rPr>
              <a:t> time </a:t>
            </a:r>
            <a:r>
              <a:rPr lang="fr-FR" sz="2400" dirty="0" err="1">
                <a:solidFill>
                  <a:schemeClr val="accent5">
                    <a:lumMod val="50000"/>
                  </a:schemeClr>
                </a:solidFill>
              </a:rPr>
              <a:t>something</a:t>
            </a:r>
            <a:r>
              <a:rPr lang="fr-FR" sz="2400" dirty="0">
                <a:solidFill>
                  <a:schemeClr val="accent5">
                    <a:lumMod val="50000"/>
                  </a:schemeClr>
                </a:solidFill>
              </a:rPr>
              <a:t> </a:t>
            </a:r>
            <a:r>
              <a:rPr lang="fr-FR" sz="2400" dirty="0" err="1">
                <a:solidFill>
                  <a:schemeClr val="accent5">
                    <a:lumMod val="50000"/>
                  </a:schemeClr>
                </a:solidFill>
              </a:rPr>
              <a:t>happens</a:t>
            </a:r>
            <a:r>
              <a:rPr lang="fr-FR" sz="2400" dirty="0">
                <a:solidFill>
                  <a:schemeClr val="accent5">
                    <a:lumMod val="50000"/>
                  </a:schemeClr>
                </a:solidFill>
              </a:rPr>
              <a:t>, </a:t>
            </a:r>
            <a:r>
              <a:rPr lang="fr-FR" sz="2400" dirty="0" err="1">
                <a:solidFill>
                  <a:schemeClr val="accent5">
                    <a:lumMod val="50000"/>
                  </a:schemeClr>
                </a:solidFill>
              </a:rPr>
              <a:t>we</a:t>
            </a:r>
            <a:r>
              <a:rPr lang="fr-FR" sz="2400" dirty="0">
                <a:solidFill>
                  <a:schemeClr val="accent5">
                    <a:lumMod val="50000"/>
                  </a:schemeClr>
                </a:solidFill>
              </a:rPr>
              <a:t> use the phrase:</a:t>
            </a:r>
          </a:p>
        </p:txBody>
      </p:sp>
      <p:sp>
        <p:nvSpPr>
          <p:cNvPr id="18" name="TextBox 17">
            <a:extLst>
              <a:ext uri="{FF2B5EF4-FFF2-40B4-BE49-F238E27FC236}">
                <a16:creationId xmlns:a16="http://schemas.microsoft.com/office/drawing/2014/main" id="{56B5D404-88FA-41B8-9876-04A290E9FF3C}"/>
              </a:ext>
            </a:extLst>
          </p:cNvPr>
          <p:cNvSpPr txBox="1"/>
          <p:nvPr/>
        </p:nvSpPr>
        <p:spPr>
          <a:xfrm>
            <a:off x="337484" y="3583569"/>
            <a:ext cx="4712454" cy="461665"/>
          </a:xfrm>
          <a:prstGeom prst="rect">
            <a:avLst/>
          </a:prstGeom>
          <a:noFill/>
        </p:spPr>
        <p:txBody>
          <a:bodyPr wrap="square">
            <a:spAutoFit/>
          </a:bodyPr>
          <a:lstStyle/>
          <a:p>
            <a:r>
              <a:rPr lang="fr-FR" sz="2400" b="1" dirty="0">
                <a:solidFill>
                  <a:schemeClr val="accent5">
                    <a:lumMod val="50000"/>
                  </a:schemeClr>
                </a:solidFill>
              </a:rPr>
              <a:t>à quelle heure… </a:t>
            </a:r>
            <a:r>
              <a:rPr lang="fr-FR" sz="2400" dirty="0">
                <a:solidFill>
                  <a:schemeClr val="accent5">
                    <a:lumMod val="50000"/>
                  </a:schemeClr>
                </a:solidFill>
              </a:rPr>
              <a:t>?</a:t>
            </a:r>
            <a:endParaRPr lang="fr-FR" sz="2400" dirty="0"/>
          </a:p>
        </p:txBody>
      </p:sp>
      <p:sp>
        <p:nvSpPr>
          <p:cNvPr id="20" name="TextBox 19">
            <a:extLst>
              <a:ext uri="{FF2B5EF4-FFF2-40B4-BE49-F238E27FC236}">
                <a16:creationId xmlns:a16="http://schemas.microsoft.com/office/drawing/2014/main" id="{90D66268-FEAD-42F9-B4E6-730F308FD209}"/>
              </a:ext>
            </a:extLst>
          </p:cNvPr>
          <p:cNvSpPr txBox="1"/>
          <p:nvPr/>
        </p:nvSpPr>
        <p:spPr>
          <a:xfrm>
            <a:off x="5623525" y="3587524"/>
            <a:ext cx="4712454" cy="461665"/>
          </a:xfrm>
          <a:prstGeom prst="rect">
            <a:avLst/>
          </a:prstGeom>
          <a:noFill/>
        </p:spPr>
        <p:txBody>
          <a:bodyPr wrap="square">
            <a:spAutoFit/>
          </a:bodyPr>
          <a:lstStyle/>
          <a:p>
            <a:pPr algn="l"/>
            <a:r>
              <a:rPr lang="fr-FR" sz="2400" dirty="0">
                <a:solidFill>
                  <a:schemeClr val="accent5">
                    <a:lumMod val="50000"/>
                  </a:schemeClr>
                </a:solidFill>
              </a:rPr>
              <a:t>(at) </a:t>
            </a:r>
            <a:r>
              <a:rPr lang="fr-FR" sz="2400" dirty="0" err="1">
                <a:solidFill>
                  <a:schemeClr val="accent5">
                    <a:lumMod val="50000"/>
                  </a:schemeClr>
                </a:solidFill>
              </a:rPr>
              <a:t>what</a:t>
            </a:r>
            <a:r>
              <a:rPr lang="fr-FR" sz="2400" dirty="0">
                <a:solidFill>
                  <a:schemeClr val="accent5">
                    <a:lumMod val="50000"/>
                  </a:schemeClr>
                </a:solidFill>
              </a:rPr>
              <a:t> time…?</a:t>
            </a:r>
          </a:p>
        </p:txBody>
      </p:sp>
      <p:sp>
        <p:nvSpPr>
          <p:cNvPr id="24" name="TextBox 23">
            <a:extLst>
              <a:ext uri="{FF2B5EF4-FFF2-40B4-BE49-F238E27FC236}">
                <a16:creationId xmlns:a16="http://schemas.microsoft.com/office/drawing/2014/main" id="{669E0326-982C-4585-8F1A-3E8704E9072C}"/>
              </a:ext>
            </a:extLst>
          </p:cNvPr>
          <p:cNvSpPr txBox="1"/>
          <p:nvPr/>
        </p:nvSpPr>
        <p:spPr>
          <a:xfrm>
            <a:off x="313408" y="4435833"/>
            <a:ext cx="4586700" cy="830997"/>
          </a:xfrm>
          <a:prstGeom prst="rect">
            <a:avLst/>
          </a:prstGeom>
          <a:noFill/>
        </p:spPr>
        <p:txBody>
          <a:bodyPr wrap="square">
            <a:spAutoFit/>
          </a:bodyPr>
          <a:lstStyle/>
          <a:p>
            <a:r>
              <a:rPr lang="fr-FR" sz="2400" b="1" dirty="0">
                <a:solidFill>
                  <a:schemeClr val="accent5">
                    <a:lumMod val="50000"/>
                  </a:schemeClr>
                </a:solidFill>
              </a:rPr>
              <a:t>À quelle heure manges-tu ?</a:t>
            </a:r>
          </a:p>
          <a:p>
            <a:r>
              <a:rPr lang="fr-FR" sz="2400" b="1" dirty="0">
                <a:solidFill>
                  <a:schemeClr val="accent5">
                    <a:lumMod val="50000"/>
                  </a:schemeClr>
                </a:solidFill>
              </a:rPr>
              <a:t>Tu manges à quelle heure ?</a:t>
            </a:r>
            <a:endParaRPr lang="fr-FR" sz="2400" dirty="0"/>
          </a:p>
        </p:txBody>
      </p:sp>
      <p:sp>
        <p:nvSpPr>
          <p:cNvPr id="26" name="TextBox 25">
            <a:extLst>
              <a:ext uri="{FF2B5EF4-FFF2-40B4-BE49-F238E27FC236}">
                <a16:creationId xmlns:a16="http://schemas.microsoft.com/office/drawing/2014/main" id="{423FFC12-8F49-4238-AC95-FB635EB43D5D}"/>
              </a:ext>
            </a:extLst>
          </p:cNvPr>
          <p:cNvSpPr txBox="1"/>
          <p:nvPr/>
        </p:nvSpPr>
        <p:spPr>
          <a:xfrm>
            <a:off x="5661484" y="4435832"/>
            <a:ext cx="6325650" cy="830997"/>
          </a:xfrm>
          <a:prstGeom prst="rect">
            <a:avLst/>
          </a:prstGeom>
          <a:noFill/>
        </p:spPr>
        <p:txBody>
          <a:bodyPr wrap="square">
            <a:spAutoFit/>
          </a:bodyPr>
          <a:lstStyle/>
          <a:p>
            <a:r>
              <a:rPr lang="fr-FR" sz="2400" b="1" dirty="0">
                <a:solidFill>
                  <a:schemeClr val="accent5">
                    <a:lumMod val="50000"/>
                  </a:schemeClr>
                </a:solidFill>
              </a:rPr>
              <a:t>À quelle heure va-t-il au collège ?</a:t>
            </a:r>
            <a:br>
              <a:rPr lang="fr-FR" sz="2400" b="1" dirty="0">
                <a:solidFill>
                  <a:schemeClr val="accent5">
                    <a:lumMod val="50000"/>
                  </a:schemeClr>
                </a:solidFill>
              </a:rPr>
            </a:br>
            <a:r>
              <a:rPr lang="fr-FR" sz="2400" b="1" dirty="0">
                <a:solidFill>
                  <a:schemeClr val="accent5">
                    <a:lumMod val="50000"/>
                  </a:schemeClr>
                </a:solidFill>
              </a:rPr>
              <a:t>Il va au collège à quelle heure ?</a:t>
            </a:r>
          </a:p>
        </p:txBody>
      </p:sp>
      <p:sp>
        <p:nvSpPr>
          <p:cNvPr id="28" name="TextBox 27">
            <a:extLst>
              <a:ext uri="{FF2B5EF4-FFF2-40B4-BE49-F238E27FC236}">
                <a16:creationId xmlns:a16="http://schemas.microsoft.com/office/drawing/2014/main" id="{AA08B311-401D-42DB-8EDF-435841A3DBBE}"/>
              </a:ext>
            </a:extLst>
          </p:cNvPr>
          <p:cNvSpPr txBox="1"/>
          <p:nvPr/>
        </p:nvSpPr>
        <p:spPr>
          <a:xfrm>
            <a:off x="320235" y="5360546"/>
            <a:ext cx="4427620" cy="461665"/>
          </a:xfrm>
          <a:prstGeom prst="rect">
            <a:avLst/>
          </a:prstGeom>
          <a:noFill/>
        </p:spPr>
        <p:txBody>
          <a:bodyPr wrap="square">
            <a:spAutoFit/>
          </a:bodyPr>
          <a:lstStyle/>
          <a:p>
            <a:r>
              <a:rPr lang="fr-FR" sz="2400" dirty="0">
                <a:solidFill>
                  <a:schemeClr val="accent5">
                    <a:lumMod val="50000"/>
                  </a:schemeClr>
                </a:solidFill>
              </a:rPr>
              <a:t>(At) </a:t>
            </a:r>
            <a:r>
              <a:rPr lang="fr-FR" sz="2400" dirty="0" err="1">
                <a:solidFill>
                  <a:schemeClr val="accent5">
                    <a:lumMod val="50000"/>
                  </a:schemeClr>
                </a:solidFill>
              </a:rPr>
              <a:t>what</a:t>
            </a:r>
            <a:r>
              <a:rPr lang="fr-FR" sz="2400" dirty="0">
                <a:solidFill>
                  <a:schemeClr val="accent5">
                    <a:lumMod val="50000"/>
                  </a:schemeClr>
                </a:solidFill>
              </a:rPr>
              <a:t> time do </a:t>
            </a:r>
            <a:r>
              <a:rPr lang="fr-FR" sz="2400" dirty="0" err="1">
                <a:solidFill>
                  <a:schemeClr val="accent5">
                    <a:lumMod val="50000"/>
                  </a:schemeClr>
                </a:solidFill>
              </a:rPr>
              <a:t>you</a:t>
            </a:r>
            <a:r>
              <a:rPr lang="fr-FR" sz="2400" dirty="0">
                <a:solidFill>
                  <a:schemeClr val="accent5">
                    <a:lumMod val="50000"/>
                  </a:schemeClr>
                </a:solidFill>
              </a:rPr>
              <a:t> </a:t>
            </a:r>
            <a:r>
              <a:rPr lang="fr-FR" sz="2400" dirty="0" err="1">
                <a:solidFill>
                  <a:schemeClr val="accent5">
                    <a:lumMod val="50000"/>
                  </a:schemeClr>
                </a:solidFill>
              </a:rPr>
              <a:t>eat</a:t>
            </a:r>
            <a:r>
              <a:rPr lang="fr-FR" sz="2400" dirty="0">
                <a:solidFill>
                  <a:schemeClr val="accent5">
                    <a:lumMod val="50000"/>
                  </a:schemeClr>
                </a:solidFill>
              </a:rPr>
              <a:t>?</a:t>
            </a:r>
            <a:endParaRPr lang="fr-FR" sz="2400" dirty="0"/>
          </a:p>
        </p:txBody>
      </p:sp>
      <p:sp>
        <p:nvSpPr>
          <p:cNvPr id="30" name="TextBox 29">
            <a:extLst>
              <a:ext uri="{FF2B5EF4-FFF2-40B4-BE49-F238E27FC236}">
                <a16:creationId xmlns:a16="http://schemas.microsoft.com/office/drawing/2014/main" id="{B64C80B5-FAF9-431F-939D-85BF2E91E757}"/>
              </a:ext>
            </a:extLst>
          </p:cNvPr>
          <p:cNvSpPr txBox="1"/>
          <p:nvPr/>
        </p:nvSpPr>
        <p:spPr>
          <a:xfrm>
            <a:off x="5623525" y="5362084"/>
            <a:ext cx="5887537" cy="461665"/>
          </a:xfrm>
          <a:prstGeom prst="rect">
            <a:avLst/>
          </a:prstGeom>
          <a:noFill/>
        </p:spPr>
        <p:txBody>
          <a:bodyPr wrap="square">
            <a:spAutoFit/>
          </a:bodyPr>
          <a:lstStyle/>
          <a:p>
            <a:r>
              <a:rPr lang="fr-FR" sz="2400" dirty="0">
                <a:solidFill>
                  <a:schemeClr val="accent5">
                    <a:lumMod val="50000"/>
                  </a:schemeClr>
                </a:solidFill>
              </a:rPr>
              <a:t>(At) </a:t>
            </a:r>
            <a:r>
              <a:rPr lang="fr-FR" sz="2400" dirty="0" err="1">
                <a:solidFill>
                  <a:schemeClr val="accent5">
                    <a:lumMod val="50000"/>
                  </a:schemeClr>
                </a:solidFill>
              </a:rPr>
              <a:t>what</a:t>
            </a:r>
            <a:r>
              <a:rPr lang="fr-FR" sz="2400" dirty="0">
                <a:solidFill>
                  <a:schemeClr val="accent5">
                    <a:lumMod val="50000"/>
                  </a:schemeClr>
                </a:solidFill>
              </a:rPr>
              <a:t> time </a:t>
            </a:r>
            <a:r>
              <a:rPr lang="fr-FR" sz="2400" dirty="0" err="1">
                <a:solidFill>
                  <a:schemeClr val="accent5">
                    <a:lumMod val="50000"/>
                  </a:schemeClr>
                </a:solidFill>
              </a:rPr>
              <a:t>does</a:t>
            </a:r>
            <a:r>
              <a:rPr lang="fr-FR" sz="2400" dirty="0">
                <a:solidFill>
                  <a:schemeClr val="accent5">
                    <a:lumMod val="50000"/>
                  </a:schemeClr>
                </a:solidFill>
              </a:rPr>
              <a:t> </a:t>
            </a:r>
            <a:r>
              <a:rPr lang="fr-FR" sz="2400" dirty="0" err="1">
                <a:solidFill>
                  <a:schemeClr val="accent5">
                    <a:lumMod val="50000"/>
                  </a:schemeClr>
                </a:solidFill>
              </a:rPr>
              <a:t>he</a:t>
            </a:r>
            <a:r>
              <a:rPr lang="fr-FR" sz="2400" dirty="0">
                <a:solidFill>
                  <a:schemeClr val="accent5">
                    <a:lumMod val="50000"/>
                  </a:schemeClr>
                </a:solidFill>
              </a:rPr>
              <a:t> go to </a:t>
            </a:r>
            <a:r>
              <a:rPr lang="fr-FR" sz="2400" dirty="0" err="1">
                <a:solidFill>
                  <a:schemeClr val="accent5">
                    <a:lumMod val="50000"/>
                  </a:schemeClr>
                </a:solidFill>
              </a:rPr>
              <a:t>school</a:t>
            </a:r>
            <a:r>
              <a:rPr lang="fr-FR" sz="2400" dirty="0">
                <a:solidFill>
                  <a:schemeClr val="accent5">
                    <a:lumMod val="50000"/>
                  </a:schemeClr>
                </a:solidFill>
              </a:rPr>
              <a:t>?</a:t>
            </a:r>
            <a:endParaRPr lang="fr-FR" sz="2400" dirty="0"/>
          </a:p>
        </p:txBody>
      </p:sp>
      <p:sp>
        <p:nvSpPr>
          <p:cNvPr id="3" name="Speech Bubble: Rectangle with Corners Rounded 2">
            <a:extLst>
              <a:ext uri="{FF2B5EF4-FFF2-40B4-BE49-F238E27FC236}">
                <a16:creationId xmlns:a16="http://schemas.microsoft.com/office/drawing/2014/main" id="{6539F810-E780-4A37-8909-4782E1AA94A3}"/>
              </a:ext>
            </a:extLst>
          </p:cNvPr>
          <p:cNvSpPr/>
          <p:nvPr/>
        </p:nvSpPr>
        <p:spPr>
          <a:xfrm>
            <a:off x="268622" y="2538574"/>
            <a:ext cx="4071100" cy="1735788"/>
          </a:xfrm>
          <a:prstGeom prst="wedgeRoundRectCallout">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chemeClr val="bg1"/>
                </a:solidFill>
              </a:rPr>
              <a:t>In casual conversation, </a:t>
            </a:r>
            <a:r>
              <a:rPr lang="fr-FR" sz="2000" dirty="0" err="1">
                <a:solidFill>
                  <a:schemeClr val="bg1"/>
                </a:solidFill>
              </a:rPr>
              <a:t>you</a:t>
            </a:r>
            <a:r>
              <a:rPr lang="fr-FR" sz="2000" dirty="0">
                <a:solidFill>
                  <a:schemeClr val="bg1"/>
                </a:solidFill>
              </a:rPr>
              <a:t> </a:t>
            </a:r>
            <a:r>
              <a:rPr lang="fr-FR" sz="2000" dirty="0" err="1">
                <a:solidFill>
                  <a:schemeClr val="bg1"/>
                </a:solidFill>
              </a:rPr>
              <a:t>might</a:t>
            </a:r>
            <a:r>
              <a:rPr lang="fr-FR" sz="2000" dirty="0">
                <a:solidFill>
                  <a:schemeClr val="bg1"/>
                </a:solidFill>
              </a:rPr>
              <a:t> </a:t>
            </a:r>
            <a:r>
              <a:rPr lang="fr-FR" sz="2000" dirty="0" err="1">
                <a:solidFill>
                  <a:schemeClr val="bg1"/>
                </a:solidFill>
              </a:rPr>
              <a:t>also</a:t>
            </a:r>
            <a:r>
              <a:rPr lang="fr-FR" sz="2000" dirty="0">
                <a:solidFill>
                  <a:schemeClr val="bg1"/>
                </a:solidFill>
              </a:rPr>
              <a:t> </a:t>
            </a:r>
            <a:r>
              <a:rPr lang="fr-FR" sz="2000" dirty="0" err="1">
                <a:solidFill>
                  <a:schemeClr val="bg1"/>
                </a:solidFill>
              </a:rPr>
              <a:t>hear</a:t>
            </a:r>
            <a:r>
              <a:rPr lang="fr-FR" sz="2000" dirty="0">
                <a:solidFill>
                  <a:schemeClr val="bg1"/>
                </a:solidFill>
              </a:rPr>
              <a:t>:</a:t>
            </a:r>
            <a:br>
              <a:rPr lang="fr-FR" sz="2000" dirty="0">
                <a:solidFill>
                  <a:schemeClr val="bg1"/>
                </a:solidFill>
              </a:rPr>
            </a:br>
            <a:r>
              <a:rPr lang="fr-FR" sz="2000" b="1" dirty="0">
                <a:solidFill>
                  <a:schemeClr val="bg1"/>
                </a:solidFill>
              </a:rPr>
              <a:t>À quelle heure tu manges ?</a:t>
            </a:r>
            <a:br>
              <a:rPr lang="fr-FR" sz="2000" b="1" dirty="0">
                <a:solidFill>
                  <a:schemeClr val="bg1"/>
                </a:solidFill>
              </a:rPr>
            </a:br>
            <a:r>
              <a:rPr lang="fr-FR" sz="2000" dirty="0" err="1">
                <a:solidFill>
                  <a:schemeClr val="bg1"/>
                </a:solidFill>
              </a:rPr>
              <a:t>Unusually</a:t>
            </a:r>
            <a:r>
              <a:rPr lang="fr-FR" sz="2000" dirty="0">
                <a:solidFill>
                  <a:schemeClr val="bg1"/>
                </a:solidFill>
              </a:rPr>
              <a:t>, the </a:t>
            </a:r>
            <a:r>
              <a:rPr lang="fr-FR" sz="2000" dirty="0" err="1">
                <a:solidFill>
                  <a:schemeClr val="bg1"/>
                </a:solidFill>
              </a:rPr>
              <a:t>verb</a:t>
            </a:r>
            <a:r>
              <a:rPr lang="fr-FR" sz="2000" dirty="0">
                <a:solidFill>
                  <a:schemeClr val="bg1"/>
                </a:solidFill>
              </a:rPr>
              <a:t> and </a:t>
            </a:r>
            <a:r>
              <a:rPr lang="fr-FR" sz="2000" dirty="0" err="1">
                <a:solidFill>
                  <a:schemeClr val="bg1"/>
                </a:solidFill>
              </a:rPr>
              <a:t>subject</a:t>
            </a:r>
            <a:r>
              <a:rPr lang="fr-FR" sz="2000" dirty="0">
                <a:solidFill>
                  <a:schemeClr val="bg1"/>
                </a:solidFill>
              </a:rPr>
              <a:t> are not </a:t>
            </a:r>
            <a:r>
              <a:rPr lang="fr-FR" sz="2000" dirty="0" err="1">
                <a:solidFill>
                  <a:schemeClr val="bg1"/>
                </a:solidFill>
              </a:rPr>
              <a:t>inverted</a:t>
            </a:r>
            <a:r>
              <a:rPr lang="fr-FR" sz="2000" dirty="0">
                <a:solidFill>
                  <a:schemeClr val="bg1"/>
                </a:solidFill>
              </a:rPr>
              <a:t>.</a:t>
            </a:r>
          </a:p>
        </p:txBody>
      </p:sp>
      <p:sp>
        <p:nvSpPr>
          <p:cNvPr id="9" name="Speech Bubble: Rectangle with Corners Rounded 8">
            <a:extLst>
              <a:ext uri="{FF2B5EF4-FFF2-40B4-BE49-F238E27FC236}">
                <a16:creationId xmlns:a16="http://schemas.microsoft.com/office/drawing/2014/main" id="{521489ED-0F0A-4AB5-9200-20EDFCCD811D}"/>
              </a:ext>
            </a:extLst>
          </p:cNvPr>
          <p:cNvSpPr/>
          <p:nvPr/>
        </p:nvSpPr>
        <p:spPr>
          <a:xfrm>
            <a:off x="188932" y="762151"/>
            <a:ext cx="3604023" cy="1214022"/>
          </a:xfrm>
          <a:prstGeom prst="wedgeRoundRectCallout">
            <a:avLst>
              <a:gd name="adj1" fmla="val -21715"/>
              <a:gd name="adj2" fmla="val 66988"/>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The question </a:t>
            </a:r>
            <a:r>
              <a:rPr lang="fr-FR" sz="2000" dirty="0" err="1">
                <a:solidFill>
                  <a:schemeClr val="bg1"/>
                </a:solidFill>
              </a:rPr>
              <a:t>word</a:t>
            </a:r>
            <a:r>
              <a:rPr lang="fr-FR" sz="2000" dirty="0">
                <a:solidFill>
                  <a:schemeClr val="bg1"/>
                </a:solidFill>
              </a:rPr>
              <a:t> </a:t>
            </a:r>
            <a:r>
              <a:rPr lang="fr-FR" sz="2000" dirty="0" err="1">
                <a:solidFill>
                  <a:schemeClr val="bg1"/>
                </a:solidFill>
              </a:rPr>
              <a:t>is</a:t>
            </a:r>
            <a:r>
              <a:rPr lang="fr-FR" sz="2000" dirty="0">
                <a:solidFill>
                  <a:schemeClr val="bg1"/>
                </a:solidFill>
              </a:rPr>
              <a:t> </a:t>
            </a:r>
            <a:r>
              <a:rPr lang="fr-FR" sz="2000" dirty="0" err="1">
                <a:solidFill>
                  <a:schemeClr val="bg1"/>
                </a:solidFill>
              </a:rPr>
              <a:t>different</a:t>
            </a:r>
            <a:r>
              <a:rPr lang="fr-FR" sz="2000" dirty="0">
                <a:solidFill>
                  <a:schemeClr val="bg1"/>
                </a:solidFill>
              </a:rPr>
              <a:t>! </a:t>
            </a:r>
            <a:r>
              <a:rPr lang="fr-FR" sz="2000" b="1" dirty="0">
                <a:solidFill>
                  <a:schemeClr val="bg1"/>
                </a:solidFill>
              </a:rPr>
              <a:t>Quelle ? </a:t>
            </a:r>
            <a:r>
              <a:rPr lang="fr-FR" sz="2000" dirty="0">
                <a:solidFill>
                  <a:schemeClr val="bg1"/>
                </a:solidFill>
              </a:rPr>
              <a:t>(</a:t>
            </a:r>
            <a:r>
              <a:rPr lang="fr-FR" sz="2000" dirty="0" err="1">
                <a:solidFill>
                  <a:schemeClr val="bg1"/>
                </a:solidFill>
              </a:rPr>
              <a:t>which</a:t>
            </a:r>
            <a:r>
              <a:rPr lang="fr-FR" sz="2000" dirty="0">
                <a:solidFill>
                  <a:schemeClr val="bg1"/>
                </a:solidFill>
              </a:rPr>
              <a:t>) in French, </a:t>
            </a:r>
            <a:r>
              <a:rPr lang="fr-FR" sz="2000" b="1" dirty="0" err="1">
                <a:solidFill>
                  <a:schemeClr val="bg1"/>
                </a:solidFill>
              </a:rPr>
              <a:t>what</a:t>
            </a:r>
            <a:r>
              <a:rPr lang="fr-FR" sz="2000" b="1" dirty="0">
                <a:solidFill>
                  <a:schemeClr val="bg1"/>
                </a:solidFill>
              </a:rPr>
              <a:t>? </a:t>
            </a:r>
            <a:r>
              <a:rPr lang="fr-FR" sz="2000" dirty="0">
                <a:solidFill>
                  <a:schemeClr val="bg1"/>
                </a:solidFill>
              </a:rPr>
              <a:t>in English.</a:t>
            </a:r>
            <a:endParaRPr lang="fr-FR" sz="2000" b="1" dirty="0">
              <a:solidFill>
                <a:schemeClr val="bg1"/>
              </a:solidFill>
            </a:endParaRPr>
          </a:p>
        </p:txBody>
      </p:sp>
      <p:sp>
        <p:nvSpPr>
          <p:cNvPr id="19" name="Speech Bubble: Rectangle with Corners Rounded 18">
            <a:extLst>
              <a:ext uri="{FF2B5EF4-FFF2-40B4-BE49-F238E27FC236}">
                <a16:creationId xmlns:a16="http://schemas.microsoft.com/office/drawing/2014/main" id="{1A298D01-262F-49F1-AB90-9F7F39642476}"/>
              </a:ext>
            </a:extLst>
          </p:cNvPr>
          <p:cNvSpPr/>
          <p:nvPr/>
        </p:nvSpPr>
        <p:spPr>
          <a:xfrm>
            <a:off x="823446" y="774518"/>
            <a:ext cx="4219567" cy="1214022"/>
          </a:xfrm>
          <a:prstGeom prst="wedgeRoundRectCallout">
            <a:avLst>
              <a:gd name="adj1" fmla="val -21715"/>
              <a:gd name="adj2" fmla="val 66988"/>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sz="2000" dirty="0">
                <a:solidFill>
                  <a:schemeClr val="bg1"/>
                </a:solidFill>
              </a:rPr>
              <a:t>You </a:t>
            </a:r>
            <a:r>
              <a:rPr lang="fr-FR" sz="2000" dirty="0" err="1">
                <a:solidFill>
                  <a:schemeClr val="bg1"/>
                </a:solidFill>
              </a:rPr>
              <a:t>already</a:t>
            </a:r>
            <a:r>
              <a:rPr lang="fr-FR" sz="2000" dirty="0">
                <a:solidFill>
                  <a:schemeClr val="bg1"/>
                </a:solidFill>
              </a:rPr>
              <a:t> know one </a:t>
            </a:r>
            <a:r>
              <a:rPr lang="fr-FR" sz="2000" dirty="0" err="1">
                <a:solidFill>
                  <a:schemeClr val="bg1"/>
                </a:solidFill>
              </a:rPr>
              <a:t>meaning</a:t>
            </a:r>
            <a:r>
              <a:rPr lang="fr-FR" sz="2000" dirty="0">
                <a:solidFill>
                  <a:schemeClr val="bg1"/>
                </a:solidFill>
              </a:rPr>
              <a:t> of </a:t>
            </a:r>
            <a:r>
              <a:rPr lang="fr-FR" sz="2000" b="1" dirty="0">
                <a:solidFill>
                  <a:schemeClr val="bg1"/>
                </a:solidFill>
              </a:rPr>
              <a:t>heure </a:t>
            </a:r>
            <a:r>
              <a:rPr lang="fr-FR" sz="2000" dirty="0">
                <a:solidFill>
                  <a:schemeClr val="bg1"/>
                </a:solidFill>
              </a:rPr>
              <a:t>(</a:t>
            </a:r>
            <a:r>
              <a:rPr lang="fr-FR" sz="2000" dirty="0" err="1">
                <a:solidFill>
                  <a:schemeClr val="bg1"/>
                </a:solidFill>
              </a:rPr>
              <a:t>hour</a:t>
            </a:r>
            <a:r>
              <a:rPr lang="fr-FR" sz="2000" dirty="0">
                <a:solidFill>
                  <a:schemeClr val="bg1"/>
                </a:solidFill>
              </a:rPr>
              <a:t>). </a:t>
            </a:r>
            <a:r>
              <a:rPr lang="fr-FR" sz="2000" dirty="0" err="1">
                <a:solidFill>
                  <a:schemeClr val="bg1"/>
                </a:solidFill>
              </a:rPr>
              <a:t>Here</a:t>
            </a:r>
            <a:r>
              <a:rPr lang="fr-FR" sz="2000" dirty="0">
                <a:solidFill>
                  <a:schemeClr val="bg1"/>
                </a:solidFill>
              </a:rPr>
              <a:t> </a:t>
            </a:r>
            <a:r>
              <a:rPr lang="fr-FR" sz="2000" dirty="0" err="1">
                <a:solidFill>
                  <a:schemeClr val="bg1"/>
                </a:solidFill>
              </a:rPr>
              <a:t>is</a:t>
            </a:r>
            <a:r>
              <a:rPr lang="fr-FR" sz="2000" dirty="0">
                <a:solidFill>
                  <a:schemeClr val="bg1"/>
                </a:solidFill>
              </a:rPr>
              <a:t> </a:t>
            </a:r>
            <a:r>
              <a:rPr lang="fr-FR" sz="2000" dirty="0" err="1">
                <a:solidFill>
                  <a:schemeClr val="bg1"/>
                </a:solidFill>
              </a:rPr>
              <a:t>another</a:t>
            </a:r>
            <a:r>
              <a:rPr lang="fr-FR" sz="2000" dirty="0">
                <a:solidFill>
                  <a:schemeClr val="bg1"/>
                </a:solidFill>
              </a:rPr>
              <a:t> </a:t>
            </a:r>
            <a:r>
              <a:rPr lang="fr-FR" sz="2000" dirty="0" err="1">
                <a:solidFill>
                  <a:schemeClr val="bg1"/>
                </a:solidFill>
              </a:rPr>
              <a:t>meaning</a:t>
            </a:r>
            <a:r>
              <a:rPr lang="fr-FR" sz="2000" dirty="0">
                <a:solidFill>
                  <a:schemeClr val="bg1"/>
                </a:solidFill>
              </a:rPr>
              <a:t> (</a:t>
            </a:r>
            <a:r>
              <a:rPr lang="fr-FR" sz="2000" b="1" dirty="0">
                <a:solidFill>
                  <a:schemeClr val="bg1"/>
                </a:solidFill>
              </a:rPr>
              <a:t>time of </a:t>
            </a:r>
            <a:r>
              <a:rPr lang="fr-FR" sz="2000" b="1" dirty="0" err="1">
                <a:solidFill>
                  <a:schemeClr val="bg1"/>
                </a:solidFill>
              </a:rPr>
              <a:t>day</a:t>
            </a:r>
            <a:r>
              <a:rPr lang="fr-FR" sz="2000" dirty="0">
                <a:solidFill>
                  <a:schemeClr val="bg1"/>
                </a:solidFill>
              </a:rPr>
              <a:t>).</a:t>
            </a:r>
            <a:endParaRPr lang="fr-FR" sz="2000" b="1" dirty="0">
              <a:solidFill>
                <a:schemeClr val="bg1"/>
              </a:solidFill>
            </a:endParaRP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P spid="24" grpId="0"/>
      <p:bldP spid="26" grpId="0"/>
      <p:bldP spid="28" grpId="0"/>
      <p:bldP spid="30" grpId="0"/>
      <p:bldP spid="3" grpId="0" animBg="1"/>
      <p:bldP spid="9" grpId="0" animBg="1"/>
      <p:bldP spid="9" grpId="1" animBg="1"/>
      <p:bldP spid="19" grpId="0" animBg="1"/>
      <p:bldP spid="19" grpId="1"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solidFill>
            <a:schemeClr val="accent2"/>
          </a:solidFill>
        </a:ln>
      </a:spPr>
      <a:bodyPr rtlCol="0" anchor="ctr"/>
      <a:lstStyle>
        <a:defPPr algn="ctr">
          <a:defRPr sz="20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anchor="ctr">
        <a:spAutoFit/>
      </a:bodyPr>
      <a:lstStyle>
        <a:defPPr algn="ctr">
          <a:lnSpc>
            <a:spcPct val="150000"/>
          </a:lnSpc>
          <a:defRPr sz="2200" b="1" dirty="0" err="1">
            <a:solidFill>
              <a:srgbClr val="EE6000"/>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D501468B-3B67-B345-A164-F0FD9386B8AF}" vid="{0B0ACFC0-23DE-1147-806D-67F8822142A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7471</Words>
  <Application>Microsoft Office PowerPoint</Application>
  <PresentationFormat>Widescreen</PresentationFormat>
  <Paragraphs>944</Paragraphs>
  <Slides>34</Slides>
  <Notes>34</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34</vt:i4>
      </vt:variant>
    </vt:vector>
  </HeadingPairs>
  <TitlesOfParts>
    <vt:vector size="44" baseType="lpstr">
      <vt:lpstr>Arial</vt:lpstr>
      <vt:lpstr>Calibri</vt:lpstr>
      <vt:lpstr>Century Gothic</vt:lpstr>
      <vt:lpstr>Ink Free</vt:lpstr>
      <vt:lpstr>Tw Cen MT</vt:lpstr>
      <vt:lpstr>1_Office Theme</vt:lpstr>
      <vt:lpstr>NCELP Theme</vt:lpstr>
      <vt:lpstr>2_Office Theme</vt:lpstr>
      <vt:lpstr>5_Office Theme</vt:lpstr>
      <vt:lpstr>4_Office Theme</vt:lpstr>
      <vt:lpstr>Talking about your day </vt:lpstr>
      <vt:lpstr>en/an</vt:lpstr>
      <vt:lpstr>ain/in</vt:lpstr>
      <vt:lpstr>Phonétique  </vt:lpstr>
      <vt:lpstr>Phonétique  </vt:lpstr>
      <vt:lpstr>Les numéros 32-69</vt:lpstr>
      <vt:lpstr>Les numéros</vt:lpstr>
      <vt:lpstr>L’hôpital local en chiffres* !</vt:lpstr>
      <vt:lpstr>Telling the time</vt:lpstr>
      <vt:lpstr>Telling the time</vt:lpstr>
      <vt:lpstr>Le samedi d’Amir</vt:lpstr>
      <vt:lpstr>Le samedi d’Océane</vt:lpstr>
      <vt:lpstr>La vie d’Apollon</vt:lpstr>
      <vt:lpstr>À quelle heure … ?</vt:lpstr>
      <vt:lpstr>À quelle heure… ?</vt:lpstr>
      <vt:lpstr>Au cinéma</vt:lpstr>
      <vt:lpstr>Talking about your day </vt:lpstr>
      <vt:lpstr>en/an</vt:lpstr>
      <vt:lpstr>ain/in</vt:lpstr>
      <vt:lpstr>Virelangues  </vt:lpstr>
      <vt:lpstr>Virelangues  </vt:lpstr>
      <vt:lpstr>Virelangues  </vt:lpstr>
      <vt:lpstr>Virelangues  </vt:lpstr>
      <vt:lpstr>Virelangues </vt:lpstr>
      <vt:lpstr>Avoir ou être ?  </vt:lpstr>
      <vt:lpstr>Cause à effet </vt:lpstr>
      <vt:lpstr>Noura ne va pas à l’école !</vt:lpstr>
      <vt:lpstr>Des rêves bizarres (1/2)</vt:lpstr>
      <vt:lpstr>Des rêves bizarres (2/2)</vt:lpstr>
      <vt:lpstr>Partenaire A</vt:lpstr>
      <vt:lpstr>Partenaire B</vt:lpstr>
      <vt:lpstr>Réponses</vt:lpstr>
      <vt:lpstr>Gaming Grammar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569</cp:revision>
  <dcterms:created xsi:type="dcterms:W3CDTF">2020-06-12T14:19:03Z</dcterms:created>
  <dcterms:modified xsi:type="dcterms:W3CDTF">2021-11-06T12:50:05Z</dcterms:modified>
</cp:coreProperties>
</file>